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4" r:id="rId4"/>
    <p:sldId id="288" r:id="rId5"/>
    <p:sldId id="266" r:id="rId6"/>
    <p:sldId id="258" r:id="rId7"/>
    <p:sldId id="287" r:id="rId8"/>
    <p:sldId id="289" r:id="rId9"/>
    <p:sldId id="275" r:id="rId10"/>
    <p:sldId id="261" r:id="rId11"/>
    <p:sldId id="263" r:id="rId12"/>
    <p:sldId id="274" r:id="rId13"/>
    <p:sldId id="264" r:id="rId14"/>
    <p:sldId id="276" r:id="rId15"/>
    <p:sldId id="269" r:id="rId16"/>
    <p:sldId id="280" r:id="rId17"/>
    <p:sldId id="267" r:id="rId18"/>
    <p:sldId id="285" r:id="rId19"/>
    <p:sldId id="277" r:id="rId20"/>
    <p:sldId id="291" r:id="rId21"/>
    <p:sldId id="279" r:id="rId22"/>
    <p:sldId id="281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F465"/>
    <a:srgbClr val="A8DC65"/>
    <a:srgbClr val="FFBC00"/>
    <a:srgbClr val="FE6B6B"/>
    <a:srgbClr val="FFD000"/>
    <a:srgbClr val="4ECDC4"/>
    <a:srgbClr val="C54D57"/>
    <a:srgbClr val="FE856B"/>
    <a:srgbClr val="C56E57"/>
    <a:srgbClr val="4E53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90"/>
    <p:restoredTop sz="94694"/>
  </p:normalViewPr>
  <p:slideViewPr>
    <p:cSldViewPr snapToGrid="0" snapToObjects="1">
      <p:cViewPr varScale="1">
        <p:scale>
          <a:sx n="81" d="100"/>
          <a:sy n="81" d="100"/>
        </p:scale>
        <p:origin x="1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0:22:01.474"/>
    </inkml:context>
    <inkml:brush xml:id="br0">
      <inkml:brushProperty name="width" value="0.2" units="cm"/>
      <inkml:brushProperty name="height" value="0.2" units="cm"/>
      <inkml:brushProperty name="color" value="#FFFFFF"/>
      <inkml:brushProperty name="transparency" value="178"/>
    </inkml:brush>
  </inkml:definitions>
  <inkml:trace contextRef="#ctx0" brushRef="#br0">0 7 24575,'63'-3'0,"41"1"0,-11 4 0,17-1-1093,-3 2 1,9 1 0,4-1 591,-22-1 0,2 1 0,5 0 1,4 0-156,8 2 1,7 3-1,4-1 1,2 0 0,-2 0 502,0-2 1,0 0-1,-1-1 1,5 0 0,4 0-202,-21 0 1,3 2-1,4-2 1,0 1 0,1 1-1,0-2 1,-1-2 353,3 3 0,-2-4 0,2 2 0,0-2 0,1 0 0,0 1 0,1-1-412,8 2 1,0-2 0,1 2 0,1-2 0,0 1 0,0-1 0,-2 0 411,-5 1 0,0-2 0,0 0 0,-1 0 0,-2 0 0,1 0 0,-1 0 0,-6 1 0,0 1 0,-1-2 0,-1 1 0,1 0 0,-2-1 0,-1 2-163,15-1 0,0 0 1,-2-1-1,0 2 1,-1-1-1,-2-1 163,-5 0 0,-2 2 0,0-4 0,-1 2 0,1 2 0,-1-2 0,4 1 0,1 2 0,-1-2 0,-1 2 0,0-2 0,-4 1 60,8-1 0,-4-1 0,-2 0 0,1 0 0,0 0-60,5 3 0,1-2 0,1 2 0,-4-1 0,-4 0 308,-1-1 0,-4-1 1,-1 0-1,1 0-308,11 2 0,1-1 0,2 0 0,-4 1 0,-7-2 0,-3 0 0,0 0 0,-1 0 0,0-2 0,1 2 0,-3-1 0,1 0 516,-8-1 0,1 1 0,-4-1 0,0 1-516,21 0 0,-4-2 0,-2 2 872,-16-1 0,-2 1 0,-4 0-872,32 1 0,-8 0 1341,-19-2 1,-2 1-1342,3 1 0,0-2 0,-10 0 0,-2-1 0,11 0 0,4 2 0,6-5 0,1 1 0,0 1 0,1 0 0,3-3 0,-1 1 0,-15 2 0,-3 1 0,-13 2 0,-4-2 1411,-7 1 1,-3-1-1412,38 0 2140,26-1-2140,-9-1 0,-52 3 0,-1 1 1209,65-3-1209,-34 1 579,-35 3-579,-42 1 0,-22 1 0,-39-1 0,-13-1 0,-65 0 0,28 1 0,-12 2-1093,-2 1 1,-9 2 0,-10-1 955,14-1 0,-7 2 0,-5-1 1,-3 1-1,-1-1-519,-10-1 1,-5 2-1,-1-1 1,-1-1 0,-1 1 457,16-1 1,-2-2 0,-1 1 0,0 0 0,1-2 0,0 1 197,8-1 0,-3-1 0,4 0 0,-2 0 0,0-1 0,2 1 0,-2-3 0,0 0 0,0-1 0,1 1 0,1-1 0,2 1 0,-9 2 0,2 0 0,2-1 0,-3 1 0,-3-2 0,6 2 0,-4-1 0,-3 0 0,1-1 0,2 2 0,3-1 0,-6 2 0,3 0 0,2 0 0,-1 0 0,-4 0 0,11 0 0,-1 0 0,-4 0 0,1 0 0,1 0 0,2 0 0,-16 0 0,1 0 0,-1 0 0,2 0 0,1 0-484,4 0 1,-1-1 0,3 0 0,-1 1 0,5-2 483,-18-1 0,4 1 0,2-1 0,-1 0 0,0 0 0,1 1 0,1-1 0,-1 0 0,5-2 0,2-1 0,0 2 0,0-1-352,2 1 1,0-1 0,1 1 0,2 0 351,11 0 0,2-1 0,2-1 0,0 2 0,-1 0 0,3 0 0,-1 0 0,0 1 0,-27 2 0,1-1 0,-1 1 0,26-1 0,-2 1 0,-1 1 0,2 0 0,-2 1 0,0 2 0,0 0 0,3-2 0,-28 2 0,3-2 0,2 1 296,6 1 0,2 1 0,0-2-296,2 1 0,2-2 0,2 1 0,7-1 0,2 1 0,0-1 850,1-1 1,1 0 0,2 0-851,-33 0 0,6 0 1324,19-1 1,5-1-1325,15 2 0,7-1 2442,-32-2-2442,22 6 1998,35-3-1998,27 1 0,17-2 0,6-1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0:22:01.474"/>
    </inkml:context>
    <inkml:brush xml:id="br0">
      <inkml:brushProperty name="width" value="0.2" units="cm"/>
      <inkml:brushProperty name="height" value="0.2" units="cm"/>
      <inkml:brushProperty name="color" value="#FFFFFF"/>
      <inkml:brushProperty name="transparency" value="178"/>
    </inkml:brush>
  </inkml:definitions>
  <inkml:trace contextRef="#ctx0" brushRef="#br0">0 7 24575,'63'-3'0,"41"1"0,-11 4 0,17-1-1093,-3 2 1,9 1 0,4-1 591,-22-1 0,2 1 0,5 0 1,4 0-156,8 2 1,7 3-1,4-1 1,2 0 0,-2 0 502,0-2 1,0 0-1,-1-1 1,5 0 0,4 0-202,-21 0 1,3 2-1,4-2 1,0 1 0,1 1-1,0-2 1,-1-2 353,3 3 0,-2-4 0,2 2 0,0-2 0,1 0 0,0 1 0,1-1-412,8 2 1,0-2 0,1 2 0,1-2 0,0 1 0,0-1 0,-2 0 411,-5 1 0,0-2 0,0 0 0,-1 0 0,-2 0 0,1 0 0,-1 0 0,-6 1 0,0 1 0,-1-2 0,-1 1 0,1 0 0,-2-1 0,-1 2-163,15-1 0,0 0 1,-2-1-1,0 2 1,-1-1-1,-2-1 163,-5 0 0,-2 2 0,0-4 0,-1 2 0,1 2 0,-1-2 0,4 1 0,1 2 0,-1-2 0,-1 2 0,0-2 0,-4 1 60,8-1 0,-4-1 0,-2 0 0,1 0 0,0 0-60,5 3 0,1-2 0,1 2 0,-4-1 0,-4 0 308,-1-1 0,-4-1 1,-1 0-1,1 0-308,11 2 0,1-1 0,2 0 0,-4 1 0,-7-2 0,-3 0 0,0 0 0,-1 0 0,0-2 0,1 2 0,-3-1 0,1 0 516,-8-1 0,1 1 0,-4-1 0,0 1-516,21 0 0,-4-2 0,-2 2 872,-16-1 0,-2 1 0,-4 0-872,32 1 0,-8 0 1341,-19-2 1,-2 1-1342,3 1 0,0-2 0,-10 0 0,-2-1 0,11 0 0,4 2 0,6-5 0,1 1 0,0 1 0,1 0 0,3-3 0,-1 1 0,-15 2 0,-3 1 0,-13 2 0,-4-2 1411,-7 1 1,-3-1-1412,38 0 2140,26-1-2140,-9-1 0,-52 3 0,-1 1 1209,65-3-1209,-34 1 579,-35 3-579,-42 1 0,-22 1 0,-39-1 0,-13-1 0,-65 0 0,28 1 0,-12 2-1093,-2 1 1,-9 2 0,-10-1 955,14-1 0,-7 2 0,-5-1 1,-3 1-1,-1-1-519,-10-1 1,-5 2-1,-1-1 1,-1-1 0,-1 1 457,16-1 1,-2-2 0,-1 1 0,0 0 0,1-2 0,0 1 197,8-1 0,-3-1 0,4 0 0,-2 0 0,0-1 0,2 1 0,-2-3 0,0 0 0,0-1 0,1 1 0,1-1 0,2 1 0,-9 2 0,2 0 0,2-1 0,-3 1 0,-3-2 0,6 2 0,-4-1 0,-3 0 0,1-1 0,2 2 0,3-1 0,-6 2 0,3 0 0,2 0 0,-1 0 0,-4 0 0,11 0 0,-1 0 0,-4 0 0,1 0 0,1 0 0,2 0 0,-16 0 0,1 0 0,-1 0 0,2 0 0,1 0-484,4 0 1,-1-1 0,3 0 0,-1 1 0,5-2 483,-18-1 0,4 1 0,2-1 0,-1 0 0,0 0 0,1 1 0,1-1 0,-1 0 0,5-2 0,2-1 0,0 2 0,0-1-352,2 1 1,0-1 0,1 1 0,2 0 351,11 0 0,2-1 0,2-1 0,0 2 0,-1 0 0,3 0 0,-1 0 0,0 1 0,-27 2 0,1-1 0,-1 1 0,26-1 0,-2 1 0,-1 1 0,2 0 0,-2 1 0,0 2 0,0 0 0,3-2 0,-28 2 0,3-2 0,2 1 296,6 1 0,2 1 0,0-2-296,2 1 0,2-2 0,2 1 0,7-1 0,2 1 0,0-1 850,1-1 1,1 0 0,2 0-851,-33 0 0,6 0 1324,19-1 1,5-1-1325,15 2 0,7-1 2442,-32-2-2442,22 6 1998,35-3-1998,27 1 0,17-2 0,6-1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6:24:14.738"/>
    </inkml:context>
    <inkml:brush xml:id="br0">
      <inkml:brushProperty name="width" value="0.2" units="cm"/>
      <inkml:brushProperty name="height" value="0.2" units="cm"/>
      <inkml:brushProperty name="color" value="#FFFFFF"/>
      <inkml:brushProperty name="transparency" value="178"/>
    </inkml:brush>
  </inkml:definitions>
  <inkml:trace contextRef="#ctx0" brushRef="#br0">0 196 24575,'68'3'0,"45"-1"0,-11-4 0,17 1-1093,-3-2 1,10-2 0,4 3 591,-23-1 0,1 0 0,5 0 1,6 0-156,8-3 1,8-3-1,4 1 1,2 1 0,-3-1 502,2 2 1,-2 2-1,1 0 1,4-1 0,4 1-202,-22-1 1,3-1-1,4 2 1,1-2 0,0 0-1,1 1 1,-1 2 353,2-1 0,-1 2 0,1-1 0,1 2 0,1-1 0,0 1 0,1 0-412,8-2 1,1 1 0,0-1 0,2 2 0,0-1 0,0 1 0,-4-1 411,-3 1 0,-1 1 0,0 0 0,-1 0 0,-2 0 0,1 0 0,-1 0 0,-7-2 0,0 1 0,0 1 0,-2-2 0,1 1 0,-2 1 0,0-2-163,14 1 0,1-1 1,-1 2-1,-1-1 1,-1-1-1,-2 2 163,-5 0 0,-4-1 0,2 2 0,-2-1 0,1-1 0,-1 1 0,5-2 0,0-1 0,0 2 0,-2-2 0,1 1 0,-5 1 60,8-1 0,-3 2 0,-2 0 0,0 0 0,0 0-60,5-3 0,3 2 0,-1-2 0,-2 0 0,-7 1 308,0 1 0,-4 1 1,-1 0-1,1 0-308,12-2 0,1 1 0,2 0 0,-5-1 0,-7 2 0,-3 0 0,0 0 0,-1 0 0,-1 2 0,2-2 0,-3 1 0,0 0 516,-7 1 0,-1-1 0,-2 1 0,-2-1-516,24 1 0,-5 1 0,-2-2 872,-17 1 0,-3-1 0,-5 1-872,37-2 0,-10 0 1341,-20 1 1,-4 1-1342,5-2 0,1 1 0,-13 2 0,-2 0 0,13 0 0,4-1 0,6 4 0,2 0 0,-1-2 0,2 1 0,3 2 0,-1-1 0,-17-2 0,-3-1 0,-13-1 0,-7 1 1411,-5 0 1,-4 0-1412,41 0 2140,28 1-2140,-9 2 0,-57-4 0,-1-1 1209,70 4-1209,-35-2 579,-39-3-579,-46-2 0,-24 1 0,-42-1 0,-15 2 0,-69 0 0,29-1 0,-12-2-1093,-2-2 1,-11-1 0,-11 0 955,17 2 0,-9-2 0,-4 0 1,-5 0-1,0 0-519,-12 2 1,-4-2-1,-2 0 1,-1 1 0,0 1 457,16-1 1,-2 2 0,0 0 0,-1 0 0,1 2 0,1-1 197,7 1 0,-1 1 0,2 0 0,-1 0 0,0 1 0,2-1 0,-2 3 0,0 0 0,0 2 0,2-2 0,-1 1 0,4-1 0,-11-1 0,3-1 0,1 1 0,-2-1 0,-3 2 0,5-1 0,-4-1 0,-3 2 0,2 0 0,1-1 0,5-1 0,-8-1 0,3 0 0,3 0 0,-1 0 0,-5 0 0,12 0 0,-2 0 0,-2 0 0,0 0 0,1 0 0,1 0 0,-16 0 0,1 0 0,-1 0 0,1 0 0,3 0-484,3 0 1,-1 2 0,3-1 0,1-1 0,3 2 483,-19 0 0,5 1 0,1 0 0,0 0 0,1 0 0,-1 0 0,1 0 0,1 0 0,4 3 0,2 0 0,1-1 0,-1 1-352,2-2 1,1 1 0,1-1 0,1 0 351,13 1 0,2 1 0,2 0 0,0-2 0,0 1 0,2-1 0,-1 1 0,0-2 0,-29-2 0,1 1 0,-1-1 0,28 1 0,-2-1 0,-1-1 0,2 0 0,-2-1 0,0-2 0,0 0 0,3 1 0,-30-1 0,3 2 0,2-1 296,7-1 0,1-1 0,1 1-296,2 0 0,2 1 0,2 1 0,8-1 0,2 1 0,0-1 850,2 2 1,1 0 0,1 0-851,-35 0 0,5 0 1324,22 2 1,5-1-1325,17-1 0,7 2 2442,-35 1-2442,25-6 1998,37 3-1998,29-2 0,19 4 0,7-1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0:22:56.588"/>
    </inkml:context>
    <inkml:brush xml:id="br0">
      <inkml:brushProperty name="width" value="0.2" units="cm"/>
      <inkml:brushProperty name="height" value="0.2" units="cm"/>
      <inkml:brushProperty name="color" value="#FFFFFF"/>
      <inkml:brushProperty name="transparency" value="178"/>
    </inkml:brush>
  </inkml:definitions>
  <inkml:trace contextRef="#ctx0" brushRef="#br0">0 8 24575,'54'-3'0,"36"2"0,-10 2 0,15 1-1093,-3 0 1,8 2 0,3-2 591,-18 0 0,2 1 0,2-1 1,6 1-156,5 1 1,8 3-1,1-1 1,3 0 0,-2 0 502,1-1 1,-1-2-1,0 0 1,3 2 0,4-2-202,-18 0 1,3 3-1,3-3 1,0 1 0,2 1-1,-2-1 1,1-2 353,1 1 0,-1-1 0,1 0 0,1-1 0,1 1 0,-1-1 0,2 0-412,5 1 1,3-1 0,-1 2 0,0-2 0,2 0 0,-1 0 0,-3 0 411,-2 1 0,-1-2 0,0 0 0,-1 0 0,-1 0 0,0 0 0,0 0 0,-6 1 0,-1 0 0,2-1 0,-3 1 0,1 1 0,-2-2 0,1 1-163,12 0 0,-1 0 1,-1-1-1,0 1 1,-2 0-1,1-1 163,-6 0 0,-2 1 0,0-2 0,1 1 0,-2 1 0,0-1 0,5 1 0,-1 2 0,1-2 0,-3 2 0,2-2 0,-5 0 60,8 0 0,-4-1 0,-1 0 0,0 0 0,-1 0-60,6 2 0,1-1 0,0 2 0,-3 0 0,-3-2 308,-2 0 0,-3-1 1,-1 0-1,1 0-308,10 1 0,0 0 0,2 0 0,-3 0 0,-6-1 0,-3 0 0,0 0 0,-1 0 0,0-1 0,1 1 0,-2-1 0,0 0 516,-6 0 0,0 0 0,-3 0 0,0 0-516,18-1 0,-3-1 0,-3 2 872,-13 0 0,-2 0 0,-3 0-872,28 1 0,-8 0 1341,-16-1 1,-2 0-1342,4 1 0,0-1 0,-11-2 0,0 0 0,9 1 0,4 1 0,4-3 0,2-1 0,0 1 0,0 1 0,3-3 0,-1 1 0,-13 1 0,-2 2 0,-11 1 0,-4-1 1411,-5-1 1,-4 1-1412,32-1 2140,25 0-2140,-10-1 0,-45 2 0,1 0 1209,55-1-1209,-29 1 579,-30 2-579,-36 1 0,-20 0 0,-32 0 0,-13-1 0,-55 0 0,24 1 0,-10 2-1093,-2 1 1,-9 0 0,-7 1 955,11-1 0,-6 0 0,-3 1 1,-3 0-1,-1-1-519,-9 0 1,-5 1-1,0 0 1,-1-2 0,0 0 457,12 1 1,0-1 0,-2-1 0,0 0 0,3-1 0,-2 0 197,6 0 0,0-1 0,1 0 0,-1 0 0,1-1 0,1 1 0,-2-2 0,1 0 0,-1-2 0,2 2 0,-1-2 0,3 2 0,-7 1 0,0 0 0,3 0 0,-4-1 0,-1 0 0,5 1 0,-5-1 0,-2 0 0,2 0 0,0 1 0,5-1 0,-7 2 0,3 0 0,2 0 0,-1 0 0,-4 0 0,10 0 0,-1 0 0,-3 0 0,0 0 0,2 0 0,0 0 0,-12 0 0,0 0 0,-1 0 0,2 0 0,1 0-484,3 0 1,0-1 0,2 0 0,0 1 0,2-1 483,-13-1 0,2-1 0,2 1 0,0-1 0,-1 1 0,1 0 0,1 0 0,0-1 0,3-2 0,1 1 0,2 0 0,-2-1-352,4 2 1,-2 0 0,3-2 0,0 2 351,9 0 0,4-2 0,0 0 0,0 2 0,0-1 0,2 0 0,-1 1 0,1 1 0,-24 0 0,1 1 0,-2 0 0,23 0 0,0 0 0,-3 1 0,3 0 0,-3 1 0,1 1 0,0 1 0,3-2 0,-25 1 0,3-1 0,1 0 296,7 2 0,0 1 0,0-2-296,2 0 0,2-1 0,1 0 0,8 0 0,-1 1 0,2-1 850,1-1 1,1 0 0,-1 0-851,-26 0 0,4 0 1324,17-1 1,5-1-1325,12 2 0,6-1 2442,-28-1-2442,21 4 1998,28-2-1998,25 1 0,13-2 0,5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5:19:24.051"/>
    </inkml:context>
    <inkml:brush xml:id="br0">
      <inkml:brushProperty name="width" value="0.2" units="cm"/>
      <inkml:brushProperty name="height" value="0.2" units="cm"/>
      <inkml:brushProperty name="color" value="#FFD000"/>
    </inkml:brush>
  </inkml:definitions>
  <inkml:trace contextRef="#ctx0" brushRef="#br0">0 131 24575,'46'2'0,"30"-1"0,-8-2 0,12 0-1093,-2-1 1,7-1 0,2 1 591,-15 0 0,1 0 0,3 0 1,4 0-156,5-2 1,6-2-1,2 1 1,2 0 0,-2 0 502,1 1 1,-1 1-1,0 0 1,3 0 0,3 0-202,-15 0 1,2-1-1,3 1 1,0-1 0,1 0-1,0 1 1,-1 1 353,2-1 0,-1 2 0,1-1 0,0 1 0,1 0 0,0 0 0,1 0-412,5-1 1,1 1 0,0-1 0,1 1 0,0 0 0,0 0 0,-2 0 411,-3 0 0,0 1 0,0 0 0,-1 0 0,-1 0 0,0 0 0,0 0 0,-5-1 0,0 0 0,0 1 0,-1-1 0,0 0 0,-1 1 0,0-1-163,10 0 0,0 0 1,-1 1-1,0-1 1,-1 0-1,-1 1 163,-4 0 0,-2-1 0,1 2 0,-1-1 0,0-1 0,0 1 0,3-1 0,0-1 0,0 1 0,-1-1 0,0 1 0,-3 0 60,6 0 0,-3 1 0,-1 0 0,0 0 0,0 0-60,4-2 0,1 1 0,0-1 0,-2 0 0,-4 1 308,0 0 0,-3 1 1,-1 0-1,1 0-308,8-1 0,1 0 0,1 0 0,-3 0 0,-5 1 0,-2 0 0,0 0 0,-1 0 0,0 1 0,1-1 0,-2 1 0,0 0 516,-5 0 0,0 0 0,-2 0 0,-1 0-516,16 0 0,-3 1 0,-2-1 872,-11 0 0,-2 0 0,-3 0-872,24-1 0,-6 0 1341,-14 1 1,-2 0-1342,3-1 0,0 1 0,-8 1 0,-1 0 0,8 0 0,3-1 0,4 3 0,1 0 0,0-1 0,1 0 0,2 2 0,-1-1 0,-11-1 0,-2-1 0,-9-1 0,-4 1 1411,-4 0 1,-3 0-1412,28 0 2140,19 1-2140,-6 1 0,-39-3 0,0 0 1209,47 2-1209,-24-1 579,-26-2-579,-31-1 0,-16 0 0,-28 0 0,-10 1 0,-47 0 0,20-1 0,-8-1-1093,-2-1 1,-7-1 0,-7 0 955,11 1 0,-6-1 0,-3 0 1,-3 0-1,0 0-519,-8 1 1,-3-1-1,-1 0 1,-1 1 0,0 0 457,11 0 1,-1 1 0,-1 0 0,0 0 0,1 1 0,0 0 197,5 0 0,-1 1 0,2 0 0,-1 0 0,0 1 0,1-1 0,-1 2 0,0 0 0,0 1 0,1-1 0,0 1 0,2-1 0,-7-1 0,2 0 0,1 0 0,-2 0 0,-2 1 0,4-1 0,-3 0 0,-2 1 0,1 0 0,1-1 0,3 0 0,-5-1 0,2 0 0,2 0 0,-1 0 0,-3 0 0,8 0 0,-1 0 0,-2 0 0,0 0 0,1 0 0,1 0 0,-11 0 0,0 0 0,0 0 0,1 0 0,1 0-484,3 0 1,-1 1 0,2 0 0,0-1 0,3 1 483,-13 1 0,3 0 0,1 0 0,0 0 0,0 0 0,0 0 0,1 0 0,0 0 0,3 2 0,1 0 0,1-1 0,-1 1-352,2-1 1,0 0 0,1 0 0,1 0 351,8 0 0,2 1 0,1 0 0,0-1 0,0 0 0,1 0 0,0 0 0,0-1 0,-20-1 0,1 0 0,-1 0 0,19 0 0,-1 0 0,-1-1 0,1 0 0,-1-1 0,0-1 0,0 0 0,2 1 0,-20-1 0,2 1 0,1 0 296,5-1 0,1-1 0,0 1-296,2 0 0,1 1 0,1 0 0,6 0 0,1 0 0,0 0 850,1 1 1,1 0 0,1 0-851,-24 0 0,4 0 1324,14 1 1,4 0-1325,11-1 0,5 1 2442,-24 1-2442,17-4 1998,25 2-1998,20-1 0,12 2 0,5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5:19:30.171"/>
    </inkml:context>
    <inkml:brush xml:id="br0">
      <inkml:brushProperty name="width" value="0.2" units="cm"/>
      <inkml:brushProperty name="height" value="0.2" units="cm"/>
      <inkml:brushProperty name="color" value="#FE6B6B"/>
    </inkml:brush>
  </inkml:definitions>
  <inkml:trace contextRef="#ctx0" brushRef="#br0">0 125 24575,'43'2'0,"29"-2"0,-6 0 0,9-1-1093,-2-1 1,8-1 0,2 0 591,-15 1 0,2 1 0,1-1 1,5 0-156,5-3 1,5 1-1,2-1 1,2-1 0,-2 2 502,1 0 1,-1 2-1,1-1 1,1 0 0,5 0-202,-16 0 1,3 0-1,2-1 1,0 1 0,2-1-1,-1 1 1,0 1 353,0 0 0,1 0 0,0 1 0,0 0 0,1 0 0,1 0 0,-1 0-412,6-1 1,1 1 0,1-1 0,0 2 0,-1-2 0,0 1 0,-1 0 411,-2 0 0,-1 1 0,-1 0 0,0 0 0,0 0 0,-1 0 0,0 0 0,-4-1 0,-1 1 0,0-1 0,0 0 0,-1 1 0,0 0 0,-1-1-163,10 0 0,0 0 1,-1 0-1,0 1 1,-1-1-1,-1 0 163,-4 1 0,0 0 0,-2 0 0,0 0 0,2 0 0,-2-1 0,3 0 0,0 1 0,1-2 0,-1 0 0,-2 1 0,-1 0 60,4 0 0,-1 1 0,-1 0 0,-1 0 0,1 0-60,3-1 0,1-1 0,0 0 0,-2 0 0,-4 1 308,2 1 0,-5 0 1,-1 0-1,3 0-308,6-1 0,1 0 0,1 0 0,-3 0 0,-5 1 0,0 0 0,-3 0 0,2 0 0,-1 1 0,-1 0 0,1 0 0,-2 0 516,-4-1 0,0 1 0,-1 0 0,-3 0-516,17 0 0,-4 1 0,-2-1 872,-10 0 0,-1-1 0,-3 1-872,21-1 0,-4 0 1341,-14 1 1,-2 0-1342,4-1 0,-1 1 0,-8 1 0,0 0 0,7-1 0,3 1 0,3 2 0,2 0 0,0-1 0,1-1 0,2 3 0,-2-2 0,-9 0 0,-3 0 0,-9-3 0,-2 2 1411,-5 0 1,-3 0-1412,27 0 2140,18 0-2140,-6 2 0,-37-2 0,1-2 1209,44 3-1209,-23-1 579,-25-2-579,-28-1 0,-17 1 0,-25-2 0,-11 2 0,-43 0 0,19-1 0,-9 0-1093,-1-2 1,-7-1 0,-7 0 955,11 1 0,-5 0 0,-4-2 1,-3 2-1,1-1-519,-8 1 1,-2-1-1,-2 1 1,0-1 0,-2 1 457,12 2 1,-2-2 0,1 1 0,-1 0 0,0 2 0,1-1 197,4 0 0,0 1 0,1 0 0,0 0 0,0 0 0,0 1 0,0 0 0,-1 1 0,1 1 0,-1-1 0,3 0 0,0 0 0,-7 0 0,3-1 0,0 0 0,-1-1 0,-3 2 0,5-1 0,-3 1 0,-2 0 0,0-1 0,2 0 0,2 0 0,-4-1 0,2 0 0,1 0 0,0 0 0,-3 0 0,8 0 0,-2 0 0,-1 0 0,0 0 0,0 0 0,1 0 0,-10 0 0,0 0 0,0-1 0,2 1 0,0 1-484,2-1 1,0 1 0,1-1 0,2 1 0,1 1 483,-12-1 0,3 0 0,2 1 0,-2 0 0,1 0 0,0-1 0,1 2 0,0 0 0,3-1 0,1 2 0,0 0 0,1-1-352,0 0 1,1-1 0,-1 1 0,4 1 351,6-2 0,2 2 0,0-1 0,1 1 0,1-1 0,-1 0 0,1-1 0,1 0 0,-21-1 0,3 0 0,-3 0 0,19 0 0,-1 0 0,-1-1 0,1 0 0,-1-1 0,0-1 0,1 0 0,0 1 0,-17 0 0,0 0 0,3-1 296,3 0 0,1 0 0,1 0-296,1 0 0,2 1 0,0 0 0,6 1 0,1-2 0,1 2 850,0-1 1,0 1 0,2 1-851,-23-2 0,3 2 1324,14 0 1,4 0-1325,11-1 0,4 0 2442,-23 2-2442,17-4 1998,23 2-1998,19 0 0,11 0 0,6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5:19:36.402"/>
    </inkml:context>
    <inkml:brush xml:id="br0">
      <inkml:brushProperty name="width" value="0.2" units="cm"/>
      <inkml:brushProperty name="height" value="0.2" units="cm"/>
      <inkml:brushProperty name="color" value="#A8DC65"/>
    </inkml:brush>
  </inkml:definitions>
  <inkml:trace contextRef="#ctx0" brushRef="#br0">0 131 24575,'46'2'0,"30"-1"0,-8-2 0,12 0-1093,-2-1 1,7-1 0,2 1 591,-15 0 0,1 0 0,3 0 1,4 0-156,5-2 1,6-2-1,2 1 1,2 0 0,-2 0 502,1 1 1,-1 1-1,0 0 1,3 0 0,3 0-202,-15 0 1,2-1-1,3 1 1,0-1 0,1 0-1,0 1 1,-1 1 353,2-1 0,-1 2 0,1-1 0,0 1 0,1 0 0,0 0 0,1 0-412,5-1 1,1 1 0,0-1 0,1 1 0,0 0 0,0 0 0,-2 0 411,-3 0 0,0 1 0,0 0 0,-1 0 0,-1 0 0,0 0 0,0 0 0,-5-1 0,0 0 0,0 1 0,-1-1 0,0 0 0,-1 1 0,0-1-163,10 0 0,0 0 1,-1 1-1,0-1 1,-1 0-1,-1 1 163,-4 0 0,-2-1 0,1 2 0,-1-1 0,0-1 0,0 1 0,3-1 0,0-1 0,0 1 0,-1-1 0,0 1 0,-3 0 60,6 0 0,-3 1 0,-1 0 0,0 0 0,0 0-60,4-2 0,1 1 0,0-1 0,-2 0 0,-4 1 308,0 0 0,-3 1 1,-1 0-1,1 0-308,8-1 0,1 0 0,1 0 0,-3 0 0,-5 1 0,-2 0 0,0 0 0,-1 0 0,0 1 0,1-1 0,-2 1 0,0 0 516,-5 0 0,0 0 0,-2 0 0,-1 0-516,16 0 0,-3 1 0,-2-1 872,-11 0 0,-2 0 0,-3 0-872,24-1 0,-6 0 1341,-14 1 1,-2 0-1342,3-1 0,0 1 0,-8 1 0,-1 0 0,8 0 0,3-1 0,4 3 0,1 0 0,0-1 0,1 0 0,2 2 0,-1-1 0,-11-1 0,-2-1 0,-9-1 0,-4 1 1411,-4 0 1,-3 0-1412,28 0 2140,19 1-2140,-6 1 0,-39-3 0,0 0 1209,47 2-1209,-24-1 579,-26-2-579,-31-1 0,-16 0 0,-28 0 0,-10 1 0,-47 0 0,20-1 0,-8-1-1093,-2-1 1,-7-1 0,-7 0 955,11 1 0,-6-1 0,-3 0 1,-3 0-1,0 0-519,-8 1 1,-3-1-1,-1 0 1,-1 1 0,0 0 457,11 0 1,-1 1 0,-1 0 0,0 0 0,1 1 0,0 0 197,5 0 0,-1 1 0,2 0 0,-1 0 0,0 1 0,1-1 0,-1 2 0,0 0 0,0 1 0,1-1 0,0 1 0,2-1 0,-7-1 0,2 0 0,1 0 0,-2 0 0,-2 1 0,4-1 0,-3 0 0,-2 1 0,1 0 0,1-1 0,3 0 0,-5-1 0,2 0 0,2 0 0,-1 0 0,-3 0 0,8 0 0,-1 0 0,-2 0 0,0 0 0,1 0 0,1 0 0,-11 0 0,0 0 0,0 0 0,1 0 0,1 0-484,3 0 1,-1 1 0,2 0 0,0-1 0,3 1 483,-13 1 0,3 0 0,1 0 0,0 0 0,0 0 0,0 0 0,1 0 0,0 0 0,3 2 0,1 0 0,1-1 0,-1 1-352,2-1 1,0 0 0,1 0 0,1 0 351,8 0 0,2 1 0,1 0 0,0-1 0,0 0 0,1 0 0,0 0 0,0-1 0,-20-1 0,1 0 0,-1 0 0,19 0 0,-1 0 0,-1-1 0,1 0 0,-1-1 0,0-1 0,0 0 0,2 1 0,-20-1 0,2 1 0,1 0 296,5-1 0,1-1 0,0 1-296,2 0 0,1 1 0,1 0 0,6 0 0,1 0 0,0 0 850,1 1 1,1 0 0,1 0-851,-24 0 0,4 0 1324,14 1 1,4 0-1325,11-1 0,5 1 2442,-24 1-2442,17-4 1998,25 2-1998,20-1 0,12 2 0,5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0:23:21.134"/>
    </inkml:context>
    <inkml:brush xml:id="br0">
      <inkml:brushProperty name="width" value="0.2" units="cm"/>
      <inkml:brushProperty name="height" value="0.2" units="cm"/>
      <inkml:brushProperty name="color" value="#FFFFFF"/>
      <inkml:brushProperty name="transparency" value="178"/>
    </inkml:brush>
  </inkml:definitions>
  <inkml:trace contextRef="#ctx0" brushRef="#br0">0 196 24575,'68'3'0,"45"-1"0,-11-4 0,17 1-1093,-3-2 1,10-2 0,4 3 591,-23-1 0,1 0 0,5 0 1,6 0-156,8-3 1,8-3-1,4 1 1,2 1 0,-3-1 502,2 2 1,-2 2-1,1 0 1,4-1 0,4 1-202,-22-1 1,3-1-1,4 2 1,1-2 0,0 0-1,1 1 1,-1 2 353,2-1 0,-1 2 0,1-1 0,1 2 0,1-1 0,0 1 0,1 0-412,8-2 1,1 1 0,0-1 0,2 2 0,0-1 0,0 1 0,-4-1 411,-3 1 0,-1 1 0,0 0 0,-1 0 0,-2 0 0,1 0 0,-1 0 0,-7-2 0,0 1 0,0 1 0,-2-2 0,1 1 0,-2 1 0,0-2-163,14 1 0,1-1 1,-1 2-1,-1-1 1,-1-1-1,-2 2 163,-5 0 0,-4-1 0,2 2 0,-2-1 0,1-1 0,-1 1 0,5-2 0,0-1 0,0 2 0,-2-2 0,1 1 0,-5 1 60,8-1 0,-3 2 0,-2 0 0,0 0 0,0 0-60,5-3 0,3 2 0,-1-2 0,-2 0 0,-7 1 308,0 1 0,-4 1 1,-1 0-1,1 0-308,12-2 0,1 1 0,2 0 0,-5-1 0,-7 2 0,-3 0 0,0 0 0,-1 0 0,-1 2 0,2-2 0,-3 1 0,0 0 516,-7 1 0,-1-1 0,-2 1 0,-2-1-516,24 1 0,-5 1 0,-2-2 872,-17 1 0,-3-1 0,-5 1-872,37-2 0,-10 0 1341,-20 1 1,-4 1-1342,5-2 0,1 1 0,-13 2 0,-2 0 0,13 0 0,4-1 0,6 4 0,2 0 0,-1-2 0,2 1 0,3 2 0,-1-1 0,-17-2 0,-3-1 0,-13-1 0,-7 1 1411,-5 0 1,-4 0-1412,41 0 2140,28 1-2140,-9 2 0,-57-4 0,-1-1 1209,70 4-1209,-35-2 579,-39-3-579,-46-2 0,-24 1 0,-42-1 0,-15 2 0,-69 0 0,29-1 0,-12-2-1093,-2-2 1,-11-1 0,-11 0 955,17 2 0,-9-2 0,-4 0 1,-5 0-1,0 0-519,-12 2 1,-4-2-1,-2 0 1,-1 1 0,0 1 457,16-1 1,-2 2 0,0 0 0,-1 0 0,1 2 0,1-1 197,7 1 0,-1 1 0,2 0 0,-1 0 0,0 1 0,2-1 0,-2 3 0,0 0 0,0 2 0,2-2 0,-1 1 0,4-1 0,-11-1 0,3-1 0,1 1 0,-2-1 0,-3 2 0,5-1 0,-4-1 0,-3 2 0,2 0 0,1-1 0,5-1 0,-8-1 0,3 0 0,3 0 0,-1 0 0,-5 0 0,12 0 0,-2 0 0,-2 0 0,0 0 0,1 0 0,1 0 0,-16 0 0,1 0 0,-1 0 0,1 0 0,3 0-484,3 0 1,-1 2 0,3-1 0,1-1 0,3 2 483,-19 0 0,5 1 0,1 0 0,0 0 0,1 0 0,-1 0 0,1 0 0,1 0 0,4 3 0,2 0 0,1-1 0,-1 1-352,2-2 1,1 1 0,1-1 0,1 0 351,13 1 0,2 1 0,2 0 0,0-2 0,0 1 0,2-1 0,-1 1 0,0-2 0,-29-2 0,1 1 0,-1-1 0,28 1 0,-2-1 0,-1-1 0,2 0 0,-2-1 0,0-2 0,0 0 0,3 1 0,-30-1 0,3 2 0,2-1 296,7-1 0,1-1 0,1 1-296,2 0 0,2 1 0,2 1 0,8-1 0,2 1 0,0-1 850,2 2 1,1 0 0,1 0-851,-35 0 0,5 0 1324,22 2 1,5-1-1325,17-1 0,7 2 2442,-35 1-2442,25-6 1998,37 3-1998,29-2 0,19 4 0,7-1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0:26:59.626"/>
    </inkml:context>
    <inkml:brush xml:id="br0">
      <inkml:brushProperty name="width" value="0.2" units="cm"/>
      <inkml:brushProperty name="height" value="0.2" units="cm"/>
      <inkml:brushProperty name="color" value="#FE6B6B"/>
      <inkml:brushProperty name="transparency" value="204"/>
    </inkml:brush>
  </inkml:definitions>
  <inkml:trace contextRef="#ctx0" brushRef="#br0">1994 114 24575,'-97'-5'0,"0"1"0,26 3 0,-1 2 0,-2 2 0,-5 4 0,-2 2 0,-1 4-1093,-8 3 1,-2 4 0,0 2 581,-6 6 1,1 3 0,2 3 510,5 2 0,3 2 0,4 4-16,11-1 1,5 3 0,3 2 15,-17 17 0,10 3 369,19-4 0,9 2-369,13-4 0,8 3 0,11-1 0,7 2 0,10 7 0,8 3 0,14 11 0,9 2-572,-3-25 1,6 1-1,3 0 572,9 7 0,4 1 0,2-1 0,-1-4 0,2-2 0,6 1 0,3-6 0,6 2 0,2-2 0,-3-5 0,6 2 0,-2-7 0,11-3 0,-5-11 0,10-1 0,5-3 0,0-4 0,-7-7 0,-4-6 0,-6-7 0,2-5 0,9-4 0,-11-4 0,8-3 0,4-3 0,2-3 0,-1-2 0,-5-1 0,-7-1 0,16-8 0,-9-2 0,-1-5 0,4-6 0,-10 2 0,7-6 0,1-4 0,-2-2 0,-8 0 0,-11 1 0,8-14 0,-14-2 0,-7-9 0,-9-10 0,-5-12 0,-7-1 0,-11 9 0,-12 16 0,-10 7 0,-7-8 0,-11-18 0,-9-10 0,-6 1 0,-1 13 0,-1 19 0,-2 10 0,-9-4 0,-13-12 0,-10-6 0,-4 2 0,2 13 0,6 15 0,1 10 0,-9 1 0,-16-4 0,-11-1 0,-3 4 0,9 9 0,7 9 0,6 8 0,-5 3 0,1 2 0,-7 2 0,3 3 0,12 3 1048,2 3 1,9 9-1049,-5 13 0,19 9 299,40 8 1,2-2 0,12-17-1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0:22:56.588"/>
    </inkml:context>
    <inkml:brush xml:id="br0">
      <inkml:brushProperty name="width" value="0.2" units="cm"/>
      <inkml:brushProperty name="height" value="0.2" units="cm"/>
      <inkml:brushProperty name="color" value="#FFFFFF"/>
      <inkml:brushProperty name="transparency" value="178"/>
    </inkml:brush>
  </inkml:definitions>
  <inkml:trace contextRef="#ctx0" brushRef="#br0">0 7 24575,'43'-2'0,"30"1"0,-9 2 0,12 0-1093,-2 1 1,6 1 0,3-1 591,-15-1 0,2 2 0,1-2 1,6 2-156,3 0 1,7 3-1,0-1 1,3-1 0,-2 1 502,1-1 1,0-1-1,-1-1 1,3 2 0,2-2-202,-13 1 1,2 2-1,2-3 1,0 1 0,2 1-1,-1-1 1,0-1 353,0 0 0,1 0 0,-1 0 0,2-2 0,1 2 0,-2-1 0,3 0-412,3 0 1,3 0 0,-2 2 0,1-3 0,2 1 0,-1 0 0,-3 0 411,-1 0 0,-1-1 0,-1 0 0,1 0 0,-2 0 0,0 0 0,0 0 0,-4 1 0,-1 0 0,1-1 0,-2 1 0,0 0 0,-1-1 0,1 1-163,10 0 0,-2 0 1,0-1-1,0 1 1,-1-1-1,0 0 163,-5 0 0,-1 1 0,-1-2 0,2 1 0,-2 1 0,-1-1 0,5 1 0,-1 1 0,1-1 0,-2 2 0,1-3 0,-4 1 60,6 0 0,-2-1 0,-2 0 0,1 0 0,-2 0-60,6 2 0,0-2 0,0 3 0,-2-1 0,-2-1 308,-2 0 0,-3-1 1,0 0-1,0 0-308,9 1 0,-1-1 0,2 1 0,-2 0 0,-5-1 0,-3 0 0,1 0 0,-2 0 0,1-1 0,1 1 0,-3-1 0,1 1 516,-5-1 0,0 0 0,-2 0 0,0 0-516,14 0 0,-3-2 0,-1 3 872,-12-1 0,0 0 0,-4 0-872,24 1 0,-7 0 1341,-13-1 1,-2 1-1342,4 0 0,-1-1 0,-8-2 0,0 1 0,7 0 0,3 2 0,4-4 0,1 0 0,0 1 0,0 1 0,2-3 0,0 1 0,-11 1 0,-1 1 0,-9 1 0,-4 0 1411,-3-2 1,-4 2-1412,26-2 2140,20 1-2140,-8-1 0,-36 1 0,1 0 1209,44 0-1209,-23 0 579,-25 2-579,-28 1 0,-17 0 0,-25 0 0,-10-1 0,-45 0 0,20 1 0,-9 1-1093,-1 1 1,-7 0 0,-6 1 955,9 0 0,-5-1 0,-2 1 1,-3 0-1,0-1-519,-8 0 1,-4 1-1,1 0 1,-2-1 0,1-1 457,9 1 1,0 0 0,-2-2 0,1 1 0,2-1 0,-2 0 197,5-1 0,0 0 0,1 0 0,0 0 0,-1 0 0,2 0 0,-2-2 0,1 0 0,-1-1 0,2 2 0,-1-3 0,2 3 0,-5 0 0,0 0 0,2 0 0,-3 0 0,-1-1 0,4 1 0,-4 0 0,-1-1 0,1 1 0,0 0 0,4-1 0,-5 2 0,2 0 0,1 0 0,0 0 0,-4 0 0,9 0 0,-1 0 0,-3 0 0,0 0 0,2 0 0,0 0 0,-10 0 0,1 0 0,-2 0 0,2 0 0,1 0-484,3 0 1,-1-1 0,2 0 0,0 1 0,1 0 483,-10-2 0,2 0 0,1 0 0,1 0 0,-2 0 0,1 0 0,2 1 0,-1-2 0,2-1 0,1 1 0,2 0 0,-1-1-352,2 2 1,-1-1 0,3-1 0,-1 2 351,7-1 0,4-1 0,0 0 0,0 2 0,-1-1 0,3-1 0,-2 2 0,2 0 0,-20 1 0,1 0 0,-2 0 0,19 0 0,0 1 0,-3 0 0,3 0 0,-3 0 0,1 2 0,0 0 0,3-1 0,-21 1 0,3-1 0,1-1 296,5 3 0,1 0 0,-1-1-296,2-1 0,2 0 0,0 0 0,7 0 0,-1 0 0,1 0 850,1-1 1,2 0 0,-2 0-851,-20 0 0,2 0 1324,15-1 1,3 0-1325,10 1 0,5-1 2442,-23-1-2442,17 4 1998,23-2-1998,20 1 0,10-2 0,4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1FA38-3E96-9043-B82A-81A4DE20092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3ADC4-7DBD-A747-8701-3E8258460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6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3ADC4-7DBD-A747-8701-3E82584609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0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13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DA82-1E04-6341-A76C-F7CED8BF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87D02-7355-7C4F-B040-81AF56F0C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9B5E2-C244-934D-920B-09D76CC40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CF9F-2C66-CB48-8BFC-CFB424E72C39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944BE-6044-024D-A13E-4D6772BFB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47330-ADB8-2141-A932-6D15F43C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323F-92DF-9140-B253-E8435C062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46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396453-8509-834C-84EE-540F846FA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FBAC5B-8AD5-8C44-9392-3C00D4EDA4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B4848-7565-4744-B803-ED2A7F1B0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CF9F-2C66-CB48-8BFC-CFB424E72C39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781D0-2CC9-5F48-9FD9-72DDF258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AA17-A38C-C74F-A967-2E8FBBF52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323F-92DF-9140-B253-E8435C062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0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E32A1-8BB2-7C42-B13C-08FB49102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22249-D333-4247-B304-4BC4762CE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37DFF-F68E-8543-A445-CA9AAF91A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CF9F-2C66-CB48-8BFC-CFB424E72C39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DC75D-C32D-364C-8FEF-E123BAC4F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8D6EA-EE10-A540-8103-46FD6411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323F-92DF-9140-B253-E8435C062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0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3E60-541B-254D-B438-58812C1D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4CAA3-5536-854D-B39A-B7C51E239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FF108-D412-DF42-8588-CEBE55D70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CF9F-2C66-CB48-8BFC-CFB424E72C39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12990-5622-514D-AF9C-D0135FC4F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E2F27-3AD5-9A4E-BA9B-F511BB74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323F-92DF-9140-B253-E8435C062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87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6AB20-EBD0-DC4F-8B33-268577619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8787C-8962-3348-A3CE-FF7EAE4618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3FE93-B8D4-964A-8976-8C35AD0FF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DFB5D-F26A-1C40-A834-88D10C268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CF9F-2C66-CB48-8BFC-CFB424E72C39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9DBF8-0394-9F44-932F-0F5844DDF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F98CA-D0D1-224E-A53D-37E132345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323F-92DF-9140-B253-E8435C062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57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E3AB9-3FB6-C444-9CFF-E3AD0197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DAEDD-1223-C24F-9D3E-637579B06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0CA3F-9338-2940-813F-414A8DBB1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379CD-7B3D-9E48-B2B5-A1B3EB68DA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3FAD0-A849-8D4B-90D0-F282131F05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D9F745-E9DB-DE40-9E61-2858210BF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CF9F-2C66-CB48-8BFC-CFB424E72C39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331795-F42A-1F46-AA34-A4C41E3E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58B90D-9EA5-8744-9DC7-47AEED232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323F-92DF-9140-B253-E8435C062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61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008F5-CA70-4049-A143-07182F374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BF5F0C-8007-8440-9B2E-B99A86C1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CF9F-2C66-CB48-8BFC-CFB424E72C39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9B4C1-9CA3-764B-82E0-9971EA1FB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90500-BEF4-7F4D-85CA-AEE5449CB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323F-92DF-9140-B253-E8435C062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1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F99AE3-A50B-7344-B947-5930BC32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CF9F-2C66-CB48-8BFC-CFB424E72C39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8498D3-0723-174A-A229-1F229150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A7B82-EDED-FD47-BCB0-8FCAA5303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323F-92DF-9140-B253-E8435C062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78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0755C-472C-A342-AE19-86A9040D5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1C7D0-CA8C-2B46-B12B-61FA7C22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E5B7B2-BE31-0047-8D7D-15B1F6D46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C0B29-9D57-E844-8C91-7B736B255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CF9F-2C66-CB48-8BFC-CFB424E72C39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8C305-752F-7148-8E07-2F4C0DCE7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7574A-62DB-194A-8BBA-9E4509152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323F-92DF-9140-B253-E8435C062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77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99437-4870-4B42-A1B4-210D865C7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E6208D-654B-2544-A36C-09438B40D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89A7F-3140-344B-869A-387A3FB6E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A68E92-227C-DB42-BCB0-922EDB144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CF9F-2C66-CB48-8BFC-CFB424E72C39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185FE-6E4A-DF4A-8227-168D745A4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6D8D4-4861-9349-A56C-71651ABC3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323F-92DF-9140-B253-E8435C062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93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AF35D7-B5D2-3846-B50E-B59782918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DB99C-311E-F946-BB49-1AA444FAC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373F5-8EF1-4443-ADC3-C4E7D56E55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DCF9F-2C66-CB48-8BFC-CFB424E72C39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AC10E-D4BA-6941-9A64-37F546A96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2617B-36D0-124E-A18D-14D501A2F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2323F-92DF-9140-B253-E8435C062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7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6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12" Type="http://schemas.openxmlformats.org/officeDocument/2006/relationships/image" Target="../media/image25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list=PLIWfzV1RNyfn76lDytE1ji9diCXcBQXDe&amp;time_continue=204&amp;v=tr7ni1qoFHo&amp;feature=emb_logo" TargetMode="External"/><Relationship Id="rId2" Type="http://schemas.openxmlformats.org/officeDocument/2006/relationships/hyperlink" Target="http://www.google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customXml" Target="../ink/ink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hyperlink" Target="http://www.google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5F43B92-07A3-394B-9A70-7E42056D26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4F6CF5-3BF8-C54A-8AF6-BC805008FA23}"/>
              </a:ext>
            </a:extLst>
          </p:cNvPr>
          <p:cNvSpPr/>
          <p:nvPr/>
        </p:nvSpPr>
        <p:spPr>
          <a:xfrm>
            <a:off x="4602306" y="711793"/>
            <a:ext cx="8705888" cy="8705888"/>
          </a:xfrm>
          <a:prstGeom prst="ellipse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69D21-9AB9-494A-A7C6-77354E3064B1}"/>
              </a:ext>
            </a:extLst>
          </p:cNvPr>
          <p:cNvSpPr txBox="1"/>
          <p:nvPr/>
        </p:nvSpPr>
        <p:spPr>
          <a:xfrm>
            <a:off x="659996" y="5581901"/>
            <a:ext cx="60128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venir Next Condensed Demi Bold" panose="020B0506020202020204" pitchFamily="34" charset="0"/>
                <a:ea typeface="Franklin Gothic Demi Cond" panose="020B0603020102020204" pitchFamily="34" charset="-128"/>
                <a:cs typeface="Open Sans Light"/>
              </a:rPr>
              <a:t>FINTECH FOR SCHOOLS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4E4E65-4884-E84A-A307-536D6844D7B3}"/>
              </a:ext>
            </a:extLst>
          </p:cNvPr>
          <p:cNvSpPr/>
          <p:nvPr/>
        </p:nvSpPr>
        <p:spPr>
          <a:xfrm>
            <a:off x="9263272" y="619897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  <a:cs typeface="Open Sans Light"/>
              </a:rPr>
              <a:t>Powered by Innovate Finance</a:t>
            </a:r>
          </a:p>
        </p:txBody>
      </p:sp>
      <p:cxnSp>
        <p:nvCxnSpPr>
          <p:cNvPr id="12" name="Google Shape;142;p2">
            <a:extLst>
              <a:ext uri="{FF2B5EF4-FFF2-40B4-BE49-F238E27FC236}">
                <a16:creationId xmlns:a16="http://schemas.microsoft.com/office/drawing/2014/main" id="{1CAE8524-6D63-C142-ABE3-EE77517E070A}"/>
              </a:ext>
            </a:extLst>
          </p:cNvPr>
          <p:cNvCxnSpPr>
            <a:cxnSpLocks/>
          </p:cNvCxnSpPr>
          <p:nvPr/>
        </p:nvCxnSpPr>
        <p:spPr>
          <a:xfrm>
            <a:off x="649357" y="6438705"/>
            <a:ext cx="8494643" cy="0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EDA4D32-7B37-9B4A-9DF1-F45DDFA39635}"/>
              </a:ext>
            </a:extLst>
          </p:cNvPr>
          <p:cNvSpPr txBox="1"/>
          <p:nvPr/>
        </p:nvSpPr>
        <p:spPr>
          <a:xfrm>
            <a:off x="649359" y="896508"/>
            <a:ext cx="10842025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0"/>
              </a:lnSpc>
            </a:pPr>
            <a:r>
              <a:rPr lang="en-GB" sz="1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Avenir Next Condensed" panose="020B0506020202020204" pitchFamily="34" charset="0"/>
                <a:ea typeface="Helvetica Neue Condensed" panose="02000503000000020004" pitchFamily="2" charset="0"/>
                <a:cs typeface="Calibri" panose="020F0502020204030204" pitchFamily="34" charset="0"/>
              </a:rPr>
              <a:t>SPOTLIGHT</a:t>
            </a:r>
            <a:br>
              <a:rPr lang="en-GB" sz="1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Avenir Next Condensed" panose="020B0506020202020204" pitchFamily="34" charset="0"/>
                <a:ea typeface="Helvetica Neue Condensed" panose="02000503000000020004" pitchFamily="2" charset="0"/>
                <a:cs typeface="Calibri" panose="020F0502020204030204" pitchFamily="34" charset="0"/>
              </a:rPr>
            </a:br>
            <a:r>
              <a:rPr lang="en-GB" sz="1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Avenir Next Condensed" panose="020B0506020202020204" pitchFamily="34" charset="0"/>
                <a:ea typeface="Helvetica Neue Condensed" panose="02000503000000020004" pitchFamily="2" charset="0"/>
                <a:cs typeface="Calibri" panose="020F0502020204030204" pitchFamily="34" charset="0"/>
              </a:rPr>
              <a:t>ON</a:t>
            </a:r>
            <a:br>
              <a:rPr lang="en-GB" sz="1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Avenir Next Condensed" panose="020B0506020202020204" pitchFamily="34" charset="0"/>
                <a:ea typeface="Helvetica Neue Condensed" panose="02000503000000020004" pitchFamily="2" charset="0"/>
                <a:cs typeface="Calibri" panose="020F0502020204030204" pitchFamily="34" charset="0"/>
              </a:rPr>
            </a:br>
            <a:r>
              <a:rPr lang="en-GB" sz="1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Avenir Next Condensed" panose="020B0506020202020204" pitchFamily="34" charset="0"/>
                <a:ea typeface="Helvetica Neue Condensed" panose="02000503000000020004" pitchFamily="2" charset="0"/>
                <a:cs typeface="Calibri" panose="020F0502020204030204" pitchFamily="34" charset="0"/>
              </a:rPr>
              <a:t>FINTECH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2ABA5E5-9DA5-D447-A174-B10D6F23A1F5}"/>
              </a:ext>
            </a:extLst>
          </p:cNvPr>
          <p:cNvSpPr/>
          <p:nvPr/>
        </p:nvSpPr>
        <p:spPr>
          <a:xfrm>
            <a:off x="7906884" y="334332"/>
            <a:ext cx="1356388" cy="13563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0E82FE3-3FC3-2141-AA86-4E8867A0FE6C}"/>
                  </a:ext>
                </a:extLst>
              </p14:cNvPr>
              <p14:cNvContentPartPr/>
              <p14:nvPr/>
            </p14:nvContentPartPr>
            <p14:xfrm flipV="1">
              <a:off x="771260" y="1992855"/>
              <a:ext cx="5859672" cy="66116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0E82FE3-3FC3-2141-AA86-4E8867A0FE6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35263" y="1956922"/>
                <a:ext cx="5931307" cy="137622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6294023-BF5E-9544-AD2B-FE34D91B9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510" y="1549708"/>
            <a:ext cx="6012871" cy="441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11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51629D6-2871-6245-9A68-C148B843083C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-1169580" y="1153894"/>
            <a:ext cx="8601740" cy="8628060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ADD835A-A795-6043-AD0E-68E7C016E42C}"/>
              </a:ext>
            </a:extLst>
          </p:cNvPr>
          <p:cNvSpPr/>
          <p:nvPr/>
        </p:nvSpPr>
        <p:spPr>
          <a:xfrm>
            <a:off x="5762847" y="2035056"/>
            <a:ext cx="4784651" cy="3318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Google Shape;142;p2">
            <a:extLst>
              <a:ext uri="{FF2B5EF4-FFF2-40B4-BE49-F238E27FC236}">
                <a16:creationId xmlns:a16="http://schemas.microsoft.com/office/drawing/2014/main" id="{4A80E3F4-20E4-AE46-A059-E544D7B3F87A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8069D21-9AB9-494A-A7C6-77354E3064B1}"/>
              </a:ext>
            </a:extLst>
          </p:cNvPr>
          <p:cNvSpPr txBox="1"/>
          <p:nvPr/>
        </p:nvSpPr>
        <p:spPr>
          <a:xfrm>
            <a:off x="6178288" y="2397948"/>
            <a:ext cx="53170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4ECDC4"/>
                </a:solidFill>
                <a:latin typeface="Avenir Next Condensed Demi Bold" panose="020B0506020202020204" pitchFamily="34" charset="0"/>
                <a:ea typeface="Franklin Gothic Demi Cond" panose="020B0603020102020204" pitchFamily="34" charset="-128"/>
              </a:rPr>
              <a:t>FinTech is the fastest growing industry in the UK. It’s helping us solve some of the world’s biggest problems and tackling major challenges that society faces.</a:t>
            </a:r>
            <a:endParaRPr lang="en-US" sz="3200" b="1" dirty="0">
              <a:solidFill>
                <a:srgbClr val="4ECDC4"/>
              </a:solidFill>
              <a:latin typeface="Avenir Next Condensed Demi Bold" panose="020B0506020202020204" pitchFamily="34" charset="0"/>
              <a:ea typeface="Franklin Gothic Demi Cond" panose="020B0603020102020204" pitchFamily="34" charset="-128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123A0D6-5BF4-3842-AA8F-24E948DA62C7}"/>
              </a:ext>
            </a:extLst>
          </p:cNvPr>
          <p:cNvSpPr/>
          <p:nvPr/>
        </p:nvSpPr>
        <p:spPr>
          <a:xfrm>
            <a:off x="9282223" y="4948563"/>
            <a:ext cx="5018068" cy="5018068"/>
          </a:xfrm>
          <a:prstGeom prst="ellipse">
            <a:avLst/>
          </a:prstGeom>
          <a:solidFill>
            <a:srgbClr val="4E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CF05E1-5AA3-964D-93BD-9251029BECED}"/>
              </a:ext>
            </a:extLst>
          </p:cNvPr>
          <p:cNvSpPr/>
          <p:nvPr/>
        </p:nvSpPr>
        <p:spPr>
          <a:xfrm>
            <a:off x="8399721" y="1056326"/>
            <a:ext cx="1031358" cy="1031358"/>
          </a:xfrm>
          <a:prstGeom prst="ellipse">
            <a:avLst/>
          </a:prstGeom>
          <a:noFill/>
          <a:ln>
            <a:solidFill>
              <a:srgbClr val="4EC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47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69CBB26-3F7A-0346-A9AA-A31869A611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69D21-9AB9-494A-A7C6-77354E3064B1}"/>
              </a:ext>
            </a:extLst>
          </p:cNvPr>
          <p:cNvSpPr txBox="1"/>
          <p:nvPr/>
        </p:nvSpPr>
        <p:spPr>
          <a:xfrm>
            <a:off x="649357" y="3375992"/>
            <a:ext cx="583270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Almost 2 billion people across the globe</a:t>
            </a:r>
            <a:b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</a:b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don’t have access to a bank account</a:t>
            </a:r>
          </a:p>
          <a:p>
            <a:b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</a:b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This has a major impact on how</a:t>
            </a:r>
            <a:b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</a:b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they live – whether they can buy</a:t>
            </a:r>
            <a:b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</a:b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a house or save for their retirement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44D7E1-DC2E-AB47-AEFC-2BA290078E3F}"/>
              </a:ext>
            </a:extLst>
          </p:cNvPr>
          <p:cNvSpPr txBox="1"/>
          <p:nvPr/>
        </p:nvSpPr>
        <p:spPr>
          <a:xfrm>
            <a:off x="649357" y="1951672"/>
            <a:ext cx="81518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venir Next Condensed" panose="020B0506020202020204" pitchFamily="34" charset="0"/>
              </a:rPr>
              <a:t>A lack of inclusion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C5990D-234B-5A45-B429-0CCB80A3E7EA}"/>
              </a:ext>
            </a:extLst>
          </p:cNvPr>
          <p:cNvSpPr txBox="1"/>
          <p:nvPr/>
        </p:nvSpPr>
        <p:spPr>
          <a:xfrm>
            <a:off x="649357" y="1366897"/>
            <a:ext cx="5832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Problems like…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B9F6F8-76C3-654D-8C41-CB5DBFE7141A}"/>
                  </a:ext>
                </a:extLst>
              </p14:cNvPr>
              <p14:cNvContentPartPr/>
              <p14:nvPr/>
            </p14:nvContentPartPr>
            <p14:xfrm>
              <a:off x="791504" y="2712198"/>
              <a:ext cx="4275360" cy="48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B9F6F8-76C3-654D-8C41-CB5DBFE7141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5504" y="2676558"/>
                <a:ext cx="4347000" cy="119880"/>
              </a:xfrm>
              <a:prstGeom prst="rect">
                <a:avLst/>
              </a:prstGeom>
            </p:spPr>
          </p:pic>
        </mc:Fallback>
      </mc:AlternateContent>
      <p:cxnSp>
        <p:nvCxnSpPr>
          <p:cNvPr id="14" name="Google Shape;142;p2">
            <a:extLst>
              <a:ext uri="{FF2B5EF4-FFF2-40B4-BE49-F238E27FC236}">
                <a16:creationId xmlns:a16="http://schemas.microsoft.com/office/drawing/2014/main" id="{F09CBC11-9C42-AB47-BEC1-DED004F18794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3D2280E-547C-7047-AA36-03503A638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847" y="2174697"/>
            <a:ext cx="5421496" cy="392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99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3D48764-C064-1647-B599-98112B9311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4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Google Shape;142;p2">
            <a:extLst>
              <a:ext uri="{FF2B5EF4-FFF2-40B4-BE49-F238E27FC236}">
                <a16:creationId xmlns:a16="http://schemas.microsoft.com/office/drawing/2014/main" id="{3FAEDC4C-D1AC-CF4E-BA59-3A3E981A25D5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088D9FB-65BC-0041-8B4B-526F66634429}"/>
                  </a:ext>
                </a:extLst>
              </p14:cNvPr>
              <p14:cNvContentPartPr/>
              <p14:nvPr/>
            </p14:nvContentPartPr>
            <p14:xfrm>
              <a:off x="794191" y="2712197"/>
              <a:ext cx="4051930" cy="45719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088D9FB-65BC-0041-8B4B-526F666344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193" y="2676198"/>
                <a:ext cx="4123566" cy="117357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8069D21-9AB9-494A-A7C6-77354E3064B1}"/>
              </a:ext>
            </a:extLst>
          </p:cNvPr>
          <p:cNvSpPr txBox="1"/>
          <p:nvPr/>
        </p:nvSpPr>
        <p:spPr>
          <a:xfrm>
            <a:off x="649357" y="3375992"/>
            <a:ext cx="583270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One in four people experience</a:t>
            </a:r>
            <a:b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</a:b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a mental health issue every year</a:t>
            </a:r>
            <a:b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</a:br>
            <a:b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</a:b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Four in 10 people say money is</a:t>
            </a:r>
            <a:b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</a:b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the root cause of their worries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44D7E1-DC2E-AB47-AEFC-2BA290078E3F}"/>
              </a:ext>
            </a:extLst>
          </p:cNvPr>
          <p:cNvSpPr txBox="1"/>
          <p:nvPr/>
        </p:nvSpPr>
        <p:spPr>
          <a:xfrm>
            <a:off x="649356" y="1951672"/>
            <a:ext cx="53254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venir Next Condensed" panose="020B0506020202020204" pitchFamily="34" charset="0"/>
              </a:rPr>
              <a:t>Mental Health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C966BD-9B19-444D-87CA-0CBE6A208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792" y="1615110"/>
            <a:ext cx="4715231" cy="477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90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6934DA1-126B-C54F-86CA-B527146537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Google Shape;142;p2">
            <a:extLst>
              <a:ext uri="{FF2B5EF4-FFF2-40B4-BE49-F238E27FC236}">
                <a16:creationId xmlns:a16="http://schemas.microsoft.com/office/drawing/2014/main" id="{52413679-768A-CD4A-A406-A2700D082D95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2A04C4D-FA8E-7946-9026-8D7AE6C0DE3A}"/>
                  </a:ext>
                </a:extLst>
              </p14:cNvPr>
              <p14:cNvContentPartPr/>
              <p14:nvPr/>
            </p14:nvContentPartPr>
            <p14:xfrm>
              <a:off x="804757" y="2694445"/>
              <a:ext cx="4275360" cy="48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2A04C4D-FA8E-7946-9026-8D7AE6C0DE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8757" y="2658805"/>
                <a:ext cx="4347000" cy="11988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F461E77-5B0D-CD42-85B6-DD27EE8D4782}"/>
              </a:ext>
            </a:extLst>
          </p:cNvPr>
          <p:cNvSpPr txBox="1"/>
          <p:nvPr/>
        </p:nvSpPr>
        <p:spPr>
          <a:xfrm>
            <a:off x="649358" y="1951672"/>
            <a:ext cx="4890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venir Next Condensed" panose="020B0506020202020204" pitchFamily="34" charset="0"/>
              </a:rPr>
              <a:t>Affordable Credit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60A996-3A1D-5544-B3D8-308310AED67C}"/>
              </a:ext>
            </a:extLst>
          </p:cNvPr>
          <p:cNvSpPr txBox="1"/>
          <p:nvPr/>
        </p:nvSpPr>
        <p:spPr>
          <a:xfrm>
            <a:off x="649357" y="3375992"/>
            <a:ext cx="58327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</a:rPr>
              <a:t>Credit isn’t just about credit cards – we rely</a:t>
            </a:r>
            <a:b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</a:rPr>
            </a:b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</a:rPr>
              <a:t>on it for lots of things, whether that’s buying</a:t>
            </a:r>
            <a:b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</a:rPr>
            </a:b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</a:rPr>
              <a:t>a car, furnishing a home or going on holiday</a:t>
            </a:r>
          </a:p>
          <a:p>
            <a:b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</a:b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</a:rPr>
              <a:t>But high interest rates mean that one in six people rely on it to survive – borrowing it pay for day to day expenses like food, heating and rent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DC639C-27CB-DC40-B539-05C1611C6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854207"/>
            <a:ext cx="4072043" cy="538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50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3E75E6E-89BB-0346-B45E-62AA4FF65E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622980-F648-B74E-92DC-807266BD37F2}"/>
              </a:ext>
            </a:extLst>
          </p:cNvPr>
          <p:cNvSpPr txBox="1"/>
          <p:nvPr/>
        </p:nvSpPr>
        <p:spPr>
          <a:xfrm>
            <a:off x="2492700" y="2151727"/>
            <a:ext cx="7206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venir Next Condensed" panose="020B0506020202020204" pitchFamily="34" charset="0"/>
              </a:rPr>
              <a:t>What could FinTech mean for you? </a:t>
            </a:r>
            <a:br>
              <a:rPr lang="en-GB" sz="3000" dirty="0">
                <a:solidFill>
                  <a:schemeClr val="bg1"/>
                </a:solidFill>
                <a:latin typeface="Helvetica" pitchFamily="2" charset="0"/>
              </a:rPr>
            </a:br>
            <a:br>
              <a:rPr lang="en-GB" sz="30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GB" sz="30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The digital world is opening up possibilities</a:t>
            </a:r>
            <a:br>
              <a:rPr lang="en-GB" sz="30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</a:br>
            <a:r>
              <a:rPr lang="en-GB" sz="30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for everyone – whatever your background –</a:t>
            </a:r>
            <a:br>
              <a:rPr lang="en-GB" sz="30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</a:br>
            <a:r>
              <a:rPr lang="en-GB" sz="30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and there are lots of opportunities. </a:t>
            </a:r>
          </a:p>
        </p:txBody>
      </p:sp>
      <p:cxnSp>
        <p:nvCxnSpPr>
          <p:cNvPr id="16" name="Google Shape;142;p2">
            <a:extLst>
              <a:ext uri="{FF2B5EF4-FFF2-40B4-BE49-F238E27FC236}">
                <a16:creationId xmlns:a16="http://schemas.microsoft.com/office/drawing/2014/main" id="{D61C59FA-B357-4342-8FDC-A83435C81CE0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7B65F8C3-E346-9743-9698-6C7547BD55F2}"/>
              </a:ext>
            </a:extLst>
          </p:cNvPr>
          <p:cNvSpPr/>
          <p:nvPr/>
        </p:nvSpPr>
        <p:spPr>
          <a:xfrm>
            <a:off x="9190515" y="3429000"/>
            <a:ext cx="5018068" cy="50180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AD48D9-2B02-0C4B-8D5E-7E16710C4108}"/>
              </a:ext>
            </a:extLst>
          </p:cNvPr>
          <p:cNvSpPr/>
          <p:nvPr/>
        </p:nvSpPr>
        <p:spPr>
          <a:xfrm>
            <a:off x="624917" y="1208396"/>
            <a:ext cx="1729090" cy="172909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497371-C60F-4C47-8C1F-7A4BDEF35173}"/>
              </a:ext>
            </a:extLst>
          </p:cNvPr>
          <p:cNvSpPr/>
          <p:nvPr/>
        </p:nvSpPr>
        <p:spPr>
          <a:xfrm>
            <a:off x="10233928" y="3022557"/>
            <a:ext cx="406442" cy="40644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DCB7B-BBD3-9349-8CD0-AB43DEACF124}"/>
              </a:ext>
            </a:extLst>
          </p:cNvPr>
          <p:cNvSpPr/>
          <p:nvPr/>
        </p:nvSpPr>
        <p:spPr>
          <a:xfrm>
            <a:off x="1561358" y="4104317"/>
            <a:ext cx="793425" cy="7934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F0B36BA-C8E2-FF48-BE4D-62E0C882971A}"/>
                  </a:ext>
                </a:extLst>
              </p14:cNvPr>
              <p14:cNvContentPartPr/>
              <p14:nvPr/>
            </p14:nvContentPartPr>
            <p14:xfrm>
              <a:off x="2900642" y="2831267"/>
              <a:ext cx="6360314" cy="7176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F0B36BA-C8E2-FF48-BE4D-62E0C882971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64645" y="2795205"/>
                <a:ext cx="6431948" cy="1435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8793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5C1805-BA3B-C248-A59C-57A93BD81E20}"/>
              </a:ext>
            </a:extLst>
          </p:cNvPr>
          <p:cNvSpPr txBox="1"/>
          <p:nvPr/>
        </p:nvSpPr>
        <p:spPr>
          <a:xfrm>
            <a:off x="200918" y="5561909"/>
            <a:ext cx="1817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4ECDC4"/>
                </a:solidFill>
                <a:latin typeface="Avenir Next Condensed Medium" panose="020B0506020202020204" pitchFamily="34" charset="0"/>
              </a:rPr>
              <a:t>Engineers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0DB865-86A4-FB4E-90BD-DA07E6492789}"/>
              </a:ext>
            </a:extLst>
          </p:cNvPr>
          <p:cNvSpPr txBox="1"/>
          <p:nvPr/>
        </p:nvSpPr>
        <p:spPr>
          <a:xfrm>
            <a:off x="1651226" y="5561909"/>
            <a:ext cx="2559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4ECDC4"/>
                </a:solidFill>
                <a:latin typeface="Avenir Next Condensed Medium" panose="020B0506020202020204" pitchFamily="34" charset="0"/>
              </a:rPr>
              <a:t>Data analysts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C9B3B6-D5D9-9546-B840-20E5F896810A}"/>
              </a:ext>
            </a:extLst>
          </p:cNvPr>
          <p:cNvSpPr txBox="1"/>
          <p:nvPr/>
        </p:nvSpPr>
        <p:spPr>
          <a:xfrm>
            <a:off x="3807410" y="5561909"/>
            <a:ext cx="2262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4ECDC4"/>
                </a:solidFill>
                <a:latin typeface="Avenir Next Condensed Medium" panose="020B0506020202020204" pitchFamily="34" charset="0"/>
              </a:rPr>
              <a:t>Researchers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77E382-31FE-D74D-984F-CB641F2BB628}"/>
              </a:ext>
            </a:extLst>
          </p:cNvPr>
          <p:cNvSpPr txBox="1"/>
          <p:nvPr/>
        </p:nvSpPr>
        <p:spPr>
          <a:xfrm>
            <a:off x="5798846" y="5561909"/>
            <a:ext cx="1874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4ECDC4"/>
                </a:solidFill>
                <a:latin typeface="Avenir Next Condensed Medium" panose="020B0506020202020204" pitchFamily="34" charset="0"/>
              </a:rPr>
              <a:t>Strategists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11A47D-568F-B74E-8F76-41E66272CDFE}"/>
              </a:ext>
            </a:extLst>
          </p:cNvPr>
          <p:cNvSpPr txBox="1"/>
          <p:nvPr/>
        </p:nvSpPr>
        <p:spPr>
          <a:xfrm>
            <a:off x="7357815" y="5561909"/>
            <a:ext cx="2559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4ECDC4"/>
                </a:solidFill>
                <a:latin typeface="Avenir Next Condensed Medium" panose="020B0506020202020204" pitchFamily="34" charset="0"/>
              </a:rPr>
              <a:t>Sales team</a:t>
            </a:r>
          </a:p>
        </p:txBody>
      </p:sp>
      <p:cxnSp>
        <p:nvCxnSpPr>
          <p:cNvPr id="27" name="Google Shape;142;p2">
            <a:extLst>
              <a:ext uri="{FF2B5EF4-FFF2-40B4-BE49-F238E27FC236}">
                <a16:creationId xmlns:a16="http://schemas.microsoft.com/office/drawing/2014/main" id="{F8056EBD-5156-C34D-9473-B473C4A1B94D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947D93C-32F3-2E49-9D7F-0E12C3750880}"/>
              </a:ext>
            </a:extLst>
          </p:cNvPr>
          <p:cNvSpPr txBox="1"/>
          <p:nvPr/>
        </p:nvSpPr>
        <p:spPr>
          <a:xfrm>
            <a:off x="649358" y="1490008"/>
            <a:ext cx="8680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4ECDC4"/>
                </a:solidFill>
                <a:latin typeface="Avenir Next Condensed Demi Bold" panose="020B0506020202020204" pitchFamily="34" charset="0"/>
              </a:rPr>
              <a:t>To keep solving big problems, we need: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883E7B6-5DBF-6140-8CAE-F3AA0F891286}"/>
              </a:ext>
            </a:extLst>
          </p:cNvPr>
          <p:cNvSpPr/>
          <p:nvPr/>
        </p:nvSpPr>
        <p:spPr>
          <a:xfrm>
            <a:off x="11154146" y="334973"/>
            <a:ext cx="3444437" cy="3444437"/>
          </a:xfrm>
          <a:prstGeom prst="ellipse">
            <a:avLst/>
          </a:prstGeom>
          <a:solidFill>
            <a:srgbClr val="4E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F27DE43-E5C1-4446-B3E5-4FB763DC288C}"/>
              </a:ext>
            </a:extLst>
          </p:cNvPr>
          <p:cNvSpPr/>
          <p:nvPr/>
        </p:nvSpPr>
        <p:spPr>
          <a:xfrm>
            <a:off x="9710404" y="1054647"/>
            <a:ext cx="772173" cy="772173"/>
          </a:xfrm>
          <a:prstGeom prst="ellipse">
            <a:avLst/>
          </a:prstGeom>
          <a:noFill/>
          <a:ln>
            <a:solidFill>
              <a:srgbClr val="4EC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1C215E-813E-4D4B-9429-D2692FDD6E0F}"/>
              </a:ext>
            </a:extLst>
          </p:cNvPr>
          <p:cNvSpPr txBox="1"/>
          <p:nvPr/>
        </p:nvSpPr>
        <p:spPr>
          <a:xfrm>
            <a:off x="200918" y="3630368"/>
            <a:ext cx="1817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4ECDC4"/>
                </a:solidFill>
                <a:latin typeface="Avenir Next Condensed Medium" panose="020B0506020202020204" pitchFamily="34" charset="0"/>
              </a:rPr>
              <a:t>Writers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FFF036-6CA0-654A-AA05-67BD6B2B0F66}"/>
              </a:ext>
            </a:extLst>
          </p:cNvPr>
          <p:cNvSpPr txBox="1"/>
          <p:nvPr/>
        </p:nvSpPr>
        <p:spPr>
          <a:xfrm>
            <a:off x="1651226" y="3630368"/>
            <a:ext cx="2559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4ECDC4"/>
                </a:solidFill>
                <a:latin typeface="Avenir Next Condensed Medium" panose="020B0506020202020204" pitchFamily="34" charset="0"/>
              </a:rPr>
              <a:t>Creative thinking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BD67ED-3622-D14D-8A8C-144210B9158C}"/>
              </a:ext>
            </a:extLst>
          </p:cNvPr>
          <p:cNvSpPr txBox="1"/>
          <p:nvPr/>
        </p:nvSpPr>
        <p:spPr>
          <a:xfrm>
            <a:off x="3779711" y="3630368"/>
            <a:ext cx="2262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4ECDC4"/>
                </a:solidFill>
                <a:latin typeface="Avenir Next Condensed Medium" panose="020B0506020202020204" pitchFamily="34" charset="0"/>
              </a:rPr>
              <a:t>Designers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E86D23-8280-6647-9B3E-8BC98AD58C56}"/>
              </a:ext>
            </a:extLst>
          </p:cNvPr>
          <p:cNvSpPr txBox="1"/>
          <p:nvPr/>
        </p:nvSpPr>
        <p:spPr>
          <a:xfrm>
            <a:off x="5798846" y="3630368"/>
            <a:ext cx="1874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4ECDC4"/>
                </a:solidFill>
                <a:latin typeface="Avenir Next Condensed Medium" panose="020B0506020202020204" pitchFamily="34" charset="0"/>
              </a:rPr>
              <a:t>Coders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D7350C-B32F-9F42-B6B8-12904F55D14B}"/>
              </a:ext>
            </a:extLst>
          </p:cNvPr>
          <p:cNvSpPr txBox="1"/>
          <p:nvPr/>
        </p:nvSpPr>
        <p:spPr>
          <a:xfrm>
            <a:off x="7333348" y="3630368"/>
            <a:ext cx="2559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4ECDC4"/>
                </a:solidFill>
                <a:latin typeface="Avenir Next Condensed Medium" panose="020B0506020202020204" pitchFamily="34" charset="0"/>
              </a:rPr>
              <a:t>Problem Solvers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AE26B6F-6087-6741-825D-A60247E09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19" y="2589875"/>
            <a:ext cx="388484" cy="839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95CD095-932B-FE4E-AD74-1179A1FAD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985" y="2656654"/>
            <a:ext cx="617877" cy="7723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79189D-B201-3643-8AAC-487D51238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197" y="2664293"/>
            <a:ext cx="743817" cy="74381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BBF1C4F-E28D-AA4A-86B1-3E5A6EC844BD}"/>
              </a:ext>
            </a:extLst>
          </p:cNvPr>
          <p:cNvSpPr txBox="1"/>
          <p:nvPr/>
        </p:nvSpPr>
        <p:spPr>
          <a:xfrm>
            <a:off x="9392186" y="5561909"/>
            <a:ext cx="2559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4ECDC4"/>
                </a:solidFill>
                <a:latin typeface="Avenir Next Condensed Medium" panose="020B0506020202020204" pitchFamily="34" charset="0"/>
              </a:rPr>
              <a:t>People skills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63CA67-7B80-0840-8FBE-BBD46DAB243C}"/>
              </a:ext>
            </a:extLst>
          </p:cNvPr>
          <p:cNvSpPr txBox="1"/>
          <p:nvPr/>
        </p:nvSpPr>
        <p:spPr>
          <a:xfrm>
            <a:off x="9401584" y="3630368"/>
            <a:ext cx="2559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4ECDC4"/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</a:rPr>
              <a:t>Communicators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59D80F-85A0-BF4F-9060-AEC915C2E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93" y="4694531"/>
            <a:ext cx="777943" cy="6775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4C2F98-97CE-A141-9C1C-11539EBD5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5334" y="4717778"/>
            <a:ext cx="711200" cy="723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F7DD5-3849-3B44-A962-BC91DD40A9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107" y="4745925"/>
            <a:ext cx="818040" cy="647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8CCFAB-EBB8-9948-ADA0-76745BDDA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1509" y="4745925"/>
            <a:ext cx="659805" cy="65980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64A8C3-9777-8740-BE38-4F13080722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1923" y="4710310"/>
            <a:ext cx="711199" cy="71119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E01EA93-F2EB-F74A-9B2D-825FE1304B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5829" y="4745926"/>
            <a:ext cx="914349" cy="69542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29BD171-64EE-1A49-8754-4C8338CF25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35220" y="2696165"/>
            <a:ext cx="711200" cy="711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A18B9BC-031D-2D49-9832-4793AD1838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3994" y="2679048"/>
            <a:ext cx="645224" cy="75504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77281A6-4BC8-9749-935E-93D48D6CA8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8272" y="2746172"/>
            <a:ext cx="544512" cy="66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79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bed&#10;&#10;Description automatically generated">
            <a:extLst>
              <a:ext uri="{FF2B5EF4-FFF2-40B4-BE49-F238E27FC236}">
                <a16:creationId xmlns:a16="http://schemas.microsoft.com/office/drawing/2014/main" id="{2C11BD21-8B24-3948-BE16-30348F4C3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87" t="5207" r="88" b="-1091"/>
          <a:stretch/>
        </p:blipFill>
        <p:spPr>
          <a:xfrm>
            <a:off x="5247301" y="1505135"/>
            <a:ext cx="6576104" cy="6576104"/>
          </a:xfrm>
          <a:prstGeom prst="ellipse">
            <a:avLst/>
          </a:prstGeom>
        </p:spPr>
      </p:pic>
      <p:cxnSp>
        <p:nvCxnSpPr>
          <p:cNvPr id="27" name="Google Shape;142;p2">
            <a:extLst>
              <a:ext uri="{FF2B5EF4-FFF2-40B4-BE49-F238E27FC236}">
                <a16:creationId xmlns:a16="http://schemas.microsoft.com/office/drawing/2014/main" id="{F8056EBD-5156-C34D-9473-B473C4A1B94D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947D93C-32F3-2E49-9D7F-0E12C3750880}"/>
              </a:ext>
            </a:extLst>
          </p:cNvPr>
          <p:cNvSpPr txBox="1"/>
          <p:nvPr/>
        </p:nvSpPr>
        <p:spPr>
          <a:xfrm>
            <a:off x="649358" y="1159563"/>
            <a:ext cx="56451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A8DC65"/>
                </a:solidFill>
                <a:latin typeface="Avenir Next Condensed" panose="020B0506020202020204" pitchFamily="34" charset="0"/>
              </a:rPr>
              <a:t>We need more</a:t>
            </a:r>
            <a:br>
              <a:rPr lang="en-GB" sz="4000" b="1" dirty="0">
                <a:solidFill>
                  <a:srgbClr val="A8DC65"/>
                </a:solidFill>
                <a:latin typeface="Avenir Next Condensed" panose="020B0506020202020204" pitchFamily="34" charset="0"/>
              </a:rPr>
            </a:br>
            <a:r>
              <a:rPr lang="en-GB" sz="4000" b="1" dirty="0">
                <a:solidFill>
                  <a:srgbClr val="A8DC65"/>
                </a:solidFill>
                <a:latin typeface="Avenir Next Condensed" panose="020B0506020202020204" pitchFamily="34" charset="0"/>
              </a:rPr>
              <a:t>people – like you –</a:t>
            </a:r>
            <a:br>
              <a:rPr lang="en-GB" sz="4000" b="1" dirty="0">
                <a:solidFill>
                  <a:srgbClr val="A8DC65"/>
                </a:solidFill>
                <a:latin typeface="Avenir Next Condensed" panose="020B0506020202020204" pitchFamily="34" charset="0"/>
              </a:rPr>
            </a:br>
            <a:r>
              <a:rPr lang="en-GB" sz="4000" b="1" dirty="0">
                <a:solidFill>
                  <a:srgbClr val="A8DC65"/>
                </a:solidFill>
                <a:latin typeface="Avenir Next Condensed" panose="020B0506020202020204" pitchFamily="34" charset="0"/>
              </a:rPr>
              <a:t>if we are going to…</a:t>
            </a:r>
            <a:br>
              <a:rPr lang="en-GB" sz="3000" dirty="0">
                <a:latin typeface="Helvetica" pitchFamily="2" charset="0"/>
              </a:rPr>
            </a:br>
            <a:br>
              <a:rPr lang="en-GB" sz="3000" dirty="0">
                <a:latin typeface="Helvetica" pitchFamily="2" charset="0"/>
              </a:rPr>
            </a:br>
            <a:r>
              <a:rPr lang="en-GB" sz="3000" dirty="0">
                <a:latin typeface="Helvetica" pitchFamily="2" charset="0"/>
              </a:rPr>
              <a:t>     </a:t>
            </a: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</a:rPr>
              <a:t>Build better products</a:t>
            </a:r>
          </a:p>
          <a:p>
            <a:endParaRPr lang="en-GB" sz="3000" dirty="0">
              <a:solidFill>
                <a:schemeClr val="tx1">
                  <a:lumMod val="65000"/>
                  <a:lumOff val="35000"/>
                </a:schemeClr>
              </a:solidFill>
              <a:latin typeface="Avenir Next Condensed Medium" panose="020B0506020202020204" pitchFamily="34" charset="0"/>
              <a:ea typeface="Franklin Gothic Medium Cond" panose="020B0606030402020204" pitchFamily="34" charset="-128"/>
            </a:endParaRPr>
          </a:p>
          <a:p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</a:rPr>
              <a:t>       Create new companies</a:t>
            </a:r>
          </a:p>
          <a:p>
            <a:endParaRPr lang="en-GB" sz="3000" dirty="0">
              <a:solidFill>
                <a:schemeClr val="tx1">
                  <a:lumMod val="65000"/>
                  <a:lumOff val="35000"/>
                </a:schemeClr>
              </a:solidFill>
              <a:latin typeface="Avenir Next Condensed Medium" panose="020B0506020202020204" pitchFamily="34" charset="0"/>
              <a:ea typeface="Franklin Gothic Medium Cond" panose="020B0606030402020204" pitchFamily="34" charset="-128"/>
            </a:endParaRPr>
          </a:p>
          <a:p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</a:rPr>
              <a:t>       Improve society</a:t>
            </a:r>
            <a:endParaRPr lang="en-GB" sz="3000" dirty="0">
              <a:latin typeface="Avenir Next Condensed Medium" panose="020B0506020202020204" pitchFamily="34" charset="0"/>
              <a:ea typeface="Franklin Gothic Medium Cond" panose="020B0606030402020204" pitchFamily="34" charset="-12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5EF66B-A017-754B-A2F2-228113C060F9}"/>
              </a:ext>
            </a:extLst>
          </p:cNvPr>
          <p:cNvGrpSpPr/>
          <p:nvPr/>
        </p:nvGrpSpPr>
        <p:grpSpPr>
          <a:xfrm rot="18000000">
            <a:off x="700365" y="3568797"/>
            <a:ext cx="376419" cy="181825"/>
            <a:chOff x="7729266" y="3559324"/>
            <a:chExt cx="1004535" cy="485230"/>
          </a:xfrm>
          <a:solidFill>
            <a:srgbClr val="A8DC65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D72D5D-5A97-3C4C-9CB1-A9E0342095AB}"/>
                </a:ext>
              </a:extLst>
            </p:cNvPr>
            <p:cNvSpPr/>
            <p:nvPr/>
          </p:nvSpPr>
          <p:spPr>
            <a:xfrm>
              <a:off x="7729268" y="3559324"/>
              <a:ext cx="189781" cy="4852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50FB22-A4D6-FD4F-86F1-E612CE55D87E}"/>
                </a:ext>
              </a:extLst>
            </p:cNvPr>
            <p:cNvSpPr/>
            <p:nvPr/>
          </p:nvSpPr>
          <p:spPr>
            <a:xfrm rot="5400000">
              <a:off x="8136643" y="3447395"/>
              <a:ext cx="189781" cy="10045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211BBAB-5EBE-A147-A6A4-78E28AC0DA5C}"/>
              </a:ext>
            </a:extLst>
          </p:cNvPr>
          <p:cNvGrpSpPr/>
          <p:nvPr/>
        </p:nvGrpSpPr>
        <p:grpSpPr>
          <a:xfrm rot="18000000">
            <a:off x="700365" y="4487469"/>
            <a:ext cx="376419" cy="181825"/>
            <a:chOff x="7729266" y="3559324"/>
            <a:chExt cx="1004535" cy="485230"/>
          </a:xfrm>
          <a:solidFill>
            <a:srgbClr val="A8DC65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D2A3424-2E13-354C-B9C8-2AEC6A5648D3}"/>
                </a:ext>
              </a:extLst>
            </p:cNvPr>
            <p:cNvSpPr/>
            <p:nvPr/>
          </p:nvSpPr>
          <p:spPr>
            <a:xfrm>
              <a:off x="7729268" y="3559324"/>
              <a:ext cx="189781" cy="4852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7AC0D9-1C57-FE4F-B1B2-B63B9E50F216}"/>
                </a:ext>
              </a:extLst>
            </p:cNvPr>
            <p:cNvSpPr/>
            <p:nvPr/>
          </p:nvSpPr>
          <p:spPr>
            <a:xfrm rot="5400000">
              <a:off x="8136643" y="3447395"/>
              <a:ext cx="189781" cy="10045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2621C5C8-9461-6F40-912C-73C42B1D053D}"/>
              </a:ext>
            </a:extLst>
          </p:cNvPr>
          <p:cNvSpPr/>
          <p:nvPr/>
        </p:nvSpPr>
        <p:spPr>
          <a:xfrm>
            <a:off x="5218146" y="989456"/>
            <a:ext cx="1031358" cy="1031358"/>
          </a:xfrm>
          <a:prstGeom prst="ellipse">
            <a:avLst/>
          </a:prstGeom>
          <a:noFill/>
          <a:ln>
            <a:solidFill>
              <a:srgbClr val="A8DC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51C5E9-B86A-CB4A-86E6-53557D14208A}"/>
              </a:ext>
            </a:extLst>
          </p:cNvPr>
          <p:cNvSpPr/>
          <p:nvPr/>
        </p:nvSpPr>
        <p:spPr>
          <a:xfrm>
            <a:off x="9856693" y="885671"/>
            <a:ext cx="3047383" cy="3047383"/>
          </a:xfrm>
          <a:prstGeom prst="ellipse">
            <a:avLst/>
          </a:prstGeom>
          <a:solidFill>
            <a:srgbClr val="A8D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F7EEE1-C884-C84C-9B8B-5A8B1F2A3847}"/>
              </a:ext>
            </a:extLst>
          </p:cNvPr>
          <p:cNvGrpSpPr/>
          <p:nvPr/>
        </p:nvGrpSpPr>
        <p:grpSpPr>
          <a:xfrm rot="18000000">
            <a:off x="700365" y="5409363"/>
            <a:ext cx="376419" cy="181825"/>
            <a:chOff x="7729266" y="3559324"/>
            <a:chExt cx="1004535" cy="485230"/>
          </a:xfrm>
          <a:solidFill>
            <a:srgbClr val="A8DC65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EB2D933-72D1-2C4D-BB41-929A680CC27B}"/>
                </a:ext>
              </a:extLst>
            </p:cNvPr>
            <p:cNvSpPr/>
            <p:nvPr/>
          </p:nvSpPr>
          <p:spPr>
            <a:xfrm>
              <a:off x="7729268" y="3559324"/>
              <a:ext cx="189781" cy="4852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BBF13C2-53B8-1D4D-8126-651F4CDFFBB0}"/>
                </a:ext>
              </a:extLst>
            </p:cNvPr>
            <p:cNvSpPr/>
            <p:nvPr/>
          </p:nvSpPr>
          <p:spPr>
            <a:xfrm rot="5400000">
              <a:off x="8136643" y="3447395"/>
              <a:ext cx="189781" cy="10045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9640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oogle Shape;142;p2">
            <a:extLst>
              <a:ext uri="{FF2B5EF4-FFF2-40B4-BE49-F238E27FC236}">
                <a16:creationId xmlns:a16="http://schemas.microsoft.com/office/drawing/2014/main" id="{41ADC590-D893-8943-8E3B-103211D3ADEE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917BEFF-747A-2B49-A742-048174634052}"/>
              </a:ext>
            </a:extLst>
          </p:cNvPr>
          <p:cNvSpPr txBox="1"/>
          <p:nvPr/>
        </p:nvSpPr>
        <p:spPr>
          <a:xfrm>
            <a:off x="649356" y="1159563"/>
            <a:ext cx="679836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A8DC65"/>
                </a:solidFill>
                <a:latin typeface="Avenir Next Condensed" panose="020B0506020202020204" pitchFamily="34" charset="0"/>
              </a:rPr>
              <a:t>A career in FinTech</a:t>
            </a:r>
            <a:br>
              <a:rPr lang="en-GB" sz="3000" dirty="0">
                <a:latin typeface="Helvetica" pitchFamily="2" charset="0"/>
              </a:rPr>
            </a:br>
            <a:br>
              <a:rPr lang="en-GB" sz="3000" dirty="0">
                <a:latin typeface="Helvetica" pitchFamily="2" charset="0"/>
              </a:rPr>
            </a:br>
            <a:r>
              <a:rPr lang="en-GB" sz="3000" dirty="0">
                <a:latin typeface="Helvetica" pitchFamily="2" charset="0"/>
              </a:rPr>
              <a:t>   </a:t>
            </a: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</a:rPr>
              <a:t>Solving the world’s biggest problems</a:t>
            </a:r>
            <a:b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</a:rPr>
            </a:br>
            <a:endParaRPr lang="en-GB" sz="3000" dirty="0">
              <a:solidFill>
                <a:schemeClr val="tx1">
                  <a:lumMod val="65000"/>
                  <a:lumOff val="35000"/>
                </a:schemeClr>
              </a:solidFill>
              <a:latin typeface="Avenir Next Condensed Medium" panose="020B0506020202020204" pitchFamily="34" charset="0"/>
            </a:endParaRPr>
          </a:p>
          <a:p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</a:rPr>
              <a:t>    Working with the UK’s</a:t>
            </a:r>
            <a:b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</a:rPr>
            </a:b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</a:rPr>
              <a:t>    brightest entrepreneurs</a:t>
            </a:r>
          </a:p>
          <a:p>
            <a:pPr>
              <a:lnSpc>
                <a:spcPct val="200000"/>
              </a:lnSpc>
            </a:pP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</a:rPr>
              <a:t>    International travel</a:t>
            </a:r>
          </a:p>
          <a:p>
            <a:pPr>
              <a:lnSpc>
                <a:spcPct val="200000"/>
              </a:lnSpc>
            </a:pP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</a:rPr>
              <a:t>    Making a difference</a:t>
            </a:r>
            <a:endParaRPr lang="en-GB" sz="3000" dirty="0">
              <a:latin typeface="Avenir Next Condensed Medium" panose="020B0506020202020204" pitchFamily="34" charset="0"/>
            </a:endParaRPr>
          </a:p>
          <a:p>
            <a:r>
              <a:rPr lang="en-GB" sz="3000" dirty="0">
                <a:latin typeface="Franklin Gothic Medium Cond" panose="020B0606030402020204" pitchFamily="34" charset="0"/>
              </a:rPr>
              <a:t> </a:t>
            </a:r>
          </a:p>
        </p:txBody>
      </p:sp>
      <p:pic>
        <p:nvPicPr>
          <p:cNvPr id="3" name="Picture 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D3FC0A61-DC85-544C-BA87-17B271F48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68" t="12788" r="14890" b="-182"/>
          <a:stretch/>
        </p:blipFill>
        <p:spPr>
          <a:xfrm>
            <a:off x="6348322" y="1070848"/>
            <a:ext cx="6858000" cy="6858000"/>
          </a:xfrm>
          <a:prstGeom prst="ellips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7BE6FE1-9287-2F4F-A6FF-57CF6FA4268F}"/>
              </a:ext>
            </a:extLst>
          </p:cNvPr>
          <p:cNvSpPr/>
          <p:nvPr/>
        </p:nvSpPr>
        <p:spPr>
          <a:xfrm>
            <a:off x="4757954" y="3064447"/>
            <a:ext cx="2023737" cy="2023737"/>
          </a:xfrm>
          <a:prstGeom prst="ellipse">
            <a:avLst/>
          </a:prstGeom>
          <a:solidFill>
            <a:srgbClr val="A8D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233F97-E9AD-B240-9367-1993D2DAA496}"/>
              </a:ext>
            </a:extLst>
          </p:cNvPr>
          <p:cNvSpPr/>
          <p:nvPr/>
        </p:nvSpPr>
        <p:spPr>
          <a:xfrm>
            <a:off x="6675548" y="896361"/>
            <a:ext cx="772173" cy="772173"/>
          </a:xfrm>
          <a:prstGeom prst="ellipse">
            <a:avLst/>
          </a:prstGeom>
          <a:noFill/>
          <a:ln>
            <a:solidFill>
              <a:srgbClr val="A8DC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C8FE6E-8E4F-D943-A961-4D2930B8ADC0}"/>
              </a:ext>
            </a:extLst>
          </p:cNvPr>
          <p:cNvGrpSpPr/>
          <p:nvPr/>
        </p:nvGrpSpPr>
        <p:grpSpPr>
          <a:xfrm rot="18000000">
            <a:off x="689624" y="2418071"/>
            <a:ext cx="259958" cy="125570"/>
            <a:chOff x="7729266" y="3559324"/>
            <a:chExt cx="1004535" cy="485230"/>
          </a:xfrm>
          <a:solidFill>
            <a:srgbClr val="A8DC65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158892-DDE5-F440-BF91-AAC4C5AC35B7}"/>
                </a:ext>
              </a:extLst>
            </p:cNvPr>
            <p:cNvSpPr/>
            <p:nvPr/>
          </p:nvSpPr>
          <p:spPr>
            <a:xfrm>
              <a:off x="7729268" y="3559324"/>
              <a:ext cx="189781" cy="4852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695944-2EDA-CB44-A120-CD14E8B11BCB}"/>
                </a:ext>
              </a:extLst>
            </p:cNvPr>
            <p:cNvSpPr/>
            <p:nvPr/>
          </p:nvSpPr>
          <p:spPr>
            <a:xfrm rot="5400000">
              <a:off x="8136643" y="3447395"/>
              <a:ext cx="189781" cy="10045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23F16B-95B7-3B45-8FB0-59A921037453}"/>
              </a:ext>
            </a:extLst>
          </p:cNvPr>
          <p:cNvGrpSpPr/>
          <p:nvPr/>
        </p:nvGrpSpPr>
        <p:grpSpPr>
          <a:xfrm rot="18000000">
            <a:off x="689624" y="3332470"/>
            <a:ext cx="259958" cy="125570"/>
            <a:chOff x="7729266" y="3559324"/>
            <a:chExt cx="1004535" cy="485230"/>
          </a:xfrm>
          <a:solidFill>
            <a:srgbClr val="A8DC65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6FA501E-249F-4043-96B4-840D4C9A3B3E}"/>
                </a:ext>
              </a:extLst>
            </p:cNvPr>
            <p:cNvSpPr/>
            <p:nvPr/>
          </p:nvSpPr>
          <p:spPr>
            <a:xfrm>
              <a:off x="7729268" y="3559324"/>
              <a:ext cx="189781" cy="4852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DC14C0-BE8D-C94E-B4FF-6AB60E23FC00}"/>
                </a:ext>
              </a:extLst>
            </p:cNvPr>
            <p:cNvSpPr/>
            <p:nvPr/>
          </p:nvSpPr>
          <p:spPr>
            <a:xfrm rot="5400000">
              <a:off x="8136643" y="3447395"/>
              <a:ext cx="189781" cy="10045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8EB39D-7EE1-964E-A3B5-8177968F72DE}"/>
              </a:ext>
            </a:extLst>
          </p:cNvPr>
          <p:cNvGrpSpPr/>
          <p:nvPr/>
        </p:nvGrpSpPr>
        <p:grpSpPr>
          <a:xfrm rot="18000000">
            <a:off x="689624" y="4572334"/>
            <a:ext cx="259958" cy="125570"/>
            <a:chOff x="7729266" y="3559324"/>
            <a:chExt cx="1004535" cy="485230"/>
          </a:xfrm>
          <a:solidFill>
            <a:srgbClr val="A8DC65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E2D224-3876-1649-93B3-3BC822DE9893}"/>
                </a:ext>
              </a:extLst>
            </p:cNvPr>
            <p:cNvSpPr/>
            <p:nvPr/>
          </p:nvSpPr>
          <p:spPr>
            <a:xfrm>
              <a:off x="7729268" y="3559324"/>
              <a:ext cx="189781" cy="4852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D806B3-0D0E-1344-B5F6-101E01C4BFA2}"/>
                </a:ext>
              </a:extLst>
            </p:cNvPr>
            <p:cNvSpPr/>
            <p:nvPr/>
          </p:nvSpPr>
          <p:spPr>
            <a:xfrm rot="5400000">
              <a:off x="8136643" y="3447395"/>
              <a:ext cx="189781" cy="10045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C82D8C-212A-A543-99A5-845E84164EB3}"/>
              </a:ext>
            </a:extLst>
          </p:cNvPr>
          <p:cNvGrpSpPr/>
          <p:nvPr/>
        </p:nvGrpSpPr>
        <p:grpSpPr>
          <a:xfrm rot="18000000">
            <a:off x="689624" y="5463487"/>
            <a:ext cx="259958" cy="125570"/>
            <a:chOff x="7729266" y="3559324"/>
            <a:chExt cx="1004535" cy="485230"/>
          </a:xfrm>
          <a:solidFill>
            <a:srgbClr val="A8DC65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5B20F0D-DB19-BF4C-BB59-A78CE89D32C3}"/>
                </a:ext>
              </a:extLst>
            </p:cNvPr>
            <p:cNvSpPr/>
            <p:nvPr/>
          </p:nvSpPr>
          <p:spPr>
            <a:xfrm>
              <a:off x="7729268" y="3559324"/>
              <a:ext cx="189781" cy="4852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FEA91B6-36AC-0D46-B4E9-5FDF190A2149}"/>
                </a:ext>
              </a:extLst>
            </p:cNvPr>
            <p:cNvSpPr/>
            <p:nvPr/>
          </p:nvSpPr>
          <p:spPr>
            <a:xfrm rot="5400000">
              <a:off x="8136643" y="3447395"/>
              <a:ext cx="189781" cy="10045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4301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t, indoor, sitting, striped&#10;&#10;Description automatically generated">
            <a:extLst>
              <a:ext uri="{FF2B5EF4-FFF2-40B4-BE49-F238E27FC236}">
                <a16:creationId xmlns:a16="http://schemas.microsoft.com/office/drawing/2014/main" id="{ED0B48A4-7E71-FB42-84AE-19E7AC0FB1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97" r="7731"/>
          <a:stretch/>
        </p:blipFill>
        <p:spPr>
          <a:xfrm>
            <a:off x="6242209" y="1163819"/>
            <a:ext cx="7098889" cy="7098889"/>
          </a:xfrm>
          <a:prstGeom prst="ellipse">
            <a:avLst/>
          </a:prstGeom>
        </p:spPr>
      </p:pic>
      <p:cxnSp>
        <p:nvCxnSpPr>
          <p:cNvPr id="11" name="Google Shape;142;p2">
            <a:extLst>
              <a:ext uri="{FF2B5EF4-FFF2-40B4-BE49-F238E27FC236}">
                <a16:creationId xmlns:a16="http://schemas.microsoft.com/office/drawing/2014/main" id="{41ADC590-D893-8943-8E3B-103211D3ADEE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90499D7-261B-DA4A-AB28-21D22A74E54D}"/>
              </a:ext>
            </a:extLst>
          </p:cNvPr>
          <p:cNvSpPr txBox="1"/>
          <p:nvPr/>
        </p:nvSpPr>
        <p:spPr>
          <a:xfrm>
            <a:off x="649356" y="1084507"/>
            <a:ext cx="5189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BC00"/>
                </a:solidFill>
                <a:latin typeface="Avenir Next Condensed" panose="020B0506020202020204" pitchFamily="34" charset="0"/>
                <a:ea typeface="Franklin Gothic Demi Cond" panose="020B0603020102020204" pitchFamily="34" charset="-128"/>
              </a:rPr>
              <a:t>What’s in it for you?</a:t>
            </a:r>
            <a:br>
              <a:rPr lang="en-GB" sz="4000" b="1" dirty="0">
                <a:solidFill>
                  <a:srgbClr val="FFBC00"/>
                </a:solidFill>
                <a:latin typeface="Franklin Gothic Demi Cond" panose="020B0603020102020204" pitchFamily="34" charset="-128"/>
                <a:ea typeface="Franklin Gothic Demi Cond" panose="020B0603020102020204" pitchFamily="34" charset="-128"/>
              </a:rPr>
            </a:br>
            <a:br>
              <a:rPr lang="en-GB" sz="4000" b="1" dirty="0">
                <a:solidFill>
                  <a:srgbClr val="FFBC00"/>
                </a:solidFill>
                <a:latin typeface="Franklin Gothic Demi Cond" panose="020B0603020102020204" pitchFamily="34" charset="-128"/>
                <a:ea typeface="Franklin Gothic Demi Cond" panose="020B0603020102020204" pitchFamily="34" charset="-128"/>
              </a:rPr>
            </a:br>
            <a:endParaRPr lang="en-GB" sz="4000" b="1" dirty="0">
              <a:solidFill>
                <a:srgbClr val="FFBC00"/>
              </a:solidFill>
              <a:latin typeface="Franklin Gothic Demi Cond" panose="020B0603020102020204" pitchFamily="34" charset="-128"/>
              <a:ea typeface="Franklin Gothic Demi Cond" panose="020B0603020102020204" pitchFamily="34" charset="-128"/>
            </a:endParaRPr>
          </a:p>
        </p:txBody>
      </p:sp>
      <p:sp>
        <p:nvSpPr>
          <p:cNvPr id="57" name="Shape 360">
            <a:extLst>
              <a:ext uri="{FF2B5EF4-FFF2-40B4-BE49-F238E27FC236}">
                <a16:creationId xmlns:a16="http://schemas.microsoft.com/office/drawing/2014/main" id="{344F9F60-3DAD-1A49-9C87-BAAFE4F05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45" y="2207198"/>
            <a:ext cx="5219047" cy="334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r>
              <a:rPr lang="en-GB" sz="3000" dirty="0">
                <a:latin typeface="Helvetica" pitchFamily="2" charset="0"/>
              </a:rPr>
              <a:t>   </a:t>
            </a: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</a:rPr>
              <a:t>An exciting career</a:t>
            </a:r>
          </a:p>
          <a:p>
            <a:endParaRPr lang="en-GB" sz="3000" dirty="0">
              <a:solidFill>
                <a:schemeClr val="tx1">
                  <a:lumMod val="65000"/>
                  <a:lumOff val="35000"/>
                </a:schemeClr>
              </a:solidFill>
              <a:latin typeface="Avenir Next Condensed Medium" panose="020B0506020202020204" pitchFamily="34" charset="0"/>
              <a:ea typeface="Franklin Gothic Medium Cond" panose="020B0606030402020204" pitchFamily="34" charset="-128"/>
            </a:endParaRPr>
          </a:p>
          <a:p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</a:rPr>
              <a:t>    Equity</a:t>
            </a:r>
          </a:p>
          <a:p>
            <a:endParaRPr lang="en-GB" sz="3000" dirty="0">
              <a:solidFill>
                <a:schemeClr val="tx1">
                  <a:lumMod val="65000"/>
                  <a:lumOff val="35000"/>
                </a:schemeClr>
              </a:solidFill>
              <a:latin typeface="Avenir Next Condensed Medium" panose="020B0506020202020204" pitchFamily="34" charset="0"/>
              <a:ea typeface="Franklin Gothic Medium Cond" panose="020B0606030402020204" pitchFamily="34" charset="-128"/>
            </a:endParaRPr>
          </a:p>
          <a:p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</a:rPr>
              <a:t>    Responsibility</a:t>
            </a:r>
          </a:p>
          <a:p>
            <a:endParaRPr lang="en-GB" sz="3000" dirty="0">
              <a:solidFill>
                <a:schemeClr val="tx1">
                  <a:lumMod val="65000"/>
                  <a:lumOff val="35000"/>
                </a:schemeClr>
              </a:solidFill>
              <a:latin typeface="Avenir Next Condensed Medium" panose="020B0506020202020204" pitchFamily="34" charset="0"/>
              <a:ea typeface="Franklin Gothic Medium Cond" panose="020B0606030402020204" pitchFamily="34" charset="-128"/>
            </a:endParaRPr>
          </a:p>
          <a:p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</a:rPr>
              <a:t>    Good salaries</a:t>
            </a:r>
          </a:p>
          <a:p>
            <a:endParaRPr lang="en-GB" sz="3000" dirty="0">
              <a:solidFill>
                <a:schemeClr val="tx1">
                  <a:lumMod val="65000"/>
                  <a:lumOff val="35000"/>
                </a:schemeClr>
              </a:solidFill>
              <a:latin typeface="Avenir Next Condensed Medium" panose="020B0506020202020204" pitchFamily="34" charset="0"/>
              <a:ea typeface="Franklin Gothic Medium Cond" panose="020B0606030402020204" pitchFamily="34" charset="-128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98888F-D549-3242-8795-F48B1202B0AE}"/>
              </a:ext>
            </a:extLst>
          </p:cNvPr>
          <p:cNvGrpSpPr/>
          <p:nvPr/>
        </p:nvGrpSpPr>
        <p:grpSpPr>
          <a:xfrm rot="18000000">
            <a:off x="699207" y="2352424"/>
            <a:ext cx="259958" cy="125570"/>
            <a:chOff x="7729266" y="3559324"/>
            <a:chExt cx="1004535" cy="485230"/>
          </a:xfrm>
          <a:solidFill>
            <a:srgbClr val="FFBC00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ACA67BE-5EE8-1249-B86B-7207D16AB161}"/>
                </a:ext>
              </a:extLst>
            </p:cNvPr>
            <p:cNvSpPr/>
            <p:nvPr/>
          </p:nvSpPr>
          <p:spPr>
            <a:xfrm>
              <a:off x="7729268" y="3559324"/>
              <a:ext cx="189781" cy="4852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504CF2-E6DC-7D4B-8A1D-FA1ED84438A7}"/>
                </a:ext>
              </a:extLst>
            </p:cNvPr>
            <p:cNvSpPr/>
            <p:nvPr/>
          </p:nvSpPr>
          <p:spPr>
            <a:xfrm rot="5400000">
              <a:off x="8136643" y="3447395"/>
              <a:ext cx="189781" cy="10045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B43786-5A08-3742-B9CD-E575A0A47986}"/>
              </a:ext>
            </a:extLst>
          </p:cNvPr>
          <p:cNvGrpSpPr/>
          <p:nvPr/>
        </p:nvGrpSpPr>
        <p:grpSpPr>
          <a:xfrm rot="18000000">
            <a:off x="699207" y="3274572"/>
            <a:ext cx="259958" cy="125570"/>
            <a:chOff x="7729266" y="3559324"/>
            <a:chExt cx="1004535" cy="485230"/>
          </a:xfrm>
          <a:solidFill>
            <a:srgbClr val="FFBC00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2EF333-7F1B-1049-A789-5755091F9ACA}"/>
                </a:ext>
              </a:extLst>
            </p:cNvPr>
            <p:cNvSpPr/>
            <p:nvPr/>
          </p:nvSpPr>
          <p:spPr>
            <a:xfrm>
              <a:off x="7729268" y="3559324"/>
              <a:ext cx="189781" cy="4852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5F8B8D0-F60D-B241-A8A7-D5063FBCDA4F}"/>
                </a:ext>
              </a:extLst>
            </p:cNvPr>
            <p:cNvSpPr/>
            <p:nvPr/>
          </p:nvSpPr>
          <p:spPr>
            <a:xfrm rot="5400000">
              <a:off x="8136643" y="3447395"/>
              <a:ext cx="189781" cy="10045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799124-A57D-E744-A2F0-3F464B1CEE8E}"/>
              </a:ext>
            </a:extLst>
          </p:cNvPr>
          <p:cNvGrpSpPr/>
          <p:nvPr/>
        </p:nvGrpSpPr>
        <p:grpSpPr>
          <a:xfrm rot="18000000">
            <a:off x="699207" y="4196722"/>
            <a:ext cx="259958" cy="125570"/>
            <a:chOff x="7729266" y="3559324"/>
            <a:chExt cx="1004535" cy="485230"/>
          </a:xfrm>
          <a:solidFill>
            <a:srgbClr val="FFBC00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897634-F978-9F4E-9351-F61CA7779E23}"/>
                </a:ext>
              </a:extLst>
            </p:cNvPr>
            <p:cNvSpPr/>
            <p:nvPr/>
          </p:nvSpPr>
          <p:spPr>
            <a:xfrm>
              <a:off x="7729268" y="3559324"/>
              <a:ext cx="189781" cy="4852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1A3492-0CB1-9243-B312-AC3B2552BA38}"/>
                </a:ext>
              </a:extLst>
            </p:cNvPr>
            <p:cNvSpPr/>
            <p:nvPr/>
          </p:nvSpPr>
          <p:spPr>
            <a:xfrm rot="5400000">
              <a:off x="8136643" y="3447395"/>
              <a:ext cx="189781" cy="10045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FE1B6412-73B6-B645-98D5-A9F10DBF632D}"/>
              </a:ext>
            </a:extLst>
          </p:cNvPr>
          <p:cNvSpPr/>
          <p:nvPr/>
        </p:nvSpPr>
        <p:spPr>
          <a:xfrm>
            <a:off x="5034941" y="4428094"/>
            <a:ext cx="1607129" cy="1607129"/>
          </a:xfrm>
          <a:prstGeom prst="ellipse">
            <a:avLst/>
          </a:prstGeom>
          <a:solidFill>
            <a:srgbClr val="FF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617F4BE-4399-F84A-BB67-C2894FAD8476}"/>
              </a:ext>
            </a:extLst>
          </p:cNvPr>
          <p:cNvSpPr/>
          <p:nvPr/>
        </p:nvSpPr>
        <p:spPr>
          <a:xfrm>
            <a:off x="6417131" y="1048313"/>
            <a:ext cx="772173" cy="772173"/>
          </a:xfrm>
          <a:prstGeom prst="ellipse">
            <a:avLst/>
          </a:prstGeom>
          <a:noFill/>
          <a:ln>
            <a:solidFill>
              <a:srgbClr val="FFB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DB08DF-C571-6D4D-AE63-874251EFA215}"/>
              </a:ext>
            </a:extLst>
          </p:cNvPr>
          <p:cNvGrpSpPr/>
          <p:nvPr/>
        </p:nvGrpSpPr>
        <p:grpSpPr>
          <a:xfrm rot="18000000">
            <a:off x="699207" y="5063619"/>
            <a:ext cx="259958" cy="125570"/>
            <a:chOff x="7729266" y="3559324"/>
            <a:chExt cx="1004535" cy="485230"/>
          </a:xfrm>
          <a:solidFill>
            <a:srgbClr val="FFBC00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C3F2BE6-0C1D-5E4E-A0AE-F9F13C4B0097}"/>
                </a:ext>
              </a:extLst>
            </p:cNvPr>
            <p:cNvSpPr/>
            <p:nvPr/>
          </p:nvSpPr>
          <p:spPr>
            <a:xfrm>
              <a:off x="7729268" y="3559324"/>
              <a:ext cx="189781" cy="4852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DCDB1C1-B18F-FE4D-B844-A16F1B0DA2AA}"/>
                </a:ext>
              </a:extLst>
            </p:cNvPr>
            <p:cNvSpPr/>
            <p:nvPr/>
          </p:nvSpPr>
          <p:spPr>
            <a:xfrm rot="5400000">
              <a:off x="8136643" y="3447395"/>
              <a:ext cx="189781" cy="10045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5242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oogle Shape;142;p2">
            <a:extLst>
              <a:ext uri="{FF2B5EF4-FFF2-40B4-BE49-F238E27FC236}">
                <a16:creationId xmlns:a16="http://schemas.microsoft.com/office/drawing/2014/main" id="{41ADC590-D893-8943-8E3B-103211D3ADEE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90499D7-261B-DA4A-AB28-21D22A74E54D}"/>
              </a:ext>
            </a:extLst>
          </p:cNvPr>
          <p:cNvSpPr txBox="1"/>
          <p:nvPr/>
        </p:nvSpPr>
        <p:spPr>
          <a:xfrm>
            <a:off x="649356" y="1159563"/>
            <a:ext cx="6798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E6B6B"/>
                </a:solidFill>
                <a:latin typeface="Avenir Next Condensed" panose="020B0506020202020204" pitchFamily="34" charset="0"/>
              </a:rPr>
              <a:t>Here are a few quotes</a:t>
            </a:r>
            <a:br>
              <a:rPr lang="en-GB" sz="3000" dirty="0">
                <a:latin typeface="Helvetica" pitchFamily="2" charset="0"/>
              </a:rPr>
            </a:br>
            <a:br>
              <a:rPr lang="en-GB" sz="3000" dirty="0">
                <a:latin typeface="Helvetica" pitchFamily="2" charset="0"/>
              </a:rPr>
            </a:br>
            <a:endParaRPr lang="en-GB" sz="3000" dirty="0">
              <a:solidFill>
                <a:schemeClr val="tx1">
                  <a:lumMod val="65000"/>
                  <a:lumOff val="35000"/>
                </a:schemeClr>
              </a:solidFill>
              <a:latin typeface="Franklin Gothic Medium Cond" panose="020B06060304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DA770C6-A944-104B-9B50-BB7C06730D87}"/>
                  </a:ext>
                </a:extLst>
              </p14:cNvPr>
              <p14:cNvContentPartPr/>
              <p14:nvPr/>
            </p14:nvContentPartPr>
            <p14:xfrm>
              <a:off x="617225" y="4724785"/>
              <a:ext cx="1345204" cy="901557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DA770C6-A944-104B-9B50-BB7C06730D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1228" y="4688780"/>
                <a:ext cx="1416838" cy="973206"/>
              </a:xfrm>
              <a:prstGeom prst="rect">
                <a:avLst/>
              </a:prstGeom>
            </p:spPr>
          </p:pic>
        </mc:Fallback>
      </mc:AlternateContent>
      <p:sp>
        <p:nvSpPr>
          <p:cNvPr id="57" name="Shape 360">
            <a:extLst>
              <a:ext uri="{FF2B5EF4-FFF2-40B4-BE49-F238E27FC236}">
                <a16:creationId xmlns:a16="http://schemas.microsoft.com/office/drawing/2014/main" id="{344F9F60-3DAD-1A49-9C87-BAAFE4F05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13" y="2328126"/>
            <a:ext cx="4298532" cy="54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ts val="1200"/>
              <a:buFont typeface="Arial" charset="0"/>
              <a:buNone/>
            </a:pPr>
            <a:r>
              <a:rPr lang="en-GB" alt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  <a:t>“A career in tech is only for</a:t>
            </a:r>
          </a:p>
          <a:p>
            <a:pPr eaLnBrk="1" hangingPunct="1">
              <a:buClr>
                <a:srgbClr val="000000"/>
              </a:buClr>
              <a:buSzPts val="1200"/>
              <a:buFont typeface="Arial" charset="0"/>
              <a:buNone/>
            </a:pPr>
            <a:r>
              <a:rPr lang="en-GB" alt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  <a:t>maths or physics students”</a:t>
            </a:r>
          </a:p>
          <a:p>
            <a:pPr eaLnBrk="1" hangingPunct="1">
              <a:lnSpc>
                <a:spcPct val="120000"/>
              </a:lnSpc>
              <a:buClr>
                <a:srgbClr val="000000"/>
              </a:buClr>
              <a:buSzPts val="1200"/>
              <a:buFont typeface="Arial" charset="0"/>
              <a:buNone/>
            </a:pPr>
            <a:endParaRPr lang="en-GB" altLang="en-US" sz="3000" dirty="0">
              <a:solidFill>
                <a:schemeClr val="tx1">
                  <a:lumMod val="65000"/>
                  <a:lumOff val="35000"/>
                </a:schemeClr>
              </a:solidFill>
              <a:latin typeface="Avenir Next Condensed Medium" panose="020B0506020202020204" pitchFamily="34" charset="0"/>
              <a:ea typeface="Franklin Gothic Medium Cond" panose="020B0606030402020204" pitchFamily="34" charset="-128"/>
              <a:cs typeface="Open Sans Light"/>
              <a:sym typeface="Open Sans" charset="0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1200"/>
            </a:pPr>
            <a:r>
              <a:rPr lang="en-GB" alt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  <a:t>“Girls can’t code”</a:t>
            </a:r>
          </a:p>
          <a:p>
            <a:pPr>
              <a:lnSpc>
                <a:spcPct val="120000"/>
              </a:lnSpc>
              <a:buClr>
                <a:srgbClr val="000000"/>
              </a:buClr>
              <a:buSzPts val="1200"/>
            </a:pPr>
            <a:endParaRPr lang="en-GB" altLang="en-US" sz="3000" dirty="0">
              <a:solidFill>
                <a:schemeClr val="tx1">
                  <a:lumMod val="65000"/>
                  <a:lumOff val="35000"/>
                </a:schemeClr>
              </a:solidFill>
              <a:latin typeface="Franklin Gothic Medium Cond" panose="020B0606030402020204" pitchFamily="34" charset="-128"/>
              <a:ea typeface="Franklin Gothic Medium Cond" panose="020B0606030402020204" pitchFamily="34" charset="-128"/>
              <a:cs typeface="Open Sans Semibold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000000"/>
              </a:buClr>
              <a:buSzPts val="1200"/>
              <a:buFont typeface="Arial" charset="0"/>
              <a:buNone/>
            </a:pPr>
            <a:r>
              <a:rPr lang="en-GB" altLang="en-US" sz="3000" b="1" dirty="0">
                <a:solidFill>
                  <a:srgbClr val="FE6B6B"/>
                </a:solidFill>
                <a:latin typeface="Avenir Next Condensed" panose="020B0506020202020204" pitchFamily="34" charset="0"/>
                <a:ea typeface="Franklin Gothic Demi Cond" panose="020B0603020102020204" pitchFamily="34" charset="-128"/>
                <a:cs typeface="Open Sans Semibold"/>
                <a:sym typeface="Open Sans" charset="0"/>
              </a:rPr>
              <a:t>Wrong!</a:t>
            </a:r>
            <a:endParaRPr lang="en-US" altLang="en-US" sz="3000" b="1" dirty="0">
              <a:solidFill>
                <a:srgbClr val="FE6B6B"/>
              </a:solidFill>
              <a:latin typeface="Avenir Next Condensed" panose="020B0506020202020204" pitchFamily="34" charset="0"/>
              <a:ea typeface="Franklin Gothic Demi Cond" panose="020B0603020102020204" pitchFamily="34" charset="-128"/>
              <a:cs typeface="Open Sans Semibold"/>
              <a:sym typeface="Open Sans" charset="0"/>
            </a:endParaRPr>
          </a:p>
        </p:txBody>
      </p:sp>
      <p:sp>
        <p:nvSpPr>
          <p:cNvPr id="58" name="Shape 360">
            <a:extLst>
              <a:ext uri="{FF2B5EF4-FFF2-40B4-BE49-F238E27FC236}">
                <a16:creationId xmlns:a16="http://schemas.microsoft.com/office/drawing/2014/main" id="{D885638C-CBC6-164F-93E7-080C905B3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404" y="1146033"/>
            <a:ext cx="5004120" cy="542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20000"/>
              </a:lnSpc>
              <a:buClr>
                <a:srgbClr val="000000"/>
              </a:buClr>
              <a:buSzPts val="1200"/>
            </a:pPr>
            <a:r>
              <a:rPr lang="en-GB" altLang="en-US" sz="2500" b="1" dirty="0">
                <a:solidFill>
                  <a:srgbClr val="FE6B6B"/>
                </a:solidFill>
                <a:latin typeface="Avenir Next Condensed" panose="020B0506020202020204" pitchFamily="34" charset="0"/>
                <a:ea typeface="Franklin Gothic Demi Cond" panose="020B0603020102020204" pitchFamily="34" charset="-128"/>
                <a:cs typeface="Open Sans Light"/>
                <a:sym typeface="Open Sans" charset="0"/>
              </a:rPr>
              <a:t>We asked people in our member companies, who now work in FinTech</a:t>
            </a:r>
            <a:br>
              <a:rPr lang="en-GB" altLang="en-US" sz="2500" b="1" dirty="0">
                <a:solidFill>
                  <a:srgbClr val="FE6B6B"/>
                </a:solidFill>
                <a:latin typeface="Avenir Next Condensed" panose="020B0506020202020204" pitchFamily="34" charset="0"/>
                <a:ea typeface="Franklin Gothic Demi Cond" panose="020B0603020102020204" pitchFamily="34" charset="-128"/>
                <a:cs typeface="Open Sans Light"/>
                <a:sym typeface="Open Sans" charset="0"/>
              </a:rPr>
            </a:br>
            <a:r>
              <a:rPr lang="en-GB" altLang="en-US" sz="2500" b="1" dirty="0">
                <a:solidFill>
                  <a:srgbClr val="FE6B6B"/>
                </a:solidFill>
                <a:latin typeface="Avenir Next Condensed" panose="020B0506020202020204" pitchFamily="34" charset="0"/>
                <a:ea typeface="Franklin Gothic Demi Cond" panose="020B0603020102020204" pitchFamily="34" charset="-128"/>
                <a:cs typeface="Open Sans Light"/>
                <a:sym typeface="Open Sans" charset="0"/>
              </a:rPr>
              <a:t>and technology, what they studied:</a:t>
            </a:r>
          </a:p>
          <a:p>
            <a:pPr>
              <a:lnSpc>
                <a:spcPct val="120000"/>
              </a:lnSpc>
              <a:buClr>
                <a:srgbClr val="000000"/>
              </a:buClr>
              <a:buSzPts val="1200"/>
            </a:pPr>
            <a:endParaRPr lang="en-GB" altLang="en-US" sz="2500" dirty="0">
              <a:solidFill>
                <a:schemeClr val="tx1">
                  <a:lumMod val="65000"/>
                  <a:lumOff val="35000"/>
                </a:schemeClr>
              </a:solidFill>
              <a:latin typeface="Franklin Gothic Medium Cond" panose="020B0606030402020204" pitchFamily="34" charset="-128"/>
              <a:ea typeface="Franklin Gothic Medium Cond" panose="020B0606030402020204" pitchFamily="34" charset="-128"/>
              <a:cs typeface="Open Sans Light"/>
              <a:sym typeface="Open Sans" charset="0"/>
            </a:endParaRPr>
          </a:p>
          <a:p>
            <a:pPr>
              <a:lnSpc>
                <a:spcPct val="120000"/>
              </a:lnSpc>
              <a:buSzPts val="1200"/>
            </a:pPr>
            <a:r>
              <a:rPr lang="en-GB" alt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  <a:t>Management, English, Art, Biochemistry, Law, Sociology, Marketing, Information Systems, Business Law, Accountancy</a:t>
            </a:r>
          </a:p>
          <a:p>
            <a:pPr eaLnBrk="1" hangingPunct="1">
              <a:lnSpc>
                <a:spcPct val="120000"/>
              </a:lnSpc>
              <a:buClr>
                <a:srgbClr val="000000"/>
              </a:buClr>
              <a:buSzPts val="1200"/>
              <a:buFont typeface="Arial" charset="0"/>
              <a:buNone/>
            </a:pPr>
            <a:endParaRPr lang="en-GB" altLang="en-US" sz="2500" dirty="0">
              <a:solidFill>
                <a:schemeClr val="tx1">
                  <a:lumMod val="65000"/>
                  <a:lumOff val="35000"/>
                </a:schemeClr>
              </a:solidFill>
              <a:latin typeface="Avenir Next Condensed Medium" panose="020B0506020202020204" pitchFamily="34" charset="0"/>
              <a:ea typeface="Franklin Gothic Medium Cond" panose="020B0606030402020204" pitchFamily="34" charset="-128"/>
              <a:cs typeface="Open Sans Light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000000"/>
              </a:buClr>
              <a:buSzPts val="1200"/>
              <a:buFont typeface="Arial" charset="0"/>
              <a:buNone/>
            </a:pPr>
            <a:r>
              <a:rPr lang="en-GB" alt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  <a:t>. . . and some did study Theoretical</a:t>
            </a:r>
            <a:br>
              <a:rPr lang="en-GB" alt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</a:br>
            <a:r>
              <a:rPr lang="en-GB" alt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  <a:t>Physics, Economics and Finance.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A4AC2FC-01F7-3949-AA24-A0AFFA77A6D2}"/>
              </a:ext>
            </a:extLst>
          </p:cNvPr>
          <p:cNvSpPr/>
          <p:nvPr/>
        </p:nvSpPr>
        <p:spPr>
          <a:xfrm>
            <a:off x="1804094" y="5922983"/>
            <a:ext cx="4298532" cy="4298532"/>
          </a:xfrm>
          <a:prstGeom prst="ellipse">
            <a:avLst/>
          </a:prstGeom>
          <a:solidFill>
            <a:srgbClr val="FE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288760A-DF9A-CF41-9DB7-32FBDA22C45E}"/>
              </a:ext>
            </a:extLst>
          </p:cNvPr>
          <p:cNvSpPr/>
          <p:nvPr/>
        </p:nvSpPr>
        <p:spPr>
          <a:xfrm>
            <a:off x="11077021" y="658506"/>
            <a:ext cx="772173" cy="772173"/>
          </a:xfrm>
          <a:prstGeom prst="ellipse">
            <a:avLst/>
          </a:prstGeom>
          <a:noFill/>
          <a:ln>
            <a:solidFill>
              <a:srgbClr val="FE6B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0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8AFA80-FCB9-0246-A35D-36C36FF738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39C3A77-FBBF-5547-AD14-56CE19D6E78D}"/>
              </a:ext>
            </a:extLst>
          </p:cNvPr>
          <p:cNvSpPr/>
          <p:nvPr/>
        </p:nvSpPr>
        <p:spPr>
          <a:xfrm>
            <a:off x="-4695754" y="2808216"/>
            <a:ext cx="8705888" cy="8705888"/>
          </a:xfrm>
          <a:prstGeom prst="ellipse">
            <a:avLst/>
          </a:prstGeom>
          <a:solidFill>
            <a:srgbClr val="C54D5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person, indoor, man, woman&#10;&#10;Description automatically generated">
            <a:extLst>
              <a:ext uri="{FF2B5EF4-FFF2-40B4-BE49-F238E27FC236}">
                <a16:creationId xmlns:a16="http://schemas.microsoft.com/office/drawing/2014/main" id="{72987E0F-1DD4-1B42-BEEC-761C68AB4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0" t="200" r="16800" b="1"/>
          <a:stretch/>
        </p:blipFill>
        <p:spPr>
          <a:xfrm>
            <a:off x="7343788" y="-772505"/>
            <a:ext cx="7161442" cy="7161442"/>
          </a:xfrm>
          <a:prstGeom prst="ellipse">
            <a:avLst/>
          </a:prstGeom>
        </p:spPr>
      </p:pic>
      <p:cxnSp>
        <p:nvCxnSpPr>
          <p:cNvPr id="4" name="Google Shape;142;p2">
            <a:extLst>
              <a:ext uri="{FF2B5EF4-FFF2-40B4-BE49-F238E27FC236}">
                <a16:creationId xmlns:a16="http://schemas.microsoft.com/office/drawing/2014/main" id="{5C20E067-E0D2-0148-A482-D632F4C9D2FA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8069D21-9AB9-494A-A7C6-77354E3064B1}"/>
              </a:ext>
            </a:extLst>
          </p:cNvPr>
          <p:cNvSpPr txBox="1"/>
          <p:nvPr/>
        </p:nvSpPr>
        <p:spPr>
          <a:xfrm>
            <a:off x="649357" y="1439670"/>
            <a:ext cx="75404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Avenir Next Condensed Demi Bold" panose="020B0506020202020204" pitchFamily="34" charset="0"/>
              </a:rPr>
              <a:t>What are the big challenges</a:t>
            </a:r>
            <a:br>
              <a:rPr lang="en-GB" sz="4000" b="1" dirty="0">
                <a:solidFill>
                  <a:schemeClr val="bg1"/>
                </a:solidFill>
                <a:latin typeface="Avenir Next Condensed Demi Bold" panose="020B0506020202020204" pitchFamily="34" charset="0"/>
              </a:rPr>
            </a:br>
            <a:r>
              <a:rPr lang="en-GB" sz="4000" b="1" dirty="0">
                <a:solidFill>
                  <a:schemeClr val="bg1"/>
                </a:solidFill>
                <a:latin typeface="Avenir Next Condensed Demi Bold" panose="020B0506020202020204" pitchFamily="34" charset="0"/>
              </a:rPr>
              <a:t>that technology has solved?</a:t>
            </a:r>
          </a:p>
          <a:p>
            <a:r>
              <a:rPr lang="en-GB" sz="4000" b="1" dirty="0">
                <a:solidFill>
                  <a:schemeClr val="bg1"/>
                </a:solidFill>
                <a:latin typeface="Avenir Next Condensed Demi Bold" panose="020B0506020202020204" pitchFamily="34" charset="0"/>
              </a:rPr>
              <a:t> </a:t>
            </a:r>
          </a:p>
          <a:p>
            <a:r>
              <a:rPr lang="en-GB" sz="4000" b="1" dirty="0">
                <a:solidFill>
                  <a:schemeClr val="bg1"/>
                </a:solidFill>
                <a:latin typeface="Avenir Next Condensed Demi Bold" panose="020B0506020202020204" pitchFamily="34" charset="0"/>
              </a:rPr>
              <a:t>How has technology</a:t>
            </a:r>
            <a:br>
              <a:rPr lang="en-GB" sz="4000" b="1" dirty="0">
                <a:solidFill>
                  <a:schemeClr val="bg1"/>
                </a:solidFill>
                <a:latin typeface="Avenir Next Condensed Demi Bold" panose="020B0506020202020204" pitchFamily="34" charset="0"/>
              </a:rPr>
            </a:br>
            <a:r>
              <a:rPr lang="en-GB" sz="4000" b="1" dirty="0">
                <a:solidFill>
                  <a:schemeClr val="bg1"/>
                </a:solidFill>
                <a:latin typeface="Avenir Next Condensed Demi Bold" panose="020B0506020202020204" pitchFamily="34" charset="0"/>
              </a:rPr>
              <a:t>helped you personally?</a:t>
            </a:r>
          </a:p>
          <a:p>
            <a:endParaRPr lang="en-GB" sz="4000" b="1" dirty="0">
              <a:solidFill>
                <a:schemeClr val="bg1"/>
              </a:solidFill>
              <a:latin typeface="Avenir Next Condensed Demi Bold" panose="020B0506020202020204" pitchFamily="34" charset="0"/>
            </a:endParaRPr>
          </a:p>
          <a:p>
            <a:r>
              <a:rPr lang="en-GB" sz="4000" b="1" dirty="0">
                <a:solidFill>
                  <a:schemeClr val="bg1"/>
                </a:solidFill>
                <a:latin typeface="Avenir Next Condensed Demi Bold" panose="020B0506020202020204" pitchFamily="34" charset="0"/>
              </a:rPr>
              <a:t>What do you know about FinTech?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220520-0D41-4F44-867A-0D384DB0C504}"/>
              </a:ext>
            </a:extLst>
          </p:cNvPr>
          <p:cNvSpPr/>
          <p:nvPr/>
        </p:nvSpPr>
        <p:spPr>
          <a:xfrm>
            <a:off x="6438810" y="2692713"/>
            <a:ext cx="1143854" cy="114385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71C1A6-4BF3-1541-B73B-56726DCC4BD0}"/>
              </a:ext>
            </a:extLst>
          </p:cNvPr>
          <p:cNvSpPr/>
          <p:nvPr/>
        </p:nvSpPr>
        <p:spPr>
          <a:xfrm>
            <a:off x="6199934" y="5983484"/>
            <a:ext cx="2429387" cy="2429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55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371764-D380-F547-AC17-5937298BE8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8D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CB973E-7971-6B41-A61F-B9DBCB96487B}"/>
              </a:ext>
            </a:extLst>
          </p:cNvPr>
          <p:cNvSpPr/>
          <p:nvPr/>
        </p:nvSpPr>
        <p:spPr>
          <a:xfrm>
            <a:off x="-2535015" y="-6867939"/>
            <a:ext cx="10557741" cy="10557741"/>
          </a:xfrm>
          <a:prstGeom prst="ellipse">
            <a:avLst/>
          </a:prstGeom>
          <a:solidFill>
            <a:srgbClr val="C7F46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69D21-9AB9-494A-A7C6-77354E3064B1}"/>
              </a:ext>
            </a:extLst>
          </p:cNvPr>
          <p:cNvSpPr txBox="1"/>
          <p:nvPr/>
        </p:nvSpPr>
        <p:spPr>
          <a:xfrm>
            <a:off x="649357" y="1397602"/>
            <a:ext cx="93295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0" b="1" dirty="0">
                <a:solidFill>
                  <a:schemeClr val="bg1"/>
                </a:solidFill>
                <a:latin typeface="Avenir Next Condensed" panose="020B0506020202020204" pitchFamily="34" charset="0"/>
              </a:rPr>
              <a:t>How do you </a:t>
            </a:r>
            <a:br>
              <a:rPr lang="en-GB" sz="7000" b="1" dirty="0">
                <a:solidFill>
                  <a:schemeClr val="bg1"/>
                </a:solidFill>
                <a:latin typeface="Avenir Next Condensed" panose="020B0506020202020204" pitchFamily="34" charset="0"/>
              </a:rPr>
            </a:br>
            <a:r>
              <a:rPr lang="en-GB" sz="7000" b="1" dirty="0">
                <a:solidFill>
                  <a:schemeClr val="bg1"/>
                </a:solidFill>
                <a:latin typeface="Avenir Next Condensed" panose="020B0506020202020204" pitchFamily="34" charset="0"/>
              </a:rPr>
              <a:t>get into FinTech?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EBA013-7D7A-0040-9339-917B0761F8F1}"/>
              </a:ext>
            </a:extLst>
          </p:cNvPr>
          <p:cNvGrpSpPr/>
          <p:nvPr/>
        </p:nvGrpSpPr>
        <p:grpSpPr>
          <a:xfrm>
            <a:off x="755375" y="5246840"/>
            <a:ext cx="2385391" cy="569843"/>
            <a:chOff x="4432852" y="4735452"/>
            <a:chExt cx="2385391" cy="569843"/>
          </a:xfrm>
        </p:grpSpPr>
        <p:sp>
          <p:nvSpPr>
            <p:cNvPr id="8" name="Rounded Rectangle 7">
              <a:hlinkClick r:id="rId2"/>
              <a:extLst>
                <a:ext uri="{FF2B5EF4-FFF2-40B4-BE49-F238E27FC236}">
                  <a16:creationId xmlns:a16="http://schemas.microsoft.com/office/drawing/2014/main" id="{B89233DC-C027-1843-A121-BA23AE2D42B4}"/>
                </a:ext>
              </a:extLst>
            </p:cNvPr>
            <p:cNvSpPr/>
            <p:nvPr/>
          </p:nvSpPr>
          <p:spPr>
            <a:xfrm>
              <a:off x="4432852" y="4735452"/>
              <a:ext cx="2385391" cy="569843"/>
            </a:xfrm>
            <a:prstGeom prst="roundRect">
              <a:avLst/>
            </a:prstGeom>
            <a:solidFill>
              <a:srgbClr val="C54D5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hlinkClick r:id="rId2"/>
              <a:extLst>
                <a:ext uri="{FF2B5EF4-FFF2-40B4-BE49-F238E27FC236}">
                  <a16:creationId xmlns:a16="http://schemas.microsoft.com/office/drawing/2014/main" id="{EB6C9AE5-BAB7-6844-AF99-AE14C3D19A9E}"/>
                </a:ext>
              </a:extLst>
            </p:cNvPr>
            <p:cNvSpPr txBox="1"/>
            <p:nvPr/>
          </p:nvSpPr>
          <p:spPr>
            <a:xfrm>
              <a:off x="4446104" y="4861741"/>
              <a:ext cx="237213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spc="300" dirty="0">
                  <a:solidFill>
                    <a:schemeClr val="bg1"/>
                  </a:solidFill>
                  <a:latin typeface="Avenir Next Condensed" panose="020B0506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WATCH HERE</a:t>
              </a:r>
              <a:endParaRPr lang="en-GB" sz="1500" b="1" spc="300" dirty="0">
                <a:solidFill>
                  <a:schemeClr val="bg1"/>
                </a:solidFill>
                <a:latin typeface="Avenir Next Condensed" panose="020B0506020202020204" pitchFamily="34" charset="0"/>
              </a:endParaRPr>
            </a:p>
          </p:txBody>
        </p:sp>
      </p:grpSp>
      <p:cxnSp>
        <p:nvCxnSpPr>
          <p:cNvPr id="11" name="Google Shape;142;p2">
            <a:extLst>
              <a:ext uri="{FF2B5EF4-FFF2-40B4-BE49-F238E27FC236}">
                <a16:creationId xmlns:a16="http://schemas.microsoft.com/office/drawing/2014/main" id="{5F1E6206-FC33-FC4F-8EDB-5FD7A57EC632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E7AC7F4-99A7-4E4F-A35C-0EA3F87F548E}"/>
              </a:ext>
            </a:extLst>
          </p:cNvPr>
          <p:cNvSpPr/>
          <p:nvPr/>
        </p:nvSpPr>
        <p:spPr>
          <a:xfrm>
            <a:off x="9190515" y="3429000"/>
            <a:ext cx="5018068" cy="50180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E0D8A00-9D62-5A4E-BF53-A0AA773C4AF5}"/>
              </a:ext>
            </a:extLst>
          </p:cNvPr>
          <p:cNvSpPr/>
          <p:nvPr/>
        </p:nvSpPr>
        <p:spPr>
          <a:xfrm>
            <a:off x="6703853" y="4799457"/>
            <a:ext cx="1729090" cy="172909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3087414-5559-904E-8DB5-FD578A6B22E6}"/>
                  </a:ext>
                </a:extLst>
              </p14:cNvPr>
              <p14:cNvContentPartPr/>
              <p14:nvPr/>
            </p14:nvContentPartPr>
            <p14:xfrm flipV="1">
              <a:off x="763511" y="2370267"/>
              <a:ext cx="4051994" cy="45719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3087414-5559-904E-8DB5-FD578A6B22E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727512" y="2334268"/>
                <a:ext cx="4123631" cy="1173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8577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6934DA1-126B-C54F-86CA-B527146537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Google Shape;142;p2">
            <a:extLst>
              <a:ext uri="{FF2B5EF4-FFF2-40B4-BE49-F238E27FC236}">
                <a16:creationId xmlns:a16="http://schemas.microsoft.com/office/drawing/2014/main" id="{52413679-768A-CD4A-A406-A2700D082D95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896B5D-CE0C-F34C-AB55-A070577F8DA4}"/>
              </a:ext>
            </a:extLst>
          </p:cNvPr>
          <p:cNvSpPr txBox="1"/>
          <p:nvPr/>
        </p:nvSpPr>
        <p:spPr>
          <a:xfrm>
            <a:off x="649357" y="2111388"/>
            <a:ext cx="10906539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en-GB" sz="9000" b="1" dirty="0">
                <a:solidFill>
                  <a:schemeClr val="bg1"/>
                </a:solidFill>
                <a:latin typeface="Avenir Next Condensed" panose="020B0506020202020204" pitchFamily="34" charset="0"/>
                <a:ea typeface="Franklin Gothic Demi Cond" panose="020B0603020102020204" pitchFamily="34" charset="-128"/>
              </a:rPr>
              <a:t>AND THAT’S</a:t>
            </a:r>
            <a:br>
              <a:rPr lang="en-GB" sz="9000" b="1" dirty="0">
                <a:solidFill>
                  <a:schemeClr val="bg1"/>
                </a:solidFill>
                <a:latin typeface="Avenir Next Condensed" panose="020B0506020202020204" pitchFamily="34" charset="0"/>
                <a:ea typeface="Franklin Gothic Demi Cond" panose="020B0603020102020204" pitchFamily="34" charset="-128"/>
              </a:rPr>
            </a:br>
            <a:r>
              <a:rPr lang="en-GB" sz="9000" b="1" dirty="0">
                <a:solidFill>
                  <a:schemeClr val="bg1"/>
                </a:solidFill>
                <a:latin typeface="Avenir Next Condensed" panose="020B0506020202020204" pitchFamily="34" charset="0"/>
                <a:ea typeface="Franklin Gothic Demi Cond" panose="020B0603020102020204" pitchFamily="34" charset="-128"/>
              </a:rPr>
              <a:t>WHY WE</a:t>
            </a:r>
            <a:br>
              <a:rPr lang="en-GB" sz="9000" b="1" dirty="0">
                <a:solidFill>
                  <a:schemeClr val="bg1"/>
                </a:solidFill>
                <a:latin typeface="Avenir Next Condensed" panose="020B0506020202020204" pitchFamily="34" charset="0"/>
                <a:ea typeface="Franklin Gothic Demi Cond" panose="020B0603020102020204" pitchFamily="34" charset="-128"/>
              </a:rPr>
            </a:br>
            <a:r>
              <a:rPr lang="en-GB" sz="9000" b="1" dirty="0">
                <a:solidFill>
                  <a:schemeClr val="bg1"/>
                </a:solidFill>
                <a:latin typeface="Avenir Next Condensed" panose="020B0506020202020204" pitchFamily="34" charset="0"/>
                <a:ea typeface="Franklin Gothic Demi Cond" panose="020B0603020102020204" pitchFamily="34" charset="-128"/>
              </a:rPr>
              <a:t>NEED YOU!</a:t>
            </a:r>
            <a:endParaRPr lang="en-GB" sz="9000" b="1" dirty="0">
              <a:solidFill>
                <a:schemeClr val="bg1"/>
              </a:solidFill>
              <a:latin typeface="Avenir Next Condensed" panose="020B0506020202020204" pitchFamily="34" charset="0"/>
              <a:ea typeface="Franklin Gothic Demi Cond" panose="020B0603020102020204" pitchFamily="34" charset="-128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7CCEFE-CA0D-4E4E-AF0A-FE3519E3B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219" y="446379"/>
            <a:ext cx="6469971" cy="59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29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371764-D380-F547-AC17-5937298BE8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83E2F7-A012-A94B-8BB4-E9BFB48BFF90}"/>
              </a:ext>
            </a:extLst>
          </p:cNvPr>
          <p:cNvSpPr/>
          <p:nvPr/>
        </p:nvSpPr>
        <p:spPr>
          <a:xfrm>
            <a:off x="5416008" y="-5247757"/>
            <a:ext cx="10557741" cy="10557741"/>
          </a:xfrm>
          <a:prstGeom prst="ellipse">
            <a:avLst/>
          </a:prstGeom>
          <a:solidFill>
            <a:srgbClr val="C54D5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69D21-9AB9-494A-A7C6-77354E3064B1}"/>
              </a:ext>
            </a:extLst>
          </p:cNvPr>
          <p:cNvSpPr txBox="1"/>
          <p:nvPr/>
        </p:nvSpPr>
        <p:spPr>
          <a:xfrm>
            <a:off x="649357" y="1397602"/>
            <a:ext cx="93295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0" b="1" dirty="0">
                <a:solidFill>
                  <a:schemeClr val="bg1"/>
                </a:solidFill>
                <a:latin typeface="Avenir Next Condensed" panose="020B0506020202020204" pitchFamily="34" charset="0"/>
              </a:rPr>
              <a:t>How much have you</a:t>
            </a:r>
            <a:br>
              <a:rPr lang="en-GB" sz="7000" b="1" dirty="0">
                <a:solidFill>
                  <a:schemeClr val="bg1"/>
                </a:solidFill>
                <a:latin typeface="Avenir Next Condensed" panose="020B0506020202020204" pitchFamily="34" charset="0"/>
              </a:rPr>
            </a:br>
            <a:r>
              <a:rPr lang="en-GB" sz="7000" b="1" dirty="0">
                <a:solidFill>
                  <a:schemeClr val="bg1"/>
                </a:solidFill>
                <a:latin typeface="Avenir Next Condensed" panose="020B0506020202020204" pitchFamily="34" charset="0"/>
              </a:rPr>
              <a:t>learnt about FinTech?</a:t>
            </a:r>
          </a:p>
        </p:txBody>
      </p:sp>
      <p:cxnSp>
        <p:nvCxnSpPr>
          <p:cNvPr id="11" name="Google Shape;142;p2">
            <a:extLst>
              <a:ext uri="{FF2B5EF4-FFF2-40B4-BE49-F238E27FC236}">
                <a16:creationId xmlns:a16="http://schemas.microsoft.com/office/drawing/2014/main" id="{5F1E6206-FC33-FC4F-8EDB-5FD7A57EC632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9EA3886-18BA-A64E-99D0-F6E470C1B5E1}"/>
              </a:ext>
            </a:extLst>
          </p:cNvPr>
          <p:cNvSpPr/>
          <p:nvPr/>
        </p:nvSpPr>
        <p:spPr>
          <a:xfrm>
            <a:off x="1387107" y="5373129"/>
            <a:ext cx="5018068" cy="50180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36CA158-0C77-044E-97F2-33FC40AAB30F}"/>
              </a:ext>
            </a:extLst>
          </p:cNvPr>
          <p:cNvSpPr/>
          <p:nvPr/>
        </p:nvSpPr>
        <p:spPr>
          <a:xfrm>
            <a:off x="4159131" y="4071110"/>
            <a:ext cx="1154990" cy="115499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A3887A-362D-0940-938C-884571921869}"/>
              </a:ext>
            </a:extLst>
          </p:cNvPr>
          <p:cNvGrpSpPr/>
          <p:nvPr/>
        </p:nvGrpSpPr>
        <p:grpSpPr>
          <a:xfrm>
            <a:off x="755375" y="5246840"/>
            <a:ext cx="2385391" cy="569843"/>
            <a:chOff x="4432852" y="4735452"/>
            <a:chExt cx="2385391" cy="569843"/>
          </a:xfrm>
        </p:grpSpPr>
        <p:sp>
          <p:nvSpPr>
            <p:cNvPr id="21" name="Rounded Rectangle 20">
              <a:hlinkClick r:id="rId2"/>
              <a:extLst>
                <a:ext uri="{FF2B5EF4-FFF2-40B4-BE49-F238E27FC236}">
                  <a16:creationId xmlns:a16="http://schemas.microsoft.com/office/drawing/2014/main" id="{7D832EA7-0FE2-0349-889B-A10CB0FAFCC6}"/>
                </a:ext>
              </a:extLst>
            </p:cNvPr>
            <p:cNvSpPr/>
            <p:nvPr/>
          </p:nvSpPr>
          <p:spPr>
            <a:xfrm>
              <a:off x="4432852" y="4735452"/>
              <a:ext cx="2385391" cy="569843"/>
            </a:xfrm>
            <a:prstGeom prst="roundRect">
              <a:avLst/>
            </a:prstGeom>
            <a:solidFill>
              <a:srgbClr val="C54D5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hlinkClick r:id="rId2"/>
              <a:extLst>
                <a:ext uri="{FF2B5EF4-FFF2-40B4-BE49-F238E27FC236}">
                  <a16:creationId xmlns:a16="http://schemas.microsoft.com/office/drawing/2014/main" id="{D6A19CC1-DBC3-E244-BBA6-5602A9425C2F}"/>
                </a:ext>
              </a:extLst>
            </p:cNvPr>
            <p:cNvSpPr txBox="1"/>
            <p:nvPr/>
          </p:nvSpPr>
          <p:spPr>
            <a:xfrm>
              <a:off x="4446104" y="4861741"/>
              <a:ext cx="237213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spc="300" dirty="0">
                  <a:solidFill>
                    <a:schemeClr val="bg1"/>
                  </a:solidFill>
                  <a:latin typeface="Avenir Next Condensed" panose="020B0506020202020204" pitchFamily="34" charset="0"/>
                </a:rPr>
                <a:t>START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15181E2-9CA6-B540-8551-04724D19758C}"/>
              </a:ext>
            </a:extLst>
          </p:cNvPr>
          <p:cNvSpPr txBox="1"/>
          <p:nvPr/>
        </p:nvSpPr>
        <p:spPr>
          <a:xfrm>
            <a:off x="3418703" y="-3542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842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5F43B92-07A3-394B-9A70-7E42056D26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4F6CF5-3BF8-C54A-8AF6-BC805008FA23}"/>
              </a:ext>
            </a:extLst>
          </p:cNvPr>
          <p:cNvSpPr/>
          <p:nvPr/>
        </p:nvSpPr>
        <p:spPr>
          <a:xfrm>
            <a:off x="4602306" y="711793"/>
            <a:ext cx="8705888" cy="8705888"/>
          </a:xfrm>
          <a:prstGeom prst="ellipse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69D21-9AB9-494A-A7C6-77354E3064B1}"/>
              </a:ext>
            </a:extLst>
          </p:cNvPr>
          <p:cNvSpPr txBox="1"/>
          <p:nvPr/>
        </p:nvSpPr>
        <p:spPr>
          <a:xfrm>
            <a:off x="659996" y="5581901"/>
            <a:ext cx="60128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venir Next Condensed Demi Bold" panose="020B0506020202020204" pitchFamily="34" charset="0"/>
                <a:ea typeface="Franklin Gothic Demi Cond" panose="020B0603020102020204" pitchFamily="34" charset="-128"/>
                <a:cs typeface="Open Sans Light"/>
              </a:rPr>
              <a:t>FINTECH FOR SCHOOLS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4E4E65-4884-E84A-A307-536D6844D7B3}"/>
              </a:ext>
            </a:extLst>
          </p:cNvPr>
          <p:cNvSpPr/>
          <p:nvPr/>
        </p:nvSpPr>
        <p:spPr>
          <a:xfrm>
            <a:off x="9263272" y="619897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  <a:cs typeface="Open Sans Light"/>
              </a:rPr>
              <a:t>Powered by Innovate Finance</a:t>
            </a:r>
          </a:p>
        </p:txBody>
      </p:sp>
      <p:cxnSp>
        <p:nvCxnSpPr>
          <p:cNvPr id="12" name="Google Shape;142;p2">
            <a:extLst>
              <a:ext uri="{FF2B5EF4-FFF2-40B4-BE49-F238E27FC236}">
                <a16:creationId xmlns:a16="http://schemas.microsoft.com/office/drawing/2014/main" id="{1CAE8524-6D63-C142-ABE3-EE77517E070A}"/>
              </a:ext>
            </a:extLst>
          </p:cNvPr>
          <p:cNvCxnSpPr>
            <a:cxnSpLocks/>
          </p:cNvCxnSpPr>
          <p:nvPr/>
        </p:nvCxnSpPr>
        <p:spPr>
          <a:xfrm>
            <a:off x="649357" y="6438705"/>
            <a:ext cx="8494643" cy="0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EDA4D32-7B37-9B4A-9DF1-F45DDFA39635}"/>
              </a:ext>
            </a:extLst>
          </p:cNvPr>
          <p:cNvSpPr txBox="1"/>
          <p:nvPr/>
        </p:nvSpPr>
        <p:spPr>
          <a:xfrm>
            <a:off x="649359" y="896508"/>
            <a:ext cx="10842025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0"/>
              </a:lnSpc>
            </a:pPr>
            <a:r>
              <a:rPr lang="en-GB" sz="1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Avenir Next Condensed" panose="020B0506020202020204" pitchFamily="34" charset="0"/>
                <a:ea typeface="Helvetica Neue Condensed" panose="02000503000000020004" pitchFamily="2" charset="0"/>
                <a:cs typeface="Calibri" panose="020F0502020204030204" pitchFamily="34" charset="0"/>
              </a:rPr>
              <a:t>SPOTLIGHT</a:t>
            </a:r>
            <a:br>
              <a:rPr lang="en-GB" sz="1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Avenir Next Condensed" panose="020B0506020202020204" pitchFamily="34" charset="0"/>
                <a:ea typeface="Helvetica Neue Condensed" panose="02000503000000020004" pitchFamily="2" charset="0"/>
                <a:cs typeface="Calibri" panose="020F0502020204030204" pitchFamily="34" charset="0"/>
              </a:rPr>
            </a:br>
            <a:r>
              <a:rPr lang="en-GB" sz="1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Avenir Next Condensed" panose="020B0506020202020204" pitchFamily="34" charset="0"/>
                <a:ea typeface="Helvetica Neue Condensed" panose="02000503000000020004" pitchFamily="2" charset="0"/>
                <a:cs typeface="Calibri" panose="020F0502020204030204" pitchFamily="34" charset="0"/>
              </a:rPr>
              <a:t>ON</a:t>
            </a:r>
            <a:br>
              <a:rPr lang="en-GB" sz="1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Avenir Next Condensed" panose="020B0506020202020204" pitchFamily="34" charset="0"/>
                <a:ea typeface="Helvetica Neue Condensed" panose="02000503000000020004" pitchFamily="2" charset="0"/>
                <a:cs typeface="Calibri" panose="020F0502020204030204" pitchFamily="34" charset="0"/>
              </a:rPr>
            </a:br>
            <a:r>
              <a:rPr lang="en-GB" sz="11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Avenir Next Condensed" panose="020B0506020202020204" pitchFamily="34" charset="0"/>
                <a:ea typeface="Helvetica Neue Condensed" panose="02000503000000020004" pitchFamily="2" charset="0"/>
                <a:cs typeface="Calibri" panose="020F0502020204030204" pitchFamily="34" charset="0"/>
              </a:rPr>
              <a:t>FINTECH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2ABA5E5-9DA5-D447-A174-B10D6F23A1F5}"/>
              </a:ext>
            </a:extLst>
          </p:cNvPr>
          <p:cNvSpPr/>
          <p:nvPr/>
        </p:nvSpPr>
        <p:spPr>
          <a:xfrm>
            <a:off x="7906884" y="334332"/>
            <a:ext cx="1356388" cy="13563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0E82FE3-3FC3-2141-AA86-4E8867A0FE6C}"/>
                  </a:ext>
                </a:extLst>
              </p14:cNvPr>
              <p14:cNvContentPartPr/>
              <p14:nvPr/>
            </p14:nvContentPartPr>
            <p14:xfrm flipV="1">
              <a:off x="771260" y="1992855"/>
              <a:ext cx="5859672" cy="66116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0E82FE3-3FC3-2141-AA86-4E8867A0FE6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35263" y="1956922"/>
                <a:ext cx="5931307" cy="137622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6294023-BF5E-9544-AD2B-FE34D91B9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510" y="1549708"/>
            <a:ext cx="6012871" cy="441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33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6934DA1-126B-C54F-86CA-B527146537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Google Shape;142;p2">
            <a:extLst>
              <a:ext uri="{FF2B5EF4-FFF2-40B4-BE49-F238E27FC236}">
                <a16:creationId xmlns:a16="http://schemas.microsoft.com/office/drawing/2014/main" id="{52413679-768A-CD4A-A406-A2700D082D95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896B5D-CE0C-F34C-AB55-A070577F8DA4}"/>
              </a:ext>
            </a:extLst>
          </p:cNvPr>
          <p:cNvSpPr txBox="1"/>
          <p:nvPr/>
        </p:nvSpPr>
        <p:spPr>
          <a:xfrm>
            <a:off x="649356" y="2386028"/>
            <a:ext cx="109065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0" b="1" dirty="0">
                <a:solidFill>
                  <a:schemeClr val="bg1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Calibri" panose="020F0502020204030204" pitchFamily="34" charset="0"/>
              </a:rPr>
              <a:t>FIN</a:t>
            </a:r>
            <a:r>
              <a:rPr lang="en-GB" sz="16000" b="1" dirty="0">
                <a:ln w="19050">
                  <a:solidFill>
                    <a:srgbClr val="A8DC65"/>
                  </a:solidFill>
                </a:ln>
                <a:noFill/>
                <a:latin typeface="Avenir Next Condensed" panose="020B0506020202020204" pitchFamily="34" charset="0"/>
                <a:ea typeface="Helvetica Neue Condensed" panose="02000503000000020004" pitchFamily="2" charset="0"/>
                <a:cs typeface="Calibri" panose="020F0502020204030204" pitchFamily="34" charset="0"/>
              </a:rPr>
              <a:t>ANCE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4228C2-C0D8-B14E-B0E3-54C8E219D4A1}"/>
              </a:ext>
            </a:extLst>
          </p:cNvPr>
          <p:cNvGrpSpPr/>
          <p:nvPr/>
        </p:nvGrpSpPr>
        <p:grpSpPr>
          <a:xfrm>
            <a:off x="1363115" y="5164266"/>
            <a:ext cx="9465771" cy="563937"/>
            <a:chOff x="1363114" y="5164266"/>
            <a:chExt cx="9465771" cy="5639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ADAA50-94FC-4A4E-A072-4FC421D553E6}"/>
                </a:ext>
              </a:extLst>
            </p:cNvPr>
            <p:cNvSpPr txBox="1"/>
            <p:nvPr/>
          </p:nvSpPr>
          <p:spPr>
            <a:xfrm>
              <a:off x="1363114" y="5174205"/>
              <a:ext cx="94657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b="1" dirty="0">
                  <a:solidFill>
                    <a:srgbClr val="A8DC65"/>
                  </a:solidFill>
                  <a:latin typeface="Avenir Next Condensed Demi Bold" panose="020B0506020202020204" pitchFamily="34" charset="0"/>
                </a:rPr>
                <a:t>TRANSFER </a:t>
              </a:r>
              <a:r>
                <a:rPr lang="en-GB" sz="3000" b="1" dirty="0">
                  <a:solidFill>
                    <a:schemeClr val="bg1"/>
                  </a:solidFill>
                  <a:latin typeface="Avenir Next Condensed Demi Bold" panose="020B0506020202020204" pitchFamily="34" charset="0"/>
                </a:rPr>
                <a:t>               INVESTMENT                </a:t>
              </a:r>
              <a:r>
                <a:rPr lang="en-GB" sz="3000" b="1" dirty="0">
                  <a:solidFill>
                    <a:srgbClr val="A8DC65"/>
                  </a:solidFill>
                  <a:latin typeface="Avenir Next Condensed Demi Bold" panose="020B0506020202020204" pitchFamily="34" charset="0"/>
                </a:rPr>
                <a:t>BUSINESS</a:t>
              </a:r>
              <a:r>
                <a:rPr lang="en-GB" sz="3000" b="1" dirty="0">
                  <a:solidFill>
                    <a:schemeClr val="bg1"/>
                  </a:solidFill>
                  <a:latin typeface="Avenir Next Condensed Demi Bold" panose="020B0506020202020204" pitchFamily="34" charset="0"/>
                </a:rPr>
                <a:t>                CASH</a:t>
              </a:r>
            </a:p>
          </p:txBody>
        </p:sp>
        <p:cxnSp>
          <p:nvCxnSpPr>
            <p:cNvPr id="20" name="Google Shape;142;p2">
              <a:extLst>
                <a:ext uri="{FF2B5EF4-FFF2-40B4-BE49-F238E27FC236}">
                  <a16:creationId xmlns:a16="http://schemas.microsoft.com/office/drawing/2014/main" id="{BCF60A02-A929-0F4C-9537-BDC629C83B02}"/>
                </a:ext>
              </a:extLst>
            </p:cNvPr>
            <p:cNvCxnSpPr>
              <a:cxnSpLocks/>
            </p:cNvCxnSpPr>
            <p:nvPr/>
          </p:nvCxnSpPr>
          <p:spPr>
            <a:xfrm>
              <a:off x="3641662" y="5164266"/>
              <a:ext cx="0" cy="52019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142;p2">
              <a:extLst>
                <a:ext uri="{FF2B5EF4-FFF2-40B4-BE49-F238E27FC236}">
                  <a16:creationId xmlns:a16="http://schemas.microsoft.com/office/drawing/2014/main" id="{381216E6-5E79-6E4D-8C27-B204B3EDF14A}"/>
                </a:ext>
              </a:extLst>
            </p:cNvPr>
            <p:cNvCxnSpPr>
              <a:cxnSpLocks/>
            </p:cNvCxnSpPr>
            <p:nvPr/>
          </p:nvCxnSpPr>
          <p:spPr>
            <a:xfrm>
              <a:off x="6653218" y="5164266"/>
              <a:ext cx="0" cy="52019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" name="Google Shape;142;p2">
              <a:extLst>
                <a:ext uri="{FF2B5EF4-FFF2-40B4-BE49-F238E27FC236}">
                  <a16:creationId xmlns:a16="http://schemas.microsoft.com/office/drawing/2014/main" id="{444AB0AF-F135-814C-BDAC-A4EEB73BD395}"/>
                </a:ext>
              </a:extLst>
            </p:cNvPr>
            <p:cNvCxnSpPr>
              <a:cxnSpLocks/>
            </p:cNvCxnSpPr>
            <p:nvPr/>
          </p:nvCxnSpPr>
          <p:spPr>
            <a:xfrm>
              <a:off x="9257270" y="5164266"/>
              <a:ext cx="0" cy="52019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033B65B-78BC-3449-8247-AF6B5149C85D}"/>
              </a:ext>
            </a:extLst>
          </p:cNvPr>
          <p:cNvGrpSpPr/>
          <p:nvPr/>
        </p:nvGrpSpPr>
        <p:grpSpPr>
          <a:xfrm>
            <a:off x="1571211" y="1447031"/>
            <a:ext cx="9049579" cy="556278"/>
            <a:chOff x="1571210" y="1447031"/>
            <a:chExt cx="9049579" cy="55627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B1D096-528A-B340-8A3F-98F2F92486A6}"/>
                </a:ext>
              </a:extLst>
            </p:cNvPr>
            <p:cNvSpPr txBox="1"/>
            <p:nvPr/>
          </p:nvSpPr>
          <p:spPr>
            <a:xfrm>
              <a:off x="1571210" y="1449311"/>
              <a:ext cx="904957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b="1" dirty="0">
                  <a:solidFill>
                    <a:srgbClr val="A8DC65"/>
                  </a:solidFill>
                  <a:latin typeface="Avenir Next Condensed Demi Bold" panose="020B0506020202020204" pitchFamily="34" charset="0"/>
                </a:rPr>
                <a:t>BILLS</a:t>
              </a:r>
              <a:r>
                <a:rPr lang="en-GB" sz="3000" b="1" dirty="0">
                  <a:solidFill>
                    <a:schemeClr val="bg1"/>
                  </a:solidFill>
                  <a:latin typeface="Avenir Next Condensed Demi Bold" panose="020B0506020202020204" pitchFamily="34" charset="0"/>
                </a:rPr>
                <a:t>                INSURANCE                </a:t>
              </a:r>
              <a:r>
                <a:rPr lang="en-GB" sz="3000" b="1" dirty="0">
                  <a:solidFill>
                    <a:srgbClr val="A8DC65"/>
                  </a:solidFill>
                  <a:latin typeface="Avenir Next Condensed Demi Bold" panose="020B0506020202020204" pitchFamily="34" charset="0"/>
                </a:rPr>
                <a:t>SAVINGS</a:t>
              </a:r>
              <a:r>
                <a:rPr lang="en-GB" sz="3000" b="1" dirty="0">
                  <a:solidFill>
                    <a:schemeClr val="bg1"/>
                  </a:solidFill>
                  <a:latin typeface="Avenir Next Condensed Demi Bold" panose="020B0506020202020204" pitchFamily="34" charset="0"/>
                </a:rPr>
                <a:t>                INTEREST</a:t>
              </a:r>
            </a:p>
          </p:txBody>
        </p:sp>
        <p:cxnSp>
          <p:nvCxnSpPr>
            <p:cNvPr id="35" name="Google Shape;142;p2">
              <a:extLst>
                <a:ext uri="{FF2B5EF4-FFF2-40B4-BE49-F238E27FC236}">
                  <a16:creationId xmlns:a16="http://schemas.microsoft.com/office/drawing/2014/main" id="{79704445-917D-B549-8CE7-D502F409566C}"/>
                </a:ext>
              </a:extLst>
            </p:cNvPr>
            <p:cNvCxnSpPr>
              <a:cxnSpLocks/>
            </p:cNvCxnSpPr>
            <p:nvPr/>
          </p:nvCxnSpPr>
          <p:spPr>
            <a:xfrm>
              <a:off x="3174524" y="1447031"/>
              <a:ext cx="0" cy="52019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" name="Google Shape;142;p2">
              <a:extLst>
                <a:ext uri="{FF2B5EF4-FFF2-40B4-BE49-F238E27FC236}">
                  <a16:creationId xmlns:a16="http://schemas.microsoft.com/office/drawing/2014/main" id="{E8AE9D96-33A6-F547-9B1A-EBA635DE0FFC}"/>
                </a:ext>
              </a:extLst>
            </p:cNvPr>
            <p:cNvCxnSpPr>
              <a:cxnSpLocks/>
            </p:cNvCxnSpPr>
            <p:nvPr/>
          </p:nvCxnSpPr>
          <p:spPr>
            <a:xfrm>
              <a:off x="6036993" y="1447031"/>
              <a:ext cx="0" cy="52019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" name="Google Shape;142;p2">
              <a:extLst>
                <a:ext uri="{FF2B5EF4-FFF2-40B4-BE49-F238E27FC236}">
                  <a16:creationId xmlns:a16="http://schemas.microsoft.com/office/drawing/2014/main" id="{BA65B00D-488B-0246-A006-FB1FDB9849EB}"/>
                </a:ext>
              </a:extLst>
            </p:cNvPr>
            <p:cNvCxnSpPr>
              <a:cxnSpLocks/>
            </p:cNvCxnSpPr>
            <p:nvPr/>
          </p:nvCxnSpPr>
          <p:spPr>
            <a:xfrm>
              <a:off x="8511836" y="1447031"/>
              <a:ext cx="0" cy="52019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136293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6934DA1-126B-C54F-86CA-B527146537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Google Shape;142;p2">
            <a:extLst>
              <a:ext uri="{FF2B5EF4-FFF2-40B4-BE49-F238E27FC236}">
                <a16:creationId xmlns:a16="http://schemas.microsoft.com/office/drawing/2014/main" id="{52413679-768A-CD4A-A406-A2700D082D95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896B5D-CE0C-F34C-AB55-A070577F8DA4}"/>
              </a:ext>
            </a:extLst>
          </p:cNvPr>
          <p:cNvSpPr txBox="1"/>
          <p:nvPr/>
        </p:nvSpPr>
        <p:spPr>
          <a:xfrm>
            <a:off x="0" y="2395967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0" b="1" dirty="0">
                <a:solidFill>
                  <a:schemeClr val="bg1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Calibri" panose="020F0502020204030204" pitchFamily="34" charset="0"/>
              </a:rPr>
              <a:t>TECH</a:t>
            </a:r>
            <a:r>
              <a:rPr lang="en-GB" sz="16000" b="1" dirty="0">
                <a:ln w="15875">
                  <a:solidFill>
                    <a:srgbClr val="FFBC00"/>
                  </a:solidFill>
                </a:ln>
                <a:noFill/>
                <a:latin typeface="Avenir Next Condensed" panose="020B0506020202020204" pitchFamily="34" charset="0"/>
                <a:ea typeface="Helvetica Neue Condensed" panose="02000503000000020004" pitchFamily="2" charset="0"/>
                <a:cs typeface="Calibri" panose="020F0502020204030204" pitchFamily="34" charset="0"/>
              </a:rPr>
              <a:t>NOLOG</a:t>
            </a:r>
            <a:r>
              <a:rPr lang="en-GB" sz="16000" b="1" dirty="0">
                <a:ln w="19050">
                  <a:solidFill>
                    <a:srgbClr val="FFBC00"/>
                  </a:solidFill>
                </a:ln>
                <a:noFill/>
                <a:latin typeface="Avenir Next Condensed" panose="020B0506020202020204" pitchFamily="34" charset="0"/>
                <a:ea typeface="Helvetica Neue Condensed" panose="02000503000000020004" pitchFamily="2" charset="0"/>
                <a:cs typeface="Calibri" panose="020F0502020204030204" pitchFamily="34" charset="0"/>
              </a:rPr>
              <a:t>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999AF8-49E2-534E-B986-8B92D00FDDFC}"/>
              </a:ext>
            </a:extLst>
          </p:cNvPr>
          <p:cNvGrpSpPr/>
          <p:nvPr/>
        </p:nvGrpSpPr>
        <p:grpSpPr>
          <a:xfrm>
            <a:off x="1571211" y="1449311"/>
            <a:ext cx="9049579" cy="553998"/>
            <a:chOff x="1571210" y="1449311"/>
            <a:chExt cx="9049579" cy="5539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B1D096-528A-B340-8A3F-98F2F92486A6}"/>
                </a:ext>
              </a:extLst>
            </p:cNvPr>
            <p:cNvSpPr txBox="1"/>
            <p:nvPr/>
          </p:nvSpPr>
          <p:spPr>
            <a:xfrm>
              <a:off x="1571210" y="1449311"/>
              <a:ext cx="904957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b="1" dirty="0">
                  <a:solidFill>
                    <a:srgbClr val="FFBC00"/>
                  </a:solidFill>
                  <a:latin typeface="Avenir Next Condensed Demi Bold" panose="020B0506020202020204" pitchFamily="34" charset="0"/>
                </a:rPr>
                <a:t>MOBILE </a:t>
              </a:r>
              <a:r>
                <a:rPr lang="en-GB" sz="3000" b="1" dirty="0">
                  <a:solidFill>
                    <a:schemeClr val="bg1"/>
                  </a:solidFill>
                  <a:latin typeface="Avenir Next Condensed Demi Bold" panose="020B0506020202020204" pitchFamily="34" charset="0"/>
                </a:rPr>
                <a:t>               ROBOTICS              </a:t>
              </a:r>
              <a:r>
                <a:rPr lang="en-GB" sz="3000" b="1" dirty="0">
                  <a:solidFill>
                    <a:srgbClr val="FFBC00"/>
                  </a:solidFill>
                  <a:latin typeface="Avenir Next Condensed Demi Bold" panose="020B0506020202020204" pitchFamily="34" charset="0"/>
                </a:rPr>
                <a:t>  APPS                </a:t>
              </a:r>
              <a:r>
                <a:rPr lang="en-GB" sz="3000" b="1" dirty="0">
                  <a:solidFill>
                    <a:schemeClr val="bg1"/>
                  </a:solidFill>
                  <a:latin typeface="Avenir Next Condensed Demi Bold" panose="020B0506020202020204" pitchFamily="34" charset="0"/>
                </a:rPr>
                <a:t>CONTACTLESS</a:t>
              </a:r>
            </a:p>
          </p:txBody>
        </p:sp>
        <p:cxnSp>
          <p:nvCxnSpPr>
            <p:cNvPr id="7" name="Google Shape;142;p2">
              <a:extLst>
                <a:ext uri="{FF2B5EF4-FFF2-40B4-BE49-F238E27FC236}">
                  <a16:creationId xmlns:a16="http://schemas.microsoft.com/office/drawing/2014/main" id="{55B2E068-4003-3A48-97FE-646618408FB7}"/>
                </a:ext>
              </a:extLst>
            </p:cNvPr>
            <p:cNvCxnSpPr>
              <a:cxnSpLocks/>
            </p:cNvCxnSpPr>
            <p:nvPr/>
          </p:nvCxnSpPr>
          <p:spPr>
            <a:xfrm>
              <a:off x="3409124" y="1449311"/>
              <a:ext cx="0" cy="52019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2;p2">
              <a:extLst>
                <a:ext uri="{FF2B5EF4-FFF2-40B4-BE49-F238E27FC236}">
                  <a16:creationId xmlns:a16="http://schemas.microsoft.com/office/drawing/2014/main" id="{8B73F5CA-6A4A-C646-81FF-67E5117BE83A}"/>
                </a:ext>
              </a:extLst>
            </p:cNvPr>
            <p:cNvCxnSpPr>
              <a:cxnSpLocks/>
            </p:cNvCxnSpPr>
            <p:nvPr/>
          </p:nvCxnSpPr>
          <p:spPr>
            <a:xfrm>
              <a:off x="6023115" y="1449311"/>
              <a:ext cx="0" cy="52019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" name="Google Shape;142;p2">
              <a:extLst>
                <a:ext uri="{FF2B5EF4-FFF2-40B4-BE49-F238E27FC236}">
                  <a16:creationId xmlns:a16="http://schemas.microsoft.com/office/drawing/2014/main" id="{77241D34-1022-AB43-AA42-FD4CD35B7189}"/>
                </a:ext>
              </a:extLst>
            </p:cNvPr>
            <p:cNvCxnSpPr>
              <a:cxnSpLocks/>
            </p:cNvCxnSpPr>
            <p:nvPr/>
          </p:nvCxnSpPr>
          <p:spPr>
            <a:xfrm>
              <a:off x="7951306" y="1449311"/>
              <a:ext cx="0" cy="52019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D2AF39E-F8EF-0F4E-A809-7C70FA8D133C}"/>
              </a:ext>
            </a:extLst>
          </p:cNvPr>
          <p:cNvGrpSpPr/>
          <p:nvPr/>
        </p:nvGrpSpPr>
        <p:grpSpPr>
          <a:xfrm>
            <a:off x="1363115" y="5184144"/>
            <a:ext cx="9465771" cy="553998"/>
            <a:chOff x="1363114" y="5184144"/>
            <a:chExt cx="9465771" cy="55399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ADAA50-94FC-4A4E-A072-4FC421D553E6}"/>
                </a:ext>
              </a:extLst>
            </p:cNvPr>
            <p:cNvSpPr txBox="1"/>
            <p:nvPr/>
          </p:nvSpPr>
          <p:spPr>
            <a:xfrm>
              <a:off x="1363114" y="5184144"/>
              <a:ext cx="94657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b="1" dirty="0">
                  <a:solidFill>
                    <a:srgbClr val="FFBC00"/>
                  </a:solidFill>
                  <a:latin typeface="Avenir Next Condensed Demi Bold" panose="020B0506020202020204" pitchFamily="34" charset="0"/>
                </a:rPr>
                <a:t>INNOVATION </a:t>
              </a:r>
              <a:r>
                <a:rPr lang="en-GB" sz="3000" b="1" dirty="0">
                  <a:solidFill>
                    <a:schemeClr val="bg1"/>
                  </a:solidFill>
                  <a:latin typeface="Avenir Next Condensed Demi Bold" panose="020B0506020202020204" pitchFamily="34" charset="0"/>
                </a:rPr>
                <a:t>               DATA                </a:t>
              </a:r>
              <a:r>
                <a:rPr lang="en-GB" sz="3000" b="1" dirty="0">
                  <a:solidFill>
                    <a:srgbClr val="FFBC00"/>
                  </a:solidFill>
                  <a:latin typeface="Avenir Next Condensed Demi Bold" panose="020B0506020202020204" pitchFamily="34" charset="0"/>
                </a:rPr>
                <a:t>DIGITAL</a:t>
              </a:r>
              <a:r>
                <a:rPr lang="en-GB" sz="3000" b="1" dirty="0">
                  <a:solidFill>
                    <a:schemeClr val="bg1"/>
                  </a:solidFill>
                  <a:latin typeface="Avenir Next Condensed Demi Bold" panose="020B0506020202020204" pitchFamily="34" charset="0"/>
                </a:rPr>
                <a:t>                COMPUTING</a:t>
              </a:r>
            </a:p>
          </p:txBody>
        </p:sp>
        <p:cxnSp>
          <p:nvCxnSpPr>
            <p:cNvPr id="24" name="Google Shape;142;p2">
              <a:extLst>
                <a:ext uri="{FF2B5EF4-FFF2-40B4-BE49-F238E27FC236}">
                  <a16:creationId xmlns:a16="http://schemas.microsoft.com/office/drawing/2014/main" id="{AD62E0DF-67E4-314A-95F3-F2E1FB53D880}"/>
                </a:ext>
              </a:extLst>
            </p:cNvPr>
            <p:cNvCxnSpPr>
              <a:cxnSpLocks/>
            </p:cNvCxnSpPr>
            <p:nvPr/>
          </p:nvCxnSpPr>
          <p:spPr>
            <a:xfrm>
              <a:off x="4035290" y="5186424"/>
              <a:ext cx="0" cy="52019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" name="Google Shape;142;p2">
              <a:extLst>
                <a:ext uri="{FF2B5EF4-FFF2-40B4-BE49-F238E27FC236}">
                  <a16:creationId xmlns:a16="http://schemas.microsoft.com/office/drawing/2014/main" id="{BC0A367E-6BFC-3D4B-93CB-880A8990A6A7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3" y="5186424"/>
              <a:ext cx="0" cy="52019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" name="Google Shape;142;p2">
              <a:extLst>
                <a:ext uri="{FF2B5EF4-FFF2-40B4-BE49-F238E27FC236}">
                  <a16:creationId xmlns:a16="http://schemas.microsoft.com/office/drawing/2014/main" id="{4EB32500-781F-0644-835A-7EBDCA190CA0}"/>
                </a:ext>
              </a:extLst>
            </p:cNvPr>
            <p:cNvCxnSpPr>
              <a:cxnSpLocks/>
            </p:cNvCxnSpPr>
            <p:nvPr/>
          </p:nvCxnSpPr>
          <p:spPr>
            <a:xfrm>
              <a:off x="8259420" y="5186424"/>
              <a:ext cx="0" cy="520197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338486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42;p2">
            <a:extLst>
              <a:ext uri="{FF2B5EF4-FFF2-40B4-BE49-F238E27FC236}">
                <a16:creationId xmlns:a16="http://schemas.microsoft.com/office/drawing/2014/main" id="{87B1CF0E-A3B6-5347-BCED-DAF09CDCBDBE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E8F2650-531A-7741-A594-5A0D7B31AE86}"/>
              </a:ext>
            </a:extLst>
          </p:cNvPr>
          <p:cNvSpPr txBox="1"/>
          <p:nvPr/>
        </p:nvSpPr>
        <p:spPr>
          <a:xfrm>
            <a:off x="2695230" y="932249"/>
            <a:ext cx="6798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A8DC65"/>
                </a:solidFill>
                <a:latin typeface="Avenir Next Condensed" panose="020B0506020202020204" pitchFamily="34" charset="0"/>
              </a:rPr>
              <a:t>What is FinTech?</a:t>
            </a:r>
            <a:r>
              <a:rPr lang="en-GB" sz="3000" b="1" dirty="0">
                <a:solidFill>
                  <a:srgbClr val="A8DC65"/>
                </a:solidFill>
                <a:latin typeface="Avenir Next Condensed" panose="020B0506020202020204" pitchFamily="34" charset="0"/>
              </a:rPr>
              <a:t> </a:t>
            </a:r>
          </a:p>
        </p:txBody>
      </p:sp>
      <p:sp>
        <p:nvSpPr>
          <p:cNvPr id="9" name="Shape 360">
            <a:extLst>
              <a:ext uri="{FF2B5EF4-FFF2-40B4-BE49-F238E27FC236}">
                <a16:creationId xmlns:a16="http://schemas.microsoft.com/office/drawing/2014/main" id="{38317132-EBB6-DB41-8BB7-6F26ACF31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215" y="3988145"/>
            <a:ext cx="2185833" cy="59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ts val="1200"/>
              <a:buFont typeface="Arial" charset="0"/>
              <a:buNone/>
            </a:pPr>
            <a:r>
              <a:rPr lang="en-GB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" panose="020B0506020202020204" pitchFamily="34" charset="0"/>
                <a:ea typeface="Franklin Gothic Demi Cond" panose="020B0603020102020204" pitchFamily="34" charset="-128"/>
                <a:cs typeface="Open Sans Light"/>
                <a:sym typeface="Open Sans" charset="0"/>
              </a:rPr>
              <a:t>Financial Services</a:t>
            </a:r>
            <a:endParaRPr lang="en-US" alt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Avenir Next Condensed" panose="020B0506020202020204" pitchFamily="34" charset="0"/>
              <a:ea typeface="Franklin Gothic Demi Cond" panose="020B0603020102020204" pitchFamily="34" charset="-128"/>
              <a:cs typeface="Open Sans Light"/>
              <a:sym typeface="Open Sans" charset="0"/>
            </a:endParaRPr>
          </a:p>
        </p:txBody>
      </p:sp>
      <p:sp>
        <p:nvSpPr>
          <p:cNvPr id="12" name="Shape 360">
            <a:extLst>
              <a:ext uri="{FF2B5EF4-FFF2-40B4-BE49-F238E27FC236}">
                <a16:creationId xmlns:a16="http://schemas.microsoft.com/office/drawing/2014/main" id="{F170A59D-47A3-1D49-9033-FDB83F78B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811" y="3940467"/>
            <a:ext cx="1742870" cy="42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  <a:buClr>
                <a:srgbClr val="000000"/>
              </a:buClr>
              <a:buSzPts val="1200"/>
              <a:buFont typeface="Arial" charset="0"/>
              <a:buNone/>
            </a:pPr>
            <a:r>
              <a:rPr lang="en-GB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" panose="020B0506020202020204" pitchFamily="34" charset="0"/>
                <a:ea typeface="Franklin Gothic Demi Cond" panose="020B0603020102020204" pitchFamily="34" charset="-128"/>
                <a:cs typeface="Open Sans Light"/>
                <a:sym typeface="Open Sans" charset="0"/>
              </a:rPr>
              <a:t>Technology</a:t>
            </a:r>
            <a:endParaRPr lang="en-US" alt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Avenir Next Condensed" panose="020B0506020202020204" pitchFamily="34" charset="0"/>
              <a:ea typeface="Franklin Gothic Demi Cond" panose="020B0603020102020204" pitchFamily="34" charset="-128"/>
              <a:cs typeface="Open Sans Light"/>
              <a:sym typeface="Open Sans" charset="0"/>
            </a:endParaRPr>
          </a:p>
        </p:txBody>
      </p:sp>
      <p:sp>
        <p:nvSpPr>
          <p:cNvPr id="13" name="Shape 360">
            <a:extLst>
              <a:ext uri="{FF2B5EF4-FFF2-40B4-BE49-F238E27FC236}">
                <a16:creationId xmlns:a16="http://schemas.microsoft.com/office/drawing/2014/main" id="{877AC171-96AE-F543-B0F7-0C63BCDBA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4970" y="3931917"/>
            <a:ext cx="1272550" cy="38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  <a:buClr>
                <a:srgbClr val="000000"/>
              </a:buClr>
              <a:buSzPts val="1200"/>
              <a:buFont typeface="Arial" charset="0"/>
              <a:buNone/>
            </a:pPr>
            <a:r>
              <a:rPr lang="en-GB" altLang="en-US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" panose="020B0506020202020204" pitchFamily="34" charset="0"/>
                <a:ea typeface="Franklin Gothic Demi Cond" panose="020B0603020102020204" pitchFamily="34" charset="-128"/>
                <a:cs typeface="Open Sans Light"/>
                <a:sym typeface="Open Sans" charset="0"/>
              </a:rPr>
              <a:t>FinTech</a:t>
            </a:r>
            <a:endParaRPr lang="en-US" alt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Avenir Next Condensed" panose="020B0506020202020204" pitchFamily="34" charset="0"/>
              <a:ea typeface="Franklin Gothic Demi Cond" panose="020B0603020102020204" pitchFamily="34" charset="-128"/>
              <a:cs typeface="Open Sans Light"/>
              <a:sym typeface="Open Sans" charset="0"/>
            </a:endParaRPr>
          </a:p>
        </p:txBody>
      </p:sp>
      <p:sp>
        <p:nvSpPr>
          <p:cNvPr id="14" name="Shape 360">
            <a:extLst>
              <a:ext uri="{FF2B5EF4-FFF2-40B4-BE49-F238E27FC236}">
                <a16:creationId xmlns:a16="http://schemas.microsoft.com/office/drawing/2014/main" id="{7E015499-3211-B648-9792-6EA2C2ADF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010" y="2059271"/>
            <a:ext cx="2074820" cy="624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ts val="1200"/>
              <a:buFont typeface="Arial" charset="0"/>
              <a:buNone/>
            </a:pPr>
            <a:r>
              <a:rPr lang="en-GB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  <a:t>Banks and</a:t>
            </a:r>
          </a:p>
          <a:p>
            <a:pPr algn="ctr" eaLnBrk="1" hangingPunct="1">
              <a:buClr>
                <a:srgbClr val="000000"/>
              </a:buClr>
              <a:buSzPts val="1200"/>
              <a:buFont typeface="Arial" charset="0"/>
              <a:buNone/>
            </a:pPr>
            <a:r>
              <a:rPr lang="en-GB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  <a:t>Financial Institutions</a:t>
            </a: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latin typeface="Avenir Next Condensed Medium" panose="020B0506020202020204" pitchFamily="34" charset="0"/>
              <a:ea typeface="Franklin Gothic Medium Cond" panose="020B0606030402020204" pitchFamily="34" charset="-128"/>
              <a:cs typeface="Open Sans Light"/>
              <a:sym typeface="Open Sans" charset="0"/>
            </a:endParaRPr>
          </a:p>
        </p:txBody>
      </p:sp>
      <p:sp>
        <p:nvSpPr>
          <p:cNvPr id="16" name="Shape 360">
            <a:extLst>
              <a:ext uri="{FF2B5EF4-FFF2-40B4-BE49-F238E27FC236}">
                <a16:creationId xmlns:a16="http://schemas.microsoft.com/office/drawing/2014/main" id="{5531AB61-17EF-1B46-81EE-EDF117245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70" y="3919409"/>
            <a:ext cx="1532686" cy="5770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ts val="1200"/>
              <a:buFont typeface="Arial" charset="0"/>
              <a:buNone/>
            </a:pPr>
            <a:r>
              <a:rPr lang="en-GB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  <a:t>Businesses</a:t>
            </a:r>
            <a:br>
              <a:rPr lang="en-GB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</a:br>
            <a:r>
              <a:rPr lang="en-GB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  <a:t>&amp; customers</a:t>
            </a: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latin typeface="Avenir Next Condensed Medium" panose="020B0506020202020204" pitchFamily="34" charset="0"/>
              <a:ea typeface="Franklin Gothic Medium Cond" panose="020B0606030402020204" pitchFamily="34" charset="-128"/>
              <a:cs typeface="Open Sans Light"/>
              <a:sym typeface="Open Sans" charset="0"/>
            </a:endParaRPr>
          </a:p>
        </p:txBody>
      </p:sp>
      <p:sp>
        <p:nvSpPr>
          <p:cNvPr id="18" name="Shape 360">
            <a:extLst>
              <a:ext uri="{FF2B5EF4-FFF2-40B4-BE49-F238E27FC236}">
                <a16:creationId xmlns:a16="http://schemas.microsoft.com/office/drawing/2014/main" id="{A31D8B57-7AC2-EE4B-8080-68630E8F7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243" y="5636108"/>
            <a:ext cx="1666361" cy="6218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ts val="1200"/>
              <a:buFont typeface="Arial" charset="0"/>
              <a:buNone/>
            </a:pPr>
            <a:r>
              <a:rPr lang="en-GB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  <a:t>Money and</a:t>
            </a:r>
          </a:p>
          <a:p>
            <a:pPr algn="ctr" eaLnBrk="1" hangingPunct="1">
              <a:buClr>
                <a:srgbClr val="000000"/>
              </a:buClr>
              <a:buSzPts val="1200"/>
              <a:buFont typeface="Arial" charset="0"/>
              <a:buNone/>
            </a:pPr>
            <a:r>
              <a:rPr lang="en-GB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  <a:t>transactions</a:t>
            </a: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latin typeface="Avenir Next Condensed Medium" panose="020B0506020202020204" pitchFamily="34" charset="0"/>
              <a:ea typeface="Franklin Gothic Medium Cond" panose="020B0606030402020204" pitchFamily="34" charset="-128"/>
              <a:cs typeface="Open Sans Light"/>
              <a:sym typeface="Open Sans" charset="0"/>
            </a:endParaRPr>
          </a:p>
        </p:txBody>
      </p:sp>
      <p:sp>
        <p:nvSpPr>
          <p:cNvPr id="20" name="Shape 360">
            <a:extLst>
              <a:ext uri="{FF2B5EF4-FFF2-40B4-BE49-F238E27FC236}">
                <a16:creationId xmlns:a16="http://schemas.microsoft.com/office/drawing/2014/main" id="{0F284641-A611-0749-8F94-D97BA85F7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5323" y="2166442"/>
            <a:ext cx="1705537" cy="3167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ts val="1200"/>
              <a:buFont typeface="Arial" charset="0"/>
              <a:buNone/>
            </a:pPr>
            <a:r>
              <a:rPr lang="en-GB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  <a:t>Smart Devices</a:t>
            </a: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latin typeface="Avenir Next Condensed Medium" panose="020B0506020202020204" pitchFamily="34" charset="0"/>
              <a:ea typeface="Franklin Gothic Medium Cond" panose="020B0606030402020204" pitchFamily="34" charset="-128"/>
              <a:cs typeface="Open Sans Light"/>
              <a:sym typeface="Open Sans" charset="0"/>
            </a:endParaRPr>
          </a:p>
        </p:txBody>
      </p:sp>
      <p:sp>
        <p:nvSpPr>
          <p:cNvPr id="22" name="Shape 360">
            <a:extLst>
              <a:ext uri="{FF2B5EF4-FFF2-40B4-BE49-F238E27FC236}">
                <a16:creationId xmlns:a16="http://schemas.microsoft.com/office/drawing/2014/main" id="{719FF518-31DF-4C41-B395-7E5611A9D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221" y="3931917"/>
            <a:ext cx="1155615" cy="3214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ts val="1200"/>
              <a:buFont typeface="Arial" charset="0"/>
              <a:buNone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  <a:t>Startups</a:t>
            </a:r>
          </a:p>
        </p:txBody>
      </p:sp>
      <p:sp>
        <p:nvSpPr>
          <p:cNvPr id="24" name="Shape 360">
            <a:extLst>
              <a:ext uri="{FF2B5EF4-FFF2-40B4-BE49-F238E27FC236}">
                <a16:creationId xmlns:a16="http://schemas.microsoft.com/office/drawing/2014/main" id="{B8207E92-317C-F643-81D2-B481A9D24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294" y="5622530"/>
            <a:ext cx="2257597" cy="6540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ts val="1200"/>
              <a:buFont typeface="Arial" charset="0"/>
              <a:buNone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  <a:t>New platforms &amp;</a:t>
            </a:r>
          </a:p>
          <a:p>
            <a:pPr algn="ctr" eaLnBrk="1" hangingPunct="1">
              <a:buClr>
                <a:srgbClr val="000000"/>
              </a:buClr>
              <a:buSzPts val="1200"/>
              <a:buFont typeface="Arial" charset="0"/>
              <a:buNone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  <a:cs typeface="Open Sans Light"/>
                <a:sym typeface="Open Sans" charset="0"/>
              </a:rPr>
              <a:t>cutting edge tech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574D64-18F9-2344-889E-31E9AFD56B78}"/>
              </a:ext>
            </a:extLst>
          </p:cNvPr>
          <p:cNvGrpSpPr/>
          <p:nvPr/>
        </p:nvGrpSpPr>
        <p:grpSpPr>
          <a:xfrm>
            <a:off x="1986136" y="1673236"/>
            <a:ext cx="8320087" cy="4748967"/>
            <a:chOff x="1557963" y="1267520"/>
            <a:chExt cx="9064693" cy="517397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94563DD-DF44-FA4A-A1C5-076BFF2BD96D}"/>
                </a:ext>
              </a:extLst>
            </p:cNvPr>
            <p:cNvSpPr/>
            <p:nvPr/>
          </p:nvSpPr>
          <p:spPr>
            <a:xfrm>
              <a:off x="2567128" y="1792018"/>
              <a:ext cx="4265214" cy="4265214"/>
            </a:xfrm>
            <a:prstGeom prst="ellipse">
              <a:avLst/>
            </a:prstGeom>
            <a:noFill/>
            <a:ln w="50800" cmpd="sng">
              <a:solidFill>
                <a:srgbClr val="A8DC6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noFill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6976311-3BFB-9E44-A948-A6B222B6A1CE}"/>
                </a:ext>
              </a:extLst>
            </p:cNvPr>
            <p:cNvSpPr/>
            <p:nvPr/>
          </p:nvSpPr>
          <p:spPr>
            <a:xfrm>
              <a:off x="5362117" y="1805386"/>
              <a:ext cx="4265214" cy="4265214"/>
            </a:xfrm>
            <a:prstGeom prst="ellipse">
              <a:avLst/>
            </a:prstGeom>
            <a:noFill/>
            <a:ln w="50800" cmpd="sng">
              <a:solidFill>
                <a:srgbClr val="FE6B6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D50D4E-D977-784A-9AE2-FF324E96088E}"/>
                </a:ext>
              </a:extLst>
            </p:cNvPr>
            <p:cNvSpPr/>
            <p:nvPr/>
          </p:nvSpPr>
          <p:spPr>
            <a:xfrm>
              <a:off x="3006226" y="1267520"/>
              <a:ext cx="1438222" cy="14382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71475" dist="38100" dir="3540000" sx="103000" sy="103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0765253-AA54-F240-B348-613C23F67961}"/>
                </a:ext>
              </a:extLst>
            </p:cNvPr>
            <p:cNvSpPr/>
            <p:nvPr/>
          </p:nvSpPr>
          <p:spPr>
            <a:xfrm>
              <a:off x="1557963" y="3174118"/>
              <a:ext cx="1438221" cy="14382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71475" dist="38100" dir="3540000" sx="103000" sy="103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05960AF-1EE3-054A-9792-3193B7D8636C}"/>
                </a:ext>
              </a:extLst>
            </p:cNvPr>
            <p:cNvSpPr/>
            <p:nvPr/>
          </p:nvSpPr>
          <p:spPr>
            <a:xfrm>
              <a:off x="3006046" y="5003273"/>
              <a:ext cx="1438222" cy="14382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71475" dist="38100" dir="3540000" sx="103000" sy="103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0B82383-8449-3542-BB9A-23490F597BC0}"/>
                </a:ext>
              </a:extLst>
            </p:cNvPr>
            <p:cNvSpPr/>
            <p:nvPr/>
          </p:nvSpPr>
          <p:spPr>
            <a:xfrm>
              <a:off x="7746212" y="1267520"/>
              <a:ext cx="1438222" cy="14382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71475" dist="38100" dir="3540000" sx="103000" sy="103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F9CE841-7B0C-AF4B-B6D7-2914FC75DFAA}"/>
                </a:ext>
              </a:extLst>
            </p:cNvPr>
            <p:cNvSpPr/>
            <p:nvPr/>
          </p:nvSpPr>
          <p:spPr>
            <a:xfrm>
              <a:off x="9184434" y="3140985"/>
              <a:ext cx="1438222" cy="14382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71475" dist="38100" dir="3540000" sx="103000" sy="103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319C394-7F25-7F4E-ABC6-550F44336BB3}"/>
                </a:ext>
              </a:extLst>
            </p:cNvPr>
            <p:cNvSpPr/>
            <p:nvPr/>
          </p:nvSpPr>
          <p:spPr>
            <a:xfrm>
              <a:off x="7746212" y="5003273"/>
              <a:ext cx="1438221" cy="14382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71475" dist="38100" dir="3540000" sx="103000" sy="103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D21954-74E3-8C47-969F-0D4E02792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614" y="2071322"/>
            <a:ext cx="505388" cy="505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9C14C6-492F-294C-B69F-99A1245B4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049" y="3825895"/>
            <a:ext cx="533995" cy="5053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AC60639-F4F5-E647-8034-6825C4C68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822" y="5478247"/>
            <a:ext cx="416972" cy="5117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86FE5B8-129E-1F4A-AE07-E7812DA0D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034" y="2081896"/>
            <a:ext cx="290130" cy="50538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8B6ACCA-28C5-9E47-99B5-A21EF616A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2657" y="3808902"/>
            <a:ext cx="522381" cy="52238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C89E45-61F7-7147-92DF-99F07084F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4909" y="5500971"/>
            <a:ext cx="522381" cy="52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27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2D31501E-E3AA-8D42-BB2D-30417A30C50C}"/>
              </a:ext>
            </a:extLst>
          </p:cNvPr>
          <p:cNvSpPr/>
          <p:nvPr/>
        </p:nvSpPr>
        <p:spPr>
          <a:xfrm>
            <a:off x="-3988736" y="-7605627"/>
            <a:ext cx="13149615" cy="13149615"/>
          </a:xfrm>
          <a:prstGeom prst="ellipse">
            <a:avLst/>
          </a:prstGeom>
          <a:solidFill>
            <a:srgbClr val="4E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69D21-9AB9-494A-A7C6-77354E3064B1}"/>
              </a:ext>
            </a:extLst>
          </p:cNvPr>
          <p:cNvSpPr txBox="1"/>
          <p:nvPr/>
        </p:nvSpPr>
        <p:spPr>
          <a:xfrm>
            <a:off x="649357" y="1314012"/>
            <a:ext cx="48370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Whether through credit cards </a:t>
            </a:r>
          </a:p>
          <a:p>
            <a:r>
              <a:rPr lang="en-GB" sz="30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in the 1950s or ATMs and electronic trading floors in the 1960s, technology has always been part of the financial world.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EA4298-4E79-C441-BF95-1BED7C0E1B51}"/>
              </a:ext>
            </a:extLst>
          </p:cNvPr>
          <p:cNvSpPr/>
          <p:nvPr/>
        </p:nvSpPr>
        <p:spPr>
          <a:xfrm>
            <a:off x="2343478" y="5994940"/>
            <a:ext cx="3142922" cy="3142922"/>
          </a:xfrm>
          <a:prstGeom prst="ellipse">
            <a:avLst/>
          </a:prstGeom>
          <a:noFill/>
          <a:ln>
            <a:solidFill>
              <a:srgbClr val="4EC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Google Shape;142;p2">
            <a:extLst>
              <a:ext uri="{FF2B5EF4-FFF2-40B4-BE49-F238E27FC236}">
                <a16:creationId xmlns:a16="http://schemas.microsoft.com/office/drawing/2014/main" id="{21068DB3-89DA-4D46-BC1C-B14EB23198FE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7694543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D3973AF-6348-2E4C-8F4D-FF8491185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246" y="2298356"/>
            <a:ext cx="5894397" cy="401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58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2D31501E-E3AA-8D42-BB2D-30417A30C50C}"/>
              </a:ext>
            </a:extLst>
          </p:cNvPr>
          <p:cNvSpPr/>
          <p:nvPr/>
        </p:nvSpPr>
        <p:spPr>
          <a:xfrm>
            <a:off x="-3988736" y="-7605627"/>
            <a:ext cx="13149615" cy="13149615"/>
          </a:xfrm>
          <a:prstGeom prst="ellipse">
            <a:avLst/>
          </a:prstGeom>
          <a:solidFill>
            <a:srgbClr val="4E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69D21-9AB9-494A-A7C6-77354E3064B1}"/>
              </a:ext>
            </a:extLst>
          </p:cNvPr>
          <p:cNvSpPr txBox="1"/>
          <p:nvPr/>
        </p:nvSpPr>
        <p:spPr>
          <a:xfrm>
            <a:off x="649357" y="1314012"/>
            <a:ext cx="48370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</a:rPr>
              <a:t>Today, it’s in the power of our hands – helping us to split bills with friends, get the best car insurance, and save money</a:t>
            </a:r>
            <a:br>
              <a:rPr lang="en-GB" sz="3000" dirty="0">
                <a:solidFill>
                  <a:schemeClr val="bg1"/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</a:rPr>
            </a:br>
            <a:r>
              <a:rPr lang="en-GB" sz="3000" dirty="0">
                <a:solidFill>
                  <a:schemeClr val="bg1"/>
                </a:solidFill>
                <a:latin typeface="Avenir Next Condensed Medium" panose="020B0506020202020204" pitchFamily="34" charset="0"/>
                <a:ea typeface="Franklin Gothic Medium Cond" panose="020B0606030402020204" pitchFamily="34" charset="-128"/>
              </a:rPr>
              <a:t>more effectively.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EA4298-4E79-C441-BF95-1BED7C0E1B51}"/>
              </a:ext>
            </a:extLst>
          </p:cNvPr>
          <p:cNvSpPr/>
          <p:nvPr/>
        </p:nvSpPr>
        <p:spPr>
          <a:xfrm>
            <a:off x="10124493" y="-1571461"/>
            <a:ext cx="3142922" cy="3142922"/>
          </a:xfrm>
          <a:prstGeom prst="ellipse">
            <a:avLst/>
          </a:prstGeom>
          <a:noFill/>
          <a:ln>
            <a:solidFill>
              <a:srgbClr val="4ECD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Google Shape;142;p2">
            <a:extLst>
              <a:ext uri="{FF2B5EF4-FFF2-40B4-BE49-F238E27FC236}">
                <a16:creationId xmlns:a16="http://schemas.microsoft.com/office/drawing/2014/main" id="{21068DB3-89DA-4D46-BC1C-B14EB23198FE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7694543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BFA50D8D-0E21-434A-8F7F-9A6E8A7A5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221" y="1001863"/>
            <a:ext cx="6087460" cy="58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96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26F8AB-C510-4D4A-AEBD-CE76928270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8D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3D8609-8E81-E145-86F3-C42F18543920}"/>
              </a:ext>
            </a:extLst>
          </p:cNvPr>
          <p:cNvSpPr/>
          <p:nvPr/>
        </p:nvSpPr>
        <p:spPr>
          <a:xfrm>
            <a:off x="-2519264" y="-6867939"/>
            <a:ext cx="10557741" cy="10557741"/>
          </a:xfrm>
          <a:prstGeom prst="ellipse">
            <a:avLst/>
          </a:prstGeom>
          <a:solidFill>
            <a:srgbClr val="C7F46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AE1401-797B-734D-A92D-B9460776ACDD}"/>
              </a:ext>
            </a:extLst>
          </p:cNvPr>
          <p:cNvSpPr/>
          <p:nvPr/>
        </p:nvSpPr>
        <p:spPr>
          <a:xfrm>
            <a:off x="11327455" y="2753683"/>
            <a:ext cx="1729090" cy="172909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14BC3E-A41D-544C-ABF1-200BC5FACADE}"/>
              </a:ext>
            </a:extLst>
          </p:cNvPr>
          <p:cNvSpPr txBox="1"/>
          <p:nvPr/>
        </p:nvSpPr>
        <p:spPr>
          <a:xfrm>
            <a:off x="2492700" y="1839932"/>
            <a:ext cx="720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venir Next Condensed" panose="020B0506020202020204" pitchFamily="34" charset="0"/>
              </a:rPr>
              <a:t>Are you using FinTech already? </a:t>
            </a:r>
            <a:endParaRPr lang="en-GB" sz="3000" dirty="0">
              <a:solidFill>
                <a:schemeClr val="bg1"/>
              </a:solidFill>
              <a:latin typeface="Avenir Next Condensed Medium" panose="020B0506020202020204" pitchFamily="34" charset="0"/>
            </a:endParaRPr>
          </a:p>
        </p:txBody>
      </p:sp>
      <p:cxnSp>
        <p:nvCxnSpPr>
          <p:cNvPr id="12" name="Google Shape;142;p2">
            <a:extLst>
              <a:ext uri="{FF2B5EF4-FFF2-40B4-BE49-F238E27FC236}">
                <a16:creationId xmlns:a16="http://schemas.microsoft.com/office/drawing/2014/main" id="{377C70D2-19DF-9F4B-AF74-0EF157CB78AA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736ACECD-3054-DD49-9A39-7124E149187B}"/>
              </a:ext>
            </a:extLst>
          </p:cNvPr>
          <p:cNvSpPr/>
          <p:nvPr/>
        </p:nvSpPr>
        <p:spPr>
          <a:xfrm>
            <a:off x="9190515" y="3429000"/>
            <a:ext cx="5018068" cy="50180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50C0962-F178-CB4E-9AE8-14F5FDC42FD9}"/>
              </a:ext>
            </a:extLst>
          </p:cNvPr>
          <p:cNvSpPr/>
          <p:nvPr/>
        </p:nvSpPr>
        <p:spPr>
          <a:xfrm>
            <a:off x="624917" y="1208396"/>
            <a:ext cx="1729090" cy="172909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BAC066-B339-BD4B-8C49-B328D4868F7B}"/>
              </a:ext>
            </a:extLst>
          </p:cNvPr>
          <p:cNvSpPr/>
          <p:nvPr/>
        </p:nvSpPr>
        <p:spPr>
          <a:xfrm>
            <a:off x="10233928" y="3022557"/>
            <a:ext cx="406442" cy="40644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7C67583-AFD8-1E45-90EE-8C30A6A14BD6}"/>
              </a:ext>
            </a:extLst>
          </p:cNvPr>
          <p:cNvSpPr/>
          <p:nvPr/>
        </p:nvSpPr>
        <p:spPr>
          <a:xfrm>
            <a:off x="1561358" y="4104317"/>
            <a:ext cx="793425" cy="7934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D1E5DDC-5024-C641-8D5C-05D95F8D4CFB}"/>
                  </a:ext>
                </a:extLst>
              </p14:cNvPr>
              <p14:cNvContentPartPr/>
              <p14:nvPr/>
            </p14:nvContentPartPr>
            <p14:xfrm>
              <a:off x="2900642" y="2519472"/>
              <a:ext cx="6360314" cy="71764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D1E5DDC-5024-C641-8D5C-05D95F8D4C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64645" y="2483410"/>
                <a:ext cx="6431948" cy="143528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491FF2D-7F57-2645-BCBA-603FDE9A1823}"/>
              </a:ext>
            </a:extLst>
          </p:cNvPr>
          <p:cNvSpPr txBox="1"/>
          <p:nvPr/>
        </p:nvSpPr>
        <p:spPr>
          <a:xfrm>
            <a:off x="2898778" y="2753683"/>
            <a:ext cx="6579494" cy="465787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Hiring a car</a:t>
            </a:r>
          </a:p>
          <a:p>
            <a:pPr algn="ctr">
              <a:lnSpc>
                <a:spcPct val="200000"/>
              </a:lnSpc>
            </a:pP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Budgeting</a:t>
            </a:r>
          </a:p>
          <a:p>
            <a:pPr algn="ctr">
              <a:lnSpc>
                <a:spcPct val="200000"/>
              </a:lnSpc>
            </a:pP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Planning a trip with friends</a:t>
            </a:r>
          </a:p>
          <a:p>
            <a:pPr algn="ctr">
              <a:lnSpc>
                <a:spcPct val="200000"/>
              </a:lnSpc>
            </a:pP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Accessing bank accounts</a:t>
            </a:r>
          </a:p>
          <a:p>
            <a:pPr algn="ctr">
              <a:lnSpc>
                <a:spcPct val="200000"/>
              </a:lnSpc>
            </a:pPr>
            <a:endParaRPr lang="en-GB" sz="2500" dirty="0">
              <a:solidFill>
                <a:schemeClr val="bg1"/>
              </a:solidFill>
              <a:latin typeface="Avenir Next Condensed Medium" panose="020B0506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en-GB" sz="2500" dirty="0">
              <a:solidFill>
                <a:schemeClr val="bg1"/>
              </a:solidFill>
              <a:latin typeface="Avenir Next Condensed Medium" panose="020B0506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Saving for university</a:t>
            </a:r>
          </a:p>
          <a:p>
            <a:pPr algn="ctr">
              <a:lnSpc>
                <a:spcPct val="200000"/>
              </a:lnSpc>
            </a:pP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Paying bills</a:t>
            </a:r>
          </a:p>
          <a:p>
            <a:pPr algn="ctr">
              <a:lnSpc>
                <a:spcPct val="200000"/>
              </a:lnSpc>
            </a:pP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Giving to charity</a:t>
            </a:r>
          </a:p>
          <a:p>
            <a:pPr algn="ctr">
              <a:lnSpc>
                <a:spcPct val="200000"/>
              </a:lnSpc>
            </a:pPr>
            <a:r>
              <a:rPr lang="en-GB" sz="2500" dirty="0">
                <a:solidFill>
                  <a:schemeClr val="bg1"/>
                </a:solidFill>
                <a:latin typeface="Avenir Next Condensed Medium" panose="020B0506020202020204" pitchFamily="34" charset="0"/>
              </a:rPr>
              <a:t>Shopping online</a:t>
            </a:r>
          </a:p>
          <a:p>
            <a:pPr algn="ctr"/>
            <a:endParaRPr lang="en-GB" sz="2500" dirty="0">
              <a:solidFill>
                <a:schemeClr val="bg1"/>
              </a:solidFill>
              <a:latin typeface="Avenir Next Condensed Medium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707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371764-D380-F547-AC17-5937298BE8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CB973E-7971-6B41-A61F-B9DBCB96487B}"/>
              </a:ext>
            </a:extLst>
          </p:cNvPr>
          <p:cNvSpPr/>
          <p:nvPr/>
        </p:nvSpPr>
        <p:spPr>
          <a:xfrm>
            <a:off x="-2535015" y="-6867939"/>
            <a:ext cx="10557741" cy="10557741"/>
          </a:xfrm>
          <a:prstGeom prst="ellipse">
            <a:avLst/>
          </a:prstGeom>
          <a:solidFill>
            <a:srgbClr val="C54D5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69D21-9AB9-494A-A7C6-77354E3064B1}"/>
              </a:ext>
            </a:extLst>
          </p:cNvPr>
          <p:cNvSpPr txBox="1"/>
          <p:nvPr/>
        </p:nvSpPr>
        <p:spPr>
          <a:xfrm>
            <a:off x="649357" y="1397602"/>
            <a:ext cx="932952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0" b="1" dirty="0">
                <a:solidFill>
                  <a:schemeClr val="bg1"/>
                </a:solidFill>
                <a:latin typeface="Avenir Next Condensed" panose="020B0506020202020204" pitchFamily="34" charset="0"/>
              </a:rPr>
              <a:t>But how much do you really know about what FinTech means in 2020?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EBA013-7D7A-0040-9339-917B0761F8F1}"/>
              </a:ext>
            </a:extLst>
          </p:cNvPr>
          <p:cNvGrpSpPr/>
          <p:nvPr/>
        </p:nvGrpSpPr>
        <p:grpSpPr>
          <a:xfrm>
            <a:off x="755375" y="5246840"/>
            <a:ext cx="2385391" cy="569843"/>
            <a:chOff x="4432852" y="4735452"/>
            <a:chExt cx="2385391" cy="569843"/>
          </a:xfrm>
        </p:grpSpPr>
        <p:sp>
          <p:nvSpPr>
            <p:cNvPr id="8" name="Rounded Rectangle 7">
              <a:hlinkClick r:id="rId2"/>
              <a:extLst>
                <a:ext uri="{FF2B5EF4-FFF2-40B4-BE49-F238E27FC236}">
                  <a16:creationId xmlns:a16="http://schemas.microsoft.com/office/drawing/2014/main" id="{B89233DC-C027-1843-A121-BA23AE2D42B4}"/>
                </a:ext>
              </a:extLst>
            </p:cNvPr>
            <p:cNvSpPr/>
            <p:nvPr/>
          </p:nvSpPr>
          <p:spPr>
            <a:xfrm>
              <a:off x="4432852" y="4735452"/>
              <a:ext cx="2385391" cy="569843"/>
            </a:xfrm>
            <a:prstGeom prst="roundRect">
              <a:avLst/>
            </a:prstGeom>
            <a:solidFill>
              <a:srgbClr val="C54D5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hlinkClick r:id="rId2"/>
              <a:extLst>
                <a:ext uri="{FF2B5EF4-FFF2-40B4-BE49-F238E27FC236}">
                  <a16:creationId xmlns:a16="http://schemas.microsoft.com/office/drawing/2014/main" id="{EB6C9AE5-BAB7-6844-AF99-AE14C3D19A9E}"/>
                </a:ext>
              </a:extLst>
            </p:cNvPr>
            <p:cNvSpPr txBox="1"/>
            <p:nvPr/>
          </p:nvSpPr>
          <p:spPr>
            <a:xfrm>
              <a:off x="4446104" y="4861741"/>
              <a:ext cx="237213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spc="300" dirty="0">
                  <a:solidFill>
                    <a:schemeClr val="bg1"/>
                  </a:solidFill>
                  <a:latin typeface="Avenir Next Condensed" panose="020B0506020202020204" pitchFamily="34" charset="0"/>
                </a:rPr>
                <a:t>START</a:t>
              </a:r>
            </a:p>
          </p:txBody>
        </p:sp>
      </p:grpSp>
      <p:cxnSp>
        <p:nvCxnSpPr>
          <p:cNvPr id="11" name="Google Shape;142;p2">
            <a:extLst>
              <a:ext uri="{FF2B5EF4-FFF2-40B4-BE49-F238E27FC236}">
                <a16:creationId xmlns:a16="http://schemas.microsoft.com/office/drawing/2014/main" id="{5F1E6206-FC33-FC4F-8EDB-5FD7A57EC632}"/>
              </a:ext>
            </a:extLst>
          </p:cNvPr>
          <p:cNvCxnSpPr>
            <a:cxnSpLocks/>
          </p:cNvCxnSpPr>
          <p:nvPr/>
        </p:nvCxnSpPr>
        <p:spPr>
          <a:xfrm>
            <a:off x="649357" y="329453"/>
            <a:ext cx="10906539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E7AC7F4-99A7-4E4F-A35C-0EA3F87F548E}"/>
              </a:ext>
            </a:extLst>
          </p:cNvPr>
          <p:cNvSpPr/>
          <p:nvPr/>
        </p:nvSpPr>
        <p:spPr>
          <a:xfrm>
            <a:off x="9190515" y="3429000"/>
            <a:ext cx="5018068" cy="50180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E0D8A00-9D62-5A4E-BF53-A0AA773C4AF5}"/>
              </a:ext>
            </a:extLst>
          </p:cNvPr>
          <p:cNvSpPr/>
          <p:nvPr/>
        </p:nvSpPr>
        <p:spPr>
          <a:xfrm>
            <a:off x="6703853" y="4799457"/>
            <a:ext cx="1729090" cy="172909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3087414-5559-904E-8DB5-FD578A6B22E6}"/>
                  </a:ext>
                </a:extLst>
              </p14:cNvPr>
              <p14:cNvContentPartPr/>
              <p14:nvPr/>
            </p14:nvContentPartPr>
            <p14:xfrm flipV="1">
              <a:off x="763510" y="2370268"/>
              <a:ext cx="5048353" cy="56961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3087414-5559-904E-8DB5-FD578A6B22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27512" y="2334217"/>
                <a:ext cx="5119989" cy="1287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3946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312</Words>
  <Application>Microsoft Office PowerPoint</Application>
  <PresentationFormat>Widescreen</PresentationFormat>
  <Paragraphs>106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Avenir Next Condensed</vt:lpstr>
      <vt:lpstr>Avenir Next Condensed Demi Bold</vt:lpstr>
      <vt:lpstr>Avenir Next Condensed Medium</vt:lpstr>
      <vt:lpstr>Calibri</vt:lpstr>
      <vt:lpstr>Calibri Light</vt:lpstr>
      <vt:lpstr>Franklin Gothic Demi Cond</vt:lpstr>
      <vt:lpstr>Franklin Gothic Medium Cond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Sevenhills Presentation5</dc:creator>
  <cp:lastModifiedBy>Pamela Jones</cp:lastModifiedBy>
  <cp:revision>64</cp:revision>
  <dcterms:created xsi:type="dcterms:W3CDTF">2020-03-02T14:18:29Z</dcterms:created>
  <dcterms:modified xsi:type="dcterms:W3CDTF">2020-03-30T11:18:01Z</dcterms:modified>
</cp:coreProperties>
</file>