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62" r:id="rId1"/>
  </p:sldMasterIdLst>
  <p:notesMasterIdLst>
    <p:notesMasterId r:id="rId11"/>
  </p:notesMasterIdLst>
  <p:sldIdLst>
    <p:sldId id="296" r:id="rId2"/>
    <p:sldId id="291" r:id="rId3"/>
    <p:sldId id="288" r:id="rId4"/>
    <p:sldId id="293" r:id="rId5"/>
    <p:sldId id="273" r:id="rId6"/>
    <p:sldId id="292" r:id="rId7"/>
    <p:sldId id="294" r:id="rId8"/>
    <p:sldId id="295" r:id="rId9"/>
    <p:sldId id="297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0101533-9588-416B-8054-0AC20D38FC87}">
  <a:tblStyle styleId="{F0101533-9588-416B-8054-0AC20D38FC87}" styleName="Table_0"/>
  <a:tblStyle styleId="{0A199783-944B-4E3A-A515-1DAA9FAEE430}" styleName="Table_1"/>
  <a:tblStyle styleId="{EB942FB1-C588-419B-8448-4C8AA8093650}" styleName="Table_2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44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29859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Shape 1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1" name="Shape 1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Marketing? </a:t>
            </a:r>
            <a:endParaRPr dirty="0"/>
          </a:p>
        </p:txBody>
      </p:sp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Marketing? </a:t>
            </a:r>
            <a:endParaRPr dirty="0"/>
          </a:p>
        </p:txBody>
      </p:sp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872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27012" y="172808"/>
            <a:ext cx="8459786" cy="365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3200" b="0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27012" y="833865"/>
            <a:ext cx="8677275" cy="37120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b="0" i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rtl="0">
              <a:spcBef>
                <a:spcPts val="0"/>
              </a:spcBef>
              <a:defRPr b="0" i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rtl="0">
              <a:spcBef>
                <a:spcPts val="0"/>
              </a:spcBef>
              <a:defRPr b="0" i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rtl="0">
              <a:spcBef>
                <a:spcPts val="0"/>
              </a:spcBef>
              <a:defRPr b="0" i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rtl="0">
              <a:spcBef>
                <a:spcPts val="0"/>
              </a:spcBef>
              <a:defRPr b="0" i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27012" y="731677"/>
            <a:ext cx="4270375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Font typeface="Helvetica Neue"/>
              <a:buNone/>
              <a:defRPr sz="2000" b="1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indent="0" rtl="0">
              <a:spcBef>
                <a:spcPts val="0"/>
              </a:spcBef>
              <a:buFont typeface="Helvetica Neue"/>
              <a:buNone/>
              <a:defRPr sz="2000" b="1"/>
            </a:lvl2pPr>
            <a:lvl3pPr marL="914400" indent="0" rtl="0">
              <a:spcBef>
                <a:spcPts val="0"/>
              </a:spcBef>
              <a:buFont typeface="Helvetica Neue"/>
              <a:buNone/>
              <a:defRPr sz="1800" b="1"/>
            </a:lvl3pPr>
            <a:lvl4pPr marL="1371600" indent="0" rtl="0">
              <a:spcBef>
                <a:spcPts val="0"/>
              </a:spcBef>
              <a:buFont typeface="Helvetica Neue"/>
              <a:buNone/>
              <a:defRPr sz="1600" b="1"/>
            </a:lvl4pPr>
            <a:lvl5pPr marL="1828800" indent="0" rtl="0">
              <a:spcBef>
                <a:spcPts val="0"/>
              </a:spcBef>
              <a:buFont typeface="Helvetica Neue"/>
              <a:buNone/>
              <a:defRPr sz="1600" b="1"/>
            </a:lvl5pPr>
            <a:lvl6pPr marL="2286000" indent="0" rtl="0">
              <a:spcBef>
                <a:spcPts val="0"/>
              </a:spcBef>
              <a:buFont typeface="Helvetica Neue"/>
              <a:buNone/>
              <a:defRPr sz="1600" b="1"/>
            </a:lvl6pPr>
            <a:lvl7pPr marL="2743200" indent="0" rtl="0">
              <a:spcBef>
                <a:spcPts val="0"/>
              </a:spcBef>
              <a:buFont typeface="Helvetica Neue"/>
              <a:buNone/>
              <a:defRPr sz="1600" b="1"/>
            </a:lvl7pPr>
            <a:lvl8pPr marL="3200400" indent="0" rtl="0">
              <a:spcBef>
                <a:spcPts val="0"/>
              </a:spcBef>
              <a:buFont typeface="Helvetica Neue"/>
              <a:buNone/>
              <a:defRPr sz="1600" b="1"/>
            </a:lvl8pPr>
            <a:lvl9pPr marL="3657600" indent="0" rtl="0">
              <a:spcBef>
                <a:spcPts val="0"/>
              </a:spcBef>
              <a:buFont typeface="Helvetica Neue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227012" y="1371438"/>
            <a:ext cx="4270375" cy="333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000">
                <a:solidFill>
                  <a:schemeClr val="lt2"/>
                </a:solidFill>
              </a:defRPr>
            </a:lvl1pPr>
            <a:lvl2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 sz="1600"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 sz="1400"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 sz="1200"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4649235" y="730445"/>
            <a:ext cx="4270375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Font typeface="Helvetica Neue"/>
              <a:buNone/>
              <a:defRPr sz="2000" b="1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indent="0" rtl="0">
              <a:spcBef>
                <a:spcPts val="0"/>
              </a:spcBef>
              <a:buFont typeface="Helvetica Neue"/>
              <a:buNone/>
              <a:defRPr sz="2000" b="1"/>
            </a:lvl2pPr>
            <a:lvl3pPr marL="914400" indent="0" rtl="0">
              <a:spcBef>
                <a:spcPts val="0"/>
              </a:spcBef>
              <a:buFont typeface="Helvetica Neue"/>
              <a:buNone/>
              <a:defRPr sz="1800" b="1"/>
            </a:lvl3pPr>
            <a:lvl4pPr marL="1371600" indent="0" rtl="0">
              <a:spcBef>
                <a:spcPts val="0"/>
              </a:spcBef>
              <a:buFont typeface="Helvetica Neue"/>
              <a:buNone/>
              <a:defRPr sz="1600" b="1"/>
            </a:lvl4pPr>
            <a:lvl5pPr marL="1828800" indent="0" rtl="0">
              <a:spcBef>
                <a:spcPts val="0"/>
              </a:spcBef>
              <a:buFont typeface="Helvetica Neue"/>
              <a:buNone/>
              <a:defRPr sz="1600" b="1"/>
            </a:lvl5pPr>
            <a:lvl6pPr marL="2286000" indent="0" rtl="0">
              <a:spcBef>
                <a:spcPts val="0"/>
              </a:spcBef>
              <a:buFont typeface="Helvetica Neue"/>
              <a:buNone/>
              <a:defRPr sz="1600" b="1"/>
            </a:lvl6pPr>
            <a:lvl7pPr marL="2743200" indent="0" rtl="0">
              <a:spcBef>
                <a:spcPts val="0"/>
              </a:spcBef>
              <a:buFont typeface="Helvetica Neue"/>
              <a:buNone/>
              <a:defRPr sz="1600" b="1"/>
            </a:lvl7pPr>
            <a:lvl8pPr marL="3200400" indent="0" rtl="0">
              <a:spcBef>
                <a:spcPts val="0"/>
              </a:spcBef>
              <a:buFont typeface="Helvetica Neue"/>
              <a:buNone/>
              <a:defRPr sz="1600" b="1"/>
            </a:lvl8pPr>
            <a:lvl9pPr marL="3657600" indent="0" rtl="0">
              <a:spcBef>
                <a:spcPts val="0"/>
              </a:spcBef>
              <a:buFont typeface="Helvetica Neue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27012" y="150055"/>
            <a:ext cx="8459788" cy="365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 sz="3200" b="0" i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780213" y="4766194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000" b="0" i="0" u="none" strike="noStrike" cap="none" baseline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body" idx="4"/>
          </p:nvPr>
        </p:nvSpPr>
        <p:spPr>
          <a:xfrm>
            <a:off x="4647923" y="1371438"/>
            <a:ext cx="4264577" cy="333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000">
                <a:solidFill>
                  <a:schemeClr val="lt2"/>
                </a:solidFill>
              </a:defRPr>
            </a:lvl1pPr>
            <a:lvl2pPr rtl="0">
              <a:spcBef>
                <a:spcPts val="0"/>
              </a:spcBef>
              <a:defRPr sz="1800">
                <a:solidFill>
                  <a:schemeClr val="lt2"/>
                </a:solidFill>
              </a:defRPr>
            </a:lvl2pPr>
            <a:lvl3pPr rtl="0">
              <a:spcBef>
                <a:spcPts val="0"/>
              </a:spcBef>
              <a:defRPr sz="1600">
                <a:solidFill>
                  <a:schemeClr val="lt2"/>
                </a:solidFill>
              </a:defRPr>
            </a:lvl3pPr>
            <a:lvl4pPr rtl="0">
              <a:spcBef>
                <a:spcPts val="0"/>
              </a:spcBef>
              <a:defRPr sz="1400">
                <a:solidFill>
                  <a:schemeClr val="lt2"/>
                </a:solidFill>
              </a:defRPr>
            </a:lvl4pPr>
            <a:lvl5pPr rtl="0">
              <a:spcBef>
                <a:spcPts val="0"/>
              </a:spcBef>
              <a:defRPr sz="1200">
                <a:solidFill>
                  <a:schemeClr val="lt2"/>
                </a:solidFill>
              </a:defRPr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27012" y="194413"/>
            <a:ext cx="8127983" cy="3144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5887BA"/>
              </a:buClr>
              <a:buFont typeface="Helvetica Neue"/>
              <a:buNone/>
              <a:defRPr sz="3200" b="0" i="0" u="none" strike="noStrike" cap="none" baseline="0">
                <a:solidFill>
                  <a:srgbClr val="5887B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27012" y="814620"/>
            <a:ext cx="8686798" cy="37800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15900" algn="l" rtl="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 sz="2000" b="0" i="0" u="none" strike="noStrike" cap="none" baseline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marR="0" indent="-234315" algn="l" rtl="0">
              <a:spcBef>
                <a:spcPts val="360"/>
              </a:spcBef>
              <a:buClr>
                <a:schemeClr val="dk2"/>
              </a:buClr>
              <a:buFont typeface="Noto Symbol"/>
              <a:buChar char="○"/>
              <a:defRPr sz="1800" b="0" i="0" u="none" strike="noStrike" cap="none" baseline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indent="-172719" algn="l" rtl="0">
              <a:spcBef>
                <a:spcPts val="320"/>
              </a:spcBef>
              <a:buClr>
                <a:schemeClr val="dk2"/>
              </a:buClr>
              <a:buFont typeface="Noto Symbol"/>
              <a:buChar char="◉"/>
              <a:defRPr sz="1600" b="0" i="0" u="none" strike="noStrike" cap="none" baseline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indent="-139700" algn="l" rtl="0">
              <a:spcBef>
                <a:spcPts val="280"/>
              </a:spcBef>
              <a:buClr>
                <a:schemeClr val="dk2"/>
              </a:buClr>
              <a:buFont typeface="Noto Symbol"/>
              <a:buChar char="▪"/>
              <a:defRPr sz="1400" b="0" i="0" u="none" strike="noStrike" cap="none" baseline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indent="-186689" algn="l" rtl="0">
              <a:spcBef>
                <a:spcPts val="240"/>
              </a:spcBef>
              <a:buClr>
                <a:schemeClr val="dk2"/>
              </a:buClr>
              <a:buFont typeface="Noto Symbol"/>
              <a:buChar char="◻"/>
              <a:defRPr sz="1200" b="0" i="0" u="none" strike="noStrike" cap="none" baseline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780213" y="4766194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000" b="0" i="0" u="none" strike="noStrike" cap="none" baseline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RingDNA.com" TargetMode="External"/><Relationship Id="rId4" Type="http://schemas.openxmlformats.org/officeDocument/2006/relationships/hyperlink" Target="http://www.ringdna.com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</a:t>
            </a:fld>
            <a:endParaRPr lang="en-US" sz="1000" b="0" i="0" u="none" strike="noStrike" cap="none" baseline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" name="Picture 10" descr="b2b-buyers-persona-template-cover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227012" y="276224"/>
            <a:ext cx="8459786" cy="5365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dirty="0" smtClean="0"/>
              <a:t>What is a Target Buyer Persona? </a:t>
            </a:r>
            <a:endParaRPr lang="en-US" sz="3200" b="0" i="0" u="none" strike="noStrike" cap="none" baseline="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8" name="Shape 528"/>
          <p:cNvSpPr txBox="1">
            <a:spLocks noGrp="1"/>
          </p:cNvSpPr>
          <p:nvPr>
            <p:ph type="sldNum" idx="4294967295"/>
          </p:nvPr>
        </p:nvSpPr>
        <p:spPr>
          <a:xfrm>
            <a:off x="6780213" y="4766194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fld>
            <a:endParaRPr lang="en-US" sz="1000" b="0" i="0" u="none" strike="noStrike" cap="none" baseline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" name="Shape 298"/>
          <p:cNvSpPr txBox="1"/>
          <p:nvPr/>
        </p:nvSpPr>
        <p:spPr>
          <a:xfrm>
            <a:off x="2853268" y="2252299"/>
            <a:ext cx="5933542" cy="14514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20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composite sketch of the characteristics, motivations and behaviors of the companies – and people within those companies - that are most likely to buy your product or </a:t>
            </a:r>
            <a:r>
              <a:rPr lang="en-US" sz="20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service.</a:t>
            </a:r>
            <a:endParaRPr lang="en-US" sz="2000" i="0" u="none" strike="noStrike" cap="none" baseline="0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15" y="1545758"/>
            <a:ext cx="2157984" cy="2157984"/>
          </a:xfrm>
          <a:prstGeom prst="ellipse">
            <a:avLst/>
          </a:prstGeom>
          <a:ln w="3175" cap="rnd" cmpd="sng">
            <a:solidFill>
              <a:srgbClr val="6083A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268" y="1545758"/>
            <a:ext cx="2565400" cy="426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3262" y="1970333"/>
            <a:ext cx="559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Helvetica"/>
                <a:cs typeface="Helvetica"/>
              </a:rPr>
              <a:t>noun</a:t>
            </a:r>
            <a:endParaRPr lang="en-US" sz="12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8780254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8" y="491064"/>
            <a:ext cx="5482533" cy="4194616"/>
          </a:xfrm>
          <a:prstGeom prst="rect">
            <a:avLst/>
          </a:prstGeom>
        </p:spPr>
      </p:pic>
      <p:sp>
        <p:nvSpPr>
          <p:cNvPr id="1242" name="Shape 1242"/>
          <p:cNvSpPr txBox="1"/>
          <p:nvPr/>
        </p:nvSpPr>
        <p:spPr>
          <a:xfrm>
            <a:off x="5952068" y="2243667"/>
            <a:ext cx="2632558" cy="26960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900"/>
              </a:spcAft>
              <a:buSzPct val="25000"/>
              <a:buNone/>
            </a:pPr>
            <a:r>
              <a:rPr lang="en-US" sz="1600" b="1" i="0" u="none" strike="noStrike" cap="none" baseline="0" dirty="0" smtClean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Compared</a:t>
            </a:r>
            <a:r>
              <a:rPr lang="en-US" sz="1600" b="1" i="0" u="none" strike="noStrike" cap="none" dirty="0" smtClean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 to traditional buyer personas</a:t>
            </a:r>
            <a:r>
              <a:rPr lang="en-US" sz="1600" b="1" i="0" u="none" strike="noStrike" cap="none" baseline="0" dirty="0" smtClean="0">
                <a:solidFill>
                  <a:schemeClr val="accent4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, </a:t>
            </a:r>
            <a:r>
              <a:rPr lang="en-US" sz="1600" b="0" i="0" u="none" strike="noStrike" cap="none" baseline="0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B2B marketing</a:t>
            </a:r>
            <a:r>
              <a:rPr lang="en-US" sz="1600" b="0" i="0" u="none" strike="noStrike" cap="none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 and sales teams need to put less emphasis on personal demographics, and more on company characteristics, core mission values and individual </a:t>
            </a:r>
            <a:r>
              <a:rPr lang="en-US" sz="1600" b="0" i="0" u="none" strike="noStrike" cap="none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roles.</a:t>
            </a:r>
            <a:endParaRPr lang="en-US" sz="1600" b="0" i="0" u="none" strike="noStrike" cap="none" baseline="0" dirty="0">
              <a:solidFill>
                <a:srgbClr val="303D49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900"/>
              </a:spcAft>
              <a:buNone/>
            </a:pPr>
            <a:endParaRPr sz="1600" b="0" i="0" u="none" strike="noStrike" cap="none" baseline="0" dirty="0">
              <a:solidFill>
                <a:srgbClr val="303D49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1245" name="Shape 1245"/>
          <p:cNvSpPr txBox="1">
            <a:spLocks noGrp="1"/>
          </p:cNvSpPr>
          <p:nvPr>
            <p:ph type="title"/>
          </p:nvPr>
        </p:nvSpPr>
        <p:spPr>
          <a:xfrm>
            <a:off x="5952068" y="165356"/>
            <a:ext cx="2997199" cy="20190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2400" dirty="0" smtClean="0"/>
              <a:t>B2B Buyer Characteristics are Completely Different from Traditional Buyer Personas</a:t>
            </a:r>
            <a:endParaRPr lang="en-US" sz="2400" b="0" i="0" u="none" strike="noStrike" cap="none" baseline="0" dirty="0">
              <a:solidFill>
                <a:schemeClr val="dk2"/>
              </a:solidFill>
              <a:sym typeface="Helvetica Neue"/>
            </a:endParaRPr>
          </a:p>
        </p:txBody>
      </p:sp>
      <p:sp>
        <p:nvSpPr>
          <p:cNvPr id="24" name="Shape 1242"/>
          <p:cNvSpPr txBox="1"/>
          <p:nvPr/>
        </p:nvSpPr>
        <p:spPr>
          <a:xfrm>
            <a:off x="3886051" y="2436263"/>
            <a:ext cx="1744132" cy="13684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900"/>
              </a:spcAft>
              <a:buSzPct val="25000"/>
              <a:buNone/>
            </a:pPr>
            <a:r>
              <a:rPr lang="en-US" sz="1000" b="0" i="0" u="none" strike="noStrike" cap="none" baseline="0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Industry,</a:t>
            </a:r>
            <a:br>
              <a:rPr lang="en-US" sz="1000" b="0" i="0" u="none" strike="noStrike" cap="none" baseline="0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</a:br>
            <a:r>
              <a:rPr lang="en-US" sz="1000" b="0" i="0" u="none" strike="noStrike" cap="none" baseline="0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company stage,</a:t>
            </a:r>
            <a:br>
              <a:rPr lang="en-US" sz="1000" b="0" i="0" u="none" strike="noStrike" cap="none" baseline="0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</a:br>
            <a:r>
              <a:rPr lang="en-US" sz="1000" b="0" i="0" u="none" strike="noStrike" cap="none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company values,</a:t>
            </a:r>
            <a:br>
              <a:rPr lang="en-US" sz="1000" b="0" i="0" u="none" strike="noStrike" cap="none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</a:br>
            <a:r>
              <a:rPr lang="en-US" sz="1000" b="0" i="0" u="none" strike="noStrike" cap="none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job title, role, key</a:t>
            </a:r>
            <a:br>
              <a:rPr lang="en-US" sz="1000" b="0" i="0" u="none" strike="noStrike" cap="none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</a:br>
            <a:r>
              <a:rPr lang="en-US" sz="1000" b="0" i="0" u="none" strike="noStrike" cap="none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performance indicators, </a:t>
            </a:r>
            <a:r>
              <a:rPr lang="en-US" sz="1000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compatible t</a:t>
            </a:r>
            <a:r>
              <a:rPr lang="en-US" sz="1000" b="0" i="0" u="none" strike="noStrike" cap="none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echnologies, influencing content, ROI</a:t>
            </a:r>
            <a:endParaRPr lang="en-US" sz="1000" dirty="0" smtClean="0">
              <a:solidFill>
                <a:srgbClr val="303D4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900"/>
              </a:spcAft>
              <a:buSzPct val="25000"/>
              <a:buNone/>
            </a:pPr>
            <a:r>
              <a:rPr lang="en-US" sz="1000" b="0" i="0" u="none" strike="noStrike" cap="none" baseline="0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 </a:t>
            </a:r>
            <a:endParaRPr lang="en-US" sz="1000" b="0" i="0" u="none" strike="noStrike" cap="none" baseline="0" dirty="0">
              <a:solidFill>
                <a:srgbClr val="303D49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900"/>
              </a:spcAft>
              <a:buNone/>
            </a:pPr>
            <a:endParaRPr sz="1000" b="0" i="0" u="none" strike="noStrike" cap="none" baseline="0" dirty="0">
              <a:solidFill>
                <a:srgbClr val="303D49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25" name="Shape 1242"/>
          <p:cNvSpPr txBox="1"/>
          <p:nvPr/>
        </p:nvSpPr>
        <p:spPr>
          <a:xfrm>
            <a:off x="220132" y="1803400"/>
            <a:ext cx="1794933" cy="109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900"/>
              </a:spcAft>
              <a:buSzPct val="25000"/>
              <a:buNone/>
            </a:pPr>
            <a:r>
              <a:rPr lang="en-US" sz="1000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en-US" sz="1000" b="0" i="0" u="none" strike="noStrike" cap="none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ge,</a:t>
            </a:r>
            <a:br>
              <a:rPr lang="en-US" sz="1000" b="0" i="0" u="none" strike="noStrike" cap="none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</a:br>
            <a:r>
              <a:rPr lang="en-US" sz="1000" b="0" i="0" u="none" strike="noStrike" cap="none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gender,</a:t>
            </a:r>
            <a:br>
              <a:rPr lang="en-US" sz="1000" b="0" i="0" u="none" strike="noStrike" cap="none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</a:br>
            <a:r>
              <a:rPr lang="en-US" sz="1000" b="0" i="0" u="none" strike="noStrike" cap="none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location,</a:t>
            </a:r>
            <a:br>
              <a:rPr lang="en-US" sz="1000" b="0" i="0" u="none" strike="noStrike" cap="none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</a:br>
            <a:r>
              <a:rPr lang="en-US" sz="1000" b="0" i="0" u="none" strike="noStrike" cap="none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brand loyalty,</a:t>
            </a:r>
            <a:br>
              <a:rPr lang="en-US" sz="1000" b="0" i="0" u="none" strike="noStrike" cap="none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</a:br>
            <a:r>
              <a:rPr lang="en-US" sz="1000" b="0" i="0" u="none" strike="noStrike" cap="none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emotional considerations, hypothetical psychology</a:t>
            </a:r>
            <a:endParaRPr lang="en-US" sz="1000" dirty="0" smtClean="0">
              <a:solidFill>
                <a:srgbClr val="303D4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900"/>
              </a:spcAft>
              <a:buSzPct val="25000"/>
              <a:buNone/>
            </a:pPr>
            <a:r>
              <a:rPr lang="en-US" sz="1000" b="0" i="0" u="none" strike="noStrike" cap="none" baseline="0" dirty="0" smtClean="0">
                <a:solidFill>
                  <a:srgbClr val="303D49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 </a:t>
            </a:r>
            <a:endParaRPr lang="en-US" sz="1000" b="0" i="0" u="none" strike="noStrike" cap="none" baseline="0" dirty="0">
              <a:solidFill>
                <a:srgbClr val="303D49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900"/>
              </a:spcAft>
              <a:buNone/>
            </a:pPr>
            <a:endParaRPr sz="1000" b="0" i="0" u="none" strike="noStrike" cap="none" baseline="0" dirty="0">
              <a:solidFill>
                <a:srgbClr val="303D49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pic>
        <p:nvPicPr>
          <p:cNvPr id="1247" name="Shape 1247"/>
          <p:cNvPicPr preferRelativeResize="0"/>
          <p:nvPr/>
        </p:nvPicPr>
        <p:blipFill rotWithShape="1">
          <a:blip r:embed="rId4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700867" y="430285"/>
            <a:ext cx="457295" cy="4572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84201" y="2828553"/>
            <a:ext cx="1056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Helvetica"/>
                <a:cs typeface="Helvetica"/>
              </a:rPr>
              <a:t>TRADITIONAL</a:t>
            </a:r>
            <a:endParaRPr lang="en-US" sz="10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80471" y="3583879"/>
            <a:ext cx="44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Helvetica"/>
                <a:cs typeface="Helvetica"/>
              </a:rPr>
              <a:t>B2B</a:t>
            </a:r>
            <a:endParaRPr lang="en-US" sz="10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823912" y="216959"/>
            <a:ext cx="7126288" cy="9584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dirty="0" smtClean="0"/>
              <a:t>What Should B2B Sales Reps Learn</a:t>
            </a:r>
            <a:br>
              <a:rPr lang="en-US" dirty="0" smtClean="0"/>
            </a:br>
            <a:r>
              <a:rPr lang="en-US" dirty="0" smtClean="0"/>
              <a:t>from Buyer Personas? </a:t>
            </a:r>
            <a:endParaRPr lang="en-US" sz="3200" b="0" i="0" u="none" strike="noStrike" cap="none" baseline="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8" name="Shape 528"/>
          <p:cNvSpPr txBox="1">
            <a:spLocks noGrp="1"/>
          </p:cNvSpPr>
          <p:nvPr>
            <p:ph type="sldNum" idx="4294967295"/>
          </p:nvPr>
        </p:nvSpPr>
        <p:spPr>
          <a:xfrm>
            <a:off x="6780213" y="4766194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fld>
            <a:endParaRPr lang="en-US" sz="1000" b="0" i="0" u="none" strike="noStrike" cap="none" baseline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" name="Shape 298"/>
          <p:cNvSpPr txBox="1"/>
          <p:nvPr/>
        </p:nvSpPr>
        <p:spPr>
          <a:xfrm>
            <a:off x="1154111" y="1638291"/>
            <a:ext cx="7490356" cy="25696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rtl="0">
              <a:spcBef>
                <a:spcPts val="0"/>
              </a:spcBef>
              <a:buSzPct val="25000"/>
            </a:pPr>
            <a:r>
              <a:rPr lang="en-US" sz="20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types of companies to target</a:t>
            </a:r>
          </a:p>
          <a:p>
            <a:pPr marR="0" lvl="0" rtl="0">
              <a:spcBef>
                <a:spcPts val="0"/>
              </a:spcBef>
              <a:buSzPct val="25000"/>
            </a:pPr>
            <a:endParaRPr lang="en-US" sz="2000" dirty="0" smtClean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rtl="0">
              <a:spcBef>
                <a:spcPts val="0"/>
              </a:spcBef>
              <a:buSzPct val="25000"/>
            </a:pPr>
            <a:r>
              <a:rPr lang="en-US" sz="20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Job roles within those companies to target</a:t>
            </a:r>
          </a:p>
          <a:p>
            <a:pPr marR="0" lvl="0" rtl="0">
              <a:spcBef>
                <a:spcPts val="0"/>
              </a:spcBef>
              <a:buSzPct val="25000"/>
            </a:pPr>
            <a:endParaRPr lang="en-US" sz="2000" dirty="0" smtClean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rtl="0">
              <a:spcBef>
                <a:spcPts val="0"/>
              </a:spcBef>
              <a:buSzPct val="25000"/>
            </a:pPr>
            <a:r>
              <a:rPr lang="en-US" sz="20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the people within those roles desire, fear and care about</a:t>
            </a:r>
          </a:p>
          <a:p>
            <a:pPr marR="0" lvl="0" rtl="0">
              <a:spcBef>
                <a:spcPts val="0"/>
              </a:spcBef>
              <a:buSzPct val="25000"/>
            </a:pPr>
            <a:endParaRPr lang="en-US" sz="2000" dirty="0" smtClean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rtl="0">
              <a:spcBef>
                <a:spcPts val="0"/>
              </a:spcBef>
              <a:buSzPct val="25000"/>
            </a:pPr>
            <a:r>
              <a:rPr lang="en-US" sz="20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Questions, opportunities and success factors to utilize</a:t>
            </a:r>
          </a:p>
          <a:p>
            <a:pPr marR="0" lvl="0" rtl="0">
              <a:spcBef>
                <a:spcPts val="0"/>
              </a:spcBef>
              <a:buSzPct val="25000"/>
            </a:pPr>
            <a:endParaRPr lang="en-US" sz="2800" i="0" u="none" strike="noStrike" cap="none" baseline="0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3048" y="1697559"/>
            <a:ext cx="359842" cy="359842"/>
            <a:chOff x="763048" y="1697559"/>
            <a:chExt cx="359842" cy="359842"/>
          </a:xfrm>
        </p:grpSpPr>
        <p:sp>
          <p:nvSpPr>
            <p:cNvPr id="2" name="Oval 1"/>
            <p:cNvSpPr/>
            <p:nvPr/>
          </p:nvSpPr>
          <p:spPr>
            <a:xfrm>
              <a:off x="763048" y="1697559"/>
              <a:ext cx="359842" cy="359842"/>
            </a:xfrm>
            <a:prstGeom prst="ellipse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96916" y="1709003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1</a:t>
              </a:r>
              <a:endParaRPr lang="en-US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3048" y="2301669"/>
            <a:ext cx="359842" cy="359842"/>
            <a:chOff x="763048" y="1697559"/>
            <a:chExt cx="359842" cy="359842"/>
          </a:xfrm>
        </p:grpSpPr>
        <p:sp>
          <p:nvSpPr>
            <p:cNvPr id="10" name="Oval 9"/>
            <p:cNvSpPr/>
            <p:nvPr/>
          </p:nvSpPr>
          <p:spPr>
            <a:xfrm>
              <a:off x="763048" y="1697559"/>
              <a:ext cx="359842" cy="359842"/>
            </a:xfrm>
            <a:prstGeom prst="ellipse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6916" y="1709003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2</a:t>
              </a:r>
              <a:endParaRPr lang="en-US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3048" y="2878667"/>
            <a:ext cx="359842" cy="359842"/>
            <a:chOff x="763048" y="1697559"/>
            <a:chExt cx="359842" cy="359842"/>
          </a:xfrm>
        </p:grpSpPr>
        <p:sp>
          <p:nvSpPr>
            <p:cNvPr id="13" name="Oval 12"/>
            <p:cNvSpPr/>
            <p:nvPr/>
          </p:nvSpPr>
          <p:spPr>
            <a:xfrm>
              <a:off x="763048" y="1697559"/>
              <a:ext cx="359842" cy="359842"/>
            </a:xfrm>
            <a:prstGeom prst="ellipse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6916" y="1709003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3</a:t>
              </a:r>
              <a:endParaRPr lang="en-US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3048" y="3505201"/>
            <a:ext cx="359842" cy="359842"/>
            <a:chOff x="763048" y="1697559"/>
            <a:chExt cx="359842" cy="359842"/>
          </a:xfrm>
        </p:grpSpPr>
        <p:sp>
          <p:nvSpPr>
            <p:cNvPr id="16" name="Oval 15"/>
            <p:cNvSpPr/>
            <p:nvPr/>
          </p:nvSpPr>
          <p:spPr>
            <a:xfrm>
              <a:off x="763048" y="1697559"/>
              <a:ext cx="359842" cy="359842"/>
            </a:xfrm>
            <a:prstGeom prst="ellipse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6916" y="1709003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4</a:t>
              </a:r>
              <a:endParaRPr lang="en-US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38270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Shape 539"/>
          <p:cNvGrpSpPr/>
          <p:nvPr/>
        </p:nvGrpSpPr>
        <p:grpSpPr>
          <a:xfrm>
            <a:off x="188912" y="2692399"/>
            <a:ext cx="8819621" cy="1957712"/>
            <a:chOff x="1227882" y="2514599"/>
            <a:chExt cx="6647337" cy="1957712"/>
          </a:xfrm>
        </p:grpSpPr>
        <p:cxnSp>
          <p:nvCxnSpPr>
            <p:cNvPr id="64" name="Shape 559"/>
            <p:cNvCxnSpPr/>
            <p:nvPr/>
          </p:nvCxnSpPr>
          <p:spPr>
            <a:xfrm rot="10800000">
              <a:off x="4675038" y="3056466"/>
              <a:ext cx="540647" cy="1415845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" name="Shape 540"/>
            <p:cNvCxnSpPr/>
            <p:nvPr/>
          </p:nvCxnSpPr>
          <p:spPr>
            <a:xfrm rot="10800000">
              <a:off x="1227882" y="2840467"/>
              <a:ext cx="1821337" cy="0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541"/>
            <p:cNvCxnSpPr/>
            <p:nvPr/>
          </p:nvCxnSpPr>
          <p:spPr>
            <a:xfrm rot="10800000">
              <a:off x="1227882" y="3248876"/>
              <a:ext cx="2014850" cy="0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hape 542"/>
            <p:cNvCxnSpPr/>
            <p:nvPr/>
          </p:nvCxnSpPr>
          <p:spPr>
            <a:xfrm rot="10800000">
              <a:off x="1227884" y="3657289"/>
              <a:ext cx="2240435" cy="0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hape 543"/>
            <p:cNvCxnSpPr/>
            <p:nvPr/>
          </p:nvCxnSpPr>
          <p:spPr>
            <a:xfrm rot="10800000">
              <a:off x="1227885" y="4063900"/>
              <a:ext cx="2429714" cy="0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544"/>
            <p:cNvCxnSpPr/>
            <p:nvPr/>
          </p:nvCxnSpPr>
          <p:spPr>
            <a:xfrm rot="10800000">
              <a:off x="1227885" y="4472310"/>
              <a:ext cx="2657793" cy="0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545"/>
            <p:cNvCxnSpPr/>
            <p:nvPr/>
          </p:nvCxnSpPr>
          <p:spPr>
            <a:xfrm rot="10800000">
              <a:off x="6052141" y="2840467"/>
              <a:ext cx="1821337" cy="0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46"/>
            <p:cNvCxnSpPr/>
            <p:nvPr/>
          </p:nvCxnSpPr>
          <p:spPr>
            <a:xfrm rot="10800000">
              <a:off x="5860370" y="3246553"/>
              <a:ext cx="2014850" cy="0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47"/>
            <p:cNvCxnSpPr/>
            <p:nvPr/>
          </p:nvCxnSpPr>
          <p:spPr>
            <a:xfrm rot="10800000">
              <a:off x="5633043" y="3657289"/>
              <a:ext cx="2240435" cy="0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48"/>
            <p:cNvCxnSpPr/>
            <p:nvPr/>
          </p:nvCxnSpPr>
          <p:spPr>
            <a:xfrm rot="10800000">
              <a:off x="5443763" y="4063900"/>
              <a:ext cx="2429714" cy="0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9"/>
            <p:cNvCxnSpPr/>
            <p:nvPr/>
          </p:nvCxnSpPr>
          <p:spPr>
            <a:xfrm rot="10800000">
              <a:off x="5215685" y="4472310"/>
              <a:ext cx="2657793" cy="0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550"/>
            <p:cNvCxnSpPr/>
            <p:nvPr/>
          </p:nvCxnSpPr>
          <p:spPr>
            <a:xfrm rot="10800000" flipH="1">
              <a:off x="3049219" y="2514599"/>
              <a:ext cx="540647" cy="325868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51"/>
            <p:cNvCxnSpPr/>
            <p:nvPr/>
          </p:nvCxnSpPr>
          <p:spPr>
            <a:xfrm rot="10800000" flipH="1">
              <a:off x="3279039" y="2743200"/>
              <a:ext cx="530959" cy="503355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52"/>
            <p:cNvCxnSpPr/>
            <p:nvPr/>
          </p:nvCxnSpPr>
          <p:spPr>
            <a:xfrm rot="10800000" flipH="1">
              <a:off x="3468319" y="2892644"/>
              <a:ext cx="608379" cy="764645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553"/>
            <p:cNvCxnSpPr/>
            <p:nvPr/>
          </p:nvCxnSpPr>
          <p:spPr>
            <a:xfrm rot="10800000" flipH="1">
              <a:off x="3657600" y="2980267"/>
              <a:ext cx="608379" cy="1083633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" name="Shape 554"/>
            <p:cNvCxnSpPr/>
            <p:nvPr/>
          </p:nvCxnSpPr>
          <p:spPr>
            <a:xfrm rot="10800000" flipH="1">
              <a:off x="3912819" y="3056466"/>
              <a:ext cx="540647" cy="1415845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" name="Shape 555"/>
            <p:cNvCxnSpPr/>
            <p:nvPr/>
          </p:nvCxnSpPr>
          <p:spPr>
            <a:xfrm rot="10800000">
              <a:off x="5511495" y="2514599"/>
              <a:ext cx="540647" cy="325868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" name="Shape 556"/>
            <p:cNvCxnSpPr/>
            <p:nvPr/>
          </p:nvCxnSpPr>
          <p:spPr>
            <a:xfrm rot="10800000">
              <a:off x="5329409" y="2728588"/>
              <a:ext cx="530959" cy="503355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" name="Shape 557"/>
            <p:cNvCxnSpPr/>
            <p:nvPr/>
          </p:nvCxnSpPr>
          <p:spPr>
            <a:xfrm rot="10800000">
              <a:off x="5056930" y="2892644"/>
              <a:ext cx="608379" cy="764645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" name="Shape 558"/>
            <p:cNvCxnSpPr/>
            <p:nvPr/>
          </p:nvCxnSpPr>
          <p:spPr>
            <a:xfrm rot="10800000">
              <a:off x="4835384" y="2980266"/>
              <a:ext cx="608379" cy="1083633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296332" y="172808"/>
            <a:ext cx="8390465" cy="3658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3200" b="0" i="0" u="none" strike="noStrike" cap="none" baseline="0" dirty="0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Marketing Operations Manager</a:t>
            </a:r>
            <a:endParaRPr lang="en-US" sz="3200" b="0" i="0" u="none" strike="noStrike" cap="none" baseline="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8" name="Shape 528"/>
          <p:cNvSpPr txBox="1">
            <a:spLocks noGrp="1"/>
          </p:cNvSpPr>
          <p:nvPr>
            <p:ph type="sldNum" idx="4294967295"/>
          </p:nvPr>
        </p:nvSpPr>
        <p:spPr>
          <a:xfrm>
            <a:off x="6780213" y="4918594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fld>
            <a:endParaRPr lang="en-US" sz="1000" b="0" i="0" u="none" strike="noStrike" cap="none" baseline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9" name="Shape 529"/>
          <p:cNvSpPr/>
          <p:nvPr/>
        </p:nvSpPr>
        <p:spPr>
          <a:xfrm>
            <a:off x="188917" y="3070445"/>
            <a:ext cx="2721450" cy="364700"/>
          </a:xfrm>
          <a:prstGeom prst="rect">
            <a:avLst/>
          </a:prstGeom>
          <a:noFill/>
          <a:ln>
            <a:noFill/>
          </a:ln>
        </p:spPr>
        <p:txBody>
          <a:bodyPr lIns="97250" tIns="48625" rIns="97250" bIns="48625" anchor="t" anchorCtr="0">
            <a:noAutofit/>
          </a:bodyPr>
          <a:lstStyle/>
          <a:p>
            <a:pPr marL="1588" marR="0" lvl="1" indent="-1588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u="none" strike="noStrike" cap="none" baseline="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Based in the U.S. or Canada</a:t>
            </a:r>
            <a:endParaRPr lang="en-US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30" name="Shape 530"/>
          <p:cNvSpPr/>
          <p:nvPr/>
        </p:nvSpPr>
        <p:spPr>
          <a:xfrm>
            <a:off x="188918" y="3878379"/>
            <a:ext cx="3223720" cy="352638"/>
          </a:xfrm>
          <a:prstGeom prst="rect">
            <a:avLst/>
          </a:prstGeom>
          <a:noFill/>
          <a:ln>
            <a:noFill/>
          </a:ln>
        </p:spPr>
        <p:txBody>
          <a:bodyPr lIns="97250" tIns="48625" rIns="97250" bIns="48625" anchor="t" anchorCtr="0">
            <a:noAutofit/>
          </a:bodyPr>
          <a:lstStyle/>
          <a:p>
            <a:pPr marL="1588" marR="0" lvl="1" indent="-1588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Venture-backed, g</a:t>
            </a:r>
            <a:r>
              <a:rPr lang="en-U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rowth stage </a:t>
            </a:r>
            <a:endParaRPr lang="en-US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188917" y="3490921"/>
            <a:ext cx="2901416" cy="291464"/>
          </a:xfrm>
          <a:prstGeom prst="rect">
            <a:avLst/>
          </a:prstGeom>
          <a:noFill/>
          <a:ln>
            <a:noFill/>
          </a:ln>
        </p:spPr>
        <p:txBody>
          <a:bodyPr lIns="97250" tIns="48625" rIns="97250" bIns="48625" anchor="t" anchorCtr="0">
            <a:noAutofit/>
          </a:bodyPr>
          <a:lstStyle/>
          <a:p>
            <a:pPr marL="1588" marR="0" lvl="1" indent="-1588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B2B tech</a:t>
            </a:r>
            <a:endParaRPr lang="en-US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188912" y="4314410"/>
            <a:ext cx="3562347" cy="291464"/>
          </a:xfrm>
          <a:prstGeom prst="rect">
            <a:avLst/>
          </a:prstGeom>
          <a:noFill/>
          <a:ln>
            <a:noFill/>
          </a:ln>
        </p:spPr>
        <p:txBody>
          <a:bodyPr lIns="97250" tIns="48625" rIns="97250" bIns="48625" anchor="t" anchorCtr="0">
            <a:noAutofit/>
          </a:bodyPr>
          <a:lstStyle/>
          <a:p>
            <a:pPr marL="1588" marR="0" lvl="1" indent="-1588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Culture centered around KPIs</a:t>
            </a:r>
            <a:endParaRPr lang="en-US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33" name="Shape 533"/>
          <p:cNvSpPr/>
          <p:nvPr/>
        </p:nvSpPr>
        <p:spPr>
          <a:xfrm>
            <a:off x="6431607" y="3067491"/>
            <a:ext cx="2576927" cy="294418"/>
          </a:xfrm>
          <a:prstGeom prst="rect">
            <a:avLst/>
          </a:prstGeom>
          <a:noFill/>
          <a:ln>
            <a:noFill/>
          </a:ln>
        </p:spPr>
        <p:txBody>
          <a:bodyPr lIns="97250" tIns="48625" rIns="97250" bIns="48625" anchor="t" anchorCtr="0">
            <a:noAutofit/>
          </a:bodyPr>
          <a:lstStyle/>
          <a:p>
            <a:pPr marL="1588" marR="0" lvl="1" indent="-1588" algn="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Uses Salesforce</a:t>
            </a:r>
            <a:endParaRPr lang="en-US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34" name="Shape 534"/>
          <p:cNvSpPr/>
          <p:nvPr/>
        </p:nvSpPr>
        <p:spPr>
          <a:xfrm>
            <a:off x="5788983" y="3490921"/>
            <a:ext cx="3219549" cy="291464"/>
          </a:xfrm>
          <a:prstGeom prst="rect">
            <a:avLst/>
          </a:prstGeom>
          <a:noFill/>
          <a:ln>
            <a:noFill/>
          </a:ln>
        </p:spPr>
        <p:txBody>
          <a:bodyPr lIns="97250" tIns="48625" rIns="97250" bIns="48625" anchor="t" anchorCtr="0">
            <a:noAutofit/>
          </a:bodyPr>
          <a:lstStyle/>
          <a:p>
            <a:pPr marL="1588" lvl="1" indent="-1588" algn="r"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Uses marketing automation</a:t>
            </a:r>
            <a:endParaRPr lang="en-US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588" lvl="1" indent="-1588" algn="r">
              <a:spcAft>
                <a:spcPts val="600"/>
              </a:spcAft>
              <a:buClr>
                <a:schemeClr val="dk1"/>
              </a:buClr>
              <a:buSzPct val="25000"/>
            </a:pPr>
            <a:endParaRPr lang="en-US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5" name="Shape 535"/>
          <p:cNvSpPr/>
          <p:nvPr/>
        </p:nvSpPr>
        <p:spPr>
          <a:xfrm>
            <a:off x="5611184" y="3890865"/>
            <a:ext cx="3397350" cy="340152"/>
          </a:xfrm>
          <a:prstGeom prst="rect">
            <a:avLst/>
          </a:prstGeom>
          <a:noFill/>
          <a:ln>
            <a:noFill/>
          </a:ln>
        </p:spPr>
        <p:txBody>
          <a:bodyPr lIns="97250" tIns="48625" rIns="97250" bIns="48625" anchor="t" anchorCtr="0">
            <a:noAutofit/>
          </a:bodyPr>
          <a:lstStyle/>
          <a:p>
            <a:pPr marL="1588" marR="0" lvl="1" indent="-1588" algn="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Uses data quality applications</a:t>
            </a:r>
            <a:endParaRPr lang="en-US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36" name="Shape 536"/>
          <p:cNvSpPr/>
          <p:nvPr/>
        </p:nvSpPr>
        <p:spPr>
          <a:xfrm>
            <a:off x="5479890" y="4314410"/>
            <a:ext cx="3528644" cy="291464"/>
          </a:xfrm>
          <a:prstGeom prst="rect">
            <a:avLst/>
          </a:prstGeom>
          <a:noFill/>
          <a:ln>
            <a:noFill/>
          </a:ln>
        </p:spPr>
        <p:txBody>
          <a:bodyPr lIns="97250" tIns="48625" rIns="97250" bIns="48625" anchor="t" anchorCtr="0">
            <a:noAutofit/>
          </a:bodyPr>
          <a:lstStyle/>
          <a:p>
            <a:pPr marL="1588" marR="0" lvl="1" indent="-1588" algn="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u="none" strike="noStrike" cap="none" baseline="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Uses predictive</a:t>
            </a:r>
            <a:r>
              <a:rPr lang="en-US" u="none" strike="noStrike" cap="none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 analytics applications</a:t>
            </a:r>
            <a:endParaRPr lang="en-US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38" name="Shape 538"/>
          <p:cNvSpPr txBox="1"/>
          <p:nvPr/>
        </p:nvSpPr>
        <p:spPr>
          <a:xfrm>
            <a:off x="2624666" y="18965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Shape 298"/>
          <p:cNvSpPr txBox="1"/>
          <p:nvPr/>
        </p:nvSpPr>
        <p:spPr>
          <a:xfrm>
            <a:off x="6076446" y="743631"/>
            <a:ext cx="2932087" cy="12502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Related titles: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-Digital Operations Director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-Director of Marketing Operations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-Sales &amp; Marketing Operations</a:t>
            </a:r>
            <a:endParaRPr lang="en-US" i="0" u="none" strike="noStrike" cap="none" baseline="0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Shape 529"/>
          <p:cNvSpPr/>
          <p:nvPr/>
        </p:nvSpPr>
        <p:spPr>
          <a:xfrm>
            <a:off x="0" y="0"/>
            <a:ext cx="1424939" cy="2914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7250" tIns="48625" rIns="97250" bIns="48625" anchor="t" anchorCtr="0">
            <a:noAutofit/>
          </a:bodyPr>
          <a:lstStyle/>
          <a:p>
            <a:pPr marL="1588" marR="0" lvl="1" indent="-1588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sz="1200" u="none" strike="noStrike" cap="none" baseline="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INFLUENCER</a:t>
            </a:r>
            <a:endParaRPr lang="en-US" sz="1200" u="none" strike="noStrike" cap="none" baseline="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0" name="Shape 298"/>
          <p:cNvSpPr txBox="1"/>
          <p:nvPr/>
        </p:nvSpPr>
        <p:spPr>
          <a:xfrm>
            <a:off x="188912" y="743631"/>
            <a:ext cx="3053822" cy="17963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Job Role Description: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 as the glue between marketing, sales, product and IT. Involved in project scoping, technology evaluation &amp; implementation, data hygiene, data analysis, the creation of reports and more.</a:t>
            </a:r>
            <a:endParaRPr lang="en-US" i="0" u="none" strike="noStrike" cap="none" baseline="0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Shape 529"/>
          <p:cNvSpPr/>
          <p:nvPr/>
        </p:nvSpPr>
        <p:spPr>
          <a:xfrm>
            <a:off x="188912" y="2667637"/>
            <a:ext cx="2581276" cy="291463"/>
          </a:xfrm>
          <a:prstGeom prst="rect">
            <a:avLst/>
          </a:prstGeom>
          <a:noFill/>
          <a:ln>
            <a:noFill/>
          </a:ln>
        </p:spPr>
        <p:txBody>
          <a:bodyPr lIns="97250" tIns="48625" rIns="97250" bIns="48625" anchor="t" anchorCtr="0">
            <a:noAutofit/>
          </a:bodyPr>
          <a:lstStyle/>
          <a:p>
            <a:pPr marL="1588" marR="0" lvl="1" indent="-1588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COMPANY DEMOGRAPHICS</a:t>
            </a:r>
            <a:endParaRPr lang="en-US" sz="1200" b="1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2" name="Shape 529"/>
          <p:cNvSpPr/>
          <p:nvPr/>
        </p:nvSpPr>
        <p:spPr>
          <a:xfrm>
            <a:off x="6589690" y="2667637"/>
            <a:ext cx="2418843" cy="291463"/>
          </a:xfrm>
          <a:prstGeom prst="rect">
            <a:avLst/>
          </a:prstGeom>
          <a:noFill/>
          <a:ln>
            <a:noFill/>
          </a:ln>
        </p:spPr>
        <p:txBody>
          <a:bodyPr lIns="97250" tIns="48625" rIns="97250" bIns="48625" anchor="t" anchorCtr="0">
            <a:noAutofit/>
          </a:bodyPr>
          <a:lstStyle/>
          <a:p>
            <a:pPr marL="1588" marR="0" lvl="1" indent="-1588" algn="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TOOLS &amp; APPLICATIONS</a:t>
            </a:r>
            <a:endParaRPr lang="en-US" sz="1200" b="1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735" y="727920"/>
            <a:ext cx="2157476" cy="2157476"/>
          </a:xfrm>
          <a:prstGeom prst="ellipse">
            <a:avLst/>
          </a:prstGeom>
          <a:ln w="6350" cap="rnd" cmpd="sng">
            <a:solidFill>
              <a:srgbClr val="6083A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7843265" y="3132"/>
            <a:ext cx="1300735" cy="1295899"/>
            <a:chOff x="7843265" y="3132"/>
            <a:chExt cx="1300735" cy="1295899"/>
          </a:xfrm>
        </p:grpSpPr>
        <p:pic>
          <p:nvPicPr>
            <p:cNvPr id="2" name="Picture 1" descr="ribb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845683" y="714"/>
              <a:ext cx="1295899" cy="130073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 rot="2700000">
              <a:off x="8220402" y="432125"/>
              <a:ext cx="9327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SAMPLE</a:t>
              </a:r>
              <a:endParaRPr lang="en-US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sldNum" idx="4294967295"/>
          </p:nvPr>
        </p:nvSpPr>
        <p:spPr>
          <a:xfrm>
            <a:off x="6780213" y="4766194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fld>
            <a:endParaRPr lang="en-US" sz="1000" b="0" i="0" u="none" strike="noStrike" cap="none" baseline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8" name="Shape 538"/>
          <p:cNvSpPr txBox="1"/>
          <p:nvPr/>
        </p:nvSpPr>
        <p:spPr>
          <a:xfrm>
            <a:off x="2624666" y="18965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Shape 529"/>
          <p:cNvSpPr/>
          <p:nvPr/>
        </p:nvSpPr>
        <p:spPr>
          <a:xfrm>
            <a:off x="0" y="0"/>
            <a:ext cx="1424939" cy="2914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7250" tIns="48625" rIns="97250" bIns="48625" anchor="t" anchorCtr="0">
            <a:noAutofit/>
          </a:bodyPr>
          <a:lstStyle/>
          <a:p>
            <a:pPr marL="1588" marR="0" lvl="1" indent="-1588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sz="1200" u="none" strike="noStrike" cap="none" baseline="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INFLUENCER</a:t>
            </a:r>
            <a:endParaRPr lang="en-US" sz="1200" u="none" strike="noStrike" cap="none" baseline="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1" name="Shape 298"/>
          <p:cNvSpPr txBox="1"/>
          <p:nvPr/>
        </p:nvSpPr>
        <p:spPr>
          <a:xfrm>
            <a:off x="6018208" y="2152350"/>
            <a:ext cx="2693988" cy="16185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Success Factors:</a:t>
            </a:r>
            <a:endParaRPr lang="en-US" sz="1200" b="1" i="0" u="none" strike="noStrike" cap="none" baseline="0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dirty="0" smtClean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ct val="25000"/>
            </a:pP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1– </a:t>
            </a:r>
            <a:r>
              <a:rPr lang="en-US" sz="1200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Proof </a:t>
            </a: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concept</a:t>
            </a:r>
          </a:p>
          <a:p>
            <a:pPr lvl="0">
              <a:buSzPct val="25000"/>
            </a:pP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– </a:t>
            </a:r>
            <a:r>
              <a:rPr lang="en-US" sz="1200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 </a:t>
            </a: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implement (days)</a:t>
            </a:r>
          </a:p>
          <a:p>
            <a:pPr lvl="0">
              <a:buSzPct val="25000"/>
            </a:pP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– </a:t>
            </a:r>
            <a:r>
              <a:rPr lang="en-US" sz="1200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Scalability </a:t>
            </a: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&amp; flexibility</a:t>
            </a:r>
          </a:p>
          <a:p>
            <a:pPr lvl="0">
              <a:buSzPct val="25000"/>
            </a:pP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 – </a:t>
            </a:r>
            <a:r>
              <a:rPr lang="en-US" sz="1200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Turnkey </a:t>
            </a: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reporting </a:t>
            </a:r>
          </a:p>
          <a:p>
            <a:pPr lvl="0">
              <a:buSzPct val="25000"/>
            </a:pP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 – </a:t>
            </a:r>
            <a:r>
              <a:rPr lang="en-US" sz="1200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 </a:t>
            </a: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consolidation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i="0" u="none" strike="noStrike" cap="none" baseline="0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Shape 298"/>
          <p:cNvSpPr txBox="1"/>
          <p:nvPr/>
        </p:nvSpPr>
        <p:spPr>
          <a:xfrm>
            <a:off x="3162808" y="3850819"/>
            <a:ext cx="3009900" cy="12502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Perceived barriers: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– Tech compatibility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– Company-wide adoption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– Multi-country support</a:t>
            </a:r>
            <a:endParaRPr lang="en-US" sz="1200" i="0" u="none" strike="noStrike" cap="none" baseline="0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" name="Shape 298"/>
          <p:cNvSpPr txBox="1"/>
          <p:nvPr/>
        </p:nvSpPr>
        <p:spPr>
          <a:xfrm>
            <a:off x="127000" y="861071"/>
            <a:ext cx="3035808" cy="14841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Triggers for change: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– Desire to accelerate KPIs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– Dissatisfaction with current vendor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– Recent CRM upgrade</a:t>
            </a:r>
            <a:endParaRPr lang="en-US" sz="1200" i="0" u="none" strike="noStrike" cap="none" baseline="0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Shape 298"/>
          <p:cNvSpPr txBox="1"/>
          <p:nvPr/>
        </p:nvSpPr>
        <p:spPr>
          <a:xfrm>
            <a:off x="6018208" y="867832"/>
            <a:ext cx="3009900" cy="12149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Decision/handoff process:</a:t>
            </a:r>
            <a:endParaRPr lang="en-US" sz="1200" b="1" i="0" u="none" strike="noStrike" cap="none" baseline="0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dirty="0" smtClean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ct val="25000"/>
            </a:pP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1200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Requirements </a:t>
            </a: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gathering</a:t>
            </a:r>
          </a:p>
          <a:p>
            <a:pPr lvl="0">
              <a:buSzPct val="25000"/>
            </a:pPr>
            <a:r>
              <a:rPr lang="en-US" sz="1200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–  </a:t>
            </a: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Vendor comparison</a:t>
            </a:r>
          </a:p>
          <a:p>
            <a:pPr lvl="0">
              <a:buSzPct val="25000"/>
            </a:pPr>
            <a:r>
              <a:rPr lang="en-US" sz="1200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– Involve </a:t>
            </a: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stakeholders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i="0" u="none" strike="noStrike" cap="none" baseline="0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735" y="727920"/>
            <a:ext cx="2157476" cy="2157476"/>
          </a:xfrm>
          <a:prstGeom prst="ellipse">
            <a:avLst/>
          </a:prstGeom>
          <a:ln w="6350" cap="rnd" cmpd="sng">
            <a:solidFill>
              <a:srgbClr val="6083A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Shape 527"/>
          <p:cNvSpPr txBox="1">
            <a:spLocks noGrp="1"/>
          </p:cNvSpPr>
          <p:nvPr>
            <p:ph type="title"/>
          </p:nvPr>
        </p:nvSpPr>
        <p:spPr>
          <a:xfrm>
            <a:off x="296332" y="172808"/>
            <a:ext cx="8390465" cy="3658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3200" b="0" i="0" u="none" strike="noStrike" cap="none" baseline="0" dirty="0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Marketing Operations Manager</a:t>
            </a:r>
            <a:endParaRPr lang="en-US" sz="3200" b="0" i="0" u="none" strike="noStrike" cap="none" baseline="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158067" y="3799818"/>
            <a:ext cx="27940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19812" y="2035547"/>
            <a:ext cx="27940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3200" y="2035547"/>
            <a:ext cx="27940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hape 298"/>
          <p:cNvSpPr txBox="1"/>
          <p:nvPr/>
        </p:nvSpPr>
        <p:spPr>
          <a:xfrm>
            <a:off x="127000" y="2152350"/>
            <a:ext cx="3035808" cy="2500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common questions:</a:t>
            </a:r>
            <a:endParaRPr lang="en-US" sz="1200" b="1" i="0" u="none" strike="noStrike" cap="none" baseline="0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ct val="25000"/>
            </a:pP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– </a:t>
            </a:r>
            <a:r>
              <a:rPr lang="en-US" sz="1200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</a:t>
            </a: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compatible with existing tech stack?</a:t>
            </a:r>
          </a:p>
          <a:p>
            <a:pPr lvl="0">
              <a:buSzPct val="25000"/>
            </a:pP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– </a:t>
            </a:r>
            <a:r>
              <a:rPr lang="en-US" sz="1200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</a:t>
            </a: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the level of effort to implement?</a:t>
            </a:r>
          </a:p>
          <a:p>
            <a:pPr lvl="0">
              <a:buSzPct val="25000"/>
            </a:pP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– </a:t>
            </a:r>
            <a:r>
              <a:rPr lang="en-US" sz="1200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</a:t>
            </a: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the expected ROI? </a:t>
            </a:r>
          </a:p>
          <a:p>
            <a:pPr lvl="0">
              <a:buSzPct val="25000"/>
            </a:pP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 – </a:t>
            </a:r>
            <a:r>
              <a:rPr lang="en-US" sz="1200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</a:t>
            </a: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features compare to  </a:t>
            </a:r>
            <a:b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competitors? </a:t>
            </a:r>
          </a:p>
          <a:p>
            <a:pPr lvl="0">
              <a:buSzPct val="25000"/>
            </a:pP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 – </a:t>
            </a:r>
            <a:r>
              <a:rPr lang="en-US" sz="1200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</a:t>
            </a: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manual processes will it </a:t>
            </a:r>
            <a:b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200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automate/alleviate?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i="0" u="none" strike="noStrike" cap="none" baseline="0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43265" y="3132"/>
            <a:ext cx="1300735" cy="1295899"/>
            <a:chOff x="7843265" y="3132"/>
            <a:chExt cx="1300735" cy="1295899"/>
          </a:xfrm>
        </p:grpSpPr>
        <p:pic>
          <p:nvPicPr>
            <p:cNvPr id="26" name="Picture 25" descr="ribb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845683" y="714"/>
              <a:ext cx="1295899" cy="130073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 rot="2700000">
              <a:off x="8220402" y="432125"/>
              <a:ext cx="9327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Helvetica"/>
                  <a:cs typeface="Helvetica"/>
                </a:rPr>
                <a:t>SAMPLE</a:t>
              </a:r>
              <a:endParaRPr lang="en-US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00569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sldNum" idx="4294967295"/>
          </p:nvPr>
        </p:nvSpPr>
        <p:spPr>
          <a:xfrm>
            <a:off x="6780213" y="4918594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fld>
            <a:endParaRPr lang="en-US" sz="1000" b="0" i="0" u="none" strike="noStrike" cap="none" baseline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9" name="Shape 529"/>
          <p:cNvSpPr/>
          <p:nvPr/>
        </p:nvSpPr>
        <p:spPr>
          <a:xfrm>
            <a:off x="188913" y="3090011"/>
            <a:ext cx="2960688" cy="291464"/>
          </a:xfrm>
          <a:prstGeom prst="rect">
            <a:avLst/>
          </a:prstGeom>
          <a:noFill/>
          <a:ln>
            <a:noFill/>
          </a:ln>
        </p:spPr>
        <p:txBody>
          <a:bodyPr lIns="97250" tIns="48625" rIns="97250" bIns="48625" anchor="t" anchorCtr="0">
            <a:noAutofit/>
          </a:bodyPr>
          <a:lstStyle/>
          <a:p>
            <a:pPr marL="1588" marR="0" lvl="1" indent="-1588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u="none" strike="noStrike" cap="none" baseline="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[Target location]</a:t>
            </a:r>
            <a:endParaRPr lang="en-US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30" name="Shape 530"/>
          <p:cNvSpPr/>
          <p:nvPr/>
        </p:nvSpPr>
        <p:spPr>
          <a:xfrm>
            <a:off x="188912" y="3852978"/>
            <a:ext cx="3223725" cy="352638"/>
          </a:xfrm>
          <a:prstGeom prst="rect">
            <a:avLst/>
          </a:prstGeom>
          <a:noFill/>
          <a:ln>
            <a:noFill/>
          </a:ln>
        </p:spPr>
        <p:txBody>
          <a:bodyPr lIns="97250" tIns="48625" rIns="97250" bIns="48625" anchor="t" anchorCtr="0">
            <a:noAutofit/>
          </a:bodyPr>
          <a:lstStyle/>
          <a:p>
            <a:pPr marL="1588" marR="0" lvl="1" indent="-1588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[Company size or stage]</a:t>
            </a:r>
            <a:endParaRPr lang="en-US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188912" y="3488704"/>
            <a:ext cx="2960689" cy="291464"/>
          </a:xfrm>
          <a:prstGeom prst="rect">
            <a:avLst/>
          </a:prstGeom>
          <a:noFill/>
          <a:ln>
            <a:noFill/>
          </a:ln>
        </p:spPr>
        <p:txBody>
          <a:bodyPr lIns="97250" tIns="48625" rIns="97250" bIns="48625" anchor="t" anchorCtr="0">
            <a:noAutofit/>
          </a:bodyPr>
          <a:lstStyle/>
          <a:p>
            <a:pPr marL="1588" marR="0" lvl="1" indent="-1588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[Target industry]</a:t>
            </a:r>
            <a:endParaRPr lang="en-US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188912" y="4305943"/>
            <a:ext cx="3562347" cy="291464"/>
          </a:xfrm>
          <a:prstGeom prst="rect">
            <a:avLst/>
          </a:prstGeom>
          <a:noFill/>
          <a:ln>
            <a:noFill/>
          </a:ln>
        </p:spPr>
        <p:txBody>
          <a:bodyPr lIns="97250" tIns="48625" rIns="97250" bIns="48625" anchor="t" anchorCtr="0">
            <a:noAutofit/>
          </a:bodyPr>
          <a:lstStyle/>
          <a:p>
            <a:pPr marL="1588" marR="0" lvl="1" indent="-1588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[Culture or mission statement]</a:t>
            </a:r>
            <a:endParaRPr lang="en-US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33" name="Shape 533"/>
          <p:cNvSpPr/>
          <p:nvPr/>
        </p:nvSpPr>
        <p:spPr>
          <a:xfrm>
            <a:off x="6433919" y="3087057"/>
            <a:ext cx="2574615" cy="294418"/>
          </a:xfrm>
          <a:prstGeom prst="rect">
            <a:avLst/>
          </a:prstGeom>
          <a:noFill/>
          <a:ln>
            <a:noFill/>
          </a:ln>
        </p:spPr>
        <p:txBody>
          <a:bodyPr lIns="97250" tIns="48625" rIns="97250" bIns="48625" anchor="t" anchorCtr="0">
            <a:noAutofit/>
          </a:bodyPr>
          <a:lstStyle/>
          <a:p>
            <a:pPr marL="1588" marR="0" lvl="1" indent="-1588" algn="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[Primary CRM or tool]</a:t>
            </a:r>
            <a:endParaRPr lang="en-US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34" name="Shape 534"/>
          <p:cNvSpPr/>
          <p:nvPr/>
        </p:nvSpPr>
        <p:spPr>
          <a:xfrm>
            <a:off x="6076446" y="3488704"/>
            <a:ext cx="2929776" cy="291464"/>
          </a:xfrm>
          <a:prstGeom prst="rect">
            <a:avLst/>
          </a:prstGeom>
          <a:noFill/>
          <a:ln>
            <a:noFill/>
          </a:ln>
        </p:spPr>
        <p:txBody>
          <a:bodyPr lIns="97250" tIns="48625" rIns="97250" bIns="48625" anchor="t" anchorCtr="0">
            <a:noAutofit/>
          </a:bodyPr>
          <a:lstStyle/>
          <a:p>
            <a:pPr marL="1588" lvl="1" indent="-1588" algn="r">
              <a:spcAft>
                <a:spcPts val="600"/>
              </a:spcAft>
              <a:buClr>
                <a:schemeClr val="dk1"/>
              </a:buClr>
              <a:buSzPct val="25000"/>
            </a:pPr>
            <a:r>
              <a:rPr lang="en-U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[Secondary technology]</a:t>
            </a:r>
            <a:endParaRPr lang="en-US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588" lvl="1" indent="-1588" algn="r">
              <a:spcAft>
                <a:spcPts val="600"/>
              </a:spcAft>
              <a:buClr>
                <a:schemeClr val="dk1"/>
              </a:buClr>
              <a:buSzPct val="25000"/>
            </a:pPr>
            <a:endParaRPr lang="en-US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5" name="Shape 535"/>
          <p:cNvSpPr/>
          <p:nvPr/>
        </p:nvSpPr>
        <p:spPr>
          <a:xfrm>
            <a:off x="5800096" y="3914152"/>
            <a:ext cx="3206126" cy="291464"/>
          </a:xfrm>
          <a:prstGeom prst="rect">
            <a:avLst/>
          </a:prstGeom>
          <a:noFill/>
          <a:ln>
            <a:noFill/>
          </a:ln>
        </p:spPr>
        <p:txBody>
          <a:bodyPr lIns="97250" tIns="48625" rIns="97250" bIns="48625" anchor="t" anchorCtr="0">
            <a:noAutofit/>
          </a:bodyPr>
          <a:lstStyle/>
          <a:p>
            <a:pPr marL="1588" marR="0" lvl="1" indent="-1588" algn="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</a:t>
            </a:r>
            <a:r>
              <a:rPr lang="en-U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Complementary </a:t>
            </a:r>
            <a:r>
              <a:rPr lang="en-US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or tool]</a:t>
            </a:r>
            <a:endParaRPr lang="en-US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36" name="Shape 536"/>
          <p:cNvSpPr/>
          <p:nvPr/>
        </p:nvSpPr>
        <p:spPr>
          <a:xfrm>
            <a:off x="5479890" y="4305943"/>
            <a:ext cx="3528644" cy="291464"/>
          </a:xfrm>
          <a:prstGeom prst="rect">
            <a:avLst/>
          </a:prstGeom>
          <a:noFill/>
          <a:ln>
            <a:noFill/>
          </a:ln>
        </p:spPr>
        <p:txBody>
          <a:bodyPr lIns="97250" tIns="48625" rIns="97250" bIns="48625" anchor="t" anchorCtr="0">
            <a:noAutofit/>
          </a:bodyPr>
          <a:lstStyle/>
          <a:p>
            <a:pPr marL="1588" marR="0" lvl="1" indent="-1588" algn="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u="none" strike="noStrike" cap="none" baseline="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[</a:t>
            </a:r>
            <a:r>
              <a:rPr lang="en-US" u="none" strike="noStrike" cap="none" baseline="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Complementary </a:t>
            </a:r>
            <a:r>
              <a:rPr lang="en-US" u="none" strike="noStrike" cap="none" baseline="0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technology or tool]</a:t>
            </a:r>
            <a:endParaRPr lang="en-US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538" name="Shape 538"/>
          <p:cNvSpPr txBox="1"/>
          <p:nvPr/>
        </p:nvSpPr>
        <p:spPr>
          <a:xfrm>
            <a:off x="2624666" y="189653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39" name="Shape 539"/>
          <p:cNvGrpSpPr/>
          <p:nvPr/>
        </p:nvGrpSpPr>
        <p:grpSpPr>
          <a:xfrm>
            <a:off x="188912" y="2692399"/>
            <a:ext cx="8819621" cy="1957712"/>
            <a:chOff x="1227882" y="2514599"/>
            <a:chExt cx="6647337" cy="1957712"/>
          </a:xfrm>
        </p:grpSpPr>
        <p:cxnSp>
          <p:nvCxnSpPr>
            <p:cNvPr id="540" name="Shape 540"/>
            <p:cNvCxnSpPr/>
            <p:nvPr/>
          </p:nvCxnSpPr>
          <p:spPr>
            <a:xfrm rot="10800000">
              <a:off x="1227882" y="2840467"/>
              <a:ext cx="1821337" cy="0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Shape 541"/>
            <p:cNvCxnSpPr/>
            <p:nvPr/>
          </p:nvCxnSpPr>
          <p:spPr>
            <a:xfrm rot="10800000">
              <a:off x="1227882" y="3248876"/>
              <a:ext cx="2014850" cy="0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Shape 542"/>
            <p:cNvCxnSpPr/>
            <p:nvPr/>
          </p:nvCxnSpPr>
          <p:spPr>
            <a:xfrm rot="10800000">
              <a:off x="1227884" y="3657289"/>
              <a:ext cx="2240435" cy="0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Shape 543"/>
            <p:cNvCxnSpPr/>
            <p:nvPr/>
          </p:nvCxnSpPr>
          <p:spPr>
            <a:xfrm rot="10800000">
              <a:off x="1227885" y="4063900"/>
              <a:ext cx="2429714" cy="0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Shape 544"/>
            <p:cNvCxnSpPr/>
            <p:nvPr/>
          </p:nvCxnSpPr>
          <p:spPr>
            <a:xfrm rot="10800000">
              <a:off x="1227885" y="4472310"/>
              <a:ext cx="2657793" cy="0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Shape 545"/>
            <p:cNvCxnSpPr/>
            <p:nvPr/>
          </p:nvCxnSpPr>
          <p:spPr>
            <a:xfrm rot="10800000">
              <a:off x="6052141" y="2840467"/>
              <a:ext cx="1821337" cy="0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Shape 546"/>
            <p:cNvCxnSpPr/>
            <p:nvPr/>
          </p:nvCxnSpPr>
          <p:spPr>
            <a:xfrm rot="10800000">
              <a:off x="5860370" y="3246553"/>
              <a:ext cx="2014850" cy="0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Shape 547"/>
            <p:cNvCxnSpPr/>
            <p:nvPr/>
          </p:nvCxnSpPr>
          <p:spPr>
            <a:xfrm rot="10800000">
              <a:off x="5633043" y="3657289"/>
              <a:ext cx="2240435" cy="0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Shape 548"/>
            <p:cNvCxnSpPr/>
            <p:nvPr/>
          </p:nvCxnSpPr>
          <p:spPr>
            <a:xfrm rot="10800000">
              <a:off x="5443763" y="4063900"/>
              <a:ext cx="2429714" cy="0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Shape 549"/>
            <p:cNvCxnSpPr/>
            <p:nvPr/>
          </p:nvCxnSpPr>
          <p:spPr>
            <a:xfrm rot="10800000">
              <a:off x="5215685" y="4472310"/>
              <a:ext cx="2657793" cy="0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Shape 550"/>
            <p:cNvCxnSpPr/>
            <p:nvPr/>
          </p:nvCxnSpPr>
          <p:spPr>
            <a:xfrm rot="10800000" flipH="1">
              <a:off x="3049219" y="2514599"/>
              <a:ext cx="540647" cy="325868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Shape 551"/>
            <p:cNvCxnSpPr/>
            <p:nvPr/>
          </p:nvCxnSpPr>
          <p:spPr>
            <a:xfrm rot="10800000" flipH="1">
              <a:off x="3279039" y="2743200"/>
              <a:ext cx="530959" cy="503355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Shape 552"/>
            <p:cNvCxnSpPr/>
            <p:nvPr/>
          </p:nvCxnSpPr>
          <p:spPr>
            <a:xfrm rot="10800000" flipH="1">
              <a:off x="3468319" y="2892644"/>
              <a:ext cx="608379" cy="764645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Shape 553"/>
            <p:cNvCxnSpPr/>
            <p:nvPr/>
          </p:nvCxnSpPr>
          <p:spPr>
            <a:xfrm rot="10800000" flipH="1">
              <a:off x="3657600" y="2980267"/>
              <a:ext cx="608379" cy="1083633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Shape 554"/>
            <p:cNvCxnSpPr/>
            <p:nvPr/>
          </p:nvCxnSpPr>
          <p:spPr>
            <a:xfrm rot="10800000" flipH="1">
              <a:off x="3912819" y="3056466"/>
              <a:ext cx="540647" cy="1415845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Shape 555"/>
            <p:cNvCxnSpPr/>
            <p:nvPr/>
          </p:nvCxnSpPr>
          <p:spPr>
            <a:xfrm rot="10800000">
              <a:off x="5511495" y="2514599"/>
              <a:ext cx="540647" cy="325868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Shape 556"/>
            <p:cNvCxnSpPr/>
            <p:nvPr/>
          </p:nvCxnSpPr>
          <p:spPr>
            <a:xfrm rot="10800000">
              <a:off x="5329409" y="2728588"/>
              <a:ext cx="530959" cy="503355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Shape 557"/>
            <p:cNvCxnSpPr/>
            <p:nvPr/>
          </p:nvCxnSpPr>
          <p:spPr>
            <a:xfrm rot="10800000">
              <a:off x="5056930" y="2892644"/>
              <a:ext cx="608379" cy="764645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Shape 558"/>
            <p:cNvCxnSpPr/>
            <p:nvPr/>
          </p:nvCxnSpPr>
          <p:spPr>
            <a:xfrm rot="10800000">
              <a:off x="4835384" y="2980266"/>
              <a:ext cx="608379" cy="1083633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Shape 559"/>
            <p:cNvCxnSpPr/>
            <p:nvPr/>
          </p:nvCxnSpPr>
          <p:spPr>
            <a:xfrm rot="10800000">
              <a:off x="4675038" y="3056466"/>
              <a:ext cx="540647" cy="1415845"/>
            </a:xfrm>
            <a:prstGeom prst="straightConnector1">
              <a:avLst/>
            </a:prstGeom>
            <a:noFill/>
            <a:ln w="9525" cap="flat" cmpd="sng">
              <a:solidFill>
                <a:srgbClr val="9CA5AA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5" name="Shape 298"/>
          <p:cNvSpPr txBox="1"/>
          <p:nvPr/>
        </p:nvSpPr>
        <p:spPr>
          <a:xfrm>
            <a:off x="6190190" y="828296"/>
            <a:ext cx="2816032" cy="12502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Related job titles: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-title 1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-title 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-title 3</a:t>
            </a:r>
            <a:endParaRPr lang="en-US" i="0" u="none" strike="noStrike" cap="none" baseline="0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Shape 529"/>
          <p:cNvSpPr/>
          <p:nvPr/>
        </p:nvSpPr>
        <p:spPr>
          <a:xfrm>
            <a:off x="0" y="0"/>
            <a:ext cx="1424939" cy="2914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7250" tIns="48625" rIns="97250" bIns="48625" anchor="t" anchorCtr="0">
            <a:noAutofit/>
          </a:bodyPr>
          <a:lstStyle/>
          <a:p>
            <a:pPr marL="1588" marR="0" lvl="1" indent="-1588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sz="120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[BUYER ROLE]</a:t>
            </a:r>
            <a:endParaRPr lang="en-US" sz="1200" u="none" strike="noStrike" cap="none" baseline="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0" name="Shape 298"/>
          <p:cNvSpPr txBox="1"/>
          <p:nvPr/>
        </p:nvSpPr>
        <p:spPr>
          <a:xfrm>
            <a:off x="188912" y="828296"/>
            <a:ext cx="3053822" cy="12502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Job Role Description: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________________________</a:t>
            </a:r>
            <a:endParaRPr lang="en-US" i="0" u="none" strike="noStrike" cap="none" baseline="0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Shape 529"/>
          <p:cNvSpPr/>
          <p:nvPr/>
        </p:nvSpPr>
        <p:spPr>
          <a:xfrm>
            <a:off x="188912" y="2667637"/>
            <a:ext cx="2416532" cy="291463"/>
          </a:xfrm>
          <a:prstGeom prst="rect">
            <a:avLst/>
          </a:prstGeom>
          <a:noFill/>
          <a:ln>
            <a:noFill/>
          </a:ln>
        </p:spPr>
        <p:txBody>
          <a:bodyPr lIns="97250" tIns="48625" rIns="97250" bIns="48625" anchor="t" anchorCtr="0">
            <a:noAutofit/>
          </a:bodyPr>
          <a:lstStyle/>
          <a:p>
            <a:pPr marL="1588" marR="0" lvl="1" indent="-1588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COMPANY DEMOGRAPHICS</a:t>
            </a:r>
            <a:endParaRPr lang="en-US" sz="1200" b="1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sp>
        <p:nvSpPr>
          <p:cNvPr id="42" name="Shape 529"/>
          <p:cNvSpPr/>
          <p:nvPr/>
        </p:nvSpPr>
        <p:spPr>
          <a:xfrm>
            <a:off x="6373812" y="2667637"/>
            <a:ext cx="2634722" cy="291463"/>
          </a:xfrm>
          <a:prstGeom prst="rect">
            <a:avLst/>
          </a:prstGeom>
          <a:noFill/>
          <a:ln>
            <a:noFill/>
          </a:ln>
        </p:spPr>
        <p:txBody>
          <a:bodyPr lIns="97250" tIns="48625" rIns="97250" bIns="48625" anchor="t" anchorCtr="0">
            <a:noAutofit/>
          </a:bodyPr>
          <a:lstStyle/>
          <a:p>
            <a:pPr marL="1588" marR="0" lvl="1" indent="-1588" algn="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sz="1200" b="1" dirty="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TOOLS &amp; APPLICATIONS</a:t>
            </a:r>
            <a:endParaRPr lang="en-US" sz="1200" b="1" u="none" strike="noStrike" cap="none" baseline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281" y="732958"/>
            <a:ext cx="2157984" cy="2157984"/>
          </a:xfrm>
          <a:prstGeom prst="ellipse">
            <a:avLst/>
          </a:prstGeom>
          <a:ln w="3175" cap="rnd" cmpd="sng">
            <a:solidFill>
              <a:srgbClr val="6083A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" name="Shape 527"/>
          <p:cNvSpPr txBox="1">
            <a:spLocks noGrp="1"/>
          </p:cNvSpPr>
          <p:nvPr>
            <p:ph type="title"/>
          </p:nvPr>
        </p:nvSpPr>
        <p:spPr>
          <a:xfrm>
            <a:off x="296332" y="172808"/>
            <a:ext cx="8390465" cy="3658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chemeClr val="dk2"/>
              </a:buClr>
              <a:buSzPct val="25000"/>
            </a:pPr>
            <a:r>
              <a:rPr lang="en-US" dirty="0" smtClean="0"/>
              <a:t>Job </a:t>
            </a:r>
            <a:r>
              <a:rPr lang="en-US" dirty="0"/>
              <a:t>Title</a:t>
            </a:r>
            <a:endParaRPr lang="en-US" sz="3200" b="0" i="0" u="none" strike="noStrike" cap="none" baseline="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0214094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sldNum" idx="4294967295"/>
          </p:nvPr>
        </p:nvSpPr>
        <p:spPr>
          <a:xfrm>
            <a:off x="6780213" y="4766194"/>
            <a:ext cx="213359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fld>
            <a:endParaRPr lang="en-US" sz="1000" b="0" i="0" u="none" strike="noStrike" cap="none" baseline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Shape 529"/>
          <p:cNvSpPr/>
          <p:nvPr/>
        </p:nvSpPr>
        <p:spPr>
          <a:xfrm>
            <a:off x="0" y="0"/>
            <a:ext cx="1424939" cy="2914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7250" tIns="48625" rIns="97250" bIns="48625" anchor="t" anchorCtr="0">
            <a:noAutofit/>
          </a:bodyPr>
          <a:lstStyle/>
          <a:p>
            <a:pPr marL="1588" marR="0" lvl="1" indent="-1588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sz="1200" u="none" strike="noStrike" cap="none" baseline="0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rPr>
              <a:t>[BUYER ROLE]</a:t>
            </a:r>
            <a:endParaRPr lang="en-US" sz="1200" u="none" strike="noStrike" cap="none" baseline="0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  <a:rtl val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865" y="729113"/>
            <a:ext cx="2157984" cy="2157984"/>
          </a:xfrm>
          <a:prstGeom prst="ellipse">
            <a:avLst/>
          </a:prstGeom>
          <a:ln w="3175" cap="rnd" cmpd="sng">
            <a:solidFill>
              <a:srgbClr val="6083A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Shape 298"/>
          <p:cNvSpPr txBox="1"/>
          <p:nvPr/>
        </p:nvSpPr>
        <p:spPr>
          <a:xfrm>
            <a:off x="127000" y="2154084"/>
            <a:ext cx="3031067" cy="1611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common questions:</a:t>
            </a:r>
            <a:endParaRPr lang="en-US" sz="1200" b="1" i="0" u="none" strike="noStrike" cap="none" baseline="0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ct val="25000"/>
            </a:pPr>
            <a:r>
              <a:rPr lang="en-US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– ____________________________</a:t>
            </a:r>
          </a:p>
          <a:p>
            <a:pPr lvl="0">
              <a:buSzPct val="25000"/>
            </a:pPr>
            <a:r>
              <a:rPr lang="en-US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– ____________________________</a:t>
            </a:r>
          </a:p>
          <a:p>
            <a:pPr lvl="0">
              <a:buSzPct val="25000"/>
            </a:pPr>
            <a:r>
              <a:rPr lang="en-US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– ____________________________</a:t>
            </a:r>
          </a:p>
          <a:p>
            <a:pPr lvl="0">
              <a:buSzPct val="25000"/>
            </a:pPr>
            <a:r>
              <a:rPr lang="en-US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 </a:t>
            </a:r>
            <a:r>
              <a:rPr lang="en-US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____________________________</a:t>
            </a:r>
          </a:p>
          <a:p>
            <a:pPr lvl="0">
              <a:buSzPct val="25000"/>
            </a:pPr>
            <a:r>
              <a:rPr lang="en-US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 </a:t>
            </a:r>
            <a:r>
              <a:rPr lang="en-US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</a:t>
            </a:r>
            <a:r>
              <a:rPr lang="en-US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____________________________</a:t>
            </a:r>
            <a:endParaRPr lang="en-US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Shape 298"/>
          <p:cNvSpPr txBox="1"/>
          <p:nvPr/>
        </p:nvSpPr>
        <p:spPr>
          <a:xfrm>
            <a:off x="6018208" y="2154084"/>
            <a:ext cx="3009900" cy="16185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Success Factors:</a:t>
            </a:r>
            <a:endParaRPr lang="en-US" sz="1200" b="1" i="0" u="none" strike="noStrike" cap="none" baseline="0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ct val="25000"/>
            </a:pPr>
            <a:r>
              <a:rPr lang="en-US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– ____________________________</a:t>
            </a:r>
          </a:p>
          <a:p>
            <a:pPr lvl="0">
              <a:buSzPct val="25000"/>
            </a:pPr>
            <a:r>
              <a:rPr lang="en-US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– ____________________________</a:t>
            </a:r>
          </a:p>
          <a:p>
            <a:pPr lvl="0">
              <a:buSzPct val="25000"/>
            </a:pPr>
            <a:r>
              <a:rPr lang="en-US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– </a:t>
            </a:r>
            <a:r>
              <a:rPr lang="en-US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____________________________</a:t>
            </a:r>
          </a:p>
          <a:p>
            <a:pPr lvl="0">
              <a:buSzPct val="25000"/>
            </a:pPr>
            <a:r>
              <a:rPr lang="en-US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 </a:t>
            </a:r>
            <a:r>
              <a:rPr lang="en-US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____________________________</a:t>
            </a:r>
          </a:p>
          <a:p>
            <a:pPr lvl="0">
              <a:buSzPct val="25000"/>
            </a:pPr>
            <a:r>
              <a:rPr lang="en-US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 </a:t>
            </a:r>
            <a:r>
              <a:rPr lang="en-US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</a:t>
            </a:r>
            <a:r>
              <a:rPr lang="en-US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____________________________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i="0" u="none" strike="noStrike" cap="none" baseline="0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Shape 298"/>
          <p:cNvSpPr txBox="1"/>
          <p:nvPr/>
        </p:nvSpPr>
        <p:spPr>
          <a:xfrm>
            <a:off x="3059110" y="3850819"/>
            <a:ext cx="3009900" cy="12502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Perceived barriers: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ct val="25000"/>
            </a:pPr>
            <a:r>
              <a:rPr lang="en-US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– ____________________________</a:t>
            </a:r>
          </a:p>
          <a:p>
            <a:pPr lvl="0">
              <a:buSzPct val="25000"/>
            </a:pPr>
            <a:r>
              <a:rPr lang="en-US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– ____________________________</a:t>
            </a:r>
          </a:p>
          <a:p>
            <a:pPr lvl="0">
              <a:buSzPct val="25000"/>
            </a:pPr>
            <a:r>
              <a:rPr lang="en-US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– ____________________________</a:t>
            </a:r>
          </a:p>
        </p:txBody>
      </p:sp>
      <p:sp>
        <p:nvSpPr>
          <p:cNvPr id="23" name="Shape 298"/>
          <p:cNvSpPr txBox="1"/>
          <p:nvPr/>
        </p:nvSpPr>
        <p:spPr>
          <a:xfrm>
            <a:off x="127000" y="867832"/>
            <a:ext cx="3234267" cy="12502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Triggers for change: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ct val="25000"/>
            </a:pPr>
            <a:r>
              <a:rPr lang="en-US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– </a:t>
            </a:r>
            <a:r>
              <a:rPr lang="en-US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____________________________</a:t>
            </a:r>
          </a:p>
          <a:p>
            <a:pPr lvl="0">
              <a:buSzPct val="25000"/>
            </a:pPr>
            <a:r>
              <a:rPr lang="en-US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– </a:t>
            </a:r>
            <a:r>
              <a:rPr lang="en-US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____________________________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– ____________________________</a:t>
            </a:r>
            <a:endParaRPr lang="en-US" i="0" u="none" strike="noStrike" cap="none" baseline="0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Shape 298"/>
          <p:cNvSpPr txBox="1"/>
          <p:nvPr/>
        </p:nvSpPr>
        <p:spPr>
          <a:xfrm>
            <a:off x="6018208" y="867832"/>
            <a:ext cx="3009900" cy="12149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dirty="0" smtClean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Decision/handoff process:</a:t>
            </a:r>
            <a:endParaRPr lang="en-US" sz="1200" b="1" i="0" u="none" strike="noStrike" cap="none" baseline="0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 smtClean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ct val="25000"/>
            </a:pPr>
            <a:r>
              <a:rPr lang="en-US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– ____________________________</a:t>
            </a:r>
          </a:p>
          <a:p>
            <a:pPr lvl="0">
              <a:buSzPct val="25000"/>
            </a:pPr>
            <a:r>
              <a:rPr lang="en-US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– ____________________________</a:t>
            </a:r>
          </a:p>
          <a:p>
            <a:pPr lvl="0">
              <a:buSzPct val="25000"/>
            </a:pPr>
            <a:r>
              <a:rPr lang="en-US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– ____________________________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i="0" u="none" strike="noStrike" cap="none" baseline="0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Shape 527"/>
          <p:cNvSpPr txBox="1">
            <a:spLocks noGrp="1"/>
          </p:cNvSpPr>
          <p:nvPr>
            <p:ph type="title"/>
          </p:nvPr>
        </p:nvSpPr>
        <p:spPr>
          <a:xfrm>
            <a:off x="296332" y="172808"/>
            <a:ext cx="8390465" cy="3658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Helvetica Neue"/>
              <a:buNone/>
            </a:pPr>
            <a:r>
              <a:rPr lang="en-US" sz="3200" b="0" i="0" u="none" strike="noStrike" cap="none" dirty="0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Job Title</a:t>
            </a:r>
            <a:endParaRPr lang="en-US" sz="3200" b="0" i="0" u="none" strike="noStrike" cap="none" baseline="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3200" y="2094816"/>
            <a:ext cx="27940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19812" y="2094816"/>
            <a:ext cx="27940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58067" y="3799818"/>
            <a:ext cx="2794000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38289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</a:t>
            </a:fld>
            <a:endParaRPr lang="en-US" sz="1000" b="0" i="0" u="none" strike="noStrike" cap="none" baseline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333" y="3502895"/>
            <a:ext cx="803486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/>
                <a:cs typeface="Helvetica"/>
              </a:rPr>
              <a:t>855.645.8028</a:t>
            </a:r>
            <a:endParaRPr lang="en-US" sz="1600" dirty="0">
              <a:latin typeface="Helvetica"/>
              <a:cs typeface="Helvetica"/>
            </a:endParaRPr>
          </a:p>
          <a:p>
            <a:pPr algn="ctr"/>
            <a:r>
              <a:rPr lang="en-US" sz="1200" dirty="0" smtClean="0">
                <a:latin typeface="Helvetica"/>
                <a:cs typeface="Helvetica"/>
                <a:hlinkClick r:id="rId3"/>
              </a:rPr>
              <a:t>sales</a:t>
            </a:r>
            <a:r>
              <a:rPr lang="en-US" sz="1200" dirty="0">
                <a:latin typeface="Helvetica"/>
                <a:cs typeface="Helvetica"/>
                <a:hlinkClick r:id="rId3"/>
              </a:rPr>
              <a:t>@</a:t>
            </a:r>
            <a:r>
              <a:rPr lang="en-US" sz="1200" dirty="0" smtClean="0">
                <a:latin typeface="Helvetica"/>
                <a:cs typeface="Helvetica"/>
                <a:hlinkClick r:id="rId3"/>
              </a:rPr>
              <a:t>RingDNA.com</a:t>
            </a:r>
            <a:endParaRPr lang="en-US" sz="1200" dirty="0" smtClean="0">
              <a:latin typeface="Helvetica"/>
              <a:cs typeface="Helvetica"/>
            </a:endParaRPr>
          </a:p>
          <a:p>
            <a:pPr algn="ctr"/>
            <a:endParaRPr lang="en-US" sz="1200" dirty="0" smtClean="0">
              <a:latin typeface="Helvetica"/>
              <a:cs typeface="Helvetica"/>
              <a:hlinkClick r:id="rId3"/>
            </a:endParaRPr>
          </a:p>
          <a:p>
            <a:pPr algn="ctr"/>
            <a:endParaRPr lang="en-US" sz="1800" b="1" dirty="0">
              <a:latin typeface="Helvetica"/>
              <a:cs typeface="Helvetica"/>
              <a:hlinkClick r:id="rId3"/>
            </a:endParaRPr>
          </a:p>
          <a:p>
            <a:pPr algn="ctr"/>
            <a:r>
              <a:rPr lang="en-US" sz="1800" b="1" dirty="0" smtClean="0">
                <a:latin typeface="Helvetica"/>
                <a:cs typeface="Helvetica"/>
                <a:hlinkClick r:id="rId4"/>
              </a:rPr>
              <a:t>RingDNA.com</a:t>
            </a:r>
            <a:endParaRPr lang="en-US" sz="1800" b="1" dirty="0">
              <a:latin typeface="Helvetica"/>
              <a:cs typeface="Helvetica"/>
            </a:endParaRPr>
          </a:p>
          <a:p>
            <a:pPr algn="ctr"/>
            <a:endParaRPr lang="en-US" sz="1200" dirty="0">
              <a:latin typeface="Helvetica"/>
              <a:cs typeface="Helvetic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7934" y="3432000"/>
            <a:ext cx="836506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39046" y="118533"/>
            <a:ext cx="47549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Helvetica"/>
                <a:cs typeface="Helvetica"/>
              </a:rPr>
              <a:t>RingDNA</a:t>
            </a:r>
            <a:r>
              <a:rPr lang="en-US" sz="2800" dirty="0">
                <a:latin typeface="Helvetica"/>
                <a:cs typeface="Helvetica"/>
              </a:rPr>
              <a:t> Sales </a:t>
            </a:r>
            <a:r>
              <a:rPr lang="en-US" sz="2800" dirty="0" smtClean="0">
                <a:latin typeface="Helvetica"/>
                <a:cs typeface="Helvetica"/>
              </a:rPr>
              <a:t>Acceleration</a:t>
            </a:r>
            <a:endParaRPr lang="en-US" sz="2800" dirty="0">
              <a:latin typeface="Helvetica"/>
              <a:cs typeface="Helvetica"/>
            </a:endParaRPr>
          </a:p>
          <a:p>
            <a:pPr algn="ctr"/>
            <a:r>
              <a:rPr lang="en-US" dirty="0">
                <a:latin typeface="Helvetica"/>
                <a:cs typeface="Helvetica"/>
              </a:rPr>
              <a:t>A Complete Sales </a:t>
            </a:r>
            <a:r>
              <a:rPr lang="en-US" dirty="0" smtClean="0">
                <a:latin typeface="Helvetica"/>
                <a:cs typeface="Helvetica"/>
              </a:rPr>
              <a:t>Acceleration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30" name="Picture 29" descr="icon-spee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806" y="1116712"/>
            <a:ext cx="1243858" cy="76312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99304" y="1907046"/>
            <a:ext cx="2843784" cy="1489750"/>
          </a:xfrm>
          <a:prstGeom prst="rect">
            <a:avLst/>
          </a:prstGeom>
          <a:noFill/>
        </p:spPr>
        <p:txBody>
          <a:bodyPr wrap="square" lIns="73262" tIns="36631" rIns="73262" bIns="3663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Engage</a:t>
            </a:r>
          </a:p>
          <a:p>
            <a:pPr algn="ctr"/>
            <a:endParaRPr lang="en-US" sz="1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Smarter sales conversations through contextual buyer data. </a:t>
            </a:r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36672" y="1907046"/>
            <a:ext cx="2843784" cy="1305084"/>
          </a:xfrm>
          <a:prstGeom prst="rect">
            <a:avLst/>
          </a:prstGeom>
          <a:noFill/>
        </p:spPr>
        <p:txBody>
          <a:bodyPr wrap="square" lIns="73262" tIns="36631" rIns="73262" bIns="36631" rtlCol="0">
            <a:spAutoFit/>
          </a:bodyPr>
          <a:lstStyle/>
          <a:p>
            <a:pPr algn="ctr"/>
            <a:r>
              <a:rPr lang="en-US" sz="2400" spc="-80" dirty="0" smtClean="0">
                <a:solidFill>
                  <a:srgbClr val="000000"/>
                </a:solidFill>
                <a:latin typeface="Century Gothic"/>
                <a:cs typeface="Century Gothic"/>
              </a:rPr>
              <a:t>Coach</a:t>
            </a:r>
            <a:endParaRPr lang="en-US" sz="2400" spc="-8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endParaRPr lang="en-US" sz="1400" spc="-8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pc="-80" dirty="0" smtClean="0">
                <a:solidFill>
                  <a:srgbClr val="000000"/>
                </a:solidFill>
                <a:latin typeface="Century Gothic"/>
                <a:cs typeface="Century Gothic"/>
              </a:rPr>
              <a:t>Transformative analytics for</a:t>
            </a:r>
            <a:br>
              <a:rPr lang="en-US" spc="-80" dirty="0" smtClean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en-US" spc="-80" dirty="0" smtClean="0">
                <a:solidFill>
                  <a:srgbClr val="000000"/>
                </a:solidFill>
                <a:latin typeface="Century Gothic"/>
                <a:cs typeface="Century Gothic"/>
              </a:rPr>
              <a:t>data-driven sales</a:t>
            </a:r>
            <a:br>
              <a:rPr lang="en-US" spc="-80" dirty="0" smtClean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en-US" spc="-80" dirty="0" smtClean="0">
                <a:solidFill>
                  <a:srgbClr val="000000"/>
                </a:solidFill>
                <a:latin typeface="Century Gothic"/>
                <a:cs typeface="Century Gothic"/>
              </a:rPr>
              <a:t>management.</a:t>
            </a:r>
            <a:endParaRPr lang="en-US" spc="-8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488" y="1907046"/>
            <a:ext cx="2584770" cy="1489750"/>
          </a:xfrm>
          <a:prstGeom prst="rect">
            <a:avLst/>
          </a:prstGeom>
          <a:noFill/>
        </p:spPr>
        <p:txBody>
          <a:bodyPr wrap="none" lIns="73262" tIns="36631" rIns="73262" bIns="3663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Accelerate</a:t>
            </a:r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endParaRPr lang="en-US" sz="1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Dramatically increase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sales team </a:t>
            </a:r>
            <a:b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</a:br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productivity.</a:t>
            </a:r>
            <a:endParaRPr lang="en-US" sz="1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6677" y="1082618"/>
            <a:ext cx="779872" cy="7798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9579" y="946097"/>
            <a:ext cx="1024446" cy="102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44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pirio">
      <a:dk1>
        <a:srgbClr val="000000"/>
      </a:dk1>
      <a:lt1>
        <a:srgbClr val="FFFFFF"/>
      </a:lt1>
      <a:dk2>
        <a:srgbClr val="6083AF"/>
      </a:dk2>
      <a:lt2>
        <a:srgbClr val="202830"/>
      </a:lt2>
      <a:accent1>
        <a:srgbClr val="606A6F"/>
      </a:accent1>
      <a:accent2>
        <a:srgbClr val="D3DAE6"/>
      </a:accent2>
      <a:accent3>
        <a:srgbClr val="A3093A"/>
      </a:accent3>
      <a:accent4>
        <a:srgbClr val="F06D1E"/>
      </a:accent4>
      <a:accent5>
        <a:srgbClr val="87BD43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6650</TotalTime>
  <Words>559</Words>
  <Application>Microsoft Macintosh PowerPoint</Application>
  <PresentationFormat>On-screen Show (16:9)</PresentationFormat>
  <Paragraphs>160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What is a Target Buyer Persona? </vt:lpstr>
      <vt:lpstr>B2B Buyer Characteristics are Completely Different from Traditional Buyer Personas</vt:lpstr>
      <vt:lpstr>What Should B2B Sales Reps Learn from Buyer Personas? </vt:lpstr>
      <vt:lpstr>Marketing Operations Manager</vt:lpstr>
      <vt:lpstr>Marketing Operations Manager</vt:lpstr>
      <vt:lpstr>Job Title</vt:lpstr>
      <vt:lpstr>Job Title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cp:lastModifiedBy>Jesse Davis</cp:lastModifiedBy>
  <cp:revision>47</cp:revision>
  <dcterms:modified xsi:type="dcterms:W3CDTF">2015-11-20T18:34:31Z</dcterms:modified>
</cp:coreProperties>
</file>