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6" r:id="rId4"/>
  </p:sldMasterIdLst>
  <p:notesMasterIdLst>
    <p:notesMasterId r:id="rId17"/>
  </p:notesMasterIdLst>
  <p:sldIdLst>
    <p:sldId id="269" r:id="rId5"/>
    <p:sldId id="257" r:id="rId6"/>
    <p:sldId id="258" r:id="rId7"/>
    <p:sldId id="261" r:id="rId8"/>
    <p:sldId id="263" r:id="rId9"/>
    <p:sldId id="259" r:id="rId10"/>
    <p:sldId id="260" r:id="rId11"/>
    <p:sldId id="262" r:id="rId12"/>
    <p:sldId id="264" r:id="rId13"/>
    <p:sldId id="265" r:id="rId14"/>
    <p:sldId id="266"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4F7"/>
    <a:srgbClr val="1B0E40"/>
    <a:srgbClr val="344529"/>
    <a:srgbClr val="2B3922"/>
    <a:srgbClr val="2E3722"/>
    <a:srgbClr val="FCF7F1"/>
    <a:srgbClr val="B8D233"/>
    <a:srgbClr val="5CC6D6"/>
    <a:srgbClr val="F8D22F"/>
    <a:srgbClr val="F03F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719"/>
  </p:normalViewPr>
  <p:slideViewPr>
    <p:cSldViewPr snapToGrid="0">
      <p:cViewPr varScale="1">
        <p:scale>
          <a:sx n="90" d="100"/>
          <a:sy n="90" d="100"/>
        </p:scale>
        <p:origin x="232"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DA05D-6057-C54C-9230-D45327CDE1EB}" type="datetimeFigureOut">
              <a:rPr lang="en-US" smtClean="0"/>
              <a:t>3/24/20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89282-78D9-DC46-860E-29711AFCDCEF}" type="slidenum">
              <a:rPr lang="en-US" smtClean="0"/>
              <a:t>‹#›</a:t>
            </a:fld>
            <a:endParaRPr lang="en-US"/>
          </a:p>
        </p:txBody>
      </p:sp>
    </p:spTree>
    <p:extLst>
      <p:ext uri="{BB962C8B-B14F-4D97-AF65-F5344CB8AC3E}">
        <p14:creationId xmlns:p14="http://schemas.microsoft.com/office/powerpoint/2010/main" val="4277086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789282-78D9-DC46-860E-29711AFCDCEF}" type="slidenum">
              <a:rPr lang="en-US" smtClean="0"/>
              <a:t>1</a:t>
            </a:fld>
            <a:endParaRPr lang="en-US"/>
          </a:p>
        </p:txBody>
      </p:sp>
    </p:spTree>
    <p:extLst>
      <p:ext uri="{BB962C8B-B14F-4D97-AF65-F5344CB8AC3E}">
        <p14:creationId xmlns:p14="http://schemas.microsoft.com/office/powerpoint/2010/main" val="1404214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19DF-13FA-0242-9CF7-F9789AEA63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9E09A0-8317-9148-9DE7-23809354D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7D0902-8D7F-264C-AB26-FA62FAE8A9C0}"/>
              </a:ext>
            </a:extLst>
          </p:cNvPr>
          <p:cNvSpPr>
            <a:spLocks noGrp="1"/>
          </p:cNvSpPr>
          <p:nvPr>
            <p:ph type="dt" sz="half" idx="10"/>
          </p:nvPr>
        </p:nvSpPr>
        <p:spPr/>
        <p:txBody>
          <a:bodyPr/>
          <a:lstStyle/>
          <a:p>
            <a:fld id="{EA0C0817-A112-4847-8014-A94B7D2A4EA3}" type="datetime1">
              <a:rPr lang="en-US" smtClean="0"/>
              <a:t>3/23/20</a:t>
            </a:fld>
            <a:endParaRPr lang="en-US"/>
          </a:p>
        </p:txBody>
      </p:sp>
      <p:sp>
        <p:nvSpPr>
          <p:cNvPr id="5" name="Footer Placeholder 4">
            <a:extLst>
              <a:ext uri="{FF2B5EF4-FFF2-40B4-BE49-F238E27FC236}">
                <a16:creationId xmlns:a16="http://schemas.microsoft.com/office/drawing/2014/main" id="{C3468274-F83C-9647-B2F6-5586B2C5B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979D9-FA72-214C-A858-B25058B8C00C}"/>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730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822AA-3473-9E49-960C-D54A8F193E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648421-EAA4-634C-BD98-1052A2B14D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9EB0B-A464-A146-BA44-06F03EBD5BBD}"/>
              </a:ext>
            </a:extLst>
          </p:cNvPr>
          <p:cNvSpPr>
            <a:spLocks noGrp="1"/>
          </p:cNvSpPr>
          <p:nvPr>
            <p:ph type="dt" sz="half" idx="10"/>
          </p:nvPr>
        </p:nvSpPr>
        <p:spPr/>
        <p:txBody>
          <a:bodyPr/>
          <a:lstStyle/>
          <a:p>
            <a:fld id="{F6FA2B21-3FCD-4721-B95C-427943F61125}" type="datetime1">
              <a:rPr lang="en-US" smtClean="0"/>
              <a:t>3/23/20</a:t>
            </a:fld>
            <a:endParaRPr lang="en-US"/>
          </a:p>
        </p:txBody>
      </p:sp>
      <p:sp>
        <p:nvSpPr>
          <p:cNvPr id="5" name="Footer Placeholder 4">
            <a:extLst>
              <a:ext uri="{FF2B5EF4-FFF2-40B4-BE49-F238E27FC236}">
                <a16:creationId xmlns:a16="http://schemas.microsoft.com/office/drawing/2014/main" id="{D702989D-5043-C045-B1B8-9A9301494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BC496C-9498-1E43-A038-9BDB51E749BF}"/>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3290523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7897B5-1D38-4041-A218-7BE60DCC7B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A285FE-3DDF-2446-83F6-83889258AB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5D8E2-8FCF-BC4F-B8A3-D24E07861EBF}"/>
              </a:ext>
            </a:extLst>
          </p:cNvPr>
          <p:cNvSpPr>
            <a:spLocks noGrp="1"/>
          </p:cNvSpPr>
          <p:nvPr>
            <p:ph type="dt" sz="half" idx="10"/>
          </p:nvPr>
        </p:nvSpPr>
        <p:spPr/>
        <p:txBody>
          <a:bodyPr/>
          <a:lstStyle/>
          <a:p>
            <a:fld id="{F6FA2B21-3FCD-4721-B95C-427943F61125}" type="datetime1">
              <a:rPr lang="en-US" smtClean="0"/>
              <a:t>3/23/20</a:t>
            </a:fld>
            <a:endParaRPr lang="en-US"/>
          </a:p>
        </p:txBody>
      </p:sp>
      <p:sp>
        <p:nvSpPr>
          <p:cNvPr id="5" name="Footer Placeholder 4">
            <a:extLst>
              <a:ext uri="{FF2B5EF4-FFF2-40B4-BE49-F238E27FC236}">
                <a16:creationId xmlns:a16="http://schemas.microsoft.com/office/drawing/2014/main" id="{F0DB5E9D-18CF-8E4D-B4C4-B6BB70A377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90F368-1FBA-E44C-9639-8231E4685122}"/>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7485168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A56BB-79A4-DF4C-B1F6-014EC46196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641A0C-3596-4B4E-B867-212E5BE481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3CC279-4065-1D4A-8B43-4DB5F348327A}"/>
              </a:ext>
            </a:extLst>
          </p:cNvPr>
          <p:cNvSpPr>
            <a:spLocks noGrp="1"/>
          </p:cNvSpPr>
          <p:nvPr>
            <p:ph type="dt" sz="half" idx="10"/>
          </p:nvPr>
        </p:nvSpPr>
        <p:spPr/>
        <p:txBody>
          <a:bodyPr/>
          <a:lstStyle/>
          <a:p>
            <a:fld id="{7332B432-ACDA-4023-A761-2BAB76577B62}" type="datetime1">
              <a:rPr lang="en-US" smtClean="0"/>
              <a:t>3/23/20</a:t>
            </a:fld>
            <a:endParaRPr lang="en-US"/>
          </a:p>
        </p:txBody>
      </p:sp>
      <p:sp>
        <p:nvSpPr>
          <p:cNvPr id="5" name="Footer Placeholder 4">
            <a:extLst>
              <a:ext uri="{FF2B5EF4-FFF2-40B4-BE49-F238E27FC236}">
                <a16:creationId xmlns:a16="http://schemas.microsoft.com/office/drawing/2014/main" id="{E376542C-178E-4E4E-9F8E-695987DC8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A6B9D-E844-CC4D-A765-515DA676A9C9}"/>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9193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4876-60C1-D546-BF83-E536348E8D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06190B-4196-6448-8ED6-452023A7DA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80FBEC-A3BF-9746-8020-93281916C916}"/>
              </a:ext>
            </a:extLst>
          </p:cNvPr>
          <p:cNvSpPr>
            <a:spLocks noGrp="1"/>
          </p:cNvSpPr>
          <p:nvPr>
            <p:ph type="dt" sz="half" idx="10"/>
          </p:nvPr>
        </p:nvSpPr>
        <p:spPr/>
        <p:txBody>
          <a:bodyPr/>
          <a:lstStyle/>
          <a:p>
            <a:fld id="{D9C646AA-F36E-4540-911D-FFFC0A0EF24A}" type="datetime1">
              <a:rPr lang="en-US" smtClean="0"/>
              <a:t>3/23/20</a:t>
            </a:fld>
            <a:endParaRPr lang="en-US"/>
          </a:p>
        </p:txBody>
      </p:sp>
      <p:sp>
        <p:nvSpPr>
          <p:cNvPr id="5" name="Footer Placeholder 4">
            <a:extLst>
              <a:ext uri="{FF2B5EF4-FFF2-40B4-BE49-F238E27FC236}">
                <a16:creationId xmlns:a16="http://schemas.microsoft.com/office/drawing/2014/main" id="{C852731A-4D78-7248-9933-4EB21FFEF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0DFDE-0B49-7044-928E-8B475F77317F}"/>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153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E0C7F-7F2F-E54D-8D66-C3BF744F2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14BF5-DFC5-EE41-B5F9-DAC7466D05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6B510F-27B1-D648-92EF-F286192448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9BA194-FCCB-B14E-8E39-43F5ACA9B3EA}"/>
              </a:ext>
            </a:extLst>
          </p:cNvPr>
          <p:cNvSpPr>
            <a:spLocks noGrp="1"/>
          </p:cNvSpPr>
          <p:nvPr>
            <p:ph type="dt" sz="half" idx="10"/>
          </p:nvPr>
        </p:nvSpPr>
        <p:spPr/>
        <p:txBody>
          <a:bodyPr/>
          <a:lstStyle/>
          <a:p>
            <a:fld id="{69186D26-FA5F-4637-B602-B7C2DC34CFD4}" type="datetime1">
              <a:rPr lang="en-US" smtClean="0"/>
              <a:t>3/23/20</a:t>
            </a:fld>
            <a:endParaRPr lang="en-US"/>
          </a:p>
        </p:txBody>
      </p:sp>
      <p:sp>
        <p:nvSpPr>
          <p:cNvPr id="6" name="Footer Placeholder 5">
            <a:extLst>
              <a:ext uri="{FF2B5EF4-FFF2-40B4-BE49-F238E27FC236}">
                <a16:creationId xmlns:a16="http://schemas.microsoft.com/office/drawing/2014/main" id="{9C61EF44-E6CC-D24B-A683-DDC4D10475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74DEA4-F53A-2A4B-BB4F-F62C3101F961}"/>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0595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2A819-583B-EF4D-BC51-4D73A1BC93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7ABF37-7882-4B4C-955A-1D1C0C1064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979706-EED8-4743-90DE-A9EDAD257A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C8328-84BA-154B-B3D6-A0EF0B30C6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E28CDA-C000-3340-BDA0-AA8A3F4639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90D807-55C6-284F-A37A-EF6B2D017D5B}"/>
              </a:ext>
            </a:extLst>
          </p:cNvPr>
          <p:cNvSpPr>
            <a:spLocks noGrp="1"/>
          </p:cNvSpPr>
          <p:nvPr>
            <p:ph type="dt" sz="half" idx="10"/>
          </p:nvPr>
        </p:nvSpPr>
        <p:spPr/>
        <p:txBody>
          <a:bodyPr/>
          <a:lstStyle/>
          <a:p>
            <a:fld id="{F6FA2B21-3FCD-4721-B95C-427943F61125}" type="datetime1">
              <a:rPr lang="en-US" smtClean="0"/>
              <a:t>3/23/20</a:t>
            </a:fld>
            <a:endParaRPr lang="en-US"/>
          </a:p>
        </p:txBody>
      </p:sp>
      <p:sp>
        <p:nvSpPr>
          <p:cNvPr id="8" name="Footer Placeholder 7">
            <a:extLst>
              <a:ext uri="{FF2B5EF4-FFF2-40B4-BE49-F238E27FC236}">
                <a16:creationId xmlns:a16="http://schemas.microsoft.com/office/drawing/2014/main" id="{C1194E4A-5B25-2149-8DFE-C01CC1037A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D5723E-3E9A-DA43-8AEE-1C518877F4BB}"/>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352890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8B3B-1A0E-D54A-827B-17336EBE9D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F688BE-64D3-EF44-B0B5-58C4F6938310}"/>
              </a:ext>
            </a:extLst>
          </p:cNvPr>
          <p:cNvSpPr>
            <a:spLocks noGrp="1"/>
          </p:cNvSpPr>
          <p:nvPr>
            <p:ph type="dt" sz="half" idx="10"/>
          </p:nvPr>
        </p:nvSpPr>
        <p:spPr/>
        <p:txBody>
          <a:bodyPr/>
          <a:lstStyle/>
          <a:p>
            <a:fld id="{F9A96C99-B8F8-4528-BD05-0E16E943DC09}" type="datetime1">
              <a:rPr lang="en-US" smtClean="0"/>
              <a:t>3/23/20</a:t>
            </a:fld>
            <a:endParaRPr lang="en-US"/>
          </a:p>
        </p:txBody>
      </p:sp>
      <p:sp>
        <p:nvSpPr>
          <p:cNvPr id="4" name="Footer Placeholder 3">
            <a:extLst>
              <a:ext uri="{FF2B5EF4-FFF2-40B4-BE49-F238E27FC236}">
                <a16:creationId xmlns:a16="http://schemas.microsoft.com/office/drawing/2014/main" id="{B2500473-0B20-AB46-B439-2BD6C7328D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89B6CE-8281-9748-8040-BFD5273AF795}"/>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597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31E553-F5D8-5E42-B0E4-AB85E4D80AB3}"/>
              </a:ext>
            </a:extLst>
          </p:cNvPr>
          <p:cNvSpPr>
            <a:spLocks noGrp="1"/>
          </p:cNvSpPr>
          <p:nvPr>
            <p:ph type="dt" sz="half" idx="10"/>
          </p:nvPr>
        </p:nvSpPr>
        <p:spPr/>
        <p:txBody>
          <a:bodyPr/>
          <a:lstStyle/>
          <a:p>
            <a:fld id="{03636942-C211-4B28-8DBD-C953E00AF71B}" type="datetime1">
              <a:rPr lang="en-US" smtClean="0"/>
              <a:t>3/23/20</a:t>
            </a:fld>
            <a:endParaRPr lang="en-US"/>
          </a:p>
        </p:txBody>
      </p:sp>
      <p:sp>
        <p:nvSpPr>
          <p:cNvPr id="3" name="Footer Placeholder 2">
            <a:extLst>
              <a:ext uri="{FF2B5EF4-FFF2-40B4-BE49-F238E27FC236}">
                <a16:creationId xmlns:a16="http://schemas.microsoft.com/office/drawing/2014/main" id="{85B31BD6-1A59-FC44-BB96-2C27223402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C64DE2-46D8-9549-B254-77F850951BA8}"/>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5800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6A844-C141-1B4E-9BFB-1E56C96655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481913-798B-7548-89E0-DA7C2567AD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F8D979-F5A9-7E40-B993-504950438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AA7D6B-D146-9E4E-9022-CBECED68D7E6}"/>
              </a:ext>
            </a:extLst>
          </p:cNvPr>
          <p:cNvSpPr>
            <a:spLocks noGrp="1"/>
          </p:cNvSpPr>
          <p:nvPr>
            <p:ph type="dt" sz="half" idx="10"/>
          </p:nvPr>
        </p:nvSpPr>
        <p:spPr/>
        <p:txBody>
          <a:bodyPr/>
          <a:lstStyle/>
          <a:p>
            <a:fld id="{7E8D12A6-918A-48BD-8CB9-CA713993B0EA}" type="datetime1">
              <a:rPr lang="en-US" smtClean="0"/>
              <a:t>3/23/20</a:t>
            </a:fld>
            <a:endParaRPr lang="en-US"/>
          </a:p>
        </p:txBody>
      </p:sp>
      <p:sp>
        <p:nvSpPr>
          <p:cNvPr id="6" name="Footer Placeholder 5">
            <a:extLst>
              <a:ext uri="{FF2B5EF4-FFF2-40B4-BE49-F238E27FC236}">
                <a16:creationId xmlns:a16="http://schemas.microsoft.com/office/drawing/2014/main" id="{B002AD04-28A7-9D47-AD42-8B58993E8F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7D3806-FDCE-464E-9046-14CD6622CE76}"/>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140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86638-F2EF-3D41-8261-05D5266344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1140F1-B519-624C-9590-A4EC21238B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6648FE-5FA4-3542-8D46-AF3D73D11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A5B98D-1C7C-C34C-A111-89B726A1B524}"/>
              </a:ext>
            </a:extLst>
          </p:cNvPr>
          <p:cNvSpPr>
            <a:spLocks noGrp="1"/>
          </p:cNvSpPr>
          <p:nvPr>
            <p:ph type="dt" sz="half" idx="10"/>
          </p:nvPr>
        </p:nvSpPr>
        <p:spPr/>
        <p:txBody>
          <a:bodyPr/>
          <a:lstStyle/>
          <a:p>
            <a:fld id="{E778CE86-875F-4587-BCF6-FA054AFC0D53}" type="datetime1">
              <a:rPr lang="en-US" smtClean="0"/>
              <a:pPr/>
              <a:t>3/23/20</a:t>
            </a:fld>
            <a:endParaRPr lang="en-US"/>
          </a:p>
        </p:txBody>
      </p:sp>
      <p:sp>
        <p:nvSpPr>
          <p:cNvPr id="6" name="Footer Placeholder 5">
            <a:extLst>
              <a:ext uri="{FF2B5EF4-FFF2-40B4-BE49-F238E27FC236}">
                <a16:creationId xmlns:a16="http://schemas.microsoft.com/office/drawing/2014/main" id="{91DD0B69-C87C-3444-8BCA-5900564B559A}"/>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64AB4939-1228-1C42-85D1-7B2B126134DF}"/>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2391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1BB307-53EF-A04C-8E36-9C8EFFD47C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66041E-E32B-A647-BB6A-FD2FCFFF9A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146CD-4776-1C43-9D0D-49C713E51B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3/23/20</a:t>
            </a:fld>
            <a:endParaRPr lang="en-US"/>
          </a:p>
        </p:txBody>
      </p:sp>
      <p:sp>
        <p:nvSpPr>
          <p:cNvPr id="5" name="Footer Placeholder 4">
            <a:extLst>
              <a:ext uri="{FF2B5EF4-FFF2-40B4-BE49-F238E27FC236}">
                <a16:creationId xmlns:a16="http://schemas.microsoft.com/office/drawing/2014/main" id="{0262C542-CBE6-7F4F-B2CD-A5B65A8B5C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48651E-6589-1C49-8E4F-B1866D114B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4509642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mpower.dominionpayroll.com/covid-19updates" TargetMode="External"/><Relationship Id="rId2" Type="http://schemas.openxmlformats.org/officeDocument/2006/relationships/hyperlink" Target="mailto:questions@dominionpayrol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11E28-4095-3E49-9EB5-D9F75AC699D5}"/>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A5FB99FE-E95D-3C44-B52F-FE4673E7F145}"/>
              </a:ext>
            </a:extLst>
          </p:cNvPr>
          <p:cNvPicPr>
            <a:picLocks noGrp="1" noChangeAspect="1"/>
          </p:cNvPicPr>
          <p:nvPr>
            <p:ph idx="1"/>
          </p:nvPr>
        </p:nvPicPr>
        <p:blipFill>
          <a:blip r:embed="rId3"/>
          <a:stretch>
            <a:fillRect/>
          </a:stretch>
        </p:blipFill>
        <p:spPr>
          <a:xfrm>
            <a:off x="0" y="0"/>
            <a:ext cx="12192000" cy="6864626"/>
          </a:xfrm>
        </p:spPr>
      </p:pic>
      <p:pic>
        <p:nvPicPr>
          <p:cNvPr id="13" name="Picture 12">
            <a:extLst>
              <a:ext uri="{FF2B5EF4-FFF2-40B4-BE49-F238E27FC236}">
                <a16:creationId xmlns:a16="http://schemas.microsoft.com/office/drawing/2014/main" id="{6700D949-DE76-D640-812B-2352A9AE005B}"/>
              </a:ext>
            </a:extLst>
          </p:cNvPr>
          <p:cNvPicPr>
            <a:picLocks noChangeAspect="1"/>
          </p:cNvPicPr>
          <p:nvPr/>
        </p:nvPicPr>
        <p:blipFill>
          <a:blip r:embed="rId4"/>
          <a:stretch>
            <a:fillRect/>
          </a:stretch>
        </p:blipFill>
        <p:spPr>
          <a:xfrm>
            <a:off x="0" y="0"/>
            <a:ext cx="12192000" cy="6864626"/>
          </a:xfrm>
          <a:prstGeom prst="rect">
            <a:avLst/>
          </a:prstGeom>
        </p:spPr>
      </p:pic>
    </p:spTree>
    <p:extLst>
      <p:ext uri="{BB962C8B-B14F-4D97-AF65-F5344CB8AC3E}">
        <p14:creationId xmlns:p14="http://schemas.microsoft.com/office/powerpoint/2010/main" val="111098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11C0-754B-4792-AA0C-DA08375E6087}"/>
              </a:ext>
            </a:extLst>
          </p:cNvPr>
          <p:cNvSpPr>
            <a:spLocks noGrp="1"/>
          </p:cNvSpPr>
          <p:nvPr>
            <p:ph type="title"/>
          </p:nvPr>
        </p:nvSpPr>
        <p:spPr/>
        <p:txBody>
          <a:bodyPr/>
          <a:lstStyle/>
          <a:p>
            <a:r>
              <a:rPr lang="en-US" b="1" dirty="0">
                <a:solidFill>
                  <a:srgbClr val="002060"/>
                </a:solidFill>
                <a:latin typeface="Lato" panose="020F0502020204030203" pitchFamily="34" charset="77"/>
              </a:rPr>
              <a:t>FAQ</a:t>
            </a:r>
          </a:p>
        </p:txBody>
      </p:sp>
      <p:sp>
        <p:nvSpPr>
          <p:cNvPr id="3" name="Content Placeholder 2">
            <a:extLst>
              <a:ext uri="{FF2B5EF4-FFF2-40B4-BE49-F238E27FC236}">
                <a16:creationId xmlns:a16="http://schemas.microsoft.com/office/drawing/2014/main" id="{0D757D2B-C1DF-44D5-B88D-B4FE48824270}"/>
              </a:ext>
            </a:extLst>
          </p:cNvPr>
          <p:cNvSpPr>
            <a:spLocks noGrp="1"/>
          </p:cNvSpPr>
          <p:nvPr>
            <p:ph idx="1"/>
          </p:nvPr>
        </p:nvSpPr>
        <p:spPr>
          <a:xfrm>
            <a:off x="838200" y="1695000"/>
            <a:ext cx="10515600" cy="4351338"/>
          </a:xfrm>
        </p:spPr>
        <p:txBody>
          <a:bodyPr>
            <a:normAutofit/>
          </a:bodyPr>
          <a:lstStyle/>
          <a:p>
            <a:pPr marL="0" indent="0">
              <a:buNone/>
            </a:pPr>
            <a:r>
              <a:rPr lang="en-US" b="1" i="1" dirty="0">
                <a:solidFill>
                  <a:srgbClr val="002060"/>
                </a:solidFill>
              </a:rPr>
              <a:t>Q: If the employees are laid off today and still laid off after April 2nd, would they start getting the paid time off starting April 2nd?</a:t>
            </a:r>
          </a:p>
          <a:p>
            <a:pPr marL="0" indent="0">
              <a:buNone/>
            </a:pPr>
            <a:r>
              <a:rPr lang="en-US" sz="2000" b="1" dirty="0"/>
              <a:t>A: </a:t>
            </a:r>
            <a:r>
              <a:rPr lang="en-US" sz="2000" dirty="0"/>
              <a:t>Employees that are laid off (terminated) are not eligible for Emergency Sick Pay nor Emergency FMLA. If they are furloughed, or temporarily laid off, and not terminated, they may be eligible to take the paid sick leave benefit (up to 80 hours) provided for in the Act if they get sick themselves. We are waiting for clarification on this. </a:t>
            </a:r>
          </a:p>
          <a:p>
            <a:pPr marL="0" indent="0">
              <a:buNone/>
            </a:pPr>
            <a:r>
              <a:rPr lang="en-US" b="1" i="1" dirty="0">
                <a:solidFill>
                  <a:srgbClr val="002060"/>
                </a:solidFill>
              </a:rPr>
              <a:t>Q: What is the difference in furlough and layoff?</a:t>
            </a:r>
          </a:p>
          <a:p>
            <a:pPr marL="0" lvl="0" indent="0">
              <a:buNone/>
            </a:pPr>
            <a:r>
              <a:rPr lang="en-US" sz="2000" b="1" dirty="0"/>
              <a:t>A: </a:t>
            </a:r>
            <a:r>
              <a:rPr lang="en-US" sz="2000" dirty="0"/>
              <a:t>furlough is a temporary layoff or reduction in force with the goal of reinstating employees as business needs dictate. These employees are not considered to be terminated and could even still be covered by health insurance. A layoff is more permanent in nature and involves terminating the employee. In both cases, the employee is eligible to apply for unemployment if earnings have been reduced or eliminated. </a:t>
            </a:r>
          </a:p>
          <a:p>
            <a:endParaRPr lang="en-US" dirty="0"/>
          </a:p>
        </p:txBody>
      </p:sp>
    </p:spTree>
    <p:extLst>
      <p:ext uri="{BB962C8B-B14F-4D97-AF65-F5344CB8AC3E}">
        <p14:creationId xmlns:p14="http://schemas.microsoft.com/office/powerpoint/2010/main" val="2147951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BD27-D4D7-4B3A-853A-0C369A736AFA}"/>
              </a:ext>
            </a:extLst>
          </p:cNvPr>
          <p:cNvSpPr>
            <a:spLocks noGrp="1"/>
          </p:cNvSpPr>
          <p:nvPr>
            <p:ph type="title"/>
          </p:nvPr>
        </p:nvSpPr>
        <p:spPr>
          <a:xfrm>
            <a:off x="0" y="377000"/>
            <a:ext cx="12192000" cy="1325563"/>
          </a:xfrm>
        </p:spPr>
        <p:txBody>
          <a:bodyPr/>
          <a:lstStyle/>
          <a:p>
            <a:pPr algn="ctr"/>
            <a:r>
              <a:rPr lang="en-US" b="1" dirty="0">
                <a:solidFill>
                  <a:srgbClr val="002060"/>
                </a:solidFill>
                <a:latin typeface="Lato" panose="020F0502020204030203" pitchFamily="34" charset="77"/>
              </a:rPr>
              <a:t>Questions we still getting clarification on: </a:t>
            </a:r>
          </a:p>
        </p:txBody>
      </p:sp>
      <p:sp>
        <p:nvSpPr>
          <p:cNvPr id="3" name="Content Placeholder 2">
            <a:extLst>
              <a:ext uri="{FF2B5EF4-FFF2-40B4-BE49-F238E27FC236}">
                <a16:creationId xmlns:a16="http://schemas.microsoft.com/office/drawing/2014/main" id="{FD36766E-4BA7-4F59-84D5-D3F216E7C140}"/>
              </a:ext>
            </a:extLst>
          </p:cNvPr>
          <p:cNvSpPr>
            <a:spLocks noGrp="1"/>
          </p:cNvSpPr>
          <p:nvPr>
            <p:ph idx="1"/>
          </p:nvPr>
        </p:nvSpPr>
        <p:spPr/>
        <p:txBody>
          <a:bodyPr>
            <a:normAutofit/>
          </a:bodyPr>
          <a:lstStyle/>
          <a:p>
            <a:r>
              <a:rPr lang="en-US" i="1" dirty="0"/>
              <a:t>Can the EFMLA and EPSE be used intermittently?</a:t>
            </a:r>
          </a:p>
          <a:p>
            <a:r>
              <a:rPr lang="en-US" i="1" dirty="0"/>
              <a:t>What are the guidelines around unemployment?</a:t>
            </a:r>
          </a:p>
          <a:p>
            <a:r>
              <a:rPr lang="en-US" i="1" dirty="0"/>
              <a:t>What is the Healthcare Workers exemptions?</a:t>
            </a:r>
          </a:p>
          <a:p>
            <a:r>
              <a:rPr lang="en-US" i="1" dirty="0"/>
              <a:t>Does anyone know if the SBA Economic Injury Disaster Loans must be guaranteed by small business owners or are they backed by the SBA/government?  </a:t>
            </a:r>
          </a:p>
          <a:p>
            <a:r>
              <a:rPr lang="en-US" i="1" dirty="0"/>
              <a:t>Any disadvantages of having your employees simply go ahead and file for unemployment since our office is closed? Do we have to make them use all their PTO/Sick days before they file unemployment?</a:t>
            </a:r>
          </a:p>
          <a:p>
            <a:pPr marL="0" indent="0">
              <a:buNone/>
            </a:pPr>
            <a:endParaRPr lang="en-US" i="1" dirty="0"/>
          </a:p>
          <a:p>
            <a:endParaRPr lang="en-US" dirty="0"/>
          </a:p>
          <a:p>
            <a:endParaRPr lang="en-US" dirty="0"/>
          </a:p>
        </p:txBody>
      </p:sp>
    </p:spTree>
    <p:extLst>
      <p:ext uri="{BB962C8B-B14F-4D97-AF65-F5344CB8AC3E}">
        <p14:creationId xmlns:p14="http://schemas.microsoft.com/office/powerpoint/2010/main" val="514185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51CBC-0C0D-454A-9192-3DCDBC105FAE}"/>
              </a:ext>
            </a:extLst>
          </p:cNvPr>
          <p:cNvSpPr>
            <a:spLocks noGrp="1"/>
          </p:cNvSpPr>
          <p:nvPr>
            <p:ph type="title"/>
          </p:nvPr>
        </p:nvSpPr>
        <p:spPr>
          <a:xfrm>
            <a:off x="838199" y="600223"/>
            <a:ext cx="10515600" cy="1325563"/>
          </a:xfrm>
        </p:spPr>
        <p:txBody>
          <a:bodyPr/>
          <a:lstStyle/>
          <a:p>
            <a:pPr algn="ctr"/>
            <a:r>
              <a:rPr lang="en-US" b="1" i="1" dirty="0">
                <a:solidFill>
                  <a:srgbClr val="002060"/>
                </a:solidFill>
                <a:latin typeface="Lato" panose="020F0502020204030203" pitchFamily="34" charset="77"/>
              </a:rPr>
              <a:t>Questions? </a:t>
            </a:r>
            <a:r>
              <a:rPr lang="en-US" dirty="0">
                <a:latin typeface="Lato" panose="020F0502020204030203" pitchFamily="34" charset="77"/>
              </a:rPr>
              <a:t>We’re Here to Help!</a:t>
            </a:r>
          </a:p>
        </p:txBody>
      </p:sp>
      <p:sp>
        <p:nvSpPr>
          <p:cNvPr id="6" name="Title 1">
            <a:extLst>
              <a:ext uri="{FF2B5EF4-FFF2-40B4-BE49-F238E27FC236}">
                <a16:creationId xmlns:a16="http://schemas.microsoft.com/office/drawing/2014/main" id="{B56BFDE3-934D-8B4D-BC40-9697065B0D15}"/>
              </a:ext>
            </a:extLst>
          </p:cNvPr>
          <p:cNvSpPr txBox="1">
            <a:spLocks/>
          </p:cNvSpPr>
          <p:nvPr/>
        </p:nvSpPr>
        <p:spPr>
          <a:xfrm>
            <a:off x="0" y="3603642"/>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i="1" dirty="0">
                <a:solidFill>
                  <a:srgbClr val="002060"/>
                </a:solidFill>
                <a:latin typeface="Lato" panose="020F0502020204030203" pitchFamily="34" charset="77"/>
              </a:rPr>
              <a:t>Email us at:</a:t>
            </a:r>
          </a:p>
          <a:p>
            <a:pPr algn="ctr"/>
            <a:r>
              <a:rPr lang="en-US" sz="2400" dirty="0">
                <a:solidFill>
                  <a:srgbClr val="002060"/>
                </a:solidFill>
                <a:latin typeface="Lato" panose="020F0502020204030203" pitchFamily="34" charset="77"/>
                <a:hlinkClick r:id="rId2"/>
              </a:rPr>
              <a:t>questions@dominionpayroll.com</a:t>
            </a:r>
            <a:r>
              <a:rPr lang="en-US" sz="2400" dirty="0">
                <a:solidFill>
                  <a:srgbClr val="002060"/>
                </a:solidFill>
                <a:latin typeface="Lato" panose="020F0502020204030203" pitchFamily="34" charset="77"/>
              </a:rPr>
              <a:t> </a:t>
            </a:r>
            <a:endParaRPr lang="en-US" sz="2400" dirty="0">
              <a:latin typeface="Lato" panose="020F0502020204030203" pitchFamily="34" charset="77"/>
            </a:endParaRPr>
          </a:p>
        </p:txBody>
      </p:sp>
      <p:sp>
        <p:nvSpPr>
          <p:cNvPr id="7" name="Title 1">
            <a:extLst>
              <a:ext uri="{FF2B5EF4-FFF2-40B4-BE49-F238E27FC236}">
                <a16:creationId xmlns:a16="http://schemas.microsoft.com/office/drawing/2014/main" id="{AA379A90-AEAC-B54E-B098-E838833A929E}"/>
              </a:ext>
            </a:extLst>
          </p:cNvPr>
          <p:cNvSpPr txBox="1">
            <a:spLocks/>
          </p:cNvSpPr>
          <p:nvPr/>
        </p:nvSpPr>
        <p:spPr>
          <a:xfrm>
            <a:off x="0" y="2103437"/>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800" b="1" i="1" dirty="0">
                <a:solidFill>
                  <a:srgbClr val="002060"/>
                </a:solidFill>
                <a:latin typeface="Lato" panose="020F0502020204030203" pitchFamily="34" charset="77"/>
              </a:rPr>
              <a:t>View webinar schedule, daily updates, templates, &amp; resources at:</a:t>
            </a:r>
            <a:endParaRPr lang="en-US" sz="2000" dirty="0">
              <a:solidFill>
                <a:srgbClr val="002060"/>
              </a:solidFill>
              <a:latin typeface="Lato" panose="020F0502020204030203" pitchFamily="34" charset="77"/>
            </a:endParaRPr>
          </a:p>
          <a:p>
            <a:pPr algn="ctr">
              <a:lnSpc>
                <a:spcPct val="120000"/>
              </a:lnSpc>
            </a:pPr>
            <a:r>
              <a:rPr lang="en-US" sz="2400" dirty="0">
                <a:solidFill>
                  <a:srgbClr val="002060"/>
                </a:solidFill>
                <a:latin typeface="Lato" panose="020F0502020204030203" pitchFamily="34" charset="77"/>
                <a:hlinkClick r:id="rId3"/>
              </a:rPr>
              <a:t>https://empower.dominionpayroll.com/covid-19updates</a:t>
            </a:r>
            <a:endParaRPr lang="en-US" sz="2400" dirty="0">
              <a:solidFill>
                <a:srgbClr val="002060"/>
              </a:solidFill>
              <a:latin typeface="Lato" panose="020F0502020204030203" pitchFamily="34" charset="77"/>
            </a:endParaRPr>
          </a:p>
        </p:txBody>
      </p:sp>
    </p:spTree>
    <p:extLst>
      <p:ext uri="{BB962C8B-B14F-4D97-AF65-F5344CB8AC3E}">
        <p14:creationId xmlns:p14="http://schemas.microsoft.com/office/powerpoint/2010/main" val="1703648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B2BF-BD8A-41E6-A7F0-B6979AFBE3A6}"/>
              </a:ext>
            </a:extLst>
          </p:cNvPr>
          <p:cNvSpPr>
            <a:spLocks noGrp="1"/>
          </p:cNvSpPr>
          <p:nvPr>
            <p:ph type="title"/>
          </p:nvPr>
        </p:nvSpPr>
        <p:spPr/>
        <p:txBody>
          <a:bodyPr/>
          <a:lstStyle/>
          <a:p>
            <a:pPr algn="ctr"/>
            <a:r>
              <a:rPr lang="en-US" dirty="0">
                <a:solidFill>
                  <a:srgbClr val="002060"/>
                </a:solidFill>
                <a:latin typeface="Lato" panose="020F0502020204030203" pitchFamily="34" charset="77"/>
              </a:rPr>
              <a:t>Tax Credit</a:t>
            </a:r>
          </a:p>
        </p:txBody>
      </p:sp>
      <p:sp>
        <p:nvSpPr>
          <p:cNvPr id="3" name="Content Placeholder 2">
            <a:extLst>
              <a:ext uri="{FF2B5EF4-FFF2-40B4-BE49-F238E27FC236}">
                <a16:creationId xmlns:a16="http://schemas.microsoft.com/office/drawing/2014/main" id="{370C6B7D-2595-42CB-B752-3CD5EAE80114}"/>
              </a:ext>
            </a:extLst>
          </p:cNvPr>
          <p:cNvSpPr>
            <a:spLocks noGrp="1"/>
          </p:cNvSpPr>
          <p:nvPr>
            <p:ph idx="1"/>
          </p:nvPr>
        </p:nvSpPr>
        <p:spPr/>
        <p:txBody>
          <a:bodyPr/>
          <a:lstStyle/>
          <a:p>
            <a:pPr marL="0" indent="0" algn="ctr">
              <a:buNone/>
            </a:pPr>
            <a:r>
              <a:rPr lang="en-US" dirty="0"/>
              <a:t>Originally, the tax credit was refunded quarterly.</a:t>
            </a:r>
          </a:p>
          <a:p>
            <a:pPr algn="ctr"/>
            <a:endParaRPr lang="en-US" dirty="0"/>
          </a:p>
          <a:p>
            <a:pPr marL="0" indent="0" algn="ctr">
              <a:buNone/>
            </a:pPr>
            <a:r>
              <a:rPr lang="en-US" dirty="0"/>
              <a:t>Now, you can take the full amount of the Emergency Sick Leave as a credit on your taxes due.</a:t>
            </a:r>
          </a:p>
          <a:p>
            <a:endParaRPr lang="en-US" dirty="0"/>
          </a:p>
          <a:p>
            <a:pPr marL="0" indent="0" algn="ctr">
              <a:buNone/>
            </a:pPr>
            <a:r>
              <a:rPr lang="en-US" b="1" dirty="0"/>
              <a:t>**Webinar on Thursday at 11:00:</a:t>
            </a:r>
            <a:r>
              <a:rPr lang="en-US" dirty="0"/>
              <a:t> </a:t>
            </a:r>
          </a:p>
          <a:p>
            <a:pPr marL="0" indent="0" algn="ctr">
              <a:buNone/>
            </a:pPr>
            <a:r>
              <a:rPr lang="en-US" dirty="0"/>
              <a:t>Deep dive on how the tax credit works.</a:t>
            </a:r>
          </a:p>
          <a:p>
            <a:pPr marL="0" indent="0">
              <a:buNone/>
            </a:pPr>
            <a:endParaRPr lang="en-US" dirty="0"/>
          </a:p>
        </p:txBody>
      </p:sp>
    </p:spTree>
    <p:extLst>
      <p:ext uri="{BB962C8B-B14F-4D97-AF65-F5344CB8AC3E}">
        <p14:creationId xmlns:p14="http://schemas.microsoft.com/office/powerpoint/2010/main" val="3214893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394FB-D2D2-4F82-B27D-338E3F007430}"/>
              </a:ext>
            </a:extLst>
          </p:cNvPr>
          <p:cNvSpPr>
            <a:spLocks noGrp="1"/>
          </p:cNvSpPr>
          <p:nvPr>
            <p:ph type="title"/>
          </p:nvPr>
        </p:nvSpPr>
        <p:spPr>
          <a:xfrm>
            <a:off x="838200" y="553460"/>
            <a:ext cx="10515600" cy="1325563"/>
          </a:xfrm>
        </p:spPr>
        <p:txBody>
          <a:bodyPr/>
          <a:lstStyle/>
          <a:p>
            <a:pPr algn="ctr"/>
            <a:r>
              <a:rPr lang="en-US" i="1" dirty="0">
                <a:solidFill>
                  <a:srgbClr val="002060"/>
                </a:solidFill>
                <a:latin typeface="Lato" panose="020F0502020204030203" pitchFamily="34" charset="77"/>
              </a:rPr>
              <a:t>When does this go into effect?</a:t>
            </a:r>
          </a:p>
        </p:txBody>
      </p:sp>
      <p:sp>
        <p:nvSpPr>
          <p:cNvPr id="3" name="Content Placeholder 2">
            <a:extLst>
              <a:ext uri="{FF2B5EF4-FFF2-40B4-BE49-F238E27FC236}">
                <a16:creationId xmlns:a16="http://schemas.microsoft.com/office/drawing/2014/main" id="{2FD7BD79-1BC8-47B5-A0BA-32DED76098D6}"/>
              </a:ext>
            </a:extLst>
          </p:cNvPr>
          <p:cNvSpPr>
            <a:spLocks noGrp="1"/>
          </p:cNvSpPr>
          <p:nvPr>
            <p:ph idx="1"/>
          </p:nvPr>
        </p:nvSpPr>
        <p:spPr>
          <a:xfrm>
            <a:off x="838200" y="1652691"/>
            <a:ext cx="10515600" cy="4351338"/>
          </a:xfrm>
        </p:spPr>
        <p:txBody>
          <a:bodyPr>
            <a:normAutofit/>
          </a:bodyPr>
          <a:lstStyle/>
          <a:p>
            <a:pPr marL="0" indent="0" algn="ctr">
              <a:buNone/>
            </a:pPr>
            <a:r>
              <a:rPr lang="en-US" b="1" dirty="0"/>
              <a:t>April 2, 2020 - December 31, 2020</a:t>
            </a:r>
          </a:p>
          <a:p>
            <a:pPr marL="0" indent="0" algn="ctr">
              <a:buNone/>
            </a:pPr>
            <a:endParaRPr lang="en-US" dirty="0"/>
          </a:p>
          <a:p>
            <a:pPr marL="0" indent="0" algn="ctr">
              <a:buNone/>
            </a:pPr>
            <a:r>
              <a:rPr lang="en-US" b="1" dirty="0"/>
              <a:t>4.2.2020</a:t>
            </a:r>
          </a:p>
          <a:p>
            <a:pPr marL="0" indent="0" algn="ctr">
              <a:buNone/>
            </a:pPr>
            <a:r>
              <a:rPr lang="en-US" dirty="0"/>
              <a:t>First</a:t>
            </a:r>
            <a:r>
              <a:rPr lang="en-US" b="1" dirty="0"/>
              <a:t> </a:t>
            </a:r>
            <a:r>
              <a:rPr lang="en-US" dirty="0"/>
              <a:t>date an employee can use the Emergency Paid Sick Leave and the Emergency Family Medical Leave</a:t>
            </a:r>
          </a:p>
          <a:p>
            <a:pPr marL="0" indent="0" algn="ctr">
              <a:buNone/>
            </a:pPr>
            <a:endParaRPr lang="en-US" sz="4000" dirty="0"/>
          </a:p>
        </p:txBody>
      </p:sp>
    </p:spTree>
    <p:extLst>
      <p:ext uri="{BB962C8B-B14F-4D97-AF65-F5344CB8AC3E}">
        <p14:creationId xmlns:p14="http://schemas.microsoft.com/office/powerpoint/2010/main" val="298571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B1A2-90F6-4DEC-9901-BD60F127643A}"/>
              </a:ext>
            </a:extLst>
          </p:cNvPr>
          <p:cNvSpPr>
            <a:spLocks noGrp="1"/>
          </p:cNvSpPr>
          <p:nvPr>
            <p:ph type="title"/>
          </p:nvPr>
        </p:nvSpPr>
        <p:spPr/>
        <p:txBody>
          <a:bodyPr/>
          <a:lstStyle/>
          <a:p>
            <a:pPr algn="ctr"/>
            <a:r>
              <a:rPr lang="en-US" dirty="0">
                <a:solidFill>
                  <a:srgbClr val="002060"/>
                </a:solidFill>
                <a:latin typeface="Lato" panose="020F0502020204030203" pitchFamily="34" charset="77"/>
              </a:rPr>
              <a:t>Paid Family Medical Leave</a:t>
            </a:r>
          </a:p>
        </p:txBody>
      </p:sp>
      <p:sp>
        <p:nvSpPr>
          <p:cNvPr id="3" name="Content Placeholder 2">
            <a:extLst>
              <a:ext uri="{FF2B5EF4-FFF2-40B4-BE49-F238E27FC236}">
                <a16:creationId xmlns:a16="http://schemas.microsoft.com/office/drawing/2014/main" id="{C4C071A1-D2BF-492A-90E7-FD9A8832375A}"/>
              </a:ext>
            </a:extLst>
          </p:cNvPr>
          <p:cNvSpPr>
            <a:spLocks noGrp="1"/>
          </p:cNvSpPr>
          <p:nvPr>
            <p:ph idx="1"/>
          </p:nvPr>
        </p:nvSpPr>
        <p:spPr>
          <a:xfrm>
            <a:off x="838200" y="1504991"/>
            <a:ext cx="10515600" cy="4812681"/>
          </a:xfrm>
        </p:spPr>
        <p:txBody>
          <a:bodyPr>
            <a:normAutofit fontScale="40000" lnSpcReduction="20000"/>
          </a:bodyPr>
          <a:lstStyle/>
          <a:p>
            <a:pPr marL="0" indent="0" algn="ctr" fontAlgn="base">
              <a:lnSpc>
                <a:spcPct val="170000"/>
              </a:lnSpc>
              <a:buNone/>
            </a:pPr>
            <a:r>
              <a:rPr lang="en-US" sz="4500" b="1" dirty="0">
                <a:latin typeface="Lato" panose="020F0502020204030203" pitchFamily="34" charset="77"/>
              </a:rPr>
              <a:t>EFMLA: Emergency Family and Medical Leave Expansion Act​</a:t>
            </a:r>
          </a:p>
          <a:p>
            <a:pPr fontAlgn="base">
              <a:lnSpc>
                <a:spcPct val="170000"/>
              </a:lnSpc>
            </a:pPr>
            <a:r>
              <a:rPr lang="en-US" sz="3400" dirty="0">
                <a:latin typeface="Lato" panose="020F0502020204030203" pitchFamily="34" charset="77"/>
              </a:rPr>
              <a:t>The bill provides 12 weeks of job-protected paid EFMLA​</a:t>
            </a:r>
          </a:p>
          <a:p>
            <a:pPr marL="0" indent="0" fontAlgn="base">
              <a:lnSpc>
                <a:spcPct val="170000"/>
              </a:lnSpc>
              <a:buNone/>
            </a:pPr>
            <a:r>
              <a:rPr lang="en-US" sz="3400" dirty="0">
                <a:latin typeface="Lato" panose="020F0502020204030203" pitchFamily="34" charset="77"/>
              </a:rPr>
              <a:t>	– of which the first 10 days may be unpaid – for employees of employers with under 500 employees​</a:t>
            </a:r>
          </a:p>
          <a:p>
            <a:pPr fontAlgn="base">
              <a:lnSpc>
                <a:spcPct val="170000"/>
              </a:lnSpc>
            </a:pPr>
            <a:r>
              <a:rPr lang="en-US" sz="3400" dirty="0">
                <a:latin typeface="Lato" panose="020F0502020204030203" pitchFamily="34" charset="77"/>
              </a:rPr>
              <a:t>Employees may use accrued personal or sick leave during the first 10 days, but employers </a:t>
            </a:r>
            <a:r>
              <a:rPr lang="en-US" sz="3400" b="1" dirty="0">
                <a:latin typeface="Lato" panose="020F0502020204030203" pitchFamily="34" charset="77"/>
              </a:rPr>
              <a:t>may not require </a:t>
            </a:r>
            <a:r>
              <a:rPr lang="en-US" sz="3400" dirty="0">
                <a:latin typeface="Lato" panose="020F0502020204030203" pitchFamily="34" charset="77"/>
              </a:rPr>
              <a:t>employees to do so​</a:t>
            </a:r>
          </a:p>
          <a:p>
            <a:pPr fontAlgn="base">
              <a:lnSpc>
                <a:spcPct val="170000"/>
              </a:lnSpc>
            </a:pPr>
            <a:r>
              <a:rPr lang="en-US" sz="3400" dirty="0">
                <a:latin typeface="Lato" panose="020F0502020204030203" pitchFamily="34" charset="77"/>
              </a:rPr>
              <a:t>This leave benefit covers employees who have been working for at least </a:t>
            </a:r>
            <a:r>
              <a:rPr lang="en-US" sz="3400" b="1" dirty="0">
                <a:latin typeface="Lato" panose="020F0502020204030203" pitchFamily="34" charset="77"/>
              </a:rPr>
              <a:t>30 calendar days</a:t>
            </a:r>
            <a:r>
              <a:rPr lang="en-US" sz="3400" dirty="0">
                <a:latin typeface="Lato" panose="020F0502020204030203" pitchFamily="34" charset="77"/>
              </a:rPr>
              <a:t>​</a:t>
            </a:r>
          </a:p>
          <a:p>
            <a:pPr fontAlgn="base">
              <a:lnSpc>
                <a:spcPct val="170000"/>
              </a:lnSpc>
            </a:pPr>
            <a:r>
              <a:rPr lang="en-US" sz="3400" dirty="0">
                <a:latin typeface="Lato" panose="020F0502020204030203" pitchFamily="34" charset="77"/>
              </a:rPr>
              <a:t>If employees are unable to work or telework and school or place of care has been closed related to a public emergency, employees may use leave to care for a child under the age of 18.​</a:t>
            </a:r>
          </a:p>
          <a:p>
            <a:pPr fontAlgn="base">
              <a:lnSpc>
                <a:spcPct val="170000"/>
              </a:lnSpc>
            </a:pPr>
            <a:r>
              <a:rPr lang="en-US" sz="3400" dirty="0">
                <a:latin typeface="Lato" panose="020F0502020204030203" pitchFamily="34" charset="77"/>
              </a:rPr>
              <a:t>After the first 10 days, employers </a:t>
            </a:r>
            <a:r>
              <a:rPr lang="en-US" sz="3400" b="1" dirty="0">
                <a:latin typeface="Lato" panose="020F0502020204030203" pitchFamily="34" charset="77"/>
              </a:rPr>
              <a:t>must </a:t>
            </a:r>
            <a:r>
              <a:rPr lang="en-US" sz="3400" dirty="0">
                <a:latin typeface="Lato" panose="020F0502020204030203" pitchFamily="34" charset="77"/>
              </a:rPr>
              <a:t>compensate employees in an amount that is not less than 2/3 of the employee’s regular rate of pay based on their normal scheduled hours. </a:t>
            </a:r>
            <a:r>
              <a:rPr lang="en-US" sz="3400" b="1" dirty="0">
                <a:latin typeface="Lato" panose="020F0502020204030203" pitchFamily="34" charset="77"/>
              </a:rPr>
              <a:t>These pay requirements apply to only the COVID-19 related leave reasons listed above.</a:t>
            </a:r>
            <a:r>
              <a:rPr lang="en-US" sz="3400" dirty="0">
                <a:latin typeface="Lato" panose="020F0502020204030203" pitchFamily="34" charset="77"/>
              </a:rPr>
              <a:t>​</a:t>
            </a:r>
          </a:p>
          <a:p>
            <a:pPr fontAlgn="base">
              <a:lnSpc>
                <a:spcPct val="170000"/>
              </a:lnSpc>
            </a:pPr>
            <a:r>
              <a:rPr lang="en-US" sz="3400" dirty="0">
                <a:latin typeface="Lato" panose="020F0502020204030203" pitchFamily="34" charset="77"/>
              </a:rPr>
              <a:t>The provisions will go into effect 15 days after the date of enactment and expire on December 31, 2020</a:t>
            </a:r>
          </a:p>
          <a:p>
            <a:pPr marL="0" indent="0">
              <a:buNone/>
            </a:pPr>
            <a:endParaRPr lang="en-US" dirty="0"/>
          </a:p>
        </p:txBody>
      </p:sp>
    </p:spTree>
    <p:extLst>
      <p:ext uri="{BB962C8B-B14F-4D97-AF65-F5344CB8AC3E}">
        <p14:creationId xmlns:p14="http://schemas.microsoft.com/office/powerpoint/2010/main" val="342737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4DCFD-12F4-4FC5-BC4E-2B4D2507E8E6}"/>
              </a:ext>
            </a:extLst>
          </p:cNvPr>
          <p:cNvSpPr>
            <a:spLocks noGrp="1"/>
          </p:cNvSpPr>
          <p:nvPr>
            <p:ph type="title"/>
          </p:nvPr>
        </p:nvSpPr>
        <p:spPr/>
        <p:txBody>
          <a:bodyPr/>
          <a:lstStyle/>
          <a:p>
            <a:pPr algn="ctr"/>
            <a:r>
              <a:rPr lang="en-US" b="1" dirty="0">
                <a:solidFill>
                  <a:srgbClr val="002060"/>
                </a:solidFill>
                <a:latin typeface="Lato" panose="020F0502020204030203" pitchFamily="34" charset="77"/>
              </a:rPr>
              <a:t>Emergency Paid Sick Leave Act</a:t>
            </a:r>
          </a:p>
        </p:txBody>
      </p:sp>
      <p:sp>
        <p:nvSpPr>
          <p:cNvPr id="3" name="Content Placeholder 2">
            <a:extLst>
              <a:ext uri="{FF2B5EF4-FFF2-40B4-BE49-F238E27FC236}">
                <a16:creationId xmlns:a16="http://schemas.microsoft.com/office/drawing/2014/main" id="{B893AAEE-5BD4-4341-BA82-D1D49F166553}"/>
              </a:ext>
            </a:extLst>
          </p:cNvPr>
          <p:cNvSpPr>
            <a:spLocks noGrp="1"/>
          </p:cNvSpPr>
          <p:nvPr>
            <p:ph idx="1"/>
          </p:nvPr>
        </p:nvSpPr>
        <p:spPr/>
        <p:txBody>
          <a:bodyPr/>
          <a:lstStyle/>
          <a:p>
            <a:endParaRPr lang="en-US" dirty="0">
              <a:latin typeface="Lato" panose="020F0502020204030203" pitchFamily="34" charset="77"/>
            </a:endParaRPr>
          </a:p>
          <a:p>
            <a:r>
              <a:rPr lang="en-US" dirty="0">
                <a:latin typeface="Lato" panose="020F0502020204030203" pitchFamily="34" charset="77"/>
              </a:rPr>
              <a:t>Employers will be required to post a notice informing employees of their rights to leave within 7 days of enactment of the law.</a:t>
            </a:r>
          </a:p>
          <a:p>
            <a:endParaRPr lang="en-US" dirty="0">
              <a:latin typeface="Lato" panose="020F0502020204030203" pitchFamily="34" charset="77"/>
            </a:endParaRPr>
          </a:p>
          <a:p>
            <a:r>
              <a:rPr lang="en-US" dirty="0">
                <a:latin typeface="Lato" panose="020F0502020204030203" pitchFamily="34" charset="77"/>
              </a:rPr>
              <a:t>4.2.2020 is the enactment of law. You have to post notice by              4.9.2020.</a:t>
            </a:r>
          </a:p>
          <a:p>
            <a:pPr marL="0" indent="0">
              <a:buNone/>
            </a:pPr>
            <a:endParaRPr lang="en-US" dirty="0">
              <a:latin typeface="Lato" panose="020F0502020204030203" pitchFamily="34" charset="77"/>
            </a:endParaRPr>
          </a:p>
          <a:p>
            <a:r>
              <a:rPr lang="en-US" dirty="0">
                <a:latin typeface="Lato" panose="020F0502020204030203" pitchFamily="34" charset="77"/>
              </a:rPr>
              <a:t>Waiting on the model notice language from DOL (Wednesday).</a:t>
            </a:r>
          </a:p>
          <a:p>
            <a:endParaRPr lang="en-US" dirty="0"/>
          </a:p>
        </p:txBody>
      </p:sp>
    </p:spTree>
    <p:extLst>
      <p:ext uri="{BB962C8B-B14F-4D97-AF65-F5344CB8AC3E}">
        <p14:creationId xmlns:p14="http://schemas.microsoft.com/office/powerpoint/2010/main" val="3423999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EA8B-9234-489A-9199-93097A7694B7}"/>
              </a:ext>
            </a:extLst>
          </p:cNvPr>
          <p:cNvSpPr>
            <a:spLocks noGrp="1"/>
          </p:cNvSpPr>
          <p:nvPr>
            <p:ph type="title"/>
          </p:nvPr>
        </p:nvSpPr>
        <p:spPr/>
        <p:txBody>
          <a:bodyPr/>
          <a:lstStyle/>
          <a:p>
            <a:pPr algn="ctr"/>
            <a:r>
              <a:rPr lang="en-US" b="1" dirty="0">
                <a:solidFill>
                  <a:srgbClr val="002060"/>
                </a:solidFill>
                <a:latin typeface="Lato" panose="020F0502020204030203" pitchFamily="34" charset="77"/>
              </a:rPr>
              <a:t>I-9’s</a:t>
            </a:r>
          </a:p>
        </p:txBody>
      </p:sp>
      <p:sp>
        <p:nvSpPr>
          <p:cNvPr id="3" name="Content Placeholder 2">
            <a:extLst>
              <a:ext uri="{FF2B5EF4-FFF2-40B4-BE49-F238E27FC236}">
                <a16:creationId xmlns:a16="http://schemas.microsoft.com/office/drawing/2014/main" id="{27EEAAED-34BA-4A9E-BDDD-B41AC61BFB52}"/>
              </a:ext>
            </a:extLst>
          </p:cNvPr>
          <p:cNvSpPr>
            <a:spLocks noGrp="1"/>
          </p:cNvSpPr>
          <p:nvPr>
            <p:ph idx="1"/>
          </p:nvPr>
        </p:nvSpPr>
        <p:spPr/>
        <p:txBody>
          <a:bodyPr>
            <a:normAutofit/>
          </a:bodyPr>
          <a:lstStyle/>
          <a:p>
            <a:r>
              <a:rPr lang="en-US" sz="2400" dirty="0">
                <a:latin typeface="Lato" panose="020F0502020204030203" pitchFamily="34" charset="77"/>
              </a:rPr>
              <a:t>Employers with employees taking physical proximity precautions due to COVID-19 will not be required to review the employee's identity and employment authorization documents in the employee's physical presence.</a:t>
            </a:r>
          </a:p>
          <a:p>
            <a:r>
              <a:rPr lang="en-US" sz="2400" dirty="0">
                <a:latin typeface="Lato" panose="020F0502020204030203" pitchFamily="34" charset="77"/>
              </a:rPr>
              <a:t>Employers that avail themselves of this option must provide written documentation of their remote onboarding and telework policy for each employee.</a:t>
            </a:r>
          </a:p>
          <a:p>
            <a:r>
              <a:rPr lang="en-US" sz="2400" dirty="0">
                <a:latin typeface="Lato" panose="020F0502020204030203" pitchFamily="34" charset="77"/>
              </a:rPr>
              <a:t>Employers must still inspect the Section 2 documents over video conference, fax, or e-mail and obtain and retain copies of the documents within three business days. Employers are instructed to enter "COVID-19" as the reason for the physical inspection delay in the additional information field in Section 2.</a:t>
            </a:r>
          </a:p>
          <a:p>
            <a:endParaRPr lang="en-US" dirty="0"/>
          </a:p>
        </p:txBody>
      </p:sp>
    </p:spTree>
    <p:extLst>
      <p:ext uri="{BB962C8B-B14F-4D97-AF65-F5344CB8AC3E}">
        <p14:creationId xmlns:p14="http://schemas.microsoft.com/office/powerpoint/2010/main" val="3302807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2863A-17FB-42FD-AD93-0C94E1634362}"/>
              </a:ext>
            </a:extLst>
          </p:cNvPr>
          <p:cNvSpPr>
            <a:spLocks noGrp="1"/>
          </p:cNvSpPr>
          <p:nvPr>
            <p:ph type="title"/>
          </p:nvPr>
        </p:nvSpPr>
        <p:spPr/>
        <p:txBody>
          <a:bodyPr/>
          <a:lstStyle/>
          <a:p>
            <a:pPr algn="ctr"/>
            <a:r>
              <a:rPr lang="en-US" b="1" dirty="0">
                <a:solidFill>
                  <a:srgbClr val="002060"/>
                </a:solidFill>
              </a:rPr>
              <a:t>I-9’s</a:t>
            </a:r>
          </a:p>
        </p:txBody>
      </p:sp>
      <p:sp>
        <p:nvSpPr>
          <p:cNvPr id="3" name="Content Placeholder 2">
            <a:extLst>
              <a:ext uri="{FF2B5EF4-FFF2-40B4-BE49-F238E27FC236}">
                <a16:creationId xmlns:a16="http://schemas.microsoft.com/office/drawing/2014/main" id="{E688F898-79D7-4E1F-A0B2-466312E411C2}"/>
              </a:ext>
            </a:extLst>
          </p:cNvPr>
          <p:cNvSpPr>
            <a:spLocks noGrp="1"/>
          </p:cNvSpPr>
          <p:nvPr>
            <p:ph idx="1"/>
          </p:nvPr>
        </p:nvSpPr>
        <p:spPr/>
        <p:txBody>
          <a:bodyPr>
            <a:normAutofit/>
          </a:bodyPr>
          <a:lstStyle/>
          <a:p>
            <a:r>
              <a:rPr lang="en-US" sz="2400" dirty="0">
                <a:latin typeface="Lato" panose="020F0502020204030203" pitchFamily="34" charset="77"/>
              </a:rPr>
              <a:t>Once normal operations resume, all employees who were onboarded using remote verification must report to their employer within three business days for in-person verification of their identity and employment eligibility documentation. Once the documents have been physically inspected, the employer should add "documents physically examined" with the date of inspection to the Section 2 additional information field.</a:t>
            </a:r>
          </a:p>
          <a:p>
            <a:pPr marL="0" indent="0">
              <a:buNone/>
            </a:pPr>
            <a:endParaRPr lang="en-US" sz="2400" dirty="0">
              <a:latin typeface="Lato" panose="020F0502020204030203" pitchFamily="34" charset="77"/>
            </a:endParaRPr>
          </a:p>
          <a:p>
            <a:r>
              <a:rPr lang="en-US" sz="2400" dirty="0">
                <a:latin typeface="Lato" panose="020F0502020204030203" pitchFamily="34" charset="77"/>
              </a:rPr>
              <a:t>The provisions are in effect until May 19th or within three business days after the termination of the national emergency, whichever comes first.</a:t>
            </a:r>
          </a:p>
        </p:txBody>
      </p:sp>
    </p:spTree>
    <p:extLst>
      <p:ext uri="{BB962C8B-B14F-4D97-AF65-F5344CB8AC3E}">
        <p14:creationId xmlns:p14="http://schemas.microsoft.com/office/powerpoint/2010/main" val="1954942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6D6DE-E2C0-48F3-8D7B-61BF710F1AB1}"/>
              </a:ext>
            </a:extLst>
          </p:cNvPr>
          <p:cNvSpPr>
            <a:spLocks noGrp="1"/>
          </p:cNvSpPr>
          <p:nvPr>
            <p:ph type="title"/>
          </p:nvPr>
        </p:nvSpPr>
        <p:spPr>
          <a:xfrm>
            <a:off x="1009650" y="184069"/>
            <a:ext cx="10344150" cy="1797050"/>
          </a:xfrm>
        </p:spPr>
        <p:txBody>
          <a:bodyPr>
            <a:normAutofit/>
          </a:bodyPr>
          <a:lstStyle/>
          <a:p>
            <a:r>
              <a:rPr lang="en-US" b="1" dirty="0">
                <a:solidFill>
                  <a:srgbClr val="002060"/>
                </a:solidFill>
                <a:latin typeface="Lato" panose="020F0502020204030203" pitchFamily="34" charset="77"/>
              </a:rPr>
              <a:t>Virginia-Retail Businesses</a:t>
            </a:r>
            <a:br>
              <a:rPr lang="en-US" dirty="0">
                <a:solidFill>
                  <a:srgbClr val="002060"/>
                </a:solidFill>
                <a:latin typeface="Lato" panose="020F0502020204030203" pitchFamily="34" charset="77"/>
              </a:rPr>
            </a:br>
            <a:r>
              <a:rPr lang="en-US" sz="2400" i="1" dirty="0">
                <a:solidFill>
                  <a:srgbClr val="002060"/>
                </a:solidFill>
                <a:latin typeface="Lato" panose="020F0502020204030203" pitchFamily="34" charset="77"/>
              </a:rPr>
              <a:t>The following retail businesses are considered </a:t>
            </a:r>
            <a:r>
              <a:rPr lang="en-US" sz="2400" b="1" i="1" dirty="0">
                <a:solidFill>
                  <a:srgbClr val="002060"/>
                </a:solidFill>
                <a:latin typeface="Lato" panose="020F0502020204030203" pitchFamily="34" charset="77"/>
              </a:rPr>
              <a:t>essential </a:t>
            </a:r>
            <a:r>
              <a:rPr lang="en-US" sz="2400" i="1" dirty="0">
                <a:solidFill>
                  <a:srgbClr val="002060"/>
                </a:solidFill>
                <a:latin typeface="Lato" panose="020F0502020204030203" pitchFamily="34" charset="77"/>
              </a:rPr>
              <a:t>and may remain open during normal business hours:</a:t>
            </a:r>
          </a:p>
        </p:txBody>
      </p:sp>
      <p:sp>
        <p:nvSpPr>
          <p:cNvPr id="3" name="Content Placeholder 2">
            <a:extLst>
              <a:ext uri="{FF2B5EF4-FFF2-40B4-BE49-F238E27FC236}">
                <a16:creationId xmlns:a16="http://schemas.microsoft.com/office/drawing/2014/main" id="{B7EE8C8F-5102-4FC1-80DE-93EA0D305014}"/>
              </a:ext>
            </a:extLst>
          </p:cNvPr>
          <p:cNvSpPr>
            <a:spLocks noGrp="1"/>
          </p:cNvSpPr>
          <p:nvPr>
            <p:ph idx="1"/>
          </p:nvPr>
        </p:nvSpPr>
        <p:spPr>
          <a:xfrm>
            <a:off x="838200" y="2034660"/>
            <a:ext cx="10515600" cy="4639271"/>
          </a:xfrm>
        </p:spPr>
        <p:txBody>
          <a:bodyPr>
            <a:normAutofit fontScale="47500" lnSpcReduction="20000"/>
          </a:bodyPr>
          <a:lstStyle/>
          <a:p>
            <a:r>
              <a:rPr lang="en-US" sz="3800" dirty="0"/>
              <a:t>Grocery stores, pharmacies, and other retailers that sell food and beverage products or pharmacy products, including dollar stores, and department stores with grocery or pharmacy operations;</a:t>
            </a:r>
          </a:p>
          <a:p>
            <a:r>
              <a:rPr lang="en-US" sz="3800" dirty="0"/>
              <a:t>Medical, laboratory, and vision supply retailers;</a:t>
            </a:r>
          </a:p>
          <a:p>
            <a:r>
              <a:rPr lang="en-US" sz="3800" dirty="0"/>
              <a:t>Electronic retailers that sell or service cell phones, computers, tablets, and other communications technology;</a:t>
            </a:r>
          </a:p>
          <a:p>
            <a:r>
              <a:rPr lang="en-US" sz="3800" dirty="0"/>
              <a:t>Automotive parts, accessories, and tire retailers as well as automotive repair facilities;</a:t>
            </a:r>
          </a:p>
          <a:p>
            <a:r>
              <a:rPr lang="en-US" sz="3800" dirty="0"/>
              <a:t>Home improvement, hardware, building material, and building supply retailers;</a:t>
            </a:r>
          </a:p>
          <a:p>
            <a:r>
              <a:rPr lang="en-US" sz="3800" dirty="0"/>
              <a:t>Lawn and garden equipment retailers;</a:t>
            </a:r>
          </a:p>
          <a:p>
            <a:r>
              <a:rPr lang="en-US" sz="3800" dirty="0"/>
              <a:t>Beer, wine, and liquor stores;</a:t>
            </a:r>
          </a:p>
          <a:p>
            <a:r>
              <a:rPr lang="en-US" sz="3800" dirty="0"/>
              <a:t>Retail functions of gas stations and convenience stores;</a:t>
            </a:r>
          </a:p>
          <a:p>
            <a:r>
              <a:rPr lang="en-US" sz="3800" dirty="0"/>
              <a:t>Retail located within healthcare facilities;</a:t>
            </a:r>
          </a:p>
          <a:p>
            <a:r>
              <a:rPr lang="en-US" sz="3800" dirty="0"/>
              <a:t>Banks and other financial institutions with retail functions;</a:t>
            </a:r>
          </a:p>
          <a:p>
            <a:r>
              <a:rPr lang="en-US" sz="3800" dirty="0"/>
              <a:t>Pet stores and feed stores;</a:t>
            </a:r>
          </a:p>
          <a:p>
            <a:r>
              <a:rPr lang="en-US" sz="3800" dirty="0"/>
              <a:t>Printing and office supply stores; and</a:t>
            </a:r>
          </a:p>
          <a:p>
            <a:r>
              <a:rPr lang="en-US" sz="3800" dirty="0"/>
              <a:t>Laundromats and dry cleaners.</a:t>
            </a:r>
          </a:p>
          <a:p>
            <a:endParaRPr lang="en-US" dirty="0"/>
          </a:p>
        </p:txBody>
      </p:sp>
    </p:spTree>
    <p:extLst>
      <p:ext uri="{BB962C8B-B14F-4D97-AF65-F5344CB8AC3E}">
        <p14:creationId xmlns:p14="http://schemas.microsoft.com/office/powerpoint/2010/main" val="27406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9848-19FB-4391-A039-A6846F7ADA8D}"/>
              </a:ext>
            </a:extLst>
          </p:cNvPr>
          <p:cNvSpPr>
            <a:spLocks noGrp="1"/>
          </p:cNvSpPr>
          <p:nvPr>
            <p:ph type="title"/>
          </p:nvPr>
        </p:nvSpPr>
        <p:spPr>
          <a:xfrm>
            <a:off x="838200" y="198870"/>
            <a:ext cx="10515600" cy="1116115"/>
          </a:xfrm>
        </p:spPr>
        <p:txBody>
          <a:bodyPr/>
          <a:lstStyle/>
          <a:p>
            <a:r>
              <a:rPr lang="en-US" b="1" dirty="0">
                <a:solidFill>
                  <a:srgbClr val="002060"/>
                </a:solidFill>
                <a:latin typeface="Lato" panose="020F0502020204030203" pitchFamily="34" charset="77"/>
              </a:rPr>
              <a:t>FAQ</a:t>
            </a:r>
          </a:p>
        </p:txBody>
      </p:sp>
      <p:sp>
        <p:nvSpPr>
          <p:cNvPr id="3" name="Content Placeholder 2">
            <a:extLst>
              <a:ext uri="{FF2B5EF4-FFF2-40B4-BE49-F238E27FC236}">
                <a16:creationId xmlns:a16="http://schemas.microsoft.com/office/drawing/2014/main" id="{38EF7ED2-743B-4D25-BC7E-8DBC5128610C}"/>
              </a:ext>
            </a:extLst>
          </p:cNvPr>
          <p:cNvSpPr>
            <a:spLocks noGrp="1"/>
          </p:cNvSpPr>
          <p:nvPr>
            <p:ph idx="1"/>
          </p:nvPr>
        </p:nvSpPr>
        <p:spPr>
          <a:xfrm>
            <a:off x="838200" y="1374365"/>
            <a:ext cx="11013374" cy="4883933"/>
          </a:xfrm>
        </p:spPr>
        <p:txBody>
          <a:bodyPr>
            <a:normAutofit/>
          </a:bodyPr>
          <a:lstStyle/>
          <a:p>
            <a:pPr marL="0" marR="0" indent="0">
              <a:lnSpc>
                <a:spcPct val="107000"/>
              </a:lnSpc>
              <a:spcBef>
                <a:spcPts val="0"/>
              </a:spcBef>
              <a:spcAft>
                <a:spcPts val="800"/>
              </a:spcAft>
              <a:buNone/>
            </a:pPr>
            <a:r>
              <a:rPr lang="en-US" b="1" i="1" dirty="0">
                <a:solidFill>
                  <a:srgbClr val="002060"/>
                </a:solidFill>
                <a:latin typeface="Lato" panose="020F0502020204030203" pitchFamily="34" charset="77"/>
                <a:ea typeface="Calibri" panose="020F0502020204030204" pitchFamily="34" charset="0"/>
                <a:cs typeface="Calibri" panose="020F0502020204030204" pitchFamily="34" charset="0"/>
              </a:rPr>
              <a:t>Q: Are you allowed to force employees to deplete PTO first during these two weeks?</a:t>
            </a:r>
            <a:endParaRPr lang="en-US" b="1" i="1" dirty="0">
              <a:solidFill>
                <a:srgbClr val="002060"/>
              </a:solidFill>
              <a:latin typeface="Lato" panose="020F0502020204030203" pitchFamily="34" charset="77"/>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b="1" dirty="0">
                <a:solidFill>
                  <a:srgbClr val="000000"/>
                </a:solidFill>
                <a:latin typeface="Lato" panose="020F0502020204030203" pitchFamily="34" charset="77"/>
                <a:ea typeface="Calibri" panose="020F0502020204030204" pitchFamily="34" charset="0"/>
                <a:cs typeface="Calibri" panose="020F0502020204030204" pitchFamily="34" charset="0"/>
              </a:rPr>
              <a:t>A: </a:t>
            </a:r>
            <a:r>
              <a:rPr lang="en-US" sz="2000" dirty="0">
                <a:solidFill>
                  <a:srgbClr val="000000"/>
                </a:solidFill>
                <a:latin typeface="Lato" panose="020F0502020204030203" pitchFamily="34" charset="77"/>
                <a:ea typeface="Calibri" panose="020F0502020204030204" pitchFamily="34" charset="0"/>
                <a:cs typeface="Calibri" panose="020F0502020204030204" pitchFamily="34" charset="0"/>
              </a:rPr>
              <a:t>Employees can choose to use their accumulated sick or PTO during the first two weeks of </a:t>
            </a:r>
          </a:p>
          <a:p>
            <a:pPr marL="0" marR="0" indent="0">
              <a:lnSpc>
                <a:spcPct val="107000"/>
              </a:lnSpc>
              <a:spcBef>
                <a:spcPts val="0"/>
              </a:spcBef>
              <a:spcAft>
                <a:spcPts val="800"/>
              </a:spcAft>
              <a:buNone/>
            </a:pPr>
            <a:r>
              <a:rPr lang="en-US" sz="2000" dirty="0">
                <a:solidFill>
                  <a:srgbClr val="000000"/>
                </a:solidFill>
                <a:latin typeface="Lato" panose="020F0502020204030203" pitchFamily="34" charset="77"/>
                <a:ea typeface="Calibri" panose="020F0502020204030204" pitchFamily="34" charset="0"/>
                <a:cs typeface="Calibri" panose="020F0502020204030204" pitchFamily="34" charset="0"/>
              </a:rPr>
              <a:t>EFMLA, but you cannot force them to do so. They can also use the Emergency Paid Sick Leave for those two weeks as well.</a:t>
            </a:r>
          </a:p>
          <a:p>
            <a:pPr marL="0" indent="0" algn="ctr">
              <a:buNone/>
            </a:pPr>
            <a:endParaRPr lang="en-US" sz="2400" b="1" dirty="0">
              <a:latin typeface="Lato" panose="020F0502020204030203" pitchFamily="34" charset="77"/>
            </a:endParaRPr>
          </a:p>
          <a:p>
            <a:pPr marL="0" indent="0">
              <a:buNone/>
            </a:pPr>
            <a:r>
              <a:rPr lang="en-US" b="1" dirty="0">
                <a:solidFill>
                  <a:srgbClr val="002060"/>
                </a:solidFill>
                <a:latin typeface="Lato" panose="020F0502020204030203" pitchFamily="34" charset="77"/>
              </a:rPr>
              <a:t>Q: </a:t>
            </a:r>
            <a:r>
              <a:rPr lang="en-US" b="1" i="1" dirty="0">
                <a:solidFill>
                  <a:srgbClr val="002060"/>
                </a:solidFill>
                <a:latin typeface="Lato" panose="020F0502020204030203" pitchFamily="34" charset="77"/>
              </a:rPr>
              <a:t>What happens if employees have already used their FMLA?  Do they get an additional 12 weeks?</a:t>
            </a:r>
          </a:p>
          <a:p>
            <a:pPr marL="0" lvl="0" indent="0">
              <a:buNone/>
            </a:pPr>
            <a:r>
              <a:rPr lang="en-US" sz="2000" b="1" dirty="0">
                <a:latin typeface="Lato" panose="020F0502020204030203" pitchFamily="34" charset="77"/>
              </a:rPr>
              <a:t>A: </a:t>
            </a:r>
            <a:r>
              <a:rPr lang="en-US" sz="2000" dirty="0">
                <a:latin typeface="Lato" panose="020F0502020204030203" pitchFamily="34" charset="77"/>
              </a:rPr>
              <a:t>Yes, they are eligible for an additional 12 weeks of EFMLA - which is to care for a child who is home due to a school or daycare closure or a day care provider being unavailable due to a COVID-19 reason.</a:t>
            </a:r>
          </a:p>
          <a:p>
            <a:pPr marL="0" marR="0" lvl="0" indent="0">
              <a:lnSpc>
                <a:spcPct val="107000"/>
              </a:lnSpc>
              <a:spcBef>
                <a:spcPts val="0"/>
              </a:spcBef>
              <a:spcAft>
                <a:spcPts val="800"/>
              </a:spcAft>
              <a:buClr>
                <a:srgbClr val="000000"/>
              </a:buClr>
              <a:buNone/>
            </a:pP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800"/>
              </a:spcAft>
              <a:buClr>
                <a:srgbClr val="000000"/>
              </a:buClr>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63716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7651BA-F45C-4845-9AB3-E0A65B39F5E1}">
  <ds:schemaRefs>
    <ds:schemaRef ds:uri="16c05727-aa75-4e4a-9b5f-8a80a1165891"/>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2D276E62-80A3-44DD-9BCC-97ED2B99B57F}">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758</Words>
  <Application>Microsoft Macintosh PowerPoint</Application>
  <PresentationFormat>Widescreen</PresentationFormat>
  <Paragraphs>76</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Lato</vt:lpstr>
      <vt:lpstr>Office Theme</vt:lpstr>
      <vt:lpstr>PowerPoint Presentation</vt:lpstr>
      <vt:lpstr>Tax Credit</vt:lpstr>
      <vt:lpstr>When does this go into effect?</vt:lpstr>
      <vt:lpstr>Paid Family Medical Leave</vt:lpstr>
      <vt:lpstr>Emergency Paid Sick Leave Act</vt:lpstr>
      <vt:lpstr>I-9’s</vt:lpstr>
      <vt:lpstr>I-9’s</vt:lpstr>
      <vt:lpstr>Virginia-Retail Businesses The following retail businesses are considered essential and may remain open during normal business hours:</vt:lpstr>
      <vt:lpstr>FAQ</vt:lpstr>
      <vt:lpstr>FAQ</vt:lpstr>
      <vt:lpstr>Questions we still getting clarification on: </vt:lpstr>
      <vt:lpstr>Questions? We’re Here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UPDATE</dc:title>
  <dc:creator/>
  <cp:lastModifiedBy/>
  <cp:revision>1</cp:revision>
  <cp:lastPrinted>2020-03-24T02:17:59Z</cp:lastPrinted>
  <dcterms:created xsi:type="dcterms:W3CDTF">2020-03-17T17:11:15Z</dcterms:created>
  <dcterms:modified xsi:type="dcterms:W3CDTF">2020-03-24T13:13:01Z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