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8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Proxima Nova" panose="02000506030000020004" pitchFamily="50" charset="0"/>
      <p:regular r:id="rId13"/>
      <p:bold r:id="rId14"/>
      <p:italic r:id="rId15"/>
      <p:boldItalic r:id="rId16"/>
    </p:embeddedFont>
    <p:embeddedFont>
      <p:font typeface="Avenir" panose="020B0503020203020204" pitchFamily="34" charset="0"/>
      <p:regular r:id="rId17"/>
      <p:italic r:id="rId18"/>
    </p:embeddedFont>
    <p:embeddedFont>
      <p:font typeface="Avenir Light" panose="020B040202020302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50" d="100"/>
          <a:sy n="150" d="100"/>
        </p:scale>
        <p:origin x="-324" y="-132"/>
      </p:cViewPr>
      <p:guideLst>
        <p:guide orient="horz" pos="1620"/>
        <p:guide pos="1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cfd59b78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cfd59b78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dd0a18e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dd0a18e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cfd59b7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g34cfd59b78_0_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d45069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34d450690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cfd59b7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34cfd59b78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cfd59b78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34cfd59b78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cfd59b78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34cfd59b78_0_2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cfd59b7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cfd59b7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 side, Title, Numbered list">
  <p:cSld name="Orange side, Title, Numbered lis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-34249" y="-22957"/>
            <a:ext cx="1783800" cy="5189400"/>
          </a:xfrm>
          <a:prstGeom prst="rect">
            <a:avLst/>
          </a:prstGeom>
          <a:gradFill>
            <a:gsLst>
              <a:gs pos="0">
                <a:srgbClr val="FF8F59"/>
              </a:gs>
              <a:gs pos="100000">
                <a:srgbClr val="F254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" name="Google Shape;57;p1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-to-Green Gradient + Message">
  <p:cSld name="Blue-to-Green Gradient + Message">
    <p:bg>
      <p:bgPr>
        <a:gradFill>
          <a:gsLst>
            <a:gs pos="0">
              <a:srgbClr val="00A4BD"/>
            </a:gs>
            <a:gs pos="100000">
              <a:srgbClr val="00BDA5"/>
            </a:gs>
          </a:gsLst>
          <a:lin ang="16200038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2226" y="1515073"/>
            <a:ext cx="171950" cy="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429" y="1940020"/>
            <a:ext cx="250800" cy="2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 descr="Image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1551666" y="2324684"/>
            <a:ext cx="494150" cy="4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Image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>
            <a:off x="683269" y="2757853"/>
            <a:ext cx="928300" cy="9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+ Time: Aqua">
  <p:cSld name="Section + Time: Aqua">
    <p:bg>
      <p:bgPr>
        <a:gradFill>
          <a:gsLst>
            <a:gs pos="0">
              <a:srgbClr val="00A4BD"/>
            </a:gs>
            <a:gs pos="100000">
              <a:srgbClr val="00BDA5"/>
            </a:gs>
          </a:gsLst>
          <a:lin ang="16200038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-Green Gradient, bio page">
  <p:cSld name="Blue-Green Gradient, bio page">
    <p:bg>
      <p:bgPr>
        <a:gradFill>
          <a:gsLst>
            <a:gs pos="0">
              <a:srgbClr val="00A4BD"/>
            </a:gs>
            <a:gs pos="99049">
              <a:srgbClr val="00BDA5"/>
            </a:gs>
            <a:gs pos="100000">
              <a:srgbClr val="00BDA5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1723650" y="1725"/>
            <a:ext cx="7426800" cy="5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9" name="Google Shape;69;p1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Gradient + Message copy">
  <p:cSld name="Yellow Gradient + Message copy">
    <p:bg>
      <p:bgPr>
        <a:gradFill>
          <a:gsLst>
            <a:gs pos="0">
              <a:srgbClr val="FF8F59"/>
            </a:gs>
            <a:gs pos="100000">
              <a:srgbClr val="F5C26B"/>
            </a:gs>
          </a:gsLst>
          <a:lin ang="16200038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Gradient, bio page">
  <p:cSld name="Yellow Gradient, bio page">
    <p:bg>
      <p:bgPr>
        <a:gradFill>
          <a:gsLst>
            <a:gs pos="0">
              <a:srgbClr val="F68E5B"/>
            </a:gs>
            <a:gs pos="840">
              <a:srgbClr val="F68E5B"/>
            </a:gs>
            <a:gs pos="100000">
              <a:srgbClr val="F4C16A"/>
            </a:gs>
          </a:gsLst>
          <a:lin ang="16200038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>
            <a:off x="2275740" y="1715"/>
            <a:ext cx="6874500" cy="5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4" name="Google Shape;74;p1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left, photo lower right">
  <p:cSld name="Title, content left, photo lower right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nk Gradient + Message">
  <p:cSld name="Pink Gradient + Message">
    <p:bg>
      <p:bgPr>
        <a:gradFill>
          <a:gsLst>
            <a:gs pos="0">
              <a:srgbClr val="F16685"/>
            </a:gs>
            <a:gs pos="100000">
              <a:srgbClr val="EF3B49"/>
            </a:gs>
          </a:gsLst>
          <a:lin ang="16200038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72525" y="191000"/>
            <a:ext cx="604850" cy="20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226" y="1515073"/>
            <a:ext cx="171950" cy="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429" y="1940020"/>
            <a:ext cx="250800" cy="2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1" descr="Image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>
            <a:off x="1551666" y="2324684"/>
            <a:ext cx="494150" cy="4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1" descr="Image"/>
          <p:cNvPicPr preferRelativeResize="0"/>
          <p:nvPr/>
        </p:nvPicPr>
        <p:blipFill rotWithShape="1">
          <a:blip r:embed="rId5">
            <a:alphaModFix amt="15000"/>
          </a:blip>
          <a:srcRect/>
          <a:stretch/>
        </p:blipFill>
        <p:spPr>
          <a:xfrm>
            <a:off x="683269" y="2757853"/>
            <a:ext cx="928300" cy="9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77975" y="2895025"/>
            <a:ext cx="604850" cy="20574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364348" y="4600616"/>
            <a:ext cx="2508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100"/>
              <a:buFont typeface="Avenir"/>
              <a:buNone/>
              <a:defRPr sz="1100" b="0" i="0" u="none" strike="noStrike" cap="none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775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nk Gradient + Message 1">
  <p:cSld name="Pink Gradient + Message_1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956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-Blue side, bio page">
  <p:cSld name="Purple-Blue side, bio page">
    <p:bg>
      <p:bgPr>
        <a:gradFill>
          <a:gsLst>
            <a:gs pos="0">
              <a:srgbClr val="6A78D1"/>
            </a:gs>
            <a:gs pos="100000">
              <a:srgbClr val="1AA4BB"/>
            </a:gs>
          </a:gsLst>
          <a:lin ang="16200038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/>
        </p:nvSpPr>
        <p:spPr>
          <a:xfrm>
            <a:off x="2275740" y="1715"/>
            <a:ext cx="6874500" cy="5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0" name="Google Shape;90;p23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32075" y="2605572"/>
            <a:ext cx="1632606" cy="286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 gradient, Image, Title, content">
  <p:cSld name="Purple gradient, Image, Title, content">
    <p:bg>
      <p:bgPr>
        <a:gradFill>
          <a:gsLst>
            <a:gs pos="0">
              <a:srgbClr val="6A78D1"/>
            </a:gs>
            <a:gs pos="100000">
              <a:srgbClr val="1AA4BB"/>
            </a:gs>
          </a:gsLst>
          <a:lin ang="16200038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2836" y="2091086"/>
            <a:ext cx="405807" cy="40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4648" y="2825832"/>
            <a:ext cx="891323" cy="89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5476" y="3906553"/>
            <a:ext cx="1601153" cy="160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179" y="4537563"/>
            <a:ext cx="387251" cy="40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ctrTitle"/>
          </p:nvPr>
        </p:nvSpPr>
        <p:spPr>
          <a:xfrm>
            <a:off x="361583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venir"/>
              <a:buNone/>
              <a:defRPr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ubTitle" idx="1"/>
          </p:nvPr>
        </p:nvSpPr>
        <p:spPr>
          <a:xfrm>
            <a:off x="311700" y="3855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sz="2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/>
          <p:cNvPicPr preferRelativeResize="0"/>
          <p:nvPr/>
        </p:nvPicPr>
        <p:blipFill rotWithShape="1">
          <a:blip r:embed="rId2">
            <a:alphaModFix amt="15000"/>
          </a:blip>
          <a:srcRect l="81057"/>
          <a:stretch/>
        </p:blipFill>
        <p:spPr>
          <a:xfrm rot="5400000">
            <a:off x="791694" y="610952"/>
            <a:ext cx="461178" cy="13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 amt="15000"/>
          </a:blip>
          <a:srcRect l="64502" r="16555"/>
          <a:stretch/>
        </p:blipFill>
        <p:spPr>
          <a:xfrm rot="5400000">
            <a:off x="560750" y="1642180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06" name="Google Shape;106;p27"/>
          <p:cNvPicPr preferRelativeResize="0"/>
          <p:nvPr/>
        </p:nvPicPr>
        <p:blipFill rotWithShape="1">
          <a:blip r:embed="rId2">
            <a:alphaModFix amt="15000"/>
          </a:blip>
          <a:srcRect l="37425" r="36687"/>
          <a:stretch/>
        </p:blipFill>
        <p:spPr>
          <a:xfrm rot="5400000">
            <a:off x="1237929" y="2506968"/>
            <a:ext cx="630266" cy="13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7"/>
          <p:cNvPicPr preferRelativeResize="0"/>
          <p:nvPr/>
        </p:nvPicPr>
        <p:blipFill rotWithShape="1">
          <a:blip r:embed="rId2">
            <a:alphaModFix amt="15000"/>
          </a:blip>
          <a:srcRect r="61325"/>
          <a:stretch/>
        </p:blipFill>
        <p:spPr>
          <a:xfrm rot="5400000">
            <a:off x="220400" y="3849948"/>
            <a:ext cx="1141877" cy="158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5F8FA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25B76"/>
              </a:buClr>
              <a:buSzPts val="18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6A78D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5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31"/>
          <p:cNvPicPr preferRelativeResize="0"/>
          <p:nvPr/>
        </p:nvPicPr>
        <p:blipFill rotWithShape="1">
          <a:blip r:embed="rId2">
            <a:alphaModFix amt="15000"/>
          </a:blip>
          <a:srcRect l="81057"/>
          <a:stretch/>
        </p:blipFill>
        <p:spPr>
          <a:xfrm rot="5400000">
            <a:off x="791694" y="610952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 amt="15000"/>
          </a:blip>
          <a:srcRect l="64502" r="16555"/>
          <a:stretch/>
        </p:blipFill>
        <p:spPr>
          <a:xfrm rot="5400000">
            <a:off x="560750" y="1642180"/>
            <a:ext cx="461178" cy="13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1"/>
          <p:cNvPicPr preferRelativeResize="0"/>
          <p:nvPr/>
        </p:nvPicPr>
        <p:blipFill rotWithShape="1">
          <a:blip r:embed="rId2">
            <a:alphaModFix amt="15000"/>
          </a:blip>
          <a:srcRect l="37425" r="36687"/>
          <a:stretch/>
        </p:blipFill>
        <p:spPr>
          <a:xfrm rot="5400000">
            <a:off x="1237929" y="2506968"/>
            <a:ext cx="630266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21" name="Google Shape;121;p31"/>
          <p:cNvPicPr preferRelativeResize="0"/>
          <p:nvPr/>
        </p:nvPicPr>
        <p:blipFill rotWithShape="1">
          <a:blip r:embed="rId2">
            <a:alphaModFix amt="15000"/>
          </a:blip>
          <a:srcRect r="61325"/>
          <a:stretch/>
        </p:blipFill>
        <p:spPr>
          <a:xfrm rot="5400000">
            <a:off x="220400" y="3849948"/>
            <a:ext cx="1141877" cy="158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rgbClr val="6A78D1"/>
            </a:gs>
            <a:gs pos="100000">
              <a:srgbClr val="00A4BD"/>
            </a:gs>
          </a:gsLst>
          <a:lin ang="18900044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8900044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 amt="15000"/>
          </a:blip>
          <a:srcRect l="81057"/>
          <a:stretch/>
        </p:blipFill>
        <p:spPr>
          <a:xfrm rot="5400000">
            <a:off x="791694" y="610952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4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1590000"/>
            <a:ext cx="1243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35" name="Google Shape;135;p34"/>
          <p:cNvPicPr preferRelativeResize="0"/>
          <p:nvPr/>
        </p:nvPicPr>
        <p:blipFill rotWithShape="1">
          <a:blip r:embed="rId2">
            <a:alphaModFix amt="15000"/>
          </a:blip>
          <a:srcRect l="64502" r="16555"/>
          <a:stretch/>
        </p:blipFill>
        <p:spPr>
          <a:xfrm rot="5400000">
            <a:off x="560750" y="1642180"/>
            <a:ext cx="461178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1505725" y="2150850"/>
            <a:ext cx="652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4" name="Google Shape;134;p34"/>
          <p:cNvPicPr preferRelativeResize="0"/>
          <p:nvPr/>
        </p:nvPicPr>
        <p:blipFill rotWithShape="1">
          <a:blip r:embed="rId2">
            <a:alphaModFix amt="15000"/>
          </a:blip>
          <a:srcRect l="37425" r="36687"/>
          <a:stretch/>
        </p:blipFill>
        <p:spPr>
          <a:xfrm rot="5400000">
            <a:off x="1237929" y="2506968"/>
            <a:ext cx="630266" cy="130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4"/>
          <p:cNvSpPr txBox="1">
            <a:spLocks noGrp="1"/>
          </p:cNvSpPr>
          <p:nvPr>
            <p:ph type="title" idx="3"/>
          </p:nvPr>
        </p:nvSpPr>
        <p:spPr>
          <a:xfrm>
            <a:off x="1505725" y="2711700"/>
            <a:ext cx="652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800"/>
              <a:buFont typeface="Avenir"/>
              <a:buNone/>
              <a:defRPr sz="180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3" name="Google Shape;133;p34"/>
          <p:cNvPicPr preferRelativeResize="0"/>
          <p:nvPr/>
        </p:nvPicPr>
        <p:blipFill rotWithShape="1">
          <a:blip r:embed="rId2">
            <a:alphaModFix amt="15000"/>
          </a:blip>
          <a:srcRect r="61325"/>
          <a:stretch/>
        </p:blipFill>
        <p:spPr>
          <a:xfrm rot="5400000">
            <a:off x="220400" y="3849948"/>
            <a:ext cx="1141877" cy="158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bg>
      <p:bgPr>
        <a:solidFill>
          <a:srgbClr val="EAF0F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>
            <a:off x="-85925" y="-77775"/>
            <a:ext cx="1554000" cy="5297400"/>
          </a:xfrm>
          <a:prstGeom prst="rect">
            <a:avLst/>
          </a:prstGeom>
          <a:gradFill>
            <a:gsLst>
              <a:gs pos="0">
                <a:srgbClr val="F2545B"/>
              </a:gs>
              <a:gs pos="100000">
                <a:srgbClr val="FF8F59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 amt="15000"/>
          </a:blip>
          <a:srcRect r="36183"/>
          <a:stretch/>
        </p:blipFill>
        <p:spPr>
          <a:xfrm>
            <a:off x="924650" y="-77775"/>
            <a:ext cx="385975" cy="303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1789050" y="359750"/>
            <a:ext cx="7020000" cy="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1896000" y="1069525"/>
            <a:ext cx="7020000" cy="3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3">
            <a:alphaModFix amt="15000"/>
          </a:blip>
          <a:srcRect l="81057"/>
          <a:stretch/>
        </p:blipFill>
        <p:spPr>
          <a:xfrm rot="5400000">
            <a:off x="629511" y="1490206"/>
            <a:ext cx="315792" cy="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5"/>
          <p:cNvPicPr preferRelativeResize="0"/>
          <p:nvPr/>
        </p:nvPicPr>
        <p:blipFill rotWithShape="1">
          <a:blip r:embed="rId3">
            <a:alphaModFix amt="15000"/>
          </a:blip>
          <a:srcRect l="64502" r="16555"/>
          <a:stretch/>
        </p:blipFill>
        <p:spPr>
          <a:xfrm rot="5400000">
            <a:off x="289122" y="2293540"/>
            <a:ext cx="315792" cy="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5"/>
          <p:cNvPicPr preferRelativeResize="0"/>
          <p:nvPr/>
        </p:nvPicPr>
        <p:blipFill rotWithShape="1">
          <a:blip r:embed="rId3">
            <a:alphaModFix amt="15000"/>
          </a:blip>
          <a:srcRect l="37425" r="36687"/>
          <a:stretch/>
        </p:blipFill>
        <p:spPr>
          <a:xfrm rot="5400000">
            <a:off x="944798" y="2759829"/>
            <a:ext cx="431575" cy="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924650" y="3515225"/>
            <a:ext cx="604825" cy="303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5"/>
          <p:cNvPicPr preferRelativeResize="0"/>
          <p:nvPr/>
        </p:nvPicPr>
        <p:blipFill rotWithShape="1">
          <a:blip r:embed="rId3">
            <a:alphaModFix amt="15000"/>
          </a:blip>
          <a:srcRect r="61325"/>
          <a:stretch/>
        </p:blipFill>
        <p:spPr>
          <a:xfrm rot="5400000">
            <a:off x="150818" y="3732457"/>
            <a:ext cx="781901" cy="108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0465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545B"/>
            </a:gs>
            <a:gs pos="100000">
              <a:srgbClr val="FF8F59"/>
            </a:gs>
          </a:gsLst>
          <a:lin ang="16200038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 descr="Image"/>
          <p:cNvPicPr preferRelativeResize="0"/>
          <p:nvPr/>
        </p:nvPicPr>
        <p:blipFill rotWithShape="1">
          <a:blip r:embed="rId13">
            <a:alphaModFix amt="15000"/>
          </a:blip>
          <a:srcRect/>
          <a:stretch/>
        </p:blipFill>
        <p:spPr>
          <a:xfrm>
            <a:off x="-346076" y="-526253"/>
            <a:ext cx="2395255" cy="239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 descr="Image"/>
          <p:cNvPicPr preferRelativeResize="0"/>
          <p:nvPr/>
        </p:nvPicPr>
        <p:blipFill rotWithShape="1">
          <a:blip r:embed="rId14">
            <a:alphaModFix amt="15000"/>
          </a:blip>
          <a:srcRect/>
          <a:stretch/>
        </p:blipFill>
        <p:spPr>
          <a:xfrm>
            <a:off x="2416738" y="411691"/>
            <a:ext cx="913399" cy="91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3" descr="Image"/>
          <p:cNvPicPr preferRelativeResize="0"/>
          <p:nvPr/>
        </p:nvPicPr>
        <p:blipFill rotWithShape="1">
          <a:blip r:embed="rId15">
            <a:alphaModFix amt="15000"/>
          </a:blip>
          <a:srcRect/>
          <a:stretch/>
        </p:blipFill>
        <p:spPr>
          <a:xfrm>
            <a:off x="6739177" y="3039533"/>
            <a:ext cx="3476074" cy="347605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242084" y="4617085"/>
            <a:ext cx="2445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751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75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8FA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A59"/>
              </a:buClr>
              <a:buSzPts val="2800"/>
              <a:buFont typeface="Proxima Nova"/>
              <a:buNone/>
              <a:defRPr sz="2800" b="1">
                <a:solidFill>
                  <a:srgbClr val="FF7A5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5B76"/>
              </a:buClr>
              <a:buSzPts val="1800"/>
              <a:buFont typeface="Avenir"/>
              <a:buChar char="●"/>
              <a:defRPr sz="1800"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●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5B76"/>
              </a:buClr>
              <a:buSzPts val="1400"/>
              <a:buFont typeface="Avenir"/>
              <a:buChar char="○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5B76"/>
              </a:buClr>
              <a:buSzPts val="1400"/>
              <a:buFont typeface="Avenir"/>
              <a:buChar char="■"/>
              <a:defRPr>
                <a:solidFill>
                  <a:srgbClr val="425B7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hyperlink" Target="https://www.intercom.com/pricing#inbox-abou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36"/>
          <p:cNvCxnSpPr/>
          <p:nvPr/>
        </p:nvCxnSpPr>
        <p:spPr>
          <a:xfrm>
            <a:off x="1156750" y="1836150"/>
            <a:ext cx="0" cy="153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1362849" y="2101950"/>
            <a:ext cx="8169077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es" sz="4400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Conversaciones de HubSpot</a:t>
            </a:r>
            <a:endParaRPr sz="4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ctrTitle" idx="4294967295"/>
          </p:nvPr>
        </p:nvSpPr>
        <p:spPr>
          <a:xfrm>
            <a:off x="231900" y="174500"/>
            <a:ext cx="89121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0" u="none" baseline="0" dirty="0">
                <a:solidFill>
                  <a:srgbClr val="30465C"/>
                </a:solidFill>
                <a:latin typeface="Avenir"/>
                <a:ea typeface="Avenir"/>
                <a:cs typeface="Avenir"/>
                <a:sym typeface="Avenir"/>
              </a:rPr>
              <a:t>Evolución de la mensajería </a:t>
            </a:r>
            <a:endParaRPr sz="1700" dirty="0">
              <a:solidFill>
                <a:srgbClr val="30465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60" name="Google Shape;160;p37"/>
          <p:cNvCxnSpPr/>
          <p:nvPr/>
        </p:nvCxnSpPr>
        <p:spPr>
          <a:xfrm>
            <a:off x="309382" y="626102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7" name="Google Shape;157;p37"/>
          <p:cNvSpPr/>
          <p:nvPr/>
        </p:nvSpPr>
        <p:spPr>
          <a:xfrm>
            <a:off x="1995224" y="1239950"/>
            <a:ext cx="6821115" cy="74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7"/>
          <p:cNvSpPr/>
          <p:nvPr/>
        </p:nvSpPr>
        <p:spPr>
          <a:xfrm>
            <a:off x="258982" y="1325938"/>
            <a:ext cx="16252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00A4BD"/>
                </a:solidFill>
                <a:latin typeface="Avenir"/>
                <a:ea typeface="Avenir"/>
                <a:cs typeface="Avenir"/>
                <a:sym typeface="Avenir"/>
              </a:rPr>
              <a:t>Cambio principal</a:t>
            </a:r>
            <a:endParaRPr b="1" dirty="0">
              <a:solidFill>
                <a:srgbClr val="00A4B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00A4BD"/>
                </a:solidFill>
                <a:latin typeface="Avenir"/>
                <a:ea typeface="Avenir"/>
                <a:cs typeface="Avenir"/>
                <a:sym typeface="Avenir"/>
              </a:rPr>
              <a:t>o tendencia</a:t>
            </a:r>
            <a:endParaRPr b="1" dirty="0">
              <a:solidFill>
                <a:srgbClr val="00A4B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37"/>
          <p:cNvSpPr/>
          <p:nvPr/>
        </p:nvSpPr>
        <p:spPr>
          <a:xfrm>
            <a:off x="2083350" y="1290441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es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La tecnología ha transformado la manera en la que nos comunicamos.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37"/>
          <p:cNvSpPr/>
          <p:nvPr/>
        </p:nvSpPr>
        <p:spPr>
          <a:xfrm>
            <a:off x="2083400" y="1628743"/>
            <a:ext cx="6485636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04800">
              <a:lnSpc>
                <a:spcPts val="1300"/>
              </a:lnSpc>
              <a:buClr>
                <a:srgbClr val="475A75"/>
              </a:buClr>
              <a:buSzPts val="1200"/>
              <a:buFont typeface="Avenir"/>
              <a:buChar char="●"/>
            </a:pPr>
            <a:r>
              <a:rPr lang="es" sz="120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La falta de una estrategia clara se traduce en conversaciones aisladas y experiencias de mala calidad.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37"/>
          <p:cNvSpPr/>
          <p:nvPr/>
        </p:nvSpPr>
        <p:spPr>
          <a:xfrm>
            <a:off x="1995224" y="2201550"/>
            <a:ext cx="6821115" cy="74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7"/>
          <p:cNvSpPr/>
          <p:nvPr/>
        </p:nvSpPr>
        <p:spPr>
          <a:xfrm>
            <a:off x="113509" y="2297400"/>
            <a:ext cx="1916182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F68E5B"/>
                </a:solidFill>
                <a:latin typeface="Avenir"/>
                <a:ea typeface="Avenir"/>
                <a:cs typeface="Avenir"/>
                <a:sym typeface="Avenir"/>
              </a:rPr>
              <a:t>¿Cómo deberían actuar las empresas?</a:t>
            </a:r>
            <a:endParaRPr b="1" dirty="0">
              <a:solidFill>
                <a:srgbClr val="F68E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2083375" y="2238187"/>
            <a:ext cx="6956716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es" sz="1200" b="0" i="0" u="none" spc="-3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Las empresas deberían usar las conversaciones con los clientes como medio de crecimiento.</a:t>
            </a:r>
            <a:endParaRPr sz="1200" spc="-3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37"/>
          <p:cNvSpPr/>
          <p:nvPr/>
        </p:nvSpPr>
        <p:spPr>
          <a:xfrm>
            <a:off x="2083425" y="2576489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es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Esas conversaciones deben ser contextuales y fluidas a lo largo del tiempo y en todos los canales y equipos.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p37"/>
          <p:cNvSpPr/>
          <p:nvPr/>
        </p:nvSpPr>
        <p:spPr>
          <a:xfrm>
            <a:off x="1995174" y="3163150"/>
            <a:ext cx="6821115" cy="74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7"/>
          <p:cNvSpPr/>
          <p:nvPr/>
        </p:nvSpPr>
        <p:spPr>
          <a:xfrm>
            <a:off x="494409" y="3259000"/>
            <a:ext cx="1154282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F0555C"/>
                </a:solidFill>
                <a:latin typeface="Avenir"/>
                <a:ea typeface="Avenir"/>
                <a:cs typeface="Avenir"/>
                <a:sym typeface="Avenir"/>
              </a:rPr>
              <a:t>¿Por qué es tan difícil?</a:t>
            </a:r>
            <a:endParaRPr b="1" dirty="0">
              <a:solidFill>
                <a:srgbClr val="F0555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37"/>
          <p:cNvSpPr/>
          <p:nvPr/>
        </p:nvSpPr>
        <p:spPr>
          <a:xfrm>
            <a:off x="2083400" y="3289838"/>
            <a:ext cx="6618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es" sz="1200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Hacerlo no es fácil y requiere el uso de muchas herramientas diferentes.</a:t>
            </a:r>
            <a:endParaRPr sz="120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37"/>
          <p:cNvSpPr/>
          <p:nvPr/>
        </p:nvSpPr>
        <p:spPr>
          <a:xfrm>
            <a:off x="2083449" y="3531162"/>
            <a:ext cx="6901223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5A75"/>
              </a:buClr>
              <a:buSzPts val="1200"/>
              <a:buFont typeface="Avenir"/>
              <a:buChar char="●"/>
            </a:pPr>
            <a:r>
              <a:rPr lang="es" sz="1200" b="0" i="0" u="none" spc="-2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El resultado no es óptimo si no existe una fuente única de confianza en toda tu empresa.</a:t>
            </a:r>
            <a:endParaRPr sz="1200" spc="-20"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body" idx="2"/>
          </p:nvPr>
        </p:nvSpPr>
        <p:spPr>
          <a:xfrm>
            <a:off x="604650" y="896525"/>
            <a:ext cx="82350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es" sz="3600" b="0" i="0" u="none" baseline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Las conversaciones deben ser fluidas.</a:t>
            </a:r>
            <a:endParaRPr sz="360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77" name="Google Shape;177;p38"/>
          <p:cNvCxnSpPr/>
          <p:nvPr/>
        </p:nvCxnSpPr>
        <p:spPr>
          <a:xfrm>
            <a:off x="604657" y="1996827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604649" y="2269275"/>
            <a:ext cx="6591489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Ocurren a lo largo del tiempo, en distintos canales y plataformas,</a:t>
            </a:r>
            <a:r>
              <a:rPr lang="es" b="0" i="0" u="none" baseline="0" dirty="0">
                <a:latin typeface="Avenir"/>
                <a:ea typeface="Avenir"/>
                <a:cs typeface="Avenir"/>
                <a:sym typeface="Avenir"/>
              </a:rPr>
              <a:t> entre </a:t>
            </a:r>
            <a:r>
              <a:rPr lang="es" b="0" i="0" u="none" baseline="0" dirty="0">
                <a:solidFill>
                  <a:srgbClr val="2D3E50"/>
                </a:solidFill>
                <a:latin typeface="Avenir"/>
                <a:ea typeface="Avenir"/>
                <a:cs typeface="Avenir"/>
                <a:sym typeface="Avenir"/>
              </a:rPr>
              <a:t>diferentes equipos de tu organización, de manera oral, escrita o incluso sin usar palabras...</a:t>
            </a:r>
            <a:endParaRPr dirty="0">
              <a:solidFill>
                <a:srgbClr val="2D3E5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0" name="Google Shape;1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191" y="2488650"/>
            <a:ext cx="220561" cy="2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261" y="2488650"/>
            <a:ext cx="220561" cy="2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1330" y="2488650"/>
            <a:ext cx="220561" cy="22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8"/>
          <p:cNvSpPr txBox="1">
            <a:spLocks noGrp="1"/>
          </p:cNvSpPr>
          <p:nvPr>
            <p:ph type="body" idx="3"/>
          </p:nvPr>
        </p:nvSpPr>
        <p:spPr>
          <a:xfrm>
            <a:off x="604649" y="2969425"/>
            <a:ext cx="7646216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0" i="0" u="none" baseline="0" dirty="0">
                <a:solidFill>
                  <a:srgbClr val="30465C"/>
                </a:solidFill>
                <a:latin typeface="Avenir"/>
                <a:ea typeface="Avenir"/>
                <a:cs typeface="Avenir"/>
                <a:sym typeface="Avenir"/>
              </a:rPr>
              <a:t>Este cambio ha hecho que las empresas deban esforzarse mucho por mantenerse actualizadas. Las herramientas y los equipos aislados generan conversaciones aisladas y experiencias del cliente de mala calidad. Todo esto cambiará a partir de hoy. </a:t>
            </a:r>
            <a:endParaRPr dirty="0">
              <a:solidFill>
                <a:srgbClr val="30465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9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9"/>
          <p:cNvPicPr preferRelativeResize="0"/>
          <p:nvPr/>
        </p:nvPicPr>
        <p:blipFill rotWithShape="1">
          <a:blip r:embed="rId4">
            <a:alphaModFix/>
          </a:blip>
          <a:srcRect b="28810"/>
          <a:stretch/>
        </p:blipFill>
        <p:spPr>
          <a:xfrm>
            <a:off x="4399250" y="687475"/>
            <a:ext cx="5764951" cy="3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9"/>
          <p:cNvSpPr txBox="1">
            <a:spLocks noGrp="1"/>
          </p:cNvSpPr>
          <p:nvPr>
            <p:ph type="body" idx="2"/>
          </p:nvPr>
        </p:nvSpPr>
        <p:spPr>
          <a:xfrm>
            <a:off x="309375" y="1326725"/>
            <a:ext cx="3321000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es" sz="2400" b="0" i="0" u="none" baseline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Presentamos </a:t>
            </a:r>
            <a:endParaRPr sz="240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3000"/>
              <a:buFont typeface="Arial"/>
              <a:buNone/>
            </a:pPr>
            <a:r>
              <a:rPr lang="es" sz="2400" b="0" i="0" u="none" baseline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Conversaciones</a:t>
            </a:r>
            <a:endParaRPr sz="240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309374" y="2517200"/>
            <a:ext cx="3493006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Una herramienta universal que ayuda </a:t>
            </a:r>
            <a:b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a los equipos a conectarse con prospectos y clientes a gran escala.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0" name="Google Shape;190;p39"/>
          <p:cNvCxnSpPr/>
          <p:nvPr/>
        </p:nvCxnSpPr>
        <p:spPr>
          <a:xfrm>
            <a:off x="309382" y="3341442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0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17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 rotWithShape="1">
          <a:blip r:embed="rId4">
            <a:alphaModFix/>
          </a:blip>
          <a:srcRect b="22215"/>
          <a:stretch/>
        </p:blipFill>
        <p:spPr>
          <a:xfrm>
            <a:off x="4374725" y="693000"/>
            <a:ext cx="5661600" cy="3523100"/>
          </a:xfrm>
          <a:prstGeom prst="rect">
            <a:avLst/>
          </a:prstGeom>
          <a:noFill/>
          <a:ln>
            <a:noFill/>
          </a:ln>
          <a:effectLst>
            <a:outerShdw blurRad="185738" dist="9525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95" name="Google Shape;195;p40"/>
          <p:cNvSpPr txBox="1">
            <a:spLocks noGrp="1"/>
          </p:cNvSpPr>
          <p:nvPr>
            <p:ph type="body" idx="1"/>
          </p:nvPr>
        </p:nvSpPr>
        <p:spPr>
          <a:xfrm>
            <a:off x="276000" y="896928"/>
            <a:ext cx="4176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Incluye...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3547952" y="1294451"/>
            <a:ext cx="1853700" cy="1853700"/>
          </a:xfrm>
          <a:prstGeom prst="ellipse">
            <a:avLst/>
          </a:prstGeom>
          <a:solidFill>
            <a:srgbClr val="30465C"/>
          </a:solidFill>
          <a:ln w="9525" cap="flat" cmpd="sng">
            <a:solidFill>
              <a:srgbClr val="30465C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76200" dir="540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2"/>
          </p:nvPr>
        </p:nvSpPr>
        <p:spPr>
          <a:xfrm>
            <a:off x="276000" y="1572748"/>
            <a:ext cx="3933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  <a:buClr>
                <a:srgbClr val="2D3E50"/>
              </a:buClr>
              <a:buSzPts val="3000"/>
            </a:pPr>
            <a:r>
              <a:rPr lang="es" sz="2400" dirty="0">
                <a:solidFill>
                  <a:srgbClr val="475A75"/>
                </a:solidFill>
                <a:latin typeface="Avenir"/>
                <a:sym typeface="Avenir"/>
              </a:rPr>
              <a:t>Bandeja de entrada colaborativa</a:t>
            </a:r>
            <a:endParaRPr sz="2400" dirty="0">
              <a:solidFill>
                <a:srgbClr val="475A75"/>
              </a:solidFill>
              <a:latin typeface="Avenir"/>
              <a:sym typeface="Avenir"/>
            </a:endParaRPr>
          </a:p>
        </p:txBody>
      </p:sp>
      <p:sp>
        <p:nvSpPr>
          <p:cNvPr id="208" name="Google Shape;208;p40"/>
          <p:cNvSpPr/>
          <p:nvPr/>
        </p:nvSpPr>
        <p:spPr>
          <a:xfrm rot="5254425">
            <a:off x="4745010" y="1483580"/>
            <a:ext cx="1651180" cy="1379741"/>
          </a:xfrm>
          <a:prstGeom prst="triangle">
            <a:avLst>
              <a:gd name="adj" fmla="val 46902"/>
            </a:avLst>
          </a:prstGeom>
          <a:solidFill>
            <a:srgbClr val="00A4BD">
              <a:alpha val="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3"/>
          </p:nvPr>
        </p:nvSpPr>
        <p:spPr>
          <a:xfrm>
            <a:off x="276000" y="2299920"/>
            <a:ext cx="318348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Esta bandeja de entrada, creada para todas las fuentes y todos los equipos, te permite gestionar las conversaciones a través del correo electrónico, el chat en directo y Messenger. 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7" name="Google Shape;197;p40"/>
          <p:cNvCxnSpPr/>
          <p:nvPr/>
        </p:nvCxnSpPr>
        <p:spPr>
          <a:xfrm>
            <a:off x="276007" y="2162762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2" name="Google Shape;202;p40"/>
          <p:cNvSpPr/>
          <p:nvPr/>
        </p:nvSpPr>
        <p:spPr>
          <a:xfrm rot="2507246">
            <a:off x="5868481" y="2062698"/>
            <a:ext cx="1771541" cy="1818303"/>
          </a:xfrm>
          <a:prstGeom prst="triangle">
            <a:avLst>
              <a:gd name="adj" fmla="val 36260"/>
            </a:avLst>
          </a:prstGeom>
          <a:solidFill>
            <a:srgbClr val="00A4BD">
              <a:alpha val="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0"/>
          <p:cNvSpPr/>
          <p:nvPr/>
        </p:nvSpPr>
        <p:spPr>
          <a:xfrm rot="1169">
            <a:off x="7264500" y="2156725"/>
            <a:ext cx="1764000" cy="1619100"/>
          </a:xfrm>
          <a:prstGeom prst="triangle">
            <a:avLst>
              <a:gd name="adj" fmla="val 52157"/>
            </a:avLst>
          </a:prstGeom>
          <a:solidFill>
            <a:srgbClr val="00A4BD">
              <a:alpha val="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0"/>
          <p:cNvSpPr/>
          <p:nvPr/>
        </p:nvSpPr>
        <p:spPr>
          <a:xfrm>
            <a:off x="5015027" y="2884726"/>
            <a:ext cx="1853700" cy="1853700"/>
          </a:xfrm>
          <a:prstGeom prst="ellipse">
            <a:avLst/>
          </a:prstGeom>
          <a:solidFill>
            <a:srgbClr val="30465C"/>
          </a:solidFill>
          <a:ln w="9525" cap="flat" cmpd="sng">
            <a:solidFill>
              <a:srgbClr val="30465C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76200" dir="540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0"/>
          <p:cNvSpPr/>
          <p:nvPr/>
        </p:nvSpPr>
        <p:spPr>
          <a:xfrm>
            <a:off x="5085525" y="2955225"/>
            <a:ext cx="1712700" cy="171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 rotWithShape="1">
          <a:blip r:embed="rId5">
            <a:alphaModFix/>
          </a:blip>
          <a:srcRect l="12545" t="-1168" r="8900" b="50142"/>
          <a:stretch/>
        </p:blipFill>
        <p:spPr>
          <a:xfrm>
            <a:off x="5085525" y="2966025"/>
            <a:ext cx="1712700" cy="1691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03" name="Google Shape;203;p40"/>
          <p:cNvGrpSpPr/>
          <p:nvPr/>
        </p:nvGrpSpPr>
        <p:grpSpPr>
          <a:xfrm>
            <a:off x="7217277" y="3148151"/>
            <a:ext cx="1853601" cy="1853601"/>
            <a:chOff x="3835400" y="2525400"/>
            <a:chExt cx="2349900" cy="2349900"/>
          </a:xfrm>
        </p:grpSpPr>
        <p:sp>
          <p:nvSpPr>
            <p:cNvPr id="204" name="Google Shape;204;p40"/>
            <p:cNvSpPr/>
            <p:nvPr/>
          </p:nvSpPr>
          <p:spPr>
            <a:xfrm>
              <a:off x="3835400" y="2525400"/>
              <a:ext cx="2349900" cy="2349900"/>
            </a:xfrm>
            <a:prstGeom prst="ellipse">
              <a:avLst/>
            </a:prstGeom>
            <a:solidFill>
              <a:srgbClr val="30465C"/>
            </a:solidFill>
            <a:ln w="9525" cap="flat" cmpd="sng">
              <a:solidFill>
                <a:srgbClr val="30465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dist="7620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40"/>
            <p:cNvPicPr preferRelativeResize="0"/>
            <p:nvPr/>
          </p:nvPicPr>
          <p:blipFill rotWithShape="1">
            <a:blip r:embed="rId6">
              <a:alphaModFix/>
            </a:blip>
            <a:srcRect l="20129" t="9084" r="21318" b="8106"/>
            <a:stretch/>
          </p:blipFill>
          <p:spPr>
            <a:xfrm>
              <a:off x="3924647" y="2638053"/>
              <a:ext cx="2171400" cy="21246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40"/>
          <p:cNvSpPr txBox="1"/>
          <p:nvPr/>
        </p:nvSpPr>
        <p:spPr>
          <a:xfrm>
            <a:off x="1719400" y="4526275"/>
            <a:ext cx="35688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sng" baseline="0" dirty="0">
                <a:solidFill>
                  <a:schemeClr val="hlink"/>
                </a:solidFill>
                <a:hlinkClick r:id="rId7"/>
              </a:rPr>
              <a:t>Bandeja de entrada</a:t>
            </a:r>
            <a:endParaRPr sz="1100" u="sng" dirty="0">
              <a:solidFill>
                <a:schemeClr val="hlink"/>
              </a:solidFill>
              <a:hlinkClick r:id="rId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sng" baseline="0" dirty="0">
                <a:solidFill>
                  <a:schemeClr val="hlink"/>
                </a:solidFill>
                <a:hlinkClick r:id="rId7"/>
              </a:rPr>
              <a:t>desde 38 USD/mes</a:t>
            </a:r>
            <a:endParaRPr sz="1100" u="sng" dirty="0">
              <a:solidFill>
                <a:schemeClr val="hlink"/>
              </a:solidFill>
              <a:hlinkClick r:id="rId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sng" baseline="0" dirty="0">
                <a:solidFill>
                  <a:schemeClr val="hlink"/>
                </a:solidFill>
                <a:hlinkClick r:id="rId7"/>
              </a:rPr>
              <a:t>Administra, responde y resuelve las conversaciones con oportunidades de venta y clientes como un equipo</a:t>
            </a:r>
            <a:endParaRPr sz="1100" u="sng" dirty="0">
              <a:solidFill>
                <a:schemeClr val="hlink"/>
              </a:solidFill>
              <a:hlinkClick r:id="rId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 i="0" u="sng" baseline="0" dirty="0">
                <a:solidFill>
                  <a:schemeClr val="hlink"/>
                </a:solidFill>
                <a:hlinkClick r:id="rId7"/>
              </a:rPr>
              <a:t>Más información Más información</a:t>
            </a:r>
            <a:endParaRPr sz="1100" u="sng" dirty="0">
              <a:solidFill>
                <a:schemeClr val="hlink"/>
              </a:solidFill>
              <a:hlinkClick r:id="rId7"/>
            </a:endParaRPr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8000" y="1313868"/>
            <a:ext cx="1853599" cy="1814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1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9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33545"/>
          <a:stretch/>
        </p:blipFill>
        <p:spPr>
          <a:xfrm>
            <a:off x="4399250" y="633325"/>
            <a:ext cx="5764947" cy="3657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276000" y="1030388"/>
            <a:ext cx="4176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Incluye...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276000" y="1698588"/>
            <a:ext cx="328254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  <a:buClr>
                <a:srgbClr val="2D3E50"/>
              </a:buClr>
              <a:buSzPts val="3000"/>
            </a:pPr>
            <a:r>
              <a:rPr lang="es" sz="2400" dirty="0">
                <a:solidFill>
                  <a:srgbClr val="475A75"/>
                </a:solidFill>
                <a:latin typeface="Avenir"/>
                <a:sym typeface="Avenir"/>
              </a:rPr>
              <a:t>Automatización mediante chatbots</a:t>
            </a:r>
            <a:endParaRPr sz="2400" dirty="0">
              <a:solidFill>
                <a:srgbClr val="475A75"/>
              </a:solidFill>
              <a:latin typeface="Avenir"/>
              <a:sym typeface="Avenir"/>
            </a:endParaRPr>
          </a:p>
        </p:txBody>
      </p:sp>
      <p:sp>
        <p:nvSpPr>
          <p:cNvPr id="222" name="Google Shape;222;p41"/>
          <p:cNvSpPr txBox="1">
            <a:spLocks noGrp="1"/>
          </p:cNvSpPr>
          <p:nvPr>
            <p:ph type="body" idx="3"/>
          </p:nvPr>
        </p:nvSpPr>
        <p:spPr>
          <a:xfrm>
            <a:off x="276000" y="2324125"/>
            <a:ext cx="25815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Usa chatbots para automatizar tu alcance de modo que puedas mantener conversaciones de mayor calidad.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20" name="Google Shape;220;p41"/>
          <p:cNvCxnSpPr/>
          <p:nvPr/>
        </p:nvCxnSpPr>
        <p:spPr>
          <a:xfrm>
            <a:off x="276000" y="2291447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 descr="image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953" y="333251"/>
            <a:ext cx="7467551" cy="447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2"/>
          <p:cNvSpPr/>
          <p:nvPr/>
        </p:nvSpPr>
        <p:spPr>
          <a:xfrm>
            <a:off x="4436600" y="670975"/>
            <a:ext cx="5706900" cy="359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42"/>
          <p:cNvPicPr preferRelativeResize="0"/>
          <p:nvPr/>
        </p:nvPicPr>
        <p:blipFill rotWithShape="1">
          <a:blip r:embed="rId4">
            <a:alphaModFix/>
          </a:blip>
          <a:srcRect t="2990" b="17908"/>
          <a:stretch/>
        </p:blipFill>
        <p:spPr>
          <a:xfrm>
            <a:off x="4497100" y="706850"/>
            <a:ext cx="5570202" cy="35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276000" y="944818"/>
            <a:ext cx="4176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Incluye...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1500"/>
              <a:buFont typeface="Arial"/>
              <a:buNone/>
            </a:pP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2"/>
          </p:nvPr>
        </p:nvSpPr>
        <p:spPr>
          <a:xfrm>
            <a:off x="281940" y="1203960"/>
            <a:ext cx="3927960" cy="82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  <a:buClr>
                <a:srgbClr val="2D3E50"/>
              </a:buClr>
              <a:buSzPts val="3000"/>
            </a:pPr>
            <a:r>
              <a:rPr lang="es" sz="2400" dirty="0">
                <a:solidFill>
                  <a:srgbClr val="475A75"/>
                </a:solidFill>
                <a:latin typeface="Avenir"/>
                <a:sym typeface="Avenir"/>
              </a:rPr>
              <a:t>Targeting y derivación de las oportunidades de venta</a:t>
            </a:r>
            <a:endParaRPr sz="2400" dirty="0">
              <a:solidFill>
                <a:srgbClr val="475A75"/>
              </a:solidFill>
              <a:latin typeface="Avenir"/>
              <a:sym typeface="Avenir"/>
            </a:endParaRPr>
          </a:p>
        </p:txBody>
      </p:sp>
      <p:cxnSp>
        <p:nvCxnSpPr>
          <p:cNvPr id="229" name="Google Shape;229;p42"/>
          <p:cNvCxnSpPr/>
          <p:nvPr/>
        </p:nvCxnSpPr>
        <p:spPr>
          <a:xfrm>
            <a:off x="276007" y="2207932"/>
            <a:ext cx="567000" cy="0"/>
          </a:xfrm>
          <a:prstGeom prst="straightConnector1">
            <a:avLst/>
          </a:prstGeom>
          <a:noFill/>
          <a:ln w="28575" cap="flat" cmpd="sng">
            <a:solidFill>
              <a:srgbClr val="F2545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1" name="Google Shape;231;p42"/>
          <p:cNvSpPr txBox="1">
            <a:spLocks noGrp="1"/>
          </p:cNvSpPr>
          <p:nvPr>
            <p:ph type="body" idx="3"/>
          </p:nvPr>
        </p:nvSpPr>
        <p:spPr>
          <a:xfrm>
            <a:off x="276000" y="2350435"/>
            <a:ext cx="380832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solidFill>
                  <a:srgbClr val="475A75"/>
                </a:solidFill>
                <a:latin typeface="Avenir"/>
                <a:ea typeface="Avenir"/>
                <a:cs typeface="Avenir"/>
                <a:sym typeface="Avenir"/>
              </a:rPr>
              <a:t>Las conversaciones funcionan sin problemas con HubSpot CRM, generando así un targeting altamente sofisticado y la derivación de las oportunidades de venta, que conectan a las personas correctas en el momento adecuado. </a:t>
            </a:r>
            <a:endParaRPr dirty="0">
              <a:solidFill>
                <a:srgbClr val="475A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/>
          <p:nvPr/>
        </p:nvSpPr>
        <p:spPr>
          <a:xfrm>
            <a:off x="6045325" y="0"/>
            <a:ext cx="3098700" cy="5143500"/>
          </a:xfrm>
          <a:prstGeom prst="rect">
            <a:avLst/>
          </a:prstGeom>
          <a:solidFill>
            <a:srgbClr val="FFFFFF">
              <a:alpha val="45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3"/>
          <p:cNvSpPr txBox="1"/>
          <p:nvPr/>
        </p:nvSpPr>
        <p:spPr>
          <a:xfrm>
            <a:off x="6610875" y="1005525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Chat en directo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Google Shape;243;p43"/>
          <p:cNvSpPr/>
          <p:nvPr/>
        </p:nvSpPr>
        <p:spPr>
          <a:xfrm rot="-5400000">
            <a:off x="2124925" y="1223100"/>
            <a:ext cx="5159100" cy="2681700"/>
          </a:xfrm>
          <a:prstGeom prst="triangle">
            <a:avLst>
              <a:gd name="adj" fmla="val 50000"/>
            </a:avLst>
          </a:prstGeom>
          <a:solidFill>
            <a:srgbClr val="FFFFFF">
              <a:alpha val="45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7099187" y="1378353"/>
            <a:ext cx="515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6390090" y="1729425"/>
            <a:ext cx="190047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Bandeja de entrada colaborativa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4" name="Google Shape;244;p43"/>
          <p:cNvSpPr txBox="1"/>
          <p:nvPr/>
        </p:nvSpPr>
        <p:spPr>
          <a:xfrm>
            <a:off x="2667925" y="2219700"/>
            <a:ext cx="6957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=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1" name="Google Shape;241;p43"/>
          <p:cNvSpPr txBox="1"/>
          <p:nvPr/>
        </p:nvSpPr>
        <p:spPr>
          <a:xfrm>
            <a:off x="7099187" y="2316250"/>
            <a:ext cx="515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6610875" y="2666050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Generador de chatbots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2" name="Google Shape;242;p43"/>
          <p:cNvSpPr txBox="1"/>
          <p:nvPr/>
        </p:nvSpPr>
        <p:spPr>
          <a:xfrm>
            <a:off x="7099187" y="3253425"/>
            <a:ext cx="515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6610875" y="3602675"/>
            <a:ext cx="1458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baseline="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Messenger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F9FC4D-B160-4652-8B81-49FBA89ABC44}"/>
              </a:ext>
            </a:extLst>
          </p:cNvPr>
          <p:cNvGrpSpPr/>
          <p:nvPr/>
        </p:nvGrpSpPr>
        <p:grpSpPr>
          <a:xfrm>
            <a:off x="735410" y="2223936"/>
            <a:ext cx="2144309" cy="635252"/>
            <a:chOff x="779860" y="2223936"/>
            <a:chExt cx="2144309" cy="635252"/>
          </a:xfrm>
        </p:grpSpPr>
        <p:pic>
          <p:nvPicPr>
            <p:cNvPr id="239" name="Google Shape;239;p43"/>
            <p:cNvPicPr preferRelativeResize="0"/>
            <p:nvPr/>
          </p:nvPicPr>
          <p:blipFill rotWithShape="1">
            <a:blip r:embed="rId3">
              <a:alphaModFix/>
            </a:blip>
            <a:srcRect b="43838"/>
            <a:stretch/>
          </p:blipFill>
          <p:spPr>
            <a:xfrm>
              <a:off x="885479" y="2223936"/>
              <a:ext cx="1933071" cy="390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246;p43">
              <a:extLst>
                <a:ext uri="{FF2B5EF4-FFF2-40B4-BE49-F238E27FC236}">
                  <a16:creationId xmlns:a16="http://schemas.microsoft.com/office/drawing/2014/main" id="{A8E93F8B-4832-4A47-ADB8-6D3DE98F6F24}"/>
                </a:ext>
              </a:extLst>
            </p:cNvPr>
            <p:cNvSpPr txBox="1"/>
            <p:nvPr/>
          </p:nvSpPr>
          <p:spPr>
            <a:xfrm>
              <a:off x="779860" y="2496188"/>
              <a:ext cx="2144309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i="0" u="none" dirty="0" err="1">
                  <a:solidFill>
                    <a:srgbClr val="FFFFFF"/>
                  </a:solidFill>
                  <a:latin typeface="Avenir Light" panose="020B0402020203020204" pitchFamily="34" charset="0"/>
                  <a:ea typeface="Avenir"/>
                  <a:cs typeface="Avenir"/>
                  <a:sym typeface="Avenir"/>
                </a:rPr>
                <a:t>Conversaciones</a:t>
              </a:r>
              <a:endParaRPr sz="2200" dirty="0">
                <a:solidFill>
                  <a:srgbClr val="FFFFFF"/>
                </a:solidFill>
                <a:latin typeface="Avenir Light" panose="020B0402020203020204" pitchFamily="34" charset="0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D3E50"/>
      </a:dk1>
      <a:lt1>
        <a:srgbClr val="FFFFFF"/>
      </a:lt1>
      <a:dk2>
        <a:srgbClr val="A7A7A7"/>
      </a:dk2>
      <a:lt2>
        <a:srgbClr val="535353"/>
      </a:lt2>
      <a:accent1>
        <a:srgbClr val="006BFF"/>
      </a:accent1>
      <a:accent2>
        <a:srgbClr val="0162E9"/>
      </a:accent2>
      <a:accent3>
        <a:srgbClr val="025CD9"/>
      </a:accent3>
      <a:accent4>
        <a:srgbClr val="0256CA"/>
      </a:accent4>
      <a:accent5>
        <a:srgbClr val="014FBA"/>
      </a:accent5>
      <a:accent6>
        <a:srgbClr val="0249A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arketing 2018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351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Proxima Nova</vt:lpstr>
      <vt:lpstr>Avenir</vt:lpstr>
      <vt:lpstr>Avenir Light</vt:lpstr>
      <vt:lpstr>Simple Light</vt:lpstr>
      <vt:lpstr>Office Theme</vt:lpstr>
      <vt:lpstr>Sparketing 2018</vt:lpstr>
      <vt:lpstr>PowerPoint Presentation</vt:lpstr>
      <vt:lpstr>Evolución de la mensajería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 Del Bianco</dc:creator>
  <cp:lastModifiedBy>Dario Del Bianco</cp:lastModifiedBy>
  <cp:revision>10</cp:revision>
  <dcterms:modified xsi:type="dcterms:W3CDTF">2018-09-05T15:45:50Z</dcterms:modified>
</cp:coreProperties>
</file>