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8881" autoAdjust="0"/>
  </p:normalViewPr>
  <p:slideViewPr>
    <p:cSldViewPr snapToGrid="0">
      <p:cViewPr varScale="1">
        <p:scale>
          <a:sx n="154" d="100"/>
          <a:sy n="154" d="100"/>
        </p:scale>
        <p:origin x="9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643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Relationship Id="rId3" Type="http://schemas.openxmlformats.org/officeDocument/2006/relationships/hyperlink" Target="https://app.hubspot.com/ads/4472678/campaigns/facebook/23842772804900695" TargetMode="Externa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glytics.net/-temporary-slug-6d7fadeb-0858-452a-9f37-413f4ff8c574?hs_preview=uyukSAwx-5773930235" TargetMode="External"/><Relationship Id="rId4" Type="http://schemas.openxmlformats.org/officeDocument/2006/relationships/hyperlink" Target="https://app.hubspot.com/email/196166/edit-dd/5773599934/content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hubspot.com/contacts/1976760/contacts/list/view/669934" TargetMode="External"/><Relationship Id="rId4" Type="http://schemas.openxmlformats.org/officeDocument/2006/relationships/hyperlink" Target="https://app.hubspot.com/contacts/1976760/deals/board/view/all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hyperlink" Target="https://app.hubspot.com/learning-center/2024605/lessons/222/291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6fd307e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6fd307e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732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6fc5386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g396fc53866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344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7489ed8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g397489ed8a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00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93195b54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393195b540_0_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9033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7ebc7a57_4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6" name="Google Shape;176;g397ebc7a57_4_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DRI: Ari Plaut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434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3195b54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g393195b540_0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86586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97489ed8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g397489ed8a_0_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060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53a9ca09_0_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g3953a9ca09_0_3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9475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953a9ca09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3953a9ca09_0_3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679474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953a9ca09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" name="Google Shape;206;g3953a9ca09_0_3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9848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3195b540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g393195b540_0_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3682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97489ed8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" name="Google Shape;105;g397489ed8a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285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3195b540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g393195b540_0_1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3535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3195b540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g393195b540_0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4097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953a9ca09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g3953a9ca09_0_3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233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6fd307e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g386fd307e4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next generation of email marketing.</a:t>
            </a:r>
            <a:endParaRPr sz="1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5340638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96fc5386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3" name="Google Shape;243;g396fc53866_0_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427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6fc5386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g396fc53866_0_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https://app.hubspot.com/ads/4472678/campaigns/facebook/23842772804900695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6977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96fc5386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8" name="Google Shape;258;g396fc53866_1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612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97ebc7a57_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g397ebc7a57_4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https://www.biglytics.net/-temporary-slug-6d7fadeb-0858-452a-9f37-413f4ff8c574?hs_preview=uyukSAwx-5773930235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u="sng">
                <a:solidFill>
                  <a:schemeClr val="hlink"/>
                </a:solidFill>
                <a:hlinkClick r:id="rId4"/>
              </a:rPr>
              <a:t>https://app.hubspot.com/email/196166/edit-dd/5773599934/content</a:t>
            </a:r>
            <a:endParaRPr sz="1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567352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97ebc7a57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8" name="Google Shape;278;g397ebc7a57_4_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Highlight this...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 dirty="0">
                <a:solidFill>
                  <a:schemeClr val="accent5"/>
                </a:solidFill>
                <a:hlinkClick r:id="rId3"/>
              </a:rPr>
              <a:t>https://app.hubspot.com/contacts/1976760/contacts/list/view/669934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And also include this: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 dirty="0">
                <a:solidFill>
                  <a:schemeClr val="accent5"/>
                </a:solidFill>
                <a:hlinkClick r:id="rId4"/>
              </a:rPr>
              <a:t>https://app.hubspot.com/contacts/1976760/deals/board/view/all/</a:t>
            </a:r>
            <a:r>
              <a:rPr lang="en" dirty="0"/>
              <a:t>?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And maybe a template: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/>
              <a:t>https://app.hubspot.com/templates/1976760/new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671822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96fc53866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3" name="Google Shape;293;g396fc53866_1_10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https://app.hubspot.com/reports-dashboard/1976760/create/1017778?currentFilter=marketing.email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https://app.hubspot.com/reports-dashboard/1976760/create/1017778?search=returning%20contacts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https://app.hubspot.com/reports-dashboard/1976760/create/1017778?search=top%20personas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https://app.hubspot.com/email/1976760/details-refresh/4684098747/performance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00450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7489ed8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" name="Google Shape;113;g397489ed8a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771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7ebc7a57_4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2" name="Google Shape;302;g397ebc7a57_4_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3" invalidUrl="https://www.dropbox.com/sh/9eestkeszwtxdmu/AABFQbV6fFIQSyj0QkbggFefa/Canvas Assets/Illustrations/PNG?dl=0"/>
              </a:rPr>
              <a:t>https://www.dropbox.com/sh/9eestkeszwtxdmu/AABFQbV6fFIQSyj0QkbggFefa/Canvas%20Assets/Illustrations/PNG?dl=0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https://app.hubspot.com/learning-center/2024605/lessons/222/291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547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86fd307e4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8" name="Google Shape;318;g386fd307e4_0_4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Next generation integrated growth suite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3364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93195b540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g393195b540_0_1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No shortage of gadgets. Shortage of time.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Not a lack of tools. It’s a lack of time.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Time to focus on the customer. Better work, more time to do it. Better relationship, bc you have more time to focus on it.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How fast do you want to get going on this? 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What else do you want to do with your time?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Japan</a:t>
            </a:r>
            <a:r>
              <a:rPr lang="en" sz="1200" dirty="0"/>
              <a:t> - marketer sits in the back office. Doesn’t make decisions. This is a way to increase transparency of impact bc of connection to CRM. Help marketers be considered more highly in their company. Not be bossed around. Own your marketing.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LatAm</a:t>
            </a:r>
            <a:r>
              <a:rPr lang="en" sz="1200" dirty="0"/>
              <a:t> - leading with sales. Find a CRM angle. CRM with email. To the point, straightforward.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Story resonates more with Europe and NAM.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ANZ</a:t>
            </a:r>
            <a:r>
              <a:rPr lang="en" sz="1200" dirty="0"/>
              <a:t> - this works. 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Asia</a:t>
            </a:r>
            <a:r>
              <a:rPr lang="en" sz="1200" dirty="0"/>
              <a:t> - We might want to proof read with Dave on southeast Asia. 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b="1" dirty="0"/>
              <a:t>India - </a:t>
            </a:r>
            <a:r>
              <a:rPr lang="en" sz="1200" dirty="0"/>
              <a:t>Issue is not wasted time --- they can employ people for CHEAP. Mature marketing knowledge. Inbound is very strong there. They think of HubSpot as educational organization. More price sensitive. </a:t>
            </a:r>
            <a:r>
              <a:rPr lang="en" sz="1200" i="1" dirty="0"/>
              <a:t>There’s HUGE interest --- volume isn’t the issue. It’s monetization. </a:t>
            </a:r>
            <a:endParaRPr sz="12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If you’re a marketer, you should focus on marketing.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580428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7489ed8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g397489ed8a_0_8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034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97489ed8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g397489ed8a_0_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17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7489ed8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397489ed8a_0_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420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53a9ca0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g3953a9ca09_0_2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3068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bda36c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g39bda36c02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 dirty="0"/>
              <a:t>DRI: Ari Plaut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029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97489ed8a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g397489ed8a_0_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DRI: Ari Plaut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247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nk Gradient + Message">
  <p:cSld name="Pink Gradient + Message">
    <p:bg>
      <p:bgPr>
        <a:gradFill>
          <a:gsLst>
            <a:gs pos="0">
              <a:srgbClr val="F16685"/>
            </a:gs>
            <a:gs pos="100000">
              <a:srgbClr val="EF3B49"/>
            </a:gs>
          </a:gsLst>
          <a:lin ang="16200038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72525" y="191000"/>
            <a:ext cx="604850" cy="205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226" y="1515073"/>
            <a:ext cx="171950" cy="1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429" y="1940020"/>
            <a:ext cx="250800" cy="2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 descr="Image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1551666" y="2324684"/>
            <a:ext cx="494150" cy="4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 descr="Image"/>
          <p:cNvPicPr preferRelativeResize="0"/>
          <p:nvPr/>
        </p:nvPicPr>
        <p:blipFill rotWithShape="1">
          <a:blip r:embed="rId5">
            <a:alphaModFix amt="15000"/>
          </a:blip>
          <a:srcRect/>
          <a:stretch/>
        </p:blipFill>
        <p:spPr>
          <a:xfrm>
            <a:off x="683269" y="2757853"/>
            <a:ext cx="928300" cy="9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77975" y="2895025"/>
            <a:ext cx="604850" cy="20574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364348" y="4600616"/>
            <a:ext cx="2508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1100"/>
              <a:buFont typeface="Avenir"/>
              <a:buNone/>
              <a:defRPr sz="1100" b="0" i="0" u="none" strike="noStrike" cap="none">
                <a:solidFill>
                  <a:srgbClr val="2D3E50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ITLE_AND_BODY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4488656" y="4910138"/>
            <a:ext cx="1572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bin"/>
              <a:buNone/>
              <a:defRPr sz="900" b="0" i="0" u="none" strike="noStrike" cap="non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 left, photo lower right">
  <p:cSld name="Title, content left, photo lower right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nk Gradient + Message 1">
  <p:cSld name="Pink Gradient + Message_1"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956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179" y="4537563"/>
            <a:ext cx="387251" cy="405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17"/>
          <p:cNvCxnSpPr/>
          <p:nvPr/>
        </p:nvCxnSpPr>
        <p:spPr>
          <a:xfrm>
            <a:off x="1156750" y="1836150"/>
            <a:ext cx="0" cy="1535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101;p17"/>
          <p:cNvSpPr txBox="1">
            <a:spLocks noGrp="1"/>
          </p:cNvSpPr>
          <p:nvPr>
            <p:ph type="body" idx="4294967295"/>
          </p:nvPr>
        </p:nvSpPr>
        <p:spPr>
          <a:xfrm>
            <a:off x="1374825" y="1964838"/>
            <a:ext cx="70437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2400" b="0" i="0" u="none" baseline="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Lanzamiento de julio:</a:t>
            </a:r>
            <a:endParaRPr sz="24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4294967295"/>
          </p:nvPr>
        </p:nvSpPr>
        <p:spPr>
          <a:xfrm>
            <a:off x="1374825" y="2386650"/>
            <a:ext cx="70437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5000" b="1" i="0" u="none" baseline="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Marketing Hub </a:t>
            </a:r>
            <a:r>
              <a:rPr lang="es" sz="5000" b="1" i="0" u="none" spc="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Sta</a:t>
            </a:r>
            <a:r>
              <a:rPr lang="es" sz="5000" b="1" i="0" u="none" spc="3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rt</a:t>
            </a:r>
            <a:r>
              <a:rPr lang="es" sz="5000" b="1" i="0" u="none" spc="20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er</a:t>
            </a:r>
            <a:endParaRPr sz="5000" b="1" spc="2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/>
        </p:nvSpPr>
        <p:spPr>
          <a:xfrm rot="-345">
            <a:off x="447014" y="-111303"/>
            <a:ext cx="1892329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Espera un momento... </a:t>
            </a:r>
            <a:r>
              <a:rPr lang="es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¿no recibí ya este correo electrónico?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3477428" y="100900"/>
            <a:ext cx="22707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¿Por qué me están </a:t>
            </a:r>
            <a:r>
              <a:rPr lang="es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ofreciendo algo que ya tengo</a:t>
            </a: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? 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6436478" y="100900"/>
            <a:ext cx="22707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Hablé con ustedes por chat en directo, </a:t>
            </a:r>
            <a:r>
              <a:rPr lang="es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pero parece que su representante no lo sabe.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4294967295"/>
          </p:nvPr>
        </p:nvSpPr>
        <p:spPr>
          <a:xfrm>
            <a:off x="396240" y="1434000"/>
            <a:ext cx="8351520" cy="19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29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No te preocupes. Esto no te ocurre solo a ti. </a:t>
            </a:r>
            <a:endParaRPr sz="29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29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Cuando tu estrategia de marketing depende de un conjunto de herramientas que no se conectan entre sí, tus clientes se dan cuenta,</a:t>
            </a:r>
            <a:endParaRPr sz="29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29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y no estarán muy contentos.</a:t>
            </a:r>
            <a:endParaRPr sz="290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 rot="524">
            <a:off x="6587369" y="3841088"/>
            <a:ext cx="2190864" cy="11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Puse "atención médica" en el formulario de su sitio web, pero </a:t>
            </a:r>
            <a:r>
              <a:rPr lang="es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me están enviando correos electrónicos de seguimiento que no tienen nada que ver con ese tema.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549194" y="3910764"/>
            <a:ext cx="2171146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¿Por qué me envían correos electrónicos de marketing si </a:t>
            </a:r>
            <a:r>
              <a:rPr lang="es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ya estoy en contacto con un representante de ventas</a:t>
            </a: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3516422" y="3930874"/>
            <a:ext cx="2366217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Cambié de empresa hace </a:t>
            </a:r>
            <a:b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3 meses. </a:t>
            </a:r>
            <a:r>
              <a:rPr lang="es" sz="12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¿Por qué me envían mensajes a mi antigua dirección de correo electrónico?</a:t>
            </a:r>
            <a:endParaRPr sz="12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body" idx="4294967295"/>
          </p:nvPr>
        </p:nvSpPr>
        <p:spPr>
          <a:xfrm>
            <a:off x="598350" y="1008850"/>
            <a:ext cx="7947300" cy="30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¿Lo peor?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 medida que tu empresa crece, muchas de estas herramientas quedarán desactualizadas y tendrás que deshacerte de ellas. </a:t>
            </a:r>
            <a:r>
              <a:rPr lang="es" sz="36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Esto significa que tendrás que volver al principio.</a:t>
            </a:r>
            <a:endParaRPr sz="3600" dirty="0">
              <a:solidFill>
                <a:srgbClr val="FF8F5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28">
            <a:extLst>
              <a:ext uri="{FF2B5EF4-FFF2-40B4-BE49-F238E27FC236}">
                <a16:creationId xmlns:a16="http://schemas.microsoft.com/office/drawing/2014/main" xmlns="" id="{2D94FBBD-4312-40C3-8E27-DB1EB600167E}"/>
              </a:ext>
            </a:extLst>
          </p:cNvPr>
          <p:cNvSpPr txBox="1">
            <a:spLocks/>
          </p:cNvSpPr>
          <p:nvPr/>
        </p:nvSpPr>
        <p:spPr>
          <a:xfrm>
            <a:off x="655224" y="6931"/>
            <a:ext cx="8452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an email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 forms plugin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 Facebook ads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Create a Facebook Messenger account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Breathe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 scheduling app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live chat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third-party syncing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Export form and live chat code, and hack through HTML to add to website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Google “how to style my form” and learn enough CSS to be dangerous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Write down your 8 new passwords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Pay 8 bills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Breathe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forms plugin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Facebook ads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Messenger and CRM (or don’t, because no tool can)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scheduling app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live chat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email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CRM and email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Give up, because bidirectional syncs and field mappings are overwhelming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Ask whether it’s all worth it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Breathe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Export list from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Import to email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Train your team on how to use all of this stuff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email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Send email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Export data from email tool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Import it to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endParaRPr lang="en-US" sz="1200" dirty="0">
              <a:solidFill>
                <a:srgbClr val="EFEFE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indent="0">
              <a:lnSpc>
                <a:spcPct val="100000"/>
              </a:lnSpc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en-US" sz="1200" dirty="0">
              <a:solidFill>
                <a:srgbClr val="EFEFE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4294967295"/>
          </p:nvPr>
        </p:nvSpPr>
        <p:spPr>
          <a:xfrm>
            <a:off x="655225" y="6927"/>
            <a:ext cx="8452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endParaRPr sz="1200" dirty="0">
              <a:solidFill>
                <a:srgbClr val="EFEFE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316800" y="895475"/>
            <a:ext cx="984828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No pierdas el tiempo.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No malgastes más energías.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spc="-8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No arruines las expectativas de tus clientes.</a:t>
            </a:r>
            <a:endParaRPr sz="3600" spc="-8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8;p29">
            <a:extLst>
              <a:ext uri="{FF2B5EF4-FFF2-40B4-BE49-F238E27FC236}">
                <a16:creationId xmlns:a16="http://schemas.microsoft.com/office/drawing/2014/main" xmlns="" id="{B35C0098-FF06-4BD8-813E-DCB2A396D3EF}"/>
              </a:ext>
            </a:extLst>
          </p:cNvPr>
          <p:cNvSpPr txBox="1">
            <a:spLocks/>
          </p:cNvSpPr>
          <p:nvPr/>
        </p:nvSpPr>
        <p:spPr>
          <a:xfrm>
            <a:off x="655222" y="152400"/>
            <a:ext cx="8452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an email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 forms plugin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 Facebook ads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Create a Facebook Messenger account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Breathe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a scheduling app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live chat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Sign up for third-party syncing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Export form and live chat code, and hack through HTML to add to website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Google “how to style my form” and learn enough CSS to be dangerous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Write down your 8 new passwords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Pay 8 bills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Breathe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forms plugin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Facebook ads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Messenger and CRM (or don’t, because no tool can)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scheduling app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live chat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email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sync between CRM and email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Give up, because bidirectional syncs and field mappings are overwhelming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Ask whether it’s all worth it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Breathe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Export list from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Import to email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Train your team on how to use all of this stuff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Set up email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Send email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Export data from email tool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EFEFEF"/>
                </a:solidFill>
                <a:latin typeface="Avenir"/>
                <a:ea typeface="Avenir"/>
                <a:cs typeface="Avenir"/>
                <a:sym typeface="Avenir"/>
              </a:rPr>
              <a:t>Import it to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endParaRPr lang="en-US" sz="1200" dirty="0">
              <a:solidFill>
                <a:srgbClr val="EFEFE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indent="0">
              <a:lnSpc>
                <a:spcPct val="100000"/>
              </a:lnSpc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en-US" sz="1200" dirty="0">
              <a:solidFill>
                <a:srgbClr val="EFEFE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4294967295"/>
          </p:nvPr>
        </p:nvSpPr>
        <p:spPr>
          <a:xfrm>
            <a:off x="655225" y="0"/>
            <a:ext cx="8452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endParaRPr sz="1200" dirty="0">
              <a:solidFill>
                <a:srgbClr val="EFEFE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179" name="Google Shape;179;p29"/>
          <p:cNvGrpSpPr/>
          <p:nvPr/>
        </p:nvGrpSpPr>
        <p:grpSpPr>
          <a:xfrm>
            <a:off x="712675" y="1488904"/>
            <a:ext cx="7608000" cy="2034076"/>
            <a:chOff x="712675" y="1488904"/>
            <a:chExt cx="7608000" cy="2034076"/>
          </a:xfrm>
        </p:grpSpPr>
        <p:sp>
          <p:nvSpPr>
            <p:cNvPr id="180" name="Google Shape;180;p29"/>
            <p:cNvSpPr txBox="1"/>
            <p:nvPr/>
          </p:nvSpPr>
          <p:spPr>
            <a:xfrm>
              <a:off x="712675" y="1488904"/>
              <a:ext cx="7608000" cy="82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4800" b="0" i="0" u="none" dirty="0">
                  <a:solidFill>
                    <a:srgbClr val="425B77"/>
                  </a:solidFill>
                  <a:latin typeface="Avenir"/>
                  <a:ea typeface="Avenir"/>
                  <a:cs typeface="Avenir"/>
                  <a:sym typeface="Avenir"/>
                </a:rPr>
                <a:t>Deja de gestionar herramientas.</a:t>
              </a:r>
              <a:endParaRPr sz="48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1" name="Google Shape;181;p29"/>
            <p:cNvSpPr txBox="1"/>
            <p:nvPr/>
          </p:nvSpPr>
          <p:spPr>
            <a:xfrm>
              <a:off x="712675" y="2696180"/>
              <a:ext cx="7608000" cy="82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4800" b="0" i="0" u="none" baseline="0" dirty="0">
                  <a:solidFill>
                    <a:srgbClr val="F68E5B"/>
                  </a:solidFill>
                  <a:latin typeface="Avenir"/>
                  <a:ea typeface="Avenir"/>
                  <a:cs typeface="Avenir"/>
                  <a:sym typeface="Avenir"/>
                </a:rPr>
                <a:t>Comienza a hacer marketing.</a:t>
              </a:r>
              <a:endParaRPr sz="480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/>
        </p:nvSpPr>
        <p:spPr>
          <a:xfrm>
            <a:off x="1976050" y="1024700"/>
            <a:ext cx="7191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Si esto fuera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tan fácil, HubSpot...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/>
        </p:nvSpPr>
        <p:spPr>
          <a:xfrm>
            <a:off x="0" y="1280775"/>
            <a:ext cx="9144000" cy="1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Si quisiera hacer marketing, </a:t>
            </a:r>
            <a:r>
              <a:rPr lang="es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s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necesitaría un gran paquete de software.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93" name="Google Shape;193;p31"/>
          <p:cNvCxnSpPr>
            <a:cxnSpLocks/>
          </p:cNvCxnSpPr>
          <p:nvPr/>
        </p:nvCxnSpPr>
        <p:spPr>
          <a:xfrm>
            <a:off x="339436" y="2586400"/>
            <a:ext cx="845127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2" name="Google Shape;192;p31"/>
          <p:cNvSpPr txBox="1"/>
          <p:nvPr/>
        </p:nvSpPr>
        <p:spPr>
          <a:xfrm>
            <a:off x="0" y="2680725"/>
            <a:ext cx="91440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Y los grandes paquetes de software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son</a:t>
            </a:r>
            <a:r>
              <a:rPr lang="es" sz="3600" b="0" i="0" u="none" baseline="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s" sz="36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costosos</a:t>
            </a: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 y </a:t>
            </a:r>
            <a:r>
              <a:rPr lang="es" sz="3600" b="0" i="0" u="none" baseline="0" dirty="0">
                <a:solidFill>
                  <a:srgbClr val="FF8F59"/>
                </a:solidFill>
                <a:latin typeface="Avenir"/>
                <a:ea typeface="Avenir"/>
                <a:cs typeface="Avenir"/>
                <a:sym typeface="Avenir"/>
              </a:rPr>
              <a:t>difíciles de usar.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/>
        </p:nvSpPr>
        <p:spPr>
          <a:xfrm>
            <a:off x="269400" y="1957050"/>
            <a:ext cx="8605200" cy="12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Sí. Lo son.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¿Y si esto no fuera así?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/>
        </p:nvSpPr>
        <p:spPr>
          <a:xfrm>
            <a:off x="602673" y="1116750"/>
            <a:ext cx="7938654" cy="29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¿Qué harías si pudieras tener todas las herramientas que necesitas para </a:t>
            </a:r>
            <a:r>
              <a:rPr lang="es" sz="36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crear una estrategia de marketing eficaz</a:t>
            </a: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 en un solo sistema...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/>
        </p:nvSpPr>
        <p:spPr>
          <a:xfrm>
            <a:off x="887250" y="1071750"/>
            <a:ext cx="7369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... y ese sistema no afectara tu presupuesto?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3;p35">
            <a:extLst>
              <a:ext uri="{FF2B5EF4-FFF2-40B4-BE49-F238E27FC236}">
                <a16:creationId xmlns:a16="http://schemas.microsoft.com/office/drawing/2014/main" xmlns="" id="{84E7AA38-ADEB-4BAD-BE50-5DD68B0DDC55}"/>
              </a:ext>
            </a:extLst>
          </p:cNvPr>
          <p:cNvSpPr txBox="1">
            <a:spLocks/>
          </p:cNvSpPr>
          <p:nvPr/>
        </p:nvSpPr>
        <p:spPr>
          <a:xfrm>
            <a:off x="656865" y="6927"/>
            <a:ext cx="8452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Sign up for an email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Sign up for a forms plugin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Sign up for a Facebook ads tool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Create a Facebook Messenger account.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Breathe.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Sign up for a scheduling app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Sign up for live chat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Sign up for third-party syncing tool.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Export form and live chat code, and hack through HTML to add to website.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Google “how to style my form” and learn enough CSS to be dangerous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Write down your 8 new passwords.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Pay 8 bills.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Breathe.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sync between forms plugin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sync between Facebook ads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sync between Messenger and CRM (or don’t, because no tool can)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sync between scheduling app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sync between live chat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sync between email and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sync between CRM and email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Give up, because bidirectional syncs and field mappings are overwhelming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Ask whether it’s all worth it.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Breathe.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Export list from CRM</a:t>
            </a:r>
          </a:p>
          <a:p>
            <a:pPr marL="0" indent="0">
              <a:lnSpc>
                <a:spcPct val="100000"/>
              </a:lnSpc>
              <a:buClr>
                <a:srgbClr val="2D3E50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Import to email tool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Set up email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Send a one size-fits-all email with 10 minutes left in your day.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3000"/>
              <a:buFont typeface="Arial"/>
              <a:buNone/>
            </a:pPr>
            <a:r>
              <a:rPr lang="en-US" sz="1200" dirty="0">
                <a:solidFill>
                  <a:srgbClr val="D9D9D9"/>
                </a:solidFill>
                <a:latin typeface="Avenir"/>
                <a:ea typeface="Avenir"/>
                <a:cs typeface="Avenir"/>
                <a:sym typeface="Avenir"/>
              </a:rPr>
              <a:t>Export data from email tool</a:t>
            </a:r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4294967295"/>
          </p:nvPr>
        </p:nvSpPr>
        <p:spPr>
          <a:xfrm>
            <a:off x="457200" y="1134175"/>
            <a:ext cx="7262100" cy="716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¿Qué pasaría si en lugar de esto...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t="8627" b="2523"/>
          <a:stretch/>
        </p:blipFill>
        <p:spPr>
          <a:xfrm>
            <a:off x="-576150" y="-169700"/>
            <a:ext cx="10759352" cy="537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body" idx="4294967295"/>
          </p:nvPr>
        </p:nvSpPr>
        <p:spPr>
          <a:xfrm>
            <a:off x="32050" y="1901850"/>
            <a:ext cx="90798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000" b="0" i="0" u="none" baseline="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¿Quieres mejorar tu estrategia de marketing?</a:t>
            </a:r>
            <a:endParaRPr sz="30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4294967295"/>
          </p:nvPr>
        </p:nvSpPr>
        <p:spPr>
          <a:xfrm>
            <a:off x="32100" y="2455278"/>
            <a:ext cx="90798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30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¡Buenas noticias!</a:t>
            </a:r>
            <a:endParaRPr sz="3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4294967295"/>
          </p:nvPr>
        </p:nvSpPr>
        <p:spPr>
          <a:xfrm>
            <a:off x="32100" y="2828949"/>
            <a:ext cx="90798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000" b="0" i="0" u="none" baseline="0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Tienes muchas herramientas a tu disposición.</a:t>
            </a:r>
            <a:endParaRPr sz="3000" dirty="0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body" idx="4294967295"/>
          </p:nvPr>
        </p:nvSpPr>
        <p:spPr>
          <a:xfrm>
            <a:off x="457200" y="986375"/>
            <a:ext cx="8211300" cy="10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...mejorar tu estrategia de marketing </a:t>
            </a:r>
            <a:r>
              <a:rPr lang="es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s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se pareciera más a esto?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9" name="Google Shape;219;p36"/>
          <p:cNvSpPr txBox="1">
            <a:spLocks noGrp="1"/>
          </p:cNvSpPr>
          <p:nvPr>
            <p:ph type="body" idx="4294967295"/>
          </p:nvPr>
        </p:nvSpPr>
        <p:spPr>
          <a:xfrm>
            <a:off x="514124" y="2313300"/>
            <a:ext cx="8837693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Registrarse en HubSpot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Enviar correos electrónicos, crear anuncios, diseñar formularios, configurar chat en directo, y mucho más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Sincronizar con el mejor sistema de CRM para hacer un seguimiento de todas tus interacciones en un solo lugar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baseline="0" dirty="0">
                <a:solidFill>
                  <a:srgbClr val="999999"/>
                </a:solidFill>
                <a:latin typeface="Avenir"/>
                <a:ea typeface="Avenir"/>
                <a:cs typeface="Avenir"/>
                <a:sym typeface="Avenir"/>
              </a:rPr>
              <a:t>Lograr fácilmente que cada etapa de tu estrategia de marketing parezca personalizada</a:t>
            </a:r>
            <a:endParaRPr sz="1200" dirty="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Comenzar a crecer.</a:t>
            </a:r>
            <a:endParaRPr sz="120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 txBox="1">
            <a:spLocks noGrp="1"/>
          </p:cNvSpPr>
          <p:nvPr>
            <p:ph type="body" idx="4294967295"/>
          </p:nvPr>
        </p:nvSpPr>
        <p:spPr>
          <a:xfrm>
            <a:off x="594300" y="2124150"/>
            <a:ext cx="79554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¿Cuánto tiempo podrías ahorrar?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 txBox="1">
            <a:spLocks noGrp="1"/>
          </p:cNvSpPr>
          <p:nvPr>
            <p:ph type="body" idx="4294967295"/>
          </p:nvPr>
        </p:nvSpPr>
        <p:spPr>
          <a:xfrm>
            <a:off x="83550" y="1906200"/>
            <a:ext cx="8976900" cy="13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¿Y cuánto mejor 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estarían tus clientes? 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/>
        </p:nvSpPr>
        <p:spPr>
          <a:xfrm>
            <a:off x="158600" y="199975"/>
            <a:ext cx="23307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0" i="0" u="none" baseline="0"/>
              <a:t>Nota: </a:t>
            </a:r>
            <a:endParaRPr/>
          </a:p>
        </p:txBody>
      </p:sp>
      <p:pic>
        <p:nvPicPr>
          <p:cNvPr id="239" name="Google Shape;239;p39" descr="image2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1776" y="634540"/>
            <a:ext cx="6488575" cy="389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9"/>
          <p:cNvPicPr preferRelativeResize="0"/>
          <p:nvPr/>
        </p:nvPicPr>
        <p:blipFill rotWithShape="1">
          <a:blip r:embed="rId4">
            <a:alphaModFix/>
          </a:blip>
          <a:srcRect b="36089"/>
          <a:stretch/>
        </p:blipFill>
        <p:spPr>
          <a:xfrm>
            <a:off x="5359550" y="940825"/>
            <a:ext cx="4962475" cy="31714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9"/>
          <p:cNvSpPr txBox="1">
            <a:spLocks noGrp="1"/>
          </p:cNvSpPr>
          <p:nvPr>
            <p:ph type="body" idx="4294967295"/>
          </p:nvPr>
        </p:nvSpPr>
        <p:spPr>
          <a:xfrm>
            <a:off x="421475" y="1094490"/>
            <a:ext cx="4341900" cy="1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2400" b="0" i="0" u="none" baseline="0">
                <a:solidFill>
                  <a:srgbClr val="475A75"/>
                </a:solidFill>
                <a:latin typeface="Avenir"/>
                <a:ea typeface="Avenir"/>
                <a:cs typeface="Avenir"/>
                <a:sym typeface="Avenir"/>
              </a:rPr>
              <a:t>Te presentamos el nuevo </a:t>
            </a:r>
            <a:r>
              <a:rPr lang="es" sz="2400">
                <a:solidFill>
                  <a:srgbClr val="475A75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s" sz="2400">
                <a:solidFill>
                  <a:srgbClr val="475A75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2400" b="0" i="0" u="none" baseline="0">
                <a:solidFill>
                  <a:srgbClr val="475A75"/>
                </a:solidFill>
                <a:latin typeface="Avenir"/>
                <a:ea typeface="Avenir"/>
                <a:cs typeface="Avenir"/>
                <a:sym typeface="Avenir"/>
              </a:rPr>
              <a:t>Marketing Hub Starter. </a:t>
            </a:r>
            <a:endParaRPr sz="2400">
              <a:solidFill>
                <a:srgbClr val="475A75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236" name="Google Shape;236;p39"/>
          <p:cNvCxnSpPr/>
          <p:nvPr/>
        </p:nvCxnSpPr>
        <p:spPr>
          <a:xfrm>
            <a:off x="421482" y="1908980"/>
            <a:ext cx="567000" cy="0"/>
          </a:xfrm>
          <a:prstGeom prst="straightConnector1">
            <a:avLst/>
          </a:prstGeom>
          <a:noFill/>
          <a:ln w="28575" cap="flat" cmpd="sng">
            <a:solidFill>
              <a:srgbClr val="F2545B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7" name="Google Shape;237;p39"/>
          <p:cNvSpPr txBox="1">
            <a:spLocks noGrp="1"/>
          </p:cNvSpPr>
          <p:nvPr>
            <p:ph type="body" idx="4294967295"/>
          </p:nvPr>
        </p:nvSpPr>
        <p:spPr>
          <a:xfrm>
            <a:off x="421475" y="2061390"/>
            <a:ext cx="4327734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s" sz="1500" b="0" i="0" u="none" baseline="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Todas las herramientas que necesitas para crear una estrategia de marketing eficaz. Convierte oportunidades de venta y atrae a tu audiencia con anuncios, chat en directo, correos electrónicos, formularios, Facebook Messenger y mucho más. Mantente organizado con el mejor sistema de CRM para pequeñas y medianas empresas.</a:t>
            </a:r>
            <a:r>
              <a:rPr lang="es" sz="15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s" sz="150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1500" b="0" i="0" u="none" baseline="0" dirty="0">
                <a:solidFill>
                  <a:srgbClr val="434343"/>
                </a:solidFill>
                <a:latin typeface="Avenir"/>
                <a:ea typeface="Avenir"/>
                <a:cs typeface="Avenir"/>
                <a:sym typeface="Avenir"/>
              </a:rPr>
              <a:t>Todo por $100 al mes.</a:t>
            </a:r>
            <a:endParaRPr sz="1500" dirty="0">
              <a:solidFill>
                <a:srgbClr val="43434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body" idx="4294967295"/>
          </p:nvPr>
        </p:nvSpPr>
        <p:spPr>
          <a:xfrm>
            <a:off x="1337475" y="2124150"/>
            <a:ext cx="61278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 Marketing Hub Starter...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/>
        </p:nvSpPr>
        <p:spPr>
          <a:xfrm>
            <a:off x="2314200" y="-1219200"/>
            <a:ext cx="4453746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50" b="0" i="0" u="none" spc="-5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Anuncios de Facebook e Instagram</a:t>
            </a:r>
            <a:endParaRPr sz="1750" spc="-50" dirty="0"/>
          </a:p>
        </p:txBody>
      </p:sp>
      <p:pic>
        <p:nvPicPr>
          <p:cNvPr id="253" name="Google Shape;253;p41"/>
          <p:cNvPicPr preferRelativeResize="0"/>
          <p:nvPr/>
        </p:nvPicPr>
        <p:blipFill rotWithShape="1">
          <a:blip r:embed="rId3">
            <a:alphaModFix/>
          </a:blip>
          <a:srcRect l="8366"/>
          <a:stretch/>
        </p:blipFill>
        <p:spPr>
          <a:xfrm>
            <a:off x="308274" y="354725"/>
            <a:ext cx="3836400" cy="38613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4" name="Google Shape;254;p41"/>
          <p:cNvPicPr preferRelativeResize="0"/>
          <p:nvPr/>
        </p:nvPicPr>
        <p:blipFill rotWithShape="1">
          <a:blip r:embed="rId4">
            <a:alphaModFix/>
          </a:blip>
          <a:srcRect l="-2860" t="-3239" r="43884" b="29110"/>
          <a:stretch/>
        </p:blipFill>
        <p:spPr>
          <a:xfrm>
            <a:off x="4932000" y="354725"/>
            <a:ext cx="3836400" cy="38613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51" name="Google Shape;251;p41"/>
          <p:cNvCxnSpPr/>
          <p:nvPr/>
        </p:nvCxnSpPr>
        <p:spPr>
          <a:xfrm>
            <a:off x="4535175" y="609600"/>
            <a:ext cx="0" cy="515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50" name="Google Shape;250;p41"/>
          <p:cNvSpPr txBox="1">
            <a:spLocks noGrp="1"/>
          </p:cNvSpPr>
          <p:nvPr>
            <p:ph type="body" idx="4294967295"/>
          </p:nvPr>
        </p:nvSpPr>
        <p:spPr>
          <a:xfrm>
            <a:off x="489025" y="4420475"/>
            <a:ext cx="34749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Tus clientes llegarán a tu empresa a través de un anuncio relevante en Facebook...</a:t>
            </a:r>
            <a:endParaRPr dirty="0"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4294967295"/>
          </p:nvPr>
        </p:nvSpPr>
        <p:spPr>
          <a:xfrm>
            <a:off x="4750650" y="4420475"/>
            <a:ext cx="4199100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…que tú mismo diseñarás y dirigirás en pocos minutos gracias a la integración con los anuncios de Facebook.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/>
        </p:nvSpPr>
        <p:spPr>
          <a:xfrm>
            <a:off x="3124200" y="-1219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Captación de oportunidades de venta</a:t>
            </a:r>
            <a:endParaRPr sz="18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63" name="Google Shape;263;p42"/>
          <p:cNvPicPr preferRelativeResize="0"/>
          <p:nvPr/>
        </p:nvPicPr>
        <p:blipFill rotWithShape="1">
          <a:blip r:embed="rId3">
            <a:alphaModFix/>
          </a:blip>
          <a:srcRect l="22659" r="12728"/>
          <a:stretch/>
        </p:blipFill>
        <p:spPr>
          <a:xfrm>
            <a:off x="318225" y="338250"/>
            <a:ext cx="3960900" cy="38244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Google Shape;264;p42"/>
          <p:cNvPicPr preferRelativeResize="0"/>
          <p:nvPr/>
        </p:nvPicPr>
        <p:blipFill rotWithShape="1">
          <a:blip r:embed="rId4">
            <a:alphaModFix/>
          </a:blip>
          <a:srcRect l="-7613" t="-2350" r="32380" b="2349"/>
          <a:stretch/>
        </p:blipFill>
        <p:spPr>
          <a:xfrm>
            <a:off x="4992022" y="338250"/>
            <a:ext cx="3869700" cy="38244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61" name="Google Shape;261;p42"/>
          <p:cNvCxnSpPr/>
          <p:nvPr/>
        </p:nvCxnSpPr>
        <p:spPr>
          <a:xfrm>
            <a:off x="4572000" y="6096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60" name="Google Shape;260;p42"/>
          <p:cNvSpPr txBox="1">
            <a:spLocks noGrp="1"/>
          </p:cNvSpPr>
          <p:nvPr>
            <p:ph type="body" idx="4294967295"/>
          </p:nvPr>
        </p:nvSpPr>
        <p:spPr>
          <a:xfrm>
            <a:off x="468695" y="4383525"/>
            <a:ext cx="365996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Encontrarán contenido valioso en tu sitio a través de un formulario o elemento emergente...</a:t>
            </a:r>
            <a:endParaRPr dirty="0"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4294967295"/>
          </p:nvPr>
        </p:nvSpPr>
        <p:spPr>
          <a:xfrm>
            <a:off x="4793275" y="4399275"/>
            <a:ext cx="426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... que podrás crear en 3 pasos con la herramienta de formularios nativos de HubSpot (y que trasmite los datos directamente a tu sistema de CRM).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/>
        </p:nvSpPr>
        <p:spPr>
          <a:xfrm>
            <a:off x="3124200" y="-1219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Email marketing</a:t>
            </a:r>
            <a:endParaRPr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 rotWithShape="1">
          <a:blip r:embed="rId3">
            <a:alphaModFix/>
          </a:blip>
          <a:srcRect t="-10460" b="10459"/>
          <a:stretch/>
        </p:blipFill>
        <p:spPr>
          <a:xfrm>
            <a:off x="365325" y="378250"/>
            <a:ext cx="3866700" cy="38667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l="-7390" t="-5339" r="7389" b="5340"/>
          <a:stretch/>
        </p:blipFill>
        <p:spPr>
          <a:xfrm>
            <a:off x="4993525" y="378250"/>
            <a:ext cx="3866700" cy="38667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71" name="Google Shape;271;p43"/>
          <p:cNvCxnSpPr/>
          <p:nvPr/>
        </p:nvCxnSpPr>
        <p:spPr>
          <a:xfrm>
            <a:off x="4572000" y="6096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70" name="Google Shape;270;p43"/>
          <p:cNvSpPr txBox="1">
            <a:spLocks noGrp="1"/>
          </p:cNvSpPr>
          <p:nvPr>
            <p:ph type="body" idx="4294967295"/>
          </p:nvPr>
        </p:nvSpPr>
        <p:spPr>
          <a:xfrm>
            <a:off x="378641" y="4401225"/>
            <a:ext cx="3840068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Recibirán correos electrónicos de seguimiento </a:t>
            </a:r>
            <a:r>
              <a:rPr lang="es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s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b="0" i="0" u="none" baseline="0" dirty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relevantes y oportunos...</a:t>
            </a:r>
            <a:endParaRPr dirty="0"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2" name="Google Shape;272;p43"/>
          <p:cNvSpPr txBox="1">
            <a:spLocks noGrp="1"/>
          </p:cNvSpPr>
          <p:nvPr>
            <p:ph type="body" idx="4294967295"/>
          </p:nvPr>
        </p:nvSpPr>
        <p:spPr>
          <a:xfrm>
            <a:off x="4910641" y="4416975"/>
            <a:ext cx="4032468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... que tú mismo podrás crear con la herramienta de email marketing de HubSpot (y personalizar usando los datos de tu sistema de CRM).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/>
        </p:nvSpPr>
        <p:spPr>
          <a:xfrm>
            <a:off x="3048000" y="-1143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CRM</a:t>
            </a:r>
            <a:endParaRPr sz="1800"/>
          </a:p>
        </p:txBody>
      </p:sp>
      <p:pic>
        <p:nvPicPr>
          <p:cNvPr id="286" name="Google Shape;2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2850" y="289250"/>
            <a:ext cx="3658500" cy="3658500"/>
          </a:xfrm>
          <a:prstGeom prst="ellipse">
            <a:avLst/>
          </a:prstGeom>
          <a:noFill/>
          <a:ln w="76200" cap="flat" cmpd="sng">
            <a:solidFill>
              <a:srgbClr val="F68E5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25" y="493800"/>
            <a:ext cx="3658500" cy="3658500"/>
          </a:xfrm>
          <a:prstGeom prst="ellipse">
            <a:avLst/>
          </a:prstGeom>
          <a:noFill/>
          <a:ln w="76200" cap="flat" cmpd="sng">
            <a:solidFill>
              <a:srgbClr val="00A4BD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81" name="Google Shape;281;p44"/>
          <p:cNvCxnSpPr/>
          <p:nvPr/>
        </p:nvCxnSpPr>
        <p:spPr>
          <a:xfrm>
            <a:off x="4572000" y="76200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4" name="Google Shape;284;p44"/>
          <p:cNvSpPr txBox="1"/>
          <p:nvPr/>
        </p:nvSpPr>
        <p:spPr>
          <a:xfrm>
            <a:off x="5384725" y="888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4"/>
          <p:cNvSpPr txBox="1"/>
          <p:nvPr/>
        </p:nvSpPr>
        <p:spPr>
          <a:xfrm>
            <a:off x="4738082" y="3403436"/>
            <a:ext cx="4232736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3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(¿Mencionamos que HubSpot tiene también herramientas de ventas?)</a:t>
            </a:r>
            <a:endParaRPr dirty="0"/>
          </a:p>
        </p:txBody>
      </p:sp>
      <p:sp>
        <p:nvSpPr>
          <p:cNvPr id="280" name="Google Shape;280;p44"/>
          <p:cNvSpPr txBox="1">
            <a:spLocks noGrp="1"/>
          </p:cNvSpPr>
          <p:nvPr>
            <p:ph type="body" idx="4294967295"/>
          </p:nvPr>
        </p:nvSpPr>
        <p:spPr>
          <a:xfrm>
            <a:off x="469425" y="4392350"/>
            <a:ext cx="3658500" cy="6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b="0" i="0" u="none" baseline="0">
                <a:solidFill>
                  <a:srgbClr val="00A4BD"/>
                </a:solidFill>
                <a:latin typeface="Avenir"/>
                <a:ea typeface="Avenir"/>
                <a:cs typeface="Avenir"/>
                <a:sym typeface="Avenir"/>
              </a:rPr>
              <a:t>Comenzarán el proceso de ventas y el equipo de ventas podrá tomar el relevo a marketing...</a:t>
            </a:r>
            <a:endParaRPr>
              <a:solidFill>
                <a:srgbClr val="00A4BD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2" name="Google Shape;282;p44"/>
          <p:cNvSpPr txBox="1">
            <a:spLocks noGrp="1"/>
          </p:cNvSpPr>
          <p:nvPr>
            <p:ph type="body" idx="4294967295"/>
          </p:nvPr>
        </p:nvSpPr>
        <p:spPr>
          <a:xfrm>
            <a:off x="4938350" y="4186428"/>
            <a:ext cx="397705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... con el contexto completo de cada interacción, en la cronología de contactos de HubSpot. 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7" name="Google Shape;28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5150" y="139300"/>
            <a:ext cx="2254051" cy="1494350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89" name="Google Shape;28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4749" y="1073750"/>
            <a:ext cx="2126387" cy="1407775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0" name="Google Shape;290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0927" y="2134300"/>
            <a:ext cx="2182504" cy="1494351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900" y="1658600"/>
            <a:ext cx="3565000" cy="2143250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7" name="Google Shape;29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9652" y="253003"/>
            <a:ext cx="3565024" cy="2143250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8" name="Google Shape;29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8350" y="1847450"/>
            <a:ext cx="3565000" cy="2143246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95" name="Google Shape;295;p45"/>
          <p:cNvSpPr txBox="1">
            <a:spLocks noGrp="1"/>
          </p:cNvSpPr>
          <p:nvPr>
            <p:ph type="body" idx="4294967295"/>
          </p:nvPr>
        </p:nvSpPr>
        <p:spPr>
          <a:xfrm>
            <a:off x="0" y="4248300"/>
            <a:ext cx="91440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8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¿Qué sucede al terminar?</a:t>
            </a:r>
            <a:endParaRPr sz="18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8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Descubre las tácticas que resultaron eficaces con informes de marketing esenciales.</a:t>
            </a:r>
            <a:endParaRPr sz="18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99" name="Google Shape;299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3094" y="780225"/>
            <a:ext cx="3565000" cy="2146438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/>
        </p:nvSpPr>
        <p:spPr>
          <a:xfrm>
            <a:off x="2282456" y="1157321"/>
            <a:ext cx="4579088" cy="10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 tantas alternativas, comenzar nunca había sido tan fácil,</a:t>
            </a:r>
            <a:endParaRPr sz="3000"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4294967295"/>
          </p:nvPr>
        </p:nvSpPr>
        <p:spPr>
          <a:xfrm>
            <a:off x="680484" y="2499063"/>
            <a:ext cx="7783032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0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pero hacerlo </a:t>
            </a:r>
            <a:r>
              <a:rPr lang="es" sz="3000" b="1" i="1" u="none" spc="-30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de manera efectiva</a:t>
            </a:r>
            <a:r>
              <a:rPr lang="es" sz="3000" i="1" spc="-3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s" sz="3000" i="1" spc="-3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30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 es más complicado.</a:t>
            </a:r>
            <a:endParaRPr sz="30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17" name="Google Shape;117;p19"/>
          <p:cNvCxnSpPr>
            <a:cxnSpLocks/>
          </p:cNvCxnSpPr>
          <p:nvPr/>
        </p:nvCxnSpPr>
        <p:spPr>
          <a:xfrm>
            <a:off x="1842977" y="2499075"/>
            <a:ext cx="545804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525" y="133800"/>
            <a:ext cx="2262649" cy="1820651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09" name="Google Shape;30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000" y="232659"/>
            <a:ext cx="2262650" cy="1503982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5" name="Google Shape;315;p46"/>
          <p:cNvSpPr txBox="1"/>
          <p:nvPr/>
        </p:nvSpPr>
        <p:spPr>
          <a:xfrm>
            <a:off x="6210300" y="1758948"/>
            <a:ext cx="2063750" cy="48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Una comunidad vibrante dispuesta a brindarte ayuda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grpSp>
        <p:nvGrpSpPr>
          <p:cNvPr id="310" name="Google Shape;310;p46"/>
          <p:cNvGrpSpPr/>
          <p:nvPr/>
        </p:nvGrpSpPr>
        <p:grpSpPr>
          <a:xfrm>
            <a:off x="3687775" y="681175"/>
            <a:ext cx="4061475" cy="3624134"/>
            <a:chOff x="2836500" y="1858500"/>
            <a:chExt cx="4061475" cy="3624134"/>
          </a:xfrm>
        </p:grpSpPr>
        <p:pic>
          <p:nvPicPr>
            <p:cNvPr id="311" name="Google Shape;311;p46" descr="Avatar 5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35675" y="2320334"/>
              <a:ext cx="3162300" cy="316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46" descr="Avatar 4.png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36500" y="2308375"/>
              <a:ext cx="3162300" cy="3162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46" descr="Avatar 3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340025" y="1858500"/>
              <a:ext cx="3162300" cy="3162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Google Shape;308;p46"/>
          <p:cNvSpPr txBox="1"/>
          <p:nvPr/>
        </p:nvSpPr>
        <p:spPr>
          <a:xfrm>
            <a:off x="1476850" y="715607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Capacitación gratuita de 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HubSpot Academy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305" name="Google Shape;305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416675" y="1143000"/>
            <a:ext cx="3162300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6"/>
          <p:cNvSpPr txBox="1"/>
          <p:nvPr/>
        </p:nvSpPr>
        <p:spPr>
          <a:xfrm>
            <a:off x="225050" y="2017132"/>
            <a:ext cx="1940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Asistencia técnica por teléfono las 24 horas del día, </a:t>
            </a:r>
            <a:b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los 7 días de la semana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14" name="Google Shape;314;p46"/>
          <p:cNvSpPr txBox="1"/>
          <p:nvPr/>
        </p:nvSpPr>
        <p:spPr>
          <a:xfrm>
            <a:off x="4231700" y="3484418"/>
            <a:ext cx="3000000" cy="318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Reuniones presenciales de grupos de usuarios</a:t>
            </a:r>
            <a:endParaRPr sz="1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04" name="Google Shape;304;p46"/>
          <p:cNvSpPr txBox="1">
            <a:spLocks noGrp="1"/>
          </p:cNvSpPr>
          <p:nvPr>
            <p:ph type="body" idx="4294967295"/>
          </p:nvPr>
        </p:nvSpPr>
        <p:spPr>
          <a:xfrm>
            <a:off x="1242000" y="4146700"/>
            <a:ext cx="68225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7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¿Lo mejor? El software no lo es todo.</a:t>
            </a:r>
            <a:endParaRPr sz="17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7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 Marketing Hub Starter, también obtendrás todos los recursos necesarios para comenzar a hacer marketing.</a:t>
            </a:r>
            <a:endParaRPr sz="17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body" idx="4294967295"/>
          </p:nvPr>
        </p:nvSpPr>
        <p:spPr>
          <a:xfrm>
            <a:off x="1571025" y="259825"/>
            <a:ext cx="22281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8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Herramientas sin conexión</a:t>
            </a:r>
            <a:endParaRPr sz="18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1" name="Google Shape;321;p47"/>
          <p:cNvSpPr txBox="1">
            <a:spLocks noGrp="1"/>
          </p:cNvSpPr>
          <p:nvPr>
            <p:ph type="body" idx="4294967295"/>
          </p:nvPr>
        </p:nvSpPr>
        <p:spPr>
          <a:xfrm>
            <a:off x="5768925" y="259825"/>
            <a:ext cx="18108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8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Marketing Hub Starter</a:t>
            </a:r>
            <a:endParaRPr sz="18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22" name="Google Shape;322;p47"/>
          <p:cNvCxnSpPr/>
          <p:nvPr/>
        </p:nvCxnSpPr>
        <p:spPr>
          <a:xfrm>
            <a:off x="4704775" y="513450"/>
            <a:ext cx="0" cy="44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47"/>
          <p:cNvCxnSpPr/>
          <p:nvPr/>
        </p:nvCxnSpPr>
        <p:spPr>
          <a:xfrm>
            <a:off x="812125" y="980375"/>
            <a:ext cx="763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37" name="Google Shape;337;p47"/>
          <p:cNvSpPr txBox="1"/>
          <p:nvPr/>
        </p:nvSpPr>
        <p:spPr>
          <a:xfrm>
            <a:off x="5186325" y="1045288"/>
            <a:ext cx="2976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Recupera tiempo.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1303975" y="1074063"/>
            <a:ext cx="2976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Malgasta tiempo.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4" name="Google Shape;324;p47"/>
          <p:cNvSpPr txBox="1"/>
          <p:nvPr/>
        </p:nvSpPr>
        <p:spPr>
          <a:xfrm>
            <a:off x="1303975" y="1533188"/>
            <a:ext cx="29760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Varias bases de datos. Múltiples procesos de importación, exportación y sincronización.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5" name="Google Shape;325;p47"/>
          <p:cNvSpPr txBox="1"/>
          <p:nvPr/>
        </p:nvSpPr>
        <p:spPr>
          <a:xfrm>
            <a:off x="5424975" y="1533191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Una sola base de datos.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6" name="Google Shape;326;p47"/>
          <p:cNvSpPr txBox="1"/>
          <p:nvPr/>
        </p:nvSpPr>
        <p:spPr>
          <a:xfrm>
            <a:off x="1418625" y="207557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Lista maestra y segmentación básica.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7" name="Google Shape;327;p47"/>
          <p:cNvSpPr txBox="1"/>
          <p:nvPr/>
        </p:nvSpPr>
        <p:spPr>
          <a:xfrm>
            <a:off x="5138100" y="2078825"/>
            <a:ext cx="307245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Segmentación contextual y personalización usando los datos del sistema de CRM y analíticas web de nivel empresarial.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9" name="Google Shape;329;p47"/>
          <p:cNvSpPr txBox="1"/>
          <p:nvPr/>
        </p:nvSpPr>
        <p:spPr>
          <a:xfrm>
            <a:off x="5424975" y="261222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Los datos siempre están actualizados.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28" name="Google Shape;328;p47"/>
          <p:cNvSpPr txBox="1"/>
          <p:nvPr/>
        </p:nvSpPr>
        <p:spPr>
          <a:xfrm>
            <a:off x="1418615" y="261795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Los datos siempre están desactualizados.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0" name="Google Shape;330;p47"/>
          <p:cNvSpPr txBox="1"/>
          <p:nvPr/>
        </p:nvSpPr>
        <p:spPr>
          <a:xfrm>
            <a:off x="930205" y="3218575"/>
            <a:ext cx="347554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El equipo de ventas se encuentra en otro lado. 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No hay contexto.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1" name="Google Shape;331;p47"/>
          <p:cNvSpPr txBox="1"/>
          <p:nvPr/>
        </p:nvSpPr>
        <p:spPr>
          <a:xfrm>
            <a:off x="5424975" y="322182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Todo se aloja en el mismo sistema.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Contexto compartido.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2" name="Google Shape;332;p47"/>
          <p:cNvSpPr txBox="1"/>
          <p:nvPr/>
        </p:nvSpPr>
        <p:spPr>
          <a:xfrm>
            <a:off x="1418625" y="390437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 canal (p. ej., correo electrónico).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3" name="Google Shape;333;p47"/>
          <p:cNvSpPr txBox="1"/>
          <p:nvPr/>
        </p:nvSpPr>
        <p:spPr>
          <a:xfrm>
            <a:off x="5424975" y="3904375"/>
            <a:ext cx="27108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Todas tus comunicaciones. Correo electrónico, llamadas, chat en directo, Facebook Messenger y mucho más.</a:t>
            </a:r>
            <a:endParaRPr sz="1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4" name="Google Shape;334;p47"/>
          <p:cNvSpPr txBox="1"/>
          <p:nvPr/>
        </p:nvSpPr>
        <p:spPr>
          <a:xfrm>
            <a:off x="1435725" y="4483946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Las herramientas pierden vigencia.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35" name="Google Shape;335;p47"/>
          <p:cNvSpPr txBox="1"/>
          <p:nvPr/>
        </p:nvSpPr>
        <p:spPr>
          <a:xfrm>
            <a:off x="5424975" y="4483946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Las herramientas crecen contigo.</a:t>
            </a:r>
            <a:endParaRPr sz="10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8"/>
          <p:cNvSpPr txBox="1"/>
          <p:nvPr/>
        </p:nvSpPr>
        <p:spPr>
          <a:xfrm>
            <a:off x="-228600" y="-11430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body" idx="4294967295"/>
          </p:nvPr>
        </p:nvSpPr>
        <p:spPr>
          <a:xfrm>
            <a:off x="3357425" y="-6125"/>
            <a:ext cx="22281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24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Resumen</a:t>
            </a:r>
            <a:endParaRPr sz="24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4" name="Google Shape;344;p48"/>
          <p:cNvSpPr txBox="1"/>
          <p:nvPr/>
        </p:nvSpPr>
        <p:spPr>
          <a:xfrm>
            <a:off x="1190025" y="839025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¿Qué cambios observamos?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5" name="Google Shape;345;p48"/>
          <p:cNvSpPr txBox="1"/>
          <p:nvPr/>
        </p:nvSpPr>
        <p:spPr>
          <a:xfrm>
            <a:off x="4993332" y="854025"/>
            <a:ext cx="3748886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 todas las herramientas que hay disponibles, comenzar a hacer marketing es más fácil que nunca, pero hacerlo bien es otra historia.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343" name="Google Shape;343;p48"/>
          <p:cNvCxnSpPr/>
          <p:nvPr/>
        </p:nvCxnSpPr>
        <p:spPr>
          <a:xfrm>
            <a:off x="4466825" y="922625"/>
            <a:ext cx="9300" cy="398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347" name="Google Shape;347;p48"/>
          <p:cNvSpPr txBox="1"/>
          <p:nvPr/>
        </p:nvSpPr>
        <p:spPr>
          <a:xfrm>
            <a:off x="5300500" y="1698172"/>
            <a:ext cx="3100550" cy="676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No pierdas tiempo y energía, ni arruines las expectativas de tus clientes. 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Deja de gestionar herramientas. </a:t>
            </a:r>
            <a:b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Comienza a hacer marketing. </a:t>
            </a:r>
            <a:endParaRPr sz="1200" dirty="0">
              <a:solidFill>
                <a:srgbClr val="425B77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6" name="Google Shape;346;p48"/>
          <p:cNvSpPr txBox="1"/>
          <p:nvPr/>
        </p:nvSpPr>
        <p:spPr>
          <a:xfrm>
            <a:off x="556132" y="1785971"/>
            <a:ext cx="3766486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¿Cómo deberían responder las empresas?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8" name="Google Shape;348;p48"/>
          <p:cNvSpPr txBox="1"/>
          <p:nvPr/>
        </p:nvSpPr>
        <p:spPr>
          <a:xfrm>
            <a:off x="1190025" y="2595364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¿Por qué no lo hacen?</a:t>
            </a:r>
            <a:endParaRPr sz="12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4632575" y="2595364"/>
            <a:ext cx="44364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Las plataformas integradas son complejas y costosas.</a:t>
            </a:r>
            <a:endParaRPr sz="1200" dirty="0">
              <a:solidFill>
                <a:srgbClr val="425B77"/>
              </a:solidFill>
              <a:highlight>
                <a:srgbClr val="FFFF00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1" name="Google Shape;351;p48"/>
          <p:cNvSpPr txBox="1"/>
          <p:nvPr/>
        </p:nvSpPr>
        <p:spPr>
          <a:xfrm>
            <a:off x="5053086" y="3447169"/>
            <a:ext cx="3675278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HubSpot combina las herramientas de marketing que necesitas para comenzar a hacer marketing de inmediato con un sistema de CRM. 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Todo por $100.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1190025" y="3447169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¿Cuál es nuestra solución?</a:t>
            </a:r>
            <a:endParaRPr sz="12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2" name="Google Shape;352;p48"/>
          <p:cNvSpPr txBox="1"/>
          <p:nvPr/>
        </p:nvSpPr>
        <p:spPr>
          <a:xfrm>
            <a:off x="1190025" y="4363096"/>
            <a:ext cx="24987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Llamada a la acción</a:t>
            </a:r>
            <a:endParaRPr sz="12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53" name="Google Shape;353;p48"/>
          <p:cNvSpPr txBox="1"/>
          <p:nvPr/>
        </p:nvSpPr>
        <p:spPr>
          <a:xfrm>
            <a:off x="4495205" y="4363100"/>
            <a:ext cx="471114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Deja de gestionar herramientas. Comienza a hacer marketing.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0" i="1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Disponible desde julio.</a:t>
            </a:r>
            <a:endParaRPr sz="1200" i="1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body" idx="4294967295"/>
          </p:nvPr>
        </p:nvSpPr>
        <p:spPr>
          <a:xfrm>
            <a:off x="524700" y="1923300"/>
            <a:ext cx="80946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¿Por dónde comenzar?</a:t>
            </a:r>
            <a:endParaRPr sz="360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body" idx="4294967295"/>
          </p:nvPr>
        </p:nvSpPr>
        <p:spPr>
          <a:xfrm>
            <a:off x="4939600" y="955503"/>
            <a:ext cx="4079709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Así que te registras en una herramienta de email marketing.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Así que te registras en un software para crearlos.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Así que te registras en un plugin de formularios </a:t>
            </a:r>
            <a:b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y una herramienta de elementos emergentes.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Así que te registras en un software de chat en directo.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Así que te registras para un chatbot de mensajes en las redes sociales.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Así que te registras para un sistema de CRM </a:t>
            </a:r>
            <a:b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o guardas todo en una hoja de cálculo.</a:t>
            </a:r>
            <a:endParaRPr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endParaRPr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4294967295"/>
          </p:nvPr>
        </p:nvSpPr>
        <p:spPr>
          <a:xfrm>
            <a:off x="161572" y="1110369"/>
            <a:ext cx="4243797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Sabes que tienes que enviar un boletín informativo por correo...</a:t>
            </a:r>
            <a:endParaRPr sz="12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300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Ves anuncios por todos lados y crees que debes probarlos...</a:t>
            </a:r>
            <a:endParaRPr sz="12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180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Sabes que necesitas oportunidades de venta de tu sitio web...</a:t>
            </a:r>
            <a:endParaRPr sz="12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240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El chat en directo es el futuro y tenemos que probarlo también...</a:t>
            </a:r>
            <a:endParaRPr sz="12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Tienes Facebook, pero no tienes forma de interactuar con los compradores allí... </a:t>
            </a:r>
            <a:endParaRPr sz="12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ts val="1700"/>
              </a:lnSpc>
              <a:spcBef>
                <a:spcPts val="0"/>
              </a:spcBef>
              <a:spcAft>
                <a:spcPts val="120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spc="-30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Tienes oportunidades de venta, pero no tienes forma de hacer un seguimiento de sus actividades... </a:t>
            </a:r>
            <a:endParaRPr sz="1200" spc="-3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28" name="Google Shape;128;p21"/>
          <p:cNvCxnSpPr>
            <a:cxnSpLocks/>
          </p:cNvCxnSpPr>
          <p:nvPr/>
        </p:nvCxnSpPr>
        <p:spPr>
          <a:xfrm>
            <a:off x="4672484" y="969819"/>
            <a:ext cx="0" cy="335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body" idx="4294967295"/>
          </p:nvPr>
        </p:nvSpPr>
        <p:spPr>
          <a:xfrm>
            <a:off x="929550" y="1859400"/>
            <a:ext cx="7284900" cy="12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El problema de esa estrategia: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Un mayor número de herramientas implica más tiempo que debes dedicar a ellas. </a:t>
            </a:r>
            <a:r>
              <a:rPr lang="es" sz="36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Mucho más tiempo.</a:t>
            </a:r>
            <a:endParaRPr sz="3600" dirty="0">
              <a:solidFill>
                <a:srgbClr val="F68E5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body" idx="4294967295"/>
          </p:nvPr>
        </p:nvSpPr>
        <p:spPr>
          <a:xfrm>
            <a:off x="337000" y="2124150"/>
            <a:ext cx="57408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Tu lista de tareas </a:t>
            </a:r>
            <a:r>
              <a:rPr lang="es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/>
            </a:r>
            <a:br>
              <a:rPr lang="es" sz="360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pasa de esto... 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4294967295"/>
          </p:nvPr>
        </p:nvSpPr>
        <p:spPr>
          <a:xfrm>
            <a:off x="5057750" y="2124150"/>
            <a:ext cx="3989268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2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Tengo un sitio web. ¿Cómo puedo obtener oportunidades de venta allí?</a:t>
            </a:r>
            <a:endParaRPr sz="12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body" idx="4294967295"/>
          </p:nvPr>
        </p:nvSpPr>
        <p:spPr>
          <a:xfrm>
            <a:off x="2407919" y="-7434"/>
            <a:ext cx="6498187" cy="51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Registrarte para una herramienta de correo electrónico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Registrarte para un plugin de formularios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Registrarte para una herramienta de anuncios en Facebook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Respirar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Registrarte para una app de programación de tareas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en-US" sz="1100" dirty="0" err="1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Registrarte</a:t>
            </a: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 para una herramienta de sincronización de terceros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Exportar el código de formulario y aprender código HTML para agregarlo al sitio web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Buscar en Google: "cómo diseñar mi formulario" y aprender el lenguaje CSS para lograr </a:t>
            </a:r>
            <a:b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ser competitivo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Escribir tus 4 nuevas contraseñas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Pagar 4 facturas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Respirar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Configurar la sincronización entre el plugin de formularios y el sistema de CRM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Configurar la sincronización entre los anuncios de Facebook y el sistema de CRM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Configurar la sincronización entre la app de programación de actividades y el sistema de CRM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Configurar la sincronización entre el correo electrónico y el sistema de CRM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Configurar la sincronización entre el sistema de CRM y el correo electrónico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Darse por vencido porque las sincronizaciones bidireccionales y las asignaciones de campos son demasiado complejas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>
              <a:lnSpc>
                <a:spcPct val="100000"/>
              </a:lnSpc>
              <a:buClr>
                <a:srgbClr val="2D3E50"/>
              </a:buClr>
              <a:buSzPts val="3000"/>
              <a:buNone/>
            </a:pPr>
            <a:r>
              <a:rPr lang="en-US" sz="1100" dirty="0" err="1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Preguntarte</a:t>
            </a: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 si todo esto vale la pena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Respirar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Exportar la lista del sistema de CRM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Importarla a la herramienta de correo electrónico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Capacitar a tu equipo en el uso de todas estas herramientas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Configurar el correo electrónico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Enviar correo electrónico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Exportar datos de la herramienta de correo electrónico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s" sz="11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Importarla al sistema de CRM</a:t>
            </a:r>
            <a:endParaRPr sz="11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4294967295"/>
          </p:nvPr>
        </p:nvSpPr>
        <p:spPr>
          <a:xfrm>
            <a:off x="337000" y="2124150"/>
            <a:ext cx="57408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6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A esto...</a:t>
            </a:r>
            <a:endParaRPr sz="36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body" idx="4294967295"/>
          </p:nvPr>
        </p:nvSpPr>
        <p:spPr>
          <a:xfrm>
            <a:off x="1135380" y="1809275"/>
            <a:ext cx="687324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E50"/>
              </a:buClr>
              <a:buSzPts val="3000"/>
              <a:buFont typeface="Arial"/>
              <a:buNone/>
            </a:pPr>
            <a:r>
              <a:rPr lang="es" sz="3000" b="0" i="0" u="none" baseline="0" dirty="0">
                <a:solidFill>
                  <a:srgbClr val="425B77"/>
                </a:solidFill>
                <a:latin typeface="Avenir"/>
                <a:ea typeface="Avenir"/>
                <a:cs typeface="Avenir"/>
                <a:sym typeface="Avenir"/>
              </a:rPr>
              <a:t>De repente, te das cuenta de que estás dedicando </a:t>
            </a:r>
            <a:r>
              <a:rPr lang="es" sz="3000" b="0" i="0" u="none" baseline="0" dirty="0">
                <a:solidFill>
                  <a:srgbClr val="F68E5B"/>
                </a:solidFill>
                <a:latin typeface="Avenir"/>
                <a:ea typeface="Avenir"/>
                <a:cs typeface="Avenir"/>
                <a:sym typeface="Avenir"/>
              </a:rPr>
              <a:t>más tiempo a gestionar herramientas y llevar a cabo tareas de TI que a hacer marketing.</a:t>
            </a:r>
            <a:endParaRPr sz="3000" dirty="0">
              <a:solidFill>
                <a:srgbClr val="425B7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2115</Words>
  <Application>Microsoft Macintosh PowerPoint</Application>
  <PresentationFormat>On-screen Show (16:9)</PresentationFormat>
  <Paragraphs>288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Lato</vt:lpstr>
      <vt:lpstr>Raleway</vt:lpstr>
      <vt:lpstr>Avenir</vt:lpstr>
      <vt:lpstr>Cabin</vt:lpstr>
      <vt:lpstr>Arial</vt:lpstr>
      <vt:lpstr>Streamline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Chaves Rodríguez</cp:lastModifiedBy>
  <cp:revision>16</cp:revision>
  <dcterms:modified xsi:type="dcterms:W3CDTF">2018-09-16T19:04:31Z</dcterms:modified>
</cp:coreProperties>
</file>