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6" r:id="rId2"/>
    <p:sldId id="341" r:id="rId3"/>
    <p:sldId id="300" r:id="rId4"/>
    <p:sldId id="326" r:id="rId5"/>
    <p:sldId id="322" r:id="rId6"/>
    <p:sldId id="299" r:id="rId7"/>
    <p:sldId id="298" r:id="rId8"/>
    <p:sldId id="256" r:id="rId9"/>
    <p:sldId id="310" r:id="rId10"/>
    <p:sldId id="347" r:id="rId11"/>
    <p:sldId id="314" r:id="rId12"/>
    <p:sldId id="316" r:id="rId13"/>
    <p:sldId id="342" r:id="rId14"/>
    <p:sldId id="308" r:id="rId15"/>
    <p:sldId id="325" r:id="rId16"/>
    <p:sldId id="309" r:id="rId17"/>
    <p:sldId id="307" r:id="rId18"/>
    <p:sldId id="317" r:id="rId19"/>
    <p:sldId id="343" r:id="rId20"/>
    <p:sldId id="318" r:id="rId21"/>
    <p:sldId id="329" r:id="rId22"/>
    <p:sldId id="328" r:id="rId23"/>
    <p:sldId id="319" r:id="rId24"/>
    <p:sldId id="320" r:id="rId25"/>
    <p:sldId id="321" r:id="rId26"/>
    <p:sldId id="331" r:id="rId27"/>
    <p:sldId id="330" r:id="rId28"/>
    <p:sldId id="305" r:id="rId29"/>
    <p:sldId id="332" r:id="rId30"/>
    <p:sldId id="344" r:id="rId31"/>
    <p:sldId id="333" r:id="rId32"/>
    <p:sldId id="334" r:id="rId33"/>
    <p:sldId id="335" r:id="rId34"/>
    <p:sldId id="336" r:id="rId35"/>
    <p:sldId id="337" r:id="rId36"/>
    <p:sldId id="345" r:id="rId37"/>
    <p:sldId id="338" r:id="rId38"/>
    <p:sldId id="339" r:id="rId39"/>
    <p:sldId id="340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69" autoAdjust="0"/>
  </p:normalViewPr>
  <p:slideViewPr>
    <p:cSldViewPr snapToGrid="0" snapToObjects="1">
      <p:cViewPr>
        <p:scale>
          <a:sx n="85" d="100"/>
          <a:sy n="85" d="100"/>
        </p:scale>
        <p:origin x="-220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5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7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1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7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2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5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4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7AF5-EC96-CF4E-B91A-731C40C2832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7504-2B51-1045-AB76-D6854737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offers.hubspot.es/estado-inbound-marketing-201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.hubspot.es/estado-inbound-marketing-2015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offers.hubspot.es/estado-inbound-marketing-2015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offers.hubspot.es/estado-inbound-marketing-2015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26748" y="540399"/>
            <a:ext cx="6796352" cy="1269937"/>
            <a:chOff x="1026748" y="540399"/>
            <a:chExt cx="6796352" cy="1269937"/>
          </a:xfrm>
        </p:grpSpPr>
        <p:sp>
          <p:nvSpPr>
            <p:cNvPr id="14" name="Rectangle 13"/>
            <p:cNvSpPr/>
            <p:nvPr/>
          </p:nvSpPr>
          <p:spPr>
            <a:xfrm>
              <a:off x="2094304" y="837618"/>
              <a:ext cx="5229003" cy="972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2541" y="540399"/>
              <a:ext cx="5413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INBOUND MARKETING ROI POR FONTE DE LEADS</a:t>
              </a:r>
              <a:endParaRPr lang="es-ES_tradnl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6748" y="837618"/>
              <a:ext cx="6796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dirty="0" smtClean="0"/>
                <a:t>As empresas que </a:t>
              </a:r>
              <a:r>
                <a:rPr lang="es-ES_tradnl" sz="1400" dirty="0" err="1" smtClean="0"/>
                <a:t>geram</a:t>
              </a:r>
              <a:r>
                <a:rPr lang="es-ES_tradnl" sz="1400" dirty="0" smtClean="0"/>
                <a:t> leads </a:t>
              </a:r>
              <a:r>
                <a:rPr lang="es-ES_tradnl" sz="1400" dirty="0" err="1" smtClean="0"/>
                <a:t>com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Inbound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demonstram</a:t>
              </a:r>
              <a:r>
                <a:rPr lang="es-ES_tradnl" sz="1400" dirty="0" smtClean="0"/>
                <a:t> ROI </a:t>
              </a:r>
              <a:r>
                <a:rPr lang="es-ES_tradnl" sz="1400" dirty="0" err="1" smtClean="0"/>
                <a:t>maior</a:t>
              </a:r>
              <a:endParaRPr lang="es-ES_tradnl" sz="1400" dirty="0"/>
            </a:p>
          </p:txBody>
        </p:sp>
      </p:grpSp>
      <p:pic>
        <p:nvPicPr>
          <p:cNvPr id="6" name="Picture 5" descr="Screen Shot 2015-04-20 at 2.01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3" y="1564787"/>
            <a:ext cx="7787314" cy="38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1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75959" y="340344"/>
            <a:ext cx="476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PRIORIDADES DAS EMPRESAS BRASILEIRAS</a:t>
            </a:r>
            <a:endParaRPr lang="es-ES_tradnl" sz="2000" b="1" dirty="0"/>
          </a:p>
        </p:txBody>
      </p:sp>
      <p:pic>
        <p:nvPicPr>
          <p:cNvPr id="2" name="Picture 1" descr="Screen Shot 2015-04-20 at 2.07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15" y="839223"/>
            <a:ext cx="6110942" cy="23509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5042" y="3317110"/>
            <a:ext cx="2948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DESAFIOS DE MARKETING</a:t>
            </a:r>
            <a:endParaRPr lang="es-ES_tradnl" sz="2000" b="1" dirty="0"/>
          </a:p>
        </p:txBody>
      </p:sp>
      <p:pic>
        <p:nvPicPr>
          <p:cNvPr id="15" name="Picture 14" descr="Screen Shot 2015-04-20 at 2.11.1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15" y="3724385"/>
            <a:ext cx="6152950" cy="22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1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9487"/>
            <a:ext cx="9144000" cy="3360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29264" y="540399"/>
            <a:ext cx="6460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SUA EMPRESA UTILIZA INBOUND MARKETING? POR SETOR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350011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585" y="885110"/>
            <a:ext cx="53073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latin typeface="Abadi MT Condensed Extra Bold"/>
                <a:cs typeface="Abadi MT Condensed Extra Bold"/>
              </a:rPr>
              <a:t>2. ORÇAMENTO </a:t>
            </a:r>
            <a:endParaRPr lang="en-US" sz="7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Picture 5" descr="Screen Shot 2015-04-22 at 1.3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531"/>
            <a:ext cx="9144000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9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53977" y="540399"/>
            <a:ext cx="7553006" cy="604996"/>
            <a:chOff x="553977" y="540399"/>
            <a:chExt cx="7553006" cy="604996"/>
          </a:xfrm>
        </p:grpSpPr>
        <p:sp>
          <p:nvSpPr>
            <p:cNvPr id="14" name="TextBox 13"/>
            <p:cNvSpPr txBox="1"/>
            <p:nvPr/>
          </p:nvSpPr>
          <p:spPr>
            <a:xfrm>
              <a:off x="2488632" y="540399"/>
              <a:ext cx="414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DESAFIOS DE MARKETING POR NÍVEL</a:t>
              </a:r>
              <a:endParaRPr lang="es-ES_tradnl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3977" y="837618"/>
              <a:ext cx="7553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_tradnl" sz="1400" dirty="0"/>
            </a:p>
          </p:txBody>
        </p:sp>
      </p:grp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5" name="Picture 4" descr="Screen Shot 2015-04-20 at 2.13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1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139198" y="540399"/>
            <a:ext cx="684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ORÇAMENTO PARA MARKETING POR TAMANHO DA EMPRESA</a:t>
            </a:r>
            <a:endParaRPr lang="es-ES_tradnl" sz="2000" b="1" dirty="0"/>
          </a:p>
        </p:txBody>
      </p:sp>
      <p:sp>
        <p:nvSpPr>
          <p:cNvPr id="14" name="Rectangle 13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6" y="2006600"/>
            <a:ext cx="8883367" cy="28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http://offers.hubspot.es/estado-inbound-marketing-2015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645" y="540399"/>
            <a:ext cx="8857538" cy="6106508"/>
            <a:chOff x="130645" y="540399"/>
            <a:chExt cx="8857538" cy="61065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9696" y="6214588"/>
              <a:ext cx="8687985" cy="432319"/>
              <a:chOff x="229696" y="6214588"/>
              <a:chExt cx="8687985" cy="4323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9696" y="6214588"/>
                <a:ext cx="8687985" cy="43231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526815" y="6282137"/>
                <a:ext cx="0" cy="310730"/>
              </a:xfrm>
              <a:prstGeom prst="line">
                <a:avLst/>
              </a:prstGeom>
              <a:ln w="63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HubSpotLogo_Light_Web_Fla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18" y="6312795"/>
                <a:ext cx="898813" cy="261612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130645" y="540399"/>
              <a:ext cx="8857538" cy="604996"/>
              <a:chOff x="130645" y="540399"/>
              <a:chExt cx="8857538" cy="60499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30645" y="540399"/>
                <a:ext cx="8857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 smtClean="0"/>
                  <a:t>MUDANÇA NO ORÇAMENTO PARA INBOUND MARKETING POR TIPO DE EMPRESA</a:t>
                </a:r>
                <a:endParaRPr lang="es-ES_tradnl" sz="20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3977" y="837618"/>
                <a:ext cx="75530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_tradnl" sz="1400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706377" y="990018"/>
            <a:ext cx="75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As empresas que </a:t>
            </a:r>
            <a:r>
              <a:rPr lang="es-ES_tradnl" sz="1400" dirty="0" err="1" smtClean="0"/>
              <a:t>praticam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Inbound</a:t>
            </a:r>
            <a:r>
              <a:rPr lang="es-ES_tradnl" sz="1400" dirty="0" smtClean="0"/>
              <a:t> Marketing </a:t>
            </a:r>
            <a:r>
              <a:rPr lang="es-ES_tradnl" sz="1400" dirty="0" err="1" smtClean="0"/>
              <a:t>tendem</a:t>
            </a:r>
            <a:r>
              <a:rPr lang="es-ES_tradnl" sz="1400" dirty="0" smtClean="0"/>
              <a:t> a aumentar o </a:t>
            </a:r>
            <a:r>
              <a:rPr lang="es-ES_tradnl" sz="1400" dirty="0" err="1" smtClean="0"/>
              <a:t>seu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orçamento</a:t>
            </a:r>
            <a:r>
              <a:rPr lang="es-ES_tradnl" sz="1400" dirty="0" smtClean="0"/>
              <a:t> a cada ano </a:t>
            </a:r>
          </a:p>
        </p:txBody>
      </p:sp>
      <p:pic>
        <p:nvPicPr>
          <p:cNvPr id="5" name="Picture 4" descr="Screen Shot 2015-04-20 at 2.25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2" y="1443764"/>
            <a:ext cx="8415944" cy="4356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4909" y="6282137"/>
            <a:ext cx="662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</p:spTree>
    <p:extLst>
      <p:ext uri="{BB962C8B-B14F-4D97-AF65-F5344CB8AC3E}">
        <p14:creationId xmlns:p14="http://schemas.microsoft.com/office/powerpoint/2010/main" val="222094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9696" y="540399"/>
            <a:ext cx="8687985" cy="6106508"/>
            <a:chOff x="229696" y="540399"/>
            <a:chExt cx="8687985" cy="61065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9696" y="6214588"/>
              <a:ext cx="8687985" cy="432319"/>
              <a:chOff x="229696" y="6214588"/>
              <a:chExt cx="8687985" cy="4323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9696" y="6214588"/>
                <a:ext cx="8687985" cy="43231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526815" y="6282137"/>
                <a:ext cx="0" cy="310730"/>
              </a:xfrm>
              <a:prstGeom prst="line">
                <a:avLst/>
              </a:prstGeom>
              <a:ln w="63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HubSpotLogo_Light_Web_Fla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18" y="6312795"/>
                <a:ext cx="898813" cy="261612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553977" y="540399"/>
              <a:ext cx="7553006" cy="604996"/>
              <a:chOff x="553977" y="540399"/>
              <a:chExt cx="7553006" cy="60499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819603" y="540399"/>
                <a:ext cx="5479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 smtClean="0"/>
                  <a:t>EXPLICAÇÃO PARA O AUMENTO DO ORÇAMENTO</a:t>
                </a:r>
                <a:endParaRPr lang="es-ES_tradnl" sz="20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3977" y="837618"/>
                <a:ext cx="75530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dirty="0" smtClean="0"/>
                  <a:t>O </a:t>
                </a:r>
                <a:r>
                  <a:rPr lang="es-ES_tradnl" sz="1400" dirty="0" err="1" smtClean="0"/>
                  <a:t>sucesso</a:t>
                </a:r>
                <a:r>
                  <a:rPr lang="es-ES_tradnl" sz="1400" dirty="0" smtClean="0"/>
                  <a:t> </a:t>
                </a:r>
                <a:r>
                  <a:rPr lang="es-ES_tradnl" sz="1400" dirty="0" err="1" smtClean="0"/>
                  <a:t>com</a:t>
                </a:r>
                <a:r>
                  <a:rPr lang="es-ES_tradnl" sz="1400" dirty="0" smtClean="0"/>
                  <a:t> </a:t>
                </a:r>
                <a:r>
                  <a:rPr lang="es-ES_tradnl" sz="1400" dirty="0" err="1" smtClean="0"/>
                  <a:t>Inbound</a:t>
                </a:r>
                <a:r>
                  <a:rPr lang="es-ES_tradnl" sz="1400" dirty="0" smtClean="0"/>
                  <a:t> Marketing é a </a:t>
                </a:r>
                <a:r>
                  <a:rPr lang="es-ES_tradnl" sz="1400" dirty="0" err="1" smtClean="0"/>
                  <a:t>maior</a:t>
                </a:r>
                <a:r>
                  <a:rPr lang="es-ES_tradnl" sz="1400" dirty="0" smtClean="0"/>
                  <a:t> </a:t>
                </a:r>
                <a:r>
                  <a:rPr lang="es-ES_tradnl" sz="1400" dirty="0" err="1" smtClean="0"/>
                  <a:t>razão</a:t>
                </a:r>
                <a:r>
                  <a:rPr lang="es-ES_tradnl" sz="1400" dirty="0" smtClean="0"/>
                  <a:t> para aumento dos </a:t>
                </a:r>
                <a:r>
                  <a:rPr lang="es-ES_tradnl" sz="1400" dirty="0" err="1" smtClean="0"/>
                  <a:t>orçamentos</a:t>
                </a:r>
                <a:r>
                  <a:rPr lang="es-ES_tradnl" sz="1400" dirty="0" smtClean="0"/>
                  <a:t> </a:t>
                </a:r>
                <a:endParaRPr lang="es-ES_tradnl" sz="1400" dirty="0"/>
              </a:p>
            </p:txBody>
          </p:sp>
        </p:grpSp>
      </p:grpSp>
      <p:sp>
        <p:nvSpPr>
          <p:cNvPr id="13" name="Rectangle 12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5" name="Picture 4" descr="Screen Shot 2015-04-20 at 2.27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8" y="1449833"/>
            <a:ext cx="8106983" cy="43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4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540399"/>
            <a:ext cx="8687985" cy="6106508"/>
            <a:chOff x="229696" y="540399"/>
            <a:chExt cx="8687985" cy="61065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9696" y="6214588"/>
              <a:ext cx="8687985" cy="432319"/>
              <a:chOff x="229696" y="6214588"/>
              <a:chExt cx="8687985" cy="4323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9696" y="6214588"/>
                <a:ext cx="8687985" cy="43231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526815" y="6282137"/>
                <a:ext cx="0" cy="310730"/>
              </a:xfrm>
              <a:prstGeom prst="line">
                <a:avLst/>
              </a:prstGeom>
              <a:ln w="63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HubSpotLogo_Light_Web_Fla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18" y="6312795"/>
                <a:ext cx="898813" cy="261612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53978" y="540399"/>
              <a:ext cx="7882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b="1" dirty="0" smtClean="0"/>
                <a:t>INBOUND MARKETING ROI</a:t>
              </a:r>
              <a:endParaRPr lang="es-ES_tradnl" sz="2000" b="1" dirty="0"/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1634910" y="6299645"/>
              <a:ext cx="70775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http://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br.hubspot.com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ofertas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/relatorio-inbound-marketing-brasil-2015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3977" y="940509"/>
              <a:ext cx="7553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dirty="0" smtClean="0"/>
                <a:t>As empresas que </a:t>
              </a:r>
              <a:r>
                <a:rPr lang="es-ES_tradnl" sz="1400" dirty="0" err="1" smtClean="0"/>
                <a:t>calculam</a:t>
              </a:r>
              <a:r>
                <a:rPr lang="es-ES_tradnl" sz="1400" dirty="0" smtClean="0"/>
                <a:t> ROI </a:t>
              </a:r>
              <a:r>
                <a:rPr lang="es-ES_tradnl" sz="1400" dirty="0" err="1" smtClean="0"/>
                <a:t>mostram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um</a:t>
              </a:r>
              <a:r>
                <a:rPr lang="es-ES_tradnl" sz="1400" dirty="0" smtClean="0"/>
                <a:t> ROI </a:t>
              </a:r>
              <a:r>
                <a:rPr lang="es-ES_tradnl" sz="1400" dirty="0" err="1" smtClean="0"/>
                <a:t>maior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com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Inbound</a:t>
              </a:r>
              <a:r>
                <a:rPr lang="es-ES_tradnl" sz="1400" dirty="0" smtClean="0"/>
                <a:t> Marketing</a:t>
              </a:r>
              <a:endParaRPr lang="es-ES_tradnl" sz="1400" dirty="0"/>
            </a:p>
          </p:txBody>
        </p:sp>
      </p:grpSp>
      <p:pic>
        <p:nvPicPr>
          <p:cNvPr id="2" name="Picture 1" descr="Screen Shot 2015-04-20 at 2.29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6" y="1517741"/>
            <a:ext cx="8249165" cy="4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9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585" y="885110"/>
            <a:ext cx="64263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latin typeface="Abadi MT Condensed Extra Bold"/>
                <a:cs typeface="Abadi MT Condensed Extra Bold"/>
              </a:rPr>
              <a:t>3. PLANEJAMENTO</a:t>
            </a:r>
            <a:endParaRPr lang="en-US" sz="7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Picture 5" descr="Screen Shot 2015-04-22 at 1.3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531"/>
            <a:ext cx="9144000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756" y="885110"/>
            <a:ext cx="55107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latin typeface="Abadi MT Condensed Extra Bold"/>
                <a:cs typeface="Abadi MT Condensed Extra Bold"/>
              </a:rPr>
              <a:t>1. INTRODUÇÃO</a:t>
            </a:r>
            <a:endParaRPr lang="en-US" sz="7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2" name="Picture 1" descr="Screen Shot 2015-04-22 at 1.3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531"/>
            <a:ext cx="9144000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0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540399"/>
            <a:ext cx="8687985" cy="6106508"/>
            <a:chOff x="229696" y="540399"/>
            <a:chExt cx="8687985" cy="61065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9696" y="6214588"/>
              <a:ext cx="8687985" cy="432319"/>
              <a:chOff x="229696" y="6214588"/>
              <a:chExt cx="8687985" cy="4323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9696" y="6214588"/>
                <a:ext cx="8687985" cy="43231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526815" y="6282137"/>
                <a:ext cx="0" cy="310730"/>
              </a:xfrm>
              <a:prstGeom prst="line">
                <a:avLst/>
              </a:prstGeom>
              <a:ln w="63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HubSpotLogo_Light_Web_Fla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18" y="6312795"/>
                <a:ext cx="898813" cy="261612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606266" y="540399"/>
              <a:ext cx="5906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COMPARANDO O BRASIL COM A AMÉRICA DO NORTE</a:t>
              </a:r>
              <a:endParaRPr lang="es-ES_tradnl" sz="2000" b="1" dirty="0"/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1634910" y="6299645"/>
              <a:ext cx="70775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http://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br.hubspot.com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ofertas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/relatorio-inbound-marketing-brasil-2015</a:t>
              </a:r>
            </a:p>
          </p:txBody>
        </p:sp>
      </p:grpSp>
      <p:pic>
        <p:nvPicPr>
          <p:cNvPr id="2" name="Picture 1" descr="Screen Shot 2015-04-20 at 2.33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39" y="3663652"/>
            <a:ext cx="5708930" cy="2367117"/>
          </a:xfrm>
          <a:prstGeom prst="rect">
            <a:avLst/>
          </a:prstGeom>
        </p:spPr>
      </p:pic>
      <p:pic>
        <p:nvPicPr>
          <p:cNvPr id="6" name="Picture 5" descr="Screen Shot 2015-04-20 at 2.32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10" y="1150348"/>
            <a:ext cx="5600835" cy="23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4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540399"/>
            <a:ext cx="8687985" cy="6106508"/>
            <a:chOff x="229696" y="540399"/>
            <a:chExt cx="8687985" cy="61065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9696" y="6214588"/>
              <a:ext cx="8687985" cy="432319"/>
              <a:chOff x="229696" y="6214588"/>
              <a:chExt cx="8687985" cy="4323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9696" y="6214588"/>
                <a:ext cx="8687985" cy="43231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526815" y="6282137"/>
                <a:ext cx="0" cy="310730"/>
              </a:xfrm>
              <a:prstGeom prst="line">
                <a:avLst/>
              </a:prstGeom>
              <a:ln w="63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HubSpotLogo_Light_Web_Fla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18" y="6312795"/>
                <a:ext cx="898813" cy="261612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606266" y="540399"/>
              <a:ext cx="5906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COMPARANDO O BRASIL COM A AMÉRICA DO NORTE</a:t>
              </a:r>
              <a:endParaRPr lang="es-ES_tradnl" sz="2000" b="1" dirty="0"/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1634910" y="6299645"/>
              <a:ext cx="70775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http://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br.hubspot.com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ofertas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/relatorio-inbound-marketing-brasil-2015</a:t>
              </a:r>
            </a:p>
          </p:txBody>
        </p:sp>
      </p:grpSp>
      <p:pic>
        <p:nvPicPr>
          <p:cNvPr id="4" name="Picture 3" descr="Screen Shot 2015-04-20 at 2.34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39" y="1362028"/>
            <a:ext cx="5780586" cy="2196317"/>
          </a:xfrm>
          <a:prstGeom prst="rect">
            <a:avLst/>
          </a:prstGeom>
        </p:spPr>
      </p:pic>
      <p:pic>
        <p:nvPicPr>
          <p:cNvPr id="5" name="Picture 4" descr="Screen Shot 2015-04-20 at 2.35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39" y="4007405"/>
            <a:ext cx="5734645" cy="220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2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88059" y="540399"/>
            <a:ext cx="8142699" cy="1269937"/>
            <a:chOff x="488059" y="540399"/>
            <a:chExt cx="8142699" cy="1269937"/>
          </a:xfrm>
        </p:grpSpPr>
        <p:sp>
          <p:nvSpPr>
            <p:cNvPr id="14" name="Rectangle 13"/>
            <p:cNvSpPr/>
            <p:nvPr/>
          </p:nvSpPr>
          <p:spPr>
            <a:xfrm>
              <a:off x="2094304" y="837618"/>
              <a:ext cx="5229003" cy="972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8059" y="540399"/>
              <a:ext cx="81426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% DE EMPRESAS QUE PRATICAM INBOUND MARKETING POR ORÇAMENTO</a:t>
              </a:r>
              <a:endParaRPr lang="es-ES_tradnl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0631" y="837618"/>
              <a:ext cx="6796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_tradnl" sz="1400" dirty="0"/>
            </a:p>
          </p:txBody>
        </p:sp>
      </p:grpSp>
      <p:pic>
        <p:nvPicPr>
          <p:cNvPr id="2" name="Picture 1" descr="Screen Shot 2015-04-20 at 2.40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3" y="1980611"/>
            <a:ext cx="8106983" cy="28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6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540399"/>
            <a:ext cx="8687985" cy="6106508"/>
            <a:chOff x="229696" y="540399"/>
            <a:chExt cx="8687985" cy="61065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9696" y="6214588"/>
              <a:ext cx="8687985" cy="432319"/>
              <a:chOff x="229696" y="6214588"/>
              <a:chExt cx="8687985" cy="4323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9696" y="6214588"/>
                <a:ext cx="8687985" cy="43231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526815" y="6282137"/>
                <a:ext cx="0" cy="310730"/>
              </a:xfrm>
              <a:prstGeom prst="line">
                <a:avLst/>
              </a:prstGeom>
              <a:ln w="63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HubSpotLogo_Light_Web_Fla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18" y="6312795"/>
                <a:ext cx="898813" cy="261612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50855" y="540399"/>
              <a:ext cx="8017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QUE DEPARTAMENTOS EM SUA EMPRESA UTILIZA INBOUND MARKETING </a:t>
              </a:r>
              <a:endParaRPr lang="es-ES_tradnl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9696" y="837618"/>
              <a:ext cx="830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dirty="0" err="1" smtClean="0"/>
                <a:t>Inbound</a:t>
              </a:r>
              <a:r>
                <a:rPr lang="es-ES_tradnl" sz="1400" dirty="0" smtClean="0"/>
                <a:t> Marketing </a:t>
              </a:r>
              <a:r>
                <a:rPr lang="es-ES_tradnl" sz="1400" dirty="0" err="1" smtClean="0"/>
                <a:t>não</a:t>
              </a:r>
              <a:r>
                <a:rPr lang="es-ES_tradnl" sz="1400" dirty="0" smtClean="0"/>
                <a:t> se limita a equipes de marketing</a:t>
              </a:r>
              <a:endParaRPr lang="es-ES_tradnl" sz="1400" dirty="0"/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1634910" y="6299645"/>
              <a:ext cx="70775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http://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br.hubspot.com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ofertas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/relatorio-inbound-marketing-brasil-2015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4" y="1552150"/>
            <a:ext cx="8361028" cy="39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5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540399"/>
            <a:ext cx="8687985" cy="6106508"/>
            <a:chOff x="229696" y="540399"/>
            <a:chExt cx="8687985" cy="61065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9696" y="6214588"/>
              <a:ext cx="8687985" cy="432319"/>
              <a:chOff x="229696" y="6214588"/>
              <a:chExt cx="8687985" cy="4323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9696" y="6214588"/>
                <a:ext cx="8687985" cy="43231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526815" y="6282137"/>
                <a:ext cx="0" cy="310730"/>
              </a:xfrm>
              <a:prstGeom prst="line">
                <a:avLst/>
              </a:prstGeom>
              <a:ln w="63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HubSpotLogo_Light_Web_Fla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18" y="6312795"/>
                <a:ext cx="898813" cy="261612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728126" y="540399"/>
              <a:ext cx="5662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FONTE PRINCIPAL DE LEADS POR TIPO DE EMPRESA  </a:t>
              </a:r>
              <a:endParaRPr lang="es-ES_tradnl" sz="2000" b="1" dirty="0"/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1634910" y="6299645"/>
              <a:ext cx="70775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http://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br.hubspot.com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ofertas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/relatorio-inbound-marketing-brasil-2015</a:t>
              </a:r>
            </a:p>
          </p:txBody>
        </p:sp>
      </p:grpSp>
      <p:pic>
        <p:nvPicPr>
          <p:cNvPr id="2" name="Picture 1" descr="Screen Shot 2015-04-20 at 2.44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059"/>
            <a:ext cx="9144000" cy="35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540399"/>
            <a:ext cx="8687985" cy="6106508"/>
            <a:chOff x="229696" y="540399"/>
            <a:chExt cx="8687985" cy="61065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9696" y="6214588"/>
              <a:ext cx="8687985" cy="432319"/>
              <a:chOff x="229696" y="6214588"/>
              <a:chExt cx="8687985" cy="4323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9696" y="6214588"/>
                <a:ext cx="8687985" cy="43231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526815" y="6282137"/>
                <a:ext cx="0" cy="310730"/>
              </a:xfrm>
              <a:prstGeom prst="line">
                <a:avLst/>
              </a:prstGeom>
              <a:ln w="63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HubSpotLogo_Light_Web_Fla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18" y="6312795"/>
                <a:ext cx="898813" cy="261612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498318" y="540399"/>
              <a:ext cx="6122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DESAFIOS DE MARKETING POR TAMANHO DE EMPRESA</a:t>
              </a:r>
              <a:endParaRPr lang="es-ES_tradnl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9696" y="837618"/>
              <a:ext cx="830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_tradnl" sz="1400" dirty="0"/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1634910" y="6299645"/>
              <a:ext cx="70775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http://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br.hubspot.com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ofertas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/relatorio-inbound-marketing-brasil-2015</a:t>
              </a:r>
            </a:p>
          </p:txBody>
        </p:sp>
      </p:grpSp>
      <p:pic>
        <p:nvPicPr>
          <p:cNvPr id="4" name="Picture 3" descr="Screen Shot 2015-04-20 at 2.45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33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7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540399"/>
            <a:ext cx="8687985" cy="6106508"/>
            <a:chOff x="229696" y="540399"/>
            <a:chExt cx="8687985" cy="61065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9696" y="6214588"/>
              <a:ext cx="8687985" cy="432319"/>
              <a:chOff x="229696" y="6214588"/>
              <a:chExt cx="8687985" cy="4323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9696" y="6214588"/>
                <a:ext cx="8687985" cy="43231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526815" y="6282137"/>
                <a:ext cx="0" cy="310730"/>
              </a:xfrm>
              <a:prstGeom prst="line">
                <a:avLst/>
              </a:prstGeom>
              <a:ln w="63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HubSpotLogo_Light_Web_Fla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18" y="6312795"/>
                <a:ext cx="898813" cy="261612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318784" y="540399"/>
              <a:ext cx="64812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PRIORIDADES DE MARKETING POR TAMANHO DE EMPRESA</a:t>
              </a:r>
              <a:endParaRPr lang="es-ES_tradnl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9696" y="837618"/>
              <a:ext cx="830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_tradnl" sz="1400" dirty="0"/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1634910" y="6299645"/>
              <a:ext cx="70775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http://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br.hubspot.com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ofertas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/relatorio-inbound-marketing-brasil-2015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2096" y="990018"/>
            <a:ext cx="830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As empresas menores </a:t>
            </a:r>
            <a:r>
              <a:rPr lang="es-ES_tradnl" sz="1400" dirty="0" err="1" smtClean="0"/>
              <a:t>tendem</a:t>
            </a:r>
            <a:r>
              <a:rPr lang="es-ES_tradnl" sz="1400" dirty="0" smtClean="0"/>
              <a:t> a priorizar a </a:t>
            </a:r>
            <a:r>
              <a:rPr lang="es-ES_tradnl" sz="1400" dirty="0" err="1" smtClean="0"/>
              <a:t>geração</a:t>
            </a:r>
            <a:r>
              <a:rPr lang="es-ES_tradnl" sz="1400" dirty="0" smtClean="0"/>
              <a:t> de leads </a:t>
            </a:r>
            <a:endParaRPr lang="es-ES_tradnl" sz="1400" dirty="0"/>
          </a:p>
        </p:txBody>
      </p:sp>
      <p:pic>
        <p:nvPicPr>
          <p:cNvPr id="2" name="Picture 1" descr="Screen Shot 2015-04-20 at 2.47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540399"/>
            <a:ext cx="8687985" cy="6106508"/>
            <a:chOff x="229696" y="540399"/>
            <a:chExt cx="8687985" cy="6106508"/>
          </a:xfrm>
        </p:grpSpPr>
        <p:grpSp>
          <p:nvGrpSpPr>
            <p:cNvPr id="12" name="Group 11"/>
            <p:cNvGrpSpPr/>
            <p:nvPr/>
          </p:nvGrpSpPr>
          <p:grpSpPr>
            <a:xfrm>
              <a:off x="229696" y="6214588"/>
              <a:ext cx="8687985" cy="432319"/>
              <a:chOff x="229696" y="6214588"/>
              <a:chExt cx="8687985" cy="4323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9696" y="6214588"/>
                <a:ext cx="8687985" cy="43231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526815" y="6282137"/>
                <a:ext cx="0" cy="310730"/>
              </a:xfrm>
              <a:prstGeom prst="line">
                <a:avLst/>
              </a:prstGeom>
              <a:ln w="6350" cmpd="sng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HubSpotLogo_Light_Web_Fla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18" y="6312795"/>
                <a:ext cx="898813" cy="261612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2488613" y="540399"/>
              <a:ext cx="414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DESAFIOS DE MARKETING POR NIVEL </a:t>
              </a:r>
              <a:endParaRPr lang="es-ES_tradnl" sz="2000" b="1" dirty="0"/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1634910" y="6299645"/>
              <a:ext cx="70775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http://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br.hubspot.com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ofertas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Proxima Nova Light"/>
                  <a:cs typeface="Proxima Nova Light"/>
                </a:rPr>
                <a:t>/relatorio-inbound-marketing-brasil-2015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2096" y="990018"/>
            <a:ext cx="830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Os executivos e </a:t>
            </a:r>
            <a:r>
              <a:rPr lang="es-ES_tradnl" sz="1400" dirty="0" err="1" smtClean="0"/>
              <a:t>suas</a:t>
            </a:r>
            <a:r>
              <a:rPr lang="es-ES_tradnl" sz="1400" dirty="0" smtClean="0"/>
              <a:t> equipes </a:t>
            </a:r>
            <a:r>
              <a:rPr lang="es-ES_tradnl" sz="1400" dirty="0" err="1" smtClean="0"/>
              <a:t>estão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alinhados</a:t>
            </a:r>
            <a:r>
              <a:rPr lang="es-ES_tradnl" sz="1400" dirty="0" smtClean="0"/>
              <a:t> </a:t>
            </a:r>
            <a:endParaRPr lang="es-ES_tradnl" sz="1400" dirty="0"/>
          </a:p>
        </p:txBody>
      </p:sp>
      <p:pic>
        <p:nvPicPr>
          <p:cNvPr id="7" name="Picture 6" descr="Screen Shot 2015-04-20 at 2.59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2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55217" y="540399"/>
            <a:ext cx="800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ORÇAMENTO ANUAL DE MARKETING POR ACORDO DE NÍVEL DE SERVIÇO </a:t>
            </a:r>
            <a:endParaRPr lang="es-ES_tradnl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0631" y="837618"/>
            <a:ext cx="679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err="1" smtClean="0"/>
              <a:t>Orçamento</a:t>
            </a:r>
            <a:r>
              <a:rPr lang="es-ES_tradnl" sz="1400" dirty="0" smtClean="0"/>
              <a:t> anual é positivamente correlacionado</a:t>
            </a:r>
            <a:endParaRPr lang="es-ES_tradnl" sz="1400" dirty="0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3" name="Picture 2" descr="Screen Shot 2015-04-20 at 3.05.2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/>
          <a:stretch/>
        </p:blipFill>
        <p:spPr>
          <a:xfrm>
            <a:off x="0" y="1942352"/>
            <a:ext cx="9144000" cy="31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8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87853" y="540399"/>
            <a:ext cx="8143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QUÃO SABIOS SÃO SEUS LEADS SOBRE A SUA EMPRESA ANTES DE VENDAS</a:t>
            </a:r>
          </a:p>
          <a:p>
            <a:pPr algn="ctr"/>
            <a:r>
              <a:rPr lang="es-ES_tradnl" sz="2000" b="1" dirty="0" smtClean="0"/>
              <a:t>TER TIDO O SEU PRIMEIRO CONTATO </a:t>
            </a:r>
            <a:endParaRPr lang="es-ES_tradnl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0631" y="1248285"/>
            <a:ext cx="679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O </a:t>
            </a:r>
            <a:r>
              <a:rPr lang="es-ES_tradnl" sz="1400" dirty="0" err="1" smtClean="0"/>
              <a:t>Inbound</a:t>
            </a:r>
            <a:r>
              <a:rPr lang="es-ES_tradnl" sz="1400" dirty="0" smtClean="0"/>
              <a:t> Marketing </a:t>
            </a:r>
            <a:r>
              <a:rPr lang="es-ES_tradnl" sz="1400" dirty="0" err="1" smtClean="0"/>
              <a:t>gera</a:t>
            </a:r>
            <a:r>
              <a:rPr lang="es-ES_tradnl" sz="1400" dirty="0" smtClean="0"/>
              <a:t> leads </a:t>
            </a:r>
            <a:r>
              <a:rPr lang="es-ES_tradnl" sz="1400" dirty="0" err="1" smtClean="0"/>
              <a:t>mais</a:t>
            </a:r>
            <a:r>
              <a:rPr lang="es-ES_tradnl" sz="1400" dirty="0" smtClean="0"/>
              <a:t> informados</a:t>
            </a:r>
            <a:endParaRPr lang="es-ES_tradnl" sz="1400" dirty="0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2" name="Picture 1" descr="Screen Shot 2015-04-20 at 3.07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7" y="1658686"/>
            <a:ext cx="8712474" cy="40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2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619751" y="587739"/>
            <a:ext cx="555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EMPRESAS QUE PRATICAM INBOUND MARKETING</a:t>
            </a:r>
            <a:endParaRPr lang="es-ES_tradnl" sz="2000" b="1" dirty="0"/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2" name="Picture 1" descr="Screen Shot 2015-04-22 at 1.32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3" y="1611647"/>
            <a:ext cx="8262471" cy="34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585" y="885110"/>
            <a:ext cx="46410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latin typeface="Abadi MT Condensed Extra Bold"/>
                <a:cs typeface="Abadi MT Condensed Extra Bold"/>
              </a:rPr>
              <a:t>4. EXECUÇÃO </a:t>
            </a:r>
            <a:endParaRPr lang="en-US" sz="7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Picture 5" descr="Screen Shot 2015-04-22 at 1.3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531"/>
            <a:ext cx="9144000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43142" y="540399"/>
            <a:ext cx="823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QUAIS FONTES DE LEADS TORNARAM-SE MAIS IMPORTANTES DURANTE OS </a:t>
            </a:r>
          </a:p>
          <a:p>
            <a:pPr algn="ctr"/>
            <a:r>
              <a:rPr lang="es-ES_tradnl" sz="2000" b="1" dirty="0" smtClean="0"/>
              <a:t>ÚLTIMOS SEIS ANOS? </a:t>
            </a:r>
            <a:endParaRPr lang="es-ES_tradnl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0631" y="1248285"/>
            <a:ext cx="679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err="1" smtClean="0"/>
              <a:t>Outbound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marketers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colocam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pouca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atenção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aos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canais</a:t>
            </a:r>
            <a:r>
              <a:rPr lang="es-ES_tradnl" sz="1400" dirty="0" smtClean="0"/>
              <a:t> básicos de </a:t>
            </a:r>
            <a:r>
              <a:rPr lang="es-ES_tradnl" sz="1400" dirty="0" err="1" smtClean="0"/>
              <a:t>atração</a:t>
            </a:r>
            <a:r>
              <a:rPr lang="es-ES_tradnl" sz="1400" dirty="0" smtClean="0"/>
              <a:t> </a:t>
            </a:r>
            <a:endParaRPr lang="es-ES_tradnl" sz="1400" dirty="0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2" name="Picture 1" descr="Screen Shot 2015-04-20 at 3.08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/>
          <a:stretch/>
        </p:blipFill>
        <p:spPr>
          <a:xfrm>
            <a:off x="0" y="2017059"/>
            <a:ext cx="9144000" cy="29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2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29743" y="540399"/>
            <a:ext cx="7859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QUAIS FONTES DE LEADS SE TORNARAM MAIS IMPORTANTES DURANTE</a:t>
            </a:r>
          </a:p>
          <a:p>
            <a:pPr algn="ctr"/>
            <a:r>
              <a:rPr lang="es-ES_tradnl" sz="2000" b="1" dirty="0" smtClean="0"/>
              <a:t>OS ÚLTIMOS SEIS MESES?</a:t>
            </a:r>
            <a:endParaRPr lang="es-ES_tradnl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0631" y="1145395"/>
            <a:ext cx="679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Vendas </a:t>
            </a:r>
            <a:r>
              <a:rPr lang="es-ES_tradnl" sz="1400" dirty="0" err="1" smtClean="0"/>
              <a:t>tendem</a:t>
            </a:r>
            <a:r>
              <a:rPr lang="es-ES_tradnl" sz="1400" dirty="0" smtClean="0"/>
              <a:t> a preferir </a:t>
            </a:r>
            <a:r>
              <a:rPr lang="es-ES_tradnl" sz="1400" dirty="0" err="1" smtClean="0"/>
              <a:t>canais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Outbound</a:t>
            </a:r>
            <a:r>
              <a:rPr lang="es-ES_tradnl" sz="1400" dirty="0" smtClean="0"/>
              <a:t> para </a:t>
            </a:r>
            <a:r>
              <a:rPr lang="es-ES_tradnl" sz="1400" dirty="0" err="1" smtClean="0"/>
              <a:t>gerar</a:t>
            </a:r>
            <a:r>
              <a:rPr lang="es-ES_tradnl" sz="1400" dirty="0" smtClean="0"/>
              <a:t> leads  </a:t>
            </a:r>
            <a:endParaRPr lang="es-ES_tradnl" sz="1400" dirty="0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2" name="Picture 1" descr="Screen Shot 2015-04-20 at 3.10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0"/>
            <a:ext cx="9144000" cy="3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2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29743" y="540399"/>
            <a:ext cx="7859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QUAIS FONTES DE LEADS SE TORNARAM MAIS IMPORTANTES DURANTE</a:t>
            </a:r>
          </a:p>
          <a:p>
            <a:pPr algn="ctr"/>
            <a:r>
              <a:rPr lang="es-ES_tradnl" sz="2000" b="1" dirty="0" smtClean="0"/>
              <a:t>OS ÚLTIMOS SEIS MESES?</a:t>
            </a:r>
            <a:endParaRPr lang="es-ES_tradnl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0631" y="1145395"/>
            <a:ext cx="679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As empresas </a:t>
            </a:r>
            <a:r>
              <a:rPr lang="es-ES_tradnl" sz="1400" dirty="0" err="1" smtClean="0"/>
              <a:t>maiores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colocam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mais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ênfase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em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Outbound</a:t>
            </a:r>
            <a:endParaRPr lang="es-ES_tradnl" sz="1400" dirty="0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3" name="Picture 2" descr="Screen Shot 2015-04-20 at 3.11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400"/>
            <a:ext cx="9144000" cy="32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3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21544" y="540399"/>
            <a:ext cx="447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PRIORIDADES DE INBOUND MARKETING</a:t>
            </a:r>
            <a:endParaRPr lang="es-ES_tradnl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0631" y="991506"/>
            <a:ext cx="679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As empresas </a:t>
            </a:r>
            <a:r>
              <a:rPr lang="es-ES_tradnl" sz="1400" dirty="0" err="1" smtClean="0"/>
              <a:t>bem</a:t>
            </a:r>
            <a:r>
              <a:rPr lang="es-ES_tradnl" sz="1400" dirty="0" smtClean="0"/>
              <a:t> sucedidas </a:t>
            </a:r>
            <a:r>
              <a:rPr lang="es-ES_tradnl" sz="1400" dirty="0" err="1" smtClean="0"/>
              <a:t>tendem</a:t>
            </a:r>
            <a:r>
              <a:rPr lang="es-ES_tradnl" sz="1400" dirty="0" smtClean="0"/>
              <a:t> a priorizar </a:t>
            </a:r>
            <a:r>
              <a:rPr lang="es-ES_tradnl" sz="1400" dirty="0" err="1" smtClean="0"/>
              <a:t>projetos</a:t>
            </a:r>
            <a:r>
              <a:rPr lang="es-ES_tradnl" sz="1400" dirty="0" smtClean="0"/>
              <a:t> que </a:t>
            </a:r>
            <a:r>
              <a:rPr lang="es-ES_tradnl" sz="1400" dirty="0" err="1" smtClean="0"/>
              <a:t>lhes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dá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maior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visibilidade</a:t>
            </a:r>
            <a:endParaRPr lang="es-ES_tradnl" sz="1400" dirty="0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3" name="Picture 2" descr="Screen Shot 2015-04-20 at 3.12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1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3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21544" y="540399"/>
            <a:ext cx="447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PRIORIDADES DE INBOUND MARKETING</a:t>
            </a:r>
            <a:endParaRPr lang="es-ES_tradnl" sz="2000" b="1" dirty="0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2" name="Picture 1" descr="Screen Shot 2015-04-20 at 3.13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5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585" y="885110"/>
            <a:ext cx="41821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latin typeface="Abadi MT Condensed Extra Bold"/>
                <a:cs typeface="Abadi MT Condensed Extra Bold"/>
              </a:rPr>
              <a:t>5. MEDIÇÃO</a:t>
            </a:r>
            <a:endParaRPr lang="en-US" sz="7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Picture 5" descr="Screen Shot 2015-04-22 at 1.3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531"/>
            <a:ext cx="9144000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586356" y="540399"/>
            <a:ext cx="394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RETORNO SOBRE O INVESTIMENTO </a:t>
            </a:r>
            <a:endParaRPr lang="es-ES_tradnl" sz="2000" b="1" dirty="0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0631" y="991506"/>
            <a:ext cx="679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Os </a:t>
            </a:r>
            <a:r>
              <a:rPr lang="es-ES_tradnl" sz="1400" dirty="0" err="1" smtClean="0"/>
              <a:t>profissionais</a:t>
            </a:r>
            <a:r>
              <a:rPr lang="es-ES_tradnl" sz="1400" dirty="0" smtClean="0"/>
              <a:t> de marketing que </a:t>
            </a:r>
            <a:r>
              <a:rPr lang="es-ES_tradnl" sz="1400" dirty="0" err="1" smtClean="0"/>
              <a:t>estão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medindo</a:t>
            </a:r>
            <a:r>
              <a:rPr lang="es-ES_tradnl" sz="1400" dirty="0" smtClean="0"/>
              <a:t> ROI </a:t>
            </a:r>
            <a:r>
              <a:rPr lang="es-ES_tradnl" sz="1400" dirty="0" err="1" smtClean="0"/>
              <a:t>tem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obtido</a:t>
            </a:r>
            <a:r>
              <a:rPr lang="es-ES_tradnl" sz="1400" dirty="0" smtClean="0"/>
              <a:t> excelentes resultados</a:t>
            </a:r>
            <a:endParaRPr lang="es-ES_tradnl" sz="1400" dirty="0"/>
          </a:p>
        </p:txBody>
      </p:sp>
      <p:pic>
        <p:nvPicPr>
          <p:cNvPr id="5" name="Picture 4" descr="Screen Shot 2015-04-20 at 3.15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6" y="1488477"/>
            <a:ext cx="8310854" cy="47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3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265448" y="540399"/>
            <a:ext cx="4587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34% DAS EMPRESAS NÃO CALCULAM ROI </a:t>
            </a:r>
            <a:endParaRPr lang="es-ES_tradnl" sz="2000" b="1" dirty="0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2" name="Picture 1" descr="Screen Shot 2015-04-20 at 3.16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34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3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774028" y="540399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INBOUND MARKETING ROI POR TIPO DE EMPRESA </a:t>
            </a:r>
            <a:endParaRPr lang="es-ES_tradnl" sz="2000" b="1" dirty="0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0631" y="991506"/>
            <a:ext cx="679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Empresas de todos os tipos </a:t>
            </a:r>
            <a:r>
              <a:rPr lang="es-ES_tradnl" sz="1400" dirty="0" err="1" smtClean="0"/>
              <a:t>conseguem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maior</a:t>
            </a:r>
            <a:r>
              <a:rPr lang="es-ES_tradnl" sz="1400" dirty="0" smtClean="0"/>
              <a:t> retorno </a:t>
            </a:r>
            <a:r>
              <a:rPr lang="es-ES_tradnl" sz="1400" dirty="0" err="1" smtClean="0"/>
              <a:t>com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Inbound</a:t>
            </a:r>
            <a:r>
              <a:rPr lang="es-ES_tradnl" sz="1400" dirty="0" smtClean="0"/>
              <a:t>  </a:t>
            </a:r>
            <a:endParaRPr lang="es-ES_tradnl" sz="1400" dirty="0"/>
          </a:p>
        </p:txBody>
      </p:sp>
      <p:pic>
        <p:nvPicPr>
          <p:cNvPr id="2" name="Picture 1" descr="Screen Shot 2015-04-20 at 3.17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573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4443" y="837365"/>
            <a:ext cx="679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Empresas de todos os tipos </a:t>
            </a:r>
            <a:r>
              <a:rPr lang="es-ES_tradnl" sz="1400" dirty="0" err="1" smtClean="0"/>
              <a:t>conseguem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maior</a:t>
            </a:r>
            <a:r>
              <a:rPr lang="es-ES_tradnl" sz="1400" dirty="0" smtClean="0"/>
              <a:t> retorno </a:t>
            </a:r>
            <a:r>
              <a:rPr lang="es-ES_tradnl" sz="1400" dirty="0" err="1" smtClean="0"/>
              <a:t>com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Inbound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83205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381984" y="540399"/>
            <a:ext cx="2030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CUSTO POR LEAD</a:t>
            </a:r>
            <a:endParaRPr lang="es-ES_tradnl" sz="2000" b="1" dirty="0"/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977" y="837618"/>
            <a:ext cx="75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err="1" smtClean="0"/>
              <a:t>Obter</a:t>
            </a:r>
            <a:r>
              <a:rPr lang="es-ES_tradnl" sz="1400" dirty="0" smtClean="0"/>
              <a:t> leads utilizando </a:t>
            </a:r>
            <a:r>
              <a:rPr lang="es-ES_tradnl" sz="1400" dirty="0" err="1"/>
              <a:t>I</a:t>
            </a:r>
            <a:r>
              <a:rPr lang="es-ES_tradnl" sz="1400" dirty="0" err="1" smtClean="0"/>
              <a:t>nbound</a:t>
            </a:r>
            <a:r>
              <a:rPr lang="es-ES_tradnl" sz="1400" dirty="0" smtClean="0"/>
              <a:t> Marketing é 47% </a:t>
            </a:r>
            <a:r>
              <a:rPr lang="es-ES_tradnl" sz="1400" dirty="0" err="1" smtClean="0"/>
              <a:t>mais</a:t>
            </a:r>
            <a:r>
              <a:rPr lang="es-ES_tradnl" sz="1400" dirty="0" smtClean="0"/>
              <a:t> barato</a:t>
            </a:r>
          </a:p>
        </p:txBody>
      </p:sp>
      <p:pic>
        <p:nvPicPr>
          <p:cNvPr id="2" name="Picture 1" descr="Screen Shot 2015-04-22 at 1.46.2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/>
          <a:stretch/>
        </p:blipFill>
        <p:spPr>
          <a:xfrm>
            <a:off x="119610" y="1553882"/>
            <a:ext cx="8798071" cy="43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2" name="Picture 1" descr="Screen Shot 2015-04-20 at 3.18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519"/>
            <a:ext cx="9144000" cy="26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7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75929" y="602680"/>
            <a:ext cx="476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PRIORIDADES DAS EMPRESAS BRASILEIRAS</a:t>
            </a:r>
            <a:endParaRPr lang="es-ES_tradnl" sz="2000" b="1" dirty="0"/>
          </a:p>
        </p:txBody>
      </p:sp>
      <p:sp>
        <p:nvSpPr>
          <p:cNvPr id="14" name="Rectangle 13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4" name="Picture 3" descr="Screen Shot 2015-04-22 at 1.39.1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/>
          <a:stretch/>
        </p:blipFill>
        <p:spPr>
          <a:xfrm>
            <a:off x="0" y="1822824"/>
            <a:ext cx="9144000" cy="37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972838" y="1229407"/>
            <a:ext cx="7269260" cy="972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0380" y="540399"/>
            <a:ext cx="4557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PRIORIDADES DE MARKETING POR NÍVEL</a:t>
            </a:r>
            <a:endParaRPr lang="es-ES_tradnl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3977" y="837618"/>
            <a:ext cx="75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Os executivos e as equipes </a:t>
            </a:r>
            <a:r>
              <a:rPr lang="es-ES_tradnl" sz="1400" dirty="0" err="1" smtClean="0"/>
              <a:t>estão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alinhados</a:t>
            </a:r>
            <a:r>
              <a:rPr lang="es-ES_tradnl" sz="1400" dirty="0" smtClean="0"/>
              <a:t> </a:t>
            </a:r>
          </a:p>
        </p:txBody>
      </p:sp>
      <p:sp>
        <p:nvSpPr>
          <p:cNvPr id="15" name="Rectangle 14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3" name="Picture 2" descr="Screen Shot 2015-04-22 at 1.40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0"/>
            <a:ext cx="9144000" cy="35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7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424649" y="540399"/>
            <a:ext cx="626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 smtClean="0"/>
              <a:t>PRIORIDADES PARA PROJETOS DE INBOUND MARKETING</a:t>
            </a:r>
            <a:endParaRPr lang="es-ES_tradnl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10631" y="837618"/>
            <a:ext cx="679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A </a:t>
            </a:r>
            <a:r>
              <a:rPr lang="es-ES_tradnl" sz="1400" dirty="0" err="1" smtClean="0"/>
              <a:t>criação</a:t>
            </a:r>
            <a:r>
              <a:rPr lang="es-ES_tradnl" sz="1400" dirty="0" smtClean="0"/>
              <a:t> de </a:t>
            </a:r>
            <a:r>
              <a:rPr lang="es-ES_tradnl" sz="1400" dirty="0" err="1" smtClean="0"/>
              <a:t>conteúdo</a:t>
            </a:r>
            <a:r>
              <a:rPr lang="es-ES_tradnl" sz="1400" dirty="0" smtClean="0"/>
              <a:t> domina as prioridades</a:t>
            </a:r>
            <a:endParaRPr lang="es-ES_tradnl" sz="1400" dirty="0"/>
          </a:p>
        </p:txBody>
      </p:sp>
      <p:sp>
        <p:nvSpPr>
          <p:cNvPr id="14" name="Rectangle 13">
            <a:hlinkClick r:id="rId3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4" name="Picture 3" descr="Screen Shot 2015-04-22 at 1.41.0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/>
          <a:stretch/>
        </p:blipFill>
        <p:spPr>
          <a:xfrm>
            <a:off x="199814" y="1428896"/>
            <a:ext cx="8732181" cy="41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4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2 at 1.3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0" y="1309746"/>
            <a:ext cx="8863219" cy="50027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55524" y="540399"/>
            <a:ext cx="8607695" cy="604996"/>
            <a:chOff x="255524" y="540399"/>
            <a:chExt cx="8607695" cy="604996"/>
          </a:xfrm>
        </p:grpSpPr>
        <p:sp>
          <p:nvSpPr>
            <p:cNvPr id="16" name="TextBox 15"/>
            <p:cNvSpPr txBox="1"/>
            <p:nvPr/>
          </p:nvSpPr>
          <p:spPr>
            <a:xfrm>
              <a:off x="255524" y="540399"/>
              <a:ext cx="860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MUDANÇA DOS CUSTOS DE CAMPANHAS PPC EM RELAÇÃO AO ANO ANTERIOR</a:t>
              </a:r>
              <a:endParaRPr lang="es-ES_tradnl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0631" y="837618"/>
              <a:ext cx="6796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dirty="0" smtClean="0"/>
                <a:t>O Facebook é a plataforma </a:t>
              </a:r>
              <a:r>
                <a:rPr lang="es-ES_tradnl" sz="1400" dirty="0" err="1" smtClean="0"/>
                <a:t>com</a:t>
              </a:r>
              <a:r>
                <a:rPr lang="es-ES_tradnl" sz="1400" dirty="0" smtClean="0"/>
                <a:t> o </a:t>
              </a:r>
              <a:r>
                <a:rPr lang="es-ES_tradnl" sz="1400" dirty="0" err="1" smtClean="0"/>
                <a:t>maior</a:t>
              </a:r>
              <a:r>
                <a:rPr lang="es-ES_tradnl" sz="1400" dirty="0" smtClean="0"/>
                <a:t> aumento</a:t>
              </a:r>
              <a:endParaRPr lang="es-ES_tradnl" sz="1400" dirty="0"/>
            </a:p>
          </p:txBody>
        </p:sp>
      </p:grpSp>
      <p:sp>
        <p:nvSpPr>
          <p:cNvPr id="19" name="Rectangle 18">
            <a:hlinkClick r:id="rId4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</p:spTree>
    <p:extLst>
      <p:ext uri="{BB962C8B-B14F-4D97-AF65-F5344CB8AC3E}">
        <p14:creationId xmlns:p14="http://schemas.microsoft.com/office/powerpoint/2010/main" val="80307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5-04-20 at 2.0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10" y="3705292"/>
            <a:ext cx="5797176" cy="23422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9696" y="6214588"/>
            <a:ext cx="8687985" cy="432319"/>
            <a:chOff x="229696" y="6214588"/>
            <a:chExt cx="8687985" cy="432319"/>
          </a:xfrm>
        </p:grpSpPr>
        <p:sp>
          <p:nvSpPr>
            <p:cNvPr id="8" name="Rectangle 7"/>
            <p:cNvSpPr/>
            <p:nvPr/>
          </p:nvSpPr>
          <p:spPr>
            <a:xfrm>
              <a:off x="229696" y="6214588"/>
              <a:ext cx="8687985" cy="4323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6815" y="6282137"/>
              <a:ext cx="0" cy="310730"/>
            </a:xfrm>
            <a:prstGeom prst="line">
              <a:avLst/>
            </a:prstGeom>
            <a:ln w="635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ubSpotLogo_Light_Web_Fl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8" y="6312795"/>
              <a:ext cx="898813" cy="26161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128968" y="305540"/>
            <a:ext cx="7158684" cy="1269937"/>
            <a:chOff x="1128968" y="540399"/>
            <a:chExt cx="7158684" cy="1269937"/>
          </a:xfrm>
        </p:grpSpPr>
        <p:sp>
          <p:nvSpPr>
            <p:cNvPr id="14" name="Rectangle 13"/>
            <p:cNvSpPr/>
            <p:nvPr/>
          </p:nvSpPr>
          <p:spPr>
            <a:xfrm>
              <a:off x="2094304" y="837618"/>
              <a:ext cx="5229003" cy="972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1925" y="540399"/>
              <a:ext cx="6374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MUDANÇA NO ORÇAMENTO PARA INBOUND MARKETING</a:t>
              </a:r>
              <a:endParaRPr lang="es-ES_tradnl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28968" y="837618"/>
              <a:ext cx="7158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dirty="0" smtClean="0"/>
                <a:t>As empresas que </a:t>
              </a:r>
              <a:r>
                <a:rPr lang="es-ES_tradnl" sz="1400" dirty="0" err="1" smtClean="0"/>
                <a:t>praticam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Inbound</a:t>
              </a:r>
              <a:r>
                <a:rPr lang="es-ES_tradnl" sz="1400" dirty="0" smtClean="0"/>
                <a:t> Marketing </a:t>
              </a:r>
              <a:r>
                <a:rPr lang="es-ES_tradnl" sz="1400" dirty="0" err="1" smtClean="0"/>
                <a:t>tendem</a:t>
              </a:r>
              <a:r>
                <a:rPr lang="es-ES_tradnl" sz="1400" dirty="0" smtClean="0"/>
                <a:t> a aumentar o </a:t>
              </a:r>
              <a:r>
                <a:rPr lang="es-ES_tradnl" sz="1400" dirty="0" err="1" smtClean="0"/>
                <a:t>seu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orçamento</a:t>
              </a:r>
              <a:r>
                <a:rPr lang="es-ES_tradnl" sz="1400" dirty="0" smtClean="0"/>
                <a:t> a cada ano </a:t>
              </a:r>
              <a:endParaRPr lang="es-ES_tradnl" sz="1400" dirty="0"/>
            </a:p>
          </p:txBody>
        </p:sp>
      </p:grpSp>
      <p:sp>
        <p:nvSpPr>
          <p:cNvPr id="13" name="Rectangle 12">
            <a:hlinkClick r:id="rId4"/>
          </p:cNvPr>
          <p:cNvSpPr/>
          <p:nvPr/>
        </p:nvSpPr>
        <p:spPr>
          <a:xfrm>
            <a:off x="1634910" y="6299645"/>
            <a:ext cx="7077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http://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br.hubspot.com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ofertas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roxima Nova Light"/>
                <a:cs typeface="Proxima Nova Light"/>
              </a:rPr>
              <a:t>/relatorio-inbound-marketing-brasil-2015</a:t>
            </a:r>
          </a:p>
        </p:txBody>
      </p:sp>
      <p:pic>
        <p:nvPicPr>
          <p:cNvPr id="4" name="Picture 3" descr="Screen Shot 2015-04-20 at 1.44.5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26214" r="8936"/>
          <a:stretch/>
        </p:blipFill>
        <p:spPr>
          <a:xfrm>
            <a:off x="1634910" y="972753"/>
            <a:ext cx="5664261" cy="220273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10631" y="3100296"/>
            <a:ext cx="6796352" cy="604996"/>
            <a:chOff x="1310631" y="540399"/>
            <a:chExt cx="6796352" cy="604996"/>
          </a:xfrm>
        </p:grpSpPr>
        <p:sp>
          <p:nvSpPr>
            <p:cNvPr id="20" name="TextBox 19"/>
            <p:cNvSpPr txBox="1"/>
            <p:nvPr/>
          </p:nvSpPr>
          <p:spPr>
            <a:xfrm>
              <a:off x="1819586" y="540399"/>
              <a:ext cx="54795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 smtClean="0"/>
                <a:t>EXPLICAÇÃO PARA O AUMENTO DO ORÇAMENTO</a:t>
              </a:r>
              <a:endParaRPr lang="es-ES_tradnl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10631" y="837618"/>
              <a:ext cx="6796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dirty="0" err="1" smtClean="0"/>
                <a:t>Sucesso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com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Inbound</a:t>
              </a:r>
              <a:r>
                <a:rPr lang="es-ES_tradnl" sz="1400" dirty="0" smtClean="0"/>
                <a:t> Marketing é a </a:t>
              </a:r>
              <a:r>
                <a:rPr lang="es-ES_tradnl" sz="1400" dirty="0" err="1" smtClean="0"/>
                <a:t>maior</a:t>
              </a:r>
              <a:r>
                <a:rPr lang="es-ES_tradnl" sz="1400" dirty="0" smtClean="0"/>
                <a:t> </a:t>
              </a:r>
              <a:r>
                <a:rPr lang="es-ES_tradnl" sz="1400" dirty="0" err="1" smtClean="0"/>
                <a:t>razão</a:t>
              </a:r>
              <a:r>
                <a:rPr lang="es-ES_tradnl" sz="1400" dirty="0" smtClean="0"/>
                <a:t> para aumento de </a:t>
              </a:r>
              <a:r>
                <a:rPr lang="es-ES_tradnl" sz="1400" dirty="0" err="1" smtClean="0"/>
                <a:t>orçamentos</a:t>
              </a:r>
              <a:endParaRPr lang="es-ES_trad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14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1082</Words>
  <Application>Microsoft Macintosh PowerPoint</Application>
  <PresentationFormat>On-screen Show (4:3)</PresentationFormat>
  <Paragraphs>101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Siegel</dc:creator>
  <cp:lastModifiedBy>Rodrigo Souto</cp:lastModifiedBy>
  <cp:revision>119</cp:revision>
  <dcterms:created xsi:type="dcterms:W3CDTF">2014-09-05T20:13:33Z</dcterms:created>
  <dcterms:modified xsi:type="dcterms:W3CDTF">2015-05-11T22:24:35Z</dcterms:modified>
</cp:coreProperties>
</file>