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70" r:id="rId3"/>
    <p:sldMasterId id="214748367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</p:sldIdLst>
  <p:sldSz cy="5143500" cx="9144000"/>
  <p:notesSz cx="6858000" cy="9144000"/>
  <p:embeddedFontLst>
    <p:embeddedFont>
      <p:font typeface="Proxima Nova"/>
      <p:regular r:id="rId50"/>
      <p:bold r:id="rId51"/>
      <p:italic r:id="rId52"/>
      <p:boldItalic r:id="rId53"/>
    </p:embeddedFont>
    <p:embeddedFont>
      <p:font typeface="Average"/>
      <p:regular r:id="rId54"/>
    </p:embeddedFont>
    <p:embeddedFont>
      <p:font typeface="Oswald"/>
      <p:regular r:id="rId55"/>
      <p:bold r:id="rId5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ProximaNova-bold.fntdata"/><Relationship Id="rId50" Type="http://schemas.openxmlformats.org/officeDocument/2006/relationships/font" Target="fonts/ProximaNova-regular.fntdata"/><Relationship Id="rId53" Type="http://schemas.openxmlformats.org/officeDocument/2006/relationships/font" Target="fonts/ProximaNova-boldItalic.fntdata"/><Relationship Id="rId52" Type="http://schemas.openxmlformats.org/officeDocument/2006/relationships/font" Target="fonts/ProximaNova-italic.fntdata"/><Relationship Id="rId11" Type="http://schemas.openxmlformats.org/officeDocument/2006/relationships/slide" Target="slides/slide6.xml"/><Relationship Id="rId55" Type="http://schemas.openxmlformats.org/officeDocument/2006/relationships/font" Target="fonts/Oswald-regular.fntdata"/><Relationship Id="rId10" Type="http://schemas.openxmlformats.org/officeDocument/2006/relationships/slide" Target="slides/slide5.xml"/><Relationship Id="rId54" Type="http://schemas.openxmlformats.org/officeDocument/2006/relationships/font" Target="fonts/Average-regular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56" Type="http://schemas.openxmlformats.org/officeDocument/2006/relationships/font" Target="fonts/Oswald-bold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Shape 17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Shape 17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Shape 18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Shape 19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Shape 19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Shape 20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Shape 20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Shape 21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Shape 21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Shape 22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Shape 23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Shape 23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Shape 24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Shape 25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Shape 27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Shape 28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Shape 29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Shape 29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Shape 30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Shape 30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Shape 31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Shape 32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Shape 34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Shape 34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Shape 34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Shape 36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Shape 36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Shape 37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Shape 37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Shape 37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Shape 37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Shape 38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Shape 38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Shape 39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Shape 39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Shape 41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" name="Shape 41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Shape 42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Shape 43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Shape 44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6" name="Shape 44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Shape 46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" name="Shape 46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Shape 46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" name="Shape 46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Shape 47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4" name="Shape 47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Shape 13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Shape 14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Shape 16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Shape 16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Shape 55"/>
          <p:cNvGrpSpPr/>
          <p:nvPr/>
        </p:nvGrpSpPr>
        <p:grpSpPr>
          <a:xfrm>
            <a:off x="4350278" y="2855377"/>
            <a:ext cx="443588" cy="105632"/>
            <a:chOff x="4137525" y="2915950"/>
            <a:chExt cx="869100" cy="207000"/>
          </a:xfrm>
        </p:grpSpPr>
        <p:sp>
          <p:nvSpPr>
            <p:cNvPr id="56" name="Shape 56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7" name="Shape 57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8" name="Shape 58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59" name="Shape 59"/>
          <p:cNvSpPr txBox="1"/>
          <p:nvPr>
            <p:ph type="ctrTitle"/>
          </p:nvPr>
        </p:nvSpPr>
        <p:spPr>
          <a:xfrm>
            <a:off x="671257" y="990800"/>
            <a:ext cx="7801500" cy="17301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 algn="ctr">
              <a:spcBef>
                <a:spcPts val="0"/>
              </a:spcBef>
              <a:buSzPct val="100000"/>
              <a:defRPr sz="4800"/>
            </a:lvl1pPr>
            <a:lvl2pPr lvl="1" rtl="0" algn="ctr">
              <a:spcBef>
                <a:spcPts val="0"/>
              </a:spcBef>
              <a:buSzPct val="100000"/>
              <a:defRPr sz="4800"/>
            </a:lvl2pPr>
            <a:lvl3pPr lvl="2" rtl="0" algn="ctr">
              <a:spcBef>
                <a:spcPts val="0"/>
              </a:spcBef>
              <a:buSzPct val="100000"/>
              <a:defRPr sz="4800"/>
            </a:lvl3pPr>
            <a:lvl4pPr lvl="3" rtl="0" algn="ctr">
              <a:spcBef>
                <a:spcPts val="0"/>
              </a:spcBef>
              <a:buSzPct val="100000"/>
              <a:defRPr sz="4800"/>
            </a:lvl4pPr>
            <a:lvl5pPr lvl="4" rtl="0" algn="ctr">
              <a:spcBef>
                <a:spcPts val="0"/>
              </a:spcBef>
              <a:buSzPct val="100000"/>
              <a:defRPr sz="4800"/>
            </a:lvl5pPr>
            <a:lvl6pPr lvl="5" rtl="0" algn="ctr">
              <a:spcBef>
                <a:spcPts val="0"/>
              </a:spcBef>
              <a:buSzPct val="100000"/>
              <a:defRPr sz="4800"/>
            </a:lvl6pPr>
            <a:lvl7pPr lvl="6" rtl="0" algn="ctr">
              <a:spcBef>
                <a:spcPts val="0"/>
              </a:spcBef>
              <a:buSzPct val="100000"/>
              <a:defRPr sz="4800"/>
            </a:lvl7pPr>
            <a:lvl8pPr lvl="7" rtl="0" algn="ctr">
              <a:spcBef>
                <a:spcPts val="0"/>
              </a:spcBef>
              <a:buSzPct val="100000"/>
              <a:defRPr sz="4800"/>
            </a:lvl8pPr>
            <a:lvl9pPr lvl="8" rtl="0"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60" name="Shape 60"/>
          <p:cNvSpPr txBox="1"/>
          <p:nvPr>
            <p:ph idx="1" type="subTitle"/>
          </p:nvPr>
        </p:nvSpPr>
        <p:spPr>
          <a:xfrm>
            <a:off x="671250" y="3174875"/>
            <a:ext cx="78015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61" name="Shape 6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buSzPct val="100000"/>
              <a:defRPr sz="3600"/>
            </a:lvl1pPr>
            <a:lvl2pPr lvl="1" rtl="0" algn="ctr">
              <a:spcBef>
                <a:spcPts val="0"/>
              </a:spcBef>
              <a:buSzPct val="100000"/>
              <a:defRPr sz="3600"/>
            </a:lvl2pPr>
            <a:lvl3pPr lvl="2" rtl="0" algn="ctr">
              <a:spcBef>
                <a:spcPts val="0"/>
              </a:spcBef>
              <a:buSzPct val="100000"/>
              <a:defRPr sz="3600"/>
            </a:lvl3pPr>
            <a:lvl4pPr lvl="3" rtl="0" algn="ctr">
              <a:spcBef>
                <a:spcPts val="0"/>
              </a:spcBef>
              <a:buSzPct val="100000"/>
              <a:defRPr sz="3600"/>
            </a:lvl4pPr>
            <a:lvl5pPr lvl="4" rtl="0" algn="ctr">
              <a:spcBef>
                <a:spcPts val="0"/>
              </a:spcBef>
              <a:buSzPct val="100000"/>
              <a:defRPr sz="3600"/>
            </a:lvl5pPr>
            <a:lvl6pPr lvl="5" rtl="0" algn="ctr">
              <a:spcBef>
                <a:spcPts val="0"/>
              </a:spcBef>
              <a:buSzPct val="100000"/>
              <a:defRPr sz="3600"/>
            </a:lvl6pPr>
            <a:lvl7pPr lvl="6" rtl="0" algn="ctr">
              <a:spcBef>
                <a:spcPts val="0"/>
              </a:spcBef>
              <a:buSzPct val="100000"/>
              <a:defRPr sz="3600"/>
            </a:lvl7pPr>
            <a:lvl8pPr lvl="7" rtl="0" algn="ctr">
              <a:spcBef>
                <a:spcPts val="0"/>
              </a:spcBef>
              <a:buSzPct val="100000"/>
              <a:defRPr sz="3600"/>
            </a:lvl8pPr>
            <a:lvl9pPr lvl="8" rtl="0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64" name="Shape 6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68" name="Shape 6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72" name="Shape 72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73" name="Shape 7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76" name="Shape 7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>
              <a:spcBef>
                <a:spcPts val="0"/>
              </a:spcBef>
              <a:buSzPct val="100000"/>
              <a:defRPr sz="2400"/>
            </a:lvl1pPr>
            <a:lvl2pPr lvl="1" rtl="0">
              <a:spcBef>
                <a:spcPts val="0"/>
              </a:spcBef>
              <a:buSzPct val="100000"/>
              <a:defRPr sz="2400"/>
            </a:lvl2pPr>
            <a:lvl3pPr lvl="2" rtl="0">
              <a:spcBef>
                <a:spcPts val="0"/>
              </a:spcBef>
              <a:buSzPct val="100000"/>
              <a:defRPr sz="2400"/>
            </a:lvl3pPr>
            <a:lvl4pPr lvl="3" rtl="0">
              <a:spcBef>
                <a:spcPts val="0"/>
              </a:spcBef>
              <a:buSzPct val="100000"/>
              <a:defRPr sz="2400"/>
            </a:lvl4pPr>
            <a:lvl5pPr lvl="4" rtl="0">
              <a:spcBef>
                <a:spcPts val="0"/>
              </a:spcBef>
              <a:buSzPct val="100000"/>
              <a:defRPr sz="2400"/>
            </a:lvl5pPr>
            <a:lvl6pPr lvl="5" rtl="0">
              <a:spcBef>
                <a:spcPts val="0"/>
              </a:spcBef>
              <a:buSzPct val="100000"/>
              <a:defRPr sz="2400"/>
            </a:lvl6pPr>
            <a:lvl7pPr lvl="6" rtl="0">
              <a:spcBef>
                <a:spcPts val="0"/>
              </a:spcBef>
              <a:buSzPct val="100000"/>
              <a:defRPr sz="2400"/>
            </a:lvl7pPr>
            <a:lvl8pPr lvl="7" rtl="0">
              <a:spcBef>
                <a:spcPts val="0"/>
              </a:spcBef>
              <a:buSzPct val="100000"/>
              <a:defRPr sz="2400"/>
            </a:lvl8pPr>
            <a:lvl9pPr lvl="8" rtl="0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100000"/>
              <a:defRPr sz="12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80" name="Shape 8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lt2"/>
        </a:solid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3" name="Shape 8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86" name="Shape 86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7" name="Shape 87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 algn="ctr">
              <a:spcBef>
                <a:spcPts val="0"/>
              </a:spcBef>
              <a:buSzPct val="100000"/>
              <a:defRPr sz="4200"/>
            </a:lvl1pPr>
            <a:lvl2pPr lvl="1" rtl="0" algn="ctr">
              <a:spcBef>
                <a:spcPts val="0"/>
              </a:spcBef>
              <a:buSzPct val="100000"/>
              <a:defRPr sz="4200"/>
            </a:lvl2pPr>
            <a:lvl3pPr lvl="2" rtl="0" algn="ctr">
              <a:spcBef>
                <a:spcPts val="0"/>
              </a:spcBef>
              <a:buSzPct val="100000"/>
              <a:defRPr sz="4200"/>
            </a:lvl3pPr>
            <a:lvl4pPr lvl="3" rtl="0" algn="ctr">
              <a:spcBef>
                <a:spcPts val="0"/>
              </a:spcBef>
              <a:buSzPct val="100000"/>
              <a:defRPr sz="4200"/>
            </a:lvl4pPr>
            <a:lvl5pPr lvl="4" rtl="0" algn="ctr">
              <a:spcBef>
                <a:spcPts val="0"/>
              </a:spcBef>
              <a:buSzPct val="100000"/>
              <a:defRPr sz="4200"/>
            </a:lvl5pPr>
            <a:lvl6pPr lvl="5" rtl="0" algn="ctr">
              <a:spcBef>
                <a:spcPts val="0"/>
              </a:spcBef>
              <a:buSzPct val="100000"/>
              <a:defRPr sz="4200"/>
            </a:lvl6pPr>
            <a:lvl7pPr lvl="6" rtl="0" algn="ctr">
              <a:spcBef>
                <a:spcPts val="0"/>
              </a:spcBef>
              <a:buSzPct val="100000"/>
              <a:defRPr sz="4200"/>
            </a:lvl7pPr>
            <a:lvl8pPr lvl="7" rtl="0" algn="ctr">
              <a:spcBef>
                <a:spcPts val="0"/>
              </a:spcBef>
              <a:buSzPct val="100000"/>
              <a:defRPr sz="4200"/>
            </a:lvl8pPr>
            <a:lvl9pPr lvl="8" rtl="0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88" name="Shape 88"/>
          <p:cNvSpPr txBox="1"/>
          <p:nvPr>
            <p:ph idx="1" type="subTitle"/>
          </p:nvPr>
        </p:nvSpPr>
        <p:spPr>
          <a:xfrm>
            <a:off x="265500" y="2845200"/>
            <a:ext cx="4045200" cy="1345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9" name="Shape 8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0" name="Shape 9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93" name="Shape 9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>
            <p:ph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 algn="ctr">
              <a:spcBef>
                <a:spcPts val="0"/>
              </a:spcBef>
              <a:buSzPct val="100000"/>
              <a:defRPr sz="12000"/>
            </a:lvl1pPr>
            <a:lvl2pPr lvl="1" rtl="0" algn="ctr">
              <a:spcBef>
                <a:spcPts val="0"/>
              </a:spcBef>
              <a:buSzPct val="100000"/>
              <a:defRPr sz="12000"/>
            </a:lvl2pPr>
            <a:lvl3pPr lvl="2" rtl="0" algn="ctr">
              <a:spcBef>
                <a:spcPts val="0"/>
              </a:spcBef>
              <a:buSzPct val="100000"/>
              <a:defRPr sz="12000"/>
            </a:lvl3pPr>
            <a:lvl4pPr lvl="3" rtl="0" algn="ctr">
              <a:spcBef>
                <a:spcPts val="0"/>
              </a:spcBef>
              <a:buSzPct val="100000"/>
              <a:defRPr sz="12000"/>
            </a:lvl4pPr>
            <a:lvl5pPr lvl="4" rtl="0" algn="ctr">
              <a:spcBef>
                <a:spcPts val="0"/>
              </a:spcBef>
              <a:buSzPct val="100000"/>
              <a:defRPr sz="12000"/>
            </a:lvl5pPr>
            <a:lvl6pPr lvl="5" rtl="0" algn="ctr">
              <a:spcBef>
                <a:spcPts val="0"/>
              </a:spcBef>
              <a:buSzPct val="100000"/>
              <a:defRPr sz="12000"/>
            </a:lvl6pPr>
            <a:lvl7pPr lvl="6" rtl="0" algn="ctr">
              <a:spcBef>
                <a:spcPts val="0"/>
              </a:spcBef>
              <a:buSzPct val="100000"/>
              <a:defRPr sz="12000"/>
            </a:lvl7pPr>
            <a:lvl8pPr lvl="7" rtl="0" algn="ctr">
              <a:spcBef>
                <a:spcPts val="0"/>
              </a:spcBef>
              <a:buSzPct val="100000"/>
              <a:defRPr sz="12000"/>
            </a:lvl8pPr>
            <a:lvl9pPr lvl="8" rtl="0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 algn="ctr">
              <a:spcBef>
                <a:spcPts val="0"/>
              </a:spcBef>
              <a:defRPr/>
            </a:lvl1pPr>
            <a:lvl2pPr lvl="1" rtl="0" algn="ctr">
              <a:spcBef>
                <a:spcPts val="0"/>
              </a:spcBef>
              <a:defRPr/>
            </a:lvl2pPr>
            <a:lvl3pPr lvl="2" rtl="0" algn="ctr">
              <a:spcBef>
                <a:spcPts val="0"/>
              </a:spcBef>
              <a:defRPr/>
            </a:lvl3pPr>
            <a:lvl4pPr lvl="3" rtl="0" algn="ctr">
              <a:spcBef>
                <a:spcPts val="0"/>
              </a:spcBef>
              <a:defRPr/>
            </a:lvl4pPr>
            <a:lvl5pPr lvl="4" rtl="0" algn="ctr">
              <a:spcBef>
                <a:spcPts val="0"/>
              </a:spcBef>
              <a:defRPr/>
            </a:lvl5pPr>
            <a:lvl6pPr lvl="5" rtl="0" algn="ctr">
              <a:spcBef>
                <a:spcPts val="0"/>
              </a:spcBef>
              <a:defRPr/>
            </a:lvl6pPr>
            <a:lvl7pPr lvl="6" rtl="0" algn="ctr">
              <a:spcBef>
                <a:spcPts val="0"/>
              </a:spcBef>
              <a:defRPr/>
            </a:lvl7pPr>
            <a:lvl8pPr lvl="7" rtl="0" algn="ctr">
              <a:spcBef>
                <a:spcPts val="0"/>
              </a:spcBef>
              <a:defRPr/>
            </a:lvl8pPr>
            <a:lvl9pPr lvl="8" rtl="0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97" name="Shape 9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0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0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0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0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0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00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07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0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02.png"/><Relationship Id="rId4" Type="http://schemas.openxmlformats.org/officeDocument/2006/relationships/image" Target="../media/image09.png"/><Relationship Id="rId5" Type="http://schemas.openxmlformats.org/officeDocument/2006/relationships/image" Target="../media/image10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3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9.xml"/><Relationship Id="rId3" Type="http://schemas.openxmlformats.org/officeDocument/2006/relationships/hyperlink" Target="https://www.mediajunction.com/" TargetMode="External"/><Relationship Id="rId4" Type="http://schemas.openxmlformats.org/officeDocument/2006/relationships/hyperlink" Target="http://www.measuredresultsmarketing.com/" TargetMode="External"/><Relationship Id="rId5" Type="http://schemas.openxmlformats.org/officeDocument/2006/relationships/hyperlink" Target="https://www.huify.com/" TargetMode="External"/><Relationship Id="rId6" Type="http://schemas.openxmlformats.org/officeDocument/2006/relationships/hyperlink" Target="https://www.imaginellc.com/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0.xml"/><Relationship Id="rId3" Type="http://schemas.openxmlformats.org/officeDocument/2006/relationships/hyperlink" Target="https://wiki.hubspotcentral.com/display/Sales/How+Agencies+Price+and+Package+Sales+Services" TargetMode="External"/></Relationships>
</file>

<file path=ppt/slides/_rels/slide31.xml.rels><?xml version="1.0" encoding="UTF-8" standalone="yes"?><Relationships xmlns="http://schemas.openxmlformats.org/package/2006/relationships"><Relationship Id="rId11" Type="http://schemas.openxmlformats.org/officeDocument/2006/relationships/hyperlink" Target="https://www.square2marketing.com/what-is-inbound-sales" TargetMode="External"/><Relationship Id="rId10" Type="http://schemas.openxmlformats.org/officeDocument/2006/relationships/image" Target="../media/image12.png"/><Relationship Id="rId13" Type="http://schemas.openxmlformats.org/officeDocument/2006/relationships/hyperlink" Target="https://www.fullfunnel.co/sales-services" TargetMode="External"/><Relationship Id="rId12" Type="http://schemas.openxmlformats.org/officeDocument/2006/relationships/image" Target="../media/image17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1.xml"/><Relationship Id="rId3" Type="http://schemas.openxmlformats.org/officeDocument/2006/relationships/hyperlink" Target="https://www.mediajunction.com/inbound-sales" TargetMode="External"/><Relationship Id="rId4" Type="http://schemas.openxmlformats.org/officeDocument/2006/relationships/image" Target="../media/image14.png"/><Relationship Id="rId9" Type="http://schemas.openxmlformats.org/officeDocument/2006/relationships/hyperlink" Target="https://www.newbreedmarketing.com/solutions/inbound-sales-enablement" TargetMode="External"/><Relationship Id="rId15" Type="http://schemas.openxmlformats.org/officeDocument/2006/relationships/hyperlink" Target="https://www.saleshub.ca/sales-enablement" TargetMode="External"/><Relationship Id="rId14" Type="http://schemas.openxmlformats.org/officeDocument/2006/relationships/image" Target="../media/image16.png"/><Relationship Id="rId16" Type="http://schemas.openxmlformats.org/officeDocument/2006/relationships/image" Target="../media/image21.png"/><Relationship Id="rId5" Type="http://schemas.openxmlformats.org/officeDocument/2006/relationships/hyperlink" Target="http://www.measuredresultsmarketing.com/services/" TargetMode="External"/><Relationship Id="rId6" Type="http://schemas.openxmlformats.org/officeDocument/2006/relationships/image" Target="../media/image15.png"/><Relationship Id="rId7" Type="http://schemas.openxmlformats.org/officeDocument/2006/relationships/hyperlink" Target="https://www.revenueriver.co/sales-enablement" TargetMode="External"/><Relationship Id="rId8" Type="http://schemas.openxmlformats.org/officeDocument/2006/relationships/image" Target="../media/image11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3.xml"/><Relationship Id="rId3" Type="http://schemas.openxmlformats.org/officeDocument/2006/relationships/hyperlink" Target="https://offers.hubspot.com/ap-sales-enablement-webinars" TargetMode="External"/><Relationship Id="rId4" Type="http://schemas.openxmlformats.org/officeDocument/2006/relationships/hyperlink" Target="http://academy.hubspot.com/certification" TargetMode="External"/><Relationship Id="rId5" Type="http://schemas.openxmlformats.org/officeDocument/2006/relationships/hyperlink" Target="https://offers.hubspot.com/ap-sales-enablement-webinars" TargetMode="External"/><Relationship Id="rId6" Type="http://schemas.openxmlformats.org/officeDocument/2006/relationships/hyperlink" Target="https://offers.hubspot.com/ap-sales-enablement-webinars" TargetMode="External"/><Relationship Id="rId7" Type="http://schemas.openxmlformats.org/officeDocument/2006/relationships/hyperlink" Target="http://academy.hubspot.com/sales-training" TargetMode="External"/><Relationship Id="rId8" Type="http://schemas.openxmlformats.org/officeDocument/2006/relationships/hyperlink" Target="http://academy.hubspot.com/certification" TargetMode="External"/></Relationships>
</file>

<file path=ppt/slides/_rels/slide34.xml.rels><?xml version="1.0" encoding="UTF-8" standalone="yes"?><Relationships xmlns="http://schemas.openxmlformats.org/package/2006/relationships"><Relationship Id="rId10" Type="http://schemas.openxmlformats.org/officeDocument/2006/relationships/image" Target="../media/image18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4.xml"/><Relationship Id="rId3" Type="http://schemas.openxmlformats.org/officeDocument/2006/relationships/hyperlink" Target="https://www.mediajunction.com/blog/hubspot-impact-award-for-client-sales-enablement-plastic-printers" TargetMode="External"/><Relationship Id="rId4" Type="http://schemas.openxmlformats.org/officeDocument/2006/relationships/image" Target="../media/image14.png"/><Relationship Id="rId9" Type="http://schemas.openxmlformats.org/officeDocument/2006/relationships/hyperlink" Target="http://blog.imaginellc.com/sales-enablement-delivers-more-than-40-million-of-new-sales-opportunities" TargetMode="External"/><Relationship Id="rId5" Type="http://schemas.openxmlformats.org/officeDocument/2006/relationships/hyperlink" Target="https://www.saleshub.ca/blog/sales-enablement-delivers-1.5m-in-new-sales-opportunities-in-3-months" TargetMode="External"/><Relationship Id="rId6" Type="http://schemas.openxmlformats.org/officeDocument/2006/relationships/image" Target="../media/image21.png"/><Relationship Id="rId7" Type="http://schemas.openxmlformats.org/officeDocument/2006/relationships/hyperlink" Target="https://www.babelquest.co.uk/blog/integrating-inbound-marketing-and-sales-boosts-growth-for-it-innovators-lan3" TargetMode="External"/><Relationship Id="rId8" Type="http://schemas.openxmlformats.org/officeDocument/2006/relationships/image" Target="../media/image19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3.xml"/><Relationship Id="rId3" Type="http://schemas.openxmlformats.org/officeDocument/2006/relationships/hyperlink" Target="http://academy.hubspot.com/sales-training" TargetMode="Externa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www.hubspot.com/crm-implementation" TargetMode="External"/><Relationship Id="rId4" Type="http://schemas.openxmlformats.org/officeDocument/2006/relationships/hyperlink" Target="https://www.hubspot.com/sales-enablement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455560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Shape 1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89325" y="708898"/>
            <a:ext cx="4165351" cy="1212401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Shape 105"/>
          <p:cNvSpPr txBox="1"/>
          <p:nvPr/>
        </p:nvSpPr>
        <p:spPr>
          <a:xfrm>
            <a:off x="336225" y="2378500"/>
            <a:ext cx="8350500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40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How to Expand into Sales Services</a:t>
            </a:r>
            <a:br>
              <a:rPr b="1" lang="en" sz="48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</a:p>
          <a:p>
            <a:pPr lvl="0" rtl="0" algn="ctr">
              <a:spcBef>
                <a:spcPts val="0"/>
              </a:spcBef>
              <a:buNone/>
            </a:pPr>
            <a:r>
              <a:rPr lang="en" sz="25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HubSpot Agency Partner Training</a:t>
            </a:r>
          </a:p>
        </p:txBody>
      </p:sp>
      <p:sp>
        <p:nvSpPr>
          <p:cNvPr id="106" name="Shape 106"/>
          <p:cNvSpPr txBox="1"/>
          <p:nvPr/>
        </p:nvSpPr>
        <p:spPr>
          <a:xfrm>
            <a:off x="256600" y="4648200"/>
            <a:ext cx="3558900" cy="3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Q1 2017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/>
          <p:nvPr>
            <p:ph type="title"/>
          </p:nvPr>
        </p:nvSpPr>
        <p:spPr>
          <a:xfrm>
            <a:off x="311700" y="1675800"/>
            <a:ext cx="8520600" cy="1545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4000">
                <a:solidFill>
                  <a:srgbClr val="FF6811"/>
                </a:solidFill>
                <a:latin typeface="Proxima Nova"/>
                <a:ea typeface="Proxima Nova"/>
                <a:cs typeface="Proxima Nova"/>
                <a:sym typeface="Proxima Nova"/>
              </a:rPr>
              <a:t>PART 1: AGENCY ROI</a:t>
            </a:r>
            <a:r>
              <a:rPr lang="en" sz="4000">
                <a:latin typeface="Proxima Nova"/>
                <a:ea typeface="Proxima Nova"/>
                <a:cs typeface="Proxima Nova"/>
                <a:sym typeface="Proxima Nova"/>
              </a:rPr>
              <a:t> 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4000">
                <a:latin typeface="Proxima Nova"/>
                <a:ea typeface="Proxima Nova"/>
                <a:cs typeface="Proxima Nova"/>
                <a:sym typeface="Proxima Nova"/>
              </a:rPr>
              <a:t>Why Sales Services Matter for Agencies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/>
          <p:nvPr>
            <p:ph type="title"/>
          </p:nvPr>
        </p:nvSpPr>
        <p:spPr>
          <a:xfrm>
            <a:off x="311700" y="280290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>
                <a:latin typeface="Proxima Nova"/>
                <a:ea typeface="Proxima Nova"/>
                <a:cs typeface="Proxima Nova"/>
                <a:sym typeface="Proxima Nova"/>
              </a:rPr>
              <a:t>CLIENT </a:t>
            </a:r>
            <a:r>
              <a:rPr lang="en" sz="3600">
                <a:solidFill>
                  <a:srgbClr val="FF6811"/>
                </a:solidFill>
                <a:latin typeface="Proxima Nova"/>
                <a:ea typeface="Proxima Nova"/>
                <a:cs typeface="Proxima Nova"/>
                <a:sym typeface="Proxima Nova"/>
              </a:rPr>
              <a:t>RETENTION</a:t>
            </a:r>
            <a:r>
              <a:rPr lang="en" sz="3600">
                <a:latin typeface="Proxima Nova"/>
                <a:ea typeface="Proxima Nova"/>
                <a:cs typeface="Proxima Nova"/>
                <a:sym typeface="Proxima Nova"/>
              </a:rPr>
              <a:t> ROI </a:t>
            </a:r>
            <a:r>
              <a:rPr lang="en" sz="3600">
                <a:latin typeface="Proxima Nova"/>
                <a:ea typeface="Proxima Nova"/>
                <a:cs typeface="Proxima Nova"/>
                <a:sym typeface="Proxima Nova"/>
              </a:rPr>
              <a:t> </a:t>
            </a:r>
          </a:p>
        </p:txBody>
      </p:sp>
      <p:pic>
        <p:nvPicPr>
          <p:cNvPr descr="Screen Shot 2017-01-10 at 3.51.35 PM.png" id="182" name="Shape 1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1170125"/>
            <a:ext cx="7611299" cy="37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/>
          <p:nvPr>
            <p:ph type="title"/>
          </p:nvPr>
        </p:nvSpPr>
        <p:spPr>
          <a:xfrm>
            <a:off x="311700" y="280290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>
                <a:latin typeface="Proxima Nova"/>
                <a:ea typeface="Proxima Nova"/>
                <a:cs typeface="Proxima Nova"/>
                <a:sym typeface="Proxima Nova"/>
              </a:rPr>
              <a:t>REVENUE </a:t>
            </a:r>
            <a:r>
              <a:rPr lang="en" sz="3600">
                <a:solidFill>
                  <a:srgbClr val="FF6811"/>
                </a:solidFill>
                <a:latin typeface="Proxima Nova"/>
                <a:ea typeface="Proxima Nova"/>
                <a:cs typeface="Proxima Nova"/>
                <a:sym typeface="Proxima Nova"/>
              </a:rPr>
              <a:t>GROWTH</a:t>
            </a:r>
            <a:r>
              <a:rPr lang="en" sz="3600">
                <a:latin typeface="Proxima Nova"/>
                <a:ea typeface="Proxima Nova"/>
                <a:cs typeface="Proxima Nova"/>
                <a:sym typeface="Proxima Nova"/>
              </a:rPr>
              <a:t> ROI  </a:t>
            </a:r>
          </a:p>
        </p:txBody>
      </p:sp>
      <p:pic>
        <p:nvPicPr>
          <p:cNvPr descr="Screen Shot 2017-01-10 at 3.53.19 PM.png" id="188" name="Shape 1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1081600"/>
            <a:ext cx="7869175" cy="3786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/>
          <p:nvPr>
            <p:ph type="title"/>
          </p:nvPr>
        </p:nvSpPr>
        <p:spPr>
          <a:xfrm>
            <a:off x="311700" y="1447200"/>
            <a:ext cx="8520600" cy="1977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4000">
                <a:solidFill>
                  <a:srgbClr val="FF6811"/>
                </a:solidFill>
                <a:latin typeface="Proxima Nova"/>
                <a:ea typeface="Proxima Nova"/>
                <a:cs typeface="Proxima Nova"/>
                <a:sym typeface="Proxima Nova"/>
              </a:rPr>
              <a:t>PART 2: CLIENT ROI</a:t>
            </a:r>
            <a:r>
              <a:rPr lang="en" sz="4000">
                <a:latin typeface="Proxima Nova"/>
                <a:ea typeface="Proxima Nova"/>
                <a:cs typeface="Proxima Nova"/>
                <a:sym typeface="Proxima Nova"/>
              </a:rPr>
              <a:t> 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4000">
                <a:latin typeface="Proxima Nova"/>
                <a:ea typeface="Proxima Nova"/>
                <a:cs typeface="Proxima Nova"/>
                <a:sym typeface="Proxima Nova"/>
              </a:rPr>
              <a:t>Why Sales Services Matter for Agencies’ Clients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/>
          <p:nvPr>
            <p:ph type="title"/>
          </p:nvPr>
        </p:nvSpPr>
        <p:spPr>
          <a:xfrm>
            <a:off x="311700" y="280290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>
                <a:latin typeface="Proxima Nova"/>
                <a:ea typeface="Proxima Nova"/>
                <a:cs typeface="Proxima Nova"/>
                <a:sym typeface="Proxima Nova"/>
              </a:rPr>
              <a:t>CLIENT </a:t>
            </a:r>
            <a:r>
              <a:rPr lang="en" sz="3600">
                <a:solidFill>
                  <a:srgbClr val="FF6811"/>
                </a:solidFill>
                <a:latin typeface="Proxima Nova"/>
                <a:ea typeface="Proxima Nova"/>
                <a:cs typeface="Proxima Nova"/>
                <a:sym typeface="Proxima Nova"/>
              </a:rPr>
              <a:t>CRM ADOPTION</a:t>
            </a:r>
            <a:r>
              <a:rPr lang="en" sz="3600">
                <a:latin typeface="Proxima Nova"/>
                <a:ea typeface="Proxima Nova"/>
                <a:cs typeface="Proxima Nova"/>
                <a:sym typeface="Proxima Nova"/>
              </a:rPr>
              <a:t> RATE</a:t>
            </a:r>
          </a:p>
        </p:txBody>
      </p:sp>
      <p:pic>
        <p:nvPicPr>
          <p:cNvPr descr="Screen Shot 2017-01-10 at 3.55.48 PM.png" id="199" name="Shape 1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1081601"/>
            <a:ext cx="8086975" cy="3776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/>
          <p:nvPr>
            <p:ph type="title"/>
          </p:nvPr>
        </p:nvSpPr>
        <p:spPr>
          <a:xfrm>
            <a:off x="311700" y="280290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>
                <a:latin typeface="Proxima Nova"/>
                <a:ea typeface="Proxima Nova"/>
                <a:cs typeface="Proxima Nova"/>
                <a:sym typeface="Proxima Nova"/>
              </a:rPr>
              <a:t>CLIENT </a:t>
            </a:r>
            <a:r>
              <a:rPr lang="en" sz="3600">
                <a:solidFill>
                  <a:srgbClr val="FF6811"/>
                </a:solidFill>
                <a:latin typeface="Proxima Nova"/>
                <a:ea typeface="Proxima Nova"/>
                <a:cs typeface="Proxima Nova"/>
                <a:sym typeface="Proxima Nova"/>
              </a:rPr>
              <a:t>PROSPECTING &amp; PIPELINE</a:t>
            </a:r>
            <a:r>
              <a:rPr lang="en" sz="3600">
                <a:latin typeface="Proxima Nova"/>
                <a:ea typeface="Proxima Nova"/>
                <a:cs typeface="Proxima Nova"/>
                <a:sym typeface="Proxima Nova"/>
              </a:rPr>
              <a:t> ROI</a:t>
            </a:r>
          </a:p>
        </p:txBody>
      </p:sp>
      <p:pic>
        <p:nvPicPr>
          <p:cNvPr descr="Screen Shot 2017-01-10 at 3.56.28 PM.png" id="205" name="Shape 2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1081600"/>
            <a:ext cx="8195875" cy="376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/>
          <p:nvPr>
            <p:ph type="title"/>
          </p:nvPr>
        </p:nvSpPr>
        <p:spPr>
          <a:xfrm>
            <a:off x="311700" y="280290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>
                <a:latin typeface="Proxima Nova"/>
                <a:ea typeface="Proxima Nova"/>
                <a:cs typeface="Proxima Nova"/>
                <a:sym typeface="Proxima Nova"/>
              </a:rPr>
              <a:t>CLIENT NEW BUSINESS </a:t>
            </a:r>
            <a:r>
              <a:rPr lang="en" sz="3600">
                <a:solidFill>
                  <a:srgbClr val="FF6811"/>
                </a:solidFill>
                <a:latin typeface="Proxima Nova"/>
                <a:ea typeface="Proxima Nova"/>
                <a:cs typeface="Proxima Nova"/>
                <a:sym typeface="Proxima Nova"/>
              </a:rPr>
              <a:t>WIN RATES</a:t>
            </a:r>
          </a:p>
        </p:txBody>
      </p:sp>
      <p:pic>
        <p:nvPicPr>
          <p:cNvPr descr="Screen Shot 2017-01-10 at 3.58.00 PM.png" id="211" name="Shape 2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1081600"/>
            <a:ext cx="8140075" cy="3815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/>
          <p:nvPr>
            <p:ph type="title"/>
          </p:nvPr>
        </p:nvSpPr>
        <p:spPr>
          <a:xfrm>
            <a:off x="311700" y="1980600"/>
            <a:ext cx="8520600" cy="1460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4000">
                <a:solidFill>
                  <a:srgbClr val="FF6811"/>
                </a:solidFill>
                <a:latin typeface="Proxima Nova"/>
                <a:ea typeface="Proxima Nova"/>
                <a:cs typeface="Proxima Nova"/>
                <a:sym typeface="Proxima Nova"/>
              </a:rPr>
              <a:t>SELLING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4000">
                <a:latin typeface="Proxima Nova"/>
                <a:ea typeface="Proxima Nova"/>
                <a:cs typeface="Proxima Nova"/>
                <a:sym typeface="Proxima Nova"/>
              </a:rPr>
              <a:t>How to Identify Good Fit Prospects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The Buyer Personas For Sales Services and HubSpot Sales Software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7761F"/>
                </a:solidFill>
                <a:latin typeface="Proxima Nova"/>
                <a:ea typeface="Proxima Nova"/>
                <a:cs typeface="Proxima Nova"/>
                <a:sym typeface="Proxima Nova"/>
              </a:rPr>
              <a:t>PERSONA #1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: 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Sales Leader Larry</a:t>
            </a:r>
          </a:p>
        </p:txBody>
      </p:sp>
      <p:sp>
        <p:nvSpPr>
          <p:cNvPr id="227" name="Shape 227"/>
          <p:cNvSpPr txBox="1"/>
          <p:nvPr>
            <p:ph idx="1" type="body"/>
          </p:nvPr>
        </p:nvSpPr>
        <p:spPr>
          <a:xfrm>
            <a:off x="311700" y="1000075"/>
            <a:ext cx="5054100" cy="3868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1600" u="sng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Demographics: </a:t>
            </a:r>
          </a:p>
          <a:p>
            <a:pPr indent="-330200" lvl="0" marL="457200" rtl="0">
              <a:spcBef>
                <a:spcPts val="0"/>
              </a:spcBef>
              <a:buSzPct val="100000"/>
              <a:buFont typeface="Proxima Nova"/>
            </a:pPr>
            <a:r>
              <a:rPr lang="en" sz="1600">
                <a:latin typeface="Proxima Nova"/>
                <a:ea typeface="Proxima Nova"/>
                <a:cs typeface="Proxima Nova"/>
                <a:sym typeface="Proxima Nova"/>
              </a:rPr>
              <a:t>35-50 years old</a:t>
            </a:r>
          </a:p>
          <a:p>
            <a:pPr indent="-330200" lvl="0" marL="457200" rtl="0">
              <a:spcBef>
                <a:spcPts val="0"/>
              </a:spcBef>
              <a:buSzPct val="100000"/>
              <a:buFont typeface="Proxima Nova"/>
            </a:pPr>
            <a:r>
              <a:rPr lang="en" sz="1600">
                <a:latin typeface="Proxima Nova"/>
                <a:ea typeface="Proxima Nova"/>
                <a:cs typeface="Proxima Nova"/>
                <a:sym typeface="Proxima Nova"/>
              </a:rPr>
              <a:t>VP/Director of 6+ person sales team, responsible for hitting company’s revenue growth targets</a:t>
            </a:r>
          </a:p>
          <a:p>
            <a:pPr indent="-330200" lvl="0" marL="457200" rtl="0">
              <a:spcBef>
                <a:spcPts val="0"/>
              </a:spcBef>
              <a:buSzPct val="100000"/>
              <a:buFont typeface="Proxima Nova"/>
            </a:pPr>
            <a:r>
              <a:rPr lang="en" sz="1600">
                <a:latin typeface="Proxima Nova"/>
                <a:ea typeface="Proxima Nova"/>
                <a:cs typeface="Proxima Nova"/>
                <a:sym typeface="Proxima Nova"/>
              </a:rPr>
              <a:t>Worked in sales his whole life, grew up in outbound sales era (cold calling, outside sales)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600" u="sng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Struggles/Goals:</a:t>
            </a:r>
          </a:p>
          <a:p>
            <a:pPr indent="-330200" lvl="0" marL="457200" rtl="0">
              <a:spcBef>
                <a:spcPts val="0"/>
              </a:spcBef>
              <a:buSzPct val="100000"/>
              <a:buFont typeface="Proxima Nova"/>
            </a:pPr>
            <a:r>
              <a:rPr lang="en" sz="1600">
                <a:latin typeface="Proxima Nova"/>
                <a:ea typeface="Proxima Nova"/>
                <a:cs typeface="Proxima Nova"/>
                <a:sym typeface="Proxima Nova"/>
              </a:rPr>
              <a:t>Lack of insight into day to day team activity</a:t>
            </a:r>
          </a:p>
          <a:p>
            <a:pPr indent="-330200" lvl="0" marL="457200" rtl="0">
              <a:spcBef>
                <a:spcPts val="0"/>
              </a:spcBef>
              <a:buSzPct val="100000"/>
              <a:buFont typeface="Proxima Nova"/>
            </a:pPr>
            <a:r>
              <a:rPr lang="en" sz="1600">
                <a:latin typeface="Proxima Nova"/>
                <a:ea typeface="Proxima Nova"/>
                <a:cs typeface="Proxima Nova"/>
                <a:sym typeface="Proxima Nova"/>
              </a:rPr>
              <a:t>Poor rep adoption of CRM/no CRM</a:t>
            </a:r>
          </a:p>
          <a:p>
            <a:pPr indent="-330200" lvl="0" marL="457200" rtl="0">
              <a:spcBef>
                <a:spcPts val="0"/>
              </a:spcBef>
              <a:buSzPct val="100000"/>
              <a:buFont typeface="Proxima Nova"/>
            </a:pPr>
            <a:r>
              <a:rPr lang="en" sz="1600">
                <a:latin typeface="Proxima Nova"/>
                <a:ea typeface="Proxima Nova"/>
                <a:cs typeface="Proxima Nova"/>
                <a:sym typeface="Proxima Nova"/>
              </a:rPr>
              <a:t>Wants to make team more productive</a:t>
            </a:r>
          </a:p>
          <a:p>
            <a:pPr indent="-330200" lvl="0" marL="457200" rtl="0">
              <a:spcBef>
                <a:spcPts val="0"/>
              </a:spcBef>
              <a:buSzPct val="100000"/>
              <a:buFont typeface="Proxima Nova"/>
            </a:pPr>
            <a:r>
              <a:rPr lang="en" sz="1600">
                <a:latin typeface="Proxima Nova"/>
                <a:ea typeface="Proxima Nova"/>
                <a:cs typeface="Proxima Nova"/>
                <a:sym typeface="Proxima Nova"/>
              </a:rPr>
              <a:t>Worried opportunities are “slipping through the cracks”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600">
              <a:latin typeface="Proxima Nova"/>
              <a:ea typeface="Proxima Nova"/>
              <a:cs typeface="Proxima Nova"/>
              <a:sym typeface="Proxima Nova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6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28" name="Shape 2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89200" y="1429574"/>
            <a:ext cx="3405400" cy="2558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>
                <a:latin typeface="Proxima Nova"/>
                <a:ea typeface="Proxima Nova"/>
                <a:cs typeface="Proxima Nova"/>
                <a:sym typeface="Proxima Nova"/>
              </a:rPr>
              <a:t>AGENDA </a:t>
            </a:r>
          </a:p>
        </p:txBody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x="311700" y="1152475"/>
            <a:ext cx="8520600" cy="3634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>
              <a:spcBef>
                <a:spcPts val="0"/>
              </a:spcBef>
              <a:buClr>
                <a:srgbClr val="FFFFFF"/>
              </a:buClr>
              <a:buFont typeface="Proxima Nova"/>
            </a:pPr>
            <a:r>
              <a:rPr b="1" lang="en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Definition</a:t>
            </a:r>
            <a:r>
              <a:rPr lang="en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: Sales Services </a:t>
            </a:r>
            <a:br>
              <a:rPr lang="en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</a:p>
          <a:p>
            <a:pPr indent="-228600" lvl="0" marL="457200">
              <a:spcBef>
                <a:spcPts val="0"/>
              </a:spcBef>
              <a:buClr>
                <a:srgbClr val="FFFFFF"/>
              </a:buClr>
              <a:buFont typeface="Proxima Nova"/>
            </a:pPr>
            <a:r>
              <a:rPr b="1" lang="en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ROI</a:t>
            </a:r>
            <a:r>
              <a:rPr lang="en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: Why Sales Services Matters to Agencies and Their Clients</a:t>
            </a:r>
            <a:br>
              <a:rPr lang="en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</a:p>
          <a:p>
            <a:pPr indent="-228600" lvl="0" marL="457200">
              <a:spcBef>
                <a:spcPts val="0"/>
              </a:spcBef>
              <a:buClr>
                <a:srgbClr val="FFFFFF"/>
              </a:buClr>
              <a:buFont typeface="Proxima Nova"/>
            </a:pPr>
            <a:r>
              <a:rPr b="1" lang="en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Selling</a:t>
            </a:r>
            <a:r>
              <a:rPr lang="en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: How to Identify a Good Fit Prospect for Sales Services</a:t>
            </a:r>
            <a:br>
              <a:rPr lang="en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</a:p>
          <a:p>
            <a:pPr indent="-228600" lvl="0" marL="457200">
              <a:spcBef>
                <a:spcPts val="0"/>
              </a:spcBef>
              <a:buClr>
                <a:srgbClr val="FFFFFF"/>
              </a:buClr>
              <a:buFont typeface="Proxima Nova"/>
            </a:pPr>
            <a:r>
              <a:rPr b="1" lang="en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Pricing and Packaging</a:t>
            </a:r>
            <a:r>
              <a:rPr lang="en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: How Agencies Price/Package Sales Services Today </a:t>
            </a:r>
            <a:br>
              <a:rPr lang="en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</a:p>
          <a:p>
            <a:pPr indent="-228600" lvl="0" marL="457200">
              <a:spcBef>
                <a:spcPts val="0"/>
              </a:spcBef>
              <a:buClr>
                <a:srgbClr val="FFFFFF"/>
              </a:buClr>
              <a:buFont typeface="Proxima Nova"/>
            </a:pPr>
            <a:r>
              <a:rPr b="1" lang="en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Delivery</a:t>
            </a:r>
            <a:r>
              <a:rPr lang="en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: How Agencies Can Deliver Sales Services with HubSpot </a:t>
            </a:r>
            <a:br>
              <a:rPr lang="en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</a:p>
          <a:p>
            <a:pPr indent="-228600" lvl="0" marL="457200" rtl="0">
              <a:spcBef>
                <a:spcPts val="0"/>
              </a:spcBef>
              <a:buClr>
                <a:srgbClr val="FFFFFF"/>
              </a:buClr>
              <a:buFont typeface="Proxima Nova"/>
            </a:pPr>
            <a:r>
              <a:rPr b="1" lang="en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Next Steps</a:t>
            </a:r>
            <a:r>
              <a:rPr lang="en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 for Partners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7761F"/>
                </a:solidFill>
                <a:latin typeface="Proxima Nova"/>
                <a:ea typeface="Proxima Nova"/>
                <a:cs typeface="Proxima Nova"/>
                <a:sym typeface="Proxima Nova"/>
              </a:rPr>
              <a:t>PERSONA #2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: 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Account Rep Alex</a:t>
            </a:r>
          </a:p>
        </p:txBody>
      </p:sp>
      <p:sp>
        <p:nvSpPr>
          <p:cNvPr id="234" name="Shape 234"/>
          <p:cNvSpPr txBox="1"/>
          <p:nvPr>
            <p:ph idx="1" type="body"/>
          </p:nvPr>
        </p:nvSpPr>
        <p:spPr>
          <a:xfrm>
            <a:off x="311700" y="923875"/>
            <a:ext cx="45930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1600" u="sng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Demographics:</a:t>
            </a:r>
          </a:p>
          <a:p>
            <a:pPr indent="-330200" lvl="0" marL="457200" rtl="0">
              <a:spcBef>
                <a:spcPts val="0"/>
              </a:spcBef>
              <a:buSzPct val="100000"/>
              <a:buFont typeface="Proxima Nova"/>
            </a:pPr>
            <a:r>
              <a:rPr lang="en" sz="1600">
                <a:latin typeface="Proxima Nova"/>
                <a:ea typeface="Proxima Nova"/>
                <a:cs typeface="Proxima Nova"/>
                <a:sym typeface="Proxima Nova"/>
              </a:rPr>
              <a:t>25-32 years old</a:t>
            </a:r>
          </a:p>
          <a:p>
            <a:pPr indent="-330200" lvl="0" marL="457200" rtl="0">
              <a:spcBef>
                <a:spcPts val="0"/>
              </a:spcBef>
              <a:buSzPct val="100000"/>
              <a:buFont typeface="Proxima Nova"/>
            </a:pPr>
            <a:r>
              <a:rPr lang="en" sz="1600">
                <a:latin typeface="Proxima Nova"/>
                <a:ea typeface="Proxima Nova"/>
                <a:cs typeface="Proxima Nova"/>
                <a:sym typeface="Proxima Nova"/>
              </a:rPr>
              <a:t>Account Exec/Inside Sales Rep on larger sales team</a:t>
            </a:r>
          </a:p>
          <a:p>
            <a:pPr indent="-330200" lvl="0" marL="457200" rtl="0">
              <a:spcBef>
                <a:spcPts val="0"/>
              </a:spcBef>
              <a:buSzPct val="100000"/>
              <a:buFont typeface="Proxima Nova"/>
            </a:pPr>
            <a:r>
              <a:rPr lang="en" sz="1600">
                <a:latin typeface="Proxima Nova"/>
                <a:ea typeface="Proxima Nova"/>
                <a:cs typeface="Proxima Nova"/>
                <a:sym typeface="Proxima Nova"/>
              </a:rPr>
              <a:t>Responsible for closing a certain amount of business every month/quarter/year</a:t>
            </a:r>
          </a:p>
          <a:p>
            <a:pPr lvl="0" rtl="0">
              <a:spcBef>
                <a:spcPts val="0"/>
              </a:spcBef>
              <a:buNone/>
            </a:pPr>
            <a:r>
              <a:rPr b="1" lang="en" sz="1600" u="sng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Struggles/Goals:</a:t>
            </a:r>
          </a:p>
          <a:p>
            <a:pPr indent="-330200" lvl="0" marL="457200" rtl="0">
              <a:spcBef>
                <a:spcPts val="0"/>
              </a:spcBef>
              <a:buSzPct val="100000"/>
              <a:buFont typeface="Proxima Nova"/>
            </a:pPr>
            <a:r>
              <a:rPr lang="en" sz="1600">
                <a:latin typeface="Proxima Nova"/>
                <a:ea typeface="Proxima Nova"/>
                <a:cs typeface="Proxima Nova"/>
                <a:sym typeface="Proxima Nova"/>
              </a:rPr>
              <a:t>Extra manual work, trainings, processes that take away from time he needs to hit his number</a:t>
            </a:r>
          </a:p>
          <a:p>
            <a:pPr indent="-330200" lvl="0" marL="457200" rtl="0">
              <a:spcBef>
                <a:spcPts val="0"/>
              </a:spcBef>
              <a:buSzPct val="100000"/>
              <a:buFont typeface="Proxima Nova"/>
            </a:pPr>
            <a:r>
              <a:rPr lang="en" sz="1600">
                <a:latin typeface="Proxima Nova"/>
                <a:ea typeface="Proxima Nova"/>
                <a:cs typeface="Proxima Nova"/>
                <a:sym typeface="Proxima Nova"/>
              </a:rPr>
              <a:t>Wants to get over uncertainty of “will I hit this month?”</a:t>
            </a:r>
          </a:p>
        </p:txBody>
      </p:sp>
      <p:pic>
        <p:nvPicPr>
          <p:cNvPr id="235" name="Shape 2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6999" y="1287200"/>
            <a:ext cx="3794249" cy="265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/>
          <p:nvPr>
            <p:ph type="title"/>
          </p:nvPr>
        </p:nvSpPr>
        <p:spPr>
          <a:xfrm>
            <a:off x="311700" y="280290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>
                <a:latin typeface="Proxima Nova"/>
                <a:ea typeface="Proxima Nova"/>
                <a:cs typeface="Proxima Nova"/>
                <a:sym typeface="Proxima Nova"/>
              </a:rPr>
              <a:t>WHAT’S THE </a:t>
            </a:r>
            <a:r>
              <a:rPr lang="en" sz="3600">
                <a:solidFill>
                  <a:srgbClr val="FF6811"/>
                </a:solidFill>
                <a:latin typeface="Proxima Nova"/>
                <a:ea typeface="Proxima Nova"/>
                <a:cs typeface="Proxima Nova"/>
                <a:sym typeface="Proxima Nova"/>
              </a:rPr>
              <a:t>RECOMMENDED</a:t>
            </a:r>
            <a:r>
              <a:rPr lang="en" sz="3600">
                <a:latin typeface="Proxima Nova"/>
                <a:ea typeface="Proxima Nova"/>
                <a:cs typeface="Proxima Nova"/>
                <a:sym typeface="Proxima Nova"/>
              </a:rPr>
              <a:t> APPROACH? </a:t>
            </a:r>
          </a:p>
        </p:txBody>
      </p:sp>
      <p:pic>
        <p:nvPicPr>
          <p:cNvPr id="241" name="Shape 2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5250" y="1753657"/>
            <a:ext cx="3955100" cy="2907174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Shape 242"/>
          <p:cNvSpPr txBox="1"/>
          <p:nvPr/>
        </p:nvSpPr>
        <p:spPr>
          <a:xfrm>
            <a:off x="4687217" y="1722496"/>
            <a:ext cx="4329300" cy="284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>
              <a:spcBef>
                <a:spcPts val="0"/>
              </a:spcBef>
              <a:buClr>
                <a:srgbClr val="FFFFFF"/>
              </a:buClr>
              <a:buSzPct val="100000"/>
              <a:buFont typeface="Proxima Nova"/>
              <a:buChar char="●"/>
            </a:pPr>
            <a:r>
              <a:rPr lang="en" sz="18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Already familiar with the agency </a:t>
            </a:r>
            <a:br>
              <a:rPr lang="en" sz="18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</a:p>
          <a:p>
            <a:pPr indent="-342900" lvl="0" marL="457200">
              <a:spcBef>
                <a:spcPts val="0"/>
              </a:spcBef>
              <a:buClr>
                <a:srgbClr val="FFFFFF"/>
              </a:buClr>
              <a:buSzPct val="100000"/>
              <a:buFont typeface="Proxima Nova"/>
              <a:buChar char="●"/>
            </a:pPr>
            <a:r>
              <a:rPr lang="en" sz="18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Already familiar with HubSpot software </a:t>
            </a:r>
            <a:br>
              <a:rPr lang="en" sz="18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</a:p>
          <a:p>
            <a:pPr indent="-342900" lvl="0" marL="457200">
              <a:spcBef>
                <a:spcPts val="0"/>
              </a:spcBef>
              <a:buClr>
                <a:srgbClr val="FFFFFF"/>
              </a:buClr>
              <a:buSzPct val="100000"/>
              <a:buFont typeface="Proxima Nova"/>
              <a:buChar char="●"/>
            </a:pPr>
            <a:r>
              <a:rPr lang="en" sz="18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Much lower resistance to EVERYTHING</a:t>
            </a:r>
            <a:br>
              <a:rPr lang="en" sz="18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</a:p>
          <a:p>
            <a:pPr indent="-342900" lvl="0" marL="457200">
              <a:spcBef>
                <a:spcPts val="0"/>
              </a:spcBef>
              <a:buClr>
                <a:srgbClr val="FFFFFF"/>
              </a:buClr>
              <a:buSzPct val="100000"/>
              <a:buFont typeface="Proxima Nova"/>
              <a:buChar char="●"/>
            </a:pPr>
            <a:r>
              <a:rPr lang="en" sz="18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Key to getting wins early and often for the Partner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/>
          <p:nvPr>
            <p:ph type="title"/>
          </p:nvPr>
        </p:nvSpPr>
        <p:spPr>
          <a:xfrm>
            <a:off x="311700" y="204121"/>
            <a:ext cx="8520600" cy="911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>
                <a:latin typeface="Proxima Nova"/>
                <a:ea typeface="Proxima Nova"/>
                <a:cs typeface="Proxima Nova"/>
                <a:sym typeface="Proxima Nova"/>
              </a:rPr>
              <a:t>PART 1: </a:t>
            </a:r>
            <a:r>
              <a:rPr lang="en" sz="3600">
                <a:latin typeface="Proxima Nova"/>
                <a:ea typeface="Proxima Nova"/>
                <a:cs typeface="Proxima Nova"/>
                <a:sym typeface="Proxima Nova"/>
              </a:rPr>
              <a:t>WHAT DOES A </a:t>
            </a:r>
            <a:r>
              <a:rPr lang="en" sz="3600">
                <a:solidFill>
                  <a:srgbClr val="FF6811"/>
                </a:solidFill>
                <a:latin typeface="Proxima Nova"/>
                <a:ea typeface="Proxima Nova"/>
                <a:cs typeface="Proxima Nova"/>
                <a:sym typeface="Proxima Nova"/>
              </a:rPr>
              <a:t>“GOOD FIT”</a:t>
            </a:r>
            <a:r>
              <a:rPr lang="en" sz="3600">
                <a:latin typeface="Proxima Nova"/>
                <a:ea typeface="Proxima Nova"/>
                <a:cs typeface="Proxima Nova"/>
                <a:sym typeface="Proxima Nova"/>
              </a:rPr>
              <a:t> LOOK LIKE?  </a:t>
            </a:r>
            <a:r>
              <a:rPr lang="en" sz="3600">
                <a:solidFill>
                  <a:srgbClr val="FF6811"/>
                </a:solidFill>
                <a:latin typeface="Proxima Nova"/>
                <a:ea typeface="Proxima Nova"/>
                <a:cs typeface="Proxima Nova"/>
                <a:sym typeface="Proxima Nova"/>
              </a:rPr>
              <a:t>IDENTIFYING PAIN</a:t>
            </a:r>
          </a:p>
        </p:txBody>
      </p:sp>
      <p:sp>
        <p:nvSpPr>
          <p:cNvPr id="248" name="Shape 248"/>
          <p:cNvSpPr/>
          <p:nvPr/>
        </p:nvSpPr>
        <p:spPr>
          <a:xfrm>
            <a:off x="370475" y="1460300"/>
            <a:ext cx="8520600" cy="473700"/>
          </a:xfrm>
          <a:prstGeom prst="rect">
            <a:avLst/>
          </a:prstGeom>
          <a:solidFill>
            <a:srgbClr val="F7761F"/>
          </a:solidFill>
          <a:ln cap="flat" cmpd="sng" w="9525">
            <a:solidFill>
              <a:srgbClr val="F7761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20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IF CUSTOMER PAIN IS AROUND...</a:t>
            </a:r>
          </a:p>
        </p:txBody>
      </p:sp>
      <p:sp>
        <p:nvSpPr>
          <p:cNvPr id="249" name="Shape 249"/>
          <p:cNvSpPr/>
          <p:nvPr/>
        </p:nvSpPr>
        <p:spPr>
          <a:xfrm>
            <a:off x="370475" y="2067975"/>
            <a:ext cx="4150500" cy="2405100"/>
          </a:xfrm>
          <a:prstGeom prst="rect">
            <a:avLst/>
          </a:prstGeom>
          <a:solidFill>
            <a:srgbClr val="455560"/>
          </a:solidFill>
          <a:ln cap="flat" cmpd="sng" w="9525">
            <a:solidFill>
              <a:srgbClr val="F7761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16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...A NEED TO ORGANIZE...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b="1" sz="12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04800" lvl="0" marL="457200">
              <a:spcBef>
                <a:spcPts val="0"/>
              </a:spcBef>
              <a:buClr>
                <a:srgbClr val="FFFFFF"/>
              </a:buClr>
              <a:buSzPct val="100000"/>
              <a:buFont typeface="Proxima Nova"/>
              <a:buChar char="●"/>
            </a:pPr>
            <a:r>
              <a:rPr lang="en" sz="12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Customer typically </a:t>
            </a:r>
            <a:r>
              <a:rPr lang="en" sz="1200">
                <a:solidFill>
                  <a:srgbClr val="FF6811"/>
                </a:solidFill>
                <a:latin typeface="Proxima Nova"/>
                <a:ea typeface="Proxima Nova"/>
                <a:cs typeface="Proxima Nova"/>
                <a:sym typeface="Proxima Nova"/>
              </a:rPr>
              <a:t>does not have a CRM</a:t>
            </a:r>
            <a:r>
              <a:rPr lang="en" sz="12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, uses XLS spreadsheets, or uses a homegrown CRM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04800" lvl="0" marL="457200">
              <a:spcBef>
                <a:spcPts val="0"/>
              </a:spcBef>
              <a:buClr>
                <a:srgbClr val="FFFFFF"/>
              </a:buClr>
              <a:buSzPct val="100000"/>
              <a:buFont typeface="Proxima Nova"/>
              <a:buChar char="●"/>
            </a:pPr>
            <a:r>
              <a:rPr lang="en" sz="12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Customer expresses </a:t>
            </a:r>
            <a:r>
              <a:rPr lang="en" sz="1200">
                <a:solidFill>
                  <a:srgbClr val="FF6811"/>
                </a:solidFill>
                <a:latin typeface="Proxima Nova"/>
                <a:ea typeface="Proxima Nova"/>
                <a:cs typeface="Proxima Nova"/>
                <a:sym typeface="Proxima Nova"/>
              </a:rPr>
              <a:t>pain about</a:t>
            </a:r>
            <a:r>
              <a:rPr lang="en" sz="12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: </a:t>
            </a:r>
          </a:p>
          <a:p>
            <a:pPr indent="-304800" lvl="1" marL="914400">
              <a:spcBef>
                <a:spcPts val="0"/>
              </a:spcBef>
              <a:buClr>
                <a:srgbClr val="FFFFFF"/>
              </a:buClr>
              <a:buSzPct val="100000"/>
              <a:buFont typeface="Proxima Nova"/>
              <a:buChar char="○"/>
            </a:pPr>
            <a:r>
              <a:rPr lang="en" sz="12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Duplicate data </a:t>
            </a:r>
          </a:p>
          <a:p>
            <a:pPr indent="-304800" lvl="1" marL="914400">
              <a:spcBef>
                <a:spcPts val="0"/>
              </a:spcBef>
              <a:buClr>
                <a:srgbClr val="FFFFFF"/>
              </a:buClr>
              <a:buSzPct val="100000"/>
              <a:buFont typeface="Proxima Nova"/>
              <a:buChar char="○"/>
            </a:pPr>
            <a:r>
              <a:rPr lang="en" sz="12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Non-standard data </a:t>
            </a:r>
          </a:p>
          <a:p>
            <a:pPr indent="-304800" lvl="1" marL="914400">
              <a:spcBef>
                <a:spcPts val="0"/>
              </a:spcBef>
              <a:buClr>
                <a:srgbClr val="FFFFFF"/>
              </a:buClr>
              <a:buSzPct val="100000"/>
              <a:buFont typeface="Proxima Nova"/>
              <a:buChar char="○"/>
            </a:pPr>
            <a:r>
              <a:rPr lang="en" sz="12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Lack of visibility into anything happening with Sales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50" name="Shape 250"/>
          <p:cNvSpPr/>
          <p:nvPr/>
        </p:nvSpPr>
        <p:spPr>
          <a:xfrm>
            <a:off x="4740504" y="2067975"/>
            <a:ext cx="4150499" cy="2405100"/>
          </a:xfrm>
          <a:prstGeom prst="rect">
            <a:avLst/>
          </a:prstGeom>
          <a:solidFill>
            <a:srgbClr val="455560"/>
          </a:solidFill>
          <a:ln cap="flat" cmpd="sng" w="9525">
            <a:solidFill>
              <a:srgbClr val="F7761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16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...A NEED TO IMPROVE PRODUCTIVITY...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b="1" sz="12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lvl="0">
              <a:spcBef>
                <a:spcPts val="0"/>
              </a:spcBef>
              <a:buNone/>
            </a:pPr>
            <a:r>
              <a:rPr lang="en" sz="12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Customer </a:t>
            </a:r>
            <a:r>
              <a:rPr lang="en" sz="1200">
                <a:solidFill>
                  <a:srgbClr val="FF6811"/>
                </a:solidFill>
                <a:latin typeface="Proxima Nova"/>
                <a:ea typeface="Proxima Nova"/>
                <a:cs typeface="Proxima Nova"/>
                <a:sym typeface="Proxima Nova"/>
              </a:rPr>
              <a:t>may or may not already have a CRM</a:t>
            </a:r>
            <a:r>
              <a:rPr lang="en" sz="12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, but expresses pain about things like: </a:t>
            </a:r>
            <a:br>
              <a:rPr lang="en" sz="12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</a:p>
          <a:p>
            <a:pPr indent="-304800" lvl="0" marL="457200">
              <a:spcBef>
                <a:spcPts val="0"/>
              </a:spcBef>
              <a:buClr>
                <a:srgbClr val="FFFFFF"/>
              </a:buClr>
              <a:buSzPct val="100000"/>
              <a:buFont typeface="Proxima Nova"/>
              <a:buChar char="●"/>
            </a:pPr>
            <a:r>
              <a:rPr lang="en" sz="12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Sales reps struggle to </a:t>
            </a:r>
            <a:r>
              <a:rPr lang="en" sz="1200">
                <a:solidFill>
                  <a:srgbClr val="FF6811"/>
                </a:solidFill>
                <a:latin typeface="Proxima Nova"/>
                <a:ea typeface="Proxima Nova"/>
                <a:cs typeface="Proxima Nova"/>
                <a:sym typeface="Proxima Nova"/>
              </a:rPr>
              <a:t>connect</a:t>
            </a:r>
            <a:r>
              <a:rPr lang="en" sz="12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 with enough prospects </a:t>
            </a:r>
          </a:p>
          <a:p>
            <a:pPr indent="-304800" lvl="0" marL="457200">
              <a:spcBef>
                <a:spcPts val="0"/>
              </a:spcBef>
              <a:buClr>
                <a:srgbClr val="FFFFFF"/>
              </a:buClr>
              <a:buSzPct val="100000"/>
              <a:buFont typeface="Proxima Nova"/>
              <a:buChar char="●"/>
            </a:pPr>
            <a:r>
              <a:rPr lang="en" sz="12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Sales reps struggle to </a:t>
            </a:r>
            <a:r>
              <a:rPr lang="en" sz="1200">
                <a:solidFill>
                  <a:srgbClr val="FF6811"/>
                </a:solidFill>
                <a:latin typeface="Proxima Nova"/>
                <a:ea typeface="Proxima Nova"/>
                <a:cs typeface="Proxima Nova"/>
                <a:sym typeface="Proxima Nova"/>
              </a:rPr>
              <a:t>respond</a:t>
            </a:r>
            <a:r>
              <a:rPr lang="en" sz="12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 to leads quickly </a:t>
            </a:r>
          </a:p>
          <a:p>
            <a:pPr indent="-304800" lvl="0" marL="457200">
              <a:spcBef>
                <a:spcPts val="0"/>
              </a:spcBef>
              <a:buClr>
                <a:srgbClr val="FFFFFF"/>
              </a:buClr>
              <a:buSzPct val="100000"/>
              <a:buFont typeface="Proxima Nova"/>
              <a:buChar char="●"/>
            </a:pPr>
            <a:r>
              <a:rPr lang="en" sz="12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Sales reps are letting leads </a:t>
            </a:r>
            <a:r>
              <a:rPr lang="en" sz="1200">
                <a:solidFill>
                  <a:srgbClr val="FF6811"/>
                </a:solidFill>
                <a:latin typeface="Proxima Nova"/>
                <a:ea typeface="Proxima Nova"/>
                <a:cs typeface="Proxima Nova"/>
                <a:sym typeface="Proxima Nova"/>
              </a:rPr>
              <a:t>fall through the cracks/</a:t>
            </a:r>
            <a:r>
              <a:rPr lang="en" sz="12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 forgetting to follow up over time </a:t>
            </a:r>
          </a:p>
          <a:p>
            <a:pPr indent="-304800" lvl="0" marL="457200" rtl="0">
              <a:spcBef>
                <a:spcPts val="0"/>
              </a:spcBef>
              <a:buClr>
                <a:srgbClr val="FFFFFF"/>
              </a:buClr>
              <a:buSzPct val="100000"/>
              <a:buFont typeface="Proxima Nova"/>
              <a:buChar char="●"/>
            </a:pPr>
            <a:r>
              <a:rPr lang="en" sz="12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Sales reps spending too much time doing non-sales activities </a:t>
            </a:r>
          </a:p>
        </p:txBody>
      </p:sp>
      <p:sp>
        <p:nvSpPr>
          <p:cNvPr id="251" name="Shape 251"/>
          <p:cNvSpPr/>
          <p:nvPr/>
        </p:nvSpPr>
        <p:spPr>
          <a:xfrm>
            <a:off x="370475" y="4555519"/>
            <a:ext cx="4150500" cy="473700"/>
          </a:xfrm>
          <a:prstGeom prst="rect">
            <a:avLst/>
          </a:prstGeom>
          <a:solidFill>
            <a:srgbClr val="3B73AF"/>
          </a:solidFill>
          <a:ln cap="flat" cmpd="sng" w="9525">
            <a:solidFill>
              <a:srgbClr val="F7761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20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… recommend HubSpot CRM.</a:t>
            </a:r>
          </a:p>
        </p:txBody>
      </p:sp>
      <p:sp>
        <p:nvSpPr>
          <p:cNvPr id="252" name="Shape 252"/>
          <p:cNvSpPr/>
          <p:nvPr/>
        </p:nvSpPr>
        <p:spPr>
          <a:xfrm>
            <a:off x="4740500" y="4555519"/>
            <a:ext cx="4150500" cy="473700"/>
          </a:xfrm>
          <a:prstGeom prst="rect">
            <a:avLst/>
          </a:prstGeom>
          <a:solidFill>
            <a:srgbClr val="3B73AF"/>
          </a:solidFill>
          <a:ln cap="flat" cmpd="sng" w="9525">
            <a:solidFill>
              <a:srgbClr val="F7761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20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… recommend HubSpot Sales Pro.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/>
          <p:nvPr>
            <p:ph type="title"/>
          </p:nvPr>
        </p:nvSpPr>
        <p:spPr>
          <a:xfrm>
            <a:off x="311700" y="280327"/>
            <a:ext cx="8520600" cy="1466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>
                <a:latin typeface="Proxima Nova"/>
                <a:ea typeface="Proxima Nova"/>
                <a:cs typeface="Proxima Nova"/>
                <a:sym typeface="Proxima Nova"/>
              </a:rPr>
              <a:t>PART 2: </a:t>
            </a:r>
            <a:r>
              <a:rPr lang="en" sz="3600">
                <a:latin typeface="Proxima Nova"/>
                <a:ea typeface="Proxima Nova"/>
                <a:cs typeface="Proxima Nova"/>
                <a:sym typeface="Proxima Nova"/>
              </a:rPr>
              <a:t>WHAT DOES A </a:t>
            </a:r>
            <a:r>
              <a:rPr lang="en" sz="3600">
                <a:solidFill>
                  <a:srgbClr val="FF6811"/>
                </a:solidFill>
                <a:latin typeface="Proxima Nova"/>
                <a:ea typeface="Proxima Nova"/>
                <a:cs typeface="Proxima Nova"/>
                <a:sym typeface="Proxima Nova"/>
              </a:rPr>
              <a:t>“GOOD FIT”</a:t>
            </a:r>
            <a:r>
              <a:rPr lang="en" sz="3600">
                <a:latin typeface="Proxima Nova"/>
                <a:ea typeface="Proxima Nova"/>
                <a:cs typeface="Proxima Nova"/>
                <a:sym typeface="Proxima Nova"/>
              </a:rPr>
              <a:t> LOOK LIKE? </a:t>
            </a:r>
            <a:r>
              <a:rPr lang="en" sz="3600">
                <a:solidFill>
                  <a:srgbClr val="FF6811"/>
                </a:solidFill>
                <a:latin typeface="Proxima Nova"/>
                <a:ea typeface="Proxima Nova"/>
                <a:cs typeface="Proxima Nova"/>
                <a:sym typeface="Proxima Nova"/>
              </a:rPr>
              <a:t>QUALIFYING FRAMEWORK</a:t>
            </a:r>
          </a:p>
        </p:txBody>
      </p:sp>
      <p:sp>
        <p:nvSpPr>
          <p:cNvPr id="258" name="Shape 258"/>
          <p:cNvSpPr/>
          <p:nvPr/>
        </p:nvSpPr>
        <p:spPr>
          <a:xfrm>
            <a:off x="476125" y="1558275"/>
            <a:ext cx="2003100" cy="653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1600">
                <a:latin typeface="Proxima Nova"/>
                <a:ea typeface="Proxima Nova"/>
                <a:cs typeface="Proxima Nova"/>
                <a:sym typeface="Proxima Nova"/>
              </a:rPr>
              <a:t>ROLE</a:t>
            </a:r>
          </a:p>
        </p:txBody>
      </p:sp>
      <p:sp>
        <p:nvSpPr>
          <p:cNvPr id="259" name="Shape 259"/>
          <p:cNvSpPr/>
          <p:nvPr/>
        </p:nvSpPr>
        <p:spPr>
          <a:xfrm>
            <a:off x="3242450" y="1558275"/>
            <a:ext cx="5540700" cy="653100"/>
          </a:xfrm>
          <a:prstGeom prst="rect">
            <a:avLst/>
          </a:prstGeom>
          <a:noFill/>
          <a:ln cap="flat" cmpd="sng" w="9525">
            <a:solidFill>
              <a:srgbClr val="FF681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rgbClr val="FFFFFF"/>
              </a:buClr>
              <a:buFont typeface="Proxima Nova"/>
              <a:buChar char="●"/>
            </a:pPr>
            <a:r>
              <a:rPr lang="en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Do they fit one of the two target personas - Larry or Alex?</a:t>
            </a:r>
          </a:p>
          <a:p>
            <a:pPr indent="-228600" lvl="0" marL="457200" rtl="0">
              <a:spcBef>
                <a:spcPts val="0"/>
              </a:spcBef>
              <a:buClr>
                <a:srgbClr val="FFFFFF"/>
              </a:buClr>
              <a:buFont typeface="Proxima Nova"/>
              <a:buChar char="●"/>
            </a:pPr>
            <a:r>
              <a:rPr lang="en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Do they have decision making/implementation power?</a:t>
            </a:r>
          </a:p>
        </p:txBody>
      </p:sp>
      <p:sp>
        <p:nvSpPr>
          <p:cNvPr id="260" name="Shape 260"/>
          <p:cNvSpPr/>
          <p:nvPr/>
        </p:nvSpPr>
        <p:spPr>
          <a:xfrm>
            <a:off x="476125" y="2270936"/>
            <a:ext cx="2003100" cy="653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1600">
                <a:latin typeface="Proxima Nova"/>
                <a:ea typeface="Proxima Nova"/>
                <a:cs typeface="Proxima Nova"/>
                <a:sym typeface="Proxima Nova"/>
              </a:rPr>
              <a:t>TECH FIT </a:t>
            </a:r>
          </a:p>
        </p:txBody>
      </p:sp>
      <p:sp>
        <p:nvSpPr>
          <p:cNvPr id="261" name="Shape 261"/>
          <p:cNvSpPr/>
          <p:nvPr/>
        </p:nvSpPr>
        <p:spPr>
          <a:xfrm>
            <a:off x="3242450" y="2270937"/>
            <a:ext cx="5540700" cy="653100"/>
          </a:xfrm>
          <a:prstGeom prst="rect">
            <a:avLst/>
          </a:prstGeom>
          <a:noFill/>
          <a:ln cap="flat" cmpd="sng" w="9525">
            <a:solidFill>
              <a:srgbClr val="FF681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rgbClr val="FFFFFF"/>
              </a:buClr>
              <a:buFont typeface="Proxima Nova"/>
              <a:buChar char="●"/>
            </a:pPr>
            <a:r>
              <a:rPr lang="en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Do they use Google Apps/ Outlook 365?</a:t>
            </a:r>
          </a:p>
          <a:p>
            <a:pPr indent="-228600" lvl="0" marL="457200" rtl="0">
              <a:spcBef>
                <a:spcPts val="0"/>
              </a:spcBef>
              <a:buClr>
                <a:srgbClr val="FFFFFF"/>
              </a:buClr>
              <a:buFont typeface="Proxima Nova"/>
              <a:buChar char="●"/>
            </a:pPr>
            <a:r>
              <a:rPr lang="en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Do they currently use the HubSpot CRM?</a:t>
            </a:r>
          </a:p>
        </p:txBody>
      </p:sp>
      <p:sp>
        <p:nvSpPr>
          <p:cNvPr id="262" name="Shape 262"/>
          <p:cNvSpPr/>
          <p:nvPr/>
        </p:nvSpPr>
        <p:spPr>
          <a:xfrm>
            <a:off x="476125" y="2983598"/>
            <a:ext cx="2003100" cy="653099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1600">
                <a:latin typeface="Proxima Nova"/>
                <a:ea typeface="Proxima Nova"/>
                <a:cs typeface="Proxima Nova"/>
                <a:sym typeface="Proxima Nova"/>
              </a:rPr>
              <a:t>EMPLOYEES</a:t>
            </a:r>
          </a:p>
        </p:txBody>
      </p:sp>
      <p:sp>
        <p:nvSpPr>
          <p:cNvPr id="263" name="Shape 263"/>
          <p:cNvSpPr/>
          <p:nvPr/>
        </p:nvSpPr>
        <p:spPr>
          <a:xfrm>
            <a:off x="3242450" y="2983599"/>
            <a:ext cx="5540700" cy="653100"/>
          </a:xfrm>
          <a:prstGeom prst="rect">
            <a:avLst/>
          </a:prstGeom>
          <a:noFill/>
          <a:ln cap="flat" cmpd="sng" w="9525">
            <a:solidFill>
              <a:srgbClr val="FF681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rgbClr val="FFFFFF"/>
              </a:buClr>
              <a:buFont typeface="Proxima Nova"/>
              <a:buChar char="●"/>
            </a:pPr>
            <a:r>
              <a:rPr lang="en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Do they have 2 - 50 sales employees?</a:t>
            </a:r>
          </a:p>
        </p:txBody>
      </p:sp>
      <p:sp>
        <p:nvSpPr>
          <p:cNvPr id="264" name="Shape 264"/>
          <p:cNvSpPr/>
          <p:nvPr/>
        </p:nvSpPr>
        <p:spPr>
          <a:xfrm>
            <a:off x="476125" y="3698453"/>
            <a:ext cx="2003100" cy="653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1600">
                <a:latin typeface="Proxima Nova"/>
                <a:ea typeface="Proxima Nova"/>
                <a:cs typeface="Proxima Nova"/>
                <a:sym typeface="Proxima Nova"/>
              </a:rPr>
              <a:t>SALES</a:t>
            </a:r>
          </a:p>
        </p:txBody>
      </p:sp>
      <p:sp>
        <p:nvSpPr>
          <p:cNvPr id="265" name="Shape 265"/>
          <p:cNvSpPr/>
          <p:nvPr/>
        </p:nvSpPr>
        <p:spPr>
          <a:xfrm>
            <a:off x="3242450" y="3698455"/>
            <a:ext cx="5540700" cy="653100"/>
          </a:xfrm>
          <a:prstGeom prst="rect">
            <a:avLst/>
          </a:prstGeom>
          <a:noFill/>
          <a:ln cap="flat" cmpd="sng" w="9525">
            <a:solidFill>
              <a:srgbClr val="FF681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rgbClr val="FFFFFF"/>
              </a:buClr>
              <a:buFont typeface="Proxima Nova"/>
              <a:buChar char="●"/>
            </a:pPr>
            <a:r>
              <a:rPr lang="en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Do they have a sales process? Can it be measured/ improved?</a:t>
            </a:r>
          </a:p>
        </p:txBody>
      </p:sp>
      <p:sp>
        <p:nvSpPr>
          <p:cNvPr id="266" name="Shape 266"/>
          <p:cNvSpPr/>
          <p:nvPr/>
        </p:nvSpPr>
        <p:spPr>
          <a:xfrm>
            <a:off x="476125" y="4408922"/>
            <a:ext cx="2003100" cy="653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1600">
                <a:latin typeface="Proxima Nova"/>
                <a:ea typeface="Proxima Nova"/>
                <a:cs typeface="Proxima Nova"/>
                <a:sym typeface="Proxima Nova"/>
              </a:rPr>
              <a:t>GOALS</a:t>
            </a:r>
          </a:p>
        </p:txBody>
      </p:sp>
      <p:sp>
        <p:nvSpPr>
          <p:cNvPr id="267" name="Shape 267"/>
          <p:cNvSpPr/>
          <p:nvPr/>
        </p:nvSpPr>
        <p:spPr>
          <a:xfrm>
            <a:off x="3242450" y="4408924"/>
            <a:ext cx="5540700" cy="653100"/>
          </a:xfrm>
          <a:prstGeom prst="rect">
            <a:avLst/>
          </a:prstGeom>
          <a:noFill/>
          <a:ln cap="flat" cmpd="sng" w="9525">
            <a:solidFill>
              <a:srgbClr val="FF681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rgbClr val="FFFFFF"/>
              </a:buClr>
              <a:buFont typeface="Proxima Nova"/>
              <a:buChar char="●"/>
            </a:pPr>
            <a:r>
              <a:rPr lang="en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If goals don't fit, it's not a good fit.</a:t>
            </a:r>
          </a:p>
        </p:txBody>
      </p:sp>
      <p:sp>
        <p:nvSpPr>
          <p:cNvPr id="268" name="Shape 268"/>
          <p:cNvSpPr/>
          <p:nvPr/>
        </p:nvSpPr>
        <p:spPr>
          <a:xfrm>
            <a:off x="2738375" y="1700015"/>
            <a:ext cx="252000" cy="357600"/>
          </a:xfrm>
          <a:prstGeom prst="chevron">
            <a:avLst>
              <a:gd fmla="val 50000" name="adj"/>
            </a:avLst>
          </a:prstGeom>
          <a:solidFill>
            <a:srgbClr val="3B73A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9" name="Shape 269"/>
          <p:cNvSpPr/>
          <p:nvPr/>
        </p:nvSpPr>
        <p:spPr>
          <a:xfrm>
            <a:off x="2738375" y="2404865"/>
            <a:ext cx="252000" cy="357600"/>
          </a:xfrm>
          <a:prstGeom prst="chevron">
            <a:avLst>
              <a:gd fmla="val 50000" name="adj"/>
            </a:avLst>
          </a:prstGeom>
          <a:solidFill>
            <a:srgbClr val="3B73A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0" name="Shape 270"/>
          <p:cNvSpPr/>
          <p:nvPr/>
        </p:nvSpPr>
        <p:spPr>
          <a:xfrm>
            <a:off x="2738375" y="3109715"/>
            <a:ext cx="252000" cy="357599"/>
          </a:xfrm>
          <a:prstGeom prst="chevron">
            <a:avLst>
              <a:gd fmla="val 50000" name="adj"/>
            </a:avLst>
          </a:prstGeom>
          <a:solidFill>
            <a:srgbClr val="3B73A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1" name="Shape 271"/>
          <p:cNvSpPr/>
          <p:nvPr/>
        </p:nvSpPr>
        <p:spPr>
          <a:xfrm>
            <a:off x="2738375" y="3839234"/>
            <a:ext cx="252000" cy="357600"/>
          </a:xfrm>
          <a:prstGeom prst="chevron">
            <a:avLst>
              <a:gd fmla="val 50000" name="adj"/>
            </a:avLst>
          </a:prstGeom>
          <a:solidFill>
            <a:srgbClr val="3B73A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2" name="Shape 272"/>
          <p:cNvSpPr/>
          <p:nvPr/>
        </p:nvSpPr>
        <p:spPr>
          <a:xfrm>
            <a:off x="2738375" y="4531750"/>
            <a:ext cx="252000" cy="357600"/>
          </a:xfrm>
          <a:prstGeom prst="chevron">
            <a:avLst>
              <a:gd fmla="val 50000" name="adj"/>
            </a:avLst>
          </a:prstGeom>
          <a:solidFill>
            <a:srgbClr val="3B73A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/>
          <p:nvPr>
            <p:ph type="title"/>
          </p:nvPr>
        </p:nvSpPr>
        <p:spPr>
          <a:xfrm>
            <a:off x="311700" y="280327"/>
            <a:ext cx="8520600" cy="1466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>
                <a:latin typeface="Proxima Nova"/>
                <a:ea typeface="Proxima Nova"/>
                <a:cs typeface="Proxima Nova"/>
                <a:sym typeface="Proxima Nova"/>
              </a:rPr>
              <a:t>PART 3: WHAT DOES A </a:t>
            </a:r>
            <a:r>
              <a:rPr lang="en" sz="3600">
                <a:solidFill>
                  <a:srgbClr val="FF6811"/>
                </a:solidFill>
                <a:latin typeface="Proxima Nova"/>
                <a:ea typeface="Proxima Nova"/>
                <a:cs typeface="Proxima Nova"/>
                <a:sym typeface="Proxima Nova"/>
              </a:rPr>
              <a:t>“GOOD FIT”</a:t>
            </a:r>
            <a:r>
              <a:rPr lang="en" sz="3600">
                <a:latin typeface="Proxima Nova"/>
                <a:ea typeface="Proxima Nova"/>
                <a:cs typeface="Proxima Nova"/>
                <a:sym typeface="Proxima Nova"/>
              </a:rPr>
              <a:t> LOOK LIKE? </a:t>
            </a:r>
            <a:r>
              <a:rPr lang="en" sz="3600">
                <a:solidFill>
                  <a:srgbClr val="FF6811"/>
                </a:solidFill>
                <a:latin typeface="Proxima Nova"/>
                <a:ea typeface="Proxima Nova"/>
                <a:cs typeface="Proxima Nova"/>
                <a:sym typeface="Proxima Nova"/>
              </a:rPr>
              <a:t>TECHNICAL LIMITS</a:t>
            </a:r>
          </a:p>
        </p:txBody>
      </p:sp>
      <p:pic>
        <p:nvPicPr>
          <p:cNvPr id="278" name="Shape 2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7750" y="1975627"/>
            <a:ext cx="2143125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Shape 27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46275" y="1764271"/>
            <a:ext cx="2002802" cy="181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Shape 280"/>
          <p:cNvPicPr preferRelativeResize="0"/>
          <p:nvPr/>
        </p:nvPicPr>
        <p:blipFill rotWithShape="1">
          <a:blip r:embed="rId5">
            <a:alphaModFix/>
          </a:blip>
          <a:srcRect b="9186" l="0" r="0" t="9227"/>
          <a:stretch/>
        </p:blipFill>
        <p:spPr>
          <a:xfrm>
            <a:off x="6470064" y="2887150"/>
            <a:ext cx="2308885" cy="1911849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Shape 281"/>
          <p:cNvSpPr txBox="1"/>
          <p:nvPr/>
        </p:nvSpPr>
        <p:spPr>
          <a:xfrm>
            <a:off x="2640875" y="2355125"/>
            <a:ext cx="1159500" cy="133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8000">
                <a:solidFill>
                  <a:srgbClr val="FFFFFF"/>
                </a:solidFill>
              </a:rPr>
              <a:t>+</a:t>
            </a:r>
          </a:p>
        </p:txBody>
      </p:sp>
      <p:sp>
        <p:nvSpPr>
          <p:cNvPr id="282" name="Shape 282"/>
          <p:cNvSpPr txBox="1"/>
          <p:nvPr/>
        </p:nvSpPr>
        <p:spPr>
          <a:xfrm>
            <a:off x="6089075" y="2006203"/>
            <a:ext cx="1159500" cy="7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4000">
                <a:solidFill>
                  <a:srgbClr val="FFFFFF"/>
                </a:solidFill>
              </a:rPr>
              <a:t>OR</a:t>
            </a:r>
          </a:p>
        </p:txBody>
      </p:sp>
      <p:sp>
        <p:nvSpPr>
          <p:cNvPr id="283" name="Shape 283"/>
          <p:cNvSpPr txBox="1"/>
          <p:nvPr/>
        </p:nvSpPr>
        <p:spPr>
          <a:xfrm>
            <a:off x="447699" y="4273550"/>
            <a:ext cx="6081000" cy="7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TECHNICAL REQUIREMENTS</a:t>
            </a:r>
            <a:r>
              <a:rPr lang="en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:</a:t>
            </a:r>
          </a:p>
          <a:p>
            <a:pPr indent="-228600" lvl="0" marL="457200">
              <a:spcBef>
                <a:spcPts val="0"/>
              </a:spcBef>
              <a:buClr>
                <a:srgbClr val="FFFFFF"/>
              </a:buClr>
              <a:buFont typeface="Proxima Nova"/>
              <a:buChar char="●"/>
            </a:pPr>
            <a:r>
              <a:rPr lang="en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Must be able to install JavaScript on their site for tracking </a:t>
            </a:r>
          </a:p>
          <a:p>
            <a:pPr indent="-228600" lvl="0" marL="457200">
              <a:spcBef>
                <a:spcPts val="0"/>
              </a:spcBef>
              <a:buClr>
                <a:srgbClr val="FFFFFF"/>
              </a:buClr>
              <a:buFont typeface="Proxima Nova"/>
              <a:buChar char="●"/>
            </a:pPr>
            <a:r>
              <a:rPr lang="en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Must be using Outlook of GMAIL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 txBox="1"/>
          <p:nvPr>
            <p:ph type="title"/>
          </p:nvPr>
        </p:nvSpPr>
        <p:spPr>
          <a:xfrm>
            <a:off x="311700" y="1980600"/>
            <a:ext cx="8520600" cy="1460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4000">
                <a:solidFill>
                  <a:srgbClr val="FF6811"/>
                </a:solidFill>
                <a:latin typeface="Proxima Nova"/>
                <a:ea typeface="Proxima Nova"/>
                <a:cs typeface="Proxima Nova"/>
                <a:sym typeface="Proxima Nova"/>
              </a:rPr>
              <a:t>PRICING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4000">
                <a:latin typeface="Proxima Nova"/>
                <a:ea typeface="Proxima Nova"/>
                <a:cs typeface="Proxima Nova"/>
                <a:sym typeface="Proxima Nova"/>
              </a:rPr>
              <a:t>How Agencies Price Sales Services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 txBox="1"/>
          <p:nvPr>
            <p:ph type="title"/>
          </p:nvPr>
        </p:nvSpPr>
        <p:spPr>
          <a:xfrm>
            <a:off x="359950" y="1701275"/>
            <a:ext cx="8520600" cy="1306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3600">
                <a:latin typeface="Proxima Nova"/>
                <a:ea typeface="Proxima Nova"/>
                <a:cs typeface="Proxima Nova"/>
                <a:sym typeface="Proxima Nova"/>
              </a:rPr>
              <a:t>A NOTE ON WHAT YOU’RE ABOUT TO LEARN…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Shape 2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4800" y="1676399"/>
            <a:ext cx="8520600" cy="3254025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Shape 299"/>
          <p:cNvSpPr txBox="1"/>
          <p:nvPr>
            <p:ph type="title"/>
          </p:nvPr>
        </p:nvSpPr>
        <p:spPr>
          <a:xfrm>
            <a:off x="311700" y="280327"/>
            <a:ext cx="8520600" cy="1466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>
                <a:latin typeface="Proxima Nova"/>
                <a:ea typeface="Proxima Nova"/>
                <a:cs typeface="Proxima Nova"/>
                <a:sym typeface="Proxima Nova"/>
              </a:rPr>
              <a:t>PRICING FOR SALES SERVICES IS </a:t>
            </a:r>
            <a:r>
              <a:rPr lang="en" sz="3600">
                <a:solidFill>
                  <a:srgbClr val="FF6811"/>
                </a:solidFill>
                <a:latin typeface="Proxima Nova"/>
                <a:ea typeface="Proxima Nova"/>
                <a:cs typeface="Proxima Nova"/>
                <a:sym typeface="Proxima Nova"/>
              </a:rPr>
              <a:t>EVOLVING</a:t>
            </a:r>
            <a:r>
              <a:rPr lang="en" sz="3600">
                <a:latin typeface="Proxima Nova"/>
                <a:ea typeface="Proxima Nova"/>
                <a:cs typeface="Proxima Nova"/>
                <a:sym typeface="Proxima Nova"/>
              </a:rPr>
              <a:t>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 txBox="1"/>
          <p:nvPr>
            <p:ph type="title"/>
          </p:nvPr>
        </p:nvSpPr>
        <p:spPr>
          <a:xfrm>
            <a:off x="817150" y="1853675"/>
            <a:ext cx="7596000" cy="1306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3600">
                <a:latin typeface="Proxima Nova"/>
                <a:ea typeface="Proxima Nova"/>
                <a:cs typeface="Proxima Nova"/>
                <a:sym typeface="Proxima Nova"/>
              </a:rPr>
              <a:t>… BUT THIS IS WHAT WE’VE LEARNED SO FAR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 txBox="1"/>
          <p:nvPr>
            <p:ph type="title"/>
          </p:nvPr>
        </p:nvSpPr>
        <p:spPr>
          <a:xfrm>
            <a:off x="311700" y="280325"/>
            <a:ext cx="8520600" cy="97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>
                <a:latin typeface="Proxima Nova"/>
                <a:ea typeface="Proxima Nova"/>
                <a:cs typeface="Proxima Nova"/>
                <a:sym typeface="Proxima Nova"/>
              </a:rPr>
              <a:t>FOUR MAIN PRICING MODELS FOR SALES SERVICES</a:t>
            </a:r>
          </a:p>
        </p:txBody>
      </p:sp>
      <p:sp>
        <p:nvSpPr>
          <p:cNvPr id="310" name="Shape 310"/>
          <p:cNvSpPr/>
          <p:nvPr/>
        </p:nvSpPr>
        <p:spPr>
          <a:xfrm>
            <a:off x="370475" y="1612700"/>
            <a:ext cx="8637600" cy="473700"/>
          </a:xfrm>
          <a:prstGeom prst="rect">
            <a:avLst/>
          </a:prstGeom>
          <a:solidFill>
            <a:srgbClr val="F7761F"/>
          </a:solidFill>
          <a:ln cap="flat" cmpd="sng" w="9525">
            <a:solidFill>
              <a:srgbClr val="F7761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20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INBOUND SALES SERVICES PRICING MODELS</a:t>
            </a:r>
          </a:p>
        </p:txBody>
      </p:sp>
      <p:sp>
        <p:nvSpPr>
          <p:cNvPr id="311" name="Shape 311"/>
          <p:cNvSpPr/>
          <p:nvPr/>
        </p:nvSpPr>
        <p:spPr>
          <a:xfrm>
            <a:off x="370475" y="2220375"/>
            <a:ext cx="2078700" cy="2778600"/>
          </a:xfrm>
          <a:prstGeom prst="rect">
            <a:avLst/>
          </a:prstGeom>
          <a:solidFill>
            <a:srgbClr val="455560"/>
          </a:solidFill>
          <a:ln cap="flat" cmpd="sng" w="9525">
            <a:solidFill>
              <a:srgbClr val="F7761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16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HOURLY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b="1" sz="12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04800" lvl="0" marL="457200" rtl="0">
              <a:spcBef>
                <a:spcPts val="0"/>
              </a:spcBef>
              <a:buClr>
                <a:srgbClr val="FFFFFF"/>
              </a:buClr>
              <a:buSzPct val="100000"/>
              <a:buFont typeface="Proxima Nova"/>
              <a:buChar char="●"/>
            </a:pPr>
            <a:r>
              <a:rPr lang="en" sz="12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Billed hourly</a:t>
            </a:r>
            <a:br>
              <a:rPr lang="en" sz="12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</a:p>
          <a:p>
            <a:pPr indent="-304800" lvl="0" marL="457200" rtl="0">
              <a:spcBef>
                <a:spcPts val="0"/>
              </a:spcBef>
              <a:buClr>
                <a:srgbClr val="FFFFFF"/>
              </a:buClr>
              <a:buSzPct val="100000"/>
              <a:buFont typeface="Proxima Nova"/>
              <a:buChar char="●"/>
            </a:pPr>
            <a:r>
              <a:rPr lang="en" sz="12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Minimum commitment of one month at a time</a:t>
            </a:r>
            <a:br>
              <a:rPr lang="en" sz="12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</a:p>
          <a:p>
            <a:pPr indent="-304800" lvl="0" marL="457200" rtl="0">
              <a:spcBef>
                <a:spcPts val="0"/>
              </a:spcBef>
              <a:buClr>
                <a:srgbClr val="FFFFFF"/>
              </a:buClr>
              <a:buSzPct val="100000"/>
              <a:buFont typeface="Proxima Nova"/>
              <a:buChar char="●"/>
            </a:pPr>
            <a:r>
              <a:rPr lang="en" sz="12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Typically ranges from $100-200/ hour </a:t>
            </a:r>
            <a:br>
              <a:rPr lang="en" sz="12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</a:p>
          <a:p>
            <a:pPr indent="-304800" lvl="0" marL="457200" rtl="0">
              <a:spcBef>
                <a:spcPts val="0"/>
              </a:spcBef>
              <a:buClr>
                <a:srgbClr val="FFFFFF"/>
              </a:buClr>
              <a:buSzPct val="100000"/>
              <a:buFont typeface="Proxima Nova"/>
              <a:buChar char="●"/>
            </a:pPr>
            <a:r>
              <a:rPr lang="en" sz="12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Ref: </a:t>
            </a:r>
            <a:r>
              <a:rPr lang="en" sz="1200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3"/>
              </a:rPr>
              <a:t>Media Junction</a:t>
            </a:r>
          </a:p>
        </p:txBody>
      </p:sp>
      <p:sp>
        <p:nvSpPr>
          <p:cNvPr id="312" name="Shape 312"/>
          <p:cNvSpPr/>
          <p:nvPr/>
        </p:nvSpPr>
        <p:spPr>
          <a:xfrm>
            <a:off x="2559162" y="2220375"/>
            <a:ext cx="2078700" cy="2778600"/>
          </a:xfrm>
          <a:prstGeom prst="rect">
            <a:avLst/>
          </a:prstGeom>
          <a:solidFill>
            <a:srgbClr val="455560"/>
          </a:solidFill>
          <a:ln cap="flat" cmpd="sng" w="9525">
            <a:solidFill>
              <a:srgbClr val="F7761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16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PROJECT-BASED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b="1" sz="12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04800" lvl="0" marL="457200" rtl="0">
              <a:spcBef>
                <a:spcPts val="0"/>
              </a:spcBef>
              <a:buClr>
                <a:srgbClr val="FFFFFF"/>
              </a:buClr>
              <a:buSzPct val="100000"/>
              <a:buFont typeface="Proxima Nova"/>
              <a:buChar char="●"/>
            </a:pPr>
            <a:r>
              <a:rPr lang="en" sz="12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Duration typically 90-days minimum </a:t>
            </a:r>
            <a:br>
              <a:rPr lang="en" sz="12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</a:p>
          <a:p>
            <a:pPr indent="-304800" lvl="0" marL="457200" rtl="0">
              <a:spcBef>
                <a:spcPts val="0"/>
              </a:spcBef>
              <a:buClr>
                <a:srgbClr val="FFFFFF"/>
              </a:buClr>
              <a:buSzPct val="100000"/>
              <a:buFont typeface="Proxima Nova"/>
              <a:buChar char="●"/>
            </a:pPr>
            <a:r>
              <a:rPr lang="en" sz="12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Cost ranges from $5,000-$30,000</a:t>
            </a:r>
            <a:br>
              <a:rPr lang="en" sz="12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</a:p>
          <a:p>
            <a:pPr indent="-304800" lvl="0" marL="457200" rtl="0">
              <a:spcBef>
                <a:spcPts val="0"/>
              </a:spcBef>
              <a:buClr>
                <a:srgbClr val="FFFFFF"/>
              </a:buClr>
              <a:buSzPct val="100000"/>
              <a:buFont typeface="Proxima Nova"/>
              <a:buChar char="●"/>
            </a:pPr>
            <a:r>
              <a:rPr lang="en" sz="12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Ref: </a:t>
            </a:r>
            <a:r>
              <a:rPr lang="en" sz="1200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4"/>
              </a:rPr>
              <a:t>Measured Results Marketing </a:t>
            </a:r>
          </a:p>
        </p:txBody>
      </p:sp>
      <p:sp>
        <p:nvSpPr>
          <p:cNvPr id="313" name="Shape 313"/>
          <p:cNvSpPr/>
          <p:nvPr/>
        </p:nvSpPr>
        <p:spPr>
          <a:xfrm>
            <a:off x="4740737" y="2220375"/>
            <a:ext cx="2078700" cy="2778600"/>
          </a:xfrm>
          <a:prstGeom prst="rect">
            <a:avLst/>
          </a:prstGeom>
          <a:solidFill>
            <a:srgbClr val="455560"/>
          </a:solidFill>
          <a:ln cap="flat" cmpd="sng" w="9525">
            <a:solidFill>
              <a:srgbClr val="F7761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16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RETAINERS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b="1" sz="12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Proxima Nova"/>
              <a:buChar char="●"/>
            </a:pPr>
            <a:r>
              <a:rPr lang="en" sz="12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Quarterly commitment minimum </a:t>
            </a:r>
            <a:br>
              <a:rPr lang="en" sz="12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Proxima Nova"/>
              <a:buChar char="●"/>
            </a:pPr>
            <a:r>
              <a:rPr lang="en" sz="12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Cost ranges from $1,000-$10,000/ mo.</a:t>
            </a:r>
            <a:br>
              <a:rPr lang="en" sz="12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" sz="12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Proxima Nova"/>
              <a:buChar char="●"/>
            </a:pPr>
            <a:r>
              <a:rPr lang="en" sz="12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Most start at $3,000-$5,000</a:t>
            </a:r>
            <a:br>
              <a:rPr lang="en" sz="12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Proxima Nova"/>
              <a:buChar char="●"/>
            </a:pPr>
            <a:r>
              <a:rPr lang="en" sz="12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Ref: </a:t>
            </a:r>
            <a:r>
              <a:rPr lang="en" sz="1200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5"/>
              </a:rPr>
              <a:t>Huify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14" name="Shape 314"/>
          <p:cNvSpPr/>
          <p:nvPr/>
        </p:nvSpPr>
        <p:spPr>
          <a:xfrm>
            <a:off x="6929424" y="2220375"/>
            <a:ext cx="2078700" cy="2778600"/>
          </a:xfrm>
          <a:prstGeom prst="rect">
            <a:avLst/>
          </a:prstGeom>
          <a:solidFill>
            <a:srgbClr val="455560"/>
          </a:solidFill>
          <a:ln cap="flat" cmpd="sng" w="9525">
            <a:solidFill>
              <a:srgbClr val="F7761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16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POINTS-BASED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b="1" sz="12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04800" lvl="0" marL="457200" rtl="0">
              <a:spcBef>
                <a:spcPts val="0"/>
              </a:spcBef>
              <a:buClr>
                <a:srgbClr val="FFFFFF"/>
              </a:buClr>
              <a:buSzPct val="100000"/>
              <a:buFont typeface="Proxima Nova"/>
              <a:buChar char="●"/>
            </a:pPr>
            <a:r>
              <a:rPr lang="en" sz="12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Certain activities are worth certain “points”</a:t>
            </a:r>
            <a:br>
              <a:rPr lang="en" sz="12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" sz="12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</a:p>
          <a:p>
            <a:pPr indent="-304800" lvl="0" marL="457200" rtl="0">
              <a:spcBef>
                <a:spcPts val="0"/>
              </a:spcBef>
              <a:buClr>
                <a:srgbClr val="FFFFFF"/>
              </a:buClr>
              <a:buSzPct val="100000"/>
              <a:buFont typeface="Proxima Nova"/>
              <a:buChar char="●"/>
            </a:pPr>
            <a:r>
              <a:rPr lang="en" sz="12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Client can consume a certain amount of “points” in a month </a:t>
            </a:r>
            <a:br>
              <a:rPr lang="en" sz="12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</a:p>
          <a:p>
            <a:pPr indent="-304800" lvl="0" marL="457200" rtl="0">
              <a:spcBef>
                <a:spcPts val="0"/>
              </a:spcBef>
              <a:buClr>
                <a:srgbClr val="FFFFFF"/>
              </a:buClr>
              <a:buSzPct val="100000"/>
              <a:buFont typeface="Proxima Nova"/>
              <a:buChar char="●"/>
            </a:pPr>
            <a:r>
              <a:rPr lang="en" sz="12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Once points run out, work stops or client buys more points </a:t>
            </a:r>
            <a:br>
              <a:rPr lang="en" sz="12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</a:p>
          <a:p>
            <a:pPr indent="-304800" lvl="0" marL="457200" rtl="0">
              <a:spcBef>
                <a:spcPts val="0"/>
              </a:spcBef>
              <a:buClr>
                <a:srgbClr val="FFFFFF"/>
              </a:buClr>
              <a:buSzPct val="100000"/>
              <a:buFont typeface="Proxima Nova"/>
              <a:buChar char="●"/>
            </a:pPr>
            <a:r>
              <a:rPr lang="en" sz="12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Ref: </a:t>
            </a:r>
            <a:r>
              <a:rPr lang="en" sz="1200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6"/>
              </a:rPr>
              <a:t>Imagine, LLC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/>
          <p:nvPr>
            <p:ph type="title"/>
          </p:nvPr>
        </p:nvSpPr>
        <p:spPr>
          <a:xfrm>
            <a:off x="311700" y="1752000"/>
            <a:ext cx="8520600" cy="1497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4000">
                <a:solidFill>
                  <a:srgbClr val="FF6811"/>
                </a:solidFill>
                <a:latin typeface="Proxima Nova"/>
                <a:ea typeface="Proxima Nova"/>
                <a:cs typeface="Proxima Nova"/>
                <a:sym typeface="Proxima Nova"/>
              </a:rPr>
              <a:t>DEFINITION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4000">
                <a:latin typeface="Proxima Nova"/>
                <a:ea typeface="Proxima Nova"/>
                <a:cs typeface="Proxima Nova"/>
                <a:sym typeface="Proxima Nova"/>
              </a:rPr>
              <a:t>What Are Sales Services?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 txBox="1"/>
          <p:nvPr>
            <p:ph type="title"/>
          </p:nvPr>
        </p:nvSpPr>
        <p:spPr>
          <a:xfrm>
            <a:off x="311700" y="280325"/>
            <a:ext cx="8520600" cy="97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>
                <a:latin typeface="Proxima Nova"/>
                <a:ea typeface="Proxima Nova"/>
                <a:cs typeface="Proxima Nova"/>
                <a:sym typeface="Proxima Nova"/>
              </a:rPr>
              <a:t>ADDITIONAL KEY LEARNINGS ON PRICING SALES SERVICES</a:t>
            </a:r>
            <a:r>
              <a:rPr lang="en" sz="3600">
                <a:latin typeface="Proxima Nova"/>
                <a:ea typeface="Proxima Nova"/>
                <a:cs typeface="Proxima Nova"/>
                <a:sym typeface="Proxima Nova"/>
              </a:rPr>
              <a:t> </a:t>
            </a:r>
          </a:p>
        </p:txBody>
      </p:sp>
      <p:sp>
        <p:nvSpPr>
          <p:cNvPr id="320" name="Shape 320"/>
          <p:cNvSpPr txBox="1"/>
          <p:nvPr/>
        </p:nvSpPr>
        <p:spPr>
          <a:xfrm>
            <a:off x="415100" y="1567900"/>
            <a:ext cx="8340900" cy="34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>
                <a:solidFill>
                  <a:srgbClr val="FF6811"/>
                </a:solidFill>
              </a:rPr>
              <a:t>Are Agencies Struggling to Sell Sales Services? 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D9D9D9"/>
                </a:solidFill>
              </a:rPr>
              <a:t>No -- if anything, they are concerned about under-pricing their services.  They do not report having any issue introducing the services SO LONG AS the CEO/ Business Owner is in the conversation. </a:t>
            </a:r>
            <a:br>
              <a:rPr lang="en"/>
            </a:br>
          </a:p>
          <a:p>
            <a:pPr lvl="0">
              <a:spcBef>
                <a:spcPts val="0"/>
              </a:spcBef>
              <a:buNone/>
            </a:pPr>
            <a:r>
              <a:rPr b="1" lang="en">
                <a:solidFill>
                  <a:srgbClr val="FF6811"/>
                </a:solidFill>
              </a:rPr>
              <a:t>What Are Agency Owners Concerned about When It Comes to Selling Sales Services?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D9D9D9"/>
                </a:solidFill>
              </a:rPr>
              <a:t>Not charging enough for their services.  Based on the research we’ve done so far, I would agree with this concern.  Agency owners need to remember that the Sales Org is going to be LESS sensitive to price than their marketing </a:t>
            </a:r>
            <a:r>
              <a:rPr lang="en">
                <a:solidFill>
                  <a:srgbClr val="D9D9D9"/>
                </a:solidFill>
              </a:rPr>
              <a:t>counterparts</a:t>
            </a:r>
            <a:r>
              <a:rPr lang="en">
                <a:solidFill>
                  <a:srgbClr val="D9D9D9"/>
                </a:solidFill>
              </a:rPr>
              <a:t>. </a:t>
            </a:r>
            <a:br>
              <a:rPr lang="en">
                <a:solidFill>
                  <a:srgbClr val="D9D9D9"/>
                </a:solidFill>
              </a:rPr>
            </a:br>
          </a:p>
          <a:p>
            <a:pPr lvl="0">
              <a:spcBef>
                <a:spcPts val="0"/>
              </a:spcBef>
              <a:buNone/>
            </a:pPr>
            <a:r>
              <a:rPr b="1" lang="en">
                <a:solidFill>
                  <a:srgbClr val="FF6811"/>
                </a:solidFill>
              </a:rPr>
              <a:t>Which Types of Businesses or Clients Are Agency Owners Targeting?  </a:t>
            </a:r>
          </a:p>
          <a:p>
            <a:pPr lvl="0">
              <a:spcBef>
                <a:spcPts val="0"/>
              </a:spcBef>
              <a:buNone/>
            </a:pPr>
            <a:r>
              <a:rPr b="1" lang="en">
                <a:solidFill>
                  <a:srgbClr val="D9D9D9"/>
                </a:solidFill>
              </a:rPr>
              <a:t>Heavy Bottom of the Funnel </a:t>
            </a:r>
            <a:r>
              <a:rPr lang="en">
                <a:solidFill>
                  <a:srgbClr val="D9D9D9"/>
                </a:solidFill>
              </a:rPr>
              <a:t>-- If this is true for a client, then reps are likely lying about their deals which means there’s no real sales process in place. </a:t>
            </a:r>
            <a:br>
              <a:rPr lang="en">
                <a:solidFill>
                  <a:srgbClr val="D9D9D9"/>
                </a:solidFill>
              </a:rPr>
            </a:br>
          </a:p>
          <a:p>
            <a:pPr lvl="0">
              <a:spcBef>
                <a:spcPts val="0"/>
              </a:spcBef>
              <a:buNone/>
            </a:pPr>
            <a:r>
              <a:rPr b="1" lang="en">
                <a:solidFill>
                  <a:srgbClr val="D9D9D9"/>
                </a:solidFill>
              </a:rPr>
              <a:t>Low lead-to-close rates</a:t>
            </a:r>
            <a:r>
              <a:rPr lang="en">
                <a:solidFill>
                  <a:srgbClr val="D9D9D9"/>
                </a:solidFill>
              </a:rPr>
              <a:t> -- More detail here: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https://wiki.hubspotcentral.com/display/Sales/How+Agencies+Price+and+Package+Sales+Services</a:t>
            </a:r>
            <a:r>
              <a:rPr lang="en"/>
              <a:t>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 txBox="1"/>
          <p:nvPr>
            <p:ph type="title"/>
          </p:nvPr>
        </p:nvSpPr>
        <p:spPr>
          <a:xfrm>
            <a:off x="311700" y="280325"/>
            <a:ext cx="8520600" cy="97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>
                <a:latin typeface="Proxima Nova"/>
                <a:ea typeface="Proxima Nova"/>
                <a:cs typeface="Proxima Nova"/>
                <a:sym typeface="Proxima Nova"/>
              </a:rPr>
              <a:t>PRICING/ PACKAGING EXAMPLES </a:t>
            </a:r>
          </a:p>
        </p:txBody>
      </p:sp>
      <p:sp>
        <p:nvSpPr>
          <p:cNvPr id="326" name="Shape 326"/>
          <p:cNvSpPr txBox="1"/>
          <p:nvPr/>
        </p:nvSpPr>
        <p:spPr>
          <a:xfrm>
            <a:off x="447825" y="1987225"/>
            <a:ext cx="2763900" cy="67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https://www.mediajunction.com/inbound-sales</a:t>
            </a:r>
            <a:r>
              <a:rPr lang="en"/>
              <a:t> </a:t>
            </a:r>
          </a:p>
        </p:txBody>
      </p:sp>
      <p:pic>
        <p:nvPicPr>
          <p:cNvPr descr="Screen Shot 2017-01-10 at 5.27.33 PM.png" id="327" name="Shape 3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3887" y="1101425"/>
            <a:ext cx="2771775" cy="685800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Shape 328"/>
          <p:cNvSpPr txBox="1"/>
          <p:nvPr/>
        </p:nvSpPr>
        <p:spPr>
          <a:xfrm>
            <a:off x="3405975" y="1910415"/>
            <a:ext cx="2343000" cy="81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5"/>
              </a:rPr>
              <a:t>http://www.measuredresultsmarketing.com/services/</a:t>
            </a:r>
            <a:r>
              <a:rPr lang="en"/>
              <a:t> </a:t>
            </a:r>
          </a:p>
        </p:txBody>
      </p:sp>
      <p:pic>
        <p:nvPicPr>
          <p:cNvPr descr="Screen Shot 2017-01-10 at 5.28.46 PM.png" id="329" name="Shape 3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482175" y="1101425"/>
            <a:ext cx="2143125" cy="895350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Shape 330"/>
          <p:cNvSpPr txBox="1"/>
          <p:nvPr/>
        </p:nvSpPr>
        <p:spPr>
          <a:xfrm>
            <a:off x="405975" y="3597600"/>
            <a:ext cx="3000000" cy="5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7"/>
              </a:rPr>
              <a:t>https://www.revenueriver.co/sales-enablement</a:t>
            </a:r>
            <a:r>
              <a:rPr lang="en"/>
              <a:t> </a:t>
            </a:r>
          </a:p>
        </p:txBody>
      </p:sp>
      <p:pic>
        <p:nvPicPr>
          <p:cNvPr id="331" name="Shape 33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24730" y="3017925"/>
            <a:ext cx="2810107" cy="467075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Shape 332"/>
          <p:cNvSpPr txBox="1"/>
          <p:nvPr/>
        </p:nvSpPr>
        <p:spPr>
          <a:xfrm>
            <a:off x="5894804" y="1530593"/>
            <a:ext cx="2763900" cy="97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9"/>
              </a:rPr>
              <a:t>https://www.newbreedmarketing.com/solutions/inbound-sales-enablement</a:t>
            </a:r>
            <a:r>
              <a:rPr lang="en"/>
              <a:t> </a:t>
            </a:r>
          </a:p>
        </p:txBody>
      </p:sp>
      <p:pic>
        <p:nvPicPr>
          <p:cNvPr id="333" name="Shape 33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959590" y="989300"/>
            <a:ext cx="2665959" cy="750300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Shape 334"/>
          <p:cNvSpPr txBox="1"/>
          <p:nvPr/>
        </p:nvSpPr>
        <p:spPr>
          <a:xfrm>
            <a:off x="6293325" y="3612700"/>
            <a:ext cx="23430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11"/>
              </a:rPr>
              <a:t>https://www.square2marketing.com/what-is-inbound-sales</a:t>
            </a:r>
            <a:r>
              <a:rPr lang="en"/>
              <a:t> </a:t>
            </a:r>
          </a:p>
        </p:txBody>
      </p:sp>
      <p:pic>
        <p:nvPicPr>
          <p:cNvPr id="335" name="Shape 335"/>
          <p:cNvPicPr preferRelativeResize="0"/>
          <p:nvPr/>
        </p:nvPicPr>
        <p:blipFill rotWithShape="1">
          <a:blip r:embed="rId12">
            <a:alphaModFix/>
          </a:blip>
          <a:srcRect b="0" l="0" r="0" t="63781"/>
          <a:stretch/>
        </p:blipFill>
        <p:spPr>
          <a:xfrm>
            <a:off x="6780625" y="2775370"/>
            <a:ext cx="1477255" cy="752400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Shape 336"/>
          <p:cNvSpPr txBox="1"/>
          <p:nvPr/>
        </p:nvSpPr>
        <p:spPr>
          <a:xfrm>
            <a:off x="3538475" y="3546989"/>
            <a:ext cx="2481300" cy="67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13"/>
              </a:rPr>
              <a:t>https://www.fullfunnel.co/sales-services</a:t>
            </a:r>
            <a:r>
              <a:rPr lang="en"/>
              <a:t> </a:t>
            </a:r>
          </a:p>
        </p:txBody>
      </p:sp>
      <p:pic>
        <p:nvPicPr>
          <p:cNvPr id="337" name="Shape 337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3538475" y="3038260"/>
            <a:ext cx="2481325" cy="490061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Shape 338"/>
          <p:cNvSpPr txBox="1"/>
          <p:nvPr/>
        </p:nvSpPr>
        <p:spPr>
          <a:xfrm>
            <a:off x="2693750" y="4328405"/>
            <a:ext cx="3000000" cy="75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15"/>
              </a:rPr>
              <a:t>https://www.saleshub.ca/sales-enablement</a:t>
            </a:r>
            <a:r>
              <a:rPr lang="en"/>
              <a:t> </a:t>
            </a:r>
          </a:p>
        </p:txBody>
      </p:sp>
      <p:pic>
        <p:nvPicPr>
          <p:cNvPr id="339" name="Shape 339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447825" y="4473925"/>
            <a:ext cx="2245936" cy="467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hape 344"/>
          <p:cNvSpPr txBox="1"/>
          <p:nvPr>
            <p:ph type="title"/>
          </p:nvPr>
        </p:nvSpPr>
        <p:spPr>
          <a:xfrm>
            <a:off x="311700" y="1523400"/>
            <a:ext cx="8520600" cy="1460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4000">
                <a:solidFill>
                  <a:srgbClr val="FF6811"/>
                </a:solidFill>
                <a:latin typeface="Proxima Nova"/>
                <a:ea typeface="Proxima Nova"/>
                <a:cs typeface="Proxima Nova"/>
                <a:sym typeface="Proxima Nova"/>
              </a:rPr>
              <a:t>DELIVERY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4000">
                <a:latin typeface="Proxima Nova"/>
                <a:ea typeface="Proxima Nova"/>
                <a:cs typeface="Proxima Nova"/>
                <a:sym typeface="Proxima Nova"/>
              </a:rPr>
              <a:t>How Agencies Can Deliver Sales Services with HubSpot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Shape 349"/>
          <p:cNvSpPr/>
          <p:nvPr/>
        </p:nvSpPr>
        <p:spPr>
          <a:xfrm>
            <a:off x="446674" y="1612700"/>
            <a:ext cx="8488800" cy="501600"/>
          </a:xfrm>
          <a:prstGeom prst="rect">
            <a:avLst/>
          </a:prstGeom>
          <a:solidFill>
            <a:srgbClr val="F7761F"/>
          </a:solidFill>
          <a:ln cap="flat" cmpd="sng" w="9525">
            <a:solidFill>
              <a:srgbClr val="F7761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20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INBOUND SALES SERVICES DELIVERY: RECOMMENDED EDUCATION</a:t>
            </a:r>
          </a:p>
        </p:txBody>
      </p:sp>
      <p:sp>
        <p:nvSpPr>
          <p:cNvPr id="350" name="Shape 350"/>
          <p:cNvSpPr/>
          <p:nvPr/>
        </p:nvSpPr>
        <p:spPr>
          <a:xfrm>
            <a:off x="446675" y="2255975"/>
            <a:ext cx="2041200" cy="636900"/>
          </a:xfrm>
          <a:prstGeom prst="rect">
            <a:avLst/>
          </a:prstGeom>
          <a:solidFill>
            <a:srgbClr val="455560"/>
          </a:solidFill>
          <a:ln cap="flat" cmpd="sng" w="9525">
            <a:solidFill>
              <a:srgbClr val="F7761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16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CRM Implementation</a:t>
            </a:r>
          </a:p>
        </p:txBody>
      </p:sp>
      <p:sp>
        <p:nvSpPr>
          <p:cNvPr id="351" name="Shape 351"/>
          <p:cNvSpPr/>
          <p:nvPr/>
        </p:nvSpPr>
        <p:spPr>
          <a:xfrm>
            <a:off x="2595825" y="2255975"/>
            <a:ext cx="2041200" cy="636900"/>
          </a:xfrm>
          <a:prstGeom prst="rect">
            <a:avLst/>
          </a:prstGeom>
          <a:solidFill>
            <a:srgbClr val="455560"/>
          </a:solidFill>
          <a:ln cap="flat" cmpd="sng" w="9525">
            <a:solidFill>
              <a:srgbClr val="F7761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16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Sales &amp; Marketing Alignment</a:t>
            </a:r>
          </a:p>
        </p:txBody>
      </p:sp>
      <p:sp>
        <p:nvSpPr>
          <p:cNvPr id="352" name="Shape 352"/>
          <p:cNvSpPr/>
          <p:nvPr/>
        </p:nvSpPr>
        <p:spPr>
          <a:xfrm>
            <a:off x="4744975" y="2255975"/>
            <a:ext cx="2041200" cy="636900"/>
          </a:xfrm>
          <a:prstGeom prst="rect">
            <a:avLst/>
          </a:prstGeom>
          <a:solidFill>
            <a:srgbClr val="455560"/>
          </a:solidFill>
          <a:ln cap="flat" cmpd="sng" w="9525">
            <a:solidFill>
              <a:srgbClr val="F7761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16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Sales Enablement</a:t>
            </a:r>
          </a:p>
        </p:txBody>
      </p:sp>
      <p:sp>
        <p:nvSpPr>
          <p:cNvPr id="353" name="Shape 353"/>
          <p:cNvSpPr/>
          <p:nvPr/>
        </p:nvSpPr>
        <p:spPr>
          <a:xfrm>
            <a:off x="6894125" y="2255975"/>
            <a:ext cx="2041200" cy="636900"/>
          </a:xfrm>
          <a:prstGeom prst="rect">
            <a:avLst/>
          </a:prstGeom>
          <a:solidFill>
            <a:srgbClr val="455560"/>
          </a:solidFill>
          <a:ln cap="flat" cmpd="sng" w="9525">
            <a:solidFill>
              <a:srgbClr val="F7761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16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Sales Coaching</a:t>
            </a:r>
          </a:p>
        </p:txBody>
      </p:sp>
      <p:sp>
        <p:nvSpPr>
          <p:cNvPr id="354" name="Shape 354"/>
          <p:cNvSpPr txBox="1"/>
          <p:nvPr>
            <p:ph type="title"/>
          </p:nvPr>
        </p:nvSpPr>
        <p:spPr>
          <a:xfrm>
            <a:off x="311700" y="280325"/>
            <a:ext cx="8520600" cy="97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>
                <a:latin typeface="Proxima Nova"/>
                <a:ea typeface="Proxima Nova"/>
                <a:cs typeface="Proxima Nova"/>
                <a:sym typeface="Proxima Nova"/>
              </a:rPr>
              <a:t>HOW TO GET UP TO </a:t>
            </a:r>
            <a:r>
              <a:rPr lang="en" sz="3600">
                <a:solidFill>
                  <a:srgbClr val="F7761F"/>
                </a:solidFill>
                <a:latin typeface="Proxima Nova"/>
                <a:ea typeface="Proxima Nova"/>
                <a:cs typeface="Proxima Nova"/>
                <a:sym typeface="Proxima Nova"/>
              </a:rPr>
              <a:t>SPEED</a:t>
            </a:r>
            <a:r>
              <a:rPr lang="en" sz="3600">
                <a:latin typeface="Proxima Nova"/>
                <a:ea typeface="Proxima Nova"/>
                <a:cs typeface="Proxima Nova"/>
                <a:sym typeface="Proxima Nova"/>
              </a:rPr>
              <a:t> ON SALES SERVICES DELIVERY</a:t>
            </a:r>
          </a:p>
        </p:txBody>
      </p:sp>
      <p:sp>
        <p:nvSpPr>
          <p:cNvPr id="355" name="Shape 355"/>
          <p:cNvSpPr/>
          <p:nvPr/>
        </p:nvSpPr>
        <p:spPr>
          <a:xfrm>
            <a:off x="446675" y="3017975"/>
            <a:ext cx="2041200" cy="2011800"/>
          </a:xfrm>
          <a:prstGeom prst="rect">
            <a:avLst/>
          </a:prstGeom>
          <a:solidFill>
            <a:srgbClr val="455560"/>
          </a:solidFill>
          <a:ln cap="flat" cmpd="sng" w="9525">
            <a:solidFill>
              <a:srgbClr val="F7761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3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Sales Services Webinar Series - </a:t>
            </a:r>
            <a:r>
              <a:rPr lang="en" sz="1300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3"/>
              </a:rPr>
              <a:t>Link</a:t>
            </a:r>
            <a:br>
              <a:rPr lang="en" sz="13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</a:p>
          <a:p>
            <a:pPr lvl="0" rtl="0">
              <a:spcBef>
                <a:spcPts val="0"/>
              </a:spcBef>
              <a:buNone/>
            </a:pPr>
            <a:r>
              <a:rPr lang="en" sz="13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HubSpot CRM Cert - </a:t>
            </a:r>
            <a:r>
              <a:rPr lang="en" sz="1300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4"/>
              </a:rPr>
              <a:t>LIVE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3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13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Role-Based Training - FEB 2017</a:t>
            </a:r>
          </a:p>
        </p:txBody>
      </p:sp>
      <p:sp>
        <p:nvSpPr>
          <p:cNvPr id="356" name="Shape 356"/>
          <p:cNvSpPr/>
          <p:nvPr/>
        </p:nvSpPr>
        <p:spPr>
          <a:xfrm>
            <a:off x="2595825" y="3017975"/>
            <a:ext cx="2041200" cy="2011800"/>
          </a:xfrm>
          <a:prstGeom prst="rect">
            <a:avLst/>
          </a:prstGeom>
          <a:solidFill>
            <a:srgbClr val="455560"/>
          </a:solidFill>
          <a:ln cap="flat" cmpd="sng" w="9525">
            <a:solidFill>
              <a:srgbClr val="F7761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3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Sales Services Webinar Series </a:t>
            </a:r>
            <a:r>
              <a:rPr lang="en" sz="13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- </a:t>
            </a:r>
            <a:r>
              <a:rPr lang="en" sz="1300" u="sng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  <a:hlinkClick r:id="rId5"/>
              </a:rPr>
              <a:t>Link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3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13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Role-Based Training - FEB 2017</a:t>
            </a:r>
          </a:p>
        </p:txBody>
      </p:sp>
      <p:sp>
        <p:nvSpPr>
          <p:cNvPr id="357" name="Shape 357"/>
          <p:cNvSpPr/>
          <p:nvPr/>
        </p:nvSpPr>
        <p:spPr>
          <a:xfrm>
            <a:off x="4744975" y="3017975"/>
            <a:ext cx="2041200" cy="2011800"/>
          </a:xfrm>
          <a:prstGeom prst="rect">
            <a:avLst/>
          </a:prstGeom>
          <a:solidFill>
            <a:srgbClr val="455560"/>
          </a:solidFill>
          <a:ln cap="flat" cmpd="sng" w="9525">
            <a:solidFill>
              <a:srgbClr val="F7761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3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Sales Services Webinar Series - </a:t>
            </a:r>
            <a:r>
              <a:rPr lang="en" sz="1300" u="sng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  <a:hlinkClick r:id="rId6"/>
              </a:rPr>
              <a:t>Link</a:t>
            </a:r>
            <a:br>
              <a:rPr lang="en" sz="13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</a:p>
          <a:p>
            <a:pPr lvl="0" rtl="0">
              <a:spcBef>
                <a:spcPts val="0"/>
              </a:spcBef>
              <a:buNone/>
            </a:pPr>
            <a:r>
              <a:rPr lang="en" sz="13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HubSpot Sales Pro Training - NOW LIVE - </a:t>
            </a:r>
            <a:r>
              <a:rPr lang="en" sz="1300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7"/>
              </a:rPr>
              <a:t>LINK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3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13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Role-Based Training - FEB 2017</a:t>
            </a:r>
          </a:p>
        </p:txBody>
      </p:sp>
      <p:sp>
        <p:nvSpPr>
          <p:cNvPr id="358" name="Shape 358"/>
          <p:cNvSpPr/>
          <p:nvPr/>
        </p:nvSpPr>
        <p:spPr>
          <a:xfrm>
            <a:off x="6894125" y="3017975"/>
            <a:ext cx="2041200" cy="2011800"/>
          </a:xfrm>
          <a:prstGeom prst="rect">
            <a:avLst/>
          </a:prstGeom>
          <a:solidFill>
            <a:srgbClr val="455560"/>
          </a:solidFill>
          <a:ln cap="flat" cmpd="sng" w="9525">
            <a:solidFill>
              <a:srgbClr val="F7761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3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TRAINING IN DEVELOPMENT - Q2 2017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3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13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Inbound Sales Methodology Cert - </a:t>
            </a:r>
            <a:r>
              <a:rPr lang="en" sz="1300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8"/>
              </a:rPr>
              <a:t>LINK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3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13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Team up w/ Sales Partners: Contact Sam BELT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hape 363"/>
          <p:cNvSpPr txBox="1"/>
          <p:nvPr>
            <p:ph type="title"/>
          </p:nvPr>
        </p:nvSpPr>
        <p:spPr>
          <a:xfrm>
            <a:off x="311700" y="280325"/>
            <a:ext cx="8520600" cy="97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>
                <a:latin typeface="Proxima Nova"/>
                <a:ea typeface="Proxima Nova"/>
                <a:cs typeface="Proxima Nova"/>
                <a:sym typeface="Proxima Nova"/>
              </a:rPr>
              <a:t>UNDERSTANDING WHAT </a:t>
            </a:r>
            <a:r>
              <a:rPr lang="en" sz="3600">
                <a:solidFill>
                  <a:srgbClr val="F7761F"/>
                </a:solidFill>
                <a:latin typeface="Proxima Nova"/>
                <a:ea typeface="Proxima Nova"/>
                <a:cs typeface="Proxima Nova"/>
                <a:sym typeface="Proxima Nova"/>
              </a:rPr>
              <a:t>WORLD-CLASS</a:t>
            </a:r>
            <a:r>
              <a:rPr lang="en" sz="3600">
                <a:latin typeface="Proxima Nova"/>
                <a:ea typeface="Proxima Nova"/>
                <a:cs typeface="Proxima Nova"/>
                <a:sym typeface="Proxima Nova"/>
              </a:rPr>
              <a:t> SALES SERVICES LOOK LIKE</a:t>
            </a:r>
          </a:p>
        </p:txBody>
      </p:sp>
      <p:sp>
        <p:nvSpPr>
          <p:cNvPr id="364" name="Shape 364"/>
          <p:cNvSpPr/>
          <p:nvPr/>
        </p:nvSpPr>
        <p:spPr>
          <a:xfrm>
            <a:off x="446675" y="1612700"/>
            <a:ext cx="8488800" cy="381300"/>
          </a:xfrm>
          <a:prstGeom prst="rect">
            <a:avLst/>
          </a:prstGeom>
          <a:solidFill>
            <a:srgbClr val="3B73A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20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2016 SALES ENABLEMENT IMPACT AWARD WINNERS</a:t>
            </a:r>
          </a:p>
        </p:txBody>
      </p:sp>
      <p:pic>
        <p:nvPicPr>
          <p:cNvPr descr="Screen Shot 2017-01-10 at 5.27.33 PM.png" id="365" name="Shape 365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4825" y="2126725"/>
            <a:ext cx="3745925" cy="1106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" name="Shape 366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 b="0" l="18500" r="0" t="0"/>
          <a:stretch/>
        </p:blipFill>
        <p:spPr>
          <a:xfrm>
            <a:off x="4775450" y="2126725"/>
            <a:ext cx="3632049" cy="11060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7-01-10 at 9.12.57 PM.png" id="367" name="Shape 367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84825" y="3358348"/>
            <a:ext cx="3745924" cy="11237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7-01-10 at 9.14.02 PM.png" id="368" name="Shape 368">
            <a:hlinkClick r:id="rId9"/>
          </p:cNvPr>
          <p:cNvPicPr preferRelativeResize="0"/>
          <p:nvPr/>
        </p:nvPicPr>
        <p:blipFill rotWithShape="1">
          <a:blip r:embed="rId10">
            <a:alphaModFix/>
          </a:blip>
          <a:srcRect b="11598" l="0" r="0" t="0"/>
          <a:stretch/>
        </p:blipFill>
        <p:spPr>
          <a:xfrm>
            <a:off x="4775449" y="3372289"/>
            <a:ext cx="3632050" cy="1123775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Shape 369"/>
          <p:cNvSpPr/>
          <p:nvPr/>
        </p:nvSpPr>
        <p:spPr>
          <a:xfrm>
            <a:off x="433880" y="4635110"/>
            <a:ext cx="8488800" cy="38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i="1" lang="en" sz="22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Click on Agency Partner logos to see the client case study!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Shape 374"/>
          <p:cNvSpPr txBox="1"/>
          <p:nvPr>
            <p:ph type="title"/>
          </p:nvPr>
        </p:nvSpPr>
        <p:spPr>
          <a:xfrm>
            <a:off x="387900" y="1499524"/>
            <a:ext cx="8520600" cy="21848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WE ALSO LEARNED A LOT FROM TOP-TIER PARTNERS ABOUT HOW TO DELIVER SALES SERVICES AT THE 2016 SALES ENABLEMENT ADVISORY COUNCIL (Pre-INBOUND)… 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Shape 379"/>
          <p:cNvSpPr txBox="1"/>
          <p:nvPr>
            <p:ph type="title"/>
          </p:nvPr>
        </p:nvSpPr>
        <p:spPr>
          <a:xfrm>
            <a:off x="311700" y="1523400"/>
            <a:ext cx="8520600" cy="2148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4000">
                <a:solidFill>
                  <a:srgbClr val="FF6811"/>
                </a:solidFill>
                <a:latin typeface="Proxima Nova"/>
                <a:ea typeface="Proxima Nova"/>
                <a:cs typeface="Proxima Nova"/>
                <a:sym typeface="Proxima Nova"/>
              </a:rPr>
              <a:t>DELIVERY: BONUS RESOURCE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4000">
                <a:latin typeface="Proxima Nova"/>
                <a:ea typeface="Proxima Nova"/>
                <a:cs typeface="Proxima Nova"/>
                <a:sym typeface="Proxima Nova"/>
              </a:rPr>
              <a:t>The Agency Owner’s Field Guide to Offering Sales Services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Shape 384"/>
          <p:cNvSpPr txBox="1"/>
          <p:nvPr>
            <p:ph type="title"/>
          </p:nvPr>
        </p:nvSpPr>
        <p:spPr>
          <a:xfrm>
            <a:off x="311700" y="280325"/>
            <a:ext cx="8520600" cy="97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>
                <a:latin typeface="Proxima Nova"/>
                <a:ea typeface="Proxima Nova"/>
                <a:cs typeface="Proxima Nova"/>
                <a:sym typeface="Proxima Nova"/>
              </a:rPr>
              <a:t>SALES ENABLEMENT </a:t>
            </a:r>
          </a:p>
        </p:txBody>
      </p:sp>
      <p:sp>
        <p:nvSpPr>
          <p:cNvPr id="385" name="Shape 385"/>
          <p:cNvSpPr/>
          <p:nvPr/>
        </p:nvSpPr>
        <p:spPr>
          <a:xfrm>
            <a:off x="407475" y="1003100"/>
            <a:ext cx="8488800" cy="324600"/>
          </a:xfrm>
          <a:prstGeom prst="rect">
            <a:avLst/>
          </a:prstGeom>
          <a:solidFill>
            <a:srgbClr val="3B73AF"/>
          </a:solidFill>
          <a:ln cap="flat" cmpd="sng" w="19050">
            <a:solidFill>
              <a:srgbClr val="3B73A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20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SERVICES IMPLEMENTATION PILLARS</a:t>
            </a:r>
          </a:p>
        </p:txBody>
      </p:sp>
      <p:sp>
        <p:nvSpPr>
          <p:cNvPr id="386" name="Shape 386"/>
          <p:cNvSpPr/>
          <p:nvPr/>
        </p:nvSpPr>
        <p:spPr>
          <a:xfrm>
            <a:off x="407475" y="1396445"/>
            <a:ext cx="2772000" cy="239700"/>
          </a:xfrm>
          <a:prstGeom prst="rect">
            <a:avLst/>
          </a:prstGeom>
          <a:solidFill>
            <a:srgbClr val="F7761F"/>
          </a:solidFill>
          <a:ln cap="flat" cmpd="sng" w="9525">
            <a:solidFill>
              <a:srgbClr val="F7761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16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HIRING</a:t>
            </a:r>
          </a:p>
        </p:txBody>
      </p:sp>
      <p:sp>
        <p:nvSpPr>
          <p:cNvPr id="387" name="Shape 387"/>
          <p:cNvSpPr/>
          <p:nvPr/>
        </p:nvSpPr>
        <p:spPr>
          <a:xfrm>
            <a:off x="3265851" y="1396445"/>
            <a:ext cx="2772000" cy="239700"/>
          </a:xfrm>
          <a:prstGeom prst="rect">
            <a:avLst/>
          </a:prstGeom>
          <a:solidFill>
            <a:srgbClr val="F7761F"/>
          </a:solidFill>
          <a:ln cap="flat" cmpd="sng" w="9525">
            <a:solidFill>
              <a:srgbClr val="F7761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16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MARKETING</a:t>
            </a:r>
          </a:p>
        </p:txBody>
      </p:sp>
      <p:sp>
        <p:nvSpPr>
          <p:cNvPr id="388" name="Shape 388"/>
          <p:cNvSpPr/>
          <p:nvPr/>
        </p:nvSpPr>
        <p:spPr>
          <a:xfrm>
            <a:off x="6124228" y="1396445"/>
            <a:ext cx="2772000" cy="239700"/>
          </a:xfrm>
          <a:prstGeom prst="rect">
            <a:avLst/>
          </a:prstGeom>
          <a:solidFill>
            <a:srgbClr val="F7761F"/>
          </a:solidFill>
          <a:ln cap="flat" cmpd="sng" w="9525">
            <a:solidFill>
              <a:srgbClr val="F7761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16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PRICING</a:t>
            </a:r>
          </a:p>
        </p:txBody>
      </p:sp>
      <p:sp>
        <p:nvSpPr>
          <p:cNvPr id="389" name="Shape 389"/>
          <p:cNvSpPr/>
          <p:nvPr/>
        </p:nvSpPr>
        <p:spPr>
          <a:xfrm>
            <a:off x="407475" y="3249913"/>
            <a:ext cx="4179300" cy="239700"/>
          </a:xfrm>
          <a:prstGeom prst="rect">
            <a:avLst/>
          </a:prstGeom>
          <a:solidFill>
            <a:srgbClr val="F7761F"/>
          </a:solidFill>
          <a:ln cap="flat" cmpd="sng" w="9525">
            <a:solidFill>
              <a:srgbClr val="F7761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16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SALES STRATEGY</a:t>
            </a:r>
          </a:p>
        </p:txBody>
      </p:sp>
      <p:sp>
        <p:nvSpPr>
          <p:cNvPr id="390" name="Shape 390"/>
          <p:cNvSpPr/>
          <p:nvPr/>
        </p:nvSpPr>
        <p:spPr>
          <a:xfrm>
            <a:off x="4716995" y="3249913"/>
            <a:ext cx="4179299" cy="239700"/>
          </a:xfrm>
          <a:prstGeom prst="rect">
            <a:avLst/>
          </a:prstGeom>
          <a:solidFill>
            <a:srgbClr val="F7761F"/>
          </a:solidFill>
          <a:ln cap="flat" cmpd="sng" w="9525">
            <a:solidFill>
              <a:srgbClr val="F7761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16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ORG STRUCTURE</a:t>
            </a:r>
          </a:p>
        </p:txBody>
      </p:sp>
      <p:sp>
        <p:nvSpPr>
          <p:cNvPr id="391" name="Shape 391"/>
          <p:cNvSpPr/>
          <p:nvPr/>
        </p:nvSpPr>
        <p:spPr>
          <a:xfrm>
            <a:off x="405275" y="1697601"/>
            <a:ext cx="2772000" cy="14787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indent="-292100" lvl="0" marL="457200" rtl="0">
              <a:spcBef>
                <a:spcPts val="0"/>
              </a:spcBef>
              <a:buClr>
                <a:srgbClr val="FFFFFF"/>
              </a:buClr>
              <a:buSzPct val="100000"/>
              <a:buFont typeface="Proxima Nova"/>
              <a:buChar char="●"/>
            </a:pPr>
            <a:r>
              <a:rPr lang="en" sz="10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Sales Ops Expert: understands CRMs and sales org structure</a:t>
            </a:r>
          </a:p>
          <a:p>
            <a:pPr indent="-292100" lvl="0" marL="457200" rtl="0">
              <a:spcBef>
                <a:spcPts val="0"/>
              </a:spcBef>
              <a:buClr>
                <a:srgbClr val="FFFFFF"/>
              </a:buClr>
              <a:buSzPct val="100000"/>
              <a:buFont typeface="Proxima Nova"/>
              <a:buChar char="●"/>
            </a:pPr>
            <a:r>
              <a:rPr lang="en" sz="10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Strategist: focused on communication between client’s sales &amp; marketing leaders</a:t>
            </a:r>
          </a:p>
          <a:p>
            <a:pPr indent="-292100" lvl="0" marL="457200" rtl="0">
              <a:spcBef>
                <a:spcPts val="0"/>
              </a:spcBef>
              <a:buClr>
                <a:srgbClr val="FFFFFF"/>
              </a:buClr>
              <a:buSzPct val="100000"/>
              <a:buFont typeface="Proxima Nova"/>
              <a:buChar char="●"/>
            </a:pPr>
            <a:r>
              <a:rPr lang="en" sz="10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Technologist</a:t>
            </a:r>
          </a:p>
          <a:p>
            <a:pPr indent="-292100" lvl="0" marL="457200" rtl="0">
              <a:spcBef>
                <a:spcPts val="0"/>
              </a:spcBef>
              <a:buClr>
                <a:srgbClr val="FFFFFF"/>
              </a:buClr>
              <a:buSzPct val="100000"/>
              <a:buFont typeface="Proxima Nova"/>
              <a:buChar char="●"/>
            </a:pPr>
            <a:r>
              <a:rPr lang="en" sz="10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Content Creator (email templates, content offers)</a:t>
            </a:r>
          </a:p>
        </p:txBody>
      </p:sp>
      <p:sp>
        <p:nvSpPr>
          <p:cNvPr id="392" name="Shape 392"/>
          <p:cNvSpPr/>
          <p:nvPr/>
        </p:nvSpPr>
        <p:spPr>
          <a:xfrm>
            <a:off x="3263650" y="1697601"/>
            <a:ext cx="2771999" cy="14787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indent="-304800" lvl="0" marL="457200" rtl="0">
              <a:spcBef>
                <a:spcPts val="0"/>
              </a:spcBef>
              <a:buClr>
                <a:srgbClr val="FFFFFF"/>
              </a:buClr>
              <a:buSzPct val="100000"/>
              <a:buFont typeface="Proxima Nova"/>
              <a:buChar char="●"/>
            </a:pPr>
            <a:r>
              <a:rPr lang="en" sz="12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Target Persona is VP Sales</a:t>
            </a:r>
          </a:p>
          <a:p>
            <a:pPr indent="-304800" lvl="1" marL="914400" rtl="0">
              <a:spcBef>
                <a:spcPts val="0"/>
              </a:spcBef>
              <a:buClr>
                <a:srgbClr val="FFFFFF"/>
              </a:buClr>
              <a:buSzPct val="100000"/>
              <a:buFont typeface="Proxima Nova"/>
              <a:buChar char="○"/>
            </a:pPr>
            <a:r>
              <a:rPr lang="en" sz="12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“Are you on track to hit your annual sales goals?”</a:t>
            </a:r>
          </a:p>
          <a:p>
            <a:pPr indent="-304800" lvl="0" marL="457200" rtl="0">
              <a:spcBef>
                <a:spcPts val="0"/>
              </a:spcBef>
              <a:buClr>
                <a:srgbClr val="FFFFFF"/>
              </a:buClr>
              <a:buSzPct val="100000"/>
              <a:buFont typeface="Proxima Nova"/>
              <a:buChar char="●"/>
            </a:pPr>
            <a:r>
              <a:rPr lang="en" sz="12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Companies with aggressive growth goals (companies that just landed VC funding)</a:t>
            </a:r>
          </a:p>
        </p:txBody>
      </p:sp>
      <p:sp>
        <p:nvSpPr>
          <p:cNvPr id="393" name="Shape 393"/>
          <p:cNvSpPr/>
          <p:nvPr/>
        </p:nvSpPr>
        <p:spPr>
          <a:xfrm>
            <a:off x="6122026" y="1697601"/>
            <a:ext cx="2772000" cy="14787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2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Small - 3-100 reps</a:t>
            </a:r>
          </a:p>
          <a:p>
            <a:pPr indent="-304800" lvl="0" marL="457200" rtl="0">
              <a:spcBef>
                <a:spcPts val="0"/>
              </a:spcBef>
              <a:buClr>
                <a:srgbClr val="FFFFFF"/>
              </a:buClr>
              <a:buSzPct val="100000"/>
              <a:buFont typeface="Proxima Nova"/>
              <a:buChar char="-"/>
            </a:pPr>
            <a:r>
              <a:rPr lang="en" sz="12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$5-10K/ mo for 12 months</a:t>
            </a:r>
          </a:p>
          <a:p>
            <a:pPr indent="-304800" lvl="0" marL="457200">
              <a:spcBef>
                <a:spcPts val="0"/>
              </a:spcBef>
              <a:buClr>
                <a:srgbClr val="FFFFFF"/>
              </a:buClr>
              <a:buSzPct val="100000"/>
              <a:buFont typeface="Proxima Nova"/>
              <a:buChar char="-"/>
            </a:pPr>
            <a:r>
              <a:rPr lang="en" sz="12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Equivalent cost of sales mgr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lvl="0">
              <a:spcBef>
                <a:spcPts val="0"/>
              </a:spcBef>
              <a:buNone/>
            </a:pPr>
            <a:r>
              <a:rPr lang="en" sz="12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Large - 100+ reps </a:t>
            </a:r>
          </a:p>
          <a:p>
            <a:pPr indent="-304800" lvl="0" marL="457200" rtl="0">
              <a:spcBef>
                <a:spcPts val="0"/>
              </a:spcBef>
              <a:buClr>
                <a:srgbClr val="FFFFFF"/>
              </a:buClr>
              <a:buSzPct val="100000"/>
              <a:buFont typeface="Proxima Nova"/>
              <a:buChar char="-"/>
            </a:pPr>
            <a:r>
              <a:rPr lang="en" sz="12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$100/ rep/ month </a:t>
            </a:r>
          </a:p>
        </p:txBody>
      </p:sp>
      <p:sp>
        <p:nvSpPr>
          <p:cNvPr id="394" name="Shape 394"/>
          <p:cNvSpPr/>
          <p:nvPr/>
        </p:nvSpPr>
        <p:spPr>
          <a:xfrm>
            <a:off x="407475" y="3563250"/>
            <a:ext cx="4179300" cy="15288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SERVICE PRICING INCLUDES… </a:t>
            </a:r>
          </a:p>
          <a:p>
            <a:pPr indent="-298450" lvl="0" marL="457200" rtl="0">
              <a:spcBef>
                <a:spcPts val="0"/>
              </a:spcBef>
              <a:buClr>
                <a:srgbClr val="FFFFFF"/>
              </a:buClr>
              <a:buSzPct val="100000"/>
              <a:buFont typeface="Proxima Nova"/>
              <a:buChar char="●"/>
            </a:pPr>
            <a:r>
              <a:rPr lang="en" sz="11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What it takes to help the sales manager hit their sales goals</a:t>
            </a:r>
          </a:p>
          <a:p>
            <a:pPr indent="-298450" lvl="0" marL="457200" rtl="0">
              <a:spcBef>
                <a:spcPts val="0"/>
              </a:spcBef>
              <a:buClr>
                <a:srgbClr val="FFFFFF"/>
              </a:buClr>
              <a:buSzPct val="100000"/>
              <a:buFont typeface="Proxima Nova"/>
              <a:buChar char="●"/>
            </a:pPr>
            <a:r>
              <a:rPr lang="en" sz="11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Process - documented sales process</a:t>
            </a:r>
          </a:p>
          <a:p>
            <a:pPr indent="-298450" lvl="0" marL="457200" rtl="0">
              <a:spcBef>
                <a:spcPts val="0"/>
              </a:spcBef>
              <a:buClr>
                <a:srgbClr val="FFFFFF"/>
              </a:buClr>
              <a:buSzPct val="100000"/>
              <a:buFont typeface="Proxima Nova"/>
              <a:buChar char="●"/>
            </a:pPr>
            <a:r>
              <a:rPr lang="en" sz="11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System - reporting and SLA against metrics</a:t>
            </a:r>
          </a:p>
          <a:p>
            <a:pPr indent="-298450" lvl="0" marL="457200" rtl="0">
              <a:spcBef>
                <a:spcPts val="0"/>
              </a:spcBef>
              <a:buClr>
                <a:srgbClr val="FFFFFF"/>
              </a:buClr>
              <a:buSzPct val="100000"/>
              <a:buFont typeface="Proxima Nova"/>
              <a:buChar char="●"/>
            </a:pPr>
            <a:r>
              <a:rPr lang="en" sz="11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Technology - budget $18k</a:t>
            </a:r>
          </a:p>
          <a:p>
            <a:pPr indent="-298450" lvl="0" marL="457200" rtl="0">
              <a:spcBef>
                <a:spcPts val="0"/>
              </a:spcBef>
              <a:buClr>
                <a:srgbClr val="FFFFFF"/>
              </a:buClr>
              <a:buSzPct val="100000"/>
              <a:buFont typeface="Proxima Nova"/>
              <a:buChar char="●"/>
            </a:pPr>
            <a:r>
              <a:rPr lang="en" sz="11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Content - email templates and organization of marketing content</a:t>
            </a:r>
          </a:p>
        </p:txBody>
      </p:sp>
      <p:sp>
        <p:nvSpPr>
          <p:cNvPr id="395" name="Shape 395"/>
          <p:cNvSpPr/>
          <p:nvPr/>
        </p:nvSpPr>
        <p:spPr>
          <a:xfrm>
            <a:off x="4716999" y="3563250"/>
            <a:ext cx="4179300" cy="15288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Focus sales and marketing on the entire sales funnel:</a:t>
            </a:r>
          </a:p>
          <a:p>
            <a:pPr indent="-304800" lvl="0" marL="457200" rtl="0">
              <a:spcBef>
                <a:spcPts val="0"/>
              </a:spcBef>
              <a:buClr>
                <a:srgbClr val="FFFFFF"/>
              </a:buClr>
              <a:buSzPct val="100000"/>
              <a:buFont typeface="Proxima Nova"/>
              <a:buChar char="●"/>
            </a:pPr>
            <a:r>
              <a:rPr lang="en" sz="12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Lead generation</a:t>
            </a:r>
          </a:p>
          <a:p>
            <a:pPr indent="-304800" lvl="0" marL="457200" rtl="0">
              <a:spcBef>
                <a:spcPts val="0"/>
              </a:spcBef>
              <a:buClr>
                <a:srgbClr val="FFFFFF"/>
              </a:buClr>
              <a:buSzPct val="100000"/>
              <a:buFont typeface="Proxima Nova"/>
              <a:buChar char="●"/>
            </a:pPr>
            <a:r>
              <a:rPr lang="en" sz="12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Nurturing and qualification</a:t>
            </a:r>
          </a:p>
          <a:p>
            <a:pPr indent="-304800" lvl="0" marL="457200" rtl="0">
              <a:spcBef>
                <a:spcPts val="0"/>
              </a:spcBef>
              <a:buClr>
                <a:srgbClr val="FFFFFF"/>
              </a:buClr>
              <a:buSzPct val="100000"/>
              <a:buFont typeface="Proxima Nova"/>
              <a:buChar char="●"/>
            </a:pPr>
            <a:r>
              <a:rPr lang="en" sz="12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Sales qualified</a:t>
            </a:r>
          </a:p>
          <a:p>
            <a:pPr indent="-304800" lvl="0" marL="457200" rtl="0">
              <a:spcBef>
                <a:spcPts val="0"/>
              </a:spcBef>
              <a:buClr>
                <a:srgbClr val="FFFFFF"/>
              </a:buClr>
              <a:buSzPct val="100000"/>
              <a:buFont typeface="Proxima Nova"/>
              <a:buChar char="●"/>
            </a:pPr>
            <a:r>
              <a:rPr lang="en" sz="12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Process for closing sales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Shape 400"/>
          <p:cNvSpPr txBox="1"/>
          <p:nvPr>
            <p:ph type="title"/>
          </p:nvPr>
        </p:nvSpPr>
        <p:spPr>
          <a:xfrm>
            <a:off x="311700" y="280325"/>
            <a:ext cx="8520600" cy="97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>
                <a:latin typeface="Proxima Nova"/>
                <a:ea typeface="Proxima Nova"/>
                <a:cs typeface="Proxima Nova"/>
                <a:sym typeface="Proxima Nova"/>
              </a:rPr>
              <a:t>SALES &amp; MARKETING ALIGNMENT</a:t>
            </a:r>
          </a:p>
        </p:txBody>
      </p:sp>
      <p:sp>
        <p:nvSpPr>
          <p:cNvPr id="401" name="Shape 401"/>
          <p:cNvSpPr/>
          <p:nvPr/>
        </p:nvSpPr>
        <p:spPr>
          <a:xfrm>
            <a:off x="407475" y="1003100"/>
            <a:ext cx="8488800" cy="324600"/>
          </a:xfrm>
          <a:prstGeom prst="rect">
            <a:avLst/>
          </a:prstGeom>
          <a:solidFill>
            <a:srgbClr val="3B73AF"/>
          </a:solidFill>
          <a:ln cap="flat" cmpd="sng" w="19050">
            <a:solidFill>
              <a:srgbClr val="3B73A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20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SERVICES IMPLEMENTATION PILLARS</a:t>
            </a:r>
          </a:p>
        </p:txBody>
      </p:sp>
      <p:sp>
        <p:nvSpPr>
          <p:cNvPr id="402" name="Shape 402"/>
          <p:cNvSpPr/>
          <p:nvPr/>
        </p:nvSpPr>
        <p:spPr>
          <a:xfrm>
            <a:off x="407475" y="1396445"/>
            <a:ext cx="2772000" cy="239700"/>
          </a:xfrm>
          <a:prstGeom prst="rect">
            <a:avLst/>
          </a:prstGeom>
          <a:solidFill>
            <a:srgbClr val="F7761F"/>
          </a:solidFill>
          <a:ln cap="flat" cmpd="sng" w="9525">
            <a:solidFill>
              <a:srgbClr val="F7761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16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HIRING</a:t>
            </a:r>
          </a:p>
        </p:txBody>
      </p:sp>
      <p:sp>
        <p:nvSpPr>
          <p:cNvPr id="403" name="Shape 403"/>
          <p:cNvSpPr/>
          <p:nvPr/>
        </p:nvSpPr>
        <p:spPr>
          <a:xfrm>
            <a:off x="3265851" y="1396445"/>
            <a:ext cx="2772000" cy="239700"/>
          </a:xfrm>
          <a:prstGeom prst="rect">
            <a:avLst/>
          </a:prstGeom>
          <a:solidFill>
            <a:srgbClr val="F7761F"/>
          </a:solidFill>
          <a:ln cap="flat" cmpd="sng" w="9525">
            <a:solidFill>
              <a:srgbClr val="F7761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16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MARKETING</a:t>
            </a:r>
          </a:p>
        </p:txBody>
      </p:sp>
      <p:sp>
        <p:nvSpPr>
          <p:cNvPr id="404" name="Shape 404"/>
          <p:cNvSpPr/>
          <p:nvPr/>
        </p:nvSpPr>
        <p:spPr>
          <a:xfrm>
            <a:off x="6124228" y="1396445"/>
            <a:ext cx="2772000" cy="239700"/>
          </a:xfrm>
          <a:prstGeom prst="rect">
            <a:avLst/>
          </a:prstGeom>
          <a:solidFill>
            <a:srgbClr val="F7761F"/>
          </a:solidFill>
          <a:ln cap="flat" cmpd="sng" w="9525">
            <a:solidFill>
              <a:srgbClr val="F7761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16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PRICING</a:t>
            </a:r>
          </a:p>
        </p:txBody>
      </p:sp>
      <p:sp>
        <p:nvSpPr>
          <p:cNvPr id="405" name="Shape 405"/>
          <p:cNvSpPr/>
          <p:nvPr/>
        </p:nvSpPr>
        <p:spPr>
          <a:xfrm>
            <a:off x="407475" y="3249913"/>
            <a:ext cx="4179300" cy="239700"/>
          </a:xfrm>
          <a:prstGeom prst="rect">
            <a:avLst/>
          </a:prstGeom>
          <a:solidFill>
            <a:srgbClr val="F7761F"/>
          </a:solidFill>
          <a:ln cap="flat" cmpd="sng" w="9525">
            <a:solidFill>
              <a:srgbClr val="F7761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16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SALES STRATEGY</a:t>
            </a:r>
          </a:p>
        </p:txBody>
      </p:sp>
      <p:sp>
        <p:nvSpPr>
          <p:cNvPr id="406" name="Shape 406"/>
          <p:cNvSpPr/>
          <p:nvPr/>
        </p:nvSpPr>
        <p:spPr>
          <a:xfrm>
            <a:off x="4716995" y="3249913"/>
            <a:ext cx="4179299" cy="239700"/>
          </a:xfrm>
          <a:prstGeom prst="rect">
            <a:avLst/>
          </a:prstGeom>
          <a:solidFill>
            <a:srgbClr val="F7761F"/>
          </a:solidFill>
          <a:ln cap="flat" cmpd="sng" w="9525">
            <a:solidFill>
              <a:srgbClr val="F7761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16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ORG STRUCTURE</a:t>
            </a:r>
          </a:p>
        </p:txBody>
      </p:sp>
      <p:sp>
        <p:nvSpPr>
          <p:cNvPr id="407" name="Shape 407"/>
          <p:cNvSpPr/>
          <p:nvPr/>
        </p:nvSpPr>
        <p:spPr>
          <a:xfrm>
            <a:off x="405275" y="1697601"/>
            <a:ext cx="2772000" cy="14787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indent="-304800" lvl="0" marL="457200">
              <a:spcBef>
                <a:spcPts val="0"/>
              </a:spcBef>
              <a:buClr>
                <a:srgbClr val="FFFFFF"/>
              </a:buClr>
              <a:buSzPct val="100000"/>
              <a:buFont typeface="Proxima Nova"/>
              <a:buChar char="●"/>
            </a:pPr>
            <a:r>
              <a:rPr lang="en" sz="12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Consultant </a:t>
            </a:r>
          </a:p>
          <a:p>
            <a:pPr indent="-304800" lvl="0" marL="457200">
              <a:spcBef>
                <a:spcPts val="0"/>
              </a:spcBef>
              <a:buClr>
                <a:srgbClr val="FFFFFF"/>
              </a:buClr>
              <a:buSzPct val="100000"/>
              <a:buFont typeface="Proxima Nova"/>
              <a:buChar char="●"/>
            </a:pPr>
            <a:r>
              <a:rPr lang="en" sz="12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Sales Person </a:t>
            </a:r>
          </a:p>
          <a:p>
            <a:pPr indent="-304800" lvl="0" marL="457200" rtl="0">
              <a:spcBef>
                <a:spcPts val="0"/>
              </a:spcBef>
              <a:buClr>
                <a:srgbClr val="FFFFFF"/>
              </a:buClr>
              <a:buSzPct val="100000"/>
              <a:buFont typeface="Proxima Nova"/>
              <a:buChar char="●"/>
            </a:pPr>
            <a:r>
              <a:rPr lang="en" sz="12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Marketing Person </a:t>
            </a:r>
          </a:p>
        </p:txBody>
      </p:sp>
      <p:sp>
        <p:nvSpPr>
          <p:cNvPr id="408" name="Shape 408"/>
          <p:cNvSpPr/>
          <p:nvPr/>
        </p:nvSpPr>
        <p:spPr>
          <a:xfrm>
            <a:off x="3263650" y="1697601"/>
            <a:ext cx="2771999" cy="14787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 sz="12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Target</a:t>
            </a:r>
            <a:r>
              <a:rPr lang="en" sz="12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: Existing customers &amp; companies with 10-50 sales reps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lvl="0">
              <a:spcBef>
                <a:spcPts val="0"/>
              </a:spcBef>
              <a:buNone/>
            </a:pPr>
            <a:r>
              <a:rPr b="1" lang="en" sz="12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Pain</a:t>
            </a:r>
            <a:r>
              <a:rPr lang="en" sz="12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: “Our sales and marketing teams are not aligned”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lvl="0" rtl="0">
              <a:spcBef>
                <a:spcPts val="0"/>
              </a:spcBef>
              <a:buNone/>
            </a:pPr>
            <a:r>
              <a:rPr b="1" lang="en" sz="12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Content</a:t>
            </a:r>
            <a:r>
              <a:rPr lang="en" sz="12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: Alignment “Grader”</a:t>
            </a:r>
          </a:p>
        </p:txBody>
      </p:sp>
      <p:sp>
        <p:nvSpPr>
          <p:cNvPr id="409" name="Shape 409"/>
          <p:cNvSpPr/>
          <p:nvPr/>
        </p:nvSpPr>
        <p:spPr>
          <a:xfrm>
            <a:off x="6122026" y="1697601"/>
            <a:ext cx="2772000" cy="14787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2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Model: </a:t>
            </a:r>
          </a:p>
          <a:p>
            <a:pPr indent="-304800" lvl="0" marL="457200">
              <a:spcBef>
                <a:spcPts val="0"/>
              </a:spcBef>
              <a:buClr>
                <a:srgbClr val="FFFFFF"/>
              </a:buClr>
              <a:buSzPct val="100000"/>
              <a:buFont typeface="Proxima Nova"/>
              <a:buChar char="●"/>
            </a:pPr>
            <a:r>
              <a:rPr lang="en" sz="12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3-mo. roadmap for development and implementation </a:t>
            </a:r>
          </a:p>
          <a:p>
            <a:pPr indent="-304800" lvl="0" marL="457200" rtl="0">
              <a:spcBef>
                <a:spcPts val="0"/>
              </a:spcBef>
              <a:buClr>
                <a:srgbClr val="FFFFFF"/>
              </a:buClr>
              <a:buSzPct val="100000"/>
              <a:buFont typeface="Proxima Nova"/>
              <a:buChar char="●"/>
            </a:pPr>
            <a:r>
              <a:rPr lang="en" sz="12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Quarterly review and optimization </a:t>
            </a:r>
          </a:p>
          <a:p>
            <a:pPr indent="-304800" lvl="0" marL="457200">
              <a:spcBef>
                <a:spcPts val="0"/>
              </a:spcBef>
              <a:buClr>
                <a:srgbClr val="FFFFFF"/>
              </a:buClr>
              <a:buSzPct val="100000"/>
              <a:buFont typeface="Proxima Nova"/>
              <a:buChar char="●"/>
            </a:pPr>
            <a:r>
              <a:rPr lang="en" sz="12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Ranges $5-50K; use Value base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10" name="Shape 410"/>
          <p:cNvSpPr/>
          <p:nvPr/>
        </p:nvSpPr>
        <p:spPr>
          <a:xfrm>
            <a:off x="407475" y="3563249"/>
            <a:ext cx="4179300" cy="14280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indent="-304800" lvl="0" marL="457200" rtl="0">
              <a:spcBef>
                <a:spcPts val="0"/>
              </a:spcBef>
              <a:buClr>
                <a:srgbClr val="FFFFFF"/>
              </a:buClr>
              <a:buSzPct val="100000"/>
              <a:buFont typeface="Proxima Nova"/>
              <a:buChar char="●"/>
            </a:pPr>
            <a:r>
              <a:rPr lang="en" sz="12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Target existing customers, companies with 10-50 salespeople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04800" lvl="0" marL="457200" rtl="0">
              <a:spcBef>
                <a:spcPts val="0"/>
              </a:spcBef>
              <a:buClr>
                <a:srgbClr val="FFFFFF"/>
              </a:buClr>
              <a:buSzPct val="100000"/>
              <a:buFont typeface="Proxima Nova"/>
              <a:buChar char="●"/>
            </a:pPr>
            <a:r>
              <a:rPr lang="en" sz="12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Use answers from Sales Alignment Grader to pinpoint sales discussion</a:t>
            </a:r>
            <a:br>
              <a:rPr lang="en" sz="12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</a:p>
          <a:p>
            <a:pPr indent="-304800" lvl="0" marL="457200" rtl="0">
              <a:spcBef>
                <a:spcPts val="0"/>
              </a:spcBef>
              <a:buClr>
                <a:srgbClr val="FFFFFF"/>
              </a:buClr>
              <a:buSzPct val="100000"/>
              <a:buFont typeface="Proxima Nova"/>
              <a:buChar char="●"/>
            </a:pPr>
            <a:r>
              <a:rPr lang="en" sz="12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Determine the value we can bring in terms of ROI</a:t>
            </a:r>
          </a:p>
        </p:txBody>
      </p:sp>
      <p:sp>
        <p:nvSpPr>
          <p:cNvPr id="411" name="Shape 411"/>
          <p:cNvSpPr/>
          <p:nvPr/>
        </p:nvSpPr>
        <p:spPr>
          <a:xfrm>
            <a:off x="4716999" y="3563249"/>
            <a:ext cx="4179300" cy="14280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indent="-304800" lvl="0" marL="457200" rtl="0">
              <a:spcBef>
                <a:spcPts val="0"/>
              </a:spcBef>
              <a:buClr>
                <a:srgbClr val="FFFFFF"/>
              </a:buClr>
              <a:buSzPct val="100000"/>
              <a:buFont typeface="Proxima Nova"/>
              <a:buChar char="●"/>
            </a:pPr>
            <a:r>
              <a:rPr lang="en" sz="12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This service fits into existing agency structure because it’s more of an ‘add-on’ service rather than a stand alone one.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Shape 416"/>
          <p:cNvSpPr txBox="1"/>
          <p:nvPr>
            <p:ph type="title"/>
          </p:nvPr>
        </p:nvSpPr>
        <p:spPr>
          <a:xfrm>
            <a:off x="311700" y="280325"/>
            <a:ext cx="8520600" cy="97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>
                <a:latin typeface="Proxima Nova"/>
                <a:ea typeface="Proxima Nova"/>
                <a:cs typeface="Proxima Nova"/>
                <a:sym typeface="Proxima Nova"/>
              </a:rPr>
              <a:t>CRM IMPLEMENTATION</a:t>
            </a:r>
          </a:p>
        </p:txBody>
      </p:sp>
      <p:sp>
        <p:nvSpPr>
          <p:cNvPr id="417" name="Shape 417"/>
          <p:cNvSpPr/>
          <p:nvPr/>
        </p:nvSpPr>
        <p:spPr>
          <a:xfrm>
            <a:off x="407475" y="1003100"/>
            <a:ext cx="8488800" cy="324600"/>
          </a:xfrm>
          <a:prstGeom prst="rect">
            <a:avLst/>
          </a:prstGeom>
          <a:solidFill>
            <a:srgbClr val="3B73AF"/>
          </a:solidFill>
          <a:ln cap="flat" cmpd="sng" w="19050">
            <a:solidFill>
              <a:srgbClr val="3B73A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20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SERVICES IMPLEMENTATION PILLARS</a:t>
            </a:r>
          </a:p>
        </p:txBody>
      </p:sp>
      <p:sp>
        <p:nvSpPr>
          <p:cNvPr id="418" name="Shape 418"/>
          <p:cNvSpPr/>
          <p:nvPr/>
        </p:nvSpPr>
        <p:spPr>
          <a:xfrm>
            <a:off x="407475" y="1396445"/>
            <a:ext cx="2772000" cy="239700"/>
          </a:xfrm>
          <a:prstGeom prst="rect">
            <a:avLst/>
          </a:prstGeom>
          <a:solidFill>
            <a:srgbClr val="F7761F"/>
          </a:solidFill>
          <a:ln cap="flat" cmpd="sng" w="9525">
            <a:solidFill>
              <a:srgbClr val="F7761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16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HIRING</a:t>
            </a:r>
          </a:p>
        </p:txBody>
      </p:sp>
      <p:sp>
        <p:nvSpPr>
          <p:cNvPr id="419" name="Shape 419"/>
          <p:cNvSpPr/>
          <p:nvPr/>
        </p:nvSpPr>
        <p:spPr>
          <a:xfrm>
            <a:off x="3265851" y="1396445"/>
            <a:ext cx="2772000" cy="239700"/>
          </a:xfrm>
          <a:prstGeom prst="rect">
            <a:avLst/>
          </a:prstGeom>
          <a:solidFill>
            <a:srgbClr val="F7761F"/>
          </a:solidFill>
          <a:ln cap="flat" cmpd="sng" w="9525">
            <a:solidFill>
              <a:srgbClr val="F7761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16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MARKETING</a:t>
            </a:r>
          </a:p>
        </p:txBody>
      </p:sp>
      <p:sp>
        <p:nvSpPr>
          <p:cNvPr id="420" name="Shape 420"/>
          <p:cNvSpPr/>
          <p:nvPr/>
        </p:nvSpPr>
        <p:spPr>
          <a:xfrm>
            <a:off x="6124228" y="1396445"/>
            <a:ext cx="2772000" cy="239700"/>
          </a:xfrm>
          <a:prstGeom prst="rect">
            <a:avLst/>
          </a:prstGeom>
          <a:solidFill>
            <a:srgbClr val="F7761F"/>
          </a:solidFill>
          <a:ln cap="flat" cmpd="sng" w="9525">
            <a:solidFill>
              <a:srgbClr val="F7761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16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PRICING</a:t>
            </a:r>
          </a:p>
        </p:txBody>
      </p:sp>
      <p:sp>
        <p:nvSpPr>
          <p:cNvPr id="421" name="Shape 421"/>
          <p:cNvSpPr/>
          <p:nvPr/>
        </p:nvSpPr>
        <p:spPr>
          <a:xfrm>
            <a:off x="407475" y="3249913"/>
            <a:ext cx="4179300" cy="239700"/>
          </a:xfrm>
          <a:prstGeom prst="rect">
            <a:avLst/>
          </a:prstGeom>
          <a:solidFill>
            <a:srgbClr val="F7761F"/>
          </a:solidFill>
          <a:ln cap="flat" cmpd="sng" w="9525">
            <a:solidFill>
              <a:srgbClr val="F7761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16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SALES STRATEGY</a:t>
            </a:r>
          </a:p>
        </p:txBody>
      </p:sp>
      <p:sp>
        <p:nvSpPr>
          <p:cNvPr id="422" name="Shape 422"/>
          <p:cNvSpPr/>
          <p:nvPr/>
        </p:nvSpPr>
        <p:spPr>
          <a:xfrm>
            <a:off x="4716995" y="3249913"/>
            <a:ext cx="4179299" cy="239700"/>
          </a:xfrm>
          <a:prstGeom prst="rect">
            <a:avLst/>
          </a:prstGeom>
          <a:solidFill>
            <a:srgbClr val="F7761F"/>
          </a:solidFill>
          <a:ln cap="flat" cmpd="sng" w="9525">
            <a:solidFill>
              <a:srgbClr val="F7761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16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ORG STRUCTURE</a:t>
            </a:r>
          </a:p>
        </p:txBody>
      </p:sp>
      <p:sp>
        <p:nvSpPr>
          <p:cNvPr id="423" name="Shape 423"/>
          <p:cNvSpPr/>
          <p:nvPr/>
        </p:nvSpPr>
        <p:spPr>
          <a:xfrm>
            <a:off x="405275" y="1697601"/>
            <a:ext cx="2772000" cy="14787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First 3 hires should be: </a:t>
            </a:r>
            <a:br>
              <a:rPr lang="en" sz="12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</a:p>
          <a:p>
            <a:pPr indent="-304800" lvl="0" marL="457200" rtl="0">
              <a:spcBef>
                <a:spcPts val="0"/>
              </a:spcBef>
              <a:buClr>
                <a:srgbClr val="FFFFFF"/>
              </a:buClr>
              <a:buSzPct val="100000"/>
              <a:buFont typeface="Proxima Nova"/>
              <a:buChar char="●"/>
            </a:pPr>
            <a:r>
              <a:rPr lang="en" sz="12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Sales: Subject matter expert </a:t>
            </a:r>
          </a:p>
          <a:p>
            <a:pPr indent="-304800" lvl="0" marL="457200" rtl="0">
              <a:spcBef>
                <a:spcPts val="0"/>
              </a:spcBef>
              <a:buClr>
                <a:srgbClr val="FFFFFF"/>
              </a:buClr>
              <a:buSzPct val="100000"/>
              <a:buFont typeface="Proxima Nova"/>
              <a:buChar char="●"/>
            </a:pPr>
            <a:r>
              <a:rPr lang="en" sz="12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Tech/ Implementation specialist </a:t>
            </a:r>
          </a:p>
          <a:p>
            <a:pPr indent="-304800" lvl="0" marL="457200" rtl="0">
              <a:spcBef>
                <a:spcPts val="0"/>
              </a:spcBef>
              <a:buClr>
                <a:srgbClr val="FFFFFF"/>
              </a:buClr>
              <a:buSzPct val="100000"/>
              <a:buFont typeface="Proxima Nova"/>
              <a:buChar char="●"/>
            </a:pPr>
            <a:r>
              <a:rPr lang="en" sz="12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Project manager </a:t>
            </a:r>
          </a:p>
        </p:txBody>
      </p:sp>
      <p:sp>
        <p:nvSpPr>
          <p:cNvPr id="424" name="Shape 424"/>
          <p:cNvSpPr/>
          <p:nvPr/>
        </p:nvSpPr>
        <p:spPr>
          <a:xfrm>
            <a:off x="3263650" y="1697601"/>
            <a:ext cx="2771999" cy="14787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indent="-304800" lvl="0" marL="457200" rtl="0">
              <a:spcBef>
                <a:spcPts val="0"/>
              </a:spcBef>
              <a:buClr>
                <a:srgbClr val="FFFFFF"/>
              </a:buClr>
              <a:buSzPct val="100000"/>
              <a:buFont typeface="Proxima Nova"/>
              <a:buChar char="●"/>
            </a:pPr>
            <a:r>
              <a:rPr lang="en" sz="12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Target audience = CFOs </a:t>
            </a:r>
          </a:p>
          <a:p>
            <a:pPr indent="-292100" lvl="1" marL="914400" rtl="0">
              <a:spcBef>
                <a:spcPts val="0"/>
              </a:spcBef>
              <a:buClr>
                <a:srgbClr val="FFFFFF"/>
              </a:buClr>
              <a:buSzPct val="100000"/>
              <a:buFont typeface="Proxima Nova"/>
              <a:buChar char="○"/>
            </a:pPr>
            <a:r>
              <a:rPr lang="en" sz="10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CFO often has no idea what revenue is coming in each quarter, powerful for sales managers as well</a:t>
            </a:r>
            <a:br>
              <a:rPr lang="en" sz="10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</a:p>
          <a:p>
            <a:pPr indent="-304800" lvl="0" marL="457200" rtl="0">
              <a:spcBef>
                <a:spcPts val="0"/>
              </a:spcBef>
              <a:buClr>
                <a:srgbClr val="FFFFFF"/>
              </a:buClr>
              <a:buSzPct val="100000"/>
              <a:buFont typeface="Proxima Nova"/>
              <a:buChar char="●"/>
            </a:pPr>
            <a:r>
              <a:rPr lang="en" sz="12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Content idea: “Gaining monthly forecast visibility”</a:t>
            </a:r>
          </a:p>
        </p:txBody>
      </p:sp>
      <p:sp>
        <p:nvSpPr>
          <p:cNvPr id="425" name="Shape 425"/>
          <p:cNvSpPr/>
          <p:nvPr/>
        </p:nvSpPr>
        <p:spPr>
          <a:xfrm>
            <a:off x="6122026" y="1697601"/>
            <a:ext cx="2772000" cy="14787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Basic: $2500</a:t>
            </a:r>
          </a:p>
          <a:p>
            <a:pPr indent="-304800" lvl="0" marL="457200" rtl="0">
              <a:spcBef>
                <a:spcPts val="0"/>
              </a:spcBef>
              <a:buClr>
                <a:srgbClr val="FFFFFF"/>
              </a:buClr>
              <a:buSzPct val="100000"/>
              <a:buFont typeface="Proxima Nova"/>
              <a:buChar char="●"/>
            </a:pPr>
            <a:r>
              <a:rPr lang="en" sz="12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Deal stages and fields only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12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Advanced: $5500</a:t>
            </a:r>
          </a:p>
          <a:p>
            <a:pPr indent="-304800" lvl="0" marL="457200" rtl="0">
              <a:spcBef>
                <a:spcPts val="0"/>
              </a:spcBef>
              <a:buClr>
                <a:srgbClr val="FFFFFF"/>
              </a:buClr>
              <a:buSzPct val="100000"/>
              <a:buFont typeface="Proxima Nova"/>
              <a:buChar char="●"/>
            </a:pPr>
            <a:r>
              <a:rPr lang="en" sz="12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Consulting on sales process, deal stages, reporting</a:t>
            </a:r>
          </a:p>
        </p:txBody>
      </p:sp>
      <p:sp>
        <p:nvSpPr>
          <p:cNvPr id="426" name="Shape 426"/>
          <p:cNvSpPr/>
          <p:nvPr/>
        </p:nvSpPr>
        <p:spPr>
          <a:xfrm>
            <a:off x="407475" y="3563249"/>
            <a:ext cx="4179300" cy="14280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Recommended to do a Sales Process Audit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12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Example questions: </a:t>
            </a:r>
          </a:p>
          <a:p>
            <a:pPr indent="-304800" lvl="0" marL="457200" rtl="0">
              <a:spcBef>
                <a:spcPts val="0"/>
              </a:spcBef>
              <a:buClr>
                <a:srgbClr val="FFFFFF"/>
              </a:buClr>
              <a:buSzPct val="100000"/>
              <a:buFont typeface="Proxima Nova"/>
              <a:buChar char="●"/>
            </a:pPr>
            <a:r>
              <a:rPr lang="en" sz="12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How many contacts do you have now? </a:t>
            </a:r>
          </a:p>
          <a:p>
            <a:pPr indent="-304800" lvl="0" marL="457200" rtl="0">
              <a:spcBef>
                <a:spcPts val="0"/>
              </a:spcBef>
              <a:buClr>
                <a:srgbClr val="FFFFFF"/>
              </a:buClr>
              <a:buSzPct val="100000"/>
              <a:buFont typeface="Proxima Nova"/>
              <a:buChar char="●"/>
            </a:pPr>
            <a:r>
              <a:rPr lang="en" sz="12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How old is that data?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27" name="Shape 427"/>
          <p:cNvSpPr/>
          <p:nvPr/>
        </p:nvSpPr>
        <p:spPr>
          <a:xfrm>
            <a:off x="4716999" y="3563249"/>
            <a:ext cx="4179300" cy="14280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indent="-304800" lvl="0" marL="457200" rtl="0">
              <a:spcBef>
                <a:spcPts val="0"/>
              </a:spcBef>
              <a:buClr>
                <a:srgbClr val="FFFFFF"/>
              </a:buClr>
              <a:buSzPct val="100000"/>
              <a:buFont typeface="Proxima Nova"/>
              <a:buChar char="●"/>
            </a:pPr>
            <a:r>
              <a:rPr lang="en" sz="12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Sales POC, Project Manager, Tech Expert should all be involved in client communications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/>
          <p:nvPr>
            <p:ph type="title"/>
          </p:nvPr>
        </p:nvSpPr>
        <p:spPr>
          <a:xfrm>
            <a:off x="311700" y="3688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>
                <a:latin typeface="Proxima Nova"/>
                <a:ea typeface="Proxima Nova"/>
                <a:cs typeface="Proxima Nova"/>
                <a:sym typeface="Proxima Nova"/>
              </a:rPr>
              <a:t>WHAT ARE SALES SERVICES? </a:t>
            </a:r>
          </a:p>
        </p:txBody>
      </p:sp>
      <p:sp>
        <p:nvSpPr>
          <p:cNvPr id="123" name="Shape 123"/>
          <p:cNvSpPr txBox="1"/>
          <p:nvPr/>
        </p:nvSpPr>
        <p:spPr>
          <a:xfrm>
            <a:off x="768400" y="1325600"/>
            <a:ext cx="7802100" cy="32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 sz="2400">
                <a:solidFill>
                  <a:srgbClr val="FF6811"/>
                </a:solidFill>
                <a:latin typeface="Proxima Nova"/>
                <a:ea typeface="Proxima Nova"/>
                <a:cs typeface="Proxima Nova"/>
                <a:sym typeface="Proxima Nova"/>
              </a:rPr>
              <a:t>DEFINITION</a:t>
            </a:r>
            <a:r>
              <a:rPr lang="en" sz="2400">
                <a:solidFill>
                  <a:srgbClr val="FF6811"/>
                </a:solidFill>
                <a:latin typeface="Proxima Nova"/>
                <a:ea typeface="Proxima Nova"/>
                <a:cs typeface="Proxima Nova"/>
                <a:sym typeface="Proxima Nova"/>
              </a:rPr>
              <a:t>: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  <a:p>
            <a:pPr lvl="0">
              <a:spcBef>
                <a:spcPts val="0"/>
              </a:spcBef>
              <a:buNone/>
            </a:pPr>
            <a:r>
              <a:rPr i="1" lang="en" sz="24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Sales Services are are any service that directly influences or accelerates revenue for a business, usually improving a sales team’s </a:t>
            </a:r>
            <a:r>
              <a:rPr i="1" lang="en" sz="24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efficiency</a:t>
            </a:r>
            <a:r>
              <a:rPr i="1" lang="en" sz="24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 and productivity. 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i="1" sz="24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lvl="0">
              <a:spcBef>
                <a:spcPts val="0"/>
              </a:spcBef>
              <a:buNone/>
            </a:pPr>
            <a:r>
              <a:rPr i="1" lang="en" sz="24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HubSpot technologies tied to these services include: HubSpot Free CRM, Sales Free, Sales Pro, Reporting Add On, and the API Add On. 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Shape 432"/>
          <p:cNvSpPr txBox="1"/>
          <p:nvPr>
            <p:ph type="title"/>
          </p:nvPr>
        </p:nvSpPr>
        <p:spPr>
          <a:xfrm>
            <a:off x="311700" y="280325"/>
            <a:ext cx="8520600" cy="97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>
                <a:latin typeface="Proxima Nova"/>
                <a:ea typeface="Proxima Nova"/>
                <a:cs typeface="Proxima Nova"/>
                <a:sym typeface="Proxima Nova"/>
              </a:rPr>
              <a:t>SALES COACHING AND TRAINING</a:t>
            </a:r>
          </a:p>
        </p:txBody>
      </p:sp>
      <p:sp>
        <p:nvSpPr>
          <p:cNvPr id="433" name="Shape 433"/>
          <p:cNvSpPr/>
          <p:nvPr/>
        </p:nvSpPr>
        <p:spPr>
          <a:xfrm>
            <a:off x="407475" y="1003100"/>
            <a:ext cx="8488800" cy="324600"/>
          </a:xfrm>
          <a:prstGeom prst="rect">
            <a:avLst/>
          </a:prstGeom>
          <a:solidFill>
            <a:srgbClr val="3B73AF"/>
          </a:solidFill>
          <a:ln cap="flat" cmpd="sng" w="19050">
            <a:solidFill>
              <a:srgbClr val="3B73A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20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SERVICES IMPLEMENTATION PILLARS</a:t>
            </a:r>
          </a:p>
        </p:txBody>
      </p:sp>
      <p:sp>
        <p:nvSpPr>
          <p:cNvPr id="434" name="Shape 434"/>
          <p:cNvSpPr/>
          <p:nvPr/>
        </p:nvSpPr>
        <p:spPr>
          <a:xfrm>
            <a:off x="407475" y="1396445"/>
            <a:ext cx="2772000" cy="239700"/>
          </a:xfrm>
          <a:prstGeom prst="rect">
            <a:avLst/>
          </a:prstGeom>
          <a:solidFill>
            <a:srgbClr val="F7761F"/>
          </a:solidFill>
          <a:ln cap="flat" cmpd="sng" w="9525">
            <a:solidFill>
              <a:srgbClr val="F7761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16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HIRING</a:t>
            </a:r>
          </a:p>
        </p:txBody>
      </p:sp>
      <p:sp>
        <p:nvSpPr>
          <p:cNvPr id="435" name="Shape 435"/>
          <p:cNvSpPr/>
          <p:nvPr/>
        </p:nvSpPr>
        <p:spPr>
          <a:xfrm>
            <a:off x="3265851" y="1396445"/>
            <a:ext cx="2772000" cy="239700"/>
          </a:xfrm>
          <a:prstGeom prst="rect">
            <a:avLst/>
          </a:prstGeom>
          <a:solidFill>
            <a:srgbClr val="F7761F"/>
          </a:solidFill>
          <a:ln cap="flat" cmpd="sng" w="9525">
            <a:solidFill>
              <a:srgbClr val="F7761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16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MARKETING</a:t>
            </a:r>
          </a:p>
        </p:txBody>
      </p:sp>
      <p:sp>
        <p:nvSpPr>
          <p:cNvPr id="436" name="Shape 436"/>
          <p:cNvSpPr/>
          <p:nvPr/>
        </p:nvSpPr>
        <p:spPr>
          <a:xfrm>
            <a:off x="6124228" y="1396445"/>
            <a:ext cx="2772000" cy="239700"/>
          </a:xfrm>
          <a:prstGeom prst="rect">
            <a:avLst/>
          </a:prstGeom>
          <a:solidFill>
            <a:srgbClr val="F7761F"/>
          </a:solidFill>
          <a:ln cap="flat" cmpd="sng" w="9525">
            <a:solidFill>
              <a:srgbClr val="F7761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16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PRICING</a:t>
            </a:r>
          </a:p>
        </p:txBody>
      </p:sp>
      <p:sp>
        <p:nvSpPr>
          <p:cNvPr id="437" name="Shape 437"/>
          <p:cNvSpPr/>
          <p:nvPr/>
        </p:nvSpPr>
        <p:spPr>
          <a:xfrm>
            <a:off x="407475" y="3249913"/>
            <a:ext cx="4179300" cy="239700"/>
          </a:xfrm>
          <a:prstGeom prst="rect">
            <a:avLst/>
          </a:prstGeom>
          <a:solidFill>
            <a:srgbClr val="F7761F"/>
          </a:solidFill>
          <a:ln cap="flat" cmpd="sng" w="9525">
            <a:solidFill>
              <a:srgbClr val="F7761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16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SALES STRATEGY</a:t>
            </a:r>
          </a:p>
        </p:txBody>
      </p:sp>
      <p:sp>
        <p:nvSpPr>
          <p:cNvPr id="438" name="Shape 438"/>
          <p:cNvSpPr/>
          <p:nvPr/>
        </p:nvSpPr>
        <p:spPr>
          <a:xfrm>
            <a:off x="4716995" y="3249913"/>
            <a:ext cx="4179299" cy="239700"/>
          </a:xfrm>
          <a:prstGeom prst="rect">
            <a:avLst/>
          </a:prstGeom>
          <a:solidFill>
            <a:srgbClr val="F7761F"/>
          </a:solidFill>
          <a:ln cap="flat" cmpd="sng" w="9525">
            <a:solidFill>
              <a:srgbClr val="F7761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16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ORG STRUCTURE</a:t>
            </a:r>
          </a:p>
        </p:txBody>
      </p:sp>
      <p:sp>
        <p:nvSpPr>
          <p:cNvPr id="439" name="Shape 439"/>
          <p:cNvSpPr/>
          <p:nvPr/>
        </p:nvSpPr>
        <p:spPr>
          <a:xfrm>
            <a:off x="405275" y="1697601"/>
            <a:ext cx="2772000" cy="14787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indent="-304800" lvl="0" marL="457200" rtl="0">
              <a:spcBef>
                <a:spcPts val="0"/>
              </a:spcBef>
              <a:buClr>
                <a:srgbClr val="FFFFFF"/>
              </a:buClr>
              <a:buSzPct val="100000"/>
              <a:buFont typeface="Proxima Nova"/>
              <a:buChar char="●"/>
            </a:pPr>
            <a:r>
              <a:rPr lang="en" sz="12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Salesperson to sell the coaching and training services </a:t>
            </a:r>
          </a:p>
          <a:p>
            <a:pPr indent="-304800" lvl="0" marL="457200" rtl="0">
              <a:spcBef>
                <a:spcPts val="0"/>
              </a:spcBef>
              <a:buClr>
                <a:srgbClr val="FFFFFF"/>
              </a:buClr>
              <a:buSzPct val="100000"/>
              <a:buFont typeface="Proxima Nova"/>
              <a:buChar char="●"/>
            </a:pPr>
            <a:r>
              <a:rPr lang="en" sz="12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Trainer (service provider)</a:t>
            </a:r>
          </a:p>
          <a:p>
            <a:pPr indent="-304800" lvl="0" marL="457200" rtl="0">
              <a:spcBef>
                <a:spcPts val="0"/>
              </a:spcBef>
              <a:buClr>
                <a:srgbClr val="FFFFFF"/>
              </a:buClr>
              <a:buSzPct val="100000"/>
              <a:buFont typeface="Proxima Nova"/>
              <a:buChar char="●"/>
            </a:pPr>
            <a:r>
              <a:rPr lang="en" sz="12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Account manager (also does marketing)</a:t>
            </a:r>
          </a:p>
        </p:txBody>
      </p:sp>
      <p:sp>
        <p:nvSpPr>
          <p:cNvPr id="440" name="Shape 440"/>
          <p:cNvSpPr/>
          <p:nvPr/>
        </p:nvSpPr>
        <p:spPr>
          <a:xfrm>
            <a:off x="3263650" y="1697601"/>
            <a:ext cx="2771999" cy="14787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SzPct val="91666"/>
              <a:buNone/>
            </a:pPr>
            <a:r>
              <a:rPr lang="en" sz="12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Target Personas:</a:t>
            </a:r>
          </a:p>
          <a:p>
            <a:pPr indent="-304800" lvl="0" marL="457200" rtl="0">
              <a:spcBef>
                <a:spcPts val="0"/>
              </a:spcBef>
              <a:buClr>
                <a:srgbClr val="FFFFFF"/>
              </a:buClr>
              <a:buSzPct val="100000"/>
              <a:buFont typeface="Proxima Nova"/>
              <a:buChar char="●"/>
            </a:pPr>
            <a:r>
              <a:rPr lang="en" sz="12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Manager and Director level</a:t>
            </a:r>
          </a:p>
          <a:p>
            <a:pPr indent="-304800" lvl="0" marL="457200" rtl="0">
              <a:spcBef>
                <a:spcPts val="0"/>
              </a:spcBef>
              <a:buClr>
                <a:srgbClr val="FFFFFF"/>
              </a:buClr>
              <a:buSzPct val="100000"/>
              <a:buFont typeface="Proxima Nova"/>
              <a:buChar char="●"/>
            </a:pPr>
            <a:r>
              <a:rPr lang="en" sz="12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Sales Ops (enterprise only)</a:t>
            </a:r>
          </a:p>
          <a:p>
            <a:pPr indent="-304800" lvl="0" marL="457200" rtl="0">
              <a:spcBef>
                <a:spcPts val="0"/>
              </a:spcBef>
              <a:buClr>
                <a:srgbClr val="FFFFFF"/>
              </a:buClr>
              <a:buSzPct val="100000"/>
              <a:buFont typeface="Proxima Nova"/>
              <a:buChar char="●"/>
            </a:pPr>
            <a:r>
              <a:rPr lang="en" sz="12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CEO (small companies)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lvl="0" rtl="0">
              <a:spcBef>
                <a:spcPts val="0"/>
              </a:spcBef>
              <a:buNone/>
            </a:pPr>
            <a:r>
              <a:rPr b="1" lang="en" sz="12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Value prop</a:t>
            </a:r>
            <a:r>
              <a:rPr lang="en" sz="12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: Decreasing the sales cycle with a more hands on approach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41" name="Shape 441"/>
          <p:cNvSpPr/>
          <p:nvPr/>
        </p:nvSpPr>
        <p:spPr>
          <a:xfrm>
            <a:off x="6122026" y="1697601"/>
            <a:ext cx="2772000" cy="14787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indent="-304800" lvl="0" marL="457200" rtl="0">
              <a:spcBef>
                <a:spcPts val="0"/>
              </a:spcBef>
              <a:buClr>
                <a:srgbClr val="FFFFFF"/>
              </a:buClr>
              <a:buSzPct val="100000"/>
              <a:buFont typeface="Proxima Nova"/>
              <a:buChar char="●"/>
            </a:pPr>
            <a:r>
              <a:rPr lang="en" sz="12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Base fee + per salesperson who is getting trained</a:t>
            </a:r>
          </a:p>
          <a:p>
            <a:pPr indent="-304800" lvl="0" marL="457200" rtl="0">
              <a:spcBef>
                <a:spcPts val="0"/>
              </a:spcBef>
              <a:buClr>
                <a:srgbClr val="FFFFFF"/>
              </a:buClr>
              <a:buSzPct val="100000"/>
              <a:buFont typeface="Proxima Nova"/>
              <a:buChar char="●"/>
            </a:pPr>
            <a:r>
              <a:rPr lang="en" sz="12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Offer training as part of the webinar</a:t>
            </a:r>
          </a:p>
          <a:p>
            <a:pPr indent="-304800" lvl="0" marL="457200" rtl="0">
              <a:spcBef>
                <a:spcPts val="0"/>
              </a:spcBef>
              <a:buClr>
                <a:srgbClr val="FFFFFF"/>
              </a:buClr>
              <a:buSzPct val="100000"/>
              <a:buFont typeface="Proxima Nova"/>
              <a:buChar char="●"/>
            </a:pPr>
            <a:r>
              <a:rPr lang="en" sz="12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In-person workshops work well as it’s a more tangible service for clients (as opposed to all virtual training)</a:t>
            </a:r>
          </a:p>
        </p:txBody>
      </p:sp>
      <p:sp>
        <p:nvSpPr>
          <p:cNvPr id="442" name="Shape 442"/>
          <p:cNvSpPr/>
          <p:nvPr/>
        </p:nvSpPr>
        <p:spPr>
          <a:xfrm>
            <a:off x="407475" y="3563249"/>
            <a:ext cx="4179300" cy="14280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indent="-304800" lvl="0" marL="457200" rtl="0">
              <a:spcBef>
                <a:spcPts val="0"/>
              </a:spcBef>
              <a:buClr>
                <a:srgbClr val="FFFFFF"/>
              </a:buClr>
              <a:buSzPct val="100000"/>
              <a:buFont typeface="Proxima Nova"/>
              <a:buChar char="●"/>
            </a:pPr>
            <a:r>
              <a:rPr lang="en" sz="12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Current customers: especially ones using hubspot CRM already </a:t>
            </a:r>
            <a:br>
              <a:rPr lang="en" sz="12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</a:p>
          <a:p>
            <a:pPr indent="-304800" lvl="0" marL="457200" rtl="0">
              <a:spcBef>
                <a:spcPts val="0"/>
              </a:spcBef>
              <a:buClr>
                <a:srgbClr val="FFFFFF"/>
              </a:buClr>
              <a:buSzPct val="100000"/>
              <a:buFont typeface="Proxima Nova"/>
              <a:buChar char="●"/>
            </a:pPr>
            <a:r>
              <a:rPr lang="en" sz="12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Inbound Leads (webinar event with a needs analysis assessment)</a:t>
            </a:r>
            <a:br>
              <a:rPr lang="en" sz="12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</a:p>
          <a:p>
            <a:pPr indent="-304800" lvl="0" marL="457200" rtl="0">
              <a:spcBef>
                <a:spcPts val="0"/>
              </a:spcBef>
              <a:buClr>
                <a:srgbClr val="FFFFFF"/>
              </a:buClr>
              <a:buSzPct val="100000"/>
              <a:buFont typeface="Proxima Nova"/>
              <a:buChar char="●"/>
            </a:pPr>
            <a:r>
              <a:rPr lang="en" sz="12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Outbound (lists, LinkedIn, events, etc)</a:t>
            </a:r>
          </a:p>
        </p:txBody>
      </p:sp>
      <p:sp>
        <p:nvSpPr>
          <p:cNvPr id="443" name="Shape 443"/>
          <p:cNvSpPr/>
          <p:nvPr/>
        </p:nvSpPr>
        <p:spPr>
          <a:xfrm>
            <a:off x="4716999" y="3563249"/>
            <a:ext cx="4179300" cy="14280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indent="-304800" lvl="0" marL="457200" rtl="0">
              <a:spcBef>
                <a:spcPts val="0"/>
              </a:spcBef>
              <a:buClr>
                <a:srgbClr val="FFFFFF"/>
              </a:buClr>
              <a:buSzPct val="100000"/>
              <a:buFont typeface="Proxima Nova"/>
              <a:buChar char="●"/>
            </a:pPr>
            <a:r>
              <a:rPr lang="en" sz="12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The three hires work together to set goals and stay on the same page</a:t>
            </a:r>
            <a:br>
              <a:rPr lang="en" sz="12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</a:p>
          <a:p>
            <a:pPr indent="-304800" lvl="0" marL="457200" rtl="0">
              <a:spcBef>
                <a:spcPts val="0"/>
              </a:spcBef>
              <a:buClr>
                <a:srgbClr val="FFFFFF"/>
              </a:buClr>
              <a:buSzPct val="100000"/>
              <a:buFont typeface="Proxima Nova"/>
              <a:buChar char="●"/>
            </a:pPr>
            <a:r>
              <a:rPr lang="en" sz="12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Within that, marketing will focus on marketing, sales on sales, and trainer on executing the coaching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Shape 448"/>
          <p:cNvSpPr txBox="1"/>
          <p:nvPr>
            <p:ph type="title"/>
          </p:nvPr>
        </p:nvSpPr>
        <p:spPr>
          <a:xfrm>
            <a:off x="311700" y="280325"/>
            <a:ext cx="8520600" cy="97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>
                <a:latin typeface="Proxima Nova"/>
                <a:ea typeface="Proxima Nova"/>
                <a:cs typeface="Proxima Nova"/>
                <a:sym typeface="Proxima Nova"/>
              </a:rPr>
              <a:t>TECHNOLOGY ASSESSMENTS</a:t>
            </a:r>
          </a:p>
        </p:txBody>
      </p:sp>
      <p:sp>
        <p:nvSpPr>
          <p:cNvPr id="449" name="Shape 449"/>
          <p:cNvSpPr/>
          <p:nvPr/>
        </p:nvSpPr>
        <p:spPr>
          <a:xfrm>
            <a:off x="407475" y="1003100"/>
            <a:ext cx="8488800" cy="324600"/>
          </a:xfrm>
          <a:prstGeom prst="rect">
            <a:avLst/>
          </a:prstGeom>
          <a:solidFill>
            <a:srgbClr val="3B73AF"/>
          </a:solidFill>
          <a:ln cap="flat" cmpd="sng" w="19050">
            <a:solidFill>
              <a:srgbClr val="3B73A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20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SERVICES IMPLEMENTATION PILLARS</a:t>
            </a:r>
          </a:p>
        </p:txBody>
      </p:sp>
      <p:sp>
        <p:nvSpPr>
          <p:cNvPr id="450" name="Shape 450"/>
          <p:cNvSpPr/>
          <p:nvPr/>
        </p:nvSpPr>
        <p:spPr>
          <a:xfrm>
            <a:off x="407475" y="1396445"/>
            <a:ext cx="2772000" cy="239700"/>
          </a:xfrm>
          <a:prstGeom prst="rect">
            <a:avLst/>
          </a:prstGeom>
          <a:solidFill>
            <a:srgbClr val="F7761F"/>
          </a:solidFill>
          <a:ln cap="flat" cmpd="sng" w="9525">
            <a:solidFill>
              <a:srgbClr val="F7761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16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HIRING</a:t>
            </a:r>
          </a:p>
        </p:txBody>
      </p:sp>
      <p:sp>
        <p:nvSpPr>
          <p:cNvPr id="451" name="Shape 451"/>
          <p:cNvSpPr/>
          <p:nvPr/>
        </p:nvSpPr>
        <p:spPr>
          <a:xfrm>
            <a:off x="3265851" y="1396445"/>
            <a:ext cx="2772000" cy="239700"/>
          </a:xfrm>
          <a:prstGeom prst="rect">
            <a:avLst/>
          </a:prstGeom>
          <a:solidFill>
            <a:srgbClr val="F7761F"/>
          </a:solidFill>
          <a:ln cap="flat" cmpd="sng" w="9525">
            <a:solidFill>
              <a:srgbClr val="F7761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16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MARKETING</a:t>
            </a:r>
          </a:p>
        </p:txBody>
      </p:sp>
      <p:sp>
        <p:nvSpPr>
          <p:cNvPr id="452" name="Shape 452"/>
          <p:cNvSpPr/>
          <p:nvPr/>
        </p:nvSpPr>
        <p:spPr>
          <a:xfrm>
            <a:off x="6124228" y="1396445"/>
            <a:ext cx="2772000" cy="239700"/>
          </a:xfrm>
          <a:prstGeom prst="rect">
            <a:avLst/>
          </a:prstGeom>
          <a:solidFill>
            <a:srgbClr val="F7761F"/>
          </a:solidFill>
          <a:ln cap="flat" cmpd="sng" w="9525">
            <a:solidFill>
              <a:srgbClr val="F7761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16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PRICING</a:t>
            </a:r>
          </a:p>
        </p:txBody>
      </p:sp>
      <p:sp>
        <p:nvSpPr>
          <p:cNvPr id="453" name="Shape 453"/>
          <p:cNvSpPr/>
          <p:nvPr/>
        </p:nvSpPr>
        <p:spPr>
          <a:xfrm>
            <a:off x="407475" y="3249913"/>
            <a:ext cx="4179300" cy="239700"/>
          </a:xfrm>
          <a:prstGeom prst="rect">
            <a:avLst/>
          </a:prstGeom>
          <a:solidFill>
            <a:srgbClr val="F7761F"/>
          </a:solidFill>
          <a:ln cap="flat" cmpd="sng" w="9525">
            <a:solidFill>
              <a:srgbClr val="F7761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16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SALES STRATEGY</a:t>
            </a:r>
          </a:p>
        </p:txBody>
      </p:sp>
      <p:sp>
        <p:nvSpPr>
          <p:cNvPr id="454" name="Shape 454"/>
          <p:cNvSpPr/>
          <p:nvPr/>
        </p:nvSpPr>
        <p:spPr>
          <a:xfrm>
            <a:off x="4716995" y="3249913"/>
            <a:ext cx="4179299" cy="239700"/>
          </a:xfrm>
          <a:prstGeom prst="rect">
            <a:avLst/>
          </a:prstGeom>
          <a:solidFill>
            <a:srgbClr val="F7761F"/>
          </a:solidFill>
          <a:ln cap="flat" cmpd="sng" w="9525">
            <a:solidFill>
              <a:srgbClr val="F7761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16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ORG STRUCTURE</a:t>
            </a:r>
          </a:p>
        </p:txBody>
      </p:sp>
      <p:sp>
        <p:nvSpPr>
          <p:cNvPr id="455" name="Shape 455"/>
          <p:cNvSpPr/>
          <p:nvPr/>
        </p:nvSpPr>
        <p:spPr>
          <a:xfrm>
            <a:off x="405275" y="1697601"/>
            <a:ext cx="2772000" cy="14787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indent="-304800" lvl="0" marL="457200" rtl="0">
              <a:spcBef>
                <a:spcPts val="0"/>
              </a:spcBef>
              <a:buClr>
                <a:srgbClr val="FFFFFF"/>
              </a:buClr>
              <a:buSzPct val="100000"/>
              <a:buFont typeface="Proxima Nova"/>
              <a:buChar char="●"/>
            </a:pPr>
            <a:r>
              <a:rPr lang="en" sz="12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Sales Consultant &amp; Growth Strategist </a:t>
            </a:r>
            <a:br>
              <a:rPr lang="en" sz="12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</a:p>
          <a:p>
            <a:pPr indent="-304800" lvl="0" marL="457200" rtl="0">
              <a:spcBef>
                <a:spcPts val="0"/>
              </a:spcBef>
              <a:buClr>
                <a:srgbClr val="FFFFFF"/>
              </a:buClr>
              <a:buSzPct val="100000"/>
              <a:buFont typeface="Proxima Nova"/>
              <a:buChar char="●"/>
            </a:pPr>
            <a:r>
              <a:rPr lang="en" sz="12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Technical Marketing &amp; Sales Analyst   </a:t>
            </a:r>
            <a:br>
              <a:rPr lang="en" sz="12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</a:p>
          <a:p>
            <a:pPr indent="-304800" lvl="0" marL="457200" rtl="0">
              <a:spcBef>
                <a:spcPts val="0"/>
              </a:spcBef>
              <a:buClr>
                <a:srgbClr val="FFFFFF"/>
              </a:buClr>
              <a:buSzPct val="100000"/>
              <a:buFont typeface="Proxima Nova"/>
              <a:buChar char="●"/>
            </a:pPr>
            <a:r>
              <a:rPr lang="en" sz="12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Sales / BDR </a:t>
            </a:r>
          </a:p>
        </p:txBody>
      </p:sp>
      <p:sp>
        <p:nvSpPr>
          <p:cNvPr id="456" name="Shape 456"/>
          <p:cNvSpPr/>
          <p:nvPr/>
        </p:nvSpPr>
        <p:spPr>
          <a:xfrm>
            <a:off x="3263650" y="1697601"/>
            <a:ext cx="2771999" cy="14787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 sz="10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TOFU CTA</a:t>
            </a:r>
          </a:p>
          <a:p>
            <a:pPr lvl="0" rtl="0">
              <a:spcBef>
                <a:spcPts val="0"/>
              </a:spcBef>
              <a:buNone/>
            </a:pPr>
            <a:r>
              <a:rPr b="1" lang="en" sz="10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Webinar: </a:t>
            </a:r>
            <a:r>
              <a:rPr lang="en" sz="10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How to Shorten Your Sales Cycle and Create a Predictable Pipeline: A Case Study; Broken down into different webinar tracks for specific technologies 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0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lvl="0" rtl="0">
              <a:spcBef>
                <a:spcPts val="0"/>
              </a:spcBef>
              <a:buNone/>
            </a:pPr>
            <a:r>
              <a:rPr b="1" lang="en" sz="10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BOFU CTA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0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Initial offer: Mini Audit with mini recommendation to our existing customers</a:t>
            </a:r>
          </a:p>
        </p:txBody>
      </p:sp>
      <p:sp>
        <p:nvSpPr>
          <p:cNvPr id="457" name="Shape 457"/>
          <p:cNvSpPr/>
          <p:nvPr/>
        </p:nvSpPr>
        <p:spPr>
          <a:xfrm>
            <a:off x="6122026" y="1697601"/>
            <a:ext cx="2772000" cy="14787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indent="-304800" lvl="0" marL="457200" rtl="0">
              <a:spcBef>
                <a:spcPts val="0"/>
              </a:spcBef>
              <a:buClr>
                <a:srgbClr val="FFFFFF"/>
              </a:buClr>
              <a:buSzPct val="100000"/>
              <a:buFont typeface="Proxima Nova"/>
              <a:buChar char="●"/>
            </a:pPr>
            <a:r>
              <a:rPr lang="en" sz="12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Retainer model with a set-up period 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04800" lvl="0" marL="457200" rtl="0">
              <a:spcBef>
                <a:spcPts val="0"/>
              </a:spcBef>
              <a:buClr>
                <a:srgbClr val="FFFFFF"/>
              </a:buClr>
              <a:buSzPct val="100000"/>
              <a:buFont typeface="Proxima Nova"/>
              <a:buChar char="●"/>
            </a:pPr>
            <a:r>
              <a:rPr lang="en" sz="12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Lead in with an audit/assessment (month 1)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58" name="Shape 458"/>
          <p:cNvSpPr/>
          <p:nvPr/>
        </p:nvSpPr>
        <p:spPr>
          <a:xfrm>
            <a:off x="407475" y="3563249"/>
            <a:ext cx="4179300" cy="14280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indent="-298450" lvl="0" marL="457200" rtl="0">
              <a:spcBef>
                <a:spcPts val="0"/>
              </a:spcBef>
              <a:buClr>
                <a:srgbClr val="FFFFFF"/>
              </a:buClr>
              <a:buSzPct val="100000"/>
              <a:buFont typeface="Proxima Nova"/>
              <a:buChar char="●"/>
            </a:pPr>
            <a:r>
              <a:rPr lang="en" sz="11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Monthly data analysis and recommendations (ongoing) </a:t>
            </a:r>
          </a:p>
          <a:p>
            <a:pPr indent="-298450" lvl="0" marL="457200" rtl="0">
              <a:spcBef>
                <a:spcPts val="0"/>
              </a:spcBef>
              <a:buClr>
                <a:srgbClr val="FFFFFF"/>
              </a:buClr>
              <a:buSzPct val="100000"/>
              <a:buFont typeface="Proxima Nova"/>
              <a:buChar char="●"/>
            </a:pPr>
            <a:r>
              <a:rPr lang="en" sz="11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Integration of multiple technologies into single data; e.g.: Analyzing call to appointment ratios, sales cycle</a:t>
            </a:r>
          </a:p>
          <a:p>
            <a:pPr indent="-298450" lvl="0" marL="457200" rtl="0">
              <a:spcBef>
                <a:spcPts val="0"/>
              </a:spcBef>
              <a:buClr>
                <a:srgbClr val="FFFFFF"/>
              </a:buClr>
              <a:buSzPct val="100000"/>
              <a:buFont typeface="Proxima Nova"/>
              <a:buChar char="●"/>
            </a:pPr>
            <a:r>
              <a:rPr lang="en" sz="11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Recommendations will include how to better utilize the tools based on the data </a:t>
            </a:r>
          </a:p>
          <a:p>
            <a:pPr indent="-298450" lvl="0" marL="457200" rtl="0">
              <a:spcBef>
                <a:spcPts val="0"/>
              </a:spcBef>
              <a:buClr>
                <a:srgbClr val="FFFFFF"/>
              </a:buClr>
              <a:buSzPct val="100000"/>
              <a:buFont typeface="Proxima Nova"/>
              <a:buChar char="●"/>
            </a:pPr>
            <a:r>
              <a:rPr lang="en" sz="11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The value of this is the ability to have a predictable pipeline, and have gradual improvement over time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1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59" name="Shape 459"/>
          <p:cNvSpPr/>
          <p:nvPr/>
        </p:nvSpPr>
        <p:spPr>
          <a:xfrm>
            <a:off x="4716999" y="3563249"/>
            <a:ext cx="4179300" cy="14280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indent="-304800" lvl="0" marL="457200" rtl="0">
              <a:spcBef>
                <a:spcPts val="0"/>
              </a:spcBef>
              <a:buClr>
                <a:srgbClr val="FFFFFF"/>
              </a:buClr>
              <a:buSzPct val="100000"/>
              <a:buFont typeface="Proxima Nova"/>
              <a:buChar char="●"/>
            </a:pPr>
            <a:r>
              <a:rPr lang="en" sz="12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Growth Strategist / Consultant is the project manager and oversees the strategic recommendations and how to apply the analysis  </a:t>
            </a:r>
          </a:p>
          <a:p>
            <a:pPr indent="-304800" lvl="1" marL="914400" rtl="0">
              <a:spcBef>
                <a:spcPts val="0"/>
              </a:spcBef>
              <a:buClr>
                <a:srgbClr val="FFFFFF"/>
              </a:buClr>
              <a:buSzPct val="100000"/>
              <a:buFont typeface="Proxima Nova"/>
              <a:buChar char="○"/>
            </a:pPr>
            <a:r>
              <a:rPr lang="en" sz="12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They digest it and spit it out</a:t>
            </a:r>
          </a:p>
          <a:p>
            <a:pPr indent="-304800" lvl="0" marL="457200" rtl="0">
              <a:spcBef>
                <a:spcPts val="0"/>
              </a:spcBef>
              <a:buClr>
                <a:srgbClr val="FFFFFF"/>
              </a:buClr>
              <a:buSzPct val="100000"/>
              <a:buFont typeface="Proxima Nova"/>
              <a:buChar char="●"/>
            </a:pPr>
            <a:r>
              <a:rPr lang="en" sz="12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Analyst analyzes and comes up with iteration points and technology recommendations </a:t>
            </a:r>
          </a:p>
          <a:p>
            <a:pPr indent="-304800" lvl="0" marL="457200" rtl="0">
              <a:spcBef>
                <a:spcPts val="0"/>
              </a:spcBef>
              <a:buClr>
                <a:srgbClr val="FFFFFF"/>
              </a:buClr>
              <a:buSzPct val="100000"/>
              <a:buFont typeface="Proxima Nova"/>
              <a:buChar char="●"/>
            </a:pPr>
            <a:r>
              <a:rPr lang="en" sz="12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Salesperson sells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Shape 464"/>
          <p:cNvSpPr txBox="1"/>
          <p:nvPr>
            <p:ph type="title"/>
          </p:nvPr>
        </p:nvSpPr>
        <p:spPr>
          <a:xfrm>
            <a:off x="311700" y="1828200"/>
            <a:ext cx="8520600" cy="1460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4000">
                <a:solidFill>
                  <a:srgbClr val="FF6811"/>
                </a:solidFill>
                <a:latin typeface="Proxima Nova"/>
                <a:ea typeface="Proxima Nova"/>
                <a:cs typeface="Proxima Nova"/>
                <a:sym typeface="Proxima Nova"/>
              </a:rPr>
              <a:t>NEXT STEPS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4000">
                <a:latin typeface="Proxima Nova"/>
                <a:ea typeface="Proxima Nova"/>
                <a:cs typeface="Proxima Nova"/>
                <a:sym typeface="Proxima Nova"/>
              </a:rPr>
              <a:t>Your Calls-to-Action for Agency Partners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Shape 469"/>
          <p:cNvSpPr txBox="1"/>
          <p:nvPr>
            <p:ph type="title"/>
          </p:nvPr>
        </p:nvSpPr>
        <p:spPr>
          <a:xfrm>
            <a:off x="311700" y="280325"/>
            <a:ext cx="8520600" cy="97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>
                <a:solidFill>
                  <a:srgbClr val="F7761F"/>
                </a:solidFill>
                <a:latin typeface="Proxima Nova"/>
                <a:ea typeface="Proxima Nova"/>
                <a:cs typeface="Proxima Nova"/>
                <a:sym typeface="Proxima Nova"/>
              </a:rPr>
              <a:t>NEXT STEPS</a:t>
            </a:r>
            <a:r>
              <a:rPr lang="en" sz="3600">
                <a:latin typeface="Proxima Nova"/>
                <a:ea typeface="Proxima Nova"/>
                <a:cs typeface="Proxima Nova"/>
                <a:sym typeface="Proxima Nova"/>
              </a:rPr>
              <a:t>: HOW TO OFFER SALES SERVICES </a:t>
            </a:r>
          </a:p>
        </p:txBody>
      </p:sp>
      <p:sp>
        <p:nvSpPr>
          <p:cNvPr id="470" name="Shape 470"/>
          <p:cNvSpPr/>
          <p:nvPr/>
        </p:nvSpPr>
        <p:spPr>
          <a:xfrm>
            <a:off x="487717" y="1548850"/>
            <a:ext cx="8268600" cy="395100"/>
          </a:xfrm>
          <a:prstGeom prst="rect">
            <a:avLst/>
          </a:prstGeom>
          <a:solidFill>
            <a:srgbClr val="F7761F"/>
          </a:solidFill>
          <a:ln cap="flat" cmpd="sng" w="9525">
            <a:solidFill>
              <a:srgbClr val="F7761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16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AGENCY PARTNERS</a:t>
            </a:r>
          </a:p>
        </p:txBody>
      </p:sp>
      <p:sp>
        <p:nvSpPr>
          <p:cNvPr id="471" name="Shape 471"/>
          <p:cNvSpPr/>
          <p:nvPr/>
        </p:nvSpPr>
        <p:spPr>
          <a:xfrm>
            <a:off x="481150" y="2078600"/>
            <a:ext cx="8268600" cy="23946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rgbClr val="FFFFFF"/>
              </a:buClr>
              <a:buFont typeface="Proxima Nova"/>
              <a:buChar char="●"/>
            </a:pPr>
            <a:r>
              <a:rPr lang="en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Activate HubSpot CRM and Sales Free (minimum) </a:t>
            </a:r>
          </a:p>
          <a:p>
            <a:pPr indent="-228600" lvl="1" marL="914400" rtl="0">
              <a:spcBef>
                <a:spcPts val="0"/>
              </a:spcBef>
              <a:buClr>
                <a:srgbClr val="FFFFFF"/>
              </a:buClr>
              <a:buFont typeface="Proxima Nova"/>
              <a:buChar char="○"/>
            </a:pPr>
            <a:r>
              <a:rPr lang="en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Recommended: Purchase Sales Pro </a:t>
            </a:r>
            <a:br>
              <a:rPr lang="en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</a:p>
          <a:p>
            <a:pPr indent="-228600" lvl="0" marL="457200" rtl="0">
              <a:spcBef>
                <a:spcPts val="0"/>
              </a:spcBef>
              <a:buClr>
                <a:srgbClr val="FFFFFF"/>
              </a:buClr>
              <a:buFont typeface="Proxima Nova"/>
              <a:buChar char="●"/>
            </a:pPr>
            <a:r>
              <a:rPr lang="en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Complete CRM Certification </a:t>
            </a:r>
            <a:br>
              <a:rPr lang="en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</a:p>
          <a:p>
            <a:pPr indent="-228600" lvl="0" marL="457200" rtl="0">
              <a:spcBef>
                <a:spcPts val="0"/>
              </a:spcBef>
              <a:buClr>
                <a:srgbClr val="FFFFFF"/>
              </a:buClr>
              <a:buFont typeface="Proxima Nova"/>
              <a:buChar char="●"/>
            </a:pPr>
            <a:r>
              <a:rPr lang="en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Complete Sales Pro Training Modules - </a:t>
            </a:r>
            <a:r>
              <a:rPr lang="en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3"/>
              </a:rPr>
              <a:t>http://academy.hubspot.com/sales-training</a:t>
            </a:r>
            <a:r>
              <a:rPr lang="en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br>
              <a:rPr lang="en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</a:p>
          <a:p>
            <a:pPr indent="-228600" lvl="0" marL="457200" rtl="0">
              <a:spcBef>
                <a:spcPts val="0"/>
              </a:spcBef>
              <a:buClr>
                <a:srgbClr val="FFFFFF"/>
              </a:buClr>
              <a:buFont typeface="Proxima Nova"/>
              <a:buChar char="●"/>
            </a:pPr>
            <a:r>
              <a:rPr lang="en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Review this deck with your CAM or CC</a:t>
            </a:r>
            <a:br>
              <a:rPr lang="en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</a:p>
          <a:p>
            <a:pPr indent="-228600" lvl="0" marL="457200" rtl="0">
              <a:spcBef>
                <a:spcPts val="0"/>
              </a:spcBef>
              <a:buClr>
                <a:srgbClr val="FFFFFF"/>
              </a:buClr>
              <a:buFont typeface="Proxima Nova"/>
              <a:buChar char="●"/>
            </a:pPr>
            <a:r>
              <a:rPr lang="en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Identify 5 good fit installed base clients OR 5 good fit new prospects 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Shape 476"/>
          <p:cNvSpPr txBox="1"/>
          <p:nvPr>
            <p:ph type="title"/>
          </p:nvPr>
        </p:nvSpPr>
        <p:spPr>
          <a:xfrm>
            <a:off x="311700" y="1980600"/>
            <a:ext cx="8520600" cy="1460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4000">
                <a:solidFill>
                  <a:srgbClr val="FF6811"/>
                </a:solidFill>
                <a:latin typeface="Proxima Nova"/>
                <a:ea typeface="Proxima Nova"/>
                <a:cs typeface="Proxima Nova"/>
                <a:sym typeface="Proxima Nova"/>
              </a:rPr>
              <a:t>APPENDIX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/>
          <p:nvPr/>
        </p:nvSpPr>
        <p:spPr>
          <a:xfrm>
            <a:off x="271829" y="209706"/>
            <a:ext cx="8488800" cy="9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 rtl="0">
              <a:lnSpc>
                <a:spcPct val="80000"/>
              </a:lnSpc>
              <a:spcBef>
                <a:spcPts val="0"/>
              </a:spcBef>
              <a:buNone/>
            </a:pPr>
            <a:r>
              <a:rPr lang="en" sz="3600">
                <a:solidFill>
                  <a:srgbClr val="FF6811"/>
                </a:solidFill>
                <a:latin typeface="Proxima Nova"/>
                <a:ea typeface="Proxima Nova"/>
                <a:cs typeface="Proxima Nova"/>
                <a:sym typeface="Proxima Nova"/>
              </a:rPr>
              <a:t>OVERVIEW</a:t>
            </a:r>
            <a:r>
              <a:rPr lang="en" sz="36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: </a:t>
            </a:r>
            <a:r>
              <a:rPr lang="en" sz="36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THE FOUR CORE INBOUND SALES SERVICES</a:t>
            </a:r>
          </a:p>
        </p:txBody>
      </p:sp>
      <p:sp>
        <p:nvSpPr>
          <p:cNvPr id="129" name="Shape 129"/>
          <p:cNvSpPr/>
          <p:nvPr/>
        </p:nvSpPr>
        <p:spPr>
          <a:xfrm>
            <a:off x="370475" y="1460300"/>
            <a:ext cx="8488800" cy="473700"/>
          </a:xfrm>
          <a:prstGeom prst="rect">
            <a:avLst/>
          </a:prstGeom>
          <a:solidFill>
            <a:srgbClr val="F7761F"/>
          </a:solidFill>
          <a:ln cap="flat" cmpd="sng" w="9525">
            <a:solidFill>
              <a:srgbClr val="F7761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20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INBOUND SALES SERVICES </a:t>
            </a:r>
          </a:p>
        </p:txBody>
      </p:sp>
      <p:sp>
        <p:nvSpPr>
          <p:cNvPr id="130" name="Shape 130"/>
          <p:cNvSpPr/>
          <p:nvPr/>
        </p:nvSpPr>
        <p:spPr>
          <a:xfrm>
            <a:off x="370475" y="2067965"/>
            <a:ext cx="2041200" cy="2863800"/>
          </a:xfrm>
          <a:prstGeom prst="rect">
            <a:avLst/>
          </a:prstGeom>
          <a:solidFill>
            <a:srgbClr val="455560"/>
          </a:solidFill>
          <a:ln cap="flat" cmpd="sng" w="9525">
            <a:solidFill>
              <a:srgbClr val="F7761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16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CRM Implementation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b="1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Implementing the HubSpot CRM in order to manage and analyze customer interactions and data throughout the customer lifecycle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3"/>
              </a:rPr>
              <a:t>HubSpot Site Page</a:t>
            </a:r>
          </a:p>
        </p:txBody>
      </p:sp>
      <p:sp>
        <p:nvSpPr>
          <p:cNvPr id="131" name="Shape 131"/>
          <p:cNvSpPr/>
          <p:nvPr/>
        </p:nvSpPr>
        <p:spPr>
          <a:xfrm>
            <a:off x="2519625" y="2067965"/>
            <a:ext cx="2041200" cy="2863800"/>
          </a:xfrm>
          <a:prstGeom prst="rect">
            <a:avLst/>
          </a:prstGeom>
          <a:solidFill>
            <a:srgbClr val="455560"/>
          </a:solidFill>
          <a:ln cap="flat" cmpd="sng" w="9525">
            <a:solidFill>
              <a:srgbClr val="F7761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16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Sales &amp; Marketing Alignment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b="1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Integrating operations and enhancing communications  between sales and marketing teams with the shared goal of increased revenue generation</a:t>
            </a:r>
          </a:p>
        </p:txBody>
      </p:sp>
      <p:sp>
        <p:nvSpPr>
          <p:cNvPr id="132" name="Shape 132"/>
          <p:cNvSpPr/>
          <p:nvPr/>
        </p:nvSpPr>
        <p:spPr>
          <a:xfrm>
            <a:off x="4668775" y="2067965"/>
            <a:ext cx="2041199" cy="2863800"/>
          </a:xfrm>
          <a:prstGeom prst="rect">
            <a:avLst/>
          </a:prstGeom>
          <a:solidFill>
            <a:srgbClr val="455560"/>
          </a:solidFill>
          <a:ln cap="flat" cmpd="sng" w="9525">
            <a:solidFill>
              <a:srgbClr val="F7761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16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Sales Enablement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b="1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b="1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Sales enablement is the technology, processes, and content that empower sales teams to sell efficiently at a higher velocity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4"/>
              </a:rPr>
              <a:t>HubSpot Site Page</a:t>
            </a:r>
          </a:p>
        </p:txBody>
      </p:sp>
      <p:sp>
        <p:nvSpPr>
          <p:cNvPr id="133" name="Shape 133"/>
          <p:cNvSpPr/>
          <p:nvPr/>
        </p:nvSpPr>
        <p:spPr>
          <a:xfrm>
            <a:off x="6817925" y="2067965"/>
            <a:ext cx="2041200" cy="2863800"/>
          </a:xfrm>
          <a:prstGeom prst="rect">
            <a:avLst/>
          </a:prstGeom>
          <a:solidFill>
            <a:srgbClr val="455560"/>
          </a:solidFill>
          <a:ln cap="flat" cmpd="sng" w="9525">
            <a:solidFill>
              <a:srgbClr val="F7761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16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Sales Coaching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b="1" sz="16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b="1" sz="16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An interactive process to help sales team members develop more rapidly and produce better results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/>
          <p:nvPr/>
        </p:nvSpPr>
        <p:spPr>
          <a:xfrm>
            <a:off x="271829" y="209706"/>
            <a:ext cx="8488800" cy="9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 rtl="0">
              <a:lnSpc>
                <a:spcPct val="80000"/>
              </a:lnSpc>
              <a:spcBef>
                <a:spcPts val="0"/>
              </a:spcBef>
              <a:buNone/>
            </a:pPr>
            <a:r>
              <a:rPr lang="en" sz="3600">
                <a:solidFill>
                  <a:srgbClr val="FF6811"/>
                </a:solidFill>
                <a:latin typeface="Proxima Nova"/>
                <a:ea typeface="Proxima Nova"/>
                <a:cs typeface="Proxima Nova"/>
                <a:sym typeface="Proxima Nova"/>
              </a:rPr>
              <a:t>DRILL DOWN</a:t>
            </a:r>
            <a:r>
              <a:rPr lang="en" sz="36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: </a:t>
            </a:r>
            <a:r>
              <a:rPr lang="en" sz="36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THE FOUR CORE INBOUND SALES SERVICES</a:t>
            </a:r>
          </a:p>
        </p:txBody>
      </p:sp>
      <p:sp>
        <p:nvSpPr>
          <p:cNvPr id="139" name="Shape 139"/>
          <p:cNvSpPr/>
          <p:nvPr/>
        </p:nvSpPr>
        <p:spPr>
          <a:xfrm>
            <a:off x="446675" y="1426450"/>
            <a:ext cx="2041200" cy="645300"/>
          </a:xfrm>
          <a:prstGeom prst="rect">
            <a:avLst/>
          </a:prstGeom>
          <a:solidFill>
            <a:srgbClr val="455560"/>
          </a:solidFill>
          <a:ln cap="flat" cmpd="sng" w="9525">
            <a:solidFill>
              <a:srgbClr val="F7761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16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CRM Implementation</a:t>
            </a:r>
          </a:p>
        </p:txBody>
      </p:sp>
      <p:sp>
        <p:nvSpPr>
          <p:cNvPr id="140" name="Shape 140"/>
          <p:cNvSpPr/>
          <p:nvPr/>
        </p:nvSpPr>
        <p:spPr>
          <a:xfrm>
            <a:off x="2595825" y="1426450"/>
            <a:ext cx="2041200" cy="645300"/>
          </a:xfrm>
          <a:prstGeom prst="rect">
            <a:avLst/>
          </a:prstGeom>
          <a:solidFill>
            <a:srgbClr val="455560"/>
          </a:solidFill>
          <a:ln cap="flat" cmpd="sng" w="9525">
            <a:solidFill>
              <a:srgbClr val="F7761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16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Sales &amp; Marketing Alignment</a:t>
            </a:r>
          </a:p>
        </p:txBody>
      </p:sp>
      <p:sp>
        <p:nvSpPr>
          <p:cNvPr id="141" name="Shape 141"/>
          <p:cNvSpPr/>
          <p:nvPr/>
        </p:nvSpPr>
        <p:spPr>
          <a:xfrm>
            <a:off x="4744975" y="1426450"/>
            <a:ext cx="2041200" cy="645300"/>
          </a:xfrm>
          <a:prstGeom prst="rect">
            <a:avLst/>
          </a:prstGeom>
          <a:solidFill>
            <a:srgbClr val="455560"/>
          </a:solidFill>
          <a:ln cap="flat" cmpd="sng" w="9525">
            <a:solidFill>
              <a:srgbClr val="F7761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16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Sales Enablement</a:t>
            </a:r>
          </a:p>
        </p:txBody>
      </p:sp>
      <p:sp>
        <p:nvSpPr>
          <p:cNvPr id="142" name="Shape 142"/>
          <p:cNvSpPr/>
          <p:nvPr/>
        </p:nvSpPr>
        <p:spPr>
          <a:xfrm>
            <a:off x="6894125" y="1426450"/>
            <a:ext cx="2041200" cy="645300"/>
          </a:xfrm>
          <a:prstGeom prst="rect">
            <a:avLst/>
          </a:prstGeom>
          <a:solidFill>
            <a:srgbClr val="455560"/>
          </a:solidFill>
          <a:ln cap="flat" cmpd="sng" w="9525">
            <a:solidFill>
              <a:srgbClr val="F7761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16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Sales Coaching</a:t>
            </a:r>
          </a:p>
        </p:txBody>
      </p:sp>
      <p:sp>
        <p:nvSpPr>
          <p:cNvPr id="143" name="Shape 143"/>
          <p:cNvSpPr/>
          <p:nvPr/>
        </p:nvSpPr>
        <p:spPr>
          <a:xfrm>
            <a:off x="446675" y="2179775"/>
            <a:ext cx="2041200" cy="2546100"/>
          </a:xfrm>
          <a:prstGeom prst="rect">
            <a:avLst/>
          </a:prstGeom>
          <a:noFill/>
          <a:ln cap="flat" cmpd="sng" w="9525">
            <a:solidFill>
              <a:srgbClr val="F7761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indent="-304800" lvl="0" marL="457200" rtl="0">
              <a:spcBef>
                <a:spcPts val="0"/>
              </a:spcBef>
              <a:buClr>
                <a:srgbClr val="FFFFFF"/>
              </a:buClr>
              <a:buSzPct val="100000"/>
              <a:buFont typeface="Proxima Nova"/>
              <a:buChar char="●"/>
            </a:pPr>
            <a:r>
              <a:rPr lang="en" sz="12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Define deal stages, custom fields </a:t>
            </a:r>
          </a:p>
          <a:p>
            <a:pPr indent="-304800" lvl="0" marL="457200" rtl="0">
              <a:spcBef>
                <a:spcPts val="0"/>
              </a:spcBef>
              <a:buClr>
                <a:srgbClr val="FFFFFF"/>
              </a:buClr>
              <a:buSzPct val="100000"/>
              <a:buFont typeface="Proxima Nova"/>
              <a:buChar char="●"/>
            </a:pPr>
            <a:r>
              <a:rPr lang="en" sz="12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Initial CRM Data Migration </a:t>
            </a:r>
          </a:p>
          <a:p>
            <a:pPr indent="-304800" lvl="0" marL="457200" rtl="0">
              <a:spcBef>
                <a:spcPts val="0"/>
              </a:spcBef>
              <a:buClr>
                <a:srgbClr val="FFFFFF"/>
              </a:buClr>
              <a:buSzPct val="100000"/>
              <a:buFont typeface="Proxima Nova"/>
              <a:buChar char="●"/>
            </a:pPr>
            <a:r>
              <a:rPr lang="en" sz="12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Lead Routing and Ongoing Audits </a:t>
            </a:r>
          </a:p>
          <a:p>
            <a:pPr indent="-304800" lvl="0" marL="457200" rtl="0">
              <a:spcBef>
                <a:spcPts val="0"/>
              </a:spcBef>
              <a:buClr>
                <a:srgbClr val="FFFFFF"/>
              </a:buClr>
              <a:buSzPct val="100000"/>
              <a:buFont typeface="Proxima Nova"/>
              <a:buChar char="●"/>
            </a:pPr>
            <a:r>
              <a:rPr lang="en" sz="12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Build Custom Views for Reps </a:t>
            </a:r>
          </a:p>
          <a:p>
            <a:pPr indent="-304800" lvl="0" marL="457200" rtl="0">
              <a:spcBef>
                <a:spcPts val="0"/>
              </a:spcBef>
              <a:buClr>
                <a:srgbClr val="FFFFFF"/>
              </a:buClr>
              <a:buSzPct val="100000"/>
              <a:buFont typeface="Proxima Nova"/>
              <a:buChar char="●"/>
            </a:pPr>
            <a:r>
              <a:rPr lang="en" sz="12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Build Custom Reports for Managers </a:t>
            </a:r>
          </a:p>
          <a:p>
            <a:pPr indent="-304800" lvl="0" marL="457200" rtl="0">
              <a:spcBef>
                <a:spcPts val="0"/>
              </a:spcBef>
              <a:buClr>
                <a:srgbClr val="FFFFFF"/>
              </a:buClr>
              <a:buSzPct val="100000"/>
              <a:buFont typeface="Proxima Nova"/>
              <a:buChar char="●"/>
            </a:pPr>
            <a:r>
              <a:rPr lang="en" sz="12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CRM Data Ongoing Cleanup </a:t>
            </a:r>
          </a:p>
        </p:txBody>
      </p:sp>
      <p:sp>
        <p:nvSpPr>
          <p:cNvPr id="144" name="Shape 144"/>
          <p:cNvSpPr/>
          <p:nvPr/>
        </p:nvSpPr>
        <p:spPr>
          <a:xfrm>
            <a:off x="2595825" y="2179775"/>
            <a:ext cx="2041200" cy="2546100"/>
          </a:xfrm>
          <a:prstGeom prst="rect">
            <a:avLst/>
          </a:prstGeom>
          <a:noFill/>
          <a:ln cap="flat" cmpd="sng" w="9525">
            <a:solidFill>
              <a:srgbClr val="F7761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indent="-304800" lvl="0" marL="457200" rtl="0">
              <a:spcBef>
                <a:spcPts val="0"/>
              </a:spcBef>
              <a:buClr>
                <a:srgbClr val="FFFFFF"/>
              </a:buClr>
              <a:buSzPct val="100000"/>
              <a:buFont typeface="Proxima Nova"/>
              <a:buChar char="●"/>
            </a:pPr>
            <a:r>
              <a:rPr lang="en" sz="12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Buyer profiles  </a:t>
            </a:r>
          </a:p>
          <a:p>
            <a:pPr indent="-304800" lvl="0" marL="457200" rtl="0">
              <a:spcBef>
                <a:spcPts val="0"/>
              </a:spcBef>
              <a:buClr>
                <a:srgbClr val="FFFFFF"/>
              </a:buClr>
              <a:buSzPct val="100000"/>
              <a:buFont typeface="Proxima Nova"/>
              <a:buChar char="●"/>
            </a:pPr>
            <a:r>
              <a:rPr lang="en" sz="12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Buyer personas </a:t>
            </a:r>
          </a:p>
          <a:p>
            <a:pPr indent="-304800" lvl="0" marL="457200" rtl="0">
              <a:spcBef>
                <a:spcPts val="0"/>
              </a:spcBef>
              <a:buClr>
                <a:srgbClr val="FFFFFF"/>
              </a:buClr>
              <a:buSzPct val="100000"/>
              <a:buFont typeface="Proxima Nova"/>
              <a:buChar char="●"/>
            </a:pPr>
            <a:r>
              <a:rPr lang="en" sz="12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Define MQLs/ SQLs </a:t>
            </a:r>
          </a:p>
          <a:p>
            <a:pPr indent="-304800" lvl="0" marL="457200" rtl="0">
              <a:spcBef>
                <a:spcPts val="0"/>
              </a:spcBef>
              <a:buClr>
                <a:srgbClr val="FFFFFF"/>
              </a:buClr>
              <a:buSzPct val="100000"/>
              <a:buFont typeface="Proxima Nova"/>
              <a:buChar char="●"/>
            </a:pPr>
            <a:r>
              <a:rPr lang="en" sz="12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Define Lead Stages </a:t>
            </a:r>
          </a:p>
          <a:p>
            <a:pPr indent="-304800" lvl="0" marL="457200" rtl="0">
              <a:spcBef>
                <a:spcPts val="0"/>
              </a:spcBef>
              <a:buClr>
                <a:srgbClr val="FFFFFF"/>
              </a:buClr>
              <a:buSzPct val="100000"/>
              <a:buFont typeface="Proxima Nova"/>
              <a:buChar char="●"/>
            </a:pPr>
            <a:r>
              <a:rPr lang="en" sz="12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SLA and Reporting</a:t>
            </a:r>
          </a:p>
          <a:p>
            <a:pPr indent="-304800" lvl="0" marL="457200" rtl="0">
              <a:spcBef>
                <a:spcPts val="0"/>
              </a:spcBef>
              <a:buClr>
                <a:srgbClr val="FFFFFF"/>
              </a:buClr>
              <a:buSzPct val="100000"/>
              <a:buFont typeface="Proxima Nova"/>
              <a:buChar char="●"/>
            </a:pPr>
            <a:r>
              <a:rPr lang="en" sz="12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Develop supporting content plan </a:t>
            </a:r>
          </a:p>
          <a:p>
            <a:pPr indent="-304800" lvl="0" marL="457200" rtl="0">
              <a:spcBef>
                <a:spcPts val="0"/>
              </a:spcBef>
              <a:buClr>
                <a:srgbClr val="FFFFFF"/>
              </a:buClr>
              <a:buSzPct val="100000"/>
              <a:buFont typeface="Proxima Nova"/>
              <a:buChar char="●"/>
            </a:pPr>
            <a:r>
              <a:rPr lang="en" sz="12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Establish a feedback mechanism </a:t>
            </a:r>
          </a:p>
        </p:txBody>
      </p:sp>
      <p:sp>
        <p:nvSpPr>
          <p:cNvPr id="145" name="Shape 145"/>
          <p:cNvSpPr/>
          <p:nvPr/>
        </p:nvSpPr>
        <p:spPr>
          <a:xfrm>
            <a:off x="4744975" y="2179775"/>
            <a:ext cx="2041200" cy="2546100"/>
          </a:xfrm>
          <a:prstGeom prst="rect">
            <a:avLst/>
          </a:prstGeom>
          <a:noFill/>
          <a:ln cap="flat" cmpd="sng" w="9525">
            <a:solidFill>
              <a:srgbClr val="F7761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indent="-304800" lvl="0" marL="457200" rtl="0">
              <a:spcBef>
                <a:spcPts val="0"/>
              </a:spcBef>
              <a:buClr>
                <a:srgbClr val="FFFFFF"/>
              </a:buClr>
              <a:buSzPct val="100000"/>
              <a:buFont typeface="Proxima Nova"/>
              <a:buChar char="●"/>
            </a:pPr>
            <a:r>
              <a:rPr lang="en" sz="12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Email template creation and optimization </a:t>
            </a:r>
          </a:p>
          <a:p>
            <a:pPr indent="-304800" lvl="0" marL="457200" rtl="0">
              <a:spcBef>
                <a:spcPts val="0"/>
              </a:spcBef>
              <a:buClr>
                <a:srgbClr val="FFFFFF"/>
              </a:buClr>
              <a:buSzPct val="100000"/>
              <a:buFont typeface="Proxima Nova"/>
              <a:buChar char="●"/>
            </a:pPr>
            <a:r>
              <a:rPr lang="en" sz="12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Sequence creation and optimization </a:t>
            </a:r>
          </a:p>
          <a:p>
            <a:pPr indent="-304800" lvl="0" marL="457200" rtl="0">
              <a:spcBef>
                <a:spcPts val="0"/>
              </a:spcBef>
              <a:buClr>
                <a:srgbClr val="FFFFFF"/>
              </a:buClr>
              <a:buSzPct val="100000"/>
              <a:buFont typeface="Proxima Nova"/>
              <a:buChar char="●"/>
            </a:pPr>
            <a:r>
              <a:rPr lang="en" sz="12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Sales document library </a:t>
            </a:r>
          </a:p>
          <a:p>
            <a:pPr indent="-304800" lvl="0" marL="457200" rtl="0">
              <a:spcBef>
                <a:spcPts val="0"/>
              </a:spcBef>
              <a:buClr>
                <a:srgbClr val="FFFFFF"/>
              </a:buClr>
              <a:buSzPct val="100000"/>
              <a:buFont typeface="Proxima Nova"/>
              <a:buChar char="●"/>
            </a:pPr>
            <a:r>
              <a:rPr lang="en" sz="12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Case study creation </a:t>
            </a:r>
          </a:p>
          <a:p>
            <a:pPr indent="-304800" lvl="0" marL="457200" rtl="0">
              <a:spcBef>
                <a:spcPts val="0"/>
              </a:spcBef>
              <a:buClr>
                <a:srgbClr val="FFFFFF"/>
              </a:buClr>
              <a:buSzPct val="100000"/>
              <a:buFont typeface="Proxima Nova"/>
              <a:buChar char="●"/>
            </a:pPr>
            <a:r>
              <a:rPr lang="en" sz="12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Prospecting automation with Meetings Links </a:t>
            </a:r>
          </a:p>
          <a:p>
            <a:pPr indent="-304800" lvl="0" marL="457200" rtl="0">
              <a:spcBef>
                <a:spcPts val="0"/>
              </a:spcBef>
              <a:buClr>
                <a:srgbClr val="FFFFFF"/>
              </a:buClr>
              <a:buSzPct val="100000"/>
              <a:buFont typeface="Proxima Nova"/>
              <a:buChar char="●"/>
            </a:pPr>
            <a:r>
              <a:rPr lang="en" sz="12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Implement Messages App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12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46" name="Shape 146"/>
          <p:cNvSpPr/>
          <p:nvPr/>
        </p:nvSpPr>
        <p:spPr>
          <a:xfrm>
            <a:off x="6894125" y="2179775"/>
            <a:ext cx="2041200" cy="2546100"/>
          </a:xfrm>
          <a:prstGeom prst="rect">
            <a:avLst/>
          </a:prstGeom>
          <a:noFill/>
          <a:ln cap="flat" cmpd="sng" w="9525">
            <a:solidFill>
              <a:srgbClr val="F7761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indent="-304800" lvl="0" marL="457200" rtl="0">
              <a:spcBef>
                <a:spcPts val="0"/>
              </a:spcBef>
              <a:buClr>
                <a:srgbClr val="FFFFFF"/>
              </a:buClr>
              <a:buSzPct val="100000"/>
              <a:buFont typeface="Proxima Nova"/>
              <a:buChar char="●"/>
            </a:pPr>
            <a:r>
              <a:rPr lang="en" sz="12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Candidate sourcing</a:t>
            </a:r>
          </a:p>
          <a:p>
            <a:pPr indent="-304800" lvl="0" marL="457200" rtl="0">
              <a:spcBef>
                <a:spcPts val="0"/>
              </a:spcBef>
              <a:buClr>
                <a:srgbClr val="FFFFFF"/>
              </a:buClr>
              <a:buSzPct val="100000"/>
              <a:buFont typeface="Proxima Nova"/>
              <a:buChar char="●"/>
            </a:pPr>
            <a:r>
              <a:rPr lang="en" sz="12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Interviewing </a:t>
            </a:r>
          </a:p>
          <a:p>
            <a:pPr indent="-304800" lvl="0" marL="457200" rtl="0">
              <a:spcBef>
                <a:spcPts val="0"/>
              </a:spcBef>
              <a:buClr>
                <a:srgbClr val="FFFFFF"/>
              </a:buClr>
              <a:buSzPct val="100000"/>
              <a:buFont typeface="Proxima Nova"/>
              <a:buChar char="●"/>
            </a:pPr>
            <a:r>
              <a:rPr lang="en" sz="12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New hire onboarding </a:t>
            </a:r>
          </a:p>
          <a:p>
            <a:pPr indent="-304800" lvl="0" marL="457200" rtl="0">
              <a:spcBef>
                <a:spcPts val="0"/>
              </a:spcBef>
              <a:buClr>
                <a:srgbClr val="FFFFFF"/>
              </a:buClr>
              <a:buSzPct val="100000"/>
              <a:buFont typeface="Proxima Nova"/>
              <a:buChar char="●"/>
            </a:pPr>
            <a:r>
              <a:rPr lang="en" sz="12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Sales management training </a:t>
            </a:r>
          </a:p>
          <a:p>
            <a:pPr indent="-304800" lvl="0" marL="457200" rtl="0">
              <a:spcBef>
                <a:spcPts val="0"/>
              </a:spcBef>
              <a:buClr>
                <a:srgbClr val="FFFFFF"/>
              </a:buClr>
              <a:buSzPct val="100000"/>
              <a:buFont typeface="Proxima Nova"/>
              <a:buChar char="●"/>
            </a:pPr>
            <a:r>
              <a:rPr lang="en" sz="12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Inbound Sales Training </a:t>
            </a:r>
          </a:p>
          <a:p>
            <a:pPr indent="-304800" lvl="0" marL="457200" rtl="0">
              <a:spcBef>
                <a:spcPts val="0"/>
              </a:spcBef>
              <a:buClr>
                <a:srgbClr val="FFFFFF"/>
              </a:buClr>
              <a:buSzPct val="100000"/>
              <a:buFont typeface="Proxima Nova"/>
              <a:buChar char="●"/>
            </a:pPr>
            <a:r>
              <a:rPr lang="en" sz="12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Rep progress tracking and PIPs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/>
          <p:nvPr/>
        </p:nvSpPr>
        <p:spPr>
          <a:xfrm>
            <a:off x="446675" y="1646375"/>
            <a:ext cx="2041200" cy="501600"/>
          </a:xfrm>
          <a:prstGeom prst="rect">
            <a:avLst/>
          </a:prstGeom>
          <a:solidFill>
            <a:srgbClr val="455560"/>
          </a:solidFill>
          <a:ln cap="flat" cmpd="sng" w="9525">
            <a:solidFill>
              <a:srgbClr val="F7761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CRM Implementation</a:t>
            </a:r>
          </a:p>
        </p:txBody>
      </p:sp>
      <p:sp>
        <p:nvSpPr>
          <p:cNvPr id="152" name="Shape 152"/>
          <p:cNvSpPr/>
          <p:nvPr/>
        </p:nvSpPr>
        <p:spPr>
          <a:xfrm>
            <a:off x="2595825" y="1646375"/>
            <a:ext cx="2041200" cy="501600"/>
          </a:xfrm>
          <a:prstGeom prst="rect">
            <a:avLst/>
          </a:prstGeom>
          <a:solidFill>
            <a:srgbClr val="455560"/>
          </a:solidFill>
          <a:ln cap="flat" cmpd="sng" w="9525">
            <a:solidFill>
              <a:srgbClr val="F7761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Sales &amp; Marketing Alignment</a:t>
            </a:r>
          </a:p>
        </p:txBody>
      </p:sp>
      <p:sp>
        <p:nvSpPr>
          <p:cNvPr id="153" name="Shape 153"/>
          <p:cNvSpPr/>
          <p:nvPr/>
        </p:nvSpPr>
        <p:spPr>
          <a:xfrm>
            <a:off x="4744976" y="1646375"/>
            <a:ext cx="2041200" cy="501600"/>
          </a:xfrm>
          <a:prstGeom prst="rect">
            <a:avLst/>
          </a:prstGeom>
          <a:solidFill>
            <a:srgbClr val="455560"/>
          </a:solidFill>
          <a:ln cap="flat" cmpd="sng" w="9525">
            <a:solidFill>
              <a:srgbClr val="F7761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Sales Enablement</a:t>
            </a:r>
          </a:p>
        </p:txBody>
      </p:sp>
      <p:sp>
        <p:nvSpPr>
          <p:cNvPr id="154" name="Shape 154"/>
          <p:cNvSpPr/>
          <p:nvPr/>
        </p:nvSpPr>
        <p:spPr>
          <a:xfrm>
            <a:off x="6894126" y="1646375"/>
            <a:ext cx="2041200" cy="501600"/>
          </a:xfrm>
          <a:prstGeom prst="rect">
            <a:avLst/>
          </a:prstGeom>
          <a:solidFill>
            <a:srgbClr val="455560"/>
          </a:solidFill>
          <a:ln cap="flat" cmpd="sng" w="9525">
            <a:solidFill>
              <a:srgbClr val="F7761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Sales Coaching</a:t>
            </a:r>
          </a:p>
        </p:txBody>
      </p:sp>
      <p:sp>
        <p:nvSpPr>
          <p:cNvPr id="155" name="Shape 155"/>
          <p:cNvSpPr/>
          <p:nvPr/>
        </p:nvSpPr>
        <p:spPr>
          <a:xfrm>
            <a:off x="446675" y="2255975"/>
            <a:ext cx="2041200" cy="2546100"/>
          </a:xfrm>
          <a:prstGeom prst="rect">
            <a:avLst/>
          </a:prstGeom>
          <a:noFill/>
          <a:ln cap="flat" cmpd="sng" w="9525">
            <a:solidFill>
              <a:srgbClr val="F7761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indent="-304800" lvl="0" marL="457200" rtl="0">
              <a:spcBef>
                <a:spcPts val="0"/>
              </a:spcBef>
              <a:buClr>
                <a:srgbClr val="FFFFFF"/>
              </a:buClr>
              <a:buSzPct val="100000"/>
              <a:buFont typeface="Proxima Nova"/>
              <a:buChar char="●"/>
            </a:pPr>
            <a:r>
              <a:rPr lang="en" sz="12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Define deal stages, custom fields </a:t>
            </a:r>
          </a:p>
          <a:p>
            <a:pPr indent="-304800" lvl="0" marL="457200" rtl="0">
              <a:spcBef>
                <a:spcPts val="0"/>
              </a:spcBef>
              <a:buClr>
                <a:srgbClr val="FFFFFF"/>
              </a:buClr>
              <a:buSzPct val="100000"/>
              <a:buFont typeface="Proxima Nova"/>
              <a:buChar char="●"/>
            </a:pPr>
            <a:r>
              <a:rPr lang="en" sz="12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Initial CRM Data Migration </a:t>
            </a:r>
          </a:p>
          <a:p>
            <a:pPr indent="-304800" lvl="0" marL="457200" rtl="0">
              <a:spcBef>
                <a:spcPts val="0"/>
              </a:spcBef>
              <a:buClr>
                <a:srgbClr val="F7761F"/>
              </a:buClr>
              <a:buSzPct val="100000"/>
              <a:buFont typeface="Proxima Nova"/>
              <a:buChar char="●"/>
            </a:pPr>
            <a:r>
              <a:rPr lang="en" sz="1200">
                <a:solidFill>
                  <a:srgbClr val="F7761F"/>
                </a:solidFill>
                <a:latin typeface="Proxima Nova"/>
                <a:ea typeface="Proxima Nova"/>
                <a:cs typeface="Proxima Nova"/>
                <a:sym typeface="Proxima Nova"/>
              </a:rPr>
              <a:t>Lead Routing and Ongoing Audits </a:t>
            </a:r>
          </a:p>
          <a:p>
            <a:pPr indent="-304800" lvl="0" marL="457200" rtl="0">
              <a:spcBef>
                <a:spcPts val="0"/>
              </a:spcBef>
              <a:buClr>
                <a:srgbClr val="FFFFFF"/>
              </a:buClr>
              <a:buSzPct val="100000"/>
              <a:buFont typeface="Proxima Nova"/>
              <a:buChar char="●"/>
            </a:pPr>
            <a:r>
              <a:rPr lang="en" sz="12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Build Custom Views for Reps </a:t>
            </a:r>
          </a:p>
          <a:p>
            <a:pPr indent="-304800" lvl="0" marL="457200" rtl="0">
              <a:spcBef>
                <a:spcPts val="0"/>
              </a:spcBef>
              <a:buClr>
                <a:srgbClr val="FFFFFF"/>
              </a:buClr>
              <a:buSzPct val="100000"/>
              <a:buFont typeface="Proxima Nova"/>
              <a:buChar char="●"/>
            </a:pPr>
            <a:r>
              <a:rPr lang="en" sz="12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Build Custom Reports for Managers </a:t>
            </a:r>
          </a:p>
          <a:p>
            <a:pPr indent="-304800" lvl="0" marL="457200" rtl="0">
              <a:spcBef>
                <a:spcPts val="0"/>
              </a:spcBef>
              <a:buClr>
                <a:srgbClr val="F7761F"/>
              </a:buClr>
              <a:buSzPct val="100000"/>
              <a:buFont typeface="Proxima Nova"/>
              <a:buChar char="●"/>
            </a:pPr>
            <a:r>
              <a:rPr lang="en" sz="1200">
                <a:solidFill>
                  <a:srgbClr val="F7761F"/>
                </a:solidFill>
                <a:latin typeface="Proxima Nova"/>
                <a:ea typeface="Proxima Nova"/>
                <a:cs typeface="Proxima Nova"/>
                <a:sym typeface="Proxima Nova"/>
              </a:rPr>
              <a:t>CRM Data Ongoing Cleanup </a:t>
            </a:r>
          </a:p>
        </p:txBody>
      </p:sp>
      <p:sp>
        <p:nvSpPr>
          <p:cNvPr id="156" name="Shape 156"/>
          <p:cNvSpPr/>
          <p:nvPr/>
        </p:nvSpPr>
        <p:spPr>
          <a:xfrm>
            <a:off x="2595825" y="2255975"/>
            <a:ext cx="2041200" cy="2546100"/>
          </a:xfrm>
          <a:prstGeom prst="rect">
            <a:avLst/>
          </a:prstGeom>
          <a:noFill/>
          <a:ln cap="flat" cmpd="sng" w="9525">
            <a:solidFill>
              <a:srgbClr val="F7761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indent="-304800" lvl="0" marL="457200" rtl="0">
              <a:spcBef>
                <a:spcPts val="0"/>
              </a:spcBef>
              <a:buClr>
                <a:srgbClr val="FFFFFF"/>
              </a:buClr>
              <a:buSzPct val="100000"/>
              <a:buFont typeface="Proxima Nova"/>
              <a:buChar char="●"/>
            </a:pPr>
            <a:r>
              <a:rPr lang="en" sz="12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Buyer profiles  </a:t>
            </a:r>
          </a:p>
          <a:p>
            <a:pPr indent="-304800" lvl="0" marL="457200" rtl="0">
              <a:spcBef>
                <a:spcPts val="0"/>
              </a:spcBef>
              <a:buClr>
                <a:srgbClr val="FFFFFF"/>
              </a:buClr>
              <a:buSzPct val="100000"/>
              <a:buFont typeface="Proxima Nova"/>
              <a:buChar char="●"/>
            </a:pPr>
            <a:r>
              <a:rPr lang="en" sz="12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Buyer personas </a:t>
            </a:r>
          </a:p>
          <a:p>
            <a:pPr indent="-304800" lvl="0" marL="457200" rtl="0">
              <a:spcBef>
                <a:spcPts val="0"/>
              </a:spcBef>
              <a:buClr>
                <a:srgbClr val="FFFFFF"/>
              </a:buClr>
              <a:buSzPct val="100000"/>
              <a:buFont typeface="Proxima Nova"/>
              <a:buChar char="●"/>
            </a:pPr>
            <a:r>
              <a:rPr lang="en" sz="12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Define MQLs/ SQLs </a:t>
            </a:r>
          </a:p>
          <a:p>
            <a:pPr indent="-304800" lvl="0" marL="457200" rtl="0">
              <a:spcBef>
                <a:spcPts val="0"/>
              </a:spcBef>
              <a:buClr>
                <a:srgbClr val="FFFFFF"/>
              </a:buClr>
              <a:buSzPct val="100000"/>
              <a:buFont typeface="Proxima Nova"/>
              <a:buChar char="●"/>
            </a:pPr>
            <a:r>
              <a:rPr lang="en" sz="12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Define Lead Stages </a:t>
            </a:r>
          </a:p>
          <a:p>
            <a:pPr indent="-304800" lvl="0" marL="457200" rtl="0">
              <a:spcBef>
                <a:spcPts val="0"/>
              </a:spcBef>
              <a:buClr>
                <a:srgbClr val="F7761F"/>
              </a:buClr>
              <a:buSzPct val="100000"/>
              <a:buFont typeface="Proxima Nova"/>
              <a:buChar char="●"/>
            </a:pPr>
            <a:r>
              <a:rPr lang="en" sz="1200">
                <a:solidFill>
                  <a:srgbClr val="F7761F"/>
                </a:solidFill>
                <a:latin typeface="Proxima Nova"/>
                <a:ea typeface="Proxima Nova"/>
                <a:cs typeface="Proxima Nova"/>
                <a:sym typeface="Proxima Nova"/>
              </a:rPr>
              <a:t>SLA and Reporting</a:t>
            </a:r>
          </a:p>
          <a:p>
            <a:pPr indent="-304800" lvl="0" marL="457200" rtl="0">
              <a:spcBef>
                <a:spcPts val="0"/>
              </a:spcBef>
              <a:buClr>
                <a:srgbClr val="FFFFFF"/>
              </a:buClr>
              <a:buSzPct val="100000"/>
              <a:buFont typeface="Proxima Nova"/>
              <a:buChar char="●"/>
            </a:pPr>
            <a:r>
              <a:rPr lang="en" sz="12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Develop supporting content plan </a:t>
            </a:r>
          </a:p>
          <a:p>
            <a:pPr indent="-304800" lvl="0" marL="457200" rtl="0">
              <a:spcBef>
                <a:spcPts val="0"/>
              </a:spcBef>
              <a:buClr>
                <a:srgbClr val="FFFFFF"/>
              </a:buClr>
              <a:buSzPct val="100000"/>
              <a:buFont typeface="Proxima Nova"/>
              <a:buChar char="●"/>
            </a:pPr>
            <a:r>
              <a:rPr lang="en" sz="12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Establish a feedback mechanism </a:t>
            </a:r>
          </a:p>
        </p:txBody>
      </p:sp>
      <p:sp>
        <p:nvSpPr>
          <p:cNvPr id="157" name="Shape 157"/>
          <p:cNvSpPr/>
          <p:nvPr/>
        </p:nvSpPr>
        <p:spPr>
          <a:xfrm>
            <a:off x="4744975" y="2255975"/>
            <a:ext cx="2041200" cy="2546100"/>
          </a:xfrm>
          <a:prstGeom prst="rect">
            <a:avLst/>
          </a:prstGeom>
          <a:noFill/>
          <a:ln cap="flat" cmpd="sng" w="9525">
            <a:solidFill>
              <a:srgbClr val="F7761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indent="-304800" lvl="0" marL="457200" rtl="0">
              <a:spcBef>
                <a:spcPts val="0"/>
              </a:spcBef>
              <a:buClr>
                <a:srgbClr val="F7761F"/>
              </a:buClr>
              <a:buSzPct val="100000"/>
              <a:buFont typeface="Proxima Nova"/>
              <a:buChar char="●"/>
            </a:pPr>
            <a:r>
              <a:rPr lang="en" sz="1200">
                <a:solidFill>
                  <a:srgbClr val="F7761F"/>
                </a:solidFill>
                <a:latin typeface="Proxima Nova"/>
                <a:ea typeface="Proxima Nova"/>
                <a:cs typeface="Proxima Nova"/>
                <a:sym typeface="Proxima Nova"/>
              </a:rPr>
              <a:t>Email template creation and optimization </a:t>
            </a:r>
          </a:p>
          <a:p>
            <a:pPr indent="-304800" lvl="0" marL="457200" rtl="0">
              <a:spcBef>
                <a:spcPts val="0"/>
              </a:spcBef>
              <a:buClr>
                <a:srgbClr val="F7761F"/>
              </a:buClr>
              <a:buSzPct val="100000"/>
              <a:buFont typeface="Proxima Nova"/>
              <a:buChar char="●"/>
            </a:pPr>
            <a:r>
              <a:rPr lang="en" sz="1200">
                <a:solidFill>
                  <a:srgbClr val="F7761F"/>
                </a:solidFill>
                <a:latin typeface="Proxima Nova"/>
                <a:ea typeface="Proxima Nova"/>
                <a:cs typeface="Proxima Nova"/>
                <a:sym typeface="Proxima Nova"/>
              </a:rPr>
              <a:t>Sequence creation and optimization </a:t>
            </a:r>
          </a:p>
          <a:p>
            <a:pPr indent="-304800" lvl="0" marL="457200" rtl="0">
              <a:spcBef>
                <a:spcPts val="0"/>
              </a:spcBef>
              <a:buClr>
                <a:srgbClr val="F7761F"/>
              </a:buClr>
              <a:buSzPct val="100000"/>
              <a:buFont typeface="Proxima Nova"/>
              <a:buChar char="●"/>
            </a:pPr>
            <a:r>
              <a:rPr lang="en" sz="1200">
                <a:solidFill>
                  <a:srgbClr val="F7761F"/>
                </a:solidFill>
                <a:latin typeface="Proxima Nova"/>
                <a:ea typeface="Proxima Nova"/>
                <a:cs typeface="Proxima Nova"/>
                <a:sym typeface="Proxima Nova"/>
              </a:rPr>
              <a:t>Sales document library </a:t>
            </a:r>
          </a:p>
          <a:p>
            <a:pPr indent="-304800" lvl="0" marL="457200" rtl="0">
              <a:spcBef>
                <a:spcPts val="0"/>
              </a:spcBef>
              <a:buClr>
                <a:srgbClr val="F7761F"/>
              </a:buClr>
              <a:buSzPct val="100000"/>
              <a:buFont typeface="Proxima Nova"/>
              <a:buChar char="●"/>
            </a:pPr>
            <a:r>
              <a:rPr lang="en" sz="1200">
                <a:solidFill>
                  <a:srgbClr val="F7761F"/>
                </a:solidFill>
                <a:latin typeface="Proxima Nova"/>
                <a:ea typeface="Proxima Nova"/>
                <a:cs typeface="Proxima Nova"/>
                <a:sym typeface="Proxima Nova"/>
              </a:rPr>
              <a:t>Case study creation </a:t>
            </a:r>
          </a:p>
          <a:p>
            <a:pPr indent="-304800" lvl="0" marL="457200" rtl="0">
              <a:spcBef>
                <a:spcPts val="0"/>
              </a:spcBef>
              <a:buClr>
                <a:srgbClr val="FFFFFF"/>
              </a:buClr>
              <a:buSzPct val="100000"/>
              <a:buFont typeface="Proxima Nova"/>
              <a:buChar char="●"/>
            </a:pPr>
            <a:r>
              <a:rPr lang="en" sz="12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Prospecting automation with Meetings Links </a:t>
            </a:r>
          </a:p>
          <a:p>
            <a:pPr indent="-304800" lvl="0" marL="457200" rtl="0">
              <a:spcBef>
                <a:spcPts val="0"/>
              </a:spcBef>
              <a:buClr>
                <a:srgbClr val="FFFFFF"/>
              </a:buClr>
              <a:buSzPct val="100000"/>
              <a:buFont typeface="Proxima Nova"/>
              <a:buChar char="●"/>
            </a:pPr>
            <a:r>
              <a:rPr lang="en" sz="12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Implement Messages App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12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58" name="Shape 158"/>
          <p:cNvSpPr/>
          <p:nvPr/>
        </p:nvSpPr>
        <p:spPr>
          <a:xfrm>
            <a:off x="6894125" y="2255975"/>
            <a:ext cx="2041200" cy="2546100"/>
          </a:xfrm>
          <a:prstGeom prst="rect">
            <a:avLst/>
          </a:prstGeom>
          <a:noFill/>
          <a:ln cap="flat" cmpd="sng" w="9525">
            <a:solidFill>
              <a:srgbClr val="F7761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indent="-304800" lvl="0" marL="457200" rtl="0">
              <a:spcBef>
                <a:spcPts val="0"/>
              </a:spcBef>
              <a:buClr>
                <a:srgbClr val="FFFFFF"/>
              </a:buClr>
              <a:buSzPct val="100000"/>
              <a:buFont typeface="Proxima Nova"/>
              <a:buChar char="●"/>
            </a:pPr>
            <a:r>
              <a:rPr lang="en" sz="12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Candidate sourcing</a:t>
            </a:r>
          </a:p>
          <a:p>
            <a:pPr indent="-304800" lvl="0" marL="457200" rtl="0">
              <a:spcBef>
                <a:spcPts val="0"/>
              </a:spcBef>
              <a:buClr>
                <a:srgbClr val="FFFFFF"/>
              </a:buClr>
              <a:buSzPct val="100000"/>
              <a:buFont typeface="Proxima Nova"/>
              <a:buChar char="●"/>
            </a:pPr>
            <a:r>
              <a:rPr lang="en" sz="12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Interviewing </a:t>
            </a:r>
          </a:p>
          <a:p>
            <a:pPr indent="-304800" lvl="0" marL="457200" rtl="0">
              <a:spcBef>
                <a:spcPts val="0"/>
              </a:spcBef>
              <a:buClr>
                <a:srgbClr val="F7761F"/>
              </a:buClr>
              <a:buSzPct val="100000"/>
              <a:buFont typeface="Proxima Nova"/>
              <a:buChar char="●"/>
            </a:pPr>
            <a:r>
              <a:rPr lang="en" sz="1200">
                <a:solidFill>
                  <a:srgbClr val="F7761F"/>
                </a:solidFill>
                <a:latin typeface="Proxima Nova"/>
                <a:ea typeface="Proxima Nova"/>
                <a:cs typeface="Proxima Nova"/>
                <a:sym typeface="Proxima Nova"/>
              </a:rPr>
              <a:t>New hire onboarding </a:t>
            </a:r>
          </a:p>
          <a:p>
            <a:pPr indent="-304800" lvl="0" marL="457200" rtl="0">
              <a:spcBef>
                <a:spcPts val="0"/>
              </a:spcBef>
              <a:buClr>
                <a:srgbClr val="FFFFFF"/>
              </a:buClr>
              <a:buSzPct val="100000"/>
              <a:buFont typeface="Proxima Nova"/>
              <a:buChar char="●"/>
            </a:pPr>
            <a:r>
              <a:rPr lang="en" sz="12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Sales management training </a:t>
            </a:r>
          </a:p>
          <a:p>
            <a:pPr indent="-304800" lvl="0" marL="457200" rtl="0">
              <a:spcBef>
                <a:spcPts val="0"/>
              </a:spcBef>
              <a:buClr>
                <a:srgbClr val="F7761F"/>
              </a:buClr>
              <a:buSzPct val="100000"/>
              <a:buFont typeface="Proxima Nova"/>
              <a:buChar char="●"/>
            </a:pPr>
            <a:r>
              <a:rPr lang="en" sz="1200">
                <a:solidFill>
                  <a:srgbClr val="F7761F"/>
                </a:solidFill>
                <a:latin typeface="Proxima Nova"/>
                <a:ea typeface="Proxima Nova"/>
                <a:cs typeface="Proxima Nova"/>
                <a:sym typeface="Proxima Nova"/>
              </a:rPr>
              <a:t>Inbound Sales Training </a:t>
            </a:r>
          </a:p>
          <a:p>
            <a:pPr indent="-304800" lvl="0" marL="457200" rtl="0">
              <a:spcBef>
                <a:spcPts val="0"/>
              </a:spcBef>
              <a:buClr>
                <a:srgbClr val="F7761F"/>
              </a:buClr>
              <a:buSzPct val="100000"/>
              <a:buFont typeface="Proxima Nova"/>
              <a:buChar char="●"/>
            </a:pPr>
            <a:r>
              <a:rPr lang="en" sz="1200">
                <a:solidFill>
                  <a:srgbClr val="F7761F"/>
                </a:solidFill>
                <a:latin typeface="Proxima Nova"/>
                <a:ea typeface="Proxima Nova"/>
                <a:cs typeface="Proxima Nova"/>
                <a:sym typeface="Proxima Nova"/>
              </a:rPr>
              <a:t>Rep progress tracking and PIPs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2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59" name="Shape 159"/>
          <p:cNvSpPr txBox="1"/>
          <p:nvPr/>
        </p:nvSpPr>
        <p:spPr>
          <a:xfrm>
            <a:off x="271829" y="209706"/>
            <a:ext cx="8488800" cy="9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 rtl="0">
              <a:lnSpc>
                <a:spcPct val="80000"/>
              </a:lnSpc>
              <a:spcBef>
                <a:spcPts val="0"/>
              </a:spcBef>
              <a:buNone/>
            </a:pPr>
            <a:r>
              <a:rPr lang="en" sz="3600">
                <a:solidFill>
                  <a:srgbClr val="F7761F"/>
                </a:solidFill>
                <a:latin typeface="Proxima Nova"/>
                <a:ea typeface="Proxima Nova"/>
                <a:cs typeface="Proxima Nova"/>
                <a:sym typeface="Proxima Nova"/>
              </a:rPr>
              <a:t>RECURRING</a:t>
            </a:r>
            <a:r>
              <a:rPr lang="en" sz="36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 vs. NONRECURRING INBOUND SALES SERVICES </a:t>
            </a:r>
          </a:p>
        </p:txBody>
      </p:sp>
      <p:sp>
        <p:nvSpPr>
          <p:cNvPr id="160" name="Shape 160"/>
          <p:cNvSpPr/>
          <p:nvPr/>
        </p:nvSpPr>
        <p:spPr>
          <a:xfrm>
            <a:off x="6894125" y="4802075"/>
            <a:ext cx="2041200" cy="34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r>
              <a:rPr b="1" lang="en" sz="1000">
                <a:solidFill>
                  <a:srgbClr val="F7761F"/>
                </a:solidFill>
                <a:latin typeface="Proxima Nova"/>
                <a:ea typeface="Proxima Nova"/>
                <a:cs typeface="Proxima Nova"/>
                <a:sym typeface="Proxima Nova"/>
              </a:rPr>
              <a:t>Orange</a:t>
            </a:r>
            <a:r>
              <a:rPr b="1" lang="en" sz="1000">
                <a:solidFill>
                  <a:srgbClr val="F7761F"/>
                </a:solidFill>
                <a:latin typeface="Proxima Nova"/>
                <a:ea typeface="Proxima Nova"/>
                <a:cs typeface="Proxima Nova"/>
                <a:sym typeface="Proxima Nova"/>
              </a:rPr>
              <a:t> = Recurring Service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/>
          <p:nvPr>
            <p:ph type="title"/>
          </p:nvPr>
        </p:nvSpPr>
        <p:spPr>
          <a:xfrm>
            <a:off x="311700" y="1675800"/>
            <a:ext cx="8520600" cy="1545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4000">
                <a:solidFill>
                  <a:srgbClr val="FF6811"/>
                </a:solidFill>
                <a:latin typeface="Proxima Nova"/>
                <a:ea typeface="Proxima Nova"/>
                <a:cs typeface="Proxima Nova"/>
                <a:sym typeface="Proxima Nova"/>
              </a:rPr>
              <a:t>ROI</a:t>
            </a:r>
            <a:r>
              <a:rPr lang="en" sz="4000">
                <a:latin typeface="Proxima Nova"/>
                <a:ea typeface="Proxima Nova"/>
                <a:cs typeface="Proxima Nova"/>
                <a:sym typeface="Proxima Nova"/>
              </a:rPr>
              <a:t> 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4000">
                <a:latin typeface="Proxima Nova"/>
                <a:ea typeface="Proxima Nova"/>
                <a:cs typeface="Proxima Nova"/>
                <a:sym typeface="Proxima Nova"/>
              </a:rPr>
              <a:t>Why Sales Services Matter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/>
          <p:nvPr>
            <p:ph type="title"/>
          </p:nvPr>
        </p:nvSpPr>
        <p:spPr>
          <a:xfrm>
            <a:off x="311700" y="3688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>
                <a:latin typeface="Proxima Nova"/>
                <a:ea typeface="Proxima Nova"/>
                <a:cs typeface="Proxima Nova"/>
                <a:sym typeface="Proxima Nova"/>
              </a:rPr>
              <a:t>ABOUT THIS DATA… </a:t>
            </a:r>
          </a:p>
        </p:txBody>
      </p:sp>
      <p:sp>
        <p:nvSpPr>
          <p:cNvPr id="171" name="Shape 171"/>
          <p:cNvSpPr txBox="1"/>
          <p:nvPr/>
        </p:nvSpPr>
        <p:spPr>
          <a:xfrm>
            <a:off x="768400" y="1325600"/>
            <a:ext cx="7802100" cy="32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Over the course of December 2016 and January 2017, HubSpot surveyed 50 Platinum and Diamond Agency Partners who have been offering Sales Services for at least one year or more. 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b="1" sz="2400">
              <a:solidFill>
                <a:srgbClr val="FF681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lvl="0" rtl="0">
              <a:spcBef>
                <a:spcPts val="0"/>
              </a:spcBef>
              <a:buNone/>
            </a:pPr>
            <a:r>
              <a:rPr b="1" lang="en" sz="2400">
                <a:solidFill>
                  <a:srgbClr val="FF6811"/>
                </a:solidFill>
                <a:latin typeface="Proxima Nova"/>
                <a:ea typeface="Proxima Nova"/>
                <a:cs typeface="Proxima Nova"/>
                <a:sym typeface="Proxima Nova"/>
              </a:rPr>
              <a:t>This is what they told us about what type of impact bringing Sales Services to their clients has on their business…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