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2.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22.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3.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showSpecialPlsOnTitleSld="0">
  <p:sldMasterIdLst>
    <p:sldMasterId id="2147483659"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Lst>
  <p:sldSz cy="10058400" cx="77724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68">
          <p15:clr>
            <a:srgbClr val="A4A3A4"/>
          </p15:clr>
        </p15:guide>
        <p15:guide id="2" pos="244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tableStyles.xml><?xml version="1.0" encoding="utf-8"?>
<a:tblStyleLst xmlns:a="http://schemas.openxmlformats.org/drawingml/2006/main" xmlns:r="http://schemas.openxmlformats.org/officeDocument/2006/relationships" def="{F4445BBD-24DE-4483-8F1A-294DB1B1F749}">
  <a:tblStyle styleId="{F4445BBD-24DE-4483-8F1A-294DB1B1F749}"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3168" orient="horz"/>
        <p:guide pos="2448"/>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22" Type="http://schemas.openxmlformats.org/officeDocument/2006/relationships/slide" Target="slides/slide16.xml"/><Relationship Id="rId21" Type="http://schemas.openxmlformats.org/officeDocument/2006/relationships/slide" Target="slides/slide15.xml"/><Relationship Id="rId24" Type="http://schemas.openxmlformats.org/officeDocument/2006/relationships/slide" Target="slides/slide18.xml"/><Relationship Id="rId23" Type="http://schemas.openxmlformats.org/officeDocument/2006/relationships/slide" Target="slides/slide1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26" Type="http://schemas.openxmlformats.org/officeDocument/2006/relationships/slide" Target="slides/slide20.xml"/><Relationship Id="rId25" Type="http://schemas.openxmlformats.org/officeDocument/2006/relationships/slide" Target="slides/slide19.xml"/><Relationship Id="rId28" Type="http://schemas.openxmlformats.org/officeDocument/2006/relationships/slide" Target="slides/slide22.xml"/><Relationship Id="rId27" Type="http://schemas.openxmlformats.org/officeDocument/2006/relationships/slide" Target="slides/slide21.xml"/><Relationship Id="rId5" Type="http://schemas.openxmlformats.org/officeDocument/2006/relationships/slideMaster" Target="slideMasters/slideMaster1.xml"/><Relationship Id="rId6" Type="http://schemas.openxmlformats.org/officeDocument/2006/relationships/notesMaster" Target="notesMasters/notesMaster1.xml"/><Relationship Id="rId29" Type="http://schemas.openxmlformats.org/officeDocument/2006/relationships/slide" Target="slides/slide23.xml"/><Relationship Id="rId7" Type="http://schemas.openxmlformats.org/officeDocument/2006/relationships/slide" Target="slides/slide1.xml"/><Relationship Id="rId8" Type="http://schemas.openxmlformats.org/officeDocument/2006/relationships/slide" Target="slides/slide2.xml"/><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Reference source: https://blog.hubspot.com/sales/prospecting</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8" name="Shape 148"/>
        <p:cNvGrpSpPr/>
        <p:nvPr/>
      </p:nvGrpSpPr>
      <p:grpSpPr>
        <a:xfrm>
          <a:off x="0" y="0"/>
          <a:ext cx="0" cy="0"/>
          <a:chOff x="0" y="0"/>
          <a:chExt cx="0" cy="0"/>
        </a:xfrm>
      </p:grpSpPr>
      <p:sp>
        <p:nvSpPr>
          <p:cNvPr id="149" name="Google Shape;149;g51e22bfdf1_0_100: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150" name="Google Shape;150;g51e22bfdf1_0_10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0" name="Shape 160"/>
        <p:cNvGrpSpPr/>
        <p:nvPr/>
      </p:nvGrpSpPr>
      <p:grpSpPr>
        <a:xfrm>
          <a:off x="0" y="0"/>
          <a:ext cx="0" cy="0"/>
          <a:chOff x="0" y="0"/>
          <a:chExt cx="0" cy="0"/>
        </a:xfrm>
      </p:grpSpPr>
      <p:sp>
        <p:nvSpPr>
          <p:cNvPr id="161" name="Google Shape;161;g51e22bfdf1_0_113: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162" name="Google Shape;162;g51e22bfdf1_0_1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3" name="Shape 173"/>
        <p:cNvGrpSpPr/>
        <p:nvPr/>
      </p:nvGrpSpPr>
      <p:grpSpPr>
        <a:xfrm>
          <a:off x="0" y="0"/>
          <a:ext cx="0" cy="0"/>
          <a:chOff x="0" y="0"/>
          <a:chExt cx="0" cy="0"/>
        </a:xfrm>
      </p:grpSpPr>
      <p:sp>
        <p:nvSpPr>
          <p:cNvPr id="174" name="Google Shape;174;g51e22bfdf1_0_127: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175" name="Google Shape;175;g51e22bfdf1_0_1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8" name="Shape 188"/>
        <p:cNvGrpSpPr/>
        <p:nvPr/>
      </p:nvGrpSpPr>
      <p:grpSpPr>
        <a:xfrm>
          <a:off x="0" y="0"/>
          <a:ext cx="0" cy="0"/>
          <a:chOff x="0" y="0"/>
          <a:chExt cx="0" cy="0"/>
        </a:xfrm>
      </p:grpSpPr>
      <p:sp>
        <p:nvSpPr>
          <p:cNvPr id="189" name="Google Shape;189;g52803630e6_0_1: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190" name="Google Shape;190;g52803630e6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1" name="Shape 201"/>
        <p:cNvGrpSpPr/>
        <p:nvPr/>
      </p:nvGrpSpPr>
      <p:grpSpPr>
        <a:xfrm>
          <a:off x="0" y="0"/>
          <a:ext cx="0" cy="0"/>
          <a:chOff x="0" y="0"/>
          <a:chExt cx="0" cy="0"/>
        </a:xfrm>
      </p:grpSpPr>
      <p:sp>
        <p:nvSpPr>
          <p:cNvPr id="202" name="Google Shape;202;g52803630e6_0_21: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203" name="Google Shape;203;g52803630e6_0_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3" name="Shape 213"/>
        <p:cNvGrpSpPr/>
        <p:nvPr/>
      </p:nvGrpSpPr>
      <p:grpSpPr>
        <a:xfrm>
          <a:off x="0" y="0"/>
          <a:ext cx="0" cy="0"/>
          <a:chOff x="0" y="0"/>
          <a:chExt cx="0" cy="0"/>
        </a:xfrm>
      </p:grpSpPr>
      <p:sp>
        <p:nvSpPr>
          <p:cNvPr id="214" name="Google Shape;214;g52803630e6_0_34: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215" name="Google Shape;215;g52803630e6_0_3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2" name="Shape 222"/>
        <p:cNvGrpSpPr/>
        <p:nvPr/>
      </p:nvGrpSpPr>
      <p:grpSpPr>
        <a:xfrm>
          <a:off x="0" y="0"/>
          <a:ext cx="0" cy="0"/>
          <a:chOff x="0" y="0"/>
          <a:chExt cx="0" cy="0"/>
        </a:xfrm>
      </p:grpSpPr>
      <p:sp>
        <p:nvSpPr>
          <p:cNvPr id="223" name="Google Shape;223;g52803630e6_0_46: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224" name="Google Shape;224;g52803630e6_0_4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35" name="Shape 235"/>
        <p:cNvGrpSpPr/>
        <p:nvPr/>
      </p:nvGrpSpPr>
      <p:grpSpPr>
        <a:xfrm>
          <a:off x="0" y="0"/>
          <a:ext cx="0" cy="0"/>
          <a:chOff x="0" y="0"/>
          <a:chExt cx="0" cy="0"/>
        </a:xfrm>
      </p:grpSpPr>
      <p:sp>
        <p:nvSpPr>
          <p:cNvPr id="236" name="Google Shape;236;g52803630e6_0_58: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237" name="Google Shape;237;g52803630e6_0_5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5" name="Shape 245"/>
        <p:cNvGrpSpPr/>
        <p:nvPr/>
      </p:nvGrpSpPr>
      <p:grpSpPr>
        <a:xfrm>
          <a:off x="0" y="0"/>
          <a:ext cx="0" cy="0"/>
          <a:chOff x="0" y="0"/>
          <a:chExt cx="0" cy="0"/>
        </a:xfrm>
      </p:grpSpPr>
      <p:sp>
        <p:nvSpPr>
          <p:cNvPr id="246" name="Google Shape;246;g52803630e6_0_70: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247" name="Google Shape;247;g52803630e6_0_7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53" name="Shape 253"/>
        <p:cNvGrpSpPr/>
        <p:nvPr/>
      </p:nvGrpSpPr>
      <p:grpSpPr>
        <a:xfrm>
          <a:off x="0" y="0"/>
          <a:ext cx="0" cy="0"/>
          <a:chOff x="0" y="0"/>
          <a:chExt cx="0" cy="0"/>
        </a:xfrm>
      </p:grpSpPr>
      <p:sp>
        <p:nvSpPr>
          <p:cNvPr id="254" name="Google Shape;254;g52803630e6_0_78: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255" name="Google Shape;255;g52803630e6_0_7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8" name="Shape 58"/>
        <p:cNvGrpSpPr/>
        <p:nvPr/>
      </p:nvGrpSpPr>
      <p:grpSpPr>
        <a:xfrm>
          <a:off x="0" y="0"/>
          <a:ext cx="0" cy="0"/>
          <a:chOff x="0" y="0"/>
          <a:chExt cx="0" cy="0"/>
        </a:xfrm>
      </p:grpSpPr>
      <p:sp>
        <p:nvSpPr>
          <p:cNvPr id="59" name="Google Shape;59;g51e22bfdf1_0_22: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60" name="Google Shape;60;g51e22bfdf1_0_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63" name="Shape 263"/>
        <p:cNvGrpSpPr/>
        <p:nvPr/>
      </p:nvGrpSpPr>
      <p:grpSpPr>
        <a:xfrm>
          <a:off x="0" y="0"/>
          <a:ext cx="0" cy="0"/>
          <a:chOff x="0" y="0"/>
          <a:chExt cx="0" cy="0"/>
        </a:xfrm>
      </p:grpSpPr>
      <p:sp>
        <p:nvSpPr>
          <p:cNvPr id="264" name="Google Shape;264;g52803630e6_0_93: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265" name="Google Shape;265;g52803630e6_0_9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77" name="Shape 277"/>
        <p:cNvGrpSpPr/>
        <p:nvPr/>
      </p:nvGrpSpPr>
      <p:grpSpPr>
        <a:xfrm>
          <a:off x="0" y="0"/>
          <a:ext cx="0" cy="0"/>
          <a:chOff x="0" y="0"/>
          <a:chExt cx="0" cy="0"/>
        </a:xfrm>
      </p:grpSpPr>
      <p:sp>
        <p:nvSpPr>
          <p:cNvPr id="278" name="Google Shape;278;g52803630e6_0_117: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279" name="Google Shape;279;g52803630e6_0_1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92" name="Shape 292"/>
        <p:cNvGrpSpPr/>
        <p:nvPr/>
      </p:nvGrpSpPr>
      <p:grpSpPr>
        <a:xfrm>
          <a:off x="0" y="0"/>
          <a:ext cx="0" cy="0"/>
          <a:chOff x="0" y="0"/>
          <a:chExt cx="0" cy="0"/>
        </a:xfrm>
      </p:grpSpPr>
      <p:sp>
        <p:nvSpPr>
          <p:cNvPr id="293" name="Google Shape;293;g52803630e6_0_131: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294" name="Google Shape;294;g52803630e6_0_1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07" name="Shape 307"/>
        <p:cNvGrpSpPr/>
        <p:nvPr/>
      </p:nvGrpSpPr>
      <p:grpSpPr>
        <a:xfrm>
          <a:off x="0" y="0"/>
          <a:ext cx="0" cy="0"/>
          <a:chOff x="0" y="0"/>
          <a:chExt cx="0" cy="0"/>
        </a:xfrm>
      </p:grpSpPr>
      <p:sp>
        <p:nvSpPr>
          <p:cNvPr id="308" name="Google Shape;308;g52803630e6_0_148: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309" name="Google Shape;309;g52803630e6_0_14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7" name="Shape 67"/>
        <p:cNvGrpSpPr/>
        <p:nvPr/>
      </p:nvGrpSpPr>
      <p:grpSpPr>
        <a:xfrm>
          <a:off x="0" y="0"/>
          <a:ext cx="0" cy="0"/>
          <a:chOff x="0" y="0"/>
          <a:chExt cx="0" cy="0"/>
        </a:xfrm>
      </p:grpSpPr>
      <p:sp>
        <p:nvSpPr>
          <p:cNvPr id="68" name="Google Shape;68;g51e22bfdf1_0_3: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69" name="Google Shape;69;g51e22bfdf1_0_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6" name="Shape 76"/>
        <p:cNvGrpSpPr/>
        <p:nvPr/>
      </p:nvGrpSpPr>
      <p:grpSpPr>
        <a:xfrm>
          <a:off x="0" y="0"/>
          <a:ext cx="0" cy="0"/>
          <a:chOff x="0" y="0"/>
          <a:chExt cx="0" cy="0"/>
        </a:xfrm>
      </p:grpSpPr>
      <p:sp>
        <p:nvSpPr>
          <p:cNvPr id="77" name="Google Shape;77;g51e22bfdf1_0_15: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78" name="Google Shape;78;g51e22bfdf1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7" name="Shape 87"/>
        <p:cNvGrpSpPr/>
        <p:nvPr/>
      </p:nvGrpSpPr>
      <p:grpSpPr>
        <a:xfrm>
          <a:off x="0" y="0"/>
          <a:ext cx="0" cy="0"/>
          <a:chOff x="0" y="0"/>
          <a:chExt cx="0" cy="0"/>
        </a:xfrm>
      </p:grpSpPr>
      <p:sp>
        <p:nvSpPr>
          <p:cNvPr id="88" name="Google Shape;88;g51e22bfdf1_0_32: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89" name="Google Shape;89;g51e22bfdf1_0_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3" name="Shape 103"/>
        <p:cNvGrpSpPr/>
        <p:nvPr/>
      </p:nvGrpSpPr>
      <p:grpSpPr>
        <a:xfrm>
          <a:off x="0" y="0"/>
          <a:ext cx="0" cy="0"/>
          <a:chOff x="0" y="0"/>
          <a:chExt cx="0" cy="0"/>
        </a:xfrm>
      </p:grpSpPr>
      <p:sp>
        <p:nvSpPr>
          <p:cNvPr id="104" name="Google Shape;104;g51e22bfdf1_0_48: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105" name="Google Shape;105;g51e22bfdf1_0_4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5" name="Shape 115"/>
        <p:cNvGrpSpPr/>
        <p:nvPr/>
      </p:nvGrpSpPr>
      <p:grpSpPr>
        <a:xfrm>
          <a:off x="0" y="0"/>
          <a:ext cx="0" cy="0"/>
          <a:chOff x="0" y="0"/>
          <a:chExt cx="0" cy="0"/>
        </a:xfrm>
      </p:grpSpPr>
      <p:sp>
        <p:nvSpPr>
          <p:cNvPr id="116" name="Google Shape;116;g51e22bfdf1_0_60: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117" name="Google Shape;117;g51e22bfdf1_0_6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6" name="Shape 126"/>
        <p:cNvGrpSpPr/>
        <p:nvPr/>
      </p:nvGrpSpPr>
      <p:grpSpPr>
        <a:xfrm>
          <a:off x="0" y="0"/>
          <a:ext cx="0" cy="0"/>
          <a:chOff x="0" y="0"/>
          <a:chExt cx="0" cy="0"/>
        </a:xfrm>
      </p:grpSpPr>
      <p:sp>
        <p:nvSpPr>
          <p:cNvPr id="127" name="Google Shape;127;g51e22bfdf1_0_73: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128" name="Google Shape;128;g51e22bfdf1_0_7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6" name="Shape 136"/>
        <p:cNvGrpSpPr/>
        <p:nvPr/>
      </p:nvGrpSpPr>
      <p:grpSpPr>
        <a:xfrm>
          <a:off x="0" y="0"/>
          <a:ext cx="0" cy="0"/>
          <a:chOff x="0" y="0"/>
          <a:chExt cx="0" cy="0"/>
        </a:xfrm>
      </p:grpSpPr>
      <p:sp>
        <p:nvSpPr>
          <p:cNvPr id="137" name="Google Shape;137;g51e22bfdf1_0_84: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138" name="Google Shape;138;g51e22bfdf1_0_8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64952" y="1456058"/>
            <a:ext cx="7242600" cy="4014000"/>
          </a:xfrm>
          <a:prstGeom prst="rect">
            <a:avLst/>
          </a:prstGeom>
        </p:spPr>
        <p:txBody>
          <a:bodyPr anchorCtr="0" anchor="b" bIns="91425" lIns="91425" spcFirstLastPara="1" rIns="91425" wrap="square" tIns="91425"/>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64945" y="5542289"/>
            <a:ext cx="7242600" cy="15501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64945" y="2163089"/>
            <a:ext cx="7242600" cy="3839700"/>
          </a:xfrm>
          <a:prstGeom prst="rect">
            <a:avLst/>
          </a:prstGeom>
        </p:spPr>
        <p:txBody>
          <a:bodyPr anchorCtr="0" anchor="b" bIns="91425" lIns="91425" spcFirstLastPara="1" rIns="91425" wrap="square" tIns="91425"/>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64945" y="6164351"/>
            <a:ext cx="7242600" cy="2543700"/>
          </a:xfrm>
          <a:prstGeom prst="rect">
            <a:avLst/>
          </a:prstGeom>
        </p:spPr>
        <p:txBody>
          <a:bodyPr anchorCtr="0" anchor="t" bIns="91425" lIns="91425" spcFirstLastPara="1" rIns="91425" wrap="square" tIns="91425"/>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64945" y="4206107"/>
            <a:ext cx="7242600" cy="1646100"/>
          </a:xfrm>
          <a:prstGeom prst="rect">
            <a:avLst/>
          </a:prstGeom>
        </p:spPr>
        <p:txBody>
          <a:bodyPr anchorCtr="0" anchor="ctr" bIns="91425" lIns="91425" spcFirstLastPara="1" rIns="91425" wrap="square" tIns="91425"/>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64945" y="870271"/>
            <a:ext cx="7242600" cy="11199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64945" y="2253729"/>
            <a:ext cx="7242600" cy="6681000"/>
          </a:xfrm>
          <a:prstGeom prst="rect">
            <a:avLst/>
          </a:prstGeom>
        </p:spPr>
        <p:txBody>
          <a:bodyPr anchorCtr="0" anchor="t"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64945" y="870271"/>
            <a:ext cx="7242600" cy="11199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64945" y="2253729"/>
            <a:ext cx="3399900" cy="66810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107540" y="2253729"/>
            <a:ext cx="3399900" cy="66810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64945" y="870271"/>
            <a:ext cx="7242600" cy="11199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64945" y="1086507"/>
            <a:ext cx="2386800" cy="1477800"/>
          </a:xfrm>
          <a:prstGeom prst="rect">
            <a:avLst/>
          </a:prstGeom>
        </p:spPr>
        <p:txBody>
          <a:bodyPr anchorCtr="0" anchor="b" bIns="91425" lIns="91425" spcFirstLastPara="1" rIns="91425" wrap="square" tIns="91425"/>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64945" y="2717440"/>
            <a:ext cx="2386800" cy="6217500"/>
          </a:xfrm>
          <a:prstGeom prst="rect">
            <a:avLst/>
          </a:prstGeom>
        </p:spPr>
        <p:txBody>
          <a:bodyPr anchorCtr="0" anchor="t" bIns="91425" lIns="91425" spcFirstLastPara="1" rIns="91425" wrap="square" tIns="91425"/>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16713" y="880293"/>
            <a:ext cx="5412600" cy="7999800"/>
          </a:xfrm>
          <a:prstGeom prst="rect">
            <a:avLst/>
          </a:prstGeom>
        </p:spPr>
        <p:txBody>
          <a:bodyPr anchorCtr="0" anchor="ctr" bIns="91425" lIns="91425" spcFirstLastPara="1" rIns="91425" wrap="square" tIns="91425"/>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886200" y="-244"/>
            <a:ext cx="3886200" cy="100584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25675" y="2411542"/>
            <a:ext cx="3438300" cy="2898600"/>
          </a:xfrm>
          <a:prstGeom prst="rect">
            <a:avLst/>
          </a:prstGeom>
        </p:spPr>
        <p:txBody>
          <a:bodyPr anchorCtr="0" anchor="b" bIns="91425" lIns="91425" spcFirstLastPara="1" rIns="91425" wrap="square" tIns="91425"/>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25675" y="5481569"/>
            <a:ext cx="3438300" cy="24153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198575" y="1415969"/>
            <a:ext cx="3261300" cy="7226100"/>
          </a:xfrm>
          <a:prstGeom prst="rect">
            <a:avLst/>
          </a:prstGeom>
        </p:spPr>
        <p:txBody>
          <a:bodyPr anchorCtr="0" anchor="ctr"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64945" y="8273124"/>
            <a:ext cx="5099100" cy="1183200"/>
          </a:xfrm>
          <a:prstGeom prst="rect">
            <a:avLst/>
          </a:prstGeom>
        </p:spPr>
        <p:txBody>
          <a:bodyPr anchorCtr="0" anchor="ctr" bIns="91425" lIns="91425" spcFirstLastPara="1" rIns="91425" wrap="square" tIns="91425"/>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64945" y="2253729"/>
            <a:ext cx="7242600" cy="6681000"/>
          </a:xfrm>
          <a:prstGeom prst="rect">
            <a:avLst/>
          </a:prstGeom>
          <a:noFill/>
          <a:ln>
            <a:noFill/>
          </a:ln>
        </p:spPr>
        <p:txBody>
          <a:bodyPr anchorCtr="0" anchor="t" bIns="91425" lIns="91425" spcFirstLastPara="1" rIns="91425" wrap="square" tIns="91425"/>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8.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image" Target="../media/image11.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 Id="rId3" Type="http://schemas.openxmlformats.org/officeDocument/2006/relationships/image" Target="../media/image3.jp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 Id="rId3" Type="http://schemas.openxmlformats.org/officeDocument/2006/relationships/image" Target="../media/image1.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 Id="rId3" Type="http://schemas.openxmlformats.org/officeDocument/2006/relationships/image" Target="../media/image2.jp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 Id="rId3" Type="http://schemas.openxmlformats.org/officeDocument/2006/relationships/image" Target="../media/image10.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slide" Target="/ppt/slides/slide3.xml"/><Relationship Id="rId4" Type="http://schemas.openxmlformats.org/officeDocument/2006/relationships/slide" Target="/ppt/slides/slide4.xml"/><Relationship Id="rId11" Type="http://schemas.openxmlformats.org/officeDocument/2006/relationships/slide" Target="/ppt/slides/slide23.xml"/><Relationship Id="rId10" Type="http://schemas.openxmlformats.org/officeDocument/2006/relationships/slide" Target="/ppt/slides/slide20.xml"/><Relationship Id="rId9" Type="http://schemas.openxmlformats.org/officeDocument/2006/relationships/slide" Target="/ppt/slides/slide19.xml"/><Relationship Id="rId5" Type="http://schemas.openxmlformats.org/officeDocument/2006/relationships/slide" Target="/ppt/slides/slide9.xml"/><Relationship Id="rId6" Type="http://schemas.openxmlformats.org/officeDocument/2006/relationships/slide" Target="/ppt/slides/slide13.xml"/><Relationship Id="rId7" Type="http://schemas.openxmlformats.org/officeDocument/2006/relationships/slide" Target="/ppt/slides/slide14.xml"/><Relationship Id="rId8" Type="http://schemas.openxmlformats.org/officeDocument/2006/relationships/slide" Target="/ppt/slides/slide1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 Id="rId3" Type="http://schemas.openxmlformats.org/officeDocument/2006/relationships/hyperlink" Target="https://twitter.com/" TargetMode="External"/><Relationship Id="rId4" Type="http://schemas.openxmlformats.org/officeDocument/2006/relationships/hyperlink" Target="https://www.hubspot.com/products/crm?_ga=2.20918384.953077077.1552319008-1301137899.1546893912" TargetMode="External"/><Relationship Id="rId5" Type="http://schemas.openxmlformats.org/officeDocument/2006/relationships/hyperlink" Target="https://www.hubspot.com/products/crm?_ga=2.20918384.953077077.1552319008-1301137899.1546893912" TargetMode="External"/><Relationship Id="rId6" Type="http://schemas.openxmlformats.org/officeDocument/2006/relationships/image" Target="../media/image4.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 Id="rId3" Type="http://schemas.openxmlformats.org/officeDocument/2006/relationships/hyperlink" Target="https://www.hubspot.com/integrations?_ga=2.251081166.953077077.1552319008-1301137899.1546893912" TargetMode="External"/><Relationship Id="rId4" Type="http://schemas.openxmlformats.org/officeDocument/2006/relationships/hyperlink" Target="https://www.hubspot.com/products/sales?_ga=2.251081166.953077077.1552319008-1301137899.1546893912" TargetMode="External"/><Relationship Id="rId5" Type="http://schemas.openxmlformats.org/officeDocument/2006/relationships/hyperlink" Target="https://www.linkedin.com/help/linkedin/answer/28406/linkedin-company-pages-overview"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 Id="rId3" Type="http://schemas.openxmlformats.org/officeDocument/2006/relationships/hyperlink" Target="https://www.google.com/alerts" TargetMode="External"/><Relationship Id="rId4" Type="http://schemas.openxmlformats.org/officeDocument/2006/relationships/hyperlink" Target="https://datanyze.com/" TargetMode="External"/><Relationship Id="rId5" Type="http://schemas.openxmlformats.org/officeDocument/2006/relationships/hyperlink" Target="https://chrome.google.com/webstore/detail/foxclocks/obcbigljfpgappaaofailjjoabiikckk?hl=en"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7.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9.png"/><Relationship Id="rId4" Type="http://schemas.openxmlformats.org/officeDocument/2006/relationships/hyperlink" Target="https://www.stateofinbound.com/?__hstc=20629287.e8e4b44cfb242cdefdb44d02bcd2b838.1546893919154.1551363681579.1551464768034.33&amp;__hssc=20629287.23.1551898896477&amp;__hsfp=2090187965" TargetMode="External"/><Relationship Id="rId5" Type="http://schemas.openxmlformats.org/officeDocument/2006/relationships/hyperlink" Target="https://www.cebglobal.com/exbd/sales-service/challenger/new-decision-timeline/index.page" TargetMode="External"/><Relationship Id="rId6" Type="http://schemas.openxmlformats.org/officeDocument/2006/relationships/hyperlink" Target="https://www.linkedin.com/pulse/20140813155325-4071731-cold-calling-discredited-by-baylor-university-study" TargetMode="External"/><Relationship Id="rId7" Type="http://schemas.openxmlformats.org/officeDocument/2006/relationships/hyperlink" Target="https://www.ibm.com/developerworks/community/blogs/9758d8e8-e9c0-4382-ab1e-a19fc7c1bb52/entry/generate_more_leads_with_b2b_social_media2?lang=en"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5.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image" Target="../media/image6.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FFFFFF"/>
        </a:solidFill>
      </p:bgPr>
    </p:bg>
    <p:spTree>
      <p:nvGrpSpPr>
        <p:cNvPr id="53" name="Shape 53"/>
        <p:cNvGrpSpPr/>
        <p:nvPr/>
      </p:nvGrpSpPr>
      <p:grpSpPr>
        <a:xfrm>
          <a:off x="0" y="0"/>
          <a:ext cx="0" cy="0"/>
          <a:chOff x="0" y="0"/>
          <a:chExt cx="0" cy="0"/>
        </a:xfrm>
      </p:grpSpPr>
      <p:sp>
        <p:nvSpPr>
          <p:cNvPr id="54" name="Google Shape;54;p13"/>
          <p:cNvSpPr/>
          <p:nvPr/>
        </p:nvSpPr>
        <p:spPr>
          <a:xfrm>
            <a:off x="0" y="4820025"/>
            <a:ext cx="7772400" cy="5230800"/>
          </a:xfrm>
          <a:prstGeom prst="rect">
            <a:avLst/>
          </a:pr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 name="Google Shape;55;p13"/>
          <p:cNvSpPr txBox="1"/>
          <p:nvPr>
            <p:ph type="ctrTitle"/>
          </p:nvPr>
        </p:nvSpPr>
        <p:spPr>
          <a:xfrm>
            <a:off x="1447800" y="5493025"/>
            <a:ext cx="5911500" cy="2400600"/>
          </a:xfrm>
          <a:prstGeom prst="rect">
            <a:avLst/>
          </a:prstGeom>
        </p:spPr>
        <p:txBody>
          <a:bodyPr anchorCtr="0" anchor="b" bIns="91425" lIns="91425" spcFirstLastPara="1" rIns="91425" wrap="square" tIns="91425">
            <a:noAutofit/>
          </a:bodyPr>
          <a:lstStyle/>
          <a:p>
            <a:pPr indent="0" lvl="0" marL="0" rtl="0" algn="r">
              <a:spcBef>
                <a:spcPts val="0"/>
              </a:spcBef>
              <a:spcAft>
                <a:spcPts val="0"/>
              </a:spcAft>
              <a:buNone/>
            </a:pPr>
            <a:r>
              <a:rPr lang="en" sz="5000">
                <a:solidFill>
                  <a:srgbClr val="FFFFFF"/>
                </a:solidFill>
              </a:rPr>
              <a:t>The Complete Guide to Sales Prospecting </a:t>
            </a:r>
            <a:endParaRPr sz="5000">
              <a:solidFill>
                <a:srgbClr val="FFFFFF"/>
              </a:solidFill>
            </a:endParaRPr>
          </a:p>
        </p:txBody>
      </p:sp>
      <p:sp>
        <p:nvSpPr>
          <p:cNvPr id="56" name="Google Shape;56;p13"/>
          <p:cNvSpPr txBox="1"/>
          <p:nvPr>
            <p:ph idx="1" type="subTitle"/>
          </p:nvPr>
        </p:nvSpPr>
        <p:spPr>
          <a:xfrm>
            <a:off x="4750497" y="9017594"/>
            <a:ext cx="2608800" cy="658800"/>
          </a:xfrm>
          <a:prstGeom prst="rect">
            <a:avLst/>
          </a:prstGeom>
          <a:solidFill>
            <a:srgbClr val="C9DAF8"/>
          </a:solidFill>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Company Logo</a:t>
            </a:r>
            <a:endParaRPr>
              <a:solidFill>
                <a:srgbClr val="FFFFFF"/>
              </a:solidFill>
            </a:endParaRPr>
          </a:p>
        </p:txBody>
      </p:sp>
      <p:pic>
        <p:nvPicPr>
          <p:cNvPr descr="Man With Headphones Facing Computer Monitor" id="57" name="Google Shape;57;p13"/>
          <p:cNvPicPr preferRelativeResize="0"/>
          <p:nvPr/>
        </p:nvPicPr>
        <p:blipFill>
          <a:blip r:embed="rId3">
            <a:alphaModFix/>
          </a:blip>
          <a:stretch>
            <a:fillRect/>
          </a:stretch>
        </p:blipFill>
        <p:spPr>
          <a:xfrm>
            <a:off x="0" y="0"/>
            <a:ext cx="7772400" cy="518160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1" name="Shape 151"/>
        <p:cNvGrpSpPr/>
        <p:nvPr/>
      </p:nvGrpSpPr>
      <p:grpSpPr>
        <a:xfrm>
          <a:off x="0" y="0"/>
          <a:ext cx="0" cy="0"/>
          <a:chOff x="0" y="0"/>
          <a:chExt cx="0" cy="0"/>
        </a:xfrm>
      </p:grpSpPr>
      <p:sp>
        <p:nvSpPr>
          <p:cNvPr id="152" name="Google Shape;152;p22"/>
          <p:cNvSpPr/>
          <p:nvPr/>
        </p:nvSpPr>
        <p:spPr>
          <a:xfrm>
            <a:off x="0" y="8930700"/>
            <a:ext cx="7772400" cy="1119900"/>
          </a:xfrm>
          <a:prstGeom prst="rect">
            <a:avLst/>
          </a:pr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3" name="Google Shape;153;p22"/>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solidFill>
                  <a:srgbClr val="FFFFFF"/>
                </a:solidFill>
              </a:rPr>
              <a:t>‹#›</a:t>
            </a:fld>
            <a:endParaRPr>
              <a:solidFill>
                <a:srgbClr val="FFFFFF"/>
              </a:solidFill>
            </a:endParaRPr>
          </a:p>
        </p:txBody>
      </p:sp>
      <p:sp>
        <p:nvSpPr>
          <p:cNvPr id="154" name="Google Shape;154;p22"/>
          <p:cNvSpPr txBox="1"/>
          <p:nvPr>
            <p:ph idx="1" type="body"/>
          </p:nvPr>
        </p:nvSpPr>
        <p:spPr>
          <a:xfrm>
            <a:off x="433450" y="272525"/>
            <a:ext cx="6998400" cy="994500"/>
          </a:xfrm>
          <a:prstGeom prst="rect">
            <a:avLst/>
          </a:prstGeom>
          <a:solidFill>
            <a:srgbClr val="FFFFFF"/>
          </a:solidFill>
        </p:spPr>
        <p:txBody>
          <a:bodyPr anchorCtr="0" anchor="t" bIns="91425" lIns="91425" spcFirstLastPara="1" rIns="91425" wrap="square" tIns="91425">
            <a:noAutofit/>
          </a:bodyPr>
          <a:lstStyle/>
          <a:p>
            <a:pPr indent="0" lvl="0" marL="0" rtl="0" algn="l">
              <a:spcBef>
                <a:spcPts val="0"/>
              </a:spcBef>
              <a:spcAft>
                <a:spcPts val="1600"/>
              </a:spcAft>
              <a:buNone/>
            </a:pPr>
            <a:r>
              <a:rPr b="1" lang="en" sz="2500">
                <a:latin typeface="Avenir"/>
                <a:ea typeface="Avenir"/>
                <a:cs typeface="Avenir"/>
                <a:sym typeface="Avenir"/>
              </a:rPr>
              <a:t>Step 1: Research</a:t>
            </a:r>
            <a:endParaRPr b="1" sz="2500">
              <a:latin typeface="Avenir"/>
              <a:ea typeface="Avenir"/>
              <a:cs typeface="Avenir"/>
              <a:sym typeface="Avenir"/>
            </a:endParaRPr>
          </a:p>
        </p:txBody>
      </p:sp>
      <p:sp>
        <p:nvSpPr>
          <p:cNvPr id="155" name="Google Shape;155;p22"/>
          <p:cNvSpPr txBox="1"/>
          <p:nvPr>
            <p:ph idx="1" type="body"/>
          </p:nvPr>
        </p:nvSpPr>
        <p:spPr>
          <a:xfrm>
            <a:off x="433450" y="1038425"/>
            <a:ext cx="6768000" cy="1119900"/>
          </a:xfrm>
          <a:prstGeom prst="rect">
            <a:avLst/>
          </a:prstGeom>
          <a:solidFill>
            <a:srgbClr val="FFFFFF"/>
          </a:solidFill>
        </p:spPr>
        <p:txBody>
          <a:bodyPr anchorCtr="0" anchor="t" bIns="91425" lIns="91425" spcFirstLastPara="1" rIns="91425" wrap="square" tIns="91425">
            <a:noAutofit/>
          </a:bodyPr>
          <a:lstStyle/>
          <a:p>
            <a:pPr indent="0" lvl="0" marL="0" rtl="0" algn="l">
              <a:spcBef>
                <a:spcPts val="0"/>
              </a:spcBef>
              <a:spcAft>
                <a:spcPts val="1600"/>
              </a:spcAft>
              <a:buNone/>
            </a:pPr>
            <a:r>
              <a:rPr b="1" lang="en">
                <a:solidFill>
                  <a:srgbClr val="33475B"/>
                </a:solidFill>
                <a:latin typeface="Avenir"/>
                <a:ea typeface="Avenir"/>
                <a:cs typeface="Avenir"/>
                <a:sym typeface="Avenir"/>
              </a:rPr>
              <a:t>Is the </a:t>
            </a:r>
            <a:r>
              <a:rPr b="1" lang="en">
                <a:solidFill>
                  <a:srgbClr val="33475B"/>
                </a:solidFill>
                <a:latin typeface="Avenir"/>
                <a:ea typeface="Avenir"/>
                <a:cs typeface="Avenir"/>
                <a:sym typeface="Avenir"/>
              </a:rPr>
              <a:t>prospect's</a:t>
            </a:r>
            <a:r>
              <a:rPr b="1" lang="en">
                <a:solidFill>
                  <a:srgbClr val="33475B"/>
                </a:solidFill>
                <a:latin typeface="Avenir"/>
                <a:ea typeface="Avenir"/>
                <a:cs typeface="Avenir"/>
                <a:sym typeface="Avenir"/>
              </a:rPr>
              <a:t> business an organizational fit?</a:t>
            </a:r>
            <a:endParaRPr b="1">
              <a:solidFill>
                <a:srgbClr val="33475B"/>
              </a:solidFill>
              <a:latin typeface="Avenir"/>
              <a:ea typeface="Avenir"/>
              <a:cs typeface="Avenir"/>
              <a:sym typeface="Avenir"/>
            </a:endParaRPr>
          </a:p>
        </p:txBody>
      </p:sp>
      <p:sp>
        <p:nvSpPr>
          <p:cNvPr id="156" name="Google Shape;156;p22"/>
          <p:cNvSpPr txBox="1"/>
          <p:nvPr>
            <p:ph idx="1" type="body"/>
          </p:nvPr>
        </p:nvSpPr>
        <p:spPr>
          <a:xfrm>
            <a:off x="433450" y="1701125"/>
            <a:ext cx="3452700" cy="3667800"/>
          </a:xfrm>
          <a:prstGeom prst="rect">
            <a:avLst/>
          </a:prstGeom>
          <a:solidFill>
            <a:srgbClr val="FFFFFF"/>
          </a:solidFill>
        </p:spPr>
        <p:txBody>
          <a:bodyPr anchorCtr="0" anchor="t" bIns="91425" lIns="91425" spcFirstLastPara="1" rIns="91425" wrap="square" tIns="91425">
            <a:noAutofit/>
          </a:bodyPr>
          <a:lstStyle/>
          <a:p>
            <a:pPr indent="0" lvl="0" marL="0" rtl="0" algn="l">
              <a:spcBef>
                <a:spcPts val="0"/>
              </a:spcBef>
              <a:spcAft>
                <a:spcPts val="1600"/>
              </a:spcAft>
              <a:buNone/>
            </a:pPr>
            <a:r>
              <a:rPr lang="en" sz="1600">
                <a:solidFill>
                  <a:srgbClr val="33475B"/>
                </a:solidFill>
                <a:latin typeface="Avenir"/>
                <a:ea typeface="Avenir"/>
                <a:cs typeface="Avenir"/>
                <a:sym typeface="Avenir"/>
              </a:rPr>
              <a:t>This type of qualification is based solely on demographics. Does the prospect fall within my territory? Do we sell in their industry? Does it fit our buyer persona?</a:t>
            </a:r>
            <a:br>
              <a:rPr lang="en" sz="1600">
                <a:solidFill>
                  <a:srgbClr val="33475B"/>
                </a:solidFill>
                <a:latin typeface="Avenir"/>
                <a:ea typeface="Avenir"/>
                <a:cs typeface="Avenir"/>
                <a:sym typeface="Avenir"/>
              </a:rPr>
            </a:br>
            <a:br>
              <a:rPr lang="en" sz="1600">
                <a:solidFill>
                  <a:srgbClr val="33475B"/>
                </a:solidFill>
                <a:latin typeface="Avenir"/>
                <a:ea typeface="Avenir"/>
                <a:cs typeface="Avenir"/>
                <a:sym typeface="Avenir"/>
              </a:rPr>
            </a:br>
            <a:r>
              <a:rPr lang="en" sz="1600">
                <a:solidFill>
                  <a:srgbClr val="33475B"/>
                </a:solidFill>
                <a:latin typeface="Avenir"/>
                <a:ea typeface="Avenir"/>
                <a:cs typeface="Avenir"/>
                <a:sym typeface="Avenir"/>
              </a:rPr>
              <a:t>Say our target market consists of small to medium-sized businesses with anywhere from 100 to 1,000 employees. We should eliminate any potential customers outside of these criteria.</a:t>
            </a:r>
            <a:br>
              <a:rPr lang="en" sz="1600">
                <a:solidFill>
                  <a:srgbClr val="33475B"/>
                </a:solidFill>
                <a:latin typeface="Avenir"/>
                <a:ea typeface="Avenir"/>
                <a:cs typeface="Avenir"/>
                <a:sym typeface="Avenir"/>
              </a:rPr>
            </a:br>
            <a:br>
              <a:rPr lang="en" sz="1600">
                <a:solidFill>
                  <a:srgbClr val="33475B"/>
                </a:solidFill>
                <a:latin typeface="Avenir"/>
                <a:ea typeface="Avenir"/>
                <a:cs typeface="Avenir"/>
                <a:sym typeface="Avenir"/>
              </a:rPr>
            </a:br>
            <a:r>
              <a:rPr lang="en" sz="1600">
                <a:solidFill>
                  <a:srgbClr val="33475B"/>
                </a:solidFill>
                <a:latin typeface="Avenir"/>
                <a:ea typeface="Avenir"/>
                <a:cs typeface="Avenir"/>
                <a:sym typeface="Avenir"/>
              </a:rPr>
              <a:t>Diving deeper, our product or service will naturally offer higher value to a particular profile within that target market. For example, medium-sized businesses consisting of a larger team. Those customers are also more likely to upgrade to a higher tier of our product, providing more lifetime value as a customer.</a:t>
            </a:r>
            <a:endParaRPr sz="1600">
              <a:solidFill>
                <a:srgbClr val="33475B"/>
              </a:solidFill>
              <a:latin typeface="Avenir"/>
              <a:ea typeface="Avenir"/>
              <a:cs typeface="Avenir"/>
              <a:sym typeface="Avenir"/>
            </a:endParaRPr>
          </a:p>
        </p:txBody>
      </p:sp>
      <p:pic>
        <p:nvPicPr>
          <p:cNvPr descr="Puzzle, Last Part, Joining Together" id="157" name="Google Shape;157;p22"/>
          <p:cNvPicPr preferRelativeResize="0"/>
          <p:nvPr/>
        </p:nvPicPr>
        <p:blipFill>
          <a:blip r:embed="rId3">
            <a:alphaModFix/>
          </a:blip>
          <a:stretch>
            <a:fillRect/>
          </a:stretch>
        </p:blipFill>
        <p:spPr>
          <a:xfrm>
            <a:off x="4144589" y="1834975"/>
            <a:ext cx="3057023" cy="1856050"/>
          </a:xfrm>
          <a:prstGeom prst="rect">
            <a:avLst/>
          </a:prstGeom>
          <a:noFill/>
          <a:ln>
            <a:noFill/>
          </a:ln>
        </p:spPr>
      </p:pic>
      <p:sp>
        <p:nvSpPr>
          <p:cNvPr id="158" name="Google Shape;158;p22"/>
          <p:cNvSpPr/>
          <p:nvPr/>
        </p:nvSpPr>
        <p:spPr>
          <a:xfrm>
            <a:off x="4144588" y="5368925"/>
            <a:ext cx="3057000" cy="14091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b="1" lang="en">
                <a:latin typeface="Avenir"/>
                <a:ea typeface="Avenir"/>
                <a:cs typeface="Avenir"/>
                <a:sym typeface="Avenir"/>
              </a:rPr>
              <a:t>Key Takeaway:</a:t>
            </a:r>
            <a:endParaRPr b="1">
              <a:latin typeface="Avenir"/>
              <a:ea typeface="Avenir"/>
              <a:cs typeface="Avenir"/>
              <a:sym typeface="Avenir"/>
            </a:endParaRPr>
          </a:p>
          <a:p>
            <a:pPr indent="0" lvl="0" marL="0" rtl="0" algn="l">
              <a:spcBef>
                <a:spcPts val="0"/>
              </a:spcBef>
              <a:spcAft>
                <a:spcPts val="0"/>
              </a:spcAft>
              <a:buNone/>
            </a:pPr>
            <a:r>
              <a:rPr lang="en">
                <a:latin typeface="Avenir"/>
                <a:ea typeface="Avenir"/>
                <a:cs typeface="Avenir"/>
                <a:sym typeface="Avenir"/>
              </a:rPr>
              <a:t>Rank</a:t>
            </a:r>
            <a:r>
              <a:rPr lang="en">
                <a:latin typeface="Avenir"/>
                <a:ea typeface="Avenir"/>
                <a:cs typeface="Avenir"/>
                <a:sym typeface="Avenir"/>
              </a:rPr>
              <a:t> customers based on the size of the opportunity, or their potential lifetime value.</a:t>
            </a:r>
            <a:endParaRPr>
              <a:latin typeface="Avenir"/>
              <a:ea typeface="Avenir"/>
              <a:cs typeface="Avenir"/>
              <a:sym typeface="Avenir"/>
            </a:endParaRPr>
          </a:p>
        </p:txBody>
      </p:sp>
      <p:sp>
        <p:nvSpPr>
          <p:cNvPr id="159" name="Google Shape;159;p22"/>
          <p:cNvSpPr txBox="1"/>
          <p:nvPr>
            <p:ph idx="4294967295" type="subTitle"/>
          </p:nvPr>
        </p:nvSpPr>
        <p:spPr>
          <a:xfrm>
            <a:off x="436522" y="9161244"/>
            <a:ext cx="2608800" cy="658800"/>
          </a:xfrm>
          <a:prstGeom prst="rect">
            <a:avLst/>
          </a:prstGeom>
          <a:solidFill>
            <a:srgbClr val="C9DAF8"/>
          </a:solidFill>
        </p:spPr>
        <p:txBody>
          <a:bodyPr anchorCtr="0" anchor="t" bIns="91425" lIns="91425" spcFirstLastPara="1" rIns="91425" wrap="square" tIns="91425">
            <a:noAutofit/>
          </a:bodyPr>
          <a:lstStyle/>
          <a:p>
            <a:pPr indent="0" lvl="0" marL="0" rtl="0" algn="l">
              <a:spcBef>
                <a:spcPts val="0"/>
              </a:spcBef>
              <a:spcAft>
                <a:spcPts val="1600"/>
              </a:spcAft>
              <a:buNone/>
            </a:pPr>
            <a:r>
              <a:rPr lang="en">
                <a:solidFill>
                  <a:srgbClr val="FFFFFF"/>
                </a:solidFill>
              </a:rPr>
              <a:t>Company Logo</a:t>
            </a:r>
            <a:endParaRPr>
              <a:solidFill>
                <a:srgbClr val="FFFFFF"/>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3" name="Shape 163"/>
        <p:cNvGrpSpPr/>
        <p:nvPr/>
      </p:nvGrpSpPr>
      <p:grpSpPr>
        <a:xfrm>
          <a:off x="0" y="0"/>
          <a:ext cx="0" cy="0"/>
          <a:chOff x="0" y="0"/>
          <a:chExt cx="0" cy="0"/>
        </a:xfrm>
      </p:grpSpPr>
      <p:sp>
        <p:nvSpPr>
          <p:cNvPr id="164" name="Google Shape;164;p23"/>
          <p:cNvSpPr/>
          <p:nvPr/>
        </p:nvSpPr>
        <p:spPr>
          <a:xfrm>
            <a:off x="0" y="8930700"/>
            <a:ext cx="7772400" cy="1119900"/>
          </a:xfrm>
          <a:prstGeom prst="rect">
            <a:avLst/>
          </a:pr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5" name="Google Shape;165;p23"/>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solidFill>
                  <a:srgbClr val="FFFFFF"/>
                </a:solidFill>
              </a:rPr>
              <a:t>‹#›</a:t>
            </a:fld>
            <a:endParaRPr>
              <a:solidFill>
                <a:srgbClr val="FFFFFF"/>
              </a:solidFill>
            </a:endParaRPr>
          </a:p>
        </p:txBody>
      </p:sp>
      <p:sp>
        <p:nvSpPr>
          <p:cNvPr id="166" name="Google Shape;166;p23"/>
          <p:cNvSpPr txBox="1"/>
          <p:nvPr>
            <p:ph idx="1" type="body"/>
          </p:nvPr>
        </p:nvSpPr>
        <p:spPr>
          <a:xfrm>
            <a:off x="433450" y="272525"/>
            <a:ext cx="6998400" cy="994500"/>
          </a:xfrm>
          <a:prstGeom prst="rect">
            <a:avLst/>
          </a:prstGeom>
          <a:solidFill>
            <a:srgbClr val="FFFFFF"/>
          </a:solidFill>
        </p:spPr>
        <p:txBody>
          <a:bodyPr anchorCtr="0" anchor="t" bIns="91425" lIns="91425" spcFirstLastPara="1" rIns="91425" wrap="square" tIns="91425">
            <a:noAutofit/>
          </a:bodyPr>
          <a:lstStyle/>
          <a:p>
            <a:pPr indent="0" lvl="0" marL="0" rtl="0" algn="l">
              <a:spcBef>
                <a:spcPts val="0"/>
              </a:spcBef>
              <a:spcAft>
                <a:spcPts val="1600"/>
              </a:spcAft>
              <a:buNone/>
            </a:pPr>
            <a:r>
              <a:rPr b="1" lang="en" sz="2500">
                <a:latin typeface="Avenir"/>
                <a:ea typeface="Avenir"/>
                <a:cs typeface="Avenir"/>
                <a:sym typeface="Avenir"/>
              </a:rPr>
              <a:t>Step 1: Research</a:t>
            </a:r>
            <a:endParaRPr b="1" sz="2500">
              <a:latin typeface="Avenir"/>
              <a:ea typeface="Avenir"/>
              <a:cs typeface="Avenir"/>
              <a:sym typeface="Avenir"/>
            </a:endParaRPr>
          </a:p>
        </p:txBody>
      </p:sp>
      <p:sp>
        <p:nvSpPr>
          <p:cNvPr id="167" name="Google Shape;167;p23"/>
          <p:cNvSpPr txBox="1"/>
          <p:nvPr>
            <p:ph idx="1" type="body"/>
          </p:nvPr>
        </p:nvSpPr>
        <p:spPr>
          <a:xfrm>
            <a:off x="433450" y="1038425"/>
            <a:ext cx="6768000" cy="500100"/>
          </a:xfrm>
          <a:prstGeom prst="rect">
            <a:avLst/>
          </a:prstGeom>
          <a:solidFill>
            <a:srgbClr val="FFFFFF"/>
          </a:solidFill>
        </p:spPr>
        <p:txBody>
          <a:bodyPr anchorCtr="0" anchor="t" bIns="91425" lIns="91425" spcFirstLastPara="1" rIns="91425" wrap="square" tIns="91425">
            <a:noAutofit/>
          </a:bodyPr>
          <a:lstStyle/>
          <a:p>
            <a:pPr indent="0" lvl="0" marL="0" rtl="0" algn="l">
              <a:spcBef>
                <a:spcPts val="0"/>
              </a:spcBef>
              <a:spcAft>
                <a:spcPts val="1600"/>
              </a:spcAft>
              <a:buNone/>
            </a:pPr>
            <a:r>
              <a:rPr b="1" lang="en">
                <a:solidFill>
                  <a:srgbClr val="33475B"/>
                </a:solidFill>
                <a:latin typeface="Avenir"/>
                <a:ea typeface="Avenir"/>
                <a:cs typeface="Avenir"/>
                <a:sym typeface="Avenir"/>
              </a:rPr>
              <a:t>Have you identified key stakeholders?</a:t>
            </a:r>
            <a:endParaRPr b="1">
              <a:solidFill>
                <a:srgbClr val="33475B"/>
              </a:solidFill>
              <a:latin typeface="Avenir"/>
              <a:ea typeface="Avenir"/>
              <a:cs typeface="Avenir"/>
              <a:sym typeface="Avenir"/>
            </a:endParaRPr>
          </a:p>
        </p:txBody>
      </p:sp>
      <p:sp>
        <p:nvSpPr>
          <p:cNvPr id="168" name="Google Shape;168;p23"/>
          <p:cNvSpPr txBox="1"/>
          <p:nvPr>
            <p:ph idx="1" type="body"/>
          </p:nvPr>
        </p:nvSpPr>
        <p:spPr>
          <a:xfrm>
            <a:off x="433450" y="1701125"/>
            <a:ext cx="6768000" cy="2229000"/>
          </a:xfrm>
          <a:prstGeom prst="rect">
            <a:avLst/>
          </a:prstGeom>
          <a:solidFill>
            <a:srgbClr val="FFFFFF"/>
          </a:solidFill>
        </p:spPr>
        <p:txBody>
          <a:bodyPr anchorCtr="0" anchor="t" bIns="91425" lIns="91425" spcFirstLastPara="1" rIns="91425" wrap="square" tIns="91425">
            <a:noAutofit/>
          </a:bodyPr>
          <a:lstStyle/>
          <a:p>
            <a:pPr indent="0" lvl="0" marL="0" rtl="0" algn="l">
              <a:spcBef>
                <a:spcPts val="0"/>
              </a:spcBef>
              <a:spcAft>
                <a:spcPts val="1600"/>
              </a:spcAft>
              <a:buNone/>
            </a:pPr>
            <a:r>
              <a:rPr lang="en" sz="1600">
                <a:solidFill>
                  <a:srgbClr val="33475B"/>
                </a:solidFill>
                <a:latin typeface="Avenir"/>
                <a:ea typeface="Avenir"/>
                <a:cs typeface="Avenir"/>
                <a:sym typeface="Avenir"/>
              </a:rPr>
              <a:t>There are two types of people involved on the other end of our sales process: Decision-makers and influencers.</a:t>
            </a:r>
            <a:br>
              <a:rPr lang="en" sz="1600">
                <a:solidFill>
                  <a:srgbClr val="33475B"/>
                </a:solidFill>
                <a:latin typeface="Avenir"/>
                <a:ea typeface="Avenir"/>
                <a:cs typeface="Avenir"/>
                <a:sym typeface="Avenir"/>
              </a:rPr>
            </a:br>
            <a:br>
              <a:rPr lang="en" sz="1600">
                <a:solidFill>
                  <a:srgbClr val="33475B"/>
                </a:solidFill>
                <a:latin typeface="Avenir"/>
                <a:ea typeface="Avenir"/>
                <a:cs typeface="Avenir"/>
                <a:sym typeface="Avenir"/>
              </a:rPr>
            </a:br>
            <a:r>
              <a:rPr lang="en" sz="1600">
                <a:solidFill>
                  <a:srgbClr val="33475B"/>
                </a:solidFill>
                <a:latin typeface="Avenir"/>
                <a:ea typeface="Avenir"/>
                <a:cs typeface="Avenir"/>
                <a:sym typeface="Avenir"/>
              </a:rPr>
              <a:t>Influencers may not have the power to buy, but they’re often the ones that will be using the product and thus can become our biggest internal advocates. If we get them to rally around our offering, they can make a compelling case to decision-makers before we even speak with them.</a:t>
            </a:r>
            <a:endParaRPr sz="1600">
              <a:solidFill>
                <a:srgbClr val="33475B"/>
              </a:solidFill>
              <a:latin typeface="Avenir"/>
              <a:ea typeface="Avenir"/>
              <a:cs typeface="Avenir"/>
              <a:sym typeface="Avenir"/>
            </a:endParaRPr>
          </a:p>
        </p:txBody>
      </p:sp>
      <p:sp>
        <p:nvSpPr>
          <p:cNvPr id="169" name="Google Shape;169;p23"/>
          <p:cNvSpPr/>
          <p:nvPr/>
        </p:nvSpPr>
        <p:spPr>
          <a:xfrm>
            <a:off x="640975" y="6739325"/>
            <a:ext cx="6508500" cy="14091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b="1" lang="en">
                <a:latin typeface="Avenir"/>
                <a:ea typeface="Avenir"/>
                <a:cs typeface="Avenir"/>
                <a:sym typeface="Avenir"/>
              </a:rPr>
              <a:t>Key Takeaway:</a:t>
            </a:r>
            <a:endParaRPr b="1">
              <a:latin typeface="Avenir"/>
              <a:ea typeface="Avenir"/>
              <a:cs typeface="Avenir"/>
              <a:sym typeface="Avenir"/>
            </a:endParaRPr>
          </a:p>
          <a:p>
            <a:pPr indent="0" lvl="0" marL="0" rtl="0" algn="l">
              <a:spcBef>
                <a:spcPts val="0"/>
              </a:spcBef>
              <a:spcAft>
                <a:spcPts val="0"/>
              </a:spcAft>
              <a:buNone/>
            </a:pPr>
            <a:r>
              <a:t/>
            </a:r>
            <a:endParaRPr b="1">
              <a:latin typeface="Avenir"/>
              <a:ea typeface="Avenir"/>
              <a:cs typeface="Avenir"/>
              <a:sym typeface="Avenir"/>
            </a:endParaRPr>
          </a:p>
          <a:p>
            <a:pPr indent="0" lvl="0" marL="0" rtl="0" algn="l">
              <a:spcBef>
                <a:spcPts val="0"/>
              </a:spcBef>
              <a:spcAft>
                <a:spcPts val="0"/>
              </a:spcAft>
              <a:buNone/>
            </a:pPr>
            <a:r>
              <a:rPr lang="en" sz="1350">
                <a:solidFill>
                  <a:srgbClr val="33475B"/>
                </a:solidFill>
              </a:rPr>
              <a:t>Keep a working list of influencers and buyers, perhaps mapped out by the organizational structure of the organization. We’ll use this list later when we’re in the outreach phase of prospecting.</a:t>
            </a:r>
            <a:endParaRPr>
              <a:latin typeface="Avenir"/>
              <a:ea typeface="Avenir"/>
              <a:cs typeface="Avenir"/>
              <a:sym typeface="Avenir"/>
            </a:endParaRPr>
          </a:p>
        </p:txBody>
      </p:sp>
      <p:sp>
        <p:nvSpPr>
          <p:cNvPr id="170" name="Google Shape;170;p23"/>
          <p:cNvSpPr txBox="1"/>
          <p:nvPr>
            <p:ph idx="1" type="body"/>
          </p:nvPr>
        </p:nvSpPr>
        <p:spPr>
          <a:xfrm>
            <a:off x="475500" y="4092725"/>
            <a:ext cx="3410700" cy="2229000"/>
          </a:xfrm>
          <a:prstGeom prst="rect">
            <a:avLst/>
          </a:prstGeom>
          <a:solidFill>
            <a:srgbClr val="FFFFFF"/>
          </a:solidFill>
        </p:spPr>
        <p:txBody>
          <a:bodyPr anchorCtr="0" anchor="t" bIns="91425" lIns="91425" spcFirstLastPara="1" rIns="91425" wrap="square" tIns="91425">
            <a:noAutofit/>
          </a:bodyPr>
          <a:lstStyle/>
          <a:p>
            <a:pPr indent="0" lvl="0" marL="0" rtl="0" algn="l">
              <a:spcBef>
                <a:spcPts val="0"/>
              </a:spcBef>
              <a:spcAft>
                <a:spcPts val="1600"/>
              </a:spcAft>
              <a:buNone/>
            </a:pPr>
            <a:r>
              <a:rPr lang="en" sz="1600">
                <a:solidFill>
                  <a:srgbClr val="33475B"/>
                </a:solidFill>
                <a:latin typeface="Avenir"/>
                <a:ea typeface="Avenir"/>
                <a:cs typeface="Avenir"/>
                <a:sym typeface="Avenir"/>
              </a:rPr>
              <a:t>Decision-makers are, of course, the ones that either approve or reject the buy. We can ask these questions to determine the decision-making process: Will anyone else be involved in this decision? Does this purchase come out of your immediate budget?</a:t>
            </a:r>
            <a:br>
              <a:rPr lang="en" sz="1600">
                <a:solidFill>
                  <a:srgbClr val="33475B"/>
                </a:solidFill>
                <a:latin typeface="Avenir"/>
                <a:ea typeface="Avenir"/>
                <a:cs typeface="Avenir"/>
                <a:sym typeface="Avenir"/>
              </a:rPr>
            </a:br>
            <a:br>
              <a:rPr lang="en" sz="1600">
                <a:solidFill>
                  <a:srgbClr val="33475B"/>
                </a:solidFill>
                <a:latin typeface="Avenir"/>
                <a:ea typeface="Avenir"/>
                <a:cs typeface="Avenir"/>
                <a:sym typeface="Avenir"/>
              </a:rPr>
            </a:br>
            <a:endParaRPr sz="1600">
              <a:solidFill>
                <a:srgbClr val="33475B"/>
              </a:solidFill>
              <a:latin typeface="Avenir"/>
              <a:ea typeface="Avenir"/>
              <a:cs typeface="Avenir"/>
              <a:sym typeface="Avenir"/>
            </a:endParaRPr>
          </a:p>
        </p:txBody>
      </p:sp>
      <p:pic>
        <p:nvPicPr>
          <p:cNvPr descr="Workplace, Team, Business Meeting" id="171" name="Google Shape;171;p23"/>
          <p:cNvPicPr preferRelativeResize="0"/>
          <p:nvPr/>
        </p:nvPicPr>
        <p:blipFill>
          <a:blip r:embed="rId3">
            <a:alphaModFix/>
          </a:blip>
          <a:stretch>
            <a:fillRect/>
          </a:stretch>
        </p:blipFill>
        <p:spPr>
          <a:xfrm>
            <a:off x="3973500" y="4175950"/>
            <a:ext cx="3175975" cy="2117325"/>
          </a:xfrm>
          <a:prstGeom prst="rect">
            <a:avLst/>
          </a:prstGeom>
          <a:noFill/>
          <a:ln>
            <a:noFill/>
          </a:ln>
        </p:spPr>
      </p:pic>
      <p:sp>
        <p:nvSpPr>
          <p:cNvPr id="172" name="Google Shape;172;p23"/>
          <p:cNvSpPr txBox="1"/>
          <p:nvPr>
            <p:ph idx="4294967295" type="subTitle"/>
          </p:nvPr>
        </p:nvSpPr>
        <p:spPr>
          <a:xfrm>
            <a:off x="436522" y="9161244"/>
            <a:ext cx="2608800" cy="658800"/>
          </a:xfrm>
          <a:prstGeom prst="rect">
            <a:avLst/>
          </a:prstGeom>
          <a:solidFill>
            <a:srgbClr val="C9DAF8"/>
          </a:solidFill>
        </p:spPr>
        <p:txBody>
          <a:bodyPr anchorCtr="0" anchor="t" bIns="91425" lIns="91425" spcFirstLastPara="1" rIns="91425" wrap="square" tIns="91425">
            <a:noAutofit/>
          </a:bodyPr>
          <a:lstStyle/>
          <a:p>
            <a:pPr indent="0" lvl="0" marL="0" rtl="0" algn="l">
              <a:spcBef>
                <a:spcPts val="0"/>
              </a:spcBef>
              <a:spcAft>
                <a:spcPts val="1600"/>
              </a:spcAft>
              <a:buNone/>
            </a:pPr>
            <a:r>
              <a:rPr lang="en">
                <a:solidFill>
                  <a:srgbClr val="FFFFFF"/>
                </a:solidFill>
              </a:rPr>
              <a:t>Company Logo</a:t>
            </a:r>
            <a:endParaRPr>
              <a:solidFill>
                <a:srgbClr val="FFFFFF"/>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6" name="Shape 176"/>
        <p:cNvGrpSpPr/>
        <p:nvPr/>
      </p:nvGrpSpPr>
      <p:grpSpPr>
        <a:xfrm>
          <a:off x="0" y="0"/>
          <a:ext cx="0" cy="0"/>
          <a:chOff x="0" y="0"/>
          <a:chExt cx="0" cy="0"/>
        </a:xfrm>
      </p:grpSpPr>
      <p:sp>
        <p:nvSpPr>
          <p:cNvPr id="177" name="Google Shape;177;p24"/>
          <p:cNvSpPr/>
          <p:nvPr/>
        </p:nvSpPr>
        <p:spPr>
          <a:xfrm>
            <a:off x="0" y="8930700"/>
            <a:ext cx="7772400" cy="1119900"/>
          </a:xfrm>
          <a:prstGeom prst="rect">
            <a:avLst/>
          </a:pr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8" name="Google Shape;178;p24"/>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solidFill>
                  <a:srgbClr val="FFFFFF"/>
                </a:solidFill>
              </a:rPr>
              <a:t>‹#›</a:t>
            </a:fld>
            <a:endParaRPr>
              <a:solidFill>
                <a:srgbClr val="FFFFFF"/>
              </a:solidFill>
            </a:endParaRPr>
          </a:p>
        </p:txBody>
      </p:sp>
      <p:sp>
        <p:nvSpPr>
          <p:cNvPr id="179" name="Google Shape;179;p24"/>
          <p:cNvSpPr txBox="1"/>
          <p:nvPr>
            <p:ph idx="1" type="body"/>
          </p:nvPr>
        </p:nvSpPr>
        <p:spPr>
          <a:xfrm>
            <a:off x="433450" y="272525"/>
            <a:ext cx="6998400" cy="994500"/>
          </a:xfrm>
          <a:prstGeom prst="rect">
            <a:avLst/>
          </a:prstGeom>
          <a:solidFill>
            <a:srgbClr val="FFFFFF"/>
          </a:solidFill>
        </p:spPr>
        <p:txBody>
          <a:bodyPr anchorCtr="0" anchor="t" bIns="91425" lIns="91425" spcFirstLastPara="1" rIns="91425" wrap="square" tIns="91425">
            <a:noAutofit/>
          </a:bodyPr>
          <a:lstStyle/>
          <a:p>
            <a:pPr indent="0" lvl="0" marL="0" rtl="0" algn="l">
              <a:spcBef>
                <a:spcPts val="0"/>
              </a:spcBef>
              <a:spcAft>
                <a:spcPts val="1600"/>
              </a:spcAft>
              <a:buNone/>
            </a:pPr>
            <a:r>
              <a:rPr b="1" lang="en" sz="2500">
                <a:latin typeface="Avenir"/>
                <a:ea typeface="Avenir"/>
                <a:cs typeface="Avenir"/>
                <a:sym typeface="Avenir"/>
              </a:rPr>
              <a:t>Step 1: Research</a:t>
            </a:r>
            <a:endParaRPr b="1" sz="2500">
              <a:latin typeface="Avenir"/>
              <a:ea typeface="Avenir"/>
              <a:cs typeface="Avenir"/>
              <a:sym typeface="Avenir"/>
            </a:endParaRPr>
          </a:p>
        </p:txBody>
      </p:sp>
      <p:sp>
        <p:nvSpPr>
          <p:cNvPr id="180" name="Google Shape;180;p24"/>
          <p:cNvSpPr txBox="1"/>
          <p:nvPr>
            <p:ph idx="1" type="body"/>
          </p:nvPr>
        </p:nvSpPr>
        <p:spPr>
          <a:xfrm>
            <a:off x="433450" y="809825"/>
            <a:ext cx="6768000" cy="500100"/>
          </a:xfrm>
          <a:prstGeom prst="rect">
            <a:avLst/>
          </a:prstGeom>
          <a:solidFill>
            <a:srgbClr val="FFFFFF"/>
          </a:solidFill>
        </p:spPr>
        <p:txBody>
          <a:bodyPr anchorCtr="0" anchor="t" bIns="91425" lIns="91425" spcFirstLastPara="1" rIns="91425" wrap="square" tIns="91425">
            <a:noAutofit/>
          </a:bodyPr>
          <a:lstStyle/>
          <a:p>
            <a:pPr indent="0" lvl="0" marL="0" rtl="0" algn="l">
              <a:spcBef>
                <a:spcPts val="0"/>
              </a:spcBef>
              <a:spcAft>
                <a:spcPts val="1600"/>
              </a:spcAft>
              <a:buNone/>
            </a:pPr>
            <a:r>
              <a:rPr b="1" lang="en">
                <a:solidFill>
                  <a:srgbClr val="33475B"/>
                </a:solidFill>
                <a:latin typeface="Avenir"/>
                <a:ea typeface="Avenir"/>
                <a:cs typeface="Avenir"/>
                <a:sym typeface="Avenir"/>
              </a:rPr>
              <a:t>Do you have familiarity with the market?</a:t>
            </a:r>
            <a:endParaRPr b="1">
              <a:solidFill>
                <a:srgbClr val="33475B"/>
              </a:solidFill>
              <a:latin typeface="Avenir"/>
              <a:ea typeface="Avenir"/>
              <a:cs typeface="Avenir"/>
              <a:sym typeface="Avenir"/>
            </a:endParaRPr>
          </a:p>
        </p:txBody>
      </p:sp>
      <p:sp>
        <p:nvSpPr>
          <p:cNvPr id="181" name="Google Shape;181;p24"/>
          <p:cNvSpPr txBox="1"/>
          <p:nvPr>
            <p:ph idx="1" type="body"/>
          </p:nvPr>
        </p:nvSpPr>
        <p:spPr>
          <a:xfrm>
            <a:off x="433450" y="1309925"/>
            <a:ext cx="3410700" cy="1571700"/>
          </a:xfrm>
          <a:prstGeom prst="rect">
            <a:avLst/>
          </a:prstGeom>
          <a:solidFill>
            <a:srgbClr val="FFFFFF"/>
          </a:solidFill>
        </p:spPr>
        <p:txBody>
          <a:bodyPr anchorCtr="0" anchor="t" bIns="91425" lIns="91425" spcFirstLastPara="1" rIns="91425" wrap="square" tIns="91425">
            <a:noAutofit/>
          </a:bodyPr>
          <a:lstStyle/>
          <a:p>
            <a:pPr indent="0" lvl="0" marL="0" rtl="0" algn="l">
              <a:spcBef>
                <a:spcPts val="0"/>
              </a:spcBef>
              <a:spcAft>
                <a:spcPts val="1600"/>
              </a:spcAft>
              <a:buNone/>
            </a:pPr>
            <a:r>
              <a:rPr lang="en" sz="1600">
                <a:solidFill>
                  <a:srgbClr val="33475B"/>
                </a:solidFill>
                <a:latin typeface="Avenir"/>
                <a:ea typeface="Avenir"/>
                <a:cs typeface="Avenir"/>
                <a:sym typeface="Avenir"/>
              </a:rPr>
              <a:t>We’re likely to be more familiar with certain types of companies, markets, or industries than others. Our pitch and sales techniques are also likely to be more refined with markets we feel comfortable talking about, so we should rank these prospects first.</a:t>
            </a:r>
            <a:endParaRPr sz="1600">
              <a:solidFill>
                <a:srgbClr val="33475B"/>
              </a:solidFill>
              <a:latin typeface="Avenir"/>
              <a:ea typeface="Avenir"/>
              <a:cs typeface="Avenir"/>
              <a:sym typeface="Avenir"/>
            </a:endParaRPr>
          </a:p>
        </p:txBody>
      </p:sp>
      <p:sp>
        <p:nvSpPr>
          <p:cNvPr id="182" name="Google Shape;182;p24"/>
          <p:cNvSpPr txBox="1"/>
          <p:nvPr>
            <p:ph idx="1" type="body"/>
          </p:nvPr>
        </p:nvSpPr>
        <p:spPr>
          <a:xfrm>
            <a:off x="3882100" y="3603375"/>
            <a:ext cx="3655200" cy="2229000"/>
          </a:xfrm>
          <a:prstGeom prst="rect">
            <a:avLst/>
          </a:prstGeom>
          <a:solidFill>
            <a:srgbClr val="FFFFFF"/>
          </a:solidFill>
        </p:spPr>
        <p:txBody>
          <a:bodyPr anchorCtr="0" anchor="t" bIns="91425" lIns="91425" spcFirstLastPara="1" rIns="91425" wrap="square" tIns="91425">
            <a:noAutofit/>
          </a:bodyPr>
          <a:lstStyle/>
          <a:p>
            <a:pPr indent="0" lvl="0" marL="0" rtl="0" algn="l">
              <a:spcBef>
                <a:spcPts val="0"/>
              </a:spcBef>
              <a:spcAft>
                <a:spcPts val="1600"/>
              </a:spcAft>
              <a:buNone/>
            </a:pPr>
            <a:r>
              <a:rPr lang="en" sz="1600">
                <a:solidFill>
                  <a:srgbClr val="33475B"/>
                </a:solidFill>
                <a:latin typeface="Avenir"/>
                <a:ea typeface="Avenir"/>
                <a:cs typeface="Avenir"/>
                <a:sym typeface="Avenir"/>
              </a:rPr>
              <a:t>Value-added prospects to whom we can offer more value are more likely to buy. For example, if we’re selling basic digital marketing services and we see that our prospect already has a robust web presence, the probability we can create tremendous added value is low.</a:t>
            </a:r>
            <a:br>
              <a:rPr lang="en" sz="1600">
                <a:solidFill>
                  <a:srgbClr val="33475B"/>
                </a:solidFill>
                <a:latin typeface="Avenir"/>
                <a:ea typeface="Avenir"/>
                <a:cs typeface="Avenir"/>
                <a:sym typeface="Avenir"/>
              </a:rPr>
            </a:br>
            <a:br>
              <a:rPr lang="en" sz="1600">
                <a:solidFill>
                  <a:srgbClr val="33475B"/>
                </a:solidFill>
                <a:latin typeface="Avenir"/>
                <a:ea typeface="Avenir"/>
                <a:cs typeface="Avenir"/>
                <a:sym typeface="Avenir"/>
              </a:rPr>
            </a:br>
            <a:endParaRPr sz="1600">
              <a:solidFill>
                <a:srgbClr val="33475B"/>
              </a:solidFill>
              <a:latin typeface="Avenir"/>
              <a:ea typeface="Avenir"/>
              <a:cs typeface="Avenir"/>
              <a:sym typeface="Avenir"/>
            </a:endParaRPr>
          </a:p>
        </p:txBody>
      </p:sp>
      <p:sp>
        <p:nvSpPr>
          <p:cNvPr id="183" name="Google Shape;183;p24"/>
          <p:cNvSpPr/>
          <p:nvPr/>
        </p:nvSpPr>
        <p:spPr>
          <a:xfrm>
            <a:off x="3973450" y="1402675"/>
            <a:ext cx="3228000" cy="19587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b="1" lang="en">
                <a:latin typeface="Avenir"/>
                <a:ea typeface="Avenir"/>
                <a:cs typeface="Avenir"/>
                <a:sym typeface="Avenir"/>
              </a:rPr>
              <a:t>Key Takeaway:</a:t>
            </a:r>
            <a:endParaRPr b="1">
              <a:latin typeface="Avenir"/>
              <a:ea typeface="Avenir"/>
              <a:cs typeface="Avenir"/>
              <a:sym typeface="Avenir"/>
            </a:endParaRPr>
          </a:p>
          <a:p>
            <a:pPr indent="0" lvl="0" marL="0" rtl="0" algn="l">
              <a:spcBef>
                <a:spcPts val="0"/>
              </a:spcBef>
              <a:spcAft>
                <a:spcPts val="0"/>
              </a:spcAft>
              <a:buNone/>
            </a:pPr>
            <a:r>
              <a:t/>
            </a:r>
            <a:endParaRPr b="1">
              <a:latin typeface="Avenir"/>
              <a:ea typeface="Avenir"/>
              <a:cs typeface="Avenir"/>
              <a:sym typeface="Avenir"/>
            </a:endParaRPr>
          </a:p>
          <a:p>
            <a:pPr indent="0" lvl="0" marL="0" rtl="0" algn="l">
              <a:spcBef>
                <a:spcPts val="0"/>
              </a:spcBef>
              <a:spcAft>
                <a:spcPts val="0"/>
              </a:spcAft>
              <a:buNone/>
            </a:pPr>
            <a:r>
              <a:rPr lang="en" sz="1350">
                <a:solidFill>
                  <a:srgbClr val="33475B"/>
                </a:solidFill>
                <a:latin typeface="Avenir"/>
                <a:ea typeface="Avenir"/>
                <a:cs typeface="Avenir"/>
                <a:sym typeface="Avenir"/>
              </a:rPr>
              <a:t>Group similar prospects by characteristics such as their service offering, their market, or their industry, and rank these groups based on our familiarity with them.</a:t>
            </a:r>
            <a:endParaRPr>
              <a:latin typeface="Avenir"/>
              <a:ea typeface="Avenir"/>
              <a:cs typeface="Avenir"/>
              <a:sym typeface="Avenir"/>
            </a:endParaRPr>
          </a:p>
        </p:txBody>
      </p:sp>
      <p:sp>
        <p:nvSpPr>
          <p:cNvPr id="184" name="Google Shape;184;p24"/>
          <p:cNvSpPr/>
          <p:nvPr/>
        </p:nvSpPr>
        <p:spPr>
          <a:xfrm>
            <a:off x="509650" y="3847750"/>
            <a:ext cx="3151800" cy="18600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b="1" lang="en">
                <a:latin typeface="Avenir"/>
                <a:ea typeface="Avenir"/>
                <a:cs typeface="Avenir"/>
                <a:sym typeface="Avenir"/>
              </a:rPr>
              <a:t>Key Takeaway:</a:t>
            </a:r>
            <a:endParaRPr b="1">
              <a:latin typeface="Avenir"/>
              <a:ea typeface="Avenir"/>
              <a:cs typeface="Avenir"/>
              <a:sym typeface="Avenir"/>
            </a:endParaRPr>
          </a:p>
          <a:p>
            <a:pPr indent="0" lvl="0" marL="0" rtl="0" algn="l">
              <a:spcBef>
                <a:spcPts val="0"/>
              </a:spcBef>
              <a:spcAft>
                <a:spcPts val="0"/>
              </a:spcAft>
              <a:buNone/>
            </a:pPr>
            <a:r>
              <a:t/>
            </a:r>
            <a:endParaRPr b="1">
              <a:latin typeface="Avenir"/>
              <a:ea typeface="Avenir"/>
              <a:cs typeface="Avenir"/>
              <a:sym typeface="Avenir"/>
            </a:endParaRPr>
          </a:p>
          <a:p>
            <a:pPr indent="0" lvl="0" marL="0" rtl="0" algn="l">
              <a:spcBef>
                <a:spcPts val="0"/>
              </a:spcBef>
              <a:spcAft>
                <a:spcPts val="0"/>
              </a:spcAft>
              <a:buNone/>
            </a:pPr>
            <a:r>
              <a:rPr lang="en" sz="1350">
                <a:solidFill>
                  <a:srgbClr val="33475B"/>
                </a:solidFill>
                <a:latin typeface="Avenir"/>
                <a:ea typeface="Avenir"/>
                <a:cs typeface="Avenir"/>
                <a:sym typeface="Avenir"/>
              </a:rPr>
              <a:t>Classify prospects by the level of value we think we can offer.</a:t>
            </a:r>
            <a:endParaRPr>
              <a:latin typeface="Avenir"/>
              <a:ea typeface="Avenir"/>
              <a:cs typeface="Avenir"/>
              <a:sym typeface="Avenir"/>
            </a:endParaRPr>
          </a:p>
        </p:txBody>
      </p:sp>
      <p:sp>
        <p:nvSpPr>
          <p:cNvPr id="185" name="Google Shape;185;p24"/>
          <p:cNvSpPr txBox="1"/>
          <p:nvPr>
            <p:ph idx="1" type="body"/>
          </p:nvPr>
        </p:nvSpPr>
        <p:spPr>
          <a:xfrm>
            <a:off x="509650" y="5991425"/>
            <a:ext cx="6768000" cy="558600"/>
          </a:xfrm>
          <a:prstGeom prst="rect">
            <a:avLst/>
          </a:prstGeom>
          <a:solidFill>
            <a:srgbClr val="FFFFFF"/>
          </a:solidFill>
        </p:spPr>
        <p:txBody>
          <a:bodyPr anchorCtr="0" anchor="t" bIns="91425" lIns="91425" spcFirstLastPara="1" rIns="91425" wrap="square" tIns="91425">
            <a:noAutofit/>
          </a:bodyPr>
          <a:lstStyle/>
          <a:p>
            <a:pPr indent="0" lvl="0" marL="0" rtl="0" algn="l">
              <a:spcBef>
                <a:spcPts val="0"/>
              </a:spcBef>
              <a:spcAft>
                <a:spcPts val="1600"/>
              </a:spcAft>
              <a:buNone/>
            </a:pPr>
            <a:r>
              <a:rPr b="1" lang="en">
                <a:solidFill>
                  <a:srgbClr val="33475B"/>
                </a:solidFill>
                <a:latin typeface="Avenir"/>
                <a:ea typeface="Avenir"/>
                <a:cs typeface="Avenir"/>
                <a:sym typeface="Avenir"/>
              </a:rPr>
              <a:t>Do they have an awareness of our offering?</a:t>
            </a:r>
            <a:endParaRPr b="1">
              <a:solidFill>
                <a:srgbClr val="33475B"/>
              </a:solidFill>
              <a:latin typeface="Avenir"/>
              <a:ea typeface="Avenir"/>
              <a:cs typeface="Avenir"/>
              <a:sym typeface="Avenir"/>
            </a:endParaRPr>
          </a:p>
        </p:txBody>
      </p:sp>
      <p:sp>
        <p:nvSpPr>
          <p:cNvPr id="186" name="Google Shape;186;p24"/>
          <p:cNvSpPr txBox="1"/>
          <p:nvPr>
            <p:ph idx="1" type="body"/>
          </p:nvPr>
        </p:nvSpPr>
        <p:spPr>
          <a:xfrm>
            <a:off x="509650" y="6360950"/>
            <a:ext cx="6768000" cy="2438700"/>
          </a:xfrm>
          <a:prstGeom prst="rect">
            <a:avLst/>
          </a:prstGeom>
          <a:solidFill>
            <a:srgbClr val="FFFFFF"/>
          </a:solidFill>
        </p:spPr>
        <p:txBody>
          <a:bodyPr anchorCtr="0" anchor="t" bIns="91425" lIns="91425" spcFirstLastPara="1" rIns="91425" wrap="square" tIns="91425">
            <a:noAutofit/>
          </a:bodyPr>
          <a:lstStyle/>
          <a:p>
            <a:pPr indent="0" lvl="0" marL="0" rtl="0" algn="l">
              <a:spcBef>
                <a:spcPts val="0"/>
              </a:spcBef>
              <a:spcAft>
                <a:spcPts val="0"/>
              </a:spcAft>
              <a:buNone/>
            </a:pPr>
            <a:r>
              <a:rPr lang="en" sz="1600">
                <a:solidFill>
                  <a:srgbClr val="33475B"/>
                </a:solidFill>
                <a:latin typeface="Avenir"/>
                <a:ea typeface="Avenir"/>
                <a:cs typeface="Avenir"/>
                <a:sym typeface="Avenir"/>
              </a:rPr>
              <a:t>Our prospects will likely have varying levels of knowledge about our product or services. The more awareness they have, the more likely they are to see the value in our offering and become customers. If a prospect has visited our website, subscribed to our blog, or posted content about something related to our offering, they probably know a lot about our company or service.</a:t>
            </a:r>
            <a:endParaRPr sz="1600">
              <a:solidFill>
                <a:srgbClr val="33475B"/>
              </a:solidFill>
              <a:latin typeface="Avenir"/>
              <a:ea typeface="Avenir"/>
              <a:cs typeface="Avenir"/>
              <a:sym typeface="Avenir"/>
            </a:endParaRPr>
          </a:p>
          <a:p>
            <a:pPr indent="0" lvl="0" marL="0" rtl="0" algn="l">
              <a:spcBef>
                <a:spcPts val="1600"/>
              </a:spcBef>
              <a:spcAft>
                <a:spcPts val="1600"/>
              </a:spcAft>
              <a:buNone/>
            </a:pPr>
            <a:r>
              <a:rPr lang="en" sz="1350">
                <a:solidFill>
                  <a:srgbClr val="434343"/>
                </a:solidFill>
                <a:latin typeface="Avenir"/>
                <a:ea typeface="Avenir"/>
                <a:cs typeface="Avenir"/>
                <a:sym typeface="Avenir"/>
              </a:rPr>
              <a:t>Based on our research, we should have a fine-tuned profile of our target customer, and every company or individual on our prospect list should meet those criteria.</a:t>
            </a:r>
            <a:endParaRPr sz="1600">
              <a:solidFill>
                <a:srgbClr val="434343"/>
              </a:solidFill>
              <a:latin typeface="Avenir"/>
              <a:ea typeface="Avenir"/>
              <a:cs typeface="Avenir"/>
              <a:sym typeface="Avenir"/>
            </a:endParaRPr>
          </a:p>
        </p:txBody>
      </p:sp>
      <p:sp>
        <p:nvSpPr>
          <p:cNvPr id="187" name="Google Shape;187;p24"/>
          <p:cNvSpPr txBox="1"/>
          <p:nvPr>
            <p:ph idx="4294967295" type="subTitle"/>
          </p:nvPr>
        </p:nvSpPr>
        <p:spPr>
          <a:xfrm>
            <a:off x="436522" y="9161244"/>
            <a:ext cx="2608800" cy="658800"/>
          </a:xfrm>
          <a:prstGeom prst="rect">
            <a:avLst/>
          </a:prstGeom>
          <a:solidFill>
            <a:srgbClr val="C9DAF8"/>
          </a:solidFill>
        </p:spPr>
        <p:txBody>
          <a:bodyPr anchorCtr="0" anchor="t" bIns="91425" lIns="91425" spcFirstLastPara="1" rIns="91425" wrap="square" tIns="91425">
            <a:noAutofit/>
          </a:bodyPr>
          <a:lstStyle/>
          <a:p>
            <a:pPr indent="0" lvl="0" marL="0" rtl="0" algn="l">
              <a:spcBef>
                <a:spcPts val="0"/>
              </a:spcBef>
              <a:spcAft>
                <a:spcPts val="1600"/>
              </a:spcAft>
              <a:buNone/>
            </a:pPr>
            <a:r>
              <a:rPr lang="en">
                <a:solidFill>
                  <a:srgbClr val="FFFFFF"/>
                </a:solidFill>
              </a:rPr>
              <a:t>Company Logo</a:t>
            </a:r>
            <a:endParaRPr>
              <a:solidFill>
                <a:srgbClr val="FFFFFF"/>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1" name="Shape 191"/>
        <p:cNvGrpSpPr/>
        <p:nvPr/>
      </p:nvGrpSpPr>
      <p:grpSpPr>
        <a:xfrm>
          <a:off x="0" y="0"/>
          <a:ext cx="0" cy="0"/>
          <a:chOff x="0" y="0"/>
          <a:chExt cx="0" cy="0"/>
        </a:xfrm>
      </p:grpSpPr>
      <p:sp>
        <p:nvSpPr>
          <p:cNvPr id="192" name="Google Shape;192;p25"/>
          <p:cNvSpPr/>
          <p:nvPr/>
        </p:nvSpPr>
        <p:spPr>
          <a:xfrm>
            <a:off x="0" y="8930700"/>
            <a:ext cx="7772400" cy="1119900"/>
          </a:xfrm>
          <a:prstGeom prst="rect">
            <a:avLst/>
          </a:pr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3" name="Google Shape;193;p25"/>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solidFill>
                  <a:srgbClr val="FFFFFF"/>
                </a:solidFill>
              </a:rPr>
              <a:t>‹#›</a:t>
            </a:fld>
            <a:endParaRPr>
              <a:solidFill>
                <a:srgbClr val="FFFFFF"/>
              </a:solidFill>
            </a:endParaRPr>
          </a:p>
        </p:txBody>
      </p:sp>
      <p:sp>
        <p:nvSpPr>
          <p:cNvPr id="194" name="Google Shape;194;p25"/>
          <p:cNvSpPr txBox="1"/>
          <p:nvPr>
            <p:ph idx="1" type="body"/>
          </p:nvPr>
        </p:nvSpPr>
        <p:spPr>
          <a:xfrm>
            <a:off x="433450" y="272525"/>
            <a:ext cx="6998400" cy="994500"/>
          </a:xfrm>
          <a:prstGeom prst="rect">
            <a:avLst/>
          </a:prstGeom>
          <a:solidFill>
            <a:srgbClr val="FFFFFF"/>
          </a:solidFill>
        </p:spPr>
        <p:txBody>
          <a:bodyPr anchorCtr="0" anchor="t" bIns="91425" lIns="91425" spcFirstLastPara="1" rIns="91425" wrap="square" tIns="91425">
            <a:noAutofit/>
          </a:bodyPr>
          <a:lstStyle/>
          <a:p>
            <a:pPr indent="0" lvl="0" marL="0" rtl="0" algn="l">
              <a:spcBef>
                <a:spcPts val="0"/>
              </a:spcBef>
              <a:spcAft>
                <a:spcPts val="1600"/>
              </a:spcAft>
              <a:buNone/>
            </a:pPr>
            <a:r>
              <a:rPr b="1" lang="en" sz="2500">
                <a:latin typeface="Avenir"/>
                <a:ea typeface="Avenir"/>
                <a:cs typeface="Avenir"/>
                <a:sym typeface="Avenir"/>
              </a:rPr>
              <a:t>Step 2: Prioritize</a:t>
            </a:r>
            <a:endParaRPr b="1" sz="2500">
              <a:latin typeface="Avenir"/>
              <a:ea typeface="Avenir"/>
              <a:cs typeface="Avenir"/>
              <a:sym typeface="Avenir"/>
            </a:endParaRPr>
          </a:p>
        </p:txBody>
      </p:sp>
      <p:sp>
        <p:nvSpPr>
          <p:cNvPr id="195" name="Google Shape;195;p25"/>
          <p:cNvSpPr txBox="1"/>
          <p:nvPr>
            <p:ph idx="1" type="body"/>
          </p:nvPr>
        </p:nvSpPr>
        <p:spPr>
          <a:xfrm>
            <a:off x="433450" y="862925"/>
            <a:ext cx="6768000" cy="2229000"/>
          </a:xfrm>
          <a:prstGeom prst="rect">
            <a:avLst/>
          </a:prstGeom>
          <a:solidFill>
            <a:srgbClr val="FFFFFF"/>
          </a:solidFill>
        </p:spPr>
        <p:txBody>
          <a:bodyPr anchorCtr="0" anchor="t" bIns="91425" lIns="91425" spcFirstLastPara="1" rIns="91425" wrap="square" tIns="91425">
            <a:noAutofit/>
          </a:bodyPr>
          <a:lstStyle/>
          <a:p>
            <a:pPr indent="0" lvl="0" marL="0" rtl="0" algn="l">
              <a:spcBef>
                <a:spcPts val="0"/>
              </a:spcBef>
              <a:spcAft>
                <a:spcPts val="1600"/>
              </a:spcAft>
              <a:buNone/>
            </a:pPr>
            <a:r>
              <a:rPr lang="en" sz="1600">
                <a:solidFill>
                  <a:srgbClr val="33475B"/>
                </a:solidFill>
                <a:latin typeface="Avenir"/>
                <a:ea typeface="Avenir"/>
                <a:cs typeface="Avenir"/>
                <a:sym typeface="Avenir"/>
              </a:rPr>
              <a:t>Prioritizing our prospects can save us time and make sure we’re dedicating our strongest efforts to prospects that are most likely to become customers. Levels of prioritization will vary between each type of sales organization and each individual salesperson, but the main idea is to create a few buckets of prospects based on their likelihood to buy and focus on one bucket at a time.</a:t>
            </a:r>
            <a:endParaRPr sz="1600">
              <a:solidFill>
                <a:srgbClr val="33475B"/>
              </a:solidFill>
              <a:latin typeface="Avenir"/>
              <a:ea typeface="Avenir"/>
              <a:cs typeface="Avenir"/>
              <a:sym typeface="Avenir"/>
            </a:endParaRPr>
          </a:p>
        </p:txBody>
      </p:sp>
      <p:sp>
        <p:nvSpPr>
          <p:cNvPr id="196" name="Google Shape;196;p25"/>
          <p:cNvSpPr txBox="1"/>
          <p:nvPr>
            <p:ph idx="1" type="body"/>
          </p:nvPr>
        </p:nvSpPr>
        <p:spPr>
          <a:xfrm>
            <a:off x="475500" y="2666250"/>
            <a:ext cx="6725700" cy="994500"/>
          </a:xfrm>
          <a:prstGeom prst="rect">
            <a:avLst/>
          </a:prstGeom>
          <a:solidFill>
            <a:srgbClr val="FFFFFF"/>
          </a:solidFill>
        </p:spPr>
        <p:txBody>
          <a:bodyPr anchorCtr="0" anchor="t" bIns="91425" lIns="91425" spcFirstLastPara="1" rIns="91425" wrap="square" tIns="91425">
            <a:noAutofit/>
          </a:bodyPr>
          <a:lstStyle/>
          <a:p>
            <a:pPr indent="0" lvl="0" marL="0" rtl="0" algn="l">
              <a:spcBef>
                <a:spcPts val="0"/>
              </a:spcBef>
              <a:spcAft>
                <a:spcPts val="1600"/>
              </a:spcAft>
              <a:buNone/>
            </a:pPr>
            <a:r>
              <a:rPr lang="en" sz="1600">
                <a:solidFill>
                  <a:srgbClr val="33475B"/>
                </a:solidFill>
                <a:latin typeface="Avenir"/>
                <a:ea typeface="Avenir"/>
                <a:cs typeface="Avenir"/>
                <a:sym typeface="Avenir"/>
              </a:rPr>
              <a:t>Let’s break down the qualifying dimensions used in our list above (and any added relevant dimensions) into percentages between 1% and 100% based on how important they are to the sales process.</a:t>
            </a:r>
            <a:br>
              <a:rPr lang="en" sz="1600">
                <a:solidFill>
                  <a:srgbClr val="33475B"/>
                </a:solidFill>
                <a:latin typeface="Avenir"/>
                <a:ea typeface="Avenir"/>
                <a:cs typeface="Avenir"/>
                <a:sym typeface="Avenir"/>
              </a:rPr>
            </a:br>
            <a:br>
              <a:rPr lang="en" sz="1600">
                <a:solidFill>
                  <a:srgbClr val="33475B"/>
                </a:solidFill>
                <a:latin typeface="Avenir"/>
                <a:ea typeface="Avenir"/>
                <a:cs typeface="Avenir"/>
                <a:sym typeface="Avenir"/>
              </a:rPr>
            </a:br>
            <a:endParaRPr sz="1600">
              <a:solidFill>
                <a:srgbClr val="33475B"/>
              </a:solidFill>
              <a:latin typeface="Avenir"/>
              <a:ea typeface="Avenir"/>
              <a:cs typeface="Avenir"/>
              <a:sym typeface="Avenir"/>
            </a:endParaRPr>
          </a:p>
        </p:txBody>
      </p:sp>
      <p:sp>
        <p:nvSpPr>
          <p:cNvPr id="197" name="Google Shape;197;p25"/>
          <p:cNvSpPr txBox="1"/>
          <p:nvPr/>
        </p:nvSpPr>
        <p:spPr>
          <a:xfrm>
            <a:off x="475500" y="3717325"/>
            <a:ext cx="6725700" cy="11199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1600"/>
              </a:spcAft>
              <a:buClr>
                <a:schemeClr val="dk1"/>
              </a:buClr>
              <a:buSzPts val="1100"/>
              <a:buFont typeface="Arial"/>
              <a:buNone/>
            </a:pPr>
            <a:r>
              <a:rPr lang="en" sz="1600">
                <a:solidFill>
                  <a:srgbClr val="33475B"/>
                </a:solidFill>
                <a:latin typeface="Avenir"/>
                <a:ea typeface="Avenir"/>
                <a:cs typeface="Avenir"/>
                <a:sym typeface="Avenir"/>
              </a:rPr>
              <a:t>For example, size of opportunity is probably more important to us than timing when closing a deal, so it would receive a 70% whereas timing would receive a 5%.</a:t>
            </a:r>
            <a:br>
              <a:rPr lang="en" sz="1600">
                <a:solidFill>
                  <a:srgbClr val="33475B"/>
                </a:solidFill>
                <a:latin typeface="Avenir"/>
                <a:ea typeface="Avenir"/>
                <a:cs typeface="Avenir"/>
                <a:sym typeface="Avenir"/>
              </a:rPr>
            </a:br>
            <a:br>
              <a:rPr lang="en" sz="1600">
                <a:solidFill>
                  <a:srgbClr val="33475B"/>
                </a:solidFill>
                <a:latin typeface="Avenir"/>
                <a:ea typeface="Avenir"/>
                <a:cs typeface="Avenir"/>
                <a:sym typeface="Avenir"/>
              </a:rPr>
            </a:br>
            <a:endParaRPr sz="1600">
              <a:solidFill>
                <a:srgbClr val="33475B"/>
              </a:solidFill>
              <a:latin typeface="Avenir"/>
              <a:ea typeface="Avenir"/>
              <a:cs typeface="Avenir"/>
              <a:sym typeface="Avenir"/>
            </a:endParaRPr>
          </a:p>
        </p:txBody>
      </p:sp>
      <p:sp>
        <p:nvSpPr>
          <p:cNvPr id="198" name="Google Shape;198;p25"/>
          <p:cNvSpPr txBox="1"/>
          <p:nvPr/>
        </p:nvSpPr>
        <p:spPr>
          <a:xfrm>
            <a:off x="475500" y="4666175"/>
            <a:ext cx="6725700" cy="19317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1600"/>
              </a:spcAft>
              <a:buClr>
                <a:schemeClr val="dk1"/>
              </a:buClr>
              <a:buSzPts val="1100"/>
              <a:buFont typeface="Arial"/>
              <a:buNone/>
            </a:pPr>
            <a:r>
              <a:rPr lang="en" sz="1600">
                <a:solidFill>
                  <a:srgbClr val="33475B"/>
                </a:solidFill>
                <a:latin typeface="Avenir"/>
                <a:ea typeface="Avenir"/>
                <a:cs typeface="Avenir"/>
                <a:sym typeface="Avenir"/>
              </a:rPr>
              <a:t>Now we can assign a value between 1 and 100 to these dimensions for each prospect in our list. Once we complete this step, we can multiply each prospect’s value by the percentage weight we gave to the dimension. Add up these dimension scores until each prospect has a total score. And now our entire list is ranked.</a:t>
            </a:r>
            <a:endParaRPr/>
          </a:p>
        </p:txBody>
      </p:sp>
      <p:pic>
        <p:nvPicPr>
          <p:cNvPr descr="Sales_Prioritization-01.png" id="199" name="Google Shape;199;p25" title="Sales_Prioritization-01.png"/>
          <p:cNvPicPr preferRelativeResize="0"/>
          <p:nvPr/>
        </p:nvPicPr>
        <p:blipFill>
          <a:blip r:embed="rId3">
            <a:alphaModFix/>
          </a:blip>
          <a:stretch>
            <a:fillRect/>
          </a:stretch>
        </p:blipFill>
        <p:spPr>
          <a:xfrm>
            <a:off x="1644887" y="6198425"/>
            <a:ext cx="4482624" cy="2675025"/>
          </a:xfrm>
          <a:prstGeom prst="rect">
            <a:avLst/>
          </a:prstGeom>
          <a:noFill/>
          <a:ln>
            <a:noFill/>
          </a:ln>
        </p:spPr>
      </p:pic>
      <p:sp>
        <p:nvSpPr>
          <p:cNvPr id="200" name="Google Shape;200;p25"/>
          <p:cNvSpPr txBox="1"/>
          <p:nvPr>
            <p:ph idx="4294967295" type="subTitle"/>
          </p:nvPr>
        </p:nvSpPr>
        <p:spPr>
          <a:xfrm>
            <a:off x="436522" y="9161244"/>
            <a:ext cx="2608800" cy="658800"/>
          </a:xfrm>
          <a:prstGeom prst="rect">
            <a:avLst/>
          </a:prstGeom>
          <a:solidFill>
            <a:srgbClr val="C9DAF8"/>
          </a:solidFill>
        </p:spPr>
        <p:txBody>
          <a:bodyPr anchorCtr="0" anchor="t" bIns="91425" lIns="91425" spcFirstLastPara="1" rIns="91425" wrap="square" tIns="91425">
            <a:noAutofit/>
          </a:bodyPr>
          <a:lstStyle/>
          <a:p>
            <a:pPr indent="0" lvl="0" marL="0" rtl="0" algn="l">
              <a:spcBef>
                <a:spcPts val="0"/>
              </a:spcBef>
              <a:spcAft>
                <a:spcPts val="1600"/>
              </a:spcAft>
              <a:buNone/>
            </a:pPr>
            <a:r>
              <a:rPr lang="en">
                <a:solidFill>
                  <a:srgbClr val="FFFFFF"/>
                </a:solidFill>
              </a:rPr>
              <a:t>Company Logo</a:t>
            </a:r>
            <a:endParaRPr>
              <a:solidFill>
                <a:srgbClr val="FFFFFF"/>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4" name="Shape 204"/>
        <p:cNvGrpSpPr/>
        <p:nvPr/>
      </p:nvGrpSpPr>
      <p:grpSpPr>
        <a:xfrm>
          <a:off x="0" y="0"/>
          <a:ext cx="0" cy="0"/>
          <a:chOff x="0" y="0"/>
          <a:chExt cx="0" cy="0"/>
        </a:xfrm>
      </p:grpSpPr>
      <p:sp>
        <p:nvSpPr>
          <p:cNvPr id="205" name="Google Shape;205;p26"/>
          <p:cNvSpPr/>
          <p:nvPr/>
        </p:nvSpPr>
        <p:spPr>
          <a:xfrm>
            <a:off x="0" y="8930700"/>
            <a:ext cx="7772400" cy="1119900"/>
          </a:xfrm>
          <a:prstGeom prst="rect">
            <a:avLst/>
          </a:pr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6" name="Google Shape;206;p26"/>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solidFill>
                  <a:srgbClr val="FFFFFF"/>
                </a:solidFill>
              </a:rPr>
              <a:t>‹#›</a:t>
            </a:fld>
            <a:endParaRPr>
              <a:solidFill>
                <a:srgbClr val="FFFFFF"/>
              </a:solidFill>
            </a:endParaRPr>
          </a:p>
        </p:txBody>
      </p:sp>
      <p:sp>
        <p:nvSpPr>
          <p:cNvPr id="207" name="Google Shape;207;p26"/>
          <p:cNvSpPr txBox="1"/>
          <p:nvPr>
            <p:ph idx="1" type="body"/>
          </p:nvPr>
        </p:nvSpPr>
        <p:spPr>
          <a:xfrm>
            <a:off x="433450" y="272525"/>
            <a:ext cx="6998400" cy="994500"/>
          </a:xfrm>
          <a:prstGeom prst="rect">
            <a:avLst/>
          </a:prstGeom>
          <a:solidFill>
            <a:srgbClr val="FFFFFF"/>
          </a:solidFill>
        </p:spPr>
        <p:txBody>
          <a:bodyPr anchorCtr="0" anchor="t" bIns="91425" lIns="91425" spcFirstLastPara="1" rIns="91425" wrap="square" tIns="91425">
            <a:noAutofit/>
          </a:bodyPr>
          <a:lstStyle/>
          <a:p>
            <a:pPr indent="0" lvl="0" marL="0" rtl="0" algn="l">
              <a:spcBef>
                <a:spcPts val="0"/>
              </a:spcBef>
              <a:spcAft>
                <a:spcPts val="1600"/>
              </a:spcAft>
              <a:buNone/>
            </a:pPr>
            <a:r>
              <a:rPr b="1" lang="en" sz="2500">
                <a:latin typeface="Avenir"/>
                <a:ea typeface="Avenir"/>
                <a:cs typeface="Avenir"/>
                <a:sym typeface="Avenir"/>
              </a:rPr>
              <a:t>Step 3: Prep the outreach</a:t>
            </a:r>
            <a:endParaRPr b="1" sz="2500">
              <a:latin typeface="Avenir"/>
              <a:ea typeface="Avenir"/>
              <a:cs typeface="Avenir"/>
              <a:sym typeface="Avenir"/>
            </a:endParaRPr>
          </a:p>
        </p:txBody>
      </p:sp>
      <p:sp>
        <p:nvSpPr>
          <p:cNvPr id="208" name="Google Shape;208;p26"/>
          <p:cNvSpPr txBox="1"/>
          <p:nvPr>
            <p:ph idx="1" type="body"/>
          </p:nvPr>
        </p:nvSpPr>
        <p:spPr>
          <a:xfrm>
            <a:off x="433450" y="862925"/>
            <a:ext cx="6768000" cy="3186300"/>
          </a:xfrm>
          <a:prstGeom prst="rect">
            <a:avLst/>
          </a:prstGeom>
          <a:solidFill>
            <a:srgbClr val="FFFFFF"/>
          </a:solidFill>
        </p:spPr>
        <p:txBody>
          <a:bodyPr anchorCtr="0" anchor="t" bIns="91425" lIns="91425" spcFirstLastPara="1" rIns="91425" wrap="square" tIns="91425">
            <a:noAutofit/>
          </a:bodyPr>
          <a:lstStyle/>
          <a:p>
            <a:pPr indent="0" lvl="0" marL="0" rtl="0" algn="l">
              <a:spcBef>
                <a:spcPts val="0"/>
              </a:spcBef>
              <a:spcAft>
                <a:spcPts val="0"/>
              </a:spcAft>
              <a:buNone/>
            </a:pPr>
            <a:r>
              <a:rPr lang="en" sz="1600">
                <a:solidFill>
                  <a:srgbClr val="33475B"/>
                </a:solidFill>
                <a:latin typeface="Avenir"/>
                <a:ea typeface="Avenir"/>
                <a:cs typeface="Avenir"/>
                <a:sym typeface="Avenir"/>
              </a:rPr>
              <a:t>The end goal of this step is to gather in-depth information on our prospects to hone our pitch and personalize our outreach. So first, we must find what our prospects care about.</a:t>
            </a:r>
            <a:endParaRPr sz="1600">
              <a:solidFill>
                <a:srgbClr val="33475B"/>
              </a:solidFill>
              <a:latin typeface="Avenir"/>
              <a:ea typeface="Avenir"/>
              <a:cs typeface="Avenir"/>
              <a:sym typeface="Avenir"/>
            </a:endParaRPr>
          </a:p>
          <a:p>
            <a:pPr indent="0" lvl="0" marL="0" rtl="0" algn="l">
              <a:spcBef>
                <a:spcPts val="1600"/>
              </a:spcBef>
              <a:spcAft>
                <a:spcPts val="0"/>
              </a:spcAft>
              <a:buNone/>
            </a:pPr>
            <a:r>
              <a:rPr b="1" lang="en" sz="1600">
                <a:solidFill>
                  <a:srgbClr val="33475B"/>
                </a:solidFill>
                <a:latin typeface="Avenir"/>
                <a:ea typeface="Avenir"/>
                <a:cs typeface="Avenir"/>
                <a:sym typeface="Avenir"/>
              </a:rPr>
              <a:t>We can do this in a few ways:</a:t>
            </a:r>
            <a:endParaRPr sz="1600">
              <a:solidFill>
                <a:srgbClr val="33475B"/>
              </a:solidFill>
              <a:latin typeface="Avenir"/>
              <a:ea typeface="Avenir"/>
              <a:cs typeface="Avenir"/>
              <a:sym typeface="Avenir"/>
            </a:endParaRPr>
          </a:p>
          <a:p>
            <a:pPr indent="-330200" lvl="0" marL="457200" rtl="0" algn="l">
              <a:spcBef>
                <a:spcPts val="1600"/>
              </a:spcBef>
              <a:spcAft>
                <a:spcPts val="0"/>
              </a:spcAft>
              <a:buClr>
                <a:srgbClr val="33475B"/>
              </a:buClr>
              <a:buSzPts val="1600"/>
              <a:buFont typeface="Avenir"/>
              <a:buChar char="●"/>
            </a:pPr>
            <a:r>
              <a:rPr lang="en" sz="1600">
                <a:solidFill>
                  <a:srgbClr val="33475B"/>
                </a:solidFill>
                <a:latin typeface="Avenir"/>
                <a:ea typeface="Avenir"/>
                <a:cs typeface="Avenir"/>
                <a:sym typeface="Avenir"/>
              </a:rPr>
              <a:t>See if the prospect blogs to define what they write about (as a proxy for what they care about)</a:t>
            </a:r>
            <a:endParaRPr sz="1600">
              <a:solidFill>
                <a:srgbClr val="33475B"/>
              </a:solidFill>
              <a:latin typeface="Avenir"/>
              <a:ea typeface="Avenir"/>
              <a:cs typeface="Avenir"/>
              <a:sym typeface="Avenir"/>
            </a:endParaRPr>
          </a:p>
          <a:p>
            <a:pPr indent="-330200" lvl="0" marL="457200" rtl="0" algn="l">
              <a:spcBef>
                <a:spcPts val="0"/>
              </a:spcBef>
              <a:spcAft>
                <a:spcPts val="0"/>
              </a:spcAft>
              <a:buClr>
                <a:srgbClr val="33475B"/>
              </a:buClr>
              <a:buSzPts val="1600"/>
              <a:buFont typeface="Avenir"/>
              <a:buChar char="●"/>
            </a:pPr>
            <a:r>
              <a:rPr lang="en" sz="1600">
                <a:solidFill>
                  <a:srgbClr val="33475B"/>
                </a:solidFill>
                <a:latin typeface="Avenir"/>
                <a:ea typeface="Avenir"/>
                <a:cs typeface="Avenir"/>
                <a:sym typeface="Avenir"/>
              </a:rPr>
              <a:t>Find their social media presence. Do they have recent updates or a new post?</a:t>
            </a:r>
            <a:endParaRPr sz="1600">
              <a:solidFill>
                <a:srgbClr val="33475B"/>
              </a:solidFill>
              <a:latin typeface="Avenir"/>
              <a:ea typeface="Avenir"/>
              <a:cs typeface="Avenir"/>
              <a:sym typeface="Avenir"/>
            </a:endParaRPr>
          </a:p>
          <a:p>
            <a:pPr indent="-330200" lvl="0" marL="457200" rtl="0" algn="l">
              <a:spcBef>
                <a:spcPts val="0"/>
              </a:spcBef>
              <a:spcAft>
                <a:spcPts val="0"/>
              </a:spcAft>
              <a:buClr>
                <a:srgbClr val="33475B"/>
              </a:buClr>
              <a:buSzPts val="1600"/>
              <a:buFont typeface="Avenir"/>
              <a:buChar char="●"/>
            </a:pPr>
            <a:r>
              <a:rPr lang="en" sz="1600">
                <a:solidFill>
                  <a:srgbClr val="33475B"/>
                </a:solidFill>
                <a:latin typeface="Avenir"/>
                <a:ea typeface="Avenir"/>
                <a:cs typeface="Avenir"/>
                <a:sym typeface="Avenir"/>
              </a:rPr>
              <a:t>Check the company website to review “About Us” information</a:t>
            </a:r>
            <a:endParaRPr sz="1600">
              <a:solidFill>
                <a:srgbClr val="33475B"/>
              </a:solidFill>
              <a:latin typeface="Avenir"/>
              <a:ea typeface="Avenir"/>
              <a:cs typeface="Avenir"/>
              <a:sym typeface="Avenir"/>
            </a:endParaRPr>
          </a:p>
        </p:txBody>
      </p:sp>
      <p:sp>
        <p:nvSpPr>
          <p:cNvPr id="209" name="Google Shape;209;p26"/>
          <p:cNvSpPr txBox="1"/>
          <p:nvPr/>
        </p:nvSpPr>
        <p:spPr>
          <a:xfrm>
            <a:off x="454600" y="4049225"/>
            <a:ext cx="3651600" cy="11199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1600"/>
              </a:spcAft>
              <a:buNone/>
            </a:pPr>
            <a:r>
              <a:rPr lang="en" sz="1600">
                <a:solidFill>
                  <a:srgbClr val="33475B"/>
                </a:solidFill>
                <a:latin typeface="Avenir"/>
                <a:ea typeface="Avenir"/>
                <a:cs typeface="Avenir"/>
                <a:sym typeface="Avenir"/>
              </a:rPr>
              <a:t>Once we’ve learned more about our prospect’s business and role, we need to find a reason to connect. Do we have mutual connections? Has there been a trigger event? Have they recently visited our website? If so, which search terms drove them to our site? Which pages did they look at?</a:t>
            </a:r>
            <a:endParaRPr sz="1600">
              <a:solidFill>
                <a:srgbClr val="33475B"/>
              </a:solidFill>
              <a:latin typeface="Avenir"/>
              <a:ea typeface="Avenir"/>
              <a:cs typeface="Avenir"/>
              <a:sym typeface="Avenir"/>
            </a:endParaRPr>
          </a:p>
        </p:txBody>
      </p:sp>
      <p:sp>
        <p:nvSpPr>
          <p:cNvPr id="210" name="Google Shape;210;p26"/>
          <p:cNvSpPr txBox="1"/>
          <p:nvPr/>
        </p:nvSpPr>
        <p:spPr>
          <a:xfrm>
            <a:off x="454600" y="6543850"/>
            <a:ext cx="6725700" cy="19317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1600"/>
              </a:spcAft>
              <a:buNone/>
            </a:pPr>
            <a:r>
              <a:rPr lang="en" sz="1600">
                <a:solidFill>
                  <a:srgbClr val="33475B"/>
                </a:solidFill>
                <a:latin typeface="Avenir"/>
                <a:ea typeface="Avenir"/>
                <a:cs typeface="Avenir"/>
                <a:sym typeface="Avenir"/>
              </a:rPr>
              <a:t>If we want to get more high-level with our prep, we can create a decision map to outline our prospect's options and end-goals. This will help us better handle any objections and personalize a pitch that resonates with their primary objectives. We could also conduct a competitive analysis to determine how we can better position our company's service or product within the industry and how we can combat prospects' objections.</a:t>
            </a:r>
            <a:endParaRPr/>
          </a:p>
        </p:txBody>
      </p:sp>
      <p:pic>
        <p:nvPicPr>
          <p:cNvPr descr="Pencil Near White Printer Paper" id="211" name="Google Shape;211;p26"/>
          <p:cNvPicPr preferRelativeResize="0"/>
          <p:nvPr/>
        </p:nvPicPr>
        <p:blipFill>
          <a:blip r:embed="rId3">
            <a:alphaModFix/>
          </a:blip>
          <a:stretch>
            <a:fillRect/>
          </a:stretch>
        </p:blipFill>
        <p:spPr>
          <a:xfrm>
            <a:off x="4163600" y="4157163"/>
            <a:ext cx="3110875" cy="2071850"/>
          </a:xfrm>
          <a:prstGeom prst="rect">
            <a:avLst/>
          </a:prstGeom>
          <a:noFill/>
          <a:ln>
            <a:noFill/>
          </a:ln>
        </p:spPr>
      </p:pic>
      <p:sp>
        <p:nvSpPr>
          <p:cNvPr id="212" name="Google Shape;212;p26"/>
          <p:cNvSpPr txBox="1"/>
          <p:nvPr>
            <p:ph idx="4294967295" type="subTitle"/>
          </p:nvPr>
        </p:nvSpPr>
        <p:spPr>
          <a:xfrm>
            <a:off x="436522" y="9161244"/>
            <a:ext cx="2608800" cy="658800"/>
          </a:xfrm>
          <a:prstGeom prst="rect">
            <a:avLst/>
          </a:prstGeom>
          <a:solidFill>
            <a:srgbClr val="C9DAF8"/>
          </a:solidFill>
        </p:spPr>
        <p:txBody>
          <a:bodyPr anchorCtr="0" anchor="t" bIns="91425" lIns="91425" spcFirstLastPara="1" rIns="91425" wrap="square" tIns="91425">
            <a:noAutofit/>
          </a:bodyPr>
          <a:lstStyle/>
          <a:p>
            <a:pPr indent="0" lvl="0" marL="0" rtl="0" algn="l">
              <a:spcBef>
                <a:spcPts val="0"/>
              </a:spcBef>
              <a:spcAft>
                <a:spcPts val="1600"/>
              </a:spcAft>
              <a:buNone/>
            </a:pPr>
            <a:r>
              <a:rPr lang="en">
                <a:solidFill>
                  <a:srgbClr val="FFFFFF"/>
                </a:solidFill>
              </a:rPr>
              <a:t>Company Logo</a:t>
            </a:r>
            <a:endParaRPr>
              <a:solidFill>
                <a:srgbClr val="FFFFFF"/>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6" name="Shape 216"/>
        <p:cNvGrpSpPr/>
        <p:nvPr/>
      </p:nvGrpSpPr>
      <p:grpSpPr>
        <a:xfrm>
          <a:off x="0" y="0"/>
          <a:ext cx="0" cy="0"/>
          <a:chOff x="0" y="0"/>
          <a:chExt cx="0" cy="0"/>
        </a:xfrm>
      </p:grpSpPr>
      <p:sp>
        <p:nvSpPr>
          <p:cNvPr id="217" name="Google Shape;217;p27"/>
          <p:cNvSpPr/>
          <p:nvPr/>
        </p:nvSpPr>
        <p:spPr>
          <a:xfrm>
            <a:off x="0" y="8930700"/>
            <a:ext cx="7772400" cy="1119900"/>
          </a:xfrm>
          <a:prstGeom prst="rect">
            <a:avLst/>
          </a:pr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8" name="Google Shape;218;p27"/>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solidFill>
                  <a:srgbClr val="FFFFFF"/>
                </a:solidFill>
              </a:rPr>
              <a:t>‹#›</a:t>
            </a:fld>
            <a:endParaRPr>
              <a:solidFill>
                <a:srgbClr val="FFFFFF"/>
              </a:solidFill>
            </a:endParaRPr>
          </a:p>
        </p:txBody>
      </p:sp>
      <p:sp>
        <p:nvSpPr>
          <p:cNvPr id="219" name="Google Shape;219;p27"/>
          <p:cNvSpPr txBox="1"/>
          <p:nvPr>
            <p:ph idx="1" type="body"/>
          </p:nvPr>
        </p:nvSpPr>
        <p:spPr>
          <a:xfrm>
            <a:off x="433450" y="272525"/>
            <a:ext cx="6998400" cy="994500"/>
          </a:xfrm>
          <a:prstGeom prst="rect">
            <a:avLst/>
          </a:prstGeom>
          <a:solidFill>
            <a:srgbClr val="FFFFFF"/>
          </a:solidFill>
        </p:spPr>
        <p:txBody>
          <a:bodyPr anchorCtr="0" anchor="t" bIns="91425" lIns="91425" spcFirstLastPara="1" rIns="91425" wrap="square" tIns="91425">
            <a:noAutofit/>
          </a:bodyPr>
          <a:lstStyle/>
          <a:p>
            <a:pPr indent="0" lvl="0" marL="0" rtl="0" algn="l">
              <a:spcBef>
                <a:spcPts val="0"/>
              </a:spcBef>
              <a:spcAft>
                <a:spcPts val="1600"/>
              </a:spcAft>
              <a:buNone/>
            </a:pPr>
            <a:r>
              <a:rPr b="1" lang="en" sz="2500">
                <a:latin typeface="Avenir"/>
                <a:ea typeface="Avenir"/>
                <a:cs typeface="Avenir"/>
                <a:sym typeface="Avenir"/>
              </a:rPr>
              <a:t>Step 4: The first touch</a:t>
            </a:r>
            <a:endParaRPr b="1" sz="2500">
              <a:latin typeface="Avenir"/>
              <a:ea typeface="Avenir"/>
              <a:cs typeface="Avenir"/>
              <a:sym typeface="Avenir"/>
            </a:endParaRPr>
          </a:p>
        </p:txBody>
      </p:sp>
      <p:sp>
        <p:nvSpPr>
          <p:cNvPr id="220" name="Google Shape;220;p27"/>
          <p:cNvSpPr txBox="1"/>
          <p:nvPr>
            <p:ph idx="1" type="body"/>
          </p:nvPr>
        </p:nvSpPr>
        <p:spPr>
          <a:xfrm>
            <a:off x="433450" y="862925"/>
            <a:ext cx="6768000" cy="7106400"/>
          </a:xfrm>
          <a:prstGeom prst="rect">
            <a:avLst/>
          </a:prstGeom>
          <a:solidFill>
            <a:srgbClr val="FFFFFF"/>
          </a:solidFill>
        </p:spPr>
        <p:txBody>
          <a:bodyPr anchorCtr="0" anchor="t" bIns="91425" lIns="91425" spcFirstLastPara="1" rIns="91425" wrap="square" tIns="91425">
            <a:noAutofit/>
          </a:bodyPr>
          <a:lstStyle/>
          <a:p>
            <a:pPr indent="0" lvl="0" marL="0" rtl="0" algn="l">
              <a:spcBef>
                <a:spcPts val="0"/>
              </a:spcBef>
              <a:spcAft>
                <a:spcPts val="0"/>
              </a:spcAft>
              <a:buNone/>
            </a:pPr>
            <a:r>
              <a:rPr lang="en" sz="1600">
                <a:solidFill>
                  <a:srgbClr val="33475B"/>
                </a:solidFill>
                <a:latin typeface="Avenir"/>
                <a:ea typeface="Avenir"/>
                <a:cs typeface="Avenir"/>
                <a:sym typeface="Avenir"/>
              </a:rPr>
              <a:t>Whether calling or emailing, our outreach should be highly tailored to our prospect’s particular business, goal, industry.</a:t>
            </a:r>
            <a:endParaRPr sz="1600">
              <a:solidFill>
                <a:srgbClr val="33475B"/>
              </a:solidFill>
              <a:latin typeface="Avenir"/>
              <a:ea typeface="Avenir"/>
              <a:cs typeface="Avenir"/>
              <a:sym typeface="Avenir"/>
            </a:endParaRPr>
          </a:p>
          <a:p>
            <a:pPr indent="0" lvl="0" marL="0" rtl="0" algn="l">
              <a:spcBef>
                <a:spcPts val="1600"/>
              </a:spcBef>
              <a:spcAft>
                <a:spcPts val="0"/>
              </a:spcAft>
              <a:buNone/>
            </a:pPr>
            <a:r>
              <a:rPr lang="en" sz="1600">
                <a:solidFill>
                  <a:srgbClr val="33475B"/>
                </a:solidFill>
                <a:latin typeface="Avenir"/>
                <a:ea typeface="Avenir"/>
                <a:cs typeface="Avenir"/>
                <a:sym typeface="Avenir"/>
              </a:rPr>
              <a:t>Keep these general tips in mind when contacting a prospect, whether on the phone or through email:</a:t>
            </a:r>
            <a:endParaRPr sz="1600">
              <a:solidFill>
                <a:srgbClr val="33475B"/>
              </a:solidFill>
              <a:latin typeface="Avenir"/>
              <a:ea typeface="Avenir"/>
              <a:cs typeface="Avenir"/>
              <a:sym typeface="Avenir"/>
            </a:endParaRPr>
          </a:p>
          <a:p>
            <a:pPr indent="-330200" lvl="0" marL="457200" rtl="0" algn="l">
              <a:lnSpc>
                <a:spcPct val="150000"/>
              </a:lnSpc>
              <a:spcBef>
                <a:spcPts val="1600"/>
              </a:spcBef>
              <a:spcAft>
                <a:spcPts val="0"/>
              </a:spcAft>
              <a:buClr>
                <a:srgbClr val="33475B"/>
              </a:buClr>
              <a:buSzPts val="1600"/>
              <a:buFont typeface="Avenir"/>
              <a:buChar char="●"/>
            </a:pPr>
            <a:r>
              <a:rPr b="1" lang="en" sz="1600">
                <a:solidFill>
                  <a:srgbClr val="33475B"/>
                </a:solidFill>
                <a:latin typeface="Avenir"/>
                <a:ea typeface="Avenir"/>
                <a:cs typeface="Avenir"/>
                <a:sym typeface="Avenir"/>
              </a:rPr>
              <a:t>Personalize</a:t>
            </a:r>
            <a:r>
              <a:rPr lang="en" sz="1600">
                <a:solidFill>
                  <a:srgbClr val="33475B"/>
                </a:solidFill>
                <a:latin typeface="Avenir"/>
                <a:ea typeface="Avenir"/>
                <a:cs typeface="Avenir"/>
                <a:sym typeface="Avenir"/>
              </a:rPr>
              <a:t>. Reference a specific problem that the prospect is encountering with a specific solution.</a:t>
            </a:r>
            <a:endParaRPr sz="1600">
              <a:solidFill>
                <a:srgbClr val="33475B"/>
              </a:solidFill>
              <a:latin typeface="Avenir"/>
              <a:ea typeface="Avenir"/>
              <a:cs typeface="Avenir"/>
              <a:sym typeface="Avenir"/>
            </a:endParaRPr>
          </a:p>
          <a:p>
            <a:pPr indent="-330200" lvl="0" marL="457200" rtl="0" algn="l">
              <a:lnSpc>
                <a:spcPct val="150000"/>
              </a:lnSpc>
              <a:spcBef>
                <a:spcPts val="0"/>
              </a:spcBef>
              <a:spcAft>
                <a:spcPts val="0"/>
              </a:spcAft>
              <a:buClr>
                <a:srgbClr val="33475B"/>
              </a:buClr>
              <a:buSzPts val="1600"/>
              <a:buFont typeface="Avenir"/>
              <a:buChar char="●"/>
            </a:pPr>
            <a:r>
              <a:rPr b="1" lang="en" sz="1600">
                <a:solidFill>
                  <a:srgbClr val="33475B"/>
                </a:solidFill>
                <a:latin typeface="Avenir"/>
                <a:ea typeface="Avenir"/>
                <a:cs typeface="Avenir"/>
                <a:sym typeface="Avenir"/>
              </a:rPr>
              <a:t>Stay relevant and timely.</a:t>
            </a:r>
            <a:r>
              <a:rPr lang="en" sz="1600">
                <a:solidFill>
                  <a:srgbClr val="33475B"/>
                </a:solidFill>
                <a:latin typeface="Avenir"/>
                <a:ea typeface="Avenir"/>
                <a:cs typeface="Avenir"/>
                <a:sym typeface="Avenir"/>
              </a:rPr>
              <a:t> Make sure the issue a prospect is trying to solve is still relevant to him or her and their team.</a:t>
            </a:r>
            <a:endParaRPr sz="1600">
              <a:solidFill>
                <a:srgbClr val="33475B"/>
              </a:solidFill>
              <a:latin typeface="Avenir"/>
              <a:ea typeface="Avenir"/>
              <a:cs typeface="Avenir"/>
              <a:sym typeface="Avenir"/>
            </a:endParaRPr>
          </a:p>
          <a:p>
            <a:pPr indent="-330200" lvl="0" marL="457200" rtl="0" algn="l">
              <a:lnSpc>
                <a:spcPct val="150000"/>
              </a:lnSpc>
              <a:spcBef>
                <a:spcPts val="0"/>
              </a:spcBef>
              <a:spcAft>
                <a:spcPts val="0"/>
              </a:spcAft>
              <a:buClr>
                <a:srgbClr val="33475B"/>
              </a:buClr>
              <a:buSzPts val="1600"/>
              <a:buFont typeface="Avenir"/>
              <a:buChar char="●"/>
            </a:pPr>
            <a:r>
              <a:rPr b="1" lang="en" sz="1600">
                <a:solidFill>
                  <a:srgbClr val="33475B"/>
                </a:solidFill>
                <a:latin typeface="Avenir"/>
                <a:ea typeface="Avenir"/>
                <a:cs typeface="Avenir"/>
                <a:sym typeface="Avenir"/>
              </a:rPr>
              <a:t>Be human. </a:t>
            </a:r>
            <a:r>
              <a:rPr lang="en" sz="1600">
                <a:solidFill>
                  <a:srgbClr val="33475B"/>
                </a:solidFill>
                <a:latin typeface="Avenir"/>
                <a:ea typeface="Avenir"/>
                <a:cs typeface="Avenir"/>
                <a:sym typeface="Avenir"/>
              </a:rPr>
              <a:t>No one likes to communicate with a professional robot. Adding in details like wishing someone a happy holiday weekend or by conveying how awesome their company’s product is are real touches that allow us to make a connection on a deeper level.</a:t>
            </a:r>
            <a:endParaRPr sz="1600">
              <a:solidFill>
                <a:srgbClr val="33475B"/>
              </a:solidFill>
              <a:latin typeface="Avenir"/>
              <a:ea typeface="Avenir"/>
              <a:cs typeface="Avenir"/>
              <a:sym typeface="Avenir"/>
            </a:endParaRPr>
          </a:p>
          <a:p>
            <a:pPr indent="-330200" lvl="0" marL="457200" rtl="0" algn="l">
              <a:lnSpc>
                <a:spcPct val="150000"/>
              </a:lnSpc>
              <a:spcBef>
                <a:spcPts val="0"/>
              </a:spcBef>
              <a:spcAft>
                <a:spcPts val="0"/>
              </a:spcAft>
              <a:buClr>
                <a:srgbClr val="33475B"/>
              </a:buClr>
              <a:buSzPts val="1600"/>
              <a:buFont typeface="Avenir"/>
              <a:buChar char="●"/>
            </a:pPr>
            <a:r>
              <a:rPr b="1" lang="en" sz="1600">
                <a:solidFill>
                  <a:srgbClr val="33475B"/>
                </a:solidFill>
                <a:latin typeface="Avenir"/>
                <a:ea typeface="Avenir"/>
                <a:cs typeface="Avenir"/>
                <a:sym typeface="Avenir"/>
              </a:rPr>
              <a:t>Help, don’t sell. </a:t>
            </a:r>
            <a:r>
              <a:rPr lang="en" sz="1600">
                <a:solidFill>
                  <a:srgbClr val="33475B"/>
                </a:solidFill>
                <a:latin typeface="Avenir"/>
                <a:ea typeface="Avenir"/>
                <a:cs typeface="Avenir"/>
                <a:sym typeface="Avenir"/>
              </a:rPr>
              <a:t>Give value and ask for nothing in return. This process isn’t about us, it’s about THEM. For example, instead of scheduling a follow up meeting, we could offer to conduct an audit on their digital media presence and get back to them with our findings in a week.</a:t>
            </a:r>
            <a:endParaRPr sz="1600">
              <a:solidFill>
                <a:srgbClr val="33475B"/>
              </a:solidFill>
              <a:latin typeface="Avenir"/>
              <a:ea typeface="Avenir"/>
              <a:cs typeface="Avenir"/>
              <a:sym typeface="Avenir"/>
            </a:endParaRPr>
          </a:p>
          <a:p>
            <a:pPr indent="-330200" lvl="0" marL="457200" rtl="0" algn="l">
              <a:lnSpc>
                <a:spcPct val="150000"/>
              </a:lnSpc>
              <a:spcBef>
                <a:spcPts val="0"/>
              </a:spcBef>
              <a:spcAft>
                <a:spcPts val="0"/>
              </a:spcAft>
              <a:buClr>
                <a:srgbClr val="33475B"/>
              </a:buClr>
              <a:buSzPts val="1600"/>
              <a:buFont typeface="Avenir"/>
              <a:buChar char="●"/>
            </a:pPr>
            <a:r>
              <a:rPr b="1" lang="en" sz="1600">
                <a:solidFill>
                  <a:srgbClr val="33475B"/>
                </a:solidFill>
                <a:latin typeface="Avenir"/>
                <a:ea typeface="Avenir"/>
                <a:cs typeface="Avenir"/>
                <a:sym typeface="Avenir"/>
              </a:rPr>
              <a:t>Keep it casual. </a:t>
            </a:r>
            <a:r>
              <a:rPr lang="en" sz="1600">
                <a:solidFill>
                  <a:srgbClr val="33475B"/>
                </a:solidFill>
                <a:latin typeface="Avenir"/>
                <a:ea typeface="Avenir"/>
                <a:cs typeface="Avenir"/>
                <a:sym typeface="Avenir"/>
              </a:rPr>
              <a:t>Remember that this is just a conversation. Stay natural and as non-salesy as possible. The key to prospecting, and sales, is that we’re never selling. We’re simply determining if both parties could mutually benefit from a relationship.</a:t>
            </a:r>
            <a:endParaRPr sz="1600">
              <a:solidFill>
                <a:srgbClr val="33475B"/>
              </a:solidFill>
              <a:latin typeface="Avenir"/>
              <a:ea typeface="Avenir"/>
              <a:cs typeface="Avenir"/>
              <a:sym typeface="Avenir"/>
            </a:endParaRPr>
          </a:p>
        </p:txBody>
      </p:sp>
      <p:sp>
        <p:nvSpPr>
          <p:cNvPr id="221" name="Google Shape;221;p27"/>
          <p:cNvSpPr txBox="1"/>
          <p:nvPr>
            <p:ph idx="4294967295" type="subTitle"/>
          </p:nvPr>
        </p:nvSpPr>
        <p:spPr>
          <a:xfrm>
            <a:off x="436522" y="9161244"/>
            <a:ext cx="2608800" cy="658800"/>
          </a:xfrm>
          <a:prstGeom prst="rect">
            <a:avLst/>
          </a:prstGeom>
          <a:solidFill>
            <a:srgbClr val="C9DAF8"/>
          </a:solidFill>
        </p:spPr>
        <p:txBody>
          <a:bodyPr anchorCtr="0" anchor="t" bIns="91425" lIns="91425" spcFirstLastPara="1" rIns="91425" wrap="square" tIns="91425">
            <a:noAutofit/>
          </a:bodyPr>
          <a:lstStyle/>
          <a:p>
            <a:pPr indent="0" lvl="0" marL="0" rtl="0" algn="l">
              <a:spcBef>
                <a:spcPts val="0"/>
              </a:spcBef>
              <a:spcAft>
                <a:spcPts val="1600"/>
              </a:spcAft>
              <a:buNone/>
            </a:pPr>
            <a:r>
              <a:rPr lang="en">
                <a:solidFill>
                  <a:srgbClr val="FFFFFF"/>
                </a:solidFill>
              </a:rPr>
              <a:t>Company Logo</a:t>
            </a:r>
            <a:endParaRPr>
              <a:solidFill>
                <a:srgbClr val="FFFFFF"/>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5" name="Shape 225"/>
        <p:cNvGrpSpPr/>
        <p:nvPr/>
      </p:nvGrpSpPr>
      <p:grpSpPr>
        <a:xfrm>
          <a:off x="0" y="0"/>
          <a:ext cx="0" cy="0"/>
          <a:chOff x="0" y="0"/>
          <a:chExt cx="0" cy="0"/>
        </a:xfrm>
      </p:grpSpPr>
      <p:sp>
        <p:nvSpPr>
          <p:cNvPr id="226" name="Google Shape;226;p28"/>
          <p:cNvSpPr/>
          <p:nvPr/>
        </p:nvSpPr>
        <p:spPr>
          <a:xfrm>
            <a:off x="0" y="8930700"/>
            <a:ext cx="7772400" cy="1119900"/>
          </a:xfrm>
          <a:prstGeom prst="rect">
            <a:avLst/>
          </a:pr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7" name="Google Shape;227;p28"/>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solidFill>
                  <a:srgbClr val="FFFFFF"/>
                </a:solidFill>
              </a:rPr>
              <a:t>‹#›</a:t>
            </a:fld>
            <a:endParaRPr>
              <a:solidFill>
                <a:srgbClr val="FFFFFF"/>
              </a:solidFill>
            </a:endParaRPr>
          </a:p>
        </p:txBody>
      </p:sp>
      <p:sp>
        <p:nvSpPr>
          <p:cNvPr id="228" name="Google Shape;228;p28"/>
          <p:cNvSpPr txBox="1"/>
          <p:nvPr>
            <p:ph idx="1" type="body"/>
          </p:nvPr>
        </p:nvSpPr>
        <p:spPr>
          <a:xfrm>
            <a:off x="433450" y="272525"/>
            <a:ext cx="6998400" cy="994500"/>
          </a:xfrm>
          <a:prstGeom prst="rect">
            <a:avLst/>
          </a:prstGeom>
          <a:solidFill>
            <a:srgbClr val="FFFFFF"/>
          </a:solidFill>
        </p:spPr>
        <p:txBody>
          <a:bodyPr anchorCtr="0" anchor="t" bIns="91425" lIns="91425" spcFirstLastPara="1" rIns="91425" wrap="square" tIns="91425">
            <a:noAutofit/>
          </a:bodyPr>
          <a:lstStyle/>
          <a:p>
            <a:pPr indent="0" lvl="0" marL="0" rtl="0" algn="l">
              <a:spcBef>
                <a:spcPts val="0"/>
              </a:spcBef>
              <a:spcAft>
                <a:spcPts val="1600"/>
              </a:spcAft>
              <a:buNone/>
            </a:pPr>
            <a:r>
              <a:rPr b="1" lang="en" sz="2500">
                <a:latin typeface="Avenir"/>
                <a:ea typeface="Avenir"/>
                <a:cs typeface="Avenir"/>
                <a:sym typeface="Avenir"/>
              </a:rPr>
              <a:t>Step 4: The first touch</a:t>
            </a:r>
            <a:endParaRPr b="1" sz="2500">
              <a:latin typeface="Avenir"/>
              <a:ea typeface="Avenir"/>
              <a:cs typeface="Avenir"/>
              <a:sym typeface="Avenir"/>
            </a:endParaRPr>
          </a:p>
        </p:txBody>
      </p:sp>
      <p:sp>
        <p:nvSpPr>
          <p:cNvPr id="229" name="Google Shape;229;p28"/>
          <p:cNvSpPr txBox="1"/>
          <p:nvPr>
            <p:ph idx="1" type="body"/>
          </p:nvPr>
        </p:nvSpPr>
        <p:spPr>
          <a:xfrm>
            <a:off x="433450" y="862925"/>
            <a:ext cx="6768000" cy="1598100"/>
          </a:xfrm>
          <a:prstGeom prst="rect">
            <a:avLst/>
          </a:prstGeom>
          <a:solidFill>
            <a:srgbClr val="FFFFFF"/>
          </a:solidFill>
        </p:spPr>
        <p:txBody>
          <a:bodyPr anchorCtr="0" anchor="t" bIns="91425" lIns="91425" spcFirstLastPara="1" rIns="91425" wrap="square" tIns="91425">
            <a:noAutofit/>
          </a:bodyPr>
          <a:lstStyle/>
          <a:p>
            <a:pPr indent="0" lvl="0" marL="0" rtl="0" algn="l">
              <a:spcBef>
                <a:spcPts val="0"/>
              </a:spcBef>
              <a:spcAft>
                <a:spcPts val="1600"/>
              </a:spcAft>
              <a:buNone/>
            </a:pPr>
            <a:r>
              <a:rPr lang="en" sz="1600">
                <a:solidFill>
                  <a:srgbClr val="33475B"/>
                </a:solidFill>
                <a:latin typeface="Avenir"/>
                <a:ea typeface="Avenir"/>
                <a:cs typeface="Avenir"/>
                <a:sym typeface="Avenir"/>
              </a:rPr>
              <a:t>In terms of establishing contact, we must decide between email or phone communication. Some of us will initially jump on the cold email approach while others will dive into the cold call. This strategy will vary based on what each salesperson feels most comfortable with, but let’s quickly review pros and cons to both.</a:t>
            </a:r>
            <a:endParaRPr sz="1600">
              <a:solidFill>
                <a:srgbClr val="33475B"/>
              </a:solidFill>
              <a:latin typeface="Avenir"/>
              <a:ea typeface="Avenir"/>
              <a:cs typeface="Avenir"/>
              <a:sym typeface="Avenir"/>
            </a:endParaRPr>
          </a:p>
        </p:txBody>
      </p:sp>
      <p:sp>
        <p:nvSpPr>
          <p:cNvPr id="230" name="Google Shape;230;p28"/>
          <p:cNvSpPr txBox="1"/>
          <p:nvPr>
            <p:ph idx="1" type="body"/>
          </p:nvPr>
        </p:nvSpPr>
        <p:spPr>
          <a:xfrm>
            <a:off x="426000" y="2436800"/>
            <a:ext cx="871200" cy="501300"/>
          </a:xfrm>
          <a:prstGeom prst="rect">
            <a:avLst/>
          </a:prstGeom>
          <a:solidFill>
            <a:srgbClr val="FFFFFF"/>
          </a:solidFill>
        </p:spPr>
        <p:txBody>
          <a:bodyPr anchorCtr="0" anchor="t" bIns="91425" lIns="91425" spcFirstLastPara="1" rIns="91425" wrap="square" tIns="91425">
            <a:noAutofit/>
          </a:bodyPr>
          <a:lstStyle/>
          <a:p>
            <a:pPr indent="0" lvl="0" marL="0" rtl="0" algn="l">
              <a:spcBef>
                <a:spcPts val="0"/>
              </a:spcBef>
              <a:spcAft>
                <a:spcPts val="1600"/>
              </a:spcAft>
              <a:buNone/>
            </a:pPr>
            <a:r>
              <a:rPr b="1" lang="en">
                <a:solidFill>
                  <a:srgbClr val="33475B"/>
                </a:solidFill>
                <a:latin typeface="Avenir"/>
                <a:ea typeface="Avenir"/>
                <a:cs typeface="Avenir"/>
                <a:sym typeface="Avenir"/>
              </a:rPr>
              <a:t>Email</a:t>
            </a:r>
            <a:endParaRPr b="1">
              <a:solidFill>
                <a:srgbClr val="33475B"/>
              </a:solidFill>
              <a:latin typeface="Avenir"/>
              <a:ea typeface="Avenir"/>
              <a:cs typeface="Avenir"/>
              <a:sym typeface="Avenir"/>
            </a:endParaRPr>
          </a:p>
        </p:txBody>
      </p:sp>
      <p:graphicFrame>
        <p:nvGraphicFramePr>
          <p:cNvPr id="231" name="Google Shape;231;p28"/>
          <p:cNvGraphicFramePr/>
          <p:nvPr/>
        </p:nvGraphicFramePr>
        <p:xfrm>
          <a:off x="502200" y="2938100"/>
          <a:ext cx="3000000" cy="3000000"/>
        </p:xfrm>
        <a:graphic>
          <a:graphicData uri="http://schemas.openxmlformats.org/drawingml/2006/table">
            <a:tbl>
              <a:tblPr>
                <a:noFill/>
                <a:tableStyleId>{F4445BBD-24DE-4483-8F1A-294DB1B1F749}</a:tableStyleId>
              </a:tblPr>
              <a:tblGrid>
                <a:gridCol w="3349625"/>
                <a:gridCol w="3349625"/>
              </a:tblGrid>
              <a:tr h="381000">
                <a:tc>
                  <a:txBody>
                    <a:bodyPr>
                      <a:noAutofit/>
                    </a:bodyPr>
                    <a:lstStyle/>
                    <a:p>
                      <a:pPr indent="0" lvl="0" marL="0" rtl="0" algn="l">
                        <a:spcBef>
                          <a:spcPts val="0"/>
                        </a:spcBef>
                        <a:spcAft>
                          <a:spcPts val="0"/>
                        </a:spcAft>
                        <a:buNone/>
                      </a:pPr>
                      <a:r>
                        <a:rPr b="1" lang="en">
                          <a:latin typeface="Avenir"/>
                          <a:ea typeface="Avenir"/>
                          <a:cs typeface="Avenir"/>
                          <a:sym typeface="Avenir"/>
                        </a:rPr>
                        <a:t>Pros</a:t>
                      </a:r>
                      <a:endParaRPr b="1">
                        <a:latin typeface="Avenir"/>
                        <a:ea typeface="Avenir"/>
                        <a:cs typeface="Avenir"/>
                        <a:sym typeface="Avenir"/>
                      </a:endParaRPr>
                    </a:p>
                  </a:txBody>
                  <a:tcPr marT="91425" marB="91425" marR="91425" marL="91425">
                    <a:solidFill>
                      <a:srgbClr val="EFEFEF"/>
                    </a:solidFill>
                  </a:tcPr>
                </a:tc>
                <a:tc>
                  <a:txBody>
                    <a:bodyPr>
                      <a:noAutofit/>
                    </a:bodyPr>
                    <a:lstStyle/>
                    <a:p>
                      <a:pPr indent="0" lvl="0" marL="0" rtl="0" algn="l">
                        <a:spcBef>
                          <a:spcPts val="0"/>
                        </a:spcBef>
                        <a:spcAft>
                          <a:spcPts val="0"/>
                        </a:spcAft>
                        <a:buNone/>
                      </a:pPr>
                      <a:r>
                        <a:rPr b="1" lang="en">
                          <a:latin typeface="Avenir"/>
                          <a:ea typeface="Avenir"/>
                          <a:cs typeface="Avenir"/>
                          <a:sym typeface="Avenir"/>
                        </a:rPr>
                        <a:t>Cons</a:t>
                      </a:r>
                      <a:endParaRPr b="1">
                        <a:latin typeface="Avenir"/>
                        <a:ea typeface="Avenir"/>
                        <a:cs typeface="Avenir"/>
                        <a:sym typeface="Avenir"/>
                      </a:endParaRPr>
                    </a:p>
                  </a:txBody>
                  <a:tcPr marT="91425" marB="91425" marR="91425" marL="91425">
                    <a:solidFill>
                      <a:srgbClr val="EFEFEF"/>
                    </a:solidFill>
                  </a:tcPr>
                </a:tc>
              </a:tr>
              <a:tr h="381000">
                <a:tc>
                  <a:txBody>
                    <a:bodyPr>
                      <a:noAutofit/>
                    </a:bodyPr>
                    <a:lstStyle/>
                    <a:p>
                      <a:pPr indent="0" lvl="0" marL="0" rtl="0" algn="l">
                        <a:spcBef>
                          <a:spcPts val="0"/>
                        </a:spcBef>
                        <a:spcAft>
                          <a:spcPts val="0"/>
                        </a:spcAft>
                        <a:buNone/>
                      </a:pPr>
                      <a:r>
                        <a:rPr lang="en">
                          <a:latin typeface="Avenir"/>
                          <a:ea typeface="Avenir"/>
                          <a:cs typeface="Avenir"/>
                          <a:sym typeface="Avenir"/>
                        </a:rPr>
                        <a:t>Visual</a:t>
                      </a:r>
                      <a:endParaRPr>
                        <a:latin typeface="Avenir"/>
                        <a:ea typeface="Avenir"/>
                        <a:cs typeface="Avenir"/>
                        <a:sym typeface="Avenir"/>
                      </a:endParaRPr>
                    </a:p>
                  </a:txBody>
                  <a:tcPr marT="91425" marB="91425" marR="91425" marL="91425">
                    <a:solidFill>
                      <a:srgbClr val="B6D7A8"/>
                    </a:solidFill>
                  </a:tcPr>
                </a:tc>
                <a:tc>
                  <a:txBody>
                    <a:bodyPr>
                      <a:noAutofit/>
                    </a:bodyPr>
                    <a:lstStyle/>
                    <a:p>
                      <a:pPr indent="0" lvl="0" marL="0" rtl="0" algn="l">
                        <a:spcBef>
                          <a:spcPts val="0"/>
                        </a:spcBef>
                        <a:spcAft>
                          <a:spcPts val="0"/>
                        </a:spcAft>
                        <a:buNone/>
                      </a:pPr>
                      <a:r>
                        <a:rPr lang="en">
                          <a:latin typeface="Avenir"/>
                          <a:ea typeface="Avenir"/>
                          <a:cs typeface="Avenir"/>
                          <a:sym typeface="Avenir"/>
                        </a:rPr>
                        <a:t>Email is a cluttered space so it may be harder to grab</a:t>
                      </a:r>
                      <a:r>
                        <a:rPr lang="en">
                          <a:latin typeface="Avenir"/>
                          <a:ea typeface="Avenir"/>
                          <a:cs typeface="Avenir"/>
                          <a:sym typeface="Avenir"/>
                        </a:rPr>
                        <a:t> a prospect’s</a:t>
                      </a:r>
                      <a:r>
                        <a:rPr lang="en">
                          <a:latin typeface="Avenir"/>
                          <a:ea typeface="Avenir"/>
                          <a:cs typeface="Avenir"/>
                          <a:sym typeface="Avenir"/>
                        </a:rPr>
                        <a:t> attention</a:t>
                      </a:r>
                      <a:endParaRPr>
                        <a:latin typeface="Avenir"/>
                        <a:ea typeface="Avenir"/>
                        <a:cs typeface="Avenir"/>
                        <a:sym typeface="Avenir"/>
                      </a:endParaRPr>
                    </a:p>
                  </a:txBody>
                  <a:tcPr marT="91425" marB="91425" marR="91425" marL="91425">
                    <a:solidFill>
                      <a:srgbClr val="EA9999"/>
                    </a:solidFill>
                  </a:tcPr>
                </a:tc>
              </a:tr>
              <a:tr h="381000">
                <a:tc>
                  <a:txBody>
                    <a:bodyPr>
                      <a:noAutofit/>
                    </a:bodyPr>
                    <a:lstStyle/>
                    <a:p>
                      <a:pPr indent="0" lvl="0" marL="0" rtl="0" algn="l">
                        <a:spcBef>
                          <a:spcPts val="0"/>
                        </a:spcBef>
                        <a:spcAft>
                          <a:spcPts val="0"/>
                        </a:spcAft>
                        <a:buNone/>
                      </a:pPr>
                      <a:r>
                        <a:rPr lang="en">
                          <a:latin typeface="Avenir"/>
                          <a:ea typeface="Avenir"/>
                          <a:cs typeface="Avenir"/>
                          <a:sym typeface="Avenir"/>
                        </a:rPr>
                        <a:t>Allows prospect to consider our offer</a:t>
                      </a:r>
                      <a:endParaRPr>
                        <a:latin typeface="Avenir"/>
                        <a:ea typeface="Avenir"/>
                        <a:cs typeface="Avenir"/>
                        <a:sym typeface="Avenir"/>
                      </a:endParaRPr>
                    </a:p>
                  </a:txBody>
                  <a:tcPr marT="91425" marB="91425" marR="91425" marL="91425">
                    <a:solidFill>
                      <a:srgbClr val="B6D7A8"/>
                    </a:solidFill>
                  </a:tcPr>
                </a:tc>
                <a:tc>
                  <a:txBody>
                    <a:bodyPr>
                      <a:noAutofit/>
                    </a:bodyPr>
                    <a:lstStyle/>
                    <a:p>
                      <a:pPr indent="0" lvl="0" marL="0" rtl="0" algn="l">
                        <a:spcBef>
                          <a:spcPts val="0"/>
                        </a:spcBef>
                        <a:spcAft>
                          <a:spcPts val="0"/>
                        </a:spcAft>
                        <a:buNone/>
                      </a:pPr>
                      <a:r>
                        <a:rPr lang="en">
                          <a:latin typeface="Avenir"/>
                          <a:ea typeface="Avenir"/>
                          <a:cs typeface="Avenir"/>
                          <a:sym typeface="Avenir"/>
                        </a:rPr>
                        <a:t>Emails are easily deleted and </a:t>
                      </a:r>
                      <a:r>
                        <a:rPr lang="en">
                          <a:latin typeface="Avenir"/>
                          <a:ea typeface="Avenir"/>
                          <a:cs typeface="Avenir"/>
                          <a:sym typeface="Avenir"/>
                        </a:rPr>
                        <a:t>forgotten</a:t>
                      </a:r>
                      <a:endParaRPr>
                        <a:latin typeface="Avenir"/>
                        <a:ea typeface="Avenir"/>
                        <a:cs typeface="Avenir"/>
                        <a:sym typeface="Avenir"/>
                      </a:endParaRPr>
                    </a:p>
                  </a:txBody>
                  <a:tcPr marT="91425" marB="91425" marR="91425" marL="91425">
                    <a:solidFill>
                      <a:srgbClr val="EA9999"/>
                    </a:solidFill>
                  </a:tcPr>
                </a:tc>
              </a:tr>
              <a:tr h="381000">
                <a:tc>
                  <a:txBody>
                    <a:bodyPr>
                      <a:noAutofit/>
                    </a:bodyPr>
                    <a:lstStyle/>
                    <a:p>
                      <a:pPr indent="0" lvl="0" marL="0" rtl="0" algn="l">
                        <a:spcBef>
                          <a:spcPts val="0"/>
                        </a:spcBef>
                        <a:spcAft>
                          <a:spcPts val="0"/>
                        </a:spcAft>
                        <a:buNone/>
                      </a:pPr>
                      <a:r>
                        <a:rPr lang="en">
                          <a:latin typeface="Avenir"/>
                          <a:ea typeface="Avenir"/>
                          <a:cs typeface="Avenir"/>
                          <a:sym typeface="Avenir"/>
                        </a:rPr>
                        <a:t>Gives prospect adequate time to research our company and product</a:t>
                      </a:r>
                      <a:endParaRPr>
                        <a:latin typeface="Avenir"/>
                        <a:ea typeface="Avenir"/>
                        <a:cs typeface="Avenir"/>
                        <a:sym typeface="Avenir"/>
                      </a:endParaRPr>
                    </a:p>
                  </a:txBody>
                  <a:tcPr marT="91425" marB="91425" marR="91425" marL="91425">
                    <a:solidFill>
                      <a:srgbClr val="B6D7A8"/>
                    </a:solidFill>
                  </a:tcPr>
                </a:tc>
                <a:tc>
                  <a:txBody>
                    <a:bodyPr>
                      <a:noAutofit/>
                    </a:bodyPr>
                    <a:lstStyle/>
                    <a:p>
                      <a:pPr indent="0" lvl="0" marL="0" rtl="0" algn="l">
                        <a:spcBef>
                          <a:spcPts val="0"/>
                        </a:spcBef>
                        <a:spcAft>
                          <a:spcPts val="0"/>
                        </a:spcAft>
                        <a:buNone/>
                      </a:pPr>
                      <a:r>
                        <a:rPr lang="en">
                          <a:latin typeface="Avenir"/>
                          <a:ea typeface="Avenir"/>
                          <a:cs typeface="Avenir"/>
                          <a:sym typeface="Avenir"/>
                        </a:rPr>
                        <a:t>We may have to follow up multiple times before getting a response</a:t>
                      </a:r>
                      <a:endParaRPr>
                        <a:latin typeface="Avenir"/>
                        <a:ea typeface="Avenir"/>
                        <a:cs typeface="Avenir"/>
                        <a:sym typeface="Avenir"/>
                      </a:endParaRPr>
                    </a:p>
                  </a:txBody>
                  <a:tcPr marT="91425" marB="91425" marR="91425" marL="91425">
                    <a:solidFill>
                      <a:srgbClr val="EA9999"/>
                    </a:solidFill>
                  </a:tcPr>
                </a:tc>
              </a:tr>
            </a:tbl>
          </a:graphicData>
        </a:graphic>
      </p:graphicFrame>
      <p:sp>
        <p:nvSpPr>
          <p:cNvPr id="232" name="Google Shape;232;p28"/>
          <p:cNvSpPr txBox="1"/>
          <p:nvPr>
            <p:ph idx="1" type="body"/>
          </p:nvPr>
        </p:nvSpPr>
        <p:spPr>
          <a:xfrm>
            <a:off x="498475" y="5074100"/>
            <a:ext cx="871200" cy="501300"/>
          </a:xfrm>
          <a:prstGeom prst="rect">
            <a:avLst/>
          </a:prstGeom>
          <a:solidFill>
            <a:srgbClr val="FFFFFF"/>
          </a:solidFill>
        </p:spPr>
        <p:txBody>
          <a:bodyPr anchorCtr="0" anchor="t" bIns="91425" lIns="91425" spcFirstLastPara="1" rIns="91425" wrap="square" tIns="91425">
            <a:noAutofit/>
          </a:bodyPr>
          <a:lstStyle/>
          <a:p>
            <a:pPr indent="0" lvl="0" marL="0" rtl="0" algn="l">
              <a:spcBef>
                <a:spcPts val="0"/>
              </a:spcBef>
              <a:spcAft>
                <a:spcPts val="1600"/>
              </a:spcAft>
              <a:buNone/>
            </a:pPr>
            <a:r>
              <a:rPr b="1" lang="en">
                <a:solidFill>
                  <a:srgbClr val="33475B"/>
                </a:solidFill>
                <a:latin typeface="Avenir"/>
                <a:ea typeface="Avenir"/>
                <a:cs typeface="Avenir"/>
                <a:sym typeface="Avenir"/>
              </a:rPr>
              <a:t>Phone</a:t>
            </a:r>
            <a:endParaRPr b="1">
              <a:solidFill>
                <a:srgbClr val="33475B"/>
              </a:solidFill>
              <a:latin typeface="Avenir"/>
              <a:ea typeface="Avenir"/>
              <a:cs typeface="Avenir"/>
              <a:sym typeface="Avenir"/>
            </a:endParaRPr>
          </a:p>
        </p:txBody>
      </p:sp>
      <p:graphicFrame>
        <p:nvGraphicFramePr>
          <p:cNvPr id="233" name="Google Shape;233;p28"/>
          <p:cNvGraphicFramePr/>
          <p:nvPr/>
        </p:nvGraphicFramePr>
        <p:xfrm>
          <a:off x="574675" y="5575400"/>
          <a:ext cx="3000000" cy="3000000"/>
        </p:xfrm>
        <a:graphic>
          <a:graphicData uri="http://schemas.openxmlformats.org/drawingml/2006/table">
            <a:tbl>
              <a:tblPr>
                <a:noFill/>
                <a:tableStyleId>{F4445BBD-24DE-4483-8F1A-294DB1B1F749}</a:tableStyleId>
              </a:tblPr>
              <a:tblGrid>
                <a:gridCol w="3349625"/>
                <a:gridCol w="3349625"/>
              </a:tblGrid>
              <a:tr h="381000">
                <a:tc>
                  <a:txBody>
                    <a:bodyPr>
                      <a:noAutofit/>
                    </a:bodyPr>
                    <a:lstStyle/>
                    <a:p>
                      <a:pPr indent="0" lvl="0" marL="0" rtl="0" algn="l">
                        <a:spcBef>
                          <a:spcPts val="0"/>
                        </a:spcBef>
                        <a:spcAft>
                          <a:spcPts val="0"/>
                        </a:spcAft>
                        <a:buNone/>
                      </a:pPr>
                      <a:r>
                        <a:rPr b="1" lang="en">
                          <a:latin typeface="Avenir"/>
                          <a:ea typeface="Avenir"/>
                          <a:cs typeface="Avenir"/>
                          <a:sym typeface="Avenir"/>
                        </a:rPr>
                        <a:t>Pros</a:t>
                      </a:r>
                      <a:endParaRPr b="1">
                        <a:latin typeface="Avenir"/>
                        <a:ea typeface="Avenir"/>
                        <a:cs typeface="Avenir"/>
                        <a:sym typeface="Avenir"/>
                      </a:endParaRPr>
                    </a:p>
                  </a:txBody>
                  <a:tcPr marT="91425" marB="91425" marR="91425" marL="91425">
                    <a:solidFill>
                      <a:srgbClr val="EFEFEF"/>
                    </a:solidFill>
                  </a:tcPr>
                </a:tc>
                <a:tc>
                  <a:txBody>
                    <a:bodyPr>
                      <a:noAutofit/>
                    </a:bodyPr>
                    <a:lstStyle/>
                    <a:p>
                      <a:pPr indent="0" lvl="0" marL="0" rtl="0" algn="l">
                        <a:spcBef>
                          <a:spcPts val="0"/>
                        </a:spcBef>
                        <a:spcAft>
                          <a:spcPts val="0"/>
                        </a:spcAft>
                        <a:buNone/>
                      </a:pPr>
                      <a:r>
                        <a:rPr b="1" lang="en">
                          <a:latin typeface="Avenir"/>
                          <a:ea typeface="Avenir"/>
                          <a:cs typeface="Avenir"/>
                          <a:sym typeface="Avenir"/>
                        </a:rPr>
                        <a:t>Cons</a:t>
                      </a:r>
                      <a:endParaRPr b="1">
                        <a:latin typeface="Avenir"/>
                        <a:ea typeface="Avenir"/>
                        <a:cs typeface="Avenir"/>
                        <a:sym typeface="Avenir"/>
                      </a:endParaRPr>
                    </a:p>
                  </a:txBody>
                  <a:tcPr marT="91425" marB="91425" marR="91425" marL="91425">
                    <a:solidFill>
                      <a:srgbClr val="EFEFEF"/>
                    </a:solidFill>
                  </a:tcPr>
                </a:tc>
              </a:tr>
              <a:tr h="381000">
                <a:tc>
                  <a:txBody>
                    <a:bodyPr>
                      <a:noAutofit/>
                    </a:bodyPr>
                    <a:lstStyle/>
                    <a:p>
                      <a:pPr indent="0" lvl="0" marL="0" rtl="0" algn="l">
                        <a:spcBef>
                          <a:spcPts val="0"/>
                        </a:spcBef>
                        <a:spcAft>
                          <a:spcPts val="0"/>
                        </a:spcAft>
                        <a:buNone/>
                      </a:pPr>
                      <a:r>
                        <a:rPr lang="en">
                          <a:latin typeface="Avenir"/>
                          <a:ea typeface="Avenir"/>
                          <a:cs typeface="Avenir"/>
                          <a:sym typeface="Avenir"/>
                        </a:rPr>
                        <a:t>Calls are less common than email, so they can grab a prospect’s attention quickly and more easily</a:t>
                      </a:r>
                      <a:endParaRPr>
                        <a:latin typeface="Avenir"/>
                        <a:ea typeface="Avenir"/>
                        <a:cs typeface="Avenir"/>
                        <a:sym typeface="Avenir"/>
                      </a:endParaRPr>
                    </a:p>
                  </a:txBody>
                  <a:tcPr marT="91425" marB="91425" marR="91425" marL="91425">
                    <a:solidFill>
                      <a:srgbClr val="B6D7A8"/>
                    </a:solidFill>
                  </a:tcPr>
                </a:tc>
                <a:tc>
                  <a:txBody>
                    <a:bodyPr>
                      <a:noAutofit/>
                    </a:bodyPr>
                    <a:lstStyle/>
                    <a:p>
                      <a:pPr indent="0" lvl="0" marL="0" rtl="0" algn="l">
                        <a:spcBef>
                          <a:spcPts val="0"/>
                        </a:spcBef>
                        <a:spcAft>
                          <a:spcPts val="0"/>
                        </a:spcAft>
                        <a:buNone/>
                      </a:pPr>
                      <a:r>
                        <a:rPr lang="en">
                          <a:latin typeface="Avenir"/>
                          <a:ea typeface="Avenir"/>
                          <a:cs typeface="Avenir"/>
                          <a:sym typeface="Avenir"/>
                        </a:rPr>
                        <a:t>Some prospects may feel overwhelmed by a call and thus be less inclined to consider a pitch or schedule a second meeting</a:t>
                      </a:r>
                      <a:endParaRPr>
                        <a:latin typeface="Avenir"/>
                        <a:ea typeface="Avenir"/>
                        <a:cs typeface="Avenir"/>
                        <a:sym typeface="Avenir"/>
                      </a:endParaRPr>
                    </a:p>
                  </a:txBody>
                  <a:tcPr marT="91425" marB="91425" marR="91425" marL="91425">
                    <a:solidFill>
                      <a:srgbClr val="EA9999"/>
                    </a:solidFill>
                  </a:tcPr>
                </a:tc>
              </a:tr>
              <a:tr h="381000">
                <a:tc>
                  <a:txBody>
                    <a:bodyPr>
                      <a:noAutofit/>
                    </a:bodyPr>
                    <a:lstStyle/>
                    <a:p>
                      <a:pPr indent="0" lvl="0" marL="0" rtl="0" algn="l">
                        <a:spcBef>
                          <a:spcPts val="0"/>
                        </a:spcBef>
                        <a:spcAft>
                          <a:spcPts val="0"/>
                        </a:spcAft>
                        <a:buNone/>
                      </a:pPr>
                      <a:r>
                        <a:rPr lang="en">
                          <a:latin typeface="Avenir"/>
                          <a:ea typeface="Avenir"/>
                          <a:cs typeface="Avenir"/>
                          <a:sym typeface="Avenir"/>
                        </a:rPr>
                        <a:t>Immediately establishes a more intimate connection and offers salespeople the chance to develop rapport</a:t>
                      </a:r>
                      <a:endParaRPr>
                        <a:latin typeface="Avenir"/>
                        <a:ea typeface="Avenir"/>
                        <a:cs typeface="Avenir"/>
                        <a:sym typeface="Avenir"/>
                      </a:endParaRPr>
                    </a:p>
                  </a:txBody>
                  <a:tcPr marT="91425" marB="91425" marR="91425" marL="91425">
                    <a:solidFill>
                      <a:srgbClr val="B6D7A8"/>
                    </a:solidFill>
                  </a:tcPr>
                </a:tc>
                <a:tc>
                  <a:txBody>
                    <a:bodyPr>
                      <a:noAutofit/>
                    </a:bodyPr>
                    <a:lstStyle/>
                    <a:p>
                      <a:pPr indent="0" lvl="0" marL="0" rtl="0" algn="l">
                        <a:spcBef>
                          <a:spcPts val="0"/>
                        </a:spcBef>
                        <a:spcAft>
                          <a:spcPts val="0"/>
                        </a:spcAft>
                        <a:buNone/>
                      </a:pPr>
                      <a:r>
                        <a:rPr lang="en">
                          <a:latin typeface="Avenir"/>
                          <a:ea typeface="Avenir"/>
                          <a:cs typeface="Avenir"/>
                          <a:sym typeface="Avenir"/>
                        </a:rPr>
                        <a:t>There’s no guarantee a prospect will pick up</a:t>
                      </a:r>
                      <a:endParaRPr>
                        <a:latin typeface="Avenir"/>
                        <a:ea typeface="Avenir"/>
                        <a:cs typeface="Avenir"/>
                        <a:sym typeface="Avenir"/>
                      </a:endParaRPr>
                    </a:p>
                  </a:txBody>
                  <a:tcPr marT="91425" marB="91425" marR="91425" marL="91425">
                    <a:solidFill>
                      <a:srgbClr val="EA9999"/>
                    </a:solidFill>
                  </a:tcPr>
                </a:tc>
              </a:tr>
              <a:tr h="381000">
                <a:tc>
                  <a:txBody>
                    <a:bodyPr>
                      <a:noAutofit/>
                    </a:bodyPr>
                    <a:lstStyle/>
                    <a:p>
                      <a:pPr indent="0" lvl="0" marL="0" rtl="0" algn="l">
                        <a:spcBef>
                          <a:spcPts val="0"/>
                        </a:spcBef>
                        <a:spcAft>
                          <a:spcPts val="0"/>
                        </a:spcAft>
                        <a:buNone/>
                      </a:pPr>
                      <a:r>
                        <a:rPr lang="en">
                          <a:latin typeface="Avenir"/>
                          <a:ea typeface="Avenir"/>
                          <a:cs typeface="Avenir"/>
                          <a:sym typeface="Avenir"/>
                        </a:rPr>
                        <a:t>Often more timely than email communication and can speed up the time it takes to close a deal</a:t>
                      </a:r>
                      <a:endParaRPr>
                        <a:latin typeface="Avenir"/>
                        <a:ea typeface="Avenir"/>
                        <a:cs typeface="Avenir"/>
                        <a:sym typeface="Avenir"/>
                      </a:endParaRPr>
                    </a:p>
                  </a:txBody>
                  <a:tcPr marT="91425" marB="91425" marR="91425" marL="91425">
                    <a:solidFill>
                      <a:srgbClr val="B6D7A8"/>
                    </a:solidFill>
                  </a:tcPr>
                </a:tc>
                <a:tc>
                  <a:txBody>
                    <a:bodyPr>
                      <a:noAutofit/>
                    </a:bodyPr>
                    <a:lstStyle/>
                    <a:p>
                      <a:pPr indent="0" lvl="0" marL="0" rtl="0" algn="l">
                        <a:spcBef>
                          <a:spcPts val="0"/>
                        </a:spcBef>
                        <a:spcAft>
                          <a:spcPts val="0"/>
                        </a:spcAft>
                        <a:buNone/>
                      </a:pPr>
                      <a:r>
                        <a:rPr lang="en">
                          <a:latin typeface="Avenir"/>
                          <a:ea typeface="Avenir"/>
                          <a:cs typeface="Avenir"/>
                          <a:sym typeface="Avenir"/>
                        </a:rPr>
                        <a:t>Voicemail can often be as cluttered as email</a:t>
                      </a:r>
                      <a:endParaRPr>
                        <a:latin typeface="Avenir"/>
                        <a:ea typeface="Avenir"/>
                        <a:cs typeface="Avenir"/>
                        <a:sym typeface="Avenir"/>
                      </a:endParaRPr>
                    </a:p>
                  </a:txBody>
                  <a:tcPr marT="91425" marB="91425" marR="91425" marL="91425">
                    <a:solidFill>
                      <a:srgbClr val="EA9999"/>
                    </a:solidFill>
                  </a:tcPr>
                </a:tc>
              </a:tr>
            </a:tbl>
          </a:graphicData>
        </a:graphic>
      </p:graphicFrame>
      <p:sp>
        <p:nvSpPr>
          <p:cNvPr id="234" name="Google Shape;234;p28"/>
          <p:cNvSpPr txBox="1"/>
          <p:nvPr>
            <p:ph idx="4294967295" type="subTitle"/>
          </p:nvPr>
        </p:nvSpPr>
        <p:spPr>
          <a:xfrm>
            <a:off x="436522" y="9161244"/>
            <a:ext cx="2608800" cy="658800"/>
          </a:xfrm>
          <a:prstGeom prst="rect">
            <a:avLst/>
          </a:prstGeom>
          <a:solidFill>
            <a:srgbClr val="C9DAF8"/>
          </a:solidFill>
        </p:spPr>
        <p:txBody>
          <a:bodyPr anchorCtr="0" anchor="t" bIns="91425" lIns="91425" spcFirstLastPara="1" rIns="91425" wrap="square" tIns="91425">
            <a:noAutofit/>
          </a:bodyPr>
          <a:lstStyle/>
          <a:p>
            <a:pPr indent="0" lvl="0" marL="0" rtl="0" algn="l">
              <a:spcBef>
                <a:spcPts val="0"/>
              </a:spcBef>
              <a:spcAft>
                <a:spcPts val="1600"/>
              </a:spcAft>
              <a:buNone/>
            </a:pPr>
            <a:r>
              <a:rPr lang="en">
                <a:solidFill>
                  <a:srgbClr val="FFFFFF"/>
                </a:solidFill>
              </a:rPr>
              <a:t>Company Logo</a:t>
            </a:r>
            <a:endParaRPr>
              <a:solidFill>
                <a:srgbClr val="FFFFFF"/>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8" name="Shape 238"/>
        <p:cNvGrpSpPr/>
        <p:nvPr/>
      </p:nvGrpSpPr>
      <p:grpSpPr>
        <a:xfrm>
          <a:off x="0" y="0"/>
          <a:ext cx="0" cy="0"/>
          <a:chOff x="0" y="0"/>
          <a:chExt cx="0" cy="0"/>
        </a:xfrm>
      </p:grpSpPr>
      <p:sp>
        <p:nvSpPr>
          <p:cNvPr id="239" name="Google Shape;239;p29"/>
          <p:cNvSpPr/>
          <p:nvPr/>
        </p:nvSpPr>
        <p:spPr>
          <a:xfrm>
            <a:off x="0" y="8930700"/>
            <a:ext cx="7772400" cy="1119900"/>
          </a:xfrm>
          <a:prstGeom prst="rect">
            <a:avLst/>
          </a:pr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0" name="Google Shape;240;p29"/>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solidFill>
                  <a:srgbClr val="FFFFFF"/>
                </a:solidFill>
              </a:rPr>
              <a:t>‹#›</a:t>
            </a:fld>
            <a:endParaRPr>
              <a:solidFill>
                <a:srgbClr val="FFFFFF"/>
              </a:solidFill>
            </a:endParaRPr>
          </a:p>
        </p:txBody>
      </p:sp>
      <p:sp>
        <p:nvSpPr>
          <p:cNvPr id="241" name="Google Shape;241;p29"/>
          <p:cNvSpPr txBox="1"/>
          <p:nvPr>
            <p:ph idx="1" type="body"/>
          </p:nvPr>
        </p:nvSpPr>
        <p:spPr>
          <a:xfrm>
            <a:off x="433450" y="272525"/>
            <a:ext cx="6998400" cy="994500"/>
          </a:xfrm>
          <a:prstGeom prst="rect">
            <a:avLst/>
          </a:prstGeom>
          <a:solidFill>
            <a:srgbClr val="FFFFFF"/>
          </a:solidFill>
        </p:spPr>
        <p:txBody>
          <a:bodyPr anchorCtr="0" anchor="t" bIns="91425" lIns="91425" spcFirstLastPara="1" rIns="91425" wrap="square" tIns="91425">
            <a:noAutofit/>
          </a:bodyPr>
          <a:lstStyle/>
          <a:p>
            <a:pPr indent="0" lvl="0" marL="0" rtl="0" algn="l">
              <a:spcBef>
                <a:spcPts val="0"/>
              </a:spcBef>
              <a:spcAft>
                <a:spcPts val="1600"/>
              </a:spcAft>
              <a:buNone/>
            </a:pPr>
            <a:r>
              <a:rPr b="1" lang="en" sz="2500">
                <a:latin typeface="Avenir"/>
                <a:ea typeface="Avenir"/>
                <a:cs typeface="Avenir"/>
                <a:sym typeface="Avenir"/>
              </a:rPr>
              <a:t>Step 4: The first touch</a:t>
            </a:r>
            <a:endParaRPr b="1" sz="2500">
              <a:latin typeface="Avenir"/>
              <a:ea typeface="Avenir"/>
              <a:cs typeface="Avenir"/>
              <a:sym typeface="Avenir"/>
            </a:endParaRPr>
          </a:p>
        </p:txBody>
      </p:sp>
      <p:sp>
        <p:nvSpPr>
          <p:cNvPr id="242" name="Google Shape;242;p29"/>
          <p:cNvSpPr txBox="1"/>
          <p:nvPr>
            <p:ph idx="1" type="body"/>
          </p:nvPr>
        </p:nvSpPr>
        <p:spPr>
          <a:xfrm>
            <a:off x="433450" y="862925"/>
            <a:ext cx="6768000" cy="1598100"/>
          </a:xfrm>
          <a:prstGeom prst="rect">
            <a:avLst/>
          </a:prstGeom>
          <a:solidFill>
            <a:srgbClr val="FFFFFF"/>
          </a:solidFill>
        </p:spPr>
        <p:txBody>
          <a:bodyPr anchorCtr="0" anchor="t" bIns="91425" lIns="91425" spcFirstLastPara="1" rIns="91425" wrap="square" tIns="91425">
            <a:noAutofit/>
          </a:bodyPr>
          <a:lstStyle/>
          <a:p>
            <a:pPr indent="0" lvl="0" marL="0" rtl="0" algn="l">
              <a:spcBef>
                <a:spcPts val="0"/>
              </a:spcBef>
              <a:spcAft>
                <a:spcPts val="1600"/>
              </a:spcAft>
              <a:buNone/>
            </a:pPr>
            <a:r>
              <a:rPr lang="en" sz="1600">
                <a:solidFill>
                  <a:srgbClr val="33475B"/>
                </a:solidFill>
                <a:latin typeface="Avenir"/>
                <a:ea typeface="Avenir"/>
                <a:cs typeface="Avenir"/>
                <a:sym typeface="Avenir"/>
              </a:rPr>
              <a:t>But, how do we leave a voicemail or send an email that prospects want to respond to? Let’s dive into the dos and don’ts of each communication method below:</a:t>
            </a:r>
            <a:endParaRPr sz="1600">
              <a:solidFill>
                <a:srgbClr val="33475B"/>
              </a:solidFill>
              <a:latin typeface="Avenir"/>
              <a:ea typeface="Avenir"/>
              <a:cs typeface="Avenir"/>
              <a:sym typeface="Avenir"/>
            </a:endParaRPr>
          </a:p>
        </p:txBody>
      </p:sp>
      <p:graphicFrame>
        <p:nvGraphicFramePr>
          <p:cNvPr id="243" name="Google Shape;243;p29"/>
          <p:cNvGraphicFramePr/>
          <p:nvPr/>
        </p:nvGraphicFramePr>
        <p:xfrm>
          <a:off x="433450" y="1973450"/>
          <a:ext cx="3000000" cy="3000000"/>
        </p:xfrm>
        <a:graphic>
          <a:graphicData uri="http://schemas.openxmlformats.org/drawingml/2006/table">
            <a:tbl>
              <a:tblPr>
                <a:noFill/>
                <a:tableStyleId>{F4445BBD-24DE-4483-8F1A-294DB1B1F749}</a:tableStyleId>
              </a:tblPr>
              <a:tblGrid>
                <a:gridCol w="2756650"/>
                <a:gridCol w="4147300"/>
              </a:tblGrid>
              <a:tr h="381000">
                <a:tc>
                  <a:txBody>
                    <a:bodyPr>
                      <a:noAutofit/>
                    </a:bodyPr>
                    <a:lstStyle/>
                    <a:p>
                      <a:pPr indent="0" lvl="0" marL="0" rtl="0" algn="l">
                        <a:spcBef>
                          <a:spcPts val="0"/>
                        </a:spcBef>
                        <a:spcAft>
                          <a:spcPts val="0"/>
                        </a:spcAft>
                        <a:buNone/>
                      </a:pPr>
                      <a:r>
                        <a:rPr lang="en">
                          <a:latin typeface="Avenir"/>
                          <a:ea typeface="Avenir"/>
                          <a:cs typeface="Avenir"/>
                          <a:sym typeface="Avenir"/>
                        </a:rPr>
                        <a:t>The Warm Email</a:t>
                      </a:r>
                      <a:endParaRPr>
                        <a:latin typeface="Avenir"/>
                        <a:ea typeface="Avenir"/>
                        <a:cs typeface="Avenir"/>
                        <a:sym typeface="Avenir"/>
                      </a:endParaRPr>
                    </a:p>
                  </a:txBody>
                  <a:tcPr marT="91425" marB="91425" marR="91425" marL="91425">
                    <a:solidFill>
                      <a:srgbClr val="D9D9D9"/>
                    </a:solidFill>
                  </a:tcPr>
                </a:tc>
                <a:tc>
                  <a:txBody>
                    <a:bodyPr>
                      <a:noAutofit/>
                    </a:bodyPr>
                    <a:lstStyle/>
                    <a:p>
                      <a:pPr indent="0" lvl="0" marL="0" rtl="0" algn="l">
                        <a:spcBef>
                          <a:spcPts val="0"/>
                        </a:spcBef>
                        <a:spcAft>
                          <a:spcPts val="0"/>
                        </a:spcAft>
                        <a:buNone/>
                      </a:pPr>
                      <a:r>
                        <a:rPr lang="en">
                          <a:latin typeface="Avenir"/>
                          <a:ea typeface="Avenir"/>
                          <a:cs typeface="Avenir"/>
                          <a:sym typeface="Avenir"/>
                        </a:rPr>
                        <a:t>If we’re looking to send a first-touch email that gets opened, there are some essentials that we must include:</a:t>
                      </a:r>
                      <a:endParaRPr>
                        <a:latin typeface="Avenir"/>
                        <a:ea typeface="Avenir"/>
                        <a:cs typeface="Avenir"/>
                        <a:sym typeface="Avenir"/>
                      </a:endParaRPr>
                    </a:p>
                  </a:txBody>
                  <a:tcPr marT="91425" marB="91425" marR="91425" marL="91425">
                    <a:solidFill>
                      <a:srgbClr val="D9D9D9"/>
                    </a:solidFill>
                  </a:tcPr>
                </a:tc>
              </a:tr>
              <a:tr h="381000">
                <a:tc>
                  <a:txBody>
                    <a:bodyPr>
                      <a:noAutofit/>
                    </a:bodyPr>
                    <a:lstStyle/>
                    <a:p>
                      <a:pPr indent="0" lvl="0" marL="0" rtl="0" algn="l">
                        <a:spcBef>
                          <a:spcPts val="0"/>
                        </a:spcBef>
                        <a:spcAft>
                          <a:spcPts val="0"/>
                        </a:spcAft>
                        <a:buNone/>
                      </a:pPr>
                      <a:r>
                        <a:rPr lang="en">
                          <a:latin typeface="Avenir"/>
                          <a:ea typeface="Avenir"/>
                          <a:cs typeface="Avenir"/>
                          <a:sym typeface="Avenir"/>
                        </a:rPr>
                        <a:t>Engaging subject line</a:t>
                      </a:r>
                      <a:endParaRPr>
                        <a:latin typeface="Avenir"/>
                        <a:ea typeface="Avenir"/>
                        <a:cs typeface="Avenir"/>
                        <a:sym typeface="Avenir"/>
                      </a:endParaRPr>
                    </a:p>
                  </a:txBody>
                  <a:tcPr marT="91425" marB="91425" marR="91425" marL="91425"/>
                </a:tc>
                <a:tc>
                  <a:txBody>
                    <a:bodyPr>
                      <a:noAutofit/>
                    </a:bodyPr>
                    <a:lstStyle/>
                    <a:p>
                      <a:pPr indent="0" lvl="0" marL="0" rtl="0" algn="l">
                        <a:spcBef>
                          <a:spcPts val="0"/>
                        </a:spcBef>
                        <a:spcAft>
                          <a:spcPts val="0"/>
                        </a:spcAft>
                        <a:buNone/>
                      </a:pPr>
                      <a:r>
                        <a:rPr lang="en">
                          <a:latin typeface="Avenir"/>
                          <a:ea typeface="Avenir"/>
                          <a:cs typeface="Avenir"/>
                          <a:sym typeface="Avenir"/>
                        </a:rPr>
                        <a:t>The subject line has to pique the prospect’s interest while avoiding cliché hooks.</a:t>
                      </a:r>
                      <a:endParaRPr>
                        <a:latin typeface="Avenir"/>
                        <a:ea typeface="Avenir"/>
                        <a:cs typeface="Avenir"/>
                        <a:sym typeface="Avenir"/>
                      </a:endParaRPr>
                    </a:p>
                  </a:txBody>
                  <a:tcPr marT="91425" marB="91425" marR="91425" marL="91425"/>
                </a:tc>
              </a:tr>
              <a:tr h="396200">
                <a:tc>
                  <a:txBody>
                    <a:bodyPr>
                      <a:noAutofit/>
                    </a:bodyPr>
                    <a:lstStyle/>
                    <a:p>
                      <a:pPr indent="0" lvl="0" marL="0" rtl="0" algn="l">
                        <a:spcBef>
                          <a:spcPts val="0"/>
                        </a:spcBef>
                        <a:spcAft>
                          <a:spcPts val="0"/>
                        </a:spcAft>
                        <a:buNone/>
                      </a:pPr>
                      <a:r>
                        <a:rPr lang="en">
                          <a:latin typeface="Avenir"/>
                          <a:ea typeface="Avenir"/>
                          <a:cs typeface="Avenir"/>
                          <a:sym typeface="Avenir"/>
                        </a:rPr>
                        <a:t>Personal opening line</a:t>
                      </a:r>
                      <a:endParaRPr>
                        <a:latin typeface="Avenir"/>
                        <a:ea typeface="Avenir"/>
                        <a:cs typeface="Avenir"/>
                        <a:sym typeface="Avenir"/>
                      </a:endParaRPr>
                    </a:p>
                  </a:txBody>
                  <a:tcPr marT="91425" marB="91425" marR="91425" marL="91425"/>
                </a:tc>
                <a:tc>
                  <a:txBody>
                    <a:bodyPr>
                      <a:noAutofit/>
                    </a:bodyPr>
                    <a:lstStyle/>
                    <a:p>
                      <a:pPr indent="0" lvl="0" marL="0" rtl="0" algn="l">
                        <a:spcBef>
                          <a:spcPts val="0"/>
                        </a:spcBef>
                        <a:spcAft>
                          <a:spcPts val="0"/>
                        </a:spcAft>
                        <a:buNone/>
                      </a:pPr>
                      <a:r>
                        <a:rPr lang="en">
                          <a:latin typeface="Avenir"/>
                          <a:ea typeface="Avenir"/>
                          <a:cs typeface="Avenir"/>
                          <a:sym typeface="Avenir"/>
                        </a:rPr>
                        <a:t>We should begin our cold email by saying something about them, not about us. After all, this process is about finding the prospect’s pain points and determining a way to add value to their business or processes.</a:t>
                      </a:r>
                      <a:endParaRPr>
                        <a:latin typeface="Avenir"/>
                        <a:ea typeface="Avenir"/>
                        <a:cs typeface="Avenir"/>
                        <a:sym typeface="Avenir"/>
                      </a:endParaRPr>
                    </a:p>
                  </a:txBody>
                  <a:tcPr marT="91425" marB="91425" marR="91425" marL="91425"/>
                </a:tc>
              </a:tr>
              <a:tr h="396200">
                <a:tc>
                  <a:txBody>
                    <a:bodyPr>
                      <a:noAutofit/>
                    </a:bodyPr>
                    <a:lstStyle/>
                    <a:p>
                      <a:pPr indent="0" lvl="0" marL="0" rtl="0" algn="l">
                        <a:spcBef>
                          <a:spcPts val="0"/>
                        </a:spcBef>
                        <a:spcAft>
                          <a:spcPts val="0"/>
                        </a:spcAft>
                        <a:buNone/>
                      </a:pPr>
                      <a:r>
                        <a:rPr lang="en">
                          <a:latin typeface="Avenir"/>
                          <a:ea typeface="Avenir"/>
                          <a:cs typeface="Avenir"/>
                          <a:sym typeface="Avenir"/>
                        </a:rPr>
                        <a:t>Creating a connection</a:t>
                      </a:r>
                      <a:endParaRPr>
                        <a:latin typeface="Avenir"/>
                        <a:ea typeface="Avenir"/>
                        <a:cs typeface="Avenir"/>
                        <a:sym typeface="Avenir"/>
                      </a:endParaRPr>
                    </a:p>
                  </a:txBody>
                  <a:tcPr marT="91425" marB="91425" marR="91425" marL="91425"/>
                </a:tc>
                <a:tc>
                  <a:txBody>
                    <a:bodyPr>
                      <a:noAutofit/>
                    </a:bodyPr>
                    <a:lstStyle/>
                    <a:p>
                      <a:pPr indent="0" lvl="0" marL="0" rtl="0" algn="l">
                        <a:spcBef>
                          <a:spcPts val="0"/>
                        </a:spcBef>
                        <a:spcAft>
                          <a:spcPts val="0"/>
                        </a:spcAft>
                        <a:buNone/>
                      </a:pPr>
                      <a:r>
                        <a:rPr lang="en">
                          <a:latin typeface="Avenir"/>
                          <a:ea typeface="Avenir"/>
                          <a:cs typeface="Avenir"/>
                          <a:sym typeface="Avenir"/>
                        </a:rPr>
                        <a:t>Now we have to make the connection. In our opening, they learn why we’re reaching out to them, but now they need to know why they should care about what we do.</a:t>
                      </a:r>
                      <a:endParaRPr>
                        <a:latin typeface="Avenir"/>
                        <a:ea typeface="Avenir"/>
                        <a:cs typeface="Avenir"/>
                        <a:sym typeface="Avenir"/>
                      </a:endParaRPr>
                    </a:p>
                  </a:txBody>
                  <a:tcPr marT="91425" marB="91425" marR="91425" marL="91425"/>
                </a:tc>
              </a:tr>
              <a:tr h="396200">
                <a:tc>
                  <a:txBody>
                    <a:bodyPr>
                      <a:noAutofit/>
                    </a:bodyPr>
                    <a:lstStyle/>
                    <a:p>
                      <a:pPr indent="0" lvl="0" marL="0" rtl="0" algn="l">
                        <a:spcBef>
                          <a:spcPts val="0"/>
                        </a:spcBef>
                        <a:spcAft>
                          <a:spcPts val="0"/>
                        </a:spcAft>
                        <a:buNone/>
                      </a:pPr>
                      <a:r>
                        <a:rPr lang="en">
                          <a:latin typeface="Avenir"/>
                          <a:ea typeface="Avenir"/>
                          <a:cs typeface="Avenir"/>
                          <a:sym typeface="Avenir"/>
                        </a:rPr>
                        <a:t>Clear call-to-action</a:t>
                      </a:r>
                      <a:endParaRPr>
                        <a:latin typeface="Avenir"/>
                        <a:ea typeface="Avenir"/>
                        <a:cs typeface="Avenir"/>
                        <a:sym typeface="Avenir"/>
                      </a:endParaRPr>
                    </a:p>
                  </a:txBody>
                  <a:tcPr marT="91425" marB="91425" marR="91425" marL="91425"/>
                </a:tc>
                <a:tc>
                  <a:txBody>
                    <a:bodyPr>
                      <a:noAutofit/>
                    </a:bodyPr>
                    <a:lstStyle/>
                    <a:p>
                      <a:pPr indent="0" lvl="0" marL="0" rtl="0" algn="l">
                        <a:spcBef>
                          <a:spcPts val="0"/>
                        </a:spcBef>
                        <a:spcAft>
                          <a:spcPts val="0"/>
                        </a:spcAft>
                        <a:buNone/>
                      </a:pPr>
                      <a:r>
                        <a:rPr lang="en">
                          <a:latin typeface="Avenir"/>
                          <a:ea typeface="Avenir"/>
                          <a:cs typeface="Avenir"/>
                          <a:sym typeface="Avenir"/>
                        </a:rPr>
                        <a:t>Suggest a concrete time to connect or ask a close-ended question to make it clear that the ball is in their court. Try using one of these lines: “Do you have ten minutes to catch up tomorrow?” or “Are you available for a 30-minute call on Tuesday between 9-11 a.m.?”</a:t>
                      </a:r>
                      <a:endParaRPr>
                        <a:latin typeface="Avenir"/>
                        <a:ea typeface="Avenir"/>
                        <a:cs typeface="Avenir"/>
                        <a:sym typeface="Avenir"/>
                      </a:endParaRPr>
                    </a:p>
                  </a:txBody>
                  <a:tcPr marT="91425" marB="91425" marR="91425" marL="91425"/>
                </a:tc>
              </a:tr>
            </a:tbl>
          </a:graphicData>
        </a:graphic>
      </p:graphicFrame>
      <p:sp>
        <p:nvSpPr>
          <p:cNvPr id="244" name="Google Shape;244;p29"/>
          <p:cNvSpPr txBox="1"/>
          <p:nvPr>
            <p:ph idx="4294967295" type="subTitle"/>
          </p:nvPr>
        </p:nvSpPr>
        <p:spPr>
          <a:xfrm>
            <a:off x="436522" y="9161244"/>
            <a:ext cx="2608800" cy="658800"/>
          </a:xfrm>
          <a:prstGeom prst="rect">
            <a:avLst/>
          </a:prstGeom>
          <a:solidFill>
            <a:srgbClr val="C9DAF8"/>
          </a:solidFill>
        </p:spPr>
        <p:txBody>
          <a:bodyPr anchorCtr="0" anchor="t" bIns="91425" lIns="91425" spcFirstLastPara="1" rIns="91425" wrap="square" tIns="91425">
            <a:noAutofit/>
          </a:bodyPr>
          <a:lstStyle/>
          <a:p>
            <a:pPr indent="0" lvl="0" marL="0" rtl="0" algn="l">
              <a:spcBef>
                <a:spcPts val="0"/>
              </a:spcBef>
              <a:spcAft>
                <a:spcPts val="1600"/>
              </a:spcAft>
              <a:buNone/>
            </a:pPr>
            <a:r>
              <a:rPr lang="en">
                <a:solidFill>
                  <a:srgbClr val="FFFFFF"/>
                </a:solidFill>
              </a:rPr>
              <a:t>Company Logo</a:t>
            </a:r>
            <a:endParaRPr>
              <a:solidFill>
                <a:srgbClr val="FFFFFF"/>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48" name="Shape 248"/>
        <p:cNvGrpSpPr/>
        <p:nvPr/>
      </p:nvGrpSpPr>
      <p:grpSpPr>
        <a:xfrm>
          <a:off x="0" y="0"/>
          <a:ext cx="0" cy="0"/>
          <a:chOff x="0" y="0"/>
          <a:chExt cx="0" cy="0"/>
        </a:xfrm>
      </p:grpSpPr>
      <p:sp>
        <p:nvSpPr>
          <p:cNvPr id="249" name="Google Shape;249;p30"/>
          <p:cNvSpPr/>
          <p:nvPr/>
        </p:nvSpPr>
        <p:spPr>
          <a:xfrm>
            <a:off x="0" y="8930700"/>
            <a:ext cx="7772400" cy="1119900"/>
          </a:xfrm>
          <a:prstGeom prst="rect">
            <a:avLst/>
          </a:pr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0" name="Google Shape;250;p30"/>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solidFill>
                  <a:srgbClr val="FFFFFF"/>
                </a:solidFill>
              </a:rPr>
              <a:t>‹#›</a:t>
            </a:fld>
            <a:endParaRPr>
              <a:solidFill>
                <a:srgbClr val="FFFFFF"/>
              </a:solidFill>
            </a:endParaRPr>
          </a:p>
        </p:txBody>
      </p:sp>
      <p:graphicFrame>
        <p:nvGraphicFramePr>
          <p:cNvPr id="251" name="Google Shape;251;p30"/>
          <p:cNvGraphicFramePr/>
          <p:nvPr/>
        </p:nvGraphicFramePr>
        <p:xfrm>
          <a:off x="433450" y="449450"/>
          <a:ext cx="3000000" cy="3000000"/>
        </p:xfrm>
        <a:graphic>
          <a:graphicData uri="http://schemas.openxmlformats.org/drawingml/2006/table">
            <a:tbl>
              <a:tblPr>
                <a:noFill/>
                <a:tableStyleId>{F4445BBD-24DE-4483-8F1A-294DB1B1F749}</a:tableStyleId>
              </a:tblPr>
              <a:tblGrid>
                <a:gridCol w="2775700"/>
                <a:gridCol w="4128250"/>
              </a:tblGrid>
              <a:tr h="381000">
                <a:tc>
                  <a:txBody>
                    <a:bodyPr>
                      <a:noAutofit/>
                    </a:bodyPr>
                    <a:lstStyle/>
                    <a:p>
                      <a:pPr indent="0" lvl="0" marL="0" rtl="0" algn="l">
                        <a:spcBef>
                          <a:spcPts val="0"/>
                        </a:spcBef>
                        <a:spcAft>
                          <a:spcPts val="0"/>
                        </a:spcAft>
                        <a:buNone/>
                      </a:pPr>
                      <a:r>
                        <a:rPr lang="en">
                          <a:latin typeface="Avenir"/>
                          <a:ea typeface="Avenir"/>
                          <a:cs typeface="Avenir"/>
                          <a:sym typeface="Avenir"/>
                        </a:rPr>
                        <a:t>The Prospecting Call</a:t>
                      </a:r>
                      <a:endParaRPr>
                        <a:latin typeface="Avenir"/>
                        <a:ea typeface="Avenir"/>
                        <a:cs typeface="Avenir"/>
                        <a:sym typeface="Avenir"/>
                      </a:endParaRPr>
                    </a:p>
                  </a:txBody>
                  <a:tcPr marT="91425" marB="91425" marR="91425" marL="91425">
                    <a:solidFill>
                      <a:srgbClr val="D9D9D9"/>
                    </a:solidFill>
                  </a:tcPr>
                </a:tc>
                <a:tc>
                  <a:txBody>
                    <a:bodyPr>
                      <a:noAutofit/>
                    </a:bodyPr>
                    <a:lstStyle/>
                    <a:p>
                      <a:pPr indent="0" lvl="0" marL="0" rtl="0" algn="l">
                        <a:spcBef>
                          <a:spcPts val="0"/>
                        </a:spcBef>
                        <a:spcAft>
                          <a:spcPts val="0"/>
                        </a:spcAft>
                        <a:buNone/>
                      </a:pPr>
                      <a:r>
                        <a:rPr lang="en">
                          <a:latin typeface="Avenir"/>
                          <a:ea typeface="Avenir"/>
                          <a:cs typeface="Avenir"/>
                          <a:sym typeface="Avenir"/>
                        </a:rPr>
                        <a:t>If we decide to call a prospect, whether in conjunction with an email or not, we can follow this basic structure for the call:</a:t>
                      </a:r>
                      <a:endParaRPr>
                        <a:latin typeface="Avenir"/>
                        <a:ea typeface="Avenir"/>
                        <a:cs typeface="Avenir"/>
                        <a:sym typeface="Avenir"/>
                      </a:endParaRPr>
                    </a:p>
                  </a:txBody>
                  <a:tcPr marT="91425" marB="91425" marR="91425" marL="91425">
                    <a:solidFill>
                      <a:srgbClr val="D9D9D9"/>
                    </a:solidFill>
                  </a:tcPr>
                </a:tc>
              </a:tr>
              <a:tr h="381000">
                <a:tc>
                  <a:txBody>
                    <a:bodyPr>
                      <a:noAutofit/>
                    </a:bodyPr>
                    <a:lstStyle/>
                    <a:p>
                      <a:pPr indent="0" lvl="0" marL="0" rtl="0" algn="l">
                        <a:spcBef>
                          <a:spcPts val="0"/>
                        </a:spcBef>
                        <a:spcAft>
                          <a:spcPts val="0"/>
                        </a:spcAft>
                        <a:buNone/>
                      </a:pPr>
                      <a:r>
                        <a:rPr lang="en">
                          <a:latin typeface="Avenir"/>
                          <a:ea typeface="Avenir"/>
                          <a:cs typeface="Avenir"/>
                          <a:sym typeface="Avenir"/>
                        </a:rPr>
                        <a:t>Establish rapport</a:t>
                      </a:r>
                      <a:endParaRPr>
                        <a:latin typeface="Avenir"/>
                        <a:ea typeface="Avenir"/>
                        <a:cs typeface="Avenir"/>
                        <a:sym typeface="Avenir"/>
                      </a:endParaRPr>
                    </a:p>
                  </a:txBody>
                  <a:tcPr marT="91425" marB="91425" marR="91425" marL="91425"/>
                </a:tc>
                <a:tc>
                  <a:txBody>
                    <a:bodyPr>
                      <a:noAutofit/>
                    </a:bodyPr>
                    <a:lstStyle/>
                    <a:p>
                      <a:pPr indent="0" lvl="0" marL="0" rtl="0" algn="l">
                        <a:spcBef>
                          <a:spcPts val="0"/>
                        </a:spcBef>
                        <a:spcAft>
                          <a:spcPts val="0"/>
                        </a:spcAft>
                        <a:buNone/>
                      </a:pPr>
                      <a:r>
                        <a:rPr lang="en">
                          <a:latin typeface="Avenir"/>
                          <a:ea typeface="Avenir"/>
                          <a:cs typeface="Avenir"/>
                          <a:sym typeface="Avenir"/>
                        </a:rPr>
                        <a:t>We shouldn’t shy away from personal conversations, like asking how a prospect’s weekend was or what team they’re rooting for in the game tonight. These intimate touches help us develop a more meaningful relationship with prospects and enhance our likeability which, hopefully, means a prospect will be more likely to buy from us.</a:t>
                      </a:r>
                      <a:endParaRPr>
                        <a:latin typeface="Avenir"/>
                        <a:ea typeface="Avenir"/>
                        <a:cs typeface="Avenir"/>
                        <a:sym typeface="Avenir"/>
                      </a:endParaRPr>
                    </a:p>
                  </a:txBody>
                  <a:tcPr marT="91425" marB="91425" marR="91425" marL="91425"/>
                </a:tc>
              </a:tr>
              <a:tr h="396200">
                <a:tc>
                  <a:txBody>
                    <a:bodyPr>
                      <a:noAutofit/>
                    </a:bodyPr>
                    <a:lstStyle/>
                    <a:p>
                      <a:pPr indent="0" lvl="0" marL="0" rtl="0" algn="l">
                        <a:spcBef>
                          <a:spcPts val="0"/>
                        </a:spcBef>
                        <a:spcAft>
                          <a:spcPts val="0"/>
                        </a:spcAft>
                        <a:buNone/>
                      </a:pPr>
                      <a:r>
                        <a:rPr lang="en">
                          <a:latin typeface="Avenir"/>
                          <a:ea typeface="Avenir"/>
                          <a:cs typeface="Avenir"/>
                          <a:sym typeface="Avenir"/>
                        </a:rPr>
                        <a:t>Leverage pain points</a:t>
                      </a:r>
                      <a:endParaRPr>
                        <a:latin typeface="Avenir"/>
                        <a:ea typeface="Avenir"/>
                        <a:cs typeface="Avenir"/>
                        <a:sym typeface="Avenir"/>
                      </a:endParaRPr>
                    </a:p>
                  </a:txBody>
                  <a:tcPr marT="91425" marB="91425" marR="91425" marL="91425"/>
                </a:tc>
                <a:tc>
                  <a:txBody>
                    <a:bodyPr>
                      <a:noAutofit/>
                    </a:bodyPr>
                    <a:lstStyle/>
                    <a:p>
                      <a:pPr indent="0" lvl="0" marL="0" rtl="0" algn="l">
                        <a:spcBef>
                          <a:spcPts val="0"/>
                        </a:spcBef>
                        <a:spcAft>
                          <a:spcPts val="0"/>
                        </a:spcAft>
                        <a:buNone/>
                      </a:pPr>
                      <a:r>
                        <a:rPr lang="en">
                          <a:latin typeface="Avenir"/>
                          <a:ea typeface="Avenir"/>
                          <a:cs typeface="Avenir"/>
                          <a:sym typeface="Avenir"/>
                        </a:rPr>
                        <a:t>Dive into their pain points during the call. By the end of the conversation, we should know all of their primary business challenges and the underlying causes associated with them. Once we have an understanding of these key issues, we can better position our product or services to solve them.</a:t>
                      </a:r>
                      <a:endParaRPr>
                        <a:latin typeface="Avenir"/>
                        <a:ea typeface="Avenir"/>
                        <a:cs typeface="Avenir"/>
                        <a:sym typeface="Avenir"/>
                      </a:endParaRPr>
                    </a:p>
                  </a:txBody>
                  <a:tcPr marT="91425" marB="91425" marR="91425" marL="91425"/>
                </a:tc>
              </a:tr>
              <a:tr h="396200">
                <a:tc>
                  <a:txBody>
                    <a:bodyPr>
                      <a:noAutofit/>
                    </a:bodyPr>
                    <a:lstStyle/>
                    <a:p>
                      <a:pPr indent="0" lvl="0" marL="0" rtl="0" algn="l">
                        <a:spcBef>
                          <a:spcPts val="0"/>
                        </a:spcBef>
                        <a:spcAft>
                          <a:spcPts val="0"/>
                        </a:spcAft>
                        <a:buNone/>
                      </a:pPr>
                      <a:r>
                        <a:rPr lang="en">
                          <a:latin typeface="Avenir"/>
                          <a:ea typeface="Avenir"/>
                          <a:cs typeface="Avenir"/>
                          <a:sym typeface="Avenir"/>
                        </a:rPr>
                        <a:t>Create curiosity</a:t>
                      </a:r>
                      <a:endParaRPr>
                        <a:latin typeface="Avenir"/>
                        <a:ea typeface="Avenir"/>
                        <a:cs typeface="Avenir"/>
                        <a:sym typeface="Avenir"/>
                      </a:endParaRPr>
                    </a:p>
                  </a:txBody>
                  <a:tcPr marT="91425" marB="91425" marR="91425" marL="91425"/>
                </a:tc>
                <a:tc>
                  <a:txBody>
                    <a:bodyPr>
                      <a:noAutofit/>
                    </a:bodyPr>
                    <a:lstStyle/>
                    <a:p>
                      <a:pPr indent="0" lvl="0" marL="0" rtl="0" algn="l">
                        <a:spcBef>
                          <a:spcPts val="0"/>
                        </a:spcBef>
                        <a:spcAft>
                          <a:spcPts val="0"/>
                        </a:spcAft>
                        <a:buNone/>
                      </a:pPr>
                      <a:r>
                        <a:rPr lang="en">
                          <a:latin typeface="Avenir"/>
                          <a:ea typeface="Avenir"/>
                          <a:cs typeface="Avenir"/>
                          <a:sym typeface="Avenir"/>
                        </a:rPr>
                        <a:t>Ask questions about their business. Ask more than tell. This conversation is about them and understanding their needs and problems. The less we talk about our business and product, the more our prospect will be interested to hear the final pitch.</a:t>
                      </a:r>
                      <a:endParaRPr>
                        <a:latin typeface="Avenir"/>
                        <a:ea typeface="Avenir"/>
                        <a:cs typeface="Avenir"/>
                        <a:sym typeface="Avenir"/>
                      </a:endParaRPr>
                    </a:p>
                  </a:txBody>
                  <a:tcPr marT="91425" marB="91425" marR="91425" marL="91425"/>
                </a:tc>
              </a:tr>
              <a:tr h="396200">
                <a:tc>
                  <a:txBody>
                    <a:bodyPr>
                      <a:noAutofit/>
                    </a:bodyPr>
                    <a:lstStyle/>
                    <a:p>
                      <a:pPr indent="0" lvl="0" marL="0" rtl="0" algn="l">
                        <a:spcBef>
                          <a:spcPts val="0"/>
                        </a:spcBef>
                        <a:spcAft>
                          <a:spcPts val="0"/>
                        </a:spcAft>
                        <a:buNone/>
                      </a:pPr>
                      <a:r>
                        <a:rPr lang="en">
                          <a:latin typeface="Avenir"/>
                          <a:ea typeface="Avenir"/>
                          <a:cs typeface="Avenir"/>
                          <a:sym typeface="Avenir"/>
                        </a:rPr>
                        <a:t>Wrap it up</a:t>
                      </a:r>
                      <a:endParaRPr>
                        <a:latin typeface="Avenir"/>
                        <a:ea typeface="Avenir"/>
                        <a:cs typeface="Avenir"/>
                        <a:sym typeface="Avenir"/>
                      </a:endParaRPr>
                    </a:p>
                  </a:txBody>
                  <a:tcPr marT="91425" marB="91425" marR="91425" marL="91425"/>
                </a:tc>
                <a:tc>
                  <a:txBody>
                    <a:bodyPr>
                      <a:noAutofit/>
                    </a:bodyPr>
                    <a:lstStyle/>
                    <a:p>
                      <a:pPr indent="0" lvl="0" marL="0" rtl="0" algn="l">
                        <a:spcBef>
                          <a:spcPts val="0"/>
                        </a:spcBef>
                        <a:spcAft>
                          <a:spcPts val="0"/>
                        </a:spcAft>
                        <a:buNone/>
                      </a:pPr>
                      <a:r>
                        <a:rPr lang="en">
                          <a:latin typeface="Avenir"/>
                          <a:ea typeface="Avenir"/>
                          <a:cs typeface="Avenir"/>
                          <a:sym typeface="Avenir"/>
                        </a:rPr>
                        <a:t>Find a calendar time between 24-48 hours after discovery call to book a follow-up meeting. Try this line: “Would you have 30 minutes to follow up this week? My colleague, John, will join us -- he’s an expert in X, Y, Z. My calendar’s open, what works best for you?”</a:t>
                      </a:r>
                      <a:endParaRPr>
                        <a:latin typeface="Avenir"/>
                        <a:ea typeface="Avenir"/>
                        <a:cs typeface="Avenir"/>
                        <a:sym typeface="Avenir"/>
                      </a:endParaRPr>
                    </a:p>
                  </a:txBody>
                  <a:tcPr marT="91425" marB="91425" marR="91425" marL="91425"/>
                </a:tc>
              </a:tr>
            </a:tbl>
          </a:graphicData>
        </a:graphic>
      </p:graphicFrame>
      <p:sp>
        <p:nvSpPr>
          <p:cNvPr id="252" name="Google Shape;252;p30"/>
          <p:cNvSpPr txBox="1"/>
          <p:nvPr>
            <p:ph idx="4294967295" type="subTitle"/>
          </p:nvPr>
        </p:nvSpPr>
        <p:spPr>
          <a:xfrm>
            <a:off x="436522" y="9161244"/>
            <a:ext cx="2608800" cy="658800"/>
          </a:xfrm>
          <a:prstGeom prst="rect">
            <a:avLst/>
          </a:prstGeom>
          <a:solidFill>
            <a:srgbClr val="C9DAF8"/>
          </a:solidFill>
        </p:spPr>
        <p:txBody>
          <a:bodyPr anchorCtr="0" anchor="t" bIns="91425" lIns="91425" spcFirstLastPara="1" rIns="91425" wrap="square" tIns="91425">
            <a:noAutofit/>
          </a:bodyPr>
          <a:lstStyle/>
          <a:p>
            <a:pPr indent="0" lvl="0" marL="0" rtl="0" algn="l">
              <a:spcBef>
                <a:spcPts val="0"/>
              </a:spcBef>
              <a:spcAft>
                <a:spcPts val="1600"/>
              </a:spcAft>
              <a:buNone/>
            </a:pPr>
            <a:r>
              <a:rPr lang="en">
                <a:solidFill>
                  <a:srgbClr val="FFFFFF"/>
                </a:solidFill>
              </a:rPr>
              <a:t>Company Logo</a:t>
            </a:r>
            <a:endParaRPr>
              <a:solidFill>
                <a:srgbClr val="FFFFFF"/>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56" name="Shape 256"/>
        <p:cNvGrpSpPr/>
        <p:nvPr/>
      </p:nvGrpSpPr>
      <p:grpSpPr>
        <a:xfrm>
          <a:off x="0" y="0"/>
          <a:ext cx="0" cy="0"/>
          <a:chOff x="0" y="0"/>
          <a:chExt cx="0" cy="0"/>
        </a:xfrm>
      </p:grpSpPr>
      <p:sp>
        <p:nvSpPr>
          <p:cNvPr id="257" name="Google Shape;257;p31"/>
          <p:cNvSpPr/>
          <p:nvPr/>
        </p:nvSpPr>
        <p:spPr>
          <a:xfrm>
            <a:off x="0" y="8930700"/>
            <a:ext cx="7772400" cy="1119900"/>
          </a:xfrm>
          <a:prstGeom prst="rect">
            <a:avLst/>
          </a:pr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8" name="Google Shape;258;p31"/>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solidFill>
                  <a:srgbClr val="FFFFFF"/>
                </a:solidFill>
              </a:rPr>
              <a:t>‹#›</a:t>
            </a:fld>
            <a:endParaRPr>
              <a:solidFill>
                <a:srgbClr val="FFFFFF"/>
              </a:solidFill>
            </a:endParaRPr>
          </a:p>
        </p:txBody>
      </p:sp>
      <p:sp>
        <p:nvSpPr>
          <p:cNvPr id="259" name="Google Shape;259;p31"/>
          <p:cNvSpPr txBox="1"/>
          <p:nvPr>
            <p:ph idx="1" type="body"/>
          </p:nvPr>
        </p:nvSpPr>
        <p:spPr>
          <a:xfrm>
            <a:off x="433450" y="272525"/>
            <a:ext cx="6998400" cy="994500"/>
          </a:xfrm>
          <a:prstGeom prst="rect">
            <a:avLst/>
          </a:prstGeom>
          <a:solidFill>
            <a:srgbClr val="FFFFFF"/>
          </a:solidFill>
        </p:spPr>
        <p:txBody>
          <a:bodyPr anchorCtr="0" anchor="t" bIns="91425" lIns="91425" spcFirstLastPara="1" rIns="91425" wrap="square" tIns="91425">
            <a:noAutofit/>
          </a:bodyPr>
          <a:lstStyle/>
          <a:p>
            <a:pPr indent="0" lvl="0" marL="0" rtl="0" algn="l">
              <a:spcBef>
                <a:spcPts val="0"/>
              </a:spcBef>
              <a:spcAft>
                <a:spcPts val="1600"/>
              </a:spcAft>
              <a:buNone/>
            </a:pPr>
            <a:r>
              <a:rPr b="1" lang="en" sz="2500">
                <a:latin typeface="Avenir"/>
                <a:ea typeface="Avenir"/>
                <a:cs typeface="Avenir"/>
                <a:sym typeface="Avenir"/>
              </a:rPr>
              <a:t>Step 5: Iterate</a:t>
            </a:r>
            <a:endParaRPr b="1" sz="2500">
              <a:latin typeface="Avenir"/>
              <a:ea typeface="Avenir"/>
              <a:cs typeface="Avenir"/>
              <a:sym typeface="Avenir"/>
            </a:endParaRPr>
          </a:p>
        </p:txBody>
      </p:sp>
      <p:sp>
        <p:nvSpPr>
          <p:cNvPr id="260" name="Google Shape;260;p31"/>
          <p:cNvSpPr txBox="1"/>
          <p:nvPr>
            <p:ph idx="1" type="body"/>
          </p:nvPr>
        </p:nvSpPr>
        <p:spPr>
          <a:xfrm>
            <a:off x="433450" y="1015850"/>
            <a:ext cx="6768000" cy="5851800"/>
          </a:xfrm>
          <a:prstGeom prst="rect">
            <a:avLst/>
          </a:prstGeom>
          <a:solidFill>
            <a:srgbClr val="FFFFFF"/>
          </a:solidFill>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33475B"/>
                </a:solidFill>
                <a:latin typeface="Avenir"/>
                <a:ea typeface="Avenir"/>
                <a:cs typeface="Avenir"/>
                <a:sym typeface="Avenir"/>
              </a:rPr>
              <a:t>Keep notes throughout this process to assess what activities generated value for the prospecting process and which wasted time.</a:t>
            </a:r>
            <a:endParaRPr>
              <a:solidFill>
                <a:srgbClr val="33475B"/>
              </a:solidFill>
              <a:latin typeface="Avenir"/>
              <a:ea typeface="Avenir"/>
              <a:cs typeface="Avenir"/>
              <a:sym typeface="Avenir"/>
            </a:endParaRPr>
          </a:p>
          <a:p>
            <a:pPr indent="0" lvl="0" marL="0" rtl="0" algn="l">
              <a:spcBef>
                <a:spcPts val="1600"/>
              </a:spcBef>
              <a:spcAft>
                <a:spcPts val="0"/>
              </a:spcAft>
              <a:buNone/>
            </a:pPr>
            <a:r>
              <a:rPr lang="en">
                <a:solidFill>
                  <a:srgbClr val="33475B"/>
                </a:solidFill>
                <a:latin typeface="Avenir"/>
                <a:ea typeface="Avenir"/>
                <a:cs typeface="Avenir"/>
                <a:sym typeface="Avenir"/>
              </a:rPr>
              <a:t>After each contact with a prospect, we should assess how well we think we:</a:t>
            </a:r>
            <a:endParaRPr>
              <a:solidFill>
                <a:srgbClr val="33475B"/>
              </a:solidFill>
              <a:latin typeface="Avenir"/>
              <a:ea typeface="Avenir"/>
              <a:cs typeface="Avenir"/>
              <a:sym typeface="Avenir"/>
            </a:endParaRPr>
          </a:p>
          <a:p>
            <a:pPr indent="-342900" lvl="0" marL="457200" rtl="0" algn="l">
              <a:spcBef>
                <a:spcPts val="1600"/>
              </a:spcBef>
              <a:spcAft>
                <a:spcPts val="0"/>
              </a:spcAft>
              <a:buClr>
                <a:srgbClr val="33475B"/>
              </a:buClr>
              <a:buSzPts val="1800"/>
              <a:buFont typeface="Avenir"/>
              <a:buChar char="●"/>
            </a:pPr>
            <a:r>
              <a:rPr lang="en">
                <a:solidFill>
                  <a:srgbClr val="33475B"/>
                </a:solidFill>
                <a:latin typeface="Avenir"/>
                <a:ea typeface="Avenir"/>
                <a:cs typeface="Avenir"/>
                <a:sym typeface="Avenir"/>
              </a:rPr>
              <a:t>Uncovered challenges</a:t>
            </a:r>
            <a:endParaRPr>
              <a:solidFill>
                <a:srgbClr val="33475B"/>
              </a:solidFill>
              <a:latin typeface="Avenir"/>
              <a:ea typeface="Avenir"/>
              <a:cs typeface="Avenir"/>
              <a:sym typeface="Avenir"/>
            </a:endParaRPr>
          </a:p>
          <a:p>
            <a:pPr indent="-342900" lvl="0" marL="457200" rtl="0" algn="l">
              <a:spcBef>
                <a:spcPts val="0"/>
              </a:spcBef>
              <a:spcAft>
                <a:spcPts val="0"/>
              </a:spcAft>
              <a:buClr>
                <a:srgbClr val="33475B"/>
              </a:buClr>
              <a:buSzPts val="1800"/>
              <a:buFont typeface="Avenir"/>
              <a:buChar char="●"/>
            </a:pPr>
            <a:r>
              <a:rPr lang="en">
                <a:solidFill>
                  <a:srgbClr val="33475B"/>
                </a:solidFill>
                <a:latin typeface="Avenir"/>
                <a:ea typeface="Avenir"/>
                <a:cs typeface="Avenir"/>
                <a:sym typeface="Avenir"/>
              </a:rPr>
              <a:t>Helped create well-defined goals</a:t>
            </a:r>
            <a:endParaRPr>
              <a:solidFill>
                <a:srgbClr val="33475B"/>
              </a:solidFill>
              <a:latin typeface="Avenir"/>
              <a:ea typeface="Avenir"/>
              <a:cs typeface="Avenir"/>
              <a:sym typeface="Avenir"/>
            </a:endParaRPr>
          </a:p>
          <a:p>
            <a:pPr indent="-342900" lvl="0" marL="457200" rtl="0" algn="l">
              <a:spcBef>
                <a:spcPts val="0"/>
              </a:spcBef>
              <a:spcAft>
                <a:spcPts val="0"/>
              </a:spcAft>
              <a:buClr>
                <a:srgbClr val="33475B"/>
              </a:buClr>
              <a:buSzPts val="1800"/>
              <a:buFont typeface="Avenir"/>
              <a:buChar char="●"/>
            </a:pPr>
            <a:r>
              <a:rPr lang="en">
                <a:solidFill>
                  <a:srgbClr val="33475B"/>
                </a:solidFill>
                <a:latin typeface="Avenir"/>
                <a:ea typeface="Avenir"/>
                <a:cs typeface="Avenir"/>
                <a:sym typeface="Avenir"/>
              </a:rPr>
              <a:t>Confirmed availability of budget</a:t>
            </a:r>
            <a:endParaRPr>
              <a:solidFill>
                <a:srgbClr val="33475B"/>
              </a:solidFill>
              <a:latin typeface="Avenir"/>
              <a:ea typeface="Avenir"/>
              <a:cs typeface="Avenir"/>
              <a:sym typeface="Avenir"/>
            </a:endParaRPr>
          </a:p>
          <a:p>
            <a:pPr indent="-342900" lvl="0" marL="457200" rtl="0" algn="l">
              <a:spcBef>
                <a:spcPts val="0"/>
              </a:spcBef>
              <a:spcAft>
                <a:spcPts val="0"/>
              </a:spcAft>
              <a:buClr>
                <a:srgbClr val="33475B"/>
              </a:buClr>
              <a:buSzPts val="1800"/>
              <a:buFont typeface="Avenir"/>
              <a:buChar char="●"/>
            </a:pPr>
            <a:r>
              <a:rPr lang="en">
                <a:solidFill>
                  <a:srgbClr val="33475B"/>
                </a:solidFill>
                <a:latin typeface="Avenir"/>
                <a:ea typeface="Avenir"/>
                <a:cs typeface="Avenir"/>
                <a:sym typeface="Avenir"/>
              </a:rPr>
              <a:t>Understand decision-making process</a:t>
            </a:r>
            <a:endParaRPr>
              <a:solidFill>
                <a:srgbClr val="33475B"/>
              </a:solidFill>
              <a:latin typeface="Avenir"/>
              <a:ea typeface="Avenir"/>
              <a:cs typeface="Avenir"/>
              <a:sym typeface="Avenir"/>
            </a:endParaRPr>
          </a:p>
          <a:p>
            <a:pPr indent="-342900" lvl="0" marL="457200" rtl="0" algn="l">
              <a:spcBef>
                <a:spcPts val="0"/>
              </a:spcBef>
              <a:spcAft>
                <a:spcPts val="0"/>
              </a:spcAft>
              <a:buClr>
                <a:srgbClr val="33475B"/>
              </a:buClr>
              <a:buSzPts val="1800"/>
              <a:buFont typeface="Avenir"/>
              <a:buChar char="●"/>
            </a:pPr>
            <a:r>
              <a:rPr lang="en">
                <a:solidFill>
                  <a:srgbClr val="33475B"/>
                </a:solidFill>
                <a:latin typeface="Avenir"/>
                <a:ea typeface="Avenir"/>
                <a:cs typeface="Avenir"/>
                <a:sym typeface="Avenir"/>
              </a:rPr>
              <a:t>Determined consequences of inaction</a:t>
            </a:r>
            <a:endParaRPr>
              <a:solidFill>
                <a:srgbClr val="33475B"/>
              </a:solidFill>
              <a:latin typeface="Avenir"/>
              <a:ea typeface="Avenir"/>
              <a:cs typeface="Avenir"/>
              <a:sym typeface="Avenir"/>
            </a:endParaRPr>
          </a:p>
          <a:p>
            <a:pPr indent="-342900" lvl="0" marL="457200" rtl="0" algn="l">
              <a:spcBef>
                <a:spcPts val="0"/>
              </a:spcBef>
              <a:spcAft>
                <a:spcPts val="0"/>
              </a:spcAft>
              <a:buClr>
                <a:srgbClr val="33475B"/>
              </a:buClr>
              <a:buSzPts val="1800"/>
              <a:buFont typeface="Avenir"/>
              <a:buChar char="●"/>
            </a:pPr>
            <a:r>
              <a:rPr lang="en">
                <a:solidFill>
                  <a:srgbClr val="33475B"/>
                </a:solidFill>
                <a:latin typeface="Avenir"/>
                <a:ea typeface="Avenir"/>
                <a:cs typeface="Avenir"/>
                <a:sym typeface="Avenir"/>
              </a:rPr>
              <a:t>Identified potential results of success</a:t>
            </a:r>
            <a:endParaRPr>
              <a:solidFill>
                <a:srgbClr val="33475B"/>
              </a:solidFill>
              <a:latin typeface="Avenir"/>
              <a:ea typeface="Avenir"/>
              <a:cs typeface="Avenir"/>
              <a:sym typeface="Avenir"/>
            </a:endParaRPr>
          </a:p>
          <a:p>
            <a:pPr indent="0" lvl="0" marL="0" rtl="0" algn="l">
              <a:spcBef>
                <a:spcPts val="1600"/>
              </a:spcBef>
              <a:spcAft>
                <a:spcPts val="1600"/>
              </a:spcAft>
              <a:buNone/>
            </a:pPr>
            <a:r>
              <a:rPr lang="en">
                <a:solidFill>
                  <a:srgbClr val="33475B"/>
                </a:solidFill>
                <a:latin typeface="Avenir"/>
                <a:ea typeface="Avenir"/>
                <a:cs typeface="Avenir"/>
                <a:sym typeface="Avenir"/>
              </a:rPr>
              <a:t>This self-reflection will help us improve our calling techniques in the future.</a:t>
            </a:r>
            <a:endParaRPr>
              <a:solidFill>
                <a:srgbClr val="33475B"/>
              </a:solidFill>
              <a:latin typeface="Avenir"/>
              <a:ea typeface="Avenir"/>
              <a:cs typeface="Avenir"/>
              <a:sym typeface="Avenir"/>
            </a:endParaRPr>
          </a:p>
        </p:txBody>
      </p:sp>
      <p:pic>
        <p:nvPicPr>
          <p:cNvPr descr="Beige Wooden Scrabble Tiles" id="261" name="Google Shape;261;p31"/>
          <p:cNvPicPr preferRelativeResize="0"/>
          <p:nvPr/>
        </p:nvPicPr>
        <p:blipFill>
          <a:blip r:embed="rId3">
            <a:alphaModFix/>
          </a:blip>
          <a:stretch>
            <a:fillRect/>
          </a:stretch>
        </p:blipFill>
        <p:spPr>
          <a:xfrm>
            <a:off x="1724063" y="5876350"/>
            <a:ext cx="4186775" cy="2796775"/>
          </a:xfrm>
          <a:prstGeom prst="rect">
            <a:avLst/>
          </a:prstGeom>
          <a:noFill/>
          <a:ln>
            <a:noFill/>
          </a:ln>
        </p:spPr>
      </p:pic>
      <p:sp>
        <p:nvSpPr>
          <p:cNvPr id="262" name="Google Shape;262;p31"/>
          <p:cNvSpPr txBox="1"/>
          <p:nvPr>
            <p:ph idx="4294967295" type="subTitle"/>
          </p:nvPr>
        </p:nvSpPr>
        <p:spPr>
          <a:xfrm>
            <a:off x="436522" y="9161244"/>
            <a:ext cx="2608800" cy="658800"/>
          </a:xfrm>
          <a:prstGeom prst="rect">
            <a:avLst/>
          </a:prstGeom>
          <a:solidFill>
            <a:srgbClr val="C9DAF8"/>
          </a:solidFill>
        </p:spPr>
        <p:txBody>
          <a:bodyPr anchorCtr="0" anchor="t" bIns="91425" lIns="91425" spcFirstLastPara="1" rIns="91425" wrap="square" tIns="91425">
            <a:noAutofit/>
          </a:bodyPr>
          <a:lstStyle/>
          <a:p>
            <a:pPr indent="0" lvl="0" marL="0" rtl="0" algn="l">
              <a:spcBef>
                <a:spcPts val="0"/>
              </a:spcBef>
              <a:spcAft>
                <a:spcPts val="1600"/>
              </a:spcAft>
              <a:buNone/>
            </a:pPr>
            <a:r>
              <a:rPr lang="en">
                <a:solidFill>
                  <a:srgbClr val="FFFFFF"/>
                </a:solidFill>
              </a:rPr>
              <a:t>Company Logo</a:t>
            </a:r>
            <a:endParaRPr>
              <a:solidFill>
                <a:srgbClr val="FFFFFF"/>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1" name="Shape 61"/>
        <p:cNvGrpSpPr/>
        <p:nvPr/>
      </p:nvGrpSpPr>
      <p:grpSpPr>
        <a:xfrm>
          <a:off x="0" y="0"/>
          <a:ext cx="0" cy="0"/>
          <a:chOff x="0" y="0"/>
          <a:chExt cx="0" cy="0"/>
        </a:xfrm>
      </p:grpSpPr>
      <p:sp>
        <p:nvSpPr>
          <p:cNvPr id="62" name="Google Shape;62;p14"/>
          <p:cNvSpPr/>
          <p:nvPr/>
        </p:nvSpPr>
        <p:spPr>
          <a:xfrm>
            <a:off x="0" y="8930700"/>
            <a:ext cx="7772400" cy="1119900"/>
          </a:xfrm>
          <a:prstGeom prst="rect">
            <a:avLst/>
          </a:pr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3" name="Google Shape;63;p14"/>
          <p:cNvSpPr txBox="1"/>
          <p:nvPr>
            <p:ph type="title"/>
          </p:nvPr>
        </p:nvSpPr>
        <p:spPr>
          <a:xfrm>
            <a:off x="1727925" y="1515125"/>
            <a:ext cx="1772100" cy="603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Contents</a:t>
            </a:r>
            <a:endParaRPr/>
          </a:p>
        </p:txBody>
      </p:sp>
      <p:sp>
        <p:nvSpPr>
          <p:cNvPr id="64" name="Google Shape;64;p14"/>
          <p:cNvSpPr txBox="1"/>
          <p:nvPr>
            <p:ph idx="1" type="body"/>
          </p:nvPr>
        </p:nvSpPr>
        <p:spPr>
          <a:xfrm>
            <a:off x="1727925" y="2323200"/>
            <a:ext cx="4620000" cy="4973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u="sng">
                <a:solidFill>
                  <a:schemeClr val="hlink"/>
                </a:solidFill>
                <a:latin typeface="Avenir"/>
                <a:ea typeface="Avenir"/>
                <a:cs typeface="Avenir"/>
                <a:sym typeface="Avenir"/>
                <a:hlinkClick action="ppaction://hlinksldjump" r:id="rId3"/>
              </a:rPr>
              <a:t>Overview</a:t>
            </a:r>
            <a:r>
              <a:rPr lang="en">
                <a:solidFill>
                  <a:srgbClr val="000000"/>
                </a:solidFill>
                <a:latin typeface="Avenir"/>
                <a:ea typeface="Avenir"/>
                <a:cs typeface="Avenir"/>
                <a:sym typeface="Avenir"/>
              </a:rPr>
              <a:t>………………………………..3</a:t>
            </a:r>
            <a:endParaRPr>
              <a:latin typeface="Avenir"/>
              <a:ea typeface="Avenir"/>
              <a:cs typeface="Avenir"/>
              <a:sym typeface="Avenir"/>
            </a:endParaRPr>
          </a:p>
          <a:p>
            <a:pPr indent="0" lvl="0" marL="0" rtl="0" algn="l">
              <a:spcBef>
                <a:spcPts val="1600"/>
              </a:spcBef>
              <a:spcAft>
                <a:spcPts val="0"/>
              </a:spcAft>
              <a:buNone/>
            </a:pPr>
            <a:r>
              <a:rPr lang="en" u="sng">
                <a:solidFill>
                  <a:schemeClr val="hlink"/>
                </a:solidFill>
                <a:latin typeface="Avenir"/>
                <a:ea typeface="Avenir"/>
                <a:cs typeface="Avenir"/>
                <a:sym typeface="Avenir"/>
                <a:hlinkClick action="ppaction://hlinksldjump" r:id="rId4"/>
              </a:rPr>
              <a:t>Quick Refresher</a:t>
            </a:r>
            <a:r>
              <a:rPr lang="en">
                <a:solidFill>
                  <a:srgbClr val="000000"/>
                </a:solidFill>
                <a:latin typeface="Avenir"/>
                <a:ea typeface="Avenir"/>
                <a:cs typeface="Avenir"/>
                <a:sym typeface="Avenir"/>
              </a:rPr>
              <a:t>………………………...4</a:t>
            </a:r>
            <a:endParaRPr>
              <a:latin typeface="Avenir"/>
              <a:ea typeface="Avenir"/>
              <a:cs typeface="Avenir"/>
              <a:sym typeface="Avenir"/>
            </a:endParaRPr>
          </a:p>
          <a:p>
            <a:pPr indent="0" lvl="0" marL="0" rtl="0" algn="l">
              <a:spcBef>
                <a:spcPts val="1600"/>
              </a:spcBef>
              <a:spcAft>
                <a:spcPts val="0"/>
              </a:spcAft>
              <a:buNone/>
            </a:pPr>
            <a:r>
              <a:rPr lang="en" u="sng">
                <a:solidFill>
                  <a:schemeClr val="hlink"/>
                </a:solidFill>
                <a:latin typeface="Avenir"/>
                <a:ea typeface="Avenir"/>
                <a:cs typeface="Avenir"/>
                <a:sym typeface="Avenir"/>
                <a:hlinkClick action="ppaction://hlinksldjump" r:id="rId5"/>
              </a:rPr>
              <a:t>Step 1: Research</a:t>
            </a:r>
            <a:r>
              <a:rPr lang="en">
                <a:solidFill>
                  <a:srgbClr val="000000"/>
                </a:solidFill>
                <a:latin typeface="Avenir"/>
                <a:ea typeface="Avenir"/>
                <a:cs typeface="Avenir"/>
                <a:sym typeface="Avenir"/>
              </a:rPr>
              <a:t>……………………….9</a:t>
            </a:r>
            <a:endParaRPr>
              <a:latin typeface="Avenir"/>
              <a:ea typeface="Avenir"/>
              <a:cs typeface="Avenir"/>
              <a:sym typeface="Avenir"/>
            </a:endParaRPr>
          </a:p>
          <a:p>
            <a:pPr indent="0" lvl="0" marL="0" rtl="0" algn="l">
              <a:spcBef>
                <a:spcPts val="1600"/>
              </a:spcBef>
              <a:spcAft>
                <a:spcPts val="0"/>
              </a:spcAft>
              <a:buNone/>
            </a:pPr>
            <a:r>
              <a:rPr lang="en" u="sng">
                <a:solidFill>
                  <a:schemeClr val="hlink"/>
                </a:solidFill>
                <a:latin typeface="Avenir"/>
                <a:ea typeface="Avenir"/>
                <a:cs typeface="Avenir"/>
                <a:sym typeface="Avenir"/>
                <a:hlinkClick action="ppaction://hlinksldjump" r:id="rId6"/>
              </a:rPr>
              <a:t>Step 2: Prioritize</a:t>
            </a:r>
            <a:r>
              <a:rPr lang="en">
                <a:solidFill>
                  <a:srgbClr val="000000"/>
                </a:solidFill>
                <a:latin typeface="Avenir"/>
                <a:ea typeface="Avenir"/>
                <a:cs typeface="Avenir"/>
                <a:sym typeface="Avenir"/>
              </a:rPr>
              <a:t>……………………….13</a:t>
            </a:r>
            <a:endParaRPr>
              <a:latin typeface="Avenir"/>
              <a:ea typeface="Avenir"/>
              <a:cs typeface="Avenir"/>
              <a:sym typeface="Avenir"/>
            </a:endParaRPr>
          </a:p>
          <a:p>
            <a:pPr indent="0" lvl="0" marL="0" rtl="0" algn="l">
              <a:spcBef>
                <a:spcPts val="1600"/>
              </a:spcBef>
              <a:spcAft>
                <a:spcPts val="0"/>
              </a:spcAft>
              <a:buNone/>
            </a:pPr>
            <a:r>
              <a:rPr lang="en" u="sng">
                <a:solidFill>
                  <a:schemeClr val="hlink"/>
                </a:solidFill>
                <a:latin typeface="Avenir"/>
                <a:ea typeface="Avenir"/>
                <a:cs typeface="Avenir"/>
                <a:sym typeface="Avenir"/>
                <a:hlinkClick action="ppaction://hlinksldjump" r:id="rId7"/>
              </a:rPr>
              <a:t>Step 3: Prep the Outreach</a:t>
            </a:r>
            <a:r>
              <a:rPr lang="en">
                <a:solidFill>
                  <a:srgbClr val="000000"/>
                </a:solidFill>
                <a:latin typeface="Avenir"/>
                <a:ea typeface="Avenir"/>
                <a:cs typeface="Avenir"/>
                <a:sym typeface="Avenir"/>
              </a:rPr>
              <a:t>……………14</a:t>
            </a:r>
            <a:endParaRPr>
              <a:latin typeface="Avenir"/>
              <a:ea typeface="Avenir"/>
              <a:cs typeface="Avenir"/>
              <a:sym typeface="Avenir"/>
            </a:endParaRPr>
          </a:p>
          <a:p>
            <a:pPr indent="0" lvl="0" marL="0" rtl="0" algn="l">
              <a:spcBef>
                <a:spcPts val="1600"/>
              </a:spcBef>
              <a:spcAft>
                <a:spcPts val="0"/>
              </a:spcAft>
              <a:buNone/>
            </a:pPr>
            <a:r>
              <a:rPr lang="en" u="sng">
                <a:solidFill>
                  <a:schemeClr val="hlink"/>
                </a:solidFill>
                <a:latin typeface="Avenir"/>
                <a:ea typeface="Avenir"/>
                <a:cs typeface="Avenir"/>
                <a:sym typeface="Avenir"/>
                <a:hlinkClick action="ppaction://hlinksldjump" r:id="rId8"/>
              </a:rPr>
              <a:t>Step 4: The First Touch</a:t>
            </a:r>
            <a:r>
              <a:rPr lang="en">
                <a:solidFill>
                  <a:srgbClr val="000000"/>
                </a:solidFill>
                <a:latin typeface="Avenir"/>
                <a:ea typeface="Avenir"/>
                <a:cs typeface="Avenir"/>
                <a:sym typeface="Avenir"/>
              </a:rPr>
              <a:t>………………..15</a:t>
            </a:r>
            <a:endParaRPr>
              <a:latin typeface="Avenir"/>
              <a:ea typeface="Avenir"/>
              <a:cs typeface="Avenir"/>
              <a:sym typeface="Avenir"/>
            </a:endParaRPr>
          </a:p>
          <a:p>
            <a:pPr indent="0" lvl="0" marL="0" rtl="0" algn="l">
              <a:spcBef>
                <a:spcPts val="1600"/>
              </a:spcBef>
              <a:spcAft>
                <a:spcPts val="0"/>
              </a:spcAft>
              <a:buNone/>
            </a:pPr>
            <a:r>
              <a:rPr lang="en" u="sng">
                <a:solidFill>
                  <a:schemeClr val="hlink"/>
                </a:solidFill>
                <a:latin typeface="Avenir"/>
                <a:ea typeface="Avenir"/>
                <a:cs typeface="Avenir"/>
                <a:sym typeface="Avenir"/>
                <a:hlinkClick action="ppaction://hlinksldjump" r:id="rId9"/>
              </a:rPr>
              <a:t>Step 5: Iterate</a:t>
            </a:r>
            <a:r>
              <a:rPr lang="en">
                <a:solidFill>
                  <a:srgbClr val="000000"/>
                </a:solidFill>
                <a:latin typeface="Avenir"/>
                <a:ea typeface="Avenir"/>
                <a:cs typeface="Avenir"/>
                <a:sym typeface="Avenir"/>
              </a:rPr>
              <a:t>………………………….19</a:t>
            </a:r>
            <a:endParaRPr>
              <a:latin typeface="Avenir"/>
              <a:ea typeface="Avenir"/>
              <a:cs typeface="Avenir"/>
              <a:sym typeface="Avenir"/>
            </a:endParaRPr>
          </a:p>
          <a:p>
            <a:pPr indent="0" lvl="0" marL="0" rtl="0" algn="l">
              <a:spcBef>
                <a:spcPts val="1600"/>
              </a:spcBef>
              <a:spcAft>
                <a:spcPts val="0"/>
              </a:spcAft>
              <a:buNone/>
            </a:pPr>
            <a:r>
              <a:rPr lang="en" u="sng">
                <a:solidFill>
                  <a:schemeClr val="hlink"/>
                </a:solidFill>
                <a:latin typeface="Avenir"/>
                <a:ea typeface="Avenir"/>
                <a:cs typeface="Avenir"/>
                <a:sym typeface="Avenir"/>
                <a:hlinkClick action="ppaction://hlinksldjump" r:id="rId10"/>
              </a:rPr>
              <a:t>Sales Tools</a:t>
            </a:r>
            <a:r>
              <a:rPr lang="en">
                <a:solidFill>
                  <a:srgbClr val="000000"/>
                </a:solidFill>
                <a:latin typeface="Avenir"/>
                <a:ea typeface="Avenir"/>
                <a:cs typeface="Avenir"/>
                <a:sym typeface="Avenir"/>
              </a:rPr>
              <a:t>……….……………………..20</a:t>
            </a:r>
            <a:endParaRPr>
              <a:latin typeface="Avenir"/>
              <a:ea typeface="Avenir"/>
              <a:cs typeface="Avenir"/>
              <a:sym typeface="Avenir"/>
            </a:endParaRPr>
          </a:p>
          <a:p>
            <a:pPr indent="0" lvl="0" marL="0" rtl="0" algn="l">
              <a:spcBef>
                <a:spcPts val="1600"/>
              </a:spcBef>
              <a:spcAft>
                <a:spcPts val="1600"/>
              </a:spcAft>
              <a:buNone/>
            </a:pPr>
            <a:r>
              <a:rPr lang="en" u="sng">
                <a:solidFill>
                  <a:schemeClr val="hlink"/>
                </a:solidFill>
                <a:latin typeface="Avenir"/>
                <a:ea typeface="Avenir"/>
                <a:cs typeface="Avenir"/>
                <a:sym typeface="Avenir"/>
                <a:hlinkClick action="ppaction://hlinksldjump" r:id="rId11"/>
              </a:rPr>
              <a:t>Conclusion</a:t>
            </a:r>
            <a:r>
              <a:rPr lang="en">
                <a:solidFill>
                  <a:srgbClr val="000000"/>
                </a:solidFill>
                <a:latin typeface="Avenir"/>
                <a:ea typeface="Avenir"/>
                <a:cs typeface="Avenir"/>
                <a:sym typeface="Avenir"/>
              </a:rPr>
              <a:t>……………………………...23</a:t>
            </a:r>
            <a:br>
              <a:rPr lang="en"/>
            </a:br>
            <a:br>
              <a:rPr lang="en"/>
            </a:br>
            <a:br>
              <a:rPr lang="en"/>
            </a:br>
            <a:br>
              <a:rPr lang="en"/>
            </a:br>
            <a:endParaRPr/>
          </a:p>
        </p:txBody>
      </p:sp>
      <p:sp>
        <p:nvSpPr>
          <p:cNvPr id="65" name="Google Shape;65;p14"/>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solidFill>
                  <a:srgbClr val="FFFFFF"/>
                </a:solidFill>
              </a:rPr>
              <a:t>‹#›</a:t>
            </a:fld>
            <a:endParaRPr>
              <a:solidFill>
                <a:srgbClr val="FFFFFF"/>
              </a:solidFill>
            </a:endParaRPr>
          </a:p>
        </p:txBody>
      </p:sp>
      <p:sp>
        <p:nvSpPr>
          <p:cNvPr id="66" name="Google Shape;66;p14"/>
          <p:cNvSpPr txBox="1"/>
          <p:nvPr>
            <p:ph idx="4294967295" type="subTitle"/>
          </p:nvPr>
        </p:nvSpPr>
        <p:spPr>
          <a:xfrm>
            <a:off x="277247" y="9174669"/>
            <a:ext cx="2608800" cy="658800"/>
          </a:xfrm>
          <a:prstGeom prst="rect">
            <a:avLst/>
          </a:prstGeom>
          <a:solidFill>
            <a:srgbClr val="C9DAF8"/>
          </a:solidFill>
        </p:spPr>
        <p:txBody>
          <a:bodyPr anchorCtr="0" anchor="t" bIns="91425" lIns="91425" spcFirstLastPara="1" rIns="91425" wrap="square" tIns="91425">
            <a:noAutofit/>
          </a:bodyPr>
          <a:lstStyle/>
          <a:p>
            <a:pPr indent="0" lvl="0" marL="0" rtl="0" algn="l">
              <a:spcBef>
                <a:spcPts val="0"/>
              </a:spcBef>
              <a:spcAft>
                <a:spcPts val="1600"/>
              </a:spcAft>
              <a:buNone/>
            </a:pPr>
            <a:r>
              <a:rPr lang="en">
                <a:solidFill>
                  <a:srgbClr val="FFFFFF"/>
                </a:solidFill>
              </a:rPr>
              <a:t>Company Logo</a:t>
            </a:r>
            <a:endParaRPr>
              <a:solidFill>
                <a:srgbClr val="FFFFFF"/>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66" name="Shape 266"/>
        <p:cNvGrpSpPr/>
        <p:nvPr/>
      </p:nvGrpSpPr>
      <p:grpSpPr>
        <a:xfrm>
          <a:off x="0" y="0"/>
          <a:ext cx="0" cy="0"/>
          <a:chOff x="0" y="0"/>
          <a:chExt cx="0" cy="0"/>
        </a:xfrm>
      </p:grpSpPr>
      <p:sp>
        <p:nvSpPr>
          <p:cNvPr id="267" name="Google Shape;267;p32"/>
          <p:cNvSpPr/>
          <p:nvPr/>
        </p:nvSpPr>
        <p:spPr>
          <a:xfrm>
            <a:off x="0" y="8930700"/>
            <a:ext cx="7772400" cy="1119900"/>
          </a:xfrm>
          <a:prstGeom prst="rect">
            <a:avLst/>
          </a:pr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8" name="Google Shape;268;p32"/>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solidFill>
                  <a:srgbClr val="FFFFFF"/>
                </a:solidFill>
              </a:rPr>
              <a:t>‹#›</a:t>
            </a:fld>
            <a:endParaRPr>
              <a:solidFill>
                <a:srgbClr val="FFFFFF"/>
              </a:solidFill>
            </a:endParaRPr>
          </a:p>
        </p:txBody>
      </p:sp>
      <p:sp>
        <p:nvSpPr>
          <p:cNvPr id="269" name="Google Shape;269;p32"/>
          <p:cNvSpPr txBox="1"/>
          <p:nvPr>
            <p:ph idx="1" type="body"/>
          </p:nvPr>
        </p:nvSpPr>
        <p:spPr>
          <a:xfrm>
            <a:off x="433450" y="272525"/>
            <a:ext cx="6998400" cy="994500"/>
          </a:xfrm>
          <a:prstGeom prst="rect">
            <a:avLst/>
          </a:prstGeom>
          <a:solidFill>
            <a:srgbClr val="FFFFFF"/>
          </a:solidFill>
        </p:spPr>
        <p:txBody>
          <a:bodyPr anchorCtr="0" anchor="t" bIns="91425" lIns="91425" spcFirstLastPara="1" rIns="91425" wrap="square" tIns="91425">
            <a:noAutofit/>
          </a:bodyPr>
          <a:lstStyle/>
          <a:p>
            <a:pPr indent="0" lvl="0" marL="0" rtl="0" algn="l">
              <a:spcBef>
                <a:spcPts val="0"/>
              </a:spcBef>
              <a:spcAft>
                <a:spcPts val="1600"/>
              </a:spcAft>
              <a:buNone/>
            </a:pPr>
            <a:r>
              <a:rPr b="1" lang="en" sz="2500">
                <a:latin typeface="Avenir"/>
                <a:ea typeface="Avenir"/>
                <a:cs typeface="Avenir"/>
                <a:sym typeface="Avenir"/>
              </a:rPr>
              <a:t>Sales Prospecting Tools</a:t>
            </a:r>
            <a:endParaRPr b="1" sz="2500">
              <a:latin typeface="Avenir"/>
              <a:ea typeface="Avenir"/>
              <a:cs typeface="Avenir"/>
              <a:sym typeface="Avenir"/>
            </a:endParaRPr>
          </a:p>
        </p:txBody>
      </p:sp>
      <p:sp>
        <p:nvSpPr>
          <p:cNvPr id="270" name="Google Shape;270;p32"/>
          <p:cNvSpPr txBox="1"/>
          <p:nvPr>
            <p:ph idx="1" type="body"/>
          </p:nvPr>
        </p:nvSpPr>
        <p:spPr>
          <a:xfrm>
            <a:off x="436525" y="1015850"/>
            <a:ext cx="2871600" cy="486600"/>
          </a:xfrm>
          <a:prstGeom prst="rect">
            <a:avLst/>
          </a:prstGeom>
          <a:solidFill>
            <a:srgbClr val="FFFFFF"/>
          </a:solidFill>
        </p:spPr>
        <p:txBody>
          <a:bodyPr anchorCtr="0" anchor="t" bIns="91425" lIns="91425" spcFirstLastPara="1" rIns="91425" wrap="square" tIns="91425">
            <a:noAutofit/>
          </a:bodyPr>
          <a:lstStyle/>
          <a:p>
            <a:pPr indent="0" lvl="0" marL="0" rtl="0" algn="l">
              <a:spcBef>
                <a:spcPts val="0"/>
              </a:spcBef>
              <a:spcAft>
                <a:spcPts val="1600"/>
              </a:spcAft>
              <a:buNone/>
            </a:pPr>
            <a:r>
              <a:rPr lang="en" sz="2000" u="sng">
                <a:solidFill>
                  <a:schemeClr val="hlink"/>
                </a:solidFill>
                <a:latin typeface="Avenir"/>
                <a:ea typeface="Avenir"/>
                <a:cs typeface="Avenir"/>
                <a:sym typeface="Avenir"/>
                <a:hlinkClick r:id="rId3"/>
              </a:rPr>
              <a:t>Twitter</a:t>
            </a:r>
            <a:endParaRPr sz="2000">
              <a:solidFill>
                <a:srgbClr val="33475B"/>
              </a:solidFill>
              <a:latin typeface="Avenir"/>
              <a:ea typeface="Avenir"/>
              <a:cs typeface="Avenir"/>
              <a:sym typeface="Avenir"/>
            </a:endParaRPr>
          </a:p>
        </p:txBody>
      </p:sp>
      <p:sp>
        <p:nvSpPr>
          <p:cNvPr id="271" name="Google Shape;271;p32"/>
          <p:cNvSpPr txBox="1"/>
          <p:nvPr>
            <p:ph idx="1" type="body"/>
          </p:nvPr>
        </p:nvSpPr>
        <p:spPr>
          <a:xfrm>
            <a:off x="433450" y="1502450"/>
            <a:ext cx="6998400" cy="3270300"/>
          </a:xfrm>
          <a:prstGeom prst="rect">
            <a:avLst/>
          </a:prstGeom>
          <a:solidFill>
            <a:srgbClr val="FFFFFF"/>
          </a:solidFill>
        </p:spPr>
        <p:txBody>
          <a:bodyPr anchorCtr="0" anchor="t" bIns="91425" lIns="91425" spcFirstLastPara="1" rIns="91425" wrap="square" tIns="91425">
            <a:noAutofit/>
          </a:bodyPr>
          <a:lstStyle/>
          <a:p>
            <a:pPr indent="0" lvl="0" marL="0" rtl="0" algn="l">
              <a:spcBef>
                <a:spcPts val="0"/>
              </a:spcBef>
              <a:spcAft>
                <a:spcPts val="1600"/>
              </a:spcAft>
              <a:buNone/>
            </a:pPr>
            <a:r>
              <a:rPr lang="en" sz="1600">
                <a:solidFill>
                  <a:srgbClr val="33475B"/>
                </a:solidFill>
                <a:latin typeface="Avenir"/>
                <a:ea typeface="Avenir"/>
                <a:cs typeface="Avenir"/>
                <a:sym typeface="Avenir"/>
              </a:rPr>
              <a:t>We can use Twitter to get an idea of what our prospect finds important. By showing them support through a retweet or favorite, or even engaging them in conversation, we can show them that we have their interests, challenges, and needs in mind. Because we’ve already opened the relationship through a personal medium like Twitter, we’ll have a greater window of opportunity to adjust our pitch.</a:t>
            </a:r>
            <a:br>
              <a:rPr lang="en" sz="1600">
                <a:solidFill>
                  <a:srgbClr val="33475B"/>
                </a:solidFill>
                <a:latin typeface="Avenir"/>
                <a:ea typeface="Avenir"/>
                <a:cs typeface="Avenir"/>
                <a:sym typeface="Avenir"/>
              </a:rPr>
            </a:br>
            <a:br>
              <a:rPr lang="en" sz="1600">
                <a:solidFill>
                  <a:srgbClr val="33475B"/>
                </a:solidFill>
                <a:latin typeface="Avenir"/>
                <a:ea typeface="Avenir"/>
                <a:cs typeface="Avenir"/>
                <a:sym typeface="Avenir"/>
              </a:rPr>
            </a:br>
            <a:r>
              <a:rPr b="1" lang="en" sz="1600">
                <a:solidFill>
                  <a:srgbClr val="33475B"/>
                </a:solidFill>
                <a:latin typeface="Avenir"/>
                <a:ea typeface="Avenir"/>
                <a:cs typeface="Avenir"/>
                <a:sym typeface="Avenir"/>
              </a:rPr>
              <a:t>How to use it: </a:t>
            </a:r>
            <a:r>
              <a:rPr lang="en" sz="1600">
                <a:solidFill>
                  <a:srgbClr val="33475B"/>
                </a:solidFill>
                <a:latin typeface="Avenir"/>
                <a:ea typeface="Avenir"/>
                <a:cs typeface="Avenir"/>
                <a:sym typeface="Avenir"/>
              </a:rPr>
              <a:t>To inform the sales process. Use Twitter’s Advanced search to quickly sift through a prospect’s feed and find what’s important. For example, if we see that a prospect posted a question about our product, it’s a perfect opportunity to respond.</a:t>
            </a:r>
            <a:endParaRPr sz="1600">
              <a:solidFill>
                <a:srgbClr val="33475B"/>
              </a:solidFill>
              <a:latin typeface="Avenir"/>
              <a:ea typeface="Avenir"/>
              <a:cs typeface="Avenir"/>
              <a:sym typeface="Avenir"/>
            </a:endParaRPr>
          </a:p>
        </p:txBody>
      </p:sp>
      <p:sp>
        <p:nvSpPr>
          <p:cNvPr id="272" name="Google Shape;272;p32"/>
          <p:cNvSpPr txBox="1"/>
          <p:nvPr>
            <p:ph idx="1" type="body"/>
          </p:nvPr>
        </p:nvSpPr>
        <p:spPr>
          <a:xfrm>
            <a:off x="436525" y="6268675"/>
            <a:ext cx="2871600" cy="486600"/>
          </a:xfrm>
          <a:prstGeom prst="rect">
            <a:avLst/>
          </a:prstGeom>
          <a:solidFill>
            <a:srgbClr val="FFFFFF"/>
          </a:solidFill>
        </p:spPr>
        <p:txBody>
          <a:bodyPr anchorCtr="0" anchor="t" bIns="91425" lIns="91425" spcFirstLastPara="1" rIns="91425" wrap="square" tIns="91425">
            <a:noAutofit/>
          </a:bodyPr>
          <a:lstStyle/>
          <a:p>
            <a:pPr indent="0" lvl="0" marL="0" rtl="0" algn="l">
              <a:spcBef>
                <a:spcPts val="0"/>
              </a:spcBef>
              <a:spcAft>
                <a:spcPts val="1600"/>
              </a:spcAft>
              <a:buNone/>
            </a:pPr>
            <a:r>
              <a:rPr lang="en" sz="2000" u="sng">
                <a:solidFill>
                  <a:schemeClr val="hlink"/>
                </a:solidFill>
                <a:latin typeface="Avenir"/>
                <a:ea typeface="Avenir"/>
                <a:cs typeface="Avenir"/>
                <a:sym typeface="Avenir"/>
                <a:hlinkClick r:id="rId4"/>
              </a:rPr>
              <a:t>CRM</a:t>
            </a:r>
            <a:endParaRPr sz="2000">
              <a:solidFill>
                <a:srgbClr val="33475B"/>
              </a:solidFill>
              <a:latin typeface="Avenir"/>
              <a:ea typeface="Avenir"/>
              <a:cs typeface="Avenir"/>
              <a:sym typeface="Avenir"/>
            </a:endParaRPr>
          </a:p>
        </p:txBody>
      </p:sp>
      <p:sp>
        <p:nvSpPr>
          <p:cNvPr id="273" name="Google Shape;273;p32"/>
          <p:cNvSpPr txBox="1"/>
          <p:nvPr>
            <p:ph idx="1" type="body"/>
          </p:nvPr>
        </p:nvSpPr>
        <p:spPr>
          <a:xfrm>
            <a:off x="433450" y="6749825"/>
            <a:ext cx="6998400" cy="1888200"/>
          </a:xfrm>
          <a:prstGeom prst="rect">
            <a:avLst/>
          </a:prstGeom>
          <a:solidFill>
            <a:srgbClr val="FFFFFF"/>
          </a:solidFill>
        </p:spPr>
        <p:txBody>
          <a:bodyPr anchorCtr="0" anchor="t" bIns="91425" lIns="91425" spcFirstLastPara="1" rIns="91425" wrap="square" tIns="91425">
            <a:noAutofit/>
          </a:bodyPr>
          <a:lstStyle/>
          <a:p>
            <a:pPr indent="0" lvl="0" marL="0" rtl="0" algn="l">
              <a:spcBef>
                <a:spcPts val="0"/>
              </a:spcBef>
              <a:spcAft>
                <a:spcPts val="1600"/>
              </a:spcAft>
              <a:buNone/>
            </a:pPr>
            <a:r>
              <a:rPr lang="en" sz="1600">
                <a:solidFill>
                  <a:srgbClr val="33475B"/>
                </a:solidFill>
                <a:latin typeface="Avenir"/>
                <a:ea typeface="Avenir"/>
                <a:cs typeface="Avenir"/>
                <a:sym typeface="Avenir"/>
              </a:rPr>
              <a:t>HubSpot’s </a:t>
            </a:r>
            <a:r>
              <a:rPr lang="en" sz="1600" u="sng">
                <a:solidFill>
                  <a:schemeClr val="hlink"/>
                </a:solidFill>
                <a:latin typeface="Avenir"/>
                <a:ea typeface="Avenir"/>
                <a:cs typeface="Avenir"/>
                <a:sym typeface="Avenir"/>
                <a:hlinkClick r:id="rId5"/>
              </a:rPr>
              <a:t>CRM</a:t>
            </a:r>
            <a:r>
              <a:rPr lang="en" sz="1600">
                <a:solidFill>
                  <a:srgbClr val="33475B"/>
                </a:solidFill>
                <a:latin typeface="Avenir"/>
                <a:ea typeface="Avenir"/>
                <a:cs typeface="Avenir"/>
                <a:sym typeface="Avenir"/>
              </a:rPr>
              <a:t> allows users to keep track of sales activity and source new prospects.</a:t>
            </a:r>
            <a:br>
              <a:rPr lang="en" sz="1600">
                <a:solidFill>
                  <a:srgbClr val="33475B"/>
                </a:solidFill>
                <a:latin typeface="Avenir"/>
                <a:ea typeface="Avenir"/>
                <a:cs typeface="Avenir"/>
                <a:sym typeface="Avenir"/>
              </a:rPr>
            </a:br>
            <a:br>
              <a:rPr lang="en" sz="1600">
                <a:solidFill>
                  <a:srgbClr val="33475B"/>
                </a:solidFill>
                <a:latin typeface="Avenir"/>
                <a:ea typeface="Avenir"/>
                <a:cs typeface="Avenir"/>
                <a:sym typeface="Avenir"/>
              </a:rPr>
            </a:br>
            <a:r>
              <a:rPr b="1" lang="en" sz="1600">
                <a:solidFill>
                  <a:srgbClr val="33475B"/>
                </a:solidFill>
                <a:latin typeface="Avenir"/>
                <a:ea typeface="Avenir"/>
                <a:cs typeface="Avenir"/>
                <a:sym typeface="Avenir"/>
              </a:rPr>
              <a:t>How to use it:</a:t>
            </a:r>
            <a:r>
              <a:rPr lang="en" sz="1600">
                <a:solidFill>
                  <a:srgbClr val="33475B"/>
                </a:solidFill>
                <a:latin typeface="Avenir"/>
                <a:ea typeface="Avenir"/>
                <a:cs typeface="Avenir"/>
                <a:sym typeface="Avenir"/>
              </a:rPr>
              <a:t> Surface warm prospects who have already visited our website. Store contacts and companies, track deals and easily manage tasks such as follow-ups and meetings.</a:t>
            </a:r>
            <a:endParaRPr sz="1600">
              <a:solidFill>
                <a:srgbClr val="33475B"/>
              </a:solidFill>
              <a:latin typeface="Avenir"/>
              <a:ea typeface="Avenir"/>
              <a:cs typeface="Avenir"/>
              <a:sym typeface="Avenir"/>
            </a:endParaRPr>
          </a:p>
        </p:txBody>
      </p:sp>
      <p:pic>
        <p:nvPicPr>
          <p:cNvPr id="274" name="Google Shape;274;p32"/>
          <p:cNvPicPr preferRelativeResize="0"/>
          <p:nvPr/>
        </p:nvPicPr>
        <p:blipFill>
          <a:blip r:embed="rId6">
            <a:alphaModFix/>
          </a:blip>
          <a:stretch>
            <a:fillRect/>
          </a:stretch>
        </p:blipFill>
        <p:spPr>
          <a:xfrm>
            <a:off x="2525825" y="4790325"/>
            <a:ext cx="2397426" cy="1478350"/>
          </a:xfrm>
          <a:prstGeom prst="rect">
            <a:avLst/>
          </a:prstGeom>
          <a:noFill/>
          <a:ln>
            <a:noFill/>
          </a:ln>
        </p:spPr>
      </p:pic>
      <p:cxnSp>
        <p:nvCxnSpPr>
          <p:cNvPr id="275" name="Google Shape;275;p32"/>
          <p:cNvCxnSpPr/>
          <p:nvPr/>
        </p:nvCxnSpPr>
        <p:spPr>
          <a:xfrm>
            <a:off x="575125" y="881875"/>
            <a:ext cx="3297300" cy="0"/>
          </a:xfrm>
          <a:prstGeom prst="straightConnector1">
            <a:avLst/>
          </a:prstGeom>
          <a:noFill/>
          <a:ln cap="flat" cmpd="sng" w="38100">
            <a:solidFill>
              <a:schemeClr val="dk2"/>
            </a:solidFill>
            <a:prstDash val="dot"/>
            <a:round/>
            <a:headEnd len="med" w="med" type="none"/>
            <a:tailEnd len="med" w="med" type="none"/>
          </a:ln>
        </p:spPr>
      </p:cxnSp>
      <p:sp>
        <p:nvSpPr>
          <p:cNvPr id="276" name="Google Shape;276;p32"/>
          <p:cNvSpPr txBox="1"/>
          <p:nvPr>
            <p:ph idx="4294967295" type="subTitle"/>
          </p:nvPr>
        </p:nvSpPr>
        <p:spPr>
          <a:xfrm>
            <a:off x="436522" y="9161244"/>
            <a:ext cx="2608800" cy="658800"/>
          </a:xfrm>
          <a:prstGeom prst="rect">
            <a:avLst/>
          </a:prstGeom>
          <a:solidFill>
            <a:srgbClr val="C9DAF8"/>
          </a:solidFill>
        </p:spPr>
        <p:txBody>
          <a:bodyPr anchorCtr="0" anchor="t" bIns="91425" lIns="91425" spcFirstLastPara="1" rIns="91425" wrap="square" tIns="91425">
            <a:noAutofit/>
          </a:bodyPr>
          <a:lstStyle/>
          <a:p>
            <a:pPr indent="0" lvl="0" marL="0" rtl="0" algn="l">
              <a:spcBef>
                <a:spcPts val="0"/>
              </a:spcBef>
              <a:spcAft>
                <a:spcPts val="1600"/>
              </a:spcAft>
              <a:buNone/>
            </a:pPr>
            <a:r>
              <a:rPr lang="en">
                <a:solidFill>
                  <a:srgbClr val="FFFFFF"/>
                </a:solidFill>
              </a:rPr>
              <a:t>Company Logo</a:t>
            </a:r>
            <a:endParaRPr>
              <a:solidFill>
                <a:srgbClr val="FFFFFF"/>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80" name="Shape 280"/>
        <p:cNvGrpSpPr/>
        <p:nvPr/>
      </p:nvGrpSpPr>
      <p:grpSpPr>
        <a:xfrm>
          <a:off x="0" y="0"/>
          <a:ext cx="0" cy="0"/>
          <a:chOff x="0" y="0"/>
          <a:chExt cx="0" cy="0"/>
        </a:xfrm>
      </p:grpSpPr>
      <p:sp>
        <p:nvSpPr>
          <p:cNvPr id="281" name="Google Shape;281;p33"/>
          <p:cNvSpPr/>
          <p:nvPr/>
        </p:nvSpPr>
        <p:spPr>
          <a:xfrm>
            <a:off x="0" y="8930700"/>
            <a:ext cx="7772400" cy="1119900"/>
          </a:xfrm>
          <a:prstGeom prst="rect">
            <a:avLst/>
          </a:pr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2" name="Google Shape;282;p33"/>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solidFill>
                  <a:srgbClr val="FFFFFF"/>
                </a:solidFill>
              </a:rPr>
              <a:t>‹#›</a:t>
            </a:fld>
            <a:endParaRPr>
              <a:solidFill>
                <a:srgbClr val="FFFFFF"/>
              </a:solidFill>
            </a:endParaRPr>
          </a:p>
        </p:txBody>
      </p:sp>
      <p:sp>
        <p:nvSpPr>
          <p:cNvPr id="283" name="Google Shape;283;p33"/>
          <p:cNvSpPr txBox="1"/>
          <p:nvPr>
            <p:ph idx="1" type="body"/>
          </p:nvPr>
        </p:nvSpPr>
        <p:spPr>
          <a:xfrm>
            <a:off x="433450" y="272525"/>
            <a:ext cx="6998400" cy="994500"/>
          </a:xfrm>
          <a:prstGeom prst="rect">
            <a:avLst/>
          </a:prstGeom>
          <a:solidFill>
            <a:srgbClr val="FFFFFF"/>
          </a:solidFill>
        </p:spPr>
        <p:txBody>
          <a:bodyPr anchorCtr="0" anchor="t" bIns="91425" lIns="91425" spcFirstLastPara="1" rIns="91425" wrap="square" tIns="91425">
            <a:noAutofit/>
          </a:bodyPr>
          <a:lstStyle/>
          <a:p>
            <a:pPr indent="0" lvl="0" marL="0" rtl="0" algn="l">
              <a:spcBef>
                <a:spcPts val="0"/>
              </a:spcBef>
              <a:spcAft>
                <a:spcPts val="1600"/>
              </a:spcAft>
              <a:buNone/>
            </a:pPr>
            <a:r>
              <a:rPr b="1" lang="en" sz="2500">
                <a:latin typeface="Avenir"/>
                <a:ea typeface="Avenir"/>
                <a:cs typeface="Avenir"/>
                <a:sym typeface="Avenir"/>
              </a:rPr>
              <a:t>Sales Prospecting Tools</a:t>
            </a:r>
            <a:endParaRPr b="1" sz="2500">
              <a:latin typeface="Avenir"/>
              <a:ea typeface="Avenir"/>
              <a:cs typeface="Avenir"/>
              <a:sym typeface="Avenir"/>
            </a:endParaRPr>
          </a:p>
        </p:txBody>
      </p:sp>
      <p:sp>
        <p:nvSpPr>
          <p:cNvPr id="284" name="Google Shape;284;p33"/>
          <p:cNvSpPr txBox="1"/>
          <p:nvPr>
            <p:ph idx="1" type="body"/>
          </p:nvPr>
        </p:nvSpPr>
        <p:spPr>
          <a:xfrm>
            <a:off x="436525" y="1053950"/>
            <a:ext cx="2871600" cy="486600"/>
          </a:xfrm>
          <a:prstGeom prst="rect">
            <a:avLst/>
          </a:prstGeom>
          <a:solidFill>
            <a:srgbClr val="FFFFFF"/>
          </a:solidFill>
        </p:spPr>
        <p:txBody>
          <a:bodyPr anchorCtr="0" anchor="t" bIns="91425" lIns="91425" spcFirstLastPara="1" rIns="91425" wrap="square" tIns="91425">
            <a:noAutofit/>
          </a:bodyPr>
          <a:lstStyle/>
          <a:p>
            <a:pPr indent="0" lvl="0" marL="0" rtl="0" algn="l">
              <a:spcBef>
                <a:spcPts val="0"/>
              </a:spcBef>
              <a:spcAft>
                <a:spcPts val="1600"/>
              </a:spcAft>
              <a:buNone/>
            </a:pPr>
            <a:r>
              <a:rPr lang="en" sz="2000" u="sng">
                <a:solidFill>
                  <a:schemeClr val="hlink"/>
                </a:solidFill>
                <a:latin typeface="Avenir"/>
                <a:ea typeface="Avenir"/>
                <a:cs typeface="Avenir"/>
                <a:sym typeface="Avenir"/>
                <a:hlinkClick r:id="rId3"/>
              </a:rPr>
              <a:t>HubSpot Connect</a:t>
            </a:r>
            <a:endParaRPr sz="2000">
              <a:solidFill>
                <a:srgbClr val="33475B"/>
              </a:solidFill>
              <a:latin typeface="Avenir"/>
              <a:ea typeface="Avenir"/>
              <a:cs typeface="Avenir"/>
              <a:sym typeface="Avenir"/>
            </a:endParaRPr>
          </a:p>
        </p:txBody>
      </p:sp>
      <p:sp>
        <p:nvSpPr>
          <p:cNvPr id="285" name="Google Shape;285;p33"/>
          <p:cNvSpPr txBox="1"/>
          <p:nvPr>
            <p:ph idx="1" type="body"/>
          </p:nvPr>
        </p:nvSpPr>
        <p:spPr>
          <a:xfrm>
            <a:off x="387000" y="1523300"/>
            <a:ext cx="6998400" cy="1390500"/>
          </a:xfrm>
          <a:prstGeom prst="rect">
            <a:avLst/>
          </a:prstGeom>
          <a:solidFill>
            <a:srgbClr val="FFFFFF"/>
          </a:solidFill>
        </p:spPr>
        <p:txBody>
          <a:bodyPr anchorCtr="0" anchor="t" bIns="91425" lIns="91425" spcFirstLastPara="1" rIns="91425" wrap="square" tIns="91425">
            <a:noAutofit/>
          </a:bodyPr>
          <a:lstStyle/>
          <a:p>
            <a:pPr indent="0" lvl="0" marL="0" rtl="0" algn="l">
              <a:spcBef>
                <a:spcPts val="0"/>
              </a:spcBef>
              <a:spcAft>
                <a:spcPts val="1600"/>
              </a:spcAft>
              <a:buNone/>
            </a:pPr>
            <a:r>
              <a:rPr lang="en" sz="1600">
                <a:solidFill>
                  <a:srgbClr val="33475B"/>
                </a:solidFill>
                <a:latin typeface="Avenir"/>
                <a:ea typeface="Avenir"/>
                <a:cs typeface="Avenir"/>
                <a:sym typeface="Avenir"/>
              </a:rPr>
              <a:t>Connects the web apps you use to automate tedious tasks.</a:t>
            </a:r>
            <a:br>
              <a:rPr lang="en" sz="1600">
                <a:solidFill>
                  <a:srgbClr val="33475B"/>
                </a:solidFill>
                <a:latin typeface="Avenir"/>
                <a:ea typeface="Avenir"/>
                <a:cs typeface="Avenir"/>
                <a:sym typeface="Avenir"/>
              </a:rPr>
            </a:br>
            <a:br>
              <a:rPr lang="en" sz="1600">
                <a:solidFill>
                  <a:srgbClr val="33475B"/>
                </a:solidFill>
                <a:latin typeface="Avenir"/>
                <a:ea typeface="Avenir"/>
                <a:cs typeface="Avenir"/>
                <a:sym typeface="Avenir"/>
              </a:rPr>
            </a:br>
            <a:r>
              <a:rPr b="1" lang="en" sz="1600">
                <a:solidFill>
                  <a:srgbClr val="33475B"/>
                </a:solidFill>
                <a:latin typeface="Avenir"/>
                <a:ea typeface="Avenir"/>
                <a:cs typeface="Avenir"/>
                <a:sym typeface="Avenir"/>
              </a:rPr>
              <a:t>How to use it: </a:t>
            </a:r>
            <a:r>
              <a:rPr lang="en" sz="1600">
                <a:solidFill>
                  <a:srgbClr val="33475B"/>
                </a:solidFill>
                <a:latin typeface="Avenir"/>
                <a:ea typeface="Avenir"/>
                <a:cs typeface="Avenir"/>
                <a:sym typeface="Avenir"/>
              </a:rPr>
              <a:t>Search the integration library to connect the apps and web services you use every day to your HubSpot account.</a:t>
            </a:r>
            <a:endParaRPr sz="1600">
              <a:solidFill>
                <a:srgbClr val="33475B"/>
              </a:solidFill>
              <a:latin typeface="Avenir"/>
              <a:ea typeface="Avenir"/>
              <a:cs typeface="Avenir"/>
              <a:sym typeface="Avenir"/>
            </a:endParaRPr>
          </a:p>
        </p:txBody>
      </p:sp>
      <p:cxnSp>
        <p:nvCxnSpPr>
          <p:cNvPr id="286" name="Google Shape;286;p33"/>
          <p:cNvCxnSpPr/>
          <p:nvPr/>
        </p:nvCxnSpPr>
        <p:spPr>
          <a:xfrm>
            <a:off x="575125" y="881875"/>
            <a:ext cx="3297300" cy="0"/>
          </a:xfrm>
          <a:prstGeom prst="straightConnector1">
            <a:avLst/>
          </a:prstGeom>
          <a:noFill/>
          <a:ln cap="flat" cmpd="sng" w="38100">
            <a:solidFill>
              <a:schemeClr val="dk2"/>
            </a:solidFill>
            <a:prstDash val="dot"/>
            <a:round/>
            <a:headEnd len="med" w="med" type="none"/>
            <a:tailEnd len="med" w="med" type="none"/>
          </a:ln>
        </p:spPr>
      </p:cxnSp>
      <p:sp>
        <p:nvSpPr>
          <p:cNvPr id="287" name="Google Shape;287;p33"/>
          <p:cNvSpPr txBox="1"/>
          <p:nvPr>
            <p:ph idx="1" type="body"/>
          </p:nvPr>
        </p:nvSpPr>
        <p:spPr>
          <a:xfrm>
            <a:off x="387000" y="3068613"/>
            <a:ext cx="2871600" cy="486600"/>
          </a:xfrm>
          <a:prstGeom prst="rect">
            <a:avLst/>
          </a:prstGeom>
          <a:solidFill>
            <a:srgbClr val="FFFFFF"/>
          </a:solidFill>
        </p:spPr>
        <p:txBody>
          <a:bodyPr anchorCtr="0" anchor="t" bIns="91425" lIns="91425" spcFirstLastPara="1" rIns="91425" wrap="square" tIns="91425">
            <a:noAutofit/>
          </a:bodyPr>
          <a:lstStyle/>
          <a:p>
            <a:pPr indent="0" lvl="0" marL="0" rtl="0" algn="l">
              <a:spcBef>
                <a:spcPts val="0"/>
              </a:spcBef>
              <a:spcAft>
                <a:spcPts val="1600"/>
              </a:spcAft>
              <a:buNone/>
            </a:pPr>
            <a:r>
              <a:rPr lang="en" sz="2000" u="sng">
                <a:solidFill>
                  <a:schemeClr val="hlink"/>
                </a:solidFill>
                <a:latin typeface="Avenir"/>
                <a:ea typeface="Avenir"/>
                <a:cs typeface="Avenir"/>
                <a:sym typeface="Avenir"/>
                <a:hlinkClick r:id="rId4"/>
              </a:rPr>
              <a:t>HubSpot Sales Hub</a:t>
            </a:r>
            <a:endParaRPr sz="2000">
              <a:solidFill>
                <a:srgbClr val="33475B"/>
              </a:solidFill>
              <a:latin typeface="Avenir"/>
              <a:ea typeface="Avenir"/>
              <a:cs typeface="Avenir"/>
              <a:sym typeface="Avenir"/>
            </a:endParaRPr>
          </a:p>
        </p:txBody>
      </p:sp>
      <p:sp>
        <p:nvSpPr>
          <p:cNvPr id="288" name="Google Shape;288;p33"/>
          <p:cNvSpPr txBox="1"/>
          <p:nvPr>
            <p:ph idx="1" type="body"/>
          </p:nvPr>
        </p:nvSpPr>
        <p:spPr>
          <a:xfrm>
            <a:off x="387000" y="3555225"/>
            <a:ext cx="6998400" cy="2458500"/>
          </a:xfrm>
          <a:prstGeom prst="rect">
            <a:avLst/>
          </a:prstGeom>
          <a:solidFill>
            <a:srgbClr val="FFFFFF"/>
          </a:solidFill>
        </p:spPr>
        <p:txBody>
          <a:bodyPr anchorCtr="0" anchor="t" bIns="91425" lIns="91425" spcFirstLastPara="1" rIns="91425" wrap="square" tIns="91425">
            <a:noAutofit/>
          </a:bodyPr>
          <a:lstStyle/>
          <a:p>
            <a:pPr indent="0" lvl="0" marL="0" rtl="0" algn="l">
              <a:spcBef>
                <a:spcPts val="0"/>
              </a:spcBef>
              <a:spcAft>
                <a:spcPts val="1600"/>
              </a:spcAft>
              <a:buNone/>
            </a:pPr>
            <a:r>
              <a:rPr lang="en" sz="1600">
                <a:solidFill>
                  <a:srgbClr val="33475B"/>
                </a:solidFill>
                <a:latin typeface="Avenir"/>
                <a:ea typeface="Avenir"/>
                <a:cs typeface="Avenir"/>
                <a:sym typeface="Avenir"/>
              </a:rPr>
              <a:t>Use email tracking to know when prospects open emails, click on links, or open attachments. HubSpot Sales also offers detailed contact information right in your inbox and allows you to schedule emails to be sent when you know your prospect will be most likely to open them.</a:t>
            </a:r>
            <a:br>
              <a:rPr lang="en" sz="1600">
                <a:solidFill>
                  <a:srgbClr val="33475B"/>
                </a:solidFill>
                <a:latin typeface="Avenir"/>
                <a:ea typeface="Avenir"/>
                <a:cs typeface="Avenir"/>
                <a:sym typeface="Avenir"/>
              </a:rPr>
            </a:br>
            <a:br>
              <a:rPr lang="en" sz="1600">
                <a:solidFill>
                  <a:srgbClr val="33475B"/>
                </a:solidFill>
                <a:latin typeface="Avenir"/>
                <a:ea typeface="Avenir"/>
                <a:cs typeface="Avenir"/>
                <a:sym typeface="Avenir"/>
              </a:rPr>
            </a:br>
            <a:r>
              <a:rPr b="1" lang="en" sz="1600">
                <a:solidFill>
                  <a:srgbClr val="33475B"/>
                </a:solidFill>
                <a:latin typeface="Avenir"/>
                <a:ea typeface="Avenir"/>
                <a:cs typeface="Avenir"/>
                <a:sym typeface="Avenir"/>
              </a:rPr>
              <a:t>How to use it: </a:t>
            </a:r>
            <a:r>
              <a:rPr lang="en" sz="1600">
                <a:solidFill>
                  <a:srgbClr val="33475B"/>
                </a:solidFill>
                <a:latin typeface="Avenir"/>
                <a:ea typeface="Avenir"/>
                <a:cs typeface="Avenir"/>
                <a:sym typeface="Avenir"/>
              </a:rPr>
              <a:t>If we see that a prospect is viewing an email we sent two weeks ago, we can follow up with information related to what they’re viewing, or email them to set up another meeting.</a:t>
            </a:r>
            <a:endParaRPr sz="1600">
              <a:solidFill>
                <a:srgbClr val="33475B"/>
              </a:solidFill>
              <a:latin typeface="Avenir"/>
              <a:ea typeface="Avenir"/>
              <a:cs typeface="Avenir"/>
              <a:sym typeface="Avenir"/>
            </a:endParaRPr>
          </a:p>
        </p:txBody>
      </p:sp>
      <p:sp>
        <p:nvSpPr>
          <p:cNvPr id="289" name="Google Shape;289;p33"/>
          <p:cNvSpPr txBox="1"/>
          <p:nvPr>
            <p:ph idx="1" type="body"/>
          </p:nvPr>
        </p:nvSpPr>
        <p:spPr>
          <a:xfrm>
            <a:off x="387000" y="6189425"/>
            <a:ext cx="3362400" cy="486600"/>
          </a:xfrm>
          <a:prstGeom prst="rect">
            <a:avLst/>
          </a:prstGeom>
          <a:solidFill>
            <a:srgbClr val="FFFFFF"/>
          </a:solidFill>
        </p:spPr>
        <p:txBody>
          <a:bodyPr anchorCtr="0" anchor="t" bIns="91425" lIns="91425" spcFirstLastPara="1" rIns="91425" wrap="square" tIns="91425">
            <a:noAutofit/>
          </a:bodyPr>
          <a:lstStyle/>
          <a:p>
            <a:pPr indent="0" lvl="0" marL="0" rtl="0" algn="l">
              <a:spcBef>
                <a:spcPts val="0"/>
              </a:spcBef>
              <a:spcAft>
                <a:spcPts val="1600"/>
              </a:spcAft>
              <a:buNone/>
            </a:pPr>
            <a:r>
              <a:rPr lang="en" sz="2000" u="sng">
                <a:solidFill>
                  <a:schemeClr val="hlink"/>
                </a:solidFill>
                <a:latin typeface="Avenir"/>
                <a:ea typeface="Avenir"/>
                <a:cs typeface="Avenir"/>
                <a:sym typeface="Avenir"/>
                <a:hlinkClick r:id="rId5"/>
              </a:rPr>
              <a:t>LinkedIn Company Pages</a:t>
            </a:r>
            <a:endParaRPr sz="2000">
              <a:solidFill>
                <a:srgbClr val="33475B"/>
              </a:solidFill>
              <a:latin typeface="Avenir"/>
              <a:ea typeface="Avenir"/>
              <a:cs typeface="Avenir"/>
              <a:sym typeface="Avenir"/>
            </a:endParaRPr>
          </a:p>
        </p:txBody>
      </p:sp>
      <p:sp>
        <p:nvSpPr>
          <p:cNvPr id="290" name="Google Shape;290;p33"/>
          <p:cNvSpPr txBox="1"/>
          <p:nvPr>
            <p:ph idx="1" type="body"/>
          </p:nvPr>
        </p:nvSpPr>
        <p:spPr>
          <a:xfrm>
            <a:off x="387000" y="6676025"/>
            <a:ext cx="6998400" cy="1769400"/>
          </a:xfrm>
          <a:prstGeom prst="rect">
            <a:avLst/>
          </a:prstGeom>
          <a:solidFill>
            <a:srgbClr val="FFFFFF"/>
          </a:solidFill>
        </p:spPr>
        <p:txBody>
          <a:bodyPr anchorCtr="0" anchor="t" bIns="91425" lIns="91425" spcFirstLastPara="1" rIns="91425" wrap="square" tIns="91425">
            <a:noAutofit/>
          </a:bodyPr>
          <a:lstStyle/>
          <a:p>
            <a:pPr indent="0" lvl="0" marL="0" rtl="0" algn="l">
              <a:spcBef>
                <a:spcPts val="0"/>
              </a:spcBef>
              <a:spcAft>
                <a:spcPts val="1600"/>
              </a:spcAft>
              <a:buNone/>
            </a:pPr>
            <a:r>
              <a:rPr lang="en" sz="1600">
                <a:solidFill>
                  <a:srgbClr val="33475B"/>
                </a:solidFill>
                <a:latin typeface="Avenir"/>
                <a:ea typeface="Avenir"/>
                <a:cs typeface="Avenir"/>
                <a:sym typeface="Avenir"/>
              </a:rPr>
              <a:t>This gives us a feed on the company’s recent updates to help discover industry news, marketing campaigns, events, product launches, and recently published content.</a:t>
            </a:r>
            <a:br>
              <a:rPr lang="en" sz="1600">
                <a:solidFill>
                  <a:srgbClr val="33475B"/>
                </a:solidFill>
                <a:latin typeface="Avenir"/>
                <a:ea typeface="Avenir"/>
                <a:cs typeface="Avenir"/>
                <a:sym typeface="Avenir"/>
              </a:rPr>
            </a:br>
            <a:br>
              <a:rPr lang="en" sz="1600">
                <a:solidFill>
                  <a:srgbClr val="33475B"/>
                </a:solidFill>
                <a:latin typeface="Avenir"/>
                <a:ea typeface="Avenir"/>
                <a:cs typeface="Avenir"/>
                <a:sym typeface="Avenir"/>
              </a:rPr>
            </a:br>
            <a:r>
              <a:rPr b="1" lang="en" sz="1600">
                <a:solidFill>
                  <a:srgbClr val="33475B"/>
                </a:solidFill>
                <a:latin typeface="Avenir"/>
                <a:ea typeface="Avenir"/>
                <a:cs typeface="Avenir"/>
                <a:sym typeface="Avenir"/>
              </a:rPr>
              <a:t>How to use it:</a:t>
            </a:r>
            <a:r>
              <a:rPr lang="en" sz="1600">
                <a:solidFill>
                  <a:srgbClr val="33475B"/>
                </a:solidFill>
                <a:latin typeface="Avenir"/>
                <a:ea typeface="Avenir"/>
                <a:cs typeface="Avenir"/>
                <a:sym typeface="Avenir"/>
              </a:rPr>
              <a:t> We can reference these updates as trigger events to engage our prospects in real conversations.</a:t>
            </a:r>
            <a:endParaRPr sz="1600">
              <a:solidFill>
                <a:srgbClr val="33475B"/>
              </a:solidFill>
              <a:latin typeface="Avenir"/>
              <a:ea typeface="Avenir"/>
              <a:cs typeface="Avenir"/>
              <a:sym typeface="Avenir"/>
            </a:endParaRPr>
          </a:p>
        </p:txBody>
      </p:sp>
      <p:sp>
        <p:nvSpPr>
          <p:cNvPr id="291" name="Google Shape;291;p33"/>
          <p:cNvSpPr txBox="1"/>
          <p:nvPr>
            <p:ph idx="4294967295" type="subTitle"/>
          </p:nvPr>
        </p:nvSpPr>
        <p:spPr>
          <a:xfrm>
            <a:off x="436522" y="9161244"/>
            <a:ext cx="2608800" cy="658800"/>
          </a:xfrm>
          <a:prstGeom prst="rect">
            <a:avLst/>
          </a:prstGeom>
          <a:solidFill>
            <a:srgbClr val="C9DAF8"/>
          </a:solidFill>
        </p:spPr>
        <p:txBody>
          <a:bodyPr anchorCtr="0" anchor="t" bIns="91425" lIns="91425" spcFirstLastPara="1" rIns="91425" wrap="square" tIns="91425">
            <a:noAutofit/>
          </a:bodyPr>
          <a:lstStyle/>
          <a:p>
            <a:pPr indent="0" lvl="0" marL="0" rtl="0" algn="l">
              <a:spcBef>
                <a:spcPts val="0"/>
              </a:spcBef>
              <a:spcAft>
                <a:spcPts val="1600"/>
              </a:spcAft>
              <a:buNone/>
            </a:pPr>
            <a:r>
              <a:rPr lang="en">
                <a:solidFill>
                  <a:srgbClr val="FFFFFF"/>
                </a:solidFill>
              </a:rPr>
              <a:t>Company Logo</a:t>
            </a:r>
            <a:endParaRPr>
              <a:solidFill>
                <a:srgbClr val="FFFFFF"/>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95" name="Shape 295"/>
        <p:cNvGrpSpPr/>
        <p:nvPr/>
      </p:nvGrpSpPr>
      <p:grpSpPr>
        <a:xfrm>
          <a:off x="0" y="0"/>
          <a:ext cx="0" cy="0"/>
          <a:chOff x="0" y="0"/>
          <a:chExt cx="0" cy="0"/>
        </a:xfrm>
      </p:grpSpPr>
      <p:sp>
        <p:nvSpPr>
          <p:cNvPr id="296" name="Google Shape;296;p34"/>
          <p:cNvSpPr/>
          <p:nvPr/>
        </p:nvSpPr>
        <p:spPr>
          <a:xfrm>
            <a:off x="0" y="8930700"/>
            <a:ext cx="7772400" cy="1119900"/>
          </a:xfrm>
          <a:prstGeom prst="rect">
            <a:avLst/>
          </a:pr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7" name="Google Shape;297;p34"/>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solidFill>
                  <a:srgbClr val="FFFFFF"/>
                </a:solidFill>
              </a:rPr>
              <a:t>‹#›</a:t>
            </a:fld>
            <a:endParaRPr>
              <a:solidFill>
                <a:srgbClr val="FFFFFF"/>
              </a:solidFill>
            </a:endParaRPr>
          </a:p>
        </p:txBody>
      </p:sp>
      <p:sp>
        <p:nvSpPr>
          <p:cNvPr id="298" name="Google Shape;298;p34"/>
          <p:cNvSpPr txBox="1"/>
          <p:nvPr>
            <p:ph idx="1" type="body"/>
          </p:nvPr>
        </p:nvSpPr>
        <p:spPr>
          <a:xfrm>
            <a:off x="433450" y="272525"/>
            <a:ext cx="6998400" cy="994500"/>
          </a:xfrm>
          <a:prstGeom prst="rect">
            <a:avLst/>
          </a:prstGeom>
          <a:solidFill>
            <a:srgbClr val="FFFFFF"/>
          </a:solidFill>
        </p:spPr>
        <p:txBody>
          <a:bodyPr anchorCtr="0" anchor="t" bIns="91425" lIns="91425" spcFirstLastPara="1" rIns="91425" wrap="square" tIns="91425">
            <a:noAutofit/>
          </a:bodyPr>
          <a:lstStyle/>
          <a:p>
            <a:pPr indent="0" lvl="0" marL="0" rtl="0" algn="l">
              <a:spcBef>
                <a:spcPts val="0"/>
              </a:spcBef>
              <a:spcAft>
                <a:spcPts val="1600"/>
              </a:spcAft>
              <a:buNone/>
            </a:pPr>
            <a:r>
              <a:rPr b="1" lang="en" sz="2500">
                <a:latin typeface="Avenir"/>
                <a:ea typeface="Avenir"/>
                <a:cs typeface="Avenir"/>
                <a:sym typeface="Avenir"/>
              </a:rPr>
              <a:t>Sales Prospecting Tools</a:t>
            </a:r>
            <a:endParaRPr b="1" sz="2500">
              <a:latin typeface="Avenir"/>
              <a:ea typeface="Avenir"/>
              <a:cs typeface="Avenir"/>
              <a:sym typeface="Avenir"/>
            </a:endParaRPr>
          </a:p>
        </p:txBody>
      </p:sp>
      <p:sp>
        <p:nvSpPr>
          <p:cNvPr id="299" name="Google Shape;299;p34"/>
          <p:cNvSpPr txBox="1"/>
          <p:nvPr>
            <p:ph idx="1" type="body"/>
          </p:nvPr>
        </p:nvSpPr>
        <p:spPr>
          <a:xfrm>
            <a:off x="387000" y="1267025"/>
            <a:ext cx="3362400" cy="486600"/>
          </a:xfrm>
          <a:prstGeom prst="rect">
            <a:avLst/>
          </a:prstGeom>
          <a:solidFill>
            <a:srgbClr val="FFFFFF"/>
          </a:solidFill>
        </p:spPr>
        <p:txBody>
          <a:bodyPr anchorCtr="0" anchor="t" bIns="91425" lIns="91425" spcFirstLastPara="1" rIns="91425" wrap="square" tIns="91425">
            <a:noAutofit/>
          </a:bodyPr>
          <a:lstStyle/>
          <a:p>
            <a:pPr indent="0" lvl="0" marL="0" rtl="0" algn="l">
              <a:spcBef>
                <a:spcPts val="0"/>
              </a:spcBef>
              <a:spcAft>
                <a:spcPts val="1600"/>
              </a:spcAft>
              <a:buNone/>
            </a:pPr>
            <a:r>
              <a:rPr lang="en" sz="2000" u="sng">
                <a:solidFill>
                  <a:schemeClr val="hlink"/>
                </a:solidFill>
                <a:latin typeface="Avenir"/>
                <a:ea typeface="Avenir"/>
                <a:cs typeface="Avenir"/>
                <a:sym typeface="Avenir"/>
                <a:hlinkClick r:id="rId3"/>
              </a:rPr>
              <a:t>Google Alerts</a:t>
            </a:r>
            <a:endParaRPr sz="2000">
              <a:solidFill>
                <a:srgbClr val="33475B"/>
              </a:solidFill>
              <a:latin typeface="Avenir"/>
              <a:ea typeface="Avenir"/>
              <a:cs typeface="Avenir"/>
              <a:sym typeface="Avenir"/>
            </a:endParaRPr>
          </a:p>
        </p:txBody>
      </p:sp>
      <p:sp>
        <p:nvSpPr>
          <p:cNvPr id="300" name="Google Shape;300;p34"/>
          <p:cNvSpPr txBox="1"/>
          <p:nvPr>
            <p:ph idx="1" type="body"/>
          </p:nvPr>
        </p:nvSpPr>
        <p:spPr>
          <a:xfrm>
            <a:off x="387000" y="1731050"/>
            <a:ext cx="6998400" cy="1769400"/>
          </a:xfrm>
          <a:prstGeom prst="rect">
            <a:avLst/>
          </a:prstGeom>
          <a:solidFill>
            <a:srgbClr val="FFFFFF"/>
          </a:solidFill>
        </p:spPr>
        <p:txBody>
          <a:bodyPr anchorCtr="0" anchor="t" bIns="91425" lIns="91425" spcFirstLastPara="1" rIns="91425" wrap="square" tIns="91425">
            <a:noAutofit/>
          </a:bodyPr>
          <a:lstStyle/>
          <a:p>
            <a:pPr indent="0" lvl="0" marL="0" rtl="0" algn="l">
              <a:spcBef>
                <a:spcPts val="0"/>
              </a:spcBef>
              <a:spcAft>
                <a:spcPts val="1600"/>
              </a:spcAft>
              <a:buNone/>
            </a:pPr>
            <a:r>
              <a:rPr lang="en" sz="1600">
                <a:solidFill>
                  <a:srgbClr val="33475B"/>
                </a:solidFill>
                <a:latin typeface="Avenir"/>
                <a:ea typeface="Avenir"/>
                <a:cs typeface="Avenir"/>
                <a:sym typeface="Avenir"/>
              </a:rPr>
              <a:t>Google Alerts allows us to track web mentions on a company’s name, product, competitors, or industry trends.</a:t>
            </a:r>
            <a:br>
              <a:rPr lang="en" sz="1600">
                <a:solidFill>
                  <a:srgbClr val="33475B"/>
                </a:solidFill>
                <a:latin typeface="Avenir"/>
                <a:ea typeface="Avenir"/>
                <a:cs typeface="Avenir"/>
                <a:sym typeface="Avenir"/>
              </a:rPr>
            </a:br>
            <a:br>
              <a:rPr lang="en" sz="1600">
                <a:solidFill>
                  <a:srgbClr val="33475B"/>
                </a:solidFill>
                <a:latin typeface="Avenir"/>
                <a:ea typeface="Avenir"/>
                <a:cs typeface="Avenir"/>
                <a:sym typeface="Avenir"/>
              </a:rPr>
            </a:br>
            <a:r>
              <a:rPr b="1" lang="en" sz="1600">
                <a:solidFill>
                  <a:srgbClr val="33475B"/>
                </a:solidFill>
                <a:latin typeface="Avenir"/>
                <a:ea typeface="Avenir"/>
                <a:cs typeface="Avenir"/>
                <a:sym typeface="Avenir"/>
              </a:rPr>
              <a:t>How to use it:</a:t>
            </a:r>
            <a:r>
              <a:rPr lang="en" sz="1600">
                <a:solidFill>
                  <a:srgbClr val="33475B"/>
                </a:solidFill>
                <a:latin typeface="Avenir"/>
                <a:ea typeface="Avenir"/>
                <a:cs typeface="Avenir"/>
                <a:sym typeface="Avenir"/>
              </a:rPr>
              <a:t> Customize alerts to send real-time, daily, weekly, or monthly updates on whichever keywords are relevant to our prospects. We can use these to tailor our outreach.</a:t>
            </a:r>
            <a:endParaRPr sz="1600">
              <a:solidFill>
                <a:srgbClr val="33475B"/>
              </a:solidFill>
              <a:latin typeface="Avenir"/>
              <a:ea typeface="Avenir"/>
              <a:cs typeface="Avenir"/>
              <a:sym typeface="Avenir"/>
            </a:endParaRPr>
          </a:p>
        </p:txBody>
      </p:sp>
      <p:sp>
        <p:nvSpPr>
          <p:cNvPr id="301" name="Google Shape;301;p34"/>
          <p:cNvSpPr txBox="1"/>
          <p:nvPr>
            <p:ph idx="1" type="body"/>
          </p:nvPr>
        </p:nvSpPr>
        <p:spPr>
          <a:xfrm>
            <a:off x="387000" y="3813113"/>
            <a:ext cx="2871600" cy="486600"/>
          </a:xfrm>
          <a:prstGeom prst="rect">
            <a:avLst/>
          </a:prstGeom>
          <a:solidFill>
            <a:srgbClr val="FFFFFF"/>
          </a:solidFill>
        </p:spPr>
        <p:txBody>
          <a:bodyPr anchorCtr="0" anchor="t" bIns="91425" lIns="91425" spcFirstLastPara="1" rIns="91425" wrap="square" tIns="91425">
            <a:noAutofit/>
          </a:bodyPr>
          <a:lstStyle/>
          <a:p>
            <a:pPr indent="0" lvl="0" marL="0" rtl="0" algn="l">
              <a:spcBef>
                <a:spcPts val="0"/>
              </a:spcBef>
              <a:spcAft>
                <a:spcPts val="1600"/>
              </a:spcAft>
              <a:buNone/>
            </a:pPr>
            <a:r>
              <a:rPr lang="en" sz="2000" u="sng">
                <a:solidFill>
                  <a:schemeClr val="hlink"/>
                </a:solidFill>
                <a:latin typeface="Avenir"/>
                <a:ea typeface="Avenir"/>
                <a:cs typeface="Avenir"/>
                <a:sym typeface="Avenir"/>
                <a:hlinkClick r:id="rId4"/>
              </a:rPr>
              <a:t>Datanyze</a:t>
            </a:r>
            <a:endParaRPr sz="2000">
              <a:solidFill>
                <a:srgbClr val="33475B"/>
              </a:solidFill>
              <a:latin typeface="Avenir"/>
              <a:ea typeface="Avenir"/>
              <a:cs typeface="Avenir"/>
              <a:sym typeface="Avenir"/>
            </a:endParaRPr>
          </a:p>
        </p:txBody>
      </p:sp>
      <p:sp>
        <p:nvSpPr>
          <p:cNvPr id="302" name="Google Shape;302;p34"/>
          <p:cNvSpPr txBox="1"/>
          <p:nvPr>
            <p:ph idx="1" type="body"/>
          </p:nvPr>
        </p:nvSpPr>
        <p:spPr>
          <a:xfrm>
            <a:off x="387000" y="4299713"/>
            <a:ext cx="6998400" cy="1888200"/>
          </a:xfrm>
          <a:prstGeom prst="rect">
            <a:avLst/>
          </a:prstGeom>
          <a:solidFill>
            <a:srgbClr val="FFFFFF"/>
          </a:solidFill>
        </p:spPr>
        <p:txBody>
          <a:bodyPr anchorCtr="0" anchor="t" bIns="91425" lIns="91425" spcFirstLastPara="1" rIns="91425" wrap="square" tIns="91425">
            <a:noAutofit/>
          </a:bodyPr>
          <a:lstStyle/>
          <a:p>
            <a:pPr indent="0" lvl="0" marL="0" rtl="0" algn="l">
              <a:spcBef>
                <a:spcPts val="0"/>
              </a:spcBef>
              <a:spcAft>
                <a:spcPts val="1600"/>
              </a:spcAft>
              <a:buNone/>
            </a:pPr>
            <a:r>
              <a:rPr lang="en" sz="1600">
                <a:solidFill>
                  <a:srgbClr val="33475B"/>
                </a:solidFill>
                <a:latin typeface="Avenir"/>
                <a:ea typeface="Avenir"/>
                <a:cs typeface="Avenir"/>
                <a:sym typeface="Avenir"/>
              </a:rPr>
              <a:t>Datanyze tracks competing technology providers and informs us of companies who have started or stopped using their solution.</a:t>
            </a:r>
            <a:br>
              <a:rPr lang="en" sz="1600">
                <a:solidFill>
                  <a:srgbClr val="33475B"/>
                </a:solidFill>
                <a:latin typeface="Avenir"/>
                <a:ea typeface="Avenir"/>
                <a:cs typeface="Avenir"/>
                <a:sym typeface="Avenir"/>
              </a:rPr>
            </a:br>
            <a:br>
              <a:rPr lang="en" sz="1600">
                <a:solidFill>
                  <a:srgbClr val="33475B"/>
                </a:solidFill>
                <a:latin typeface="Avenir"/>
                <a:ea typeface="Avenir"/>
                <a:cs typeface="Avenir"/>
                <a:sym typeface="Avenir"/>
              </a:rPr>
            </a:br>
            <a:r>
              <a:rPr b="1" lang="en" sz="1600">
                <a:solidFill>
                  <a:srgbClr val="33475B"/>
                </a:solidFill>
                <a:latin typeface="Avenir"/>
                <a:ea typeface="Avenir"/>
                <a:cs typeface="Avenir"/>
                <a:sym typeface="Avenir"/>
              </a:rPr>
              <a:t>How to use it: </a:t>
            </a:r>
            <a:r>
              <a:rPr lang="en" sz="1600">
                <a:solidFill>
                  <a:srgbClr val="33475B"/>
                </a:solidFill>
                <a:latin typeface="Avenir"/>
                <a:ea typeface="Avenir"/>
                <a:cs typeface="Avenir"/>
                <a:sym typeface="Avenir"/>
              </a:rPr>
              <a:t>Connect with prospects after they stop using a competitor’s product to catch them while they’re on the market for a better offering.</a:t>
            </a:r>
            <a:endParaRPr sz="1600">
              <a:solidFill>
                <a:srgbClr val="33475B"/>
              </a:solidFill>
              <a:latin typeface="Avenir"/>
              <a:ea typeface="Avenir"/>
              <a:cs typeface="Avenir"/>
              <a:sym typeface="Avenir"/>
            </a:endParaRPr>
          </a:p>
        </p:txBody>
      </p:sp>
      <p:cxnSp>
        <p:nvCxnSpPr>
          <p:cNvPr id="303" name="Google Shape;303;p34"/>
          <p:cNvCxnSpPr/>
          <p:nvPr/>
        </p:nvCxnSpPr>
        <p:spPr>
          <a:xfrm>
            <a:off x="575125" y="881875"/>
            <a:ext cx="3297300" cy="0"/>
          </a:xfrm>
          <a:prstGeom prst="straightConnector1">
            <a:avLst/>
          </a:prstGeom>
          <a:noFill/>
          <a:ln cap="flat" cmpd="sng" w="38100">
            <a:solidFill>
              <a:schemeClr val="dk2"/>
            </a:solidFill>
            <a:prstDash val="dot"/>
            <a:round/>
            <a:headEnd len="med" w="med" type="none"/>
            <a:tailEnd len="med" w="med" type="none"/>
          </a:ln>
        </p:spPr>
      </p:cxnSp>
      <p:sp>
        <p:nvSpPr>
          <p:cNvPr id="304" name="Google Shape;304;p34"/>
          <p:cNvSpPr txBox="1"/>
          <p:nvPr>
            <p:ph idx="1" type="body"/>
          </p:nvPr>
        </p:nvSpPr>
        <p:spPr>
          <a:xfrm>
            <a:off x="387000" y="6030550"/>
            <a:ext cx="2871600" cy="486600"/>
          </a:xfrm>
          <a:prstGeom prst="rect">
            <a:avLst/>
          </a:prstGeom>
          <a:solidFill>
            <a:srgbClr val="FFFFFF"/>
          </a:solidFill>
        </p:spPr>
        <p:txBody>
          <a:bodyPr anchorCtr="0" anchor="t" bIns="91425" lIns="91425" spcFirstLastPara="1" rIns="91425" wrap="square" tIns="91425">
            <a:noAutofit/>
          </a:bodyPr>
          <a:lstStyle/>
          <a:p>
            <a:pPr indent="0" lvl="0" marL="0" rtl="0" algn="l">
              <a:spcBef>
                <a:spcPts val="0"/>
              </a:spcBef>
              <a:spcAft>
                <a:spcPts val="1600"/>
              </a:spcAft>
              <a:buNone/>
            </a:pPr>
            <a:r>
              <a:rPr lang="en" sz="2000" u="sng">
                <a:solidFill>
                  <a:schemeClr val="hlink"/>
                </a:solidFill>
                <a:latin typeface="Avenir"/>
                <a:ea typeface="Avenir"/>
                <a:cs typeface="Avenir"/>
                <a:sym typeface="Avenir"/>
                <a:hlinkClick r:id="rId5"/>
              </a:rPr>
              <a:t>FoxClocks</a:t>
            </a:r>
            <a:endParaRPr sz="2000">
              <a:solidFill>
                <a:srgbClr val="33475B"/>
              </a:solidFill>
              <a:latin typeface="Avenir"/>
              <a:ea typeface="Avenir"/>
              <a:cs typeface="Avenir"/>
              <a:sym typeface="Avenir"/>
            </a:endParaRPr>
          </a:p>
        </p:txBody>
      </p:sp>
      <p:sp>
        <p:nvSpPr>
          <p:cNvPr id="305" name="Google Shape;305;p34"/>
          <p:cNvSpPr txBox="1"/>
          <p:nvPr>
            <p:ph idx="1" type="body"/>
          </p:nvPr>
        </p:nvSpPr>
        <p:spPr>
          <a:xfrm>
            <a:off x="387000" y="6517150"/>
            <a:ext cx="6998400" cy="1888200"/>
          </a:xfrm>
          <a:prstGeom prst="rect">
            <a:avLst/>
          </a:prstGeom>
          <a:solidFill>
            <a:srgbClr val="FFFFFF"/>
          </a:solidFill>
        </p:spPr>
        <p:txBody>
          <a:bodyPr anchorCtr="0" anchor="t" bIns="91425" lIns="91425" spcFirstLastPara="1" rIns="91425" wrap="square" tIns="91425">
            <a:noAutofit/>
          </a:bodyPr>
          <a:lstStyle/>
          <a:p>
            <a:pPr indent="0" lvl="0" marL="0" rtl="0" algn="l">
              <a:spcBef>
                <a:spcPts val="0"/>
              </a:spcBef>
              <a:spcAft>
                <a:spcPts val="1600"/>
              </a:spcAft>
              <a:buNone/>
            </a:pPr>
            <a:r>
              <a:rPr lang="en" sz="1600">
                <a:solidFill>
                  <a:srgbClr val="33475B"/>
                </a:solidFill>
                <a:latin typeface="Avenir"/>
                <a:ea typeface="Avenir"/>
                <a:cs typeface="Avenir"/>
                <a:sym typeface="Avenir"/>
              </a:rPr>
              <a:t>This is an extension for Chrome and Firefox that lets us keep track of local or foreign time zones in our status bar.</a:t>
            </a:r>
            <a:br>
              <a:rPr lang="en" sz="1600">
                <a:solidFill>
                  <a:srgbClr val="33475B"/>
                </a:solidFill>
                <a:latin typeface="Avenir"/>
                <a:ea typeface="Avenir"/>
                <a:cs typeface="Avenir"/>
                <a:sym typeface="Avenir"/>
              </a:rPr>
            </a:br>
            <a:br>
              <a:rPr lang="en" sz="1600">
                <a:solidFill>
                  <a:srgbClr val="33475B"/>
                </a:solidFill>
                <a:latin typeface="Avenir"/>
                <a:ea typeface="Avenir"/>
                <a:cs typeface="Avenir"/>
                <a:sym typeface="Avenir"/>
              </a:rPr>
            </a:br>
            <a:r>
              <a:rPr b="1" lang="en" sz="1600">
                <a:solidFill>
                  <a:srgbClr val="33475B"/>
                </a:solidFill>
                <a:latin typeface="Avenir"/>
                <a:ea typeface="Avenir"/>
                <a:cs typeface="Avenir"/>
                <a:sym typeface="Avenir"/>
              </a:rPr>
              <a:t>How to use it: </a:t>
            </a:r>
            <a:r>
              <a:rPr lang="en" sz="1600">
                <a:solidFill>
                  <a:srgbClr val="33475B"/>
                </a:solidFill>
                <a:latin typeface="Avenir"/>
                <a:ea typeface="Avenir"/>
                <a:cs typeface="Avenir"/>
                <a:sym typeface="Avenir"/>
              </a:rPr>
              <a:t>Manage time zones and never miss a meeting due to a misunderstanding between PST, EST, CT, etc.</a:t>
            </a:r>
            <a:endParaRPr sz="1600">
              <a:solidFill>
                <a:srgbClr val="33475B"/>
              </a:solidFill>
              <a:latin typeface="Avenir"/>
              <a:ea typeface="Avenir"/>
              <a:cs typeface="Avenir"/>
              <a:sym typeface="Avenir"/>
            </a:endParaRPr>
          </a:p>
        </p:txBody>
      </p:sp>
      <p:sp>
        <p:nvSpPr>
          <p:cNvPr id="306" name="Google Shape;306;p34"/>
          <p:cNvSpPr txBox="1"/>
          <p:nvPr>
            <p:ph idx="4294967295" type="subTitle"/>
          </p:nvPr>
        </p:nvSpPr>
        <p:spPr>
          <a:xfrm>
            <a:off x="436522" y="9161244"/>
            <a:ext cx="2608800" cy="658800"/>
          </a:xfrm>
          <a:prstGeom prst="rect">
            <a:avLst/>
          </a:prstGeom>
          <a:solidFill>
            <a:srgbClr val="C9DAF8"/>
          </a:solidFill>
        </p:spPr>
        <p:txBody>
          <a:bodyPr anchorCtr="0" anchor="t" bIns="91425" lIns="91425" spcFirstLastPara="1" rIns="91425" wrap="square" tIns="91425">
            <a:noAutofit/>
          </a:bodyPr>
          <a:lstStyle/>
          <a:p>
            <a:pPr indent="0" lvl="0" marL="0" rtl="0" algn="l">
              <a:spcBef>
                <a:spcPts val="0"/>
              </a:spcBef>
              <a:spcAft>
                <a:spcPts val="1600"/>
              </a:spcAft>
              <a:buNone/>
            </a:pPr>
            <a:r>
              <a:rPr lang="en">
                <a:solidFill>
                  <a:srgbClr val="FFFFFF"/>
                </a:solidFill>
              </a:rPr>
              <a:t>Company Logo</a:t>
            </a:r>
            <a:endParaRPr>
              <a:solidFill>
                <a:srgbClr val="FFFFFF"/>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10" name="Shape 310"/>
        <p:cNvGrpSpPr/>
        <p:nvPr/>
      </p:nvGrpSpPr>
      <p:grpSpPr>
        <a:xfrm>
          <a:off x="0" y="0"/>
          <a:ext cx="0" cy="0"/>
          <a:chOff x="0" y="0"/>
          <a:chExt cx="0" cy="0"/>
        </a:xfrm>
      </p:grpSpPr>
      <p:sp>
        <p:nvSpPr>
          <p:cNvPr id="311" name="Google Shape;311;p35"/>
          <p:cNvSpPr/>
          <p:nvPr/>
        </p:nvSpPr>
        <p:spPr>
          <a:xfrm>
            <a:off x="0" y="8930700"/>
            <a:ext cx="7772400" cy="1119900"/>
          </a:xfrm>
          <a:prstGeom prst="rect">
            <a:avLst/>
          </a:pr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2" name="Google Shape;312;p35"/>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solidFill>
                  <a:srgbClr val="FFFFFF"/>
                </a:solidFill>
              </a:rPr>
              <a:t>‹#›</a:t>
            </a:fld>
            <a:endParaRPr>
              <a:solidFill>
                <a:srgbClr val="FFFFFF"/>
              </a:solidFill>
            </a:endParaRPr>
          </a:p>
        </p:txBody>
      </p:sp>
      <p:sp>
        <p:nvSpPr>
          <p:cNvPr id="313" name="Google Shape;313;p35"/>
          <p:cNvSpPr txBox="1"/>
          <p:nvPr>
            <p:ph idx="1" type="body"/>
          </p:nvPr>
        </p:nvSpPr>
        <p:spPr>
          <a:xfrm>
            <a:off x="2719450" y="729725"/>
            <a:ext cx="1863900" cy="545400"/>
          </a:xfrm>
          <a:prstGeom prst="rect">
            <a:avLst/>
          </a:prstGeom>
          <a:solidFill>
            <a:srgbClr val="FFFFFF"/>
          </a:solidFill>
        </p:spPr>
        <p:txBody>
          <a:bodyPr anchorCtr="0" anchor="t" bIns="91425" lIns="91425" spcFirstLastPara="1" rIns="91425" wrap="square" tIns="91425">
            <a:noAutofit/>
          </a:bodyPr>
          <a:lstStyle/>
          <a:p>
            <a:pPr indent="0" lvl="0" marL="0" rtl="0" algn="l">
              <a:spcBef>
                <a:spcPts val="0"/>
              </a:spcBef>
              <a:spcAft>
                <a:spcPts val="1600"/>
              </a:spcAft>
              <a:buNone/>
            </a:pPr>
            <a:r>
              <a:rPr b="1" lang="en" sz="2500">
                <a:latin typeface="Avenir"/>
                <a:ea typeface="Avenir"/>
                <a:cs typeface="Avenir"/>
                <a:sym typeface="Avenir"/>
              </a:rPr>
              <a:t>Conclusion</a:t>
            </a:r>
            <a:endParaRPr b="1" sz="2500">
              <a:latin typeface="Avenir"/>
              <a:ea typeface="Avenir"/>
              <a:cs typeface="Avenir"/>
              <a:sym typeface="Avenir"/>
            </a:endParaRPr>
          </a:p>
        </p:txBody>
      </p:sp>
      <p:cxnSp>
        <p:nvCxnSpPr>
          <p:cNvPr id="314" name="Google Shape;314;p35"/>
          <p:cNvCxnSpPr/>
          <p:nvPr/>
        </p:nvCxnSpPr>
        <p:spPr>
          <a:xfrm>
            <a:off x="2099125" y="1415275"/>
            <a:ext cx="3297300" cy="0"/>
          </a:xfrm>
          <a:prstGeom prst="straightConnector1">
            <a:avLst/>
          </a:prstGeom>
          <a:noFill/>
          <a:ln cap="flat" cmpd="sng" w="38100">
            <a:solidFill>
              <a:schemeClr val="dk2"/>
            </a:solidFill>
            <a:prstDash val="dot"/>
            <a:round/>
            <a:headEnd len="med" w="med" type="none"/>
            <a:tailEnd len="med" w="med" type="none"/>
          </a:ln>
        </p:spPr>
      </p:cxnSp>
      <p:sp>
        <p:nvSpPr>
          <p:cNvPr id="315" name="Google Shape;315;p35"/>
          <p:cNvSpPr txBox="1"/>
          <p:nvPr/>
        </p:nvSpPr>
        <p:spPr>
          <a:xfrm>
            <a:off x="1044100" y="1600000"/>
            <a:ext cx="5214600" cy="17766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2000">
                <a:solidFill>
                  <a:srgbClr val="33475B"/>
                </a:solidFill>
                <a:latin typeface="Avenir"/>
                <a:ea typeface="Avenir"/>
                <a:cs typeface="Avenir"/>
                <a:sym typeface="Avenir"/>
              </a:rPr>
              <a:t>Prospecting doesn't have to be a pain -- and it doesn't have to be annoying for your prospects. Adopt a few of these strategies into your workflow, and enjoy better prospecting and better results.</a:t>
            </a:r>
            <a:endParaRPr sz="2000">
              <a:solidFill>
                <a:srgbClr val="33475B"/>
              </a:solidFill>
              <a:latin typeface="Avenir"/>
              <a:ea typeface="Avenir"/>
              <a:cs typeface="Avenir"/>
              <a:sym typeface="Avenir"/>
            </a:endParaRPr>
          </a:p>
          <a:p>
            <a:pPr indent="0" lvl="0" marL="0" rtl="0" algn="ctr">
              <a:spcBef>
                <a:spcPts val="0"/>
              </a:spcBef>
              <a:spcAft>
                <a:spcPts val="0"/>
              </a:spcAft>
              <a:buNone/>
            </a:pPr>
            <a:r>
              <a:t/>
            </a:r>
            <a:endParaRPr sz="2000">
              <a:latin typeface="Avenir"/>
              <a:ea typeface="Avenir"/>
              <a:cs typeface="Avenir"/>
              <a:sym typeface="Avenir"/>
            </a:endParaRPr>
          </a:p>
          <a:p>
            <a:pPr indent="0" lvl="0" marL="0" rtl="0" algn="ctr">
              <a:spcBef>
                <a:spcPts val="0"/>
              </a:spcBef>
              <a:spcAft>
                <a:spcPts val="0"/>
              </a:spcAft>
              <a:buNone/>
            </a:pPr>
            <a:r>
              <a:rPr lang="en" sz="2000">
                <a:solidFill>
                  <a:schemeClr val="accent5"/>
                </a:solidFill>
                <a:latin typeface="Avenir"/>
                <a:ea typeface="Avenir"/>
                <a:cs typeface="Avenir"/>
                <a:sym typeface="Avenir"/>
              </a:rPr>
              <a:t>Interested in learning more about how our services can help your sales team close more deals?</a:t>
            </a:r>
            <a:endParaRPr sz="2000">
              <a:solidFill>
                <a:schemeClr val="accent5"/>
              </a:solidFill>
              <a:latin typeface="Avenir"/>
              <a:ea typeface="Avenir"/>
              <a:cs typeface="Avenir"/>
              <a:sym typeface="Avenir"/>
            </a:endParaRPr>
          </a:p>
        </p:txBody>
      </p:sp>
      <p:sp>
        <p:nvSpPr>
          <p:cNvPr id="316" name="Google Shape;316;p35"/>
          <p:cNvSpPr/>
          <p:nvPr/>
        </p:nvSpPr>
        <p:spPr>
          <a:xfrm>
            <a:off x="3287725" y="4664950"/>
            <a:ext cx="920100" cy="1980900"/>
          </a:xfrm>
          <a:prstGeom prst="downArrow">
            <a:avLst>
              <a:gd fmla="val 50000" name="adj1"/>
              <a:gd fmla="val 5000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7" name="Google Shape;317;p35"/>
          <p:cNvSpPr txBox="1"/>
          <p:nvPr/>
        </p:nvSpPr>
        <p:spPr>
          <a:xfrm>
            <a:off x="1591225" y="6965450"/>
            <a:ext cx="4313100" cy="12831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2000">
                <a:solidFill>
                  <a:srgbClr val="FF0000"/>
                </a:solidFill>
                <a:latin typeface="Avenir"/>
                <a:ea typeface="Avenir"/>
                <a:cs typeface="Avenir"/>
                <a:sym typeface="Avenir"/>
              </a:rPr>
              <a:t>[Insert CTA to a landing page with agency contact form]</a:t>
            </a:r>
            <a:endParaRPr sz="2000">
              <a:solidFill>
                <a:srgbClr val="FF0000"/>
              </a:solidFill>
              <a:latin typeface="Avenir"/>
              <a:ea typeface="Avenir"/>
              <a:cs typeface="Avenir"/>
              <a:sym typeface="Avenir"/>
            </a:endParaRPr>
          </a:p>
        </p:txBody>
      </p:sp>
      <p:sp>
        <p:nvSpPr>
          <p:cNvPr id="318" name="Google Shape;318;p35"/>
          <p:cNvSpPr txBox="1"/>
          <p:nvPr>
            <p:ph idx="4294967295" type="subTitle"/>
          </p:nvPr>
        </p:nvSpPr>
        <p:spPr>
          <a:xfrm>
            <a:off x="436522" y="9161244"/>
            <a:ext cx="2608800" cy="658800"/>
          </a:xfrm>
          <a:prstGeom prst="rect">
            <a:avLst/>
          </a:prstGeom>
          <a:solidFill>
            <a:srgbClr val="C9DAF8"/>
          </a:solidFill>
        </p:spPr>
        <p:txBody>
          <a:bodyPr anchorCtr="0" anchor="t" bIns="91425" lIns="91425" spcFirstLastPara="1" rIns="91425" wrap="square" tIns="91425">
            <a:noAutofit/>
          </a:bodyPr>
          <a:lstStyle/>
          <a:p>
            <a:pPr indent="0" lvl="0" marL="0" rtl="0" algn="l">
              <a:spcBef>
                <a:spcPts val="0"/>
              </a:spcBef>
              <a:spcAft>
                <a:spcPts val="1600"/>
              </a:spcAft>
              <a:buNone/>
            </a:pPr>
            <a:r>
              <a:rPr lang="en">
                <a:solidFill>
                  <a:srgbClr val="FFFFFF"/>
                </a:solidFill>
              </a:rPr>
              <a:t>Company Logo</a:t>
            </a:r>
            <a:endParaRPr>
              <a:solidFill>
                <a:srgbClr val="FFFFFF"/>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0" name="Shape 70"/>
        <p:cNvGrpSpPr/>
        <p:nvPr/>
      </p:nvGrpSpPr>
      <p:grpSpPr>
        <a:xfrm>
          <a:off x="0" y="0"/>
          <a:ext cx="0" cy="0"/>
          <a:chOff x="0" y="0"/>
          <a:chExt cx="0" cy="0"/>
        </a:xfrm>
      </p:grpSpPr>
      <p:sp>
        <p:nvSpPr>
          <p:cNvPr id="71" name="Google Shape;71;p15"/>
          <p:cNvSpPr/>
          <p:nvPr/>
        </p:nvSpPr>
        <p:spPr>
          <a:xfrm>
            <a:off x="0" y="8930700"/>
            <a:ext cx="7772400" cy="1119900"/>
          </a:xfrm>
          <a:prstGeom prst="rect">
            <a:avLst/>
          </a:pr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15"/>
          <p:cNvSpPr txBox="1"/>
          <p:nvPr>
            <p:ph type="title"/>
          </p:nvPr>
        </p:nvSpPr>
        <p:spPr>
          <a:xfrm>
            <a:off x="436525" y="501525"/>
            <a:ext cx="1772100" cy="603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Overview</a:t>
            </a:r>
            <a:endParaRPr/>
          </a:p>
        </p:txBody>
      </p:sp>
      <p:sp>
        <p:nvSpPr>
          <p:cNvPr id="73" name="Google Shape;73;p15"/>
          <p:cNvSpPr txBox="1"/>
          <p:nvPr>
            <p:ph idx="1" type="body"/>
          </p:nvPr>
        </p:nvSpPr>
        <p:spPr>
          <a:xfrm>
            <a:off x="436525" y="1339325"/>
            <a:ext cx="6930000" cy="6871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600">
                <a:latin typeface="Avenir"/>
                <a:ea typeface="Avenir"/>
                <a:cs typeface="Avenir"/>
                <a:sym typeface="Avenir"/>
              </a:rPr>
              <a:t>The time crunch countdown begins each day of every week of every month for us. It’s the one aspect of sales that just never changes.</a:t>
            </a:r>
            <a:endParaRPr sz="1600">
              <a:latin typeface="Avenir"/>
              <a:ea typeface="Avenir"/>
              <a:cs typeface="Avenir"/>
              <a:sym typeface="Avenir"/>
            </a:endParaRPr>
          </a:p>
          <a:p>
            <a:pPr indent="0" lvl="0" marL="0" rtl="0" algn="l">
              <a:spcBef>
                <a:spcPts val="1600"/>
              </a:spcBef>
              <a:spcAft>
                <a:spcPts val="0"/>
              </a:spcAft>
              <a:buNone/>
            </a:pPr>
            <a:r>
              <a:rPr lang="en" sz="1600">
                <a:latin typeface="Avenir"/>
                <a:ea typeface="Avenir"/>
                <a:cs typeface="Avenir"/>
                <a:sym typeface="Avenir"/>
              </a:rPr>
              <a:t>As we’ve all experienced, sales essentially boils down to two things:</a:t>
            </a:r>
            <a:endParaRPr sz="1600">
              <a:latin typeface="Avenir"/>
              <a:ea typeface="Avenir"/>
              <a:cs typeface="Avenir"/>
              <a:sym typeface="Avenir"/>
            </a:endParaRPr>
          </a:p>
          <a:p>
            <a:pPr indent="-330200" lvl="0" marL="457200" rtl="0" algn="l">
              <a:spcBef>
                <a:spcPts val="1600"/>
              </a:spcBef>
              <a:spcAft>
                <a:spcPts val="0"/>
              </a:spcAft>
              <a:buSzPts val="1600"/>
              <a:buFont typeface="Avenir"/>
              <a:buAutoNum type="arabicPeriod"/>
            </a:pPr>
            <a:r>
              <a:rPr lang="en" sz="1600">
                <a:latin typeface="Avenir"/>
                <a:ea typeface="Avenir"/>
                <a:cs typeface="Avenir"/>
                <a:sym typeface="Avenir"/>
              </a:rPr>
              <a:t>Numbers</a:t>
            </a:r>
            <a:endParaRPr sz="1600">
              <a:latin typeface="Avenir"/>
              <a:ea typeface="Avenir"/>
              <a:cs typeface="Avenir"/>
              <a:sym typeface="Avenir"/>
            </a:endParaRPr>
          </a:p>
          <a:p>
            <a:pPr indent="-330200" lvl="0" marL="457200" rtl="0" algn="l">
              <a:spcBef>
                <a:spcPts val="0"/>
              </a:spcBef>
              <a:spcAft>
                <a:spcPts val="0"/>
              </a:spcAft>
              <a:buSzPts val="1600"/>
              <a:buFont typeface="Avenir"/>
              <a:buAutoNum type="arabicPeriod"/>
            </a:pPr>
            <a:r>
              <a:rPr lang="en" sz="1600">
                <a:latin typeface="Avenir"/>
                <a:ea typeface="Avenir"/>
                <a:cs typeface="Avenir"/>
                <a:sym typeface="Avenir"/>
              </a:rPr>
              <a:t>Time</a:t>
            </a:r>
            <a:endParaRPr sz="1600">
              <a:latin typeface="Avenir"/>
              <a:ea typeface="Avenir"/>
              <a:cs typeface="Avenir"/>
              <a:sym typeface="Avenir"/>
            </a:endParaRPr>
          </a:p>
          <a:p>
            <a:pPr indent="0" lvl="0" marL="0" rtl="0" algn="l">
              <a:spcBef>
                <a:spcPts val="1600"/>
              </a:spcBef>
              <a:spcAft>
                <a:spcPts val="0"/>
              </a:spcAft>
              <a:buNone/>
            </a:pPr>
            <a:r>
              <a:rPr lang="en" sz="1600">
                <a:latin typeface="Avenir"/>
                <a:ea typeface="Avenir"/>
                <a:cs typeface="Avenir"/>
                <a:sym typeface="Avenir"/>
              </a:rPr>
              <a:t>And those two things often go hand-in-hand. While we (or our team) are racing to hit quota against that clock, we can save time and maximize our numbers by investing in the right processes, activities, and skills.</a:t>
            </a:r>
            <a:endParaRPr sz="1600">
              <a:latin typeface="Avenir"/>
              <a:ea typeface="Avenir"/>
              <a:cs typeface="Avenir"/>
              <a:sym typeface="Avenir"/>
            </a:endParaRPr>
          </a:p>
          <a:p>
            <a:pPr indent="0" lvl="0" marL="0" rtl="0" algn="l">
              <a:spcBef>
                <a:spcPts val="1600"/>
              </a:spcBef>
              <a:spcAft>
                <a:spcPts val="0"/>
              </a:spcAft>
              <a:buNone/>
            </a:pPr>
            <a:r>
              <a:rPr lang="en" sz="1600">
                <a:latin typeface="Avenir"/>
                <a:ea typeface="Avenir"/>
                <a:cs typeface="Avenir"/>
                <a:sym typeface="Avenir"/>
              </a:rPr>
              <a:t>Truth is, sales is changing -- quickly. As sales conversations grow even more buyer-focused, sales reps have begun developing their own hacks, techniques, and processes for prospecting.</a:t>
            </a:r>
            <a:endParaRPr sz="1600">
              <a:latin typeface="Avenir"/>
              <a:ea typeface="Avenir"/>
              <a:cs typeface="Avenir"/>
              <a:sym typeface="Avenir"/>
            </a:endParaRPr>
          </a:p>
          <a:p>
            <a:pPr indent="0" lvl="0" marL="0" rtl="0" algn="l">
              <a:spcBef>
                <a:spcPts val="1600"/>
              </a:spcBef>
              <a:spcAft>
                <a:spcPts val="1600"/>
              </a:spcAft>
              <a:buNone/>
            </a:pPr>
            <a:r>
              <a:rPr lang="en" sz="1600">
                <a:latin typeface="Avenir"/>
                <a:ea typeface="Avenir"/>
                <a:cs typeface="Avenir"/>
                <a:sym typeface="Avenir"/>
              </a:rPr>
              <a:t>That’s where this guide comes in. In this growing sales landscape, we’ll outline the various processes and key strategies for prospecting -- the phase of selling that often consumes the most time and energy (and is the most crucial to get right).</a:t>
            </a:r>
            <a:br>
              <a:rPr lang="en" sz="1600"/>
            </a:br>
            <a:br>
              <a:rPr lang="en"/>
            </a:br>
            <a:br>
              <a:rPr lang="en"/>
            </a:br>
            <a:br>
              <a:rPr lang="en"/>
            </a:br>
            <a:endParaRPr/>
          </a:p>
        </p:txBody>
      </p:sp>
      <p:sp>
        <p:nvSpPr>
          <p:cNvPr id="74" name="Google Shape;74;p15"/>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Clr>
                <a:srgbClr val="000000"/>
              </a:buClr>
              <a:buSzPts val="1100"/>
              <a:buFont typeface="Arial"/>
              <a:buNone/>
            </a:pPr>
            <a:fld id="{00000000-1234-1234-1234-123412341234}" type="slidenum">
              <a:rPr lang="en">
                <a:solidFill>
                  <a:srgbClr val="FFFFFF"/>
                </a:solidFill>
              </a:rPr>
              <a:t>‹#›</a:t>
            </a:fld>
            <a:endParaRPr>
              <a:solidFill>
                <a:srgbClr val="FFFFFF"/>
              </a:solidFill>
            </a:endParaRPr>
          </a:p>
        </p:txBody>
      </p:sp>
      <p:sp>
        <p:nvSpPr>
          <p:cNvPr id="75" name="Google Shape;75;p15"/>
          <p:cNvSpPr txBox="1"/>
          <p:nvPr>
            <p:ph idx="4294967295" type="subTitle"/>
          </p:nvPr>
        </p:nvSpPr>
        <p:spPr>
          <a:xfrm>
            <a:off x="436522" y="9161244"/>
            <a:ext cx="2608800" cy="658800"/>
          </a:xfrm>
          <a:prstGeom prst="rect">
            <a:avLst/>
          </a:prstGeom>
          <a:solidFill>
            <a:srgbClr val="C9DAF8"/>
          </a:solidFill>
        </p:spPr>
        <p:txBody>
          <a:bodyPr anchorCtr="0" anchor="t" bIns="91425" lIns="91425" spcFirstLastPara="1" rIns="91425" wrap="square" tIns="91425">
            <a:noAutofit/>
          </a:bodyPr>
          <a:lstStyle/>
          <a:p>
            <a:pPr indent="0" lvl="0" marL="0" rtl="0" algn="l">
              <a:spcBef>
                <a:spcPts val="0"/>
              </a:spcBef>
              <a:spcAft>
                <a:spcPts val="1600"/>
              </a:spcAft>
              <a:buNone/>
            </a:pPr>
            <a:r>
              <a:rPr lang="en">
                <a:solidFill>
                  <a:srgbClr val="FFFFFF"/>
                </a:solidFill>
              </a:rPr>
              <a:t>Company Logo</a:t>
            </a:r>
            <a:endParaRPr>
              <a:solidFill>
                <a:srgbClr val="FFFFFF"/>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9" name="Shape 79"/>
        <p:cNvGrpSpPr/>
        <p:nvPr/>
      </p:nvGrpSpPr>
      <p:grpSpPr>
        <a:xfrm>
          <a:off x="0" y="0"/>
          <a:ext cx="0" cy="0"/>
          <a:chOff x="0" y="0"/>
          <a:chExt cx="0" cy="0"/>
        </a:xfrm>
      </p:grpSpPr>
      <p:sp>
        <p:nvSpPr>
          <p:cNvPr id="80" name="Google Shape;80;p16"/>
          <p:cNvSpPr/>
          <p:nvPr/>
        </p:nvSpPr>
        <p:spPr>
          <a:xfrm>
            <a:off x="0" y="8930700"/>
            <a:ext cx="7772400" cy="1119900"/>
          </a:xfrm>
          <a:prstGeom prst="rect">
            <a:avLst/>
          </a:pr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1" name="Google Shape;81;p16"/>
          <p:cNvSpPr txBox="1"/>
          <p:nvPr>
            <p:ph type="title"/>
          </p:nvPr>
        </p:nvSpPr>
        <p:spPr>
          <a:xfrm>
            <a:off x="436525" y="501525"/>
            <a:ext cx="2946600" cy="603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Quick Refresher</a:t>
            </a:r>
            <a:endParaRPr/>
          </a:p>
        </p:txBody>
      </p:sp>
      <p:sp>
        <p:nvSpPr>
          <p:cNvPr id="82" name="Google Shape;82;p16"/>
          <p:cNvSpPr txBox="1"/>
          <p:nvPr>
            <p:ph idx="1" type="body"/>
          </p:nvPr>
        </p:nvSpPr>
        <p:spPr>
          <a:xfrm>
            <a:off x="436525" y="1491725"/>
            <a:ext cx="3874200" cy="2718300"/>
          </a:xfrm>
          <a:prstGeom prst="rect">
            <a:avLst/>
          </a:prstGeom>
          <a:solidFill>
            <a:srgbClr val="CFE2F3"/>
          </a:solidFill>
        </p:spPr>
        <p:txBody>
          <a:bodyPr anchorCtr="0" anchor="t" bIns="91425" lIns="91425" spcFirstLastPara="1" rIns="91425" wrap="square" tIns="91425">
            <a:noAutofit/>
          </a:bodyPr>
          <a:lstStyle/>
          <a:p>
            <a:pPr indent="0" lvl="0" marL="0" rtl="0" algn="l">
              <a:spcBef>
                <a:spcPts val="0"/>
              </a:spcBef>
              <a:spcAft>
                <a:spcPts val="0"/>
              </a:spcAft>
              <a:buNone/>
            </a:pPr>
            <a:r>
              <a:rPr b="1" lang="en" sz="1600">
                <a:latin typeface="Avenir"/>
                <a:ea typeface="Avenir"/>
                <a:cs typeface="Avenir"/>
                <a:sym typeface="Avenir"/>
              </a:rPr>
              <a:t>What is Prospecting?</a:t>
            </a:r>
            <a:endParaRPr b="1" sz="1600">
              <a:latin typeface="Avenir"/>
              <a:ea typeface="Avenir"/>
              <a:cs typeface="Avenir"/>
              <a:sym typeface="Avenir"/>
            </a:endParaRPr>
          </a:p>
          <a:p>
            <a:pPr indent="0" lvl="0" marL="0" rtl="0" algn="l">
              <a:spcBef>
                <a:spcPts val="1600"/>
              </a:spcBef>
              <a:spcAft>
                <a:spcPts val="1600"/>
              </a:spcAft>
              <a:buNone/>
            </a:pPr>
            <a:r>
              <a:rPr lang="en" sz="1600">
                <a:latin typeface="Avenir"/>
                <a:ea typeface="Avenir"/>
                <a:cs typeface="Avenir"/>
                <a:sym typeface="Avenir"/>
              </a:rPr>
              <a:t>Prospecting is the process of searching for potential customers, clients, or buyers to develop new business. The end goal is to move prospects through the sales funnel until they eventually convert into revenue-generating customers.</a:t>
            </a:r>
            <a:br>
              <a:rPr lang="en" sz="1600"/>
            </a:br>
            <a:endParaRPr sz="1600"/>
          </a:p>
        </p:txBody>
      </p:sp>
      <p:sp>
        <p:nvSpPr>
          <p:cNvPr id="83" name="Google Shape;83;p16"/>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solidFill>
                  <a:srgbClr val="FFFFFF"/>
                </a:solidFill>
              </a:rPr>
              <a:t>‹#›</a:t>
            </a:fld>
            <a:endParaRPr>
              <a:solidFill>
                <a:srgbClr val="FFFFFF"/>
              </a:solidFill>
            </a:endParaRPr>
          </a:p>
        </p:txBody>
      </p:sp>
      <p:sp>
        <p:nvSpPr>
          <p:cNvPr id="84" name="Google Shape;84;p16"/>
          <p:cNvSpPr txBox="1"/>
          <p:nvPr>
            <p:ph idx="1" type="body"/>
          </p:nvPr>
        </p:nvSpPr>
        <p:spPr>
          <a:xfrm>
            <a:off x="436525" y="5000650"/>
            <a:ext cx="6960000" cy="3057600"/>
          </a:xfrm>
          <a:prstGeom prst="rect">
            <a:avLst/>
          </a:prstGeom>
          <a:solidFill>
            <a:srgbClr val="CFE2F3"/>
          </a:solidFill>
        </p:spPr>
        <p:txBody>
          <a:bodyPr anchorCtr="0" anchor="t" bIns="91425" lIns="91425" spcFirstLastPara="1" rIns="91425" wrap="square" tIns="91425">
            <a:noAutofit/>
          </a:bodyPr>
          <a:lstStyle/>
          <a:p>
            <a:pPr indent="0" lvl="0" marL="0" rtl="0" algn="l">
              <a:spcBef>
                <a:spcPts val="0"/>
              </a:spcBef>
              <a:spcAft>
                <a:spcPts val="0"/>
              </a:spcAft>
              <a:buNone/>
            </a:pPr>
            <a:r>
              <a:rPr b="1" lang="en" sz="1600">
                <a:latin typeface="Avenir"/>
                <a:ea typeface="Avenir"/>
                <a:cs typeface="Avenir"/>
                <a:sym typeface="Avenir"/>
              </a:rPr>
              <a:t>What’s a Lead vs. a Prospect?</a:t>
            </a:r>
            <a:endParaRPr b="1" sz="1600">
              <a:latin typeface="Avenir"/>
              <a:ea typeface="Avenir"/>
              <a:cs typeface="Avenir"/>
              <a:sym typeface="Avenir"/>
            </a:endParaRPr>
          </a:p>
          <a:p>
            <a:pPr indent="0" lvl="0" marL="0" rtl="0" algn="l">
              <a:spcBef>
                <a:spcPts val="1600"/>
              </a:spcBef>
              <a:spcAft>
                <a:spcPts val="1600"/>
              </a:spcAft>
              <a:buNone/>
            </a:pPr>
            <a:r>
              <a:rPr lang="en" sz="1600">
                <a:latin typeface="Avenir"/>
                <a:ea typeface="Avenir"/>
                <a:cs typeface="Avenir"/>
                <a:sym typeface="Avenir"/>
              </a:rPr>
              <a:t>Leads: Potential customers who have expressed interest in our company or services through behaviors like visiting our website, subscribing to a blog, or downloading an ebook.</a:t>
            </a:r>
            <a:br>
              <a:rPr lang="en" sz="1600">
                <a:latin typeface="Avenir"/>
                <a:ea typeface="Avenir"/>
                <a:cs typeface="Avenir"/>
                <a:sym typeface="Avenir"/>
              </a:rPr>
            </a:br>
            <a:br>
              <a:rPr lang="en" sz="1600">
                <a:latin typeface="Avenir"/>
                <a:ea typeface="Avenir"/>
                <a:cs typeface="Avenir"/>
                <a:sym typeface="Avenir"/>
              </a:rPr>
            </a:br>
            <a:r>
              <a:rPr lang="en" sz="1600">
                <a:latin typeface="Avenir"/>
                <a:ea typeface="Avenir"/>
                <a:cs typeface="Avenir"/>
                <a:sym typeface="Avenir"/>
              </a:rPr>
              <a:t>Prospects: Leads become prospects if they are qualified as potential customers, meaning that they align with the persona of our target buyer. A prospect may also be classified as a potential customer who has limited or no interaction with our company, but they would not be considered a lead.</a:t>
            </a:r>
            <a:endParaRPr sz="1600">
              <a:latin typeface="Avenir"/>
              <a:ea typeface="Avenir"/>
              <a:cs typeface="Avenir"/>
              <a:sym typeface="Avenir"/>
            </a:endParaRPr>
          </a:p>
        </p:txBody>
      </p:sp>
      <p:pic>
        <p:nvPicPr>
          <p:cNvPr descr="Woman Sitting in Front of Table Beside Man Leaning on Laptop" id="85" name="Google Shape;85;p16"/>
          <p:cNvPicPr preferRelativeResize="0"/>
          <p:nvPr/>
        </p:nvPicPr>
        <p:blipFill>
          <a:blip r:embed="rId3">
            <a:alphaModFix/>
          </a:blip>
          <a:stretch>
            <a:fillRect/>
          </a:stretch>
        </p:blipFill>
        <p:spPr>
          <a:xfrm>
            <a:off x="4449925" y="1471863"/>
            <a:ext cx="2946600" cy="2758020"/>
          </a:xfrm>
          <a:prstGeom prst="rect">
            <a:avLst/>
          </a:prstGeom>
          <a:noFill/>
          <a:ln>
            <a:noFill/>
          </a:ln>
        </p:spPr>
      </p:pic>
      <p:sp>
        <p:nvSpPr>
          <p:cNvPr id="86" name="Google Shape;86;p16"/>
          <p:cNvSpPr txBox="1"/>
          <p:nvPr>
            <p:ph idx="4294967295" type="subTitle"/>
          </p:nvPr>
        </p:nvSpPr>
        <p:spPr>
          <a:xfrm>
            <a:off x="436522" y="9161244"/>
            <a:ext cx="2608800" cy="658800"/>
          </a:xfrm>
          <a:prstGeom prst="rect">
            <a:avLst/>
          </a:prstGeom>
          <a:solidFill>
            <a:srgbClr val="C9DAF8"/>
          </a:solidFill>
        </p:spPr>
        <p:txBody>
          <a:bodyPr anchorCtr="0" anchor="t" bIns="91425" lIns="91425" spcFirstLastPara="1" rIns="91425" wrap="square" tIns="91425">
            <a:noAutofit/>
          </a:bodyPr>
          <a:lstStyle/>
          <a:p>
            <a:pPr indent="0" lvl="0" marL="0" rtl="0" algn="l">
              <a:spcBef>
                <a:spcPts val="0"/>
              </a:spcBef>
              <a:spcAft>
                <a:spcPts val="1600"/>
              </a:spcAft>
              <a:buNone/>
            </a:pPr>
            <a:r>
              <a:rPr lang="en">
                <a:solidFill>
                  <a:srgbClr val="FFFFFF"/>
                </a:solidFill>
              </a:rPr>
              <a:t>Company Logo</a:t>
            </a:r>
            <a:endParaRPr>
              <a:solidFill>
                <a:srgbClr val="FFFFFF"/>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0" name="Shape 90"/>
        <p:cNvGrpSpPr/>
        <p:nvPr/>
      </p:nvGrpSpPr>
      <p:grpSpPr>
        <a:xfrm>
          <a:off x="0" y="0"/>
          <a:ext cx="0" cy="0"/>
          <a:chOff x="0" y="0"/>
          <a:chExt cx="0" cy="0"/>
        </a:xfrm>
      </p:grpSpPr>
      <p:sp>
        <p:nvSpPr>
          <p:cNvPr id="91" name="Google Shape;91;p17"/>
          <p:cNvSpPr/>
          <p:nvPr/>
        </p:nvSpPr>
        <p:spPr>
          <a:xfrm>
            <a:off x="0" y="8930700"/>
            <a:ext cx="7772400" cy="1119900"/>
          </a:xfrm>
          <a:prstGeom prst="rect">
            <a:avLst/>
          </a:pr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2" name="Google Shape;92;p17"/>
          <p:cNvSpPr txBox="1"/>
          <p:nvPr>
            <p:ph type="title"/>
          </p:nvPr>
        </p:nvSpPr>
        <p:spPr>
          <a:xfrm>
            <a:off x="436525" y="272925"/>
            <a:ext cx="2946600" cy="603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Quick Refresher</a:t>
            </a:r>
            <a:endParaRPr/>
          </a:p>
        </p:txBody>
      </p:sp>
      <p:sp>
        <p:nvSpPr>
          <p:cNvPr id="93" name="Google Shape;93;p17"/>
          <p:cNvSpPr txBox="1"/>
          <p:nvPr>
            <p:ph idx="1" type="body"/>
          </p:nvPr>
        </p:nvSpPr>
        <p:spPr>
          <a:xfrm>
            <a:off x="436525" y="882125"/>
            <a:ext cx="6960000" cy="8016000"/>
          </a:xfrm>
          <a:prstGeom prst="rect">
            <a:avLst/>
          </a:prstGeom>
          <a:noFill/>
        </p:spPr>
        <p:txBody>
          <a:bodyPr anchorCtr="0" anchor="t" bIns="91425" lIns="91425" spcFirstLastPara="1" rIns="91425" wrap="square" tIns="91425">
            <a:noAutofit/>
          </a:bodyPr>
          <a:lstStyle/>
          <a:p>
            <a:pPr indent="0" lvl="0" marL="0" rtl="0" algn="l">
              <a:spcBef>
                <a:spcPts val="0"/>
              </a:spcBef>
              <a:spcAft>
                <a:spcPts val="0"/>
              </a:spcAft>
              <a:buNone/>
            </a:pPr>
            <a:r>
              <a:rPr lang="en" sz="1400">
                <a:latin typeface="Avenir"/>
                <a:ea typeface="Avenir"/>
                <a:cs typeface="Avenir"/>
                <a:sym typeface="Avenir"/>
              </a:rPr>
              <a:t>Leads or prospects, the end goal is the same: Nurture potential customers until they buy our product or service. Here is what the process looks like:</a:t>
            </a:r>
            <a:endParaRPr sz="1400">
              <a:latin typeface="Avenir"/>
              <a:ea typeface="Avenir"/>
              <a:cs typeface="Avenir"/>
              <a:sym typeface="Avenir"/>
            </a:endParaRPr>
          </a:p>
          <a:p>
            <a:pPr indent="-317500" lvl="0" marL="457200" rtl="0" algn="l">
              <a:spcBef>
                <a:spcPts val="1600"/>
              </a:spcBef>
              <a:spcAft>
                <a:spcPts val="0"/>
              </a:spcAft>
              <a:buSzPts val="1400"/>
              <a:buFont typeface="Avenir"/>
              <a:buAutoNum type="arabicPeriod"/>
            </a:pPr>
            <a:r>
              <a:rPr b="1" lang="en" sz="1400">
                <a:latin typeface="Avenir"/>
                <a:ea typeface="Avenir"/>
                <a:cs typeface="Avenir"/>
                <a:sym typeface="Avenir"/>
              </a:rPr>
              <a:t>Research to assess quality of lead</a:t>
            </a:r>
            <a:endParaRPr b="1" sz="1400">
              <a:latin typeface="Avenir"/>
              <a:ea typeface="Avenir"/>
              <a:cs typeface="Avenir"/>
              <a:sym typeface="Avenir"/>
            </a:endParaRPr>
          </a:p>
          <a:p>
            <a:pPr indent="0" lvl="0" marL="0" rtl="0" algn="l">
              <a:spcBef>
                <a:spcPts val="1600"/>
              </a:spcBef>
              <a:spcAft>
                <a:spcPts val="0"/>
              </a:spcAft>
              <a:buNone/>
            </a:pPr>
            <a:r>
              <a:t/>
            </a:r>
            <a:endParaRPr>
              <a:latin typeface="Avenir"/>
              <a:ea typeface="Avenir"/>
              <a:cs typeface="Avenir"/>
              <a:sym typeface="Avenir"/>
            </a:endParaRPr>
          </a:p>
          <a:p>
            <a:pPr indent="0" lvl="0" marL="0" rtl="0" algn="l">
              <a:spcBef>
                <a:spcPts val="1600"/>
              </a:spcBef>
              <a:spcAft>
                <a:spcPts val="0"/>
              </a:spcAft>
              <a:buNone/>
            </a:pPr>
            <a:r>
              <a:t/>
            </a:r>
            <a:endParaRPr>
              <a:latin typeface="Avenir"/>
              <a:ea typeface="Avenir"/>
              <a:cs typeface="Avenir"/>
              <a:sym typeface="Avenir"/>
            </a:endParaRPr>
          </a:p>
          <a:p>
            <a:pPr indent="-317500" lvl="0" marL="457200" rtl="0" algn="l">
              <a:spcBef>
                <a:spcPts val="1600"/>
              </a:spcBef>
              <a:spcAft>
                <a:spcPts val="0"/>
              </a:spcAft>
              <a:buSzPts val="1400"/>
              <a:buFont typeface="Avenir"/>
              <a:buAutoNum type="arabicPeriod"/>
            </a:pPr>
            <a:r>
              <a:rPr b="1" lang="en" sz="1400">
                <a:latin typeface="Avenir"/>
                <a:ea typeface="Avenir"/>
                <a:cs typeface="Avenir"/>
                <a:sym typeface="Avenir"/>
              </a:rPr>
              <a:t>Prospect to get a connection</a:t>
            </a:r>
            <a:endParaRPr b="1" sz="1400">
              <a:latin typeface="Avenir"/>
              <a:ea typeface="Avenir"/>
              <a:cs typeface="Avenir"/>
              <a:sym typeface="Avenir"/>
            </a:endParaRPr>
          </a:p>
          <a:p>
            <a:pPr indent="0" lvl="0" marL="0" rtl="0" algn="l">
              <a:spcBef>
                <a:spcPts val="1600"/>
              </a:spcBef>
              <a:spcAft>
                <a:spcPts val="0"/>
              </a:spcAft>
              <a:buNone/>
            </a:pPr>
            <a:r>
              <a:t/>
            </a:r>
            <a:endParaRPr sz="1400">
              <a:latin typeface="Avenir"/>
              <a:ea typeface="Avenir"/>
              <a:cs typeface="Avenir"/>
              <a:sym typeface="Avenir"/>
            </a:endParaRPr>
          </a:p>
          <a:p>
            <a:pPr indent="0" lvl="0" marL="0" rtl="0" algn="l">
              <a:spcBef>
                <a:spcPts val="1600"/>
              </a:spcBef>
              <a:spcAft>
                <a:spcPts val="0"/>
              </a:spcAft>
              <a:buNone/>
            </a:pPr>
            <a:r>
              <a:t/>
            </a:r>
            <a:endParaRPr sz="1400">
              <a:latin typeface="Avenir"/>
              <a:ea typeface="Avenir"/>
              <a:cs typeface="Avenir"/>
              <a:sym typeface="Avenir"/>
            </a:endParaRPr>
          </a:p>
          <a:p>
            <a:pPr indent="-317500" lvl="0" marL="457200" rtl="0" algn="l">
              <a:spcBef>
                <a:spcPts val="1600"/>
              </a:spcBef>
              <a:spcAft>
                <a:spcPts val="0"/>
              </a:spcAft>
              <a:buSzPts val="1400"/>
              <a:buFont typeface="Avenir"/>
              <a:buAutoNum type="arabicPeriod"/>
            </a:pPr>
            <a:r>
              <a:rPr b="1" lang="en" sz="1400">
                <a:latin typeface="Avenir"/>
                <a:ea typeface="Avenir"/>
                <a:cs typeface="Avenir"/>
                <a:sym typeface="Avenir"/>
              </a:rPr>
              <a:t>Connect to schedule next meeting</a:t>
            </a:r>
            <a:endParaRPr b="1" sz="1400">
              <a:latin typeface="Avenir"/>
              <a:ea typeface="Avenir"/>
              <a:cs typeface="Avenir"/>
              <a:sym typeface="Avenir"/>
            </a:endParaRPr>
          </a:p>
          <a:p>
            <a:pPr indent="0" lvl="0" marL="0" rtl="0" algn="l">
              <a:spcBef>
                <a:spcPts val="1600"/>
              </a:spcBef>
              <a:spcAft>
                <a:spcPts val="0"/>
              </a:spcAft>
              <a:buNone/>
            </a:pPr>
            <a:r>
              <a:t/>
            </a:r>
            <a:endParaRPr sz="1400">
              <a:latin typeface="Avenir"/>
              <a:ea typeface="Avenir"/>
              <a:cs typeface="Avenir"/>
              <a:sym typeface="Avenir"/>
            </a:endParaRPr>
          </a:p>
          <a:p>
            <a:pPr indent="0" lvl="0" marL="0" rtl="0" algn="l">
              <a:spcBef>
                <a:spcPts val="1600"/>
              </a:spcBef>
              <a:spcAft>
                <a:spcPts val="0"/>
              </a:spcAft>
              <a:buNone/>
            </a:pPr>
            <a:r>
              <a:t/>
            </a:r>
            <a:endParaRPr sz="1400">
              <a:latin typeface="Avenir"/>
              <a:ea typeface="Avenir"/>
              <a:cs typeface="Avenir"/>
              <a:sym typeface="Avenir"/>
            </a:endParaRPr>
          </a:p>
          <a:p>
            <a:pPr indent="-317500" lvl="0" marL="457200" rtl="0" algn="l">
              <a:spcBef>
                <a:spcPts val="1600"/>
              </a:spcBef>
              <a:spcAft>
                <a:spcPts val="0"/>
              </a:spcAft>
              <a:buSzPts val="1400"/>
              <a:buFont typeface="Avenir"/>
              <a:buAutoNum type="arabicPeriod"/>
            </a:pPr>
            <a:r>
              <a:rPr b="1" lang="en" sz="1400">
                <a:latin typeface="Avenir"/>
                <a:ea typeface="Avenir"/>
                <a:cs typeface="Avenir"/>
                <a:sym typeface="Avenir"/>
              </a:rPr>
              <a:t>Educate and evaluate to find/qualify needs</a:t>
            </a:r>
            <a:endParaRPr b="1" sz="1400">
              <a:latin typeface="Avenir"/>
              <a:ea typeface="Avenir"/>
              <a:cs typeface="Avenir"/>
              <a:sym typeface="Avenir"/>
            </a:endParaRPr>
          </a:p>
          <a:p>
            <a:pPr indent="0" lvl="0" marL="0" rtl="0" algn="l">
              <a:spcBef>
                <a:spcPts val="1600"/>
              </a:spcBef>
              <a:spcAft>
                <a:spcPts val="0"/>
              </a:spcAft>
              <a:buNone/>
            </a:pPr>
            <a:r>
              <a:t/>
            </a:r>
            <a:endParaRPr sz="1400">
              <a:latin typeface="Avenir"/>
              <a:ea typeface="Avenir"/>
              <a:cs typeface="Avenir"/>
              <a:sym typeface="Avenir"/>
            </a:endParaRPr>
          </a:p>
          <a:p>
            <a:pPr indent="0" lvl="0" marL="0" rtl="0" algn="l">
              <a:spcBef>
                <a:spcPts val="1600"/>
              </a:spcBef>
              <a:spcAft>
                <a:spcPts val="0"/>
              </a:spcAft>
              <a:buNone/>
            </a:pPr>
            <a:r>
              <a:t/>
            </a:r>
            <a:endParaRPr sz="1400">
              <a:latin typeface="Avenir"/>
              <a:ea typeface="Avenir"/>
              <a:cs typeface="Avenir"/>
              <a:sym typeface="Avenir"/>
            </a:endParaRPr>
          </a:p>
          <a:p>
            <a:pPr indent="-317500" lvl="0" marL="457200" rtl="0" algn="l">
              <a:spcBef>
                <a:spcPts val="1600"/>
              </a:spcBef>
              <a:spcAft>
                <a:spcPts val="0"/>
              </a:spcAft>
              <a:buSzPts val="1400"/>
              <a:buFont typeface="Avenir"/>
              <a:buAutoNum type="arabicPeriod"/>
            </a:pPr>
            <a:r>
              <a:rPr b="1" lang="en" sz="1400">
                <a:latin typeface="Avenir"/>
                <a:ea typeface="Avenir"/>
                <a:cs typeface="Avenir"/>
                <a:sym typeface="Avenir"/>
              </a:rPr>
              <a:t>Close to turn opportunities into customers</a:t>
            </a:r>
            <a:endParaRPr b="1" sz="1400">
              <a:latin typeface="Avenir"/>
              <a:ea typeface="Avenir"/>
              <a:cs typeface="Avenir"/>
              <a:sym typeface="Avenir"/>
            </a:endParaRPr>
          </a:p>
        </p:txBody>
      </p:sp>
      <p:sp>
        <p:nvSpPr>
          <p:cNvPr id="94" name="Google Shape;94;p17"/>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solidFill>
                  <a:srgbClr val="FFFFFF"/>
                </a:solidFill>
              </a:rPr>
              <a:t>‹#›</a:t>
            </a:fld>
            <a:endParaRPr>
              <a:solidFill>
                <a:srgbClr val="FFFFFF"/>
              </a:solidFill>
            </a:endParaRPr>
          </a:p>
        </p:txBody>
      </p:sp>
      <p:sp>
        <p:nvSpPr>
          <p:cNvPr id="95" name="Google Shape;95;p17"/>
          <p:cNvSpPr txBox="1"/>
          <p:nvPr>
            <p:ph idx="1" type="body"/>
          </p:nvPr>
        </p:nvSpPr>
        <p:spPr>
          <a:xfrm>
            <a:off x="571500" y="2025675"/>
            <a:ext cx="3448200" cy="856200"/>
          </a:xfrm>
          <a:prstGeom prst="rect">
            <a:avLst/>
          </a:prstGeom>
          <a:solidFill>
            <a:srgbClr val="EFEFEF"/>
          </a:solidFill>
        </p:spPr>
        <p:txBody>
          <a:bodyPr anchorCtr="0" anchor="t" bIns="91425" lIns="91425" spcFirstLastPara="1" rIns="91425" wrap="square" tIns="91425">
            <a:noAutofit/>
          </a:bodyPr>
          <a:lstStyle/>
          <a:p>
            <a:pPr indent="0" lvl="0" marL="0" rtl="0" algn="l">
              <a:spcBef>
                <a:spcPts val="0"/>
              </a:spcBef>
              <a:spcAft>
                <a:spcPts val="1600"/>
              </a:spcAft>
              <a:buNone/>
            </a:pPr>
            <a:r>
              <a:rPr b="1" lang="en" sz="1200">
                <a:latin typeface="Avenir"/>
                <a:ea typeface="Avenir"/>
                <a:cs typeface="Avenir"/>
                <a:sym typeface="Avenir"/>
              </a:rPr>
              <a:t>Qualifying dimensions: </a:t>
            </a:r>
            <a:r>
              <a:rPr lang="en" sz="1200">
                <a:latin typeface="Avenir"/>
                <a:ea typeface="Avenir"/>
                <a:cs typeface="Avenir"/>
                <a:sym typeface="Avenir"/>
              </a:rPr>
              <a:t>A set of criteria to evaluate the probability that a lead or prospect will become a customer.</a:t>
            </a:r>
            <a:endParaRPr sz="1200">
              <a:latin typeface="Avenir"/>
              <a:ea typeface="Avenir"/>
              <a:cs typeface="Avenir"/>
              <a:sym typeface="Avenir"/>
            </a:endParaRPr>
          </a:p>
        </p:txBody>
      </p:sp>
      <p:sp>
        <p:nvSpPr>
          <p:cNvPr id="96" name="Google Shape;96;p17"/>
          <p:cNvSpPr txBox="1"/>
          <p:nvPr>
            <p:ph idx="1" type="body"/>
          </p:nvPr>
        </p:nvSpPr>
        <p:spPr>
          <a:xfrm>
            <a:off x="4095600" y="2025675"/>
            <a:ext cx="3572400" cy="856200"/>
          </a:xfrm>
          <a:prstGeom prst="rect">
            <a:avLst/>
          </a:prstGeom>
          <a:solidFill>
            <a:srgbClr val="EFEFEF"/>
          </a:solidFill>
        </p:spPr>
        <p:txBody>
          <a:bodyPr anchorCtr="0" anchor="t" bIns="91425" lIns="91425" spcFirstLastPara="1" rIns="91425" wrap="square" tIns="91425">
            <a:noAutofit/>
          </a:bodyPr>
          <a:lstStyle/>
          <a:p>
            <a:pPr indent="0" lvl="0" marL="0" rtl="0" algn="l">
              <a:spcBef>
                <a:spcPts val="0"/>
              </a:spcBef>
              <a:spcAft>
                <a:spcPts val="1600"/>
              </a:spcAft>
              <a:buNone/>
            </a:pPr>
            <a:r>
              <a:rPr b="1" lang="en" sz="1200">
                <a:latin typeface="Avenir"/>
                <a:ea typeface="Avenir"/>
                <a:cs typeface="Avenir"/>
                <a:sym typeface="Avenir"/>
              </a:rPr>
              <a:t>CRM</a:t>
            </a:r>
            <a:r>
              <a:rPr b="1" lang="en" sz="1200">
                <a:latin typeface="Avenir"/>
                <a:ea typeface="Avenir"/>
                <a:cs typeface="Avenir"/>
                <a:sym typeface="Avenir"/>
              </a:rPr>
              <a:t>: </a:t>
            </a:r>
            <a:r>
              <a:rPr lang="en" sz="1200">
                <a:latin typeface="Avenir"/>
                <a:ea typeface="Avenir"/>
                <a:cs typeface="Avenir"/>
                <a:sym typeface="Avenir"/>
              </a:rPr>
              <a:t>Software that allows companies to keep track of their potential and existing customers at whichever stage they assume in the sales cycle.</a:t>
            </a:r>
            <a:endParaRPr sz="1200">
              <a:latin typeface="Avenir"/>
              <a:ea typeface="Avenir"/>
              <a:cs typeface="Avenir"/>
              <a:sym typeface="Avenir"/>
            </a:endParaRPr>
          </a:p>
        </p:txBody>
      </p:sp>
      <p:sp>
        <p:nvSpPr>
          <p:cNvPr id="97" name="Google Shape;97;p17"/>
          <p:cNvSpPr txBox="1"/>
          <p:nvPr>
            <p:ph idx="1" type="body"/>
          </p:nvPr>
        </p:nvSpPr>
        <p:spPr>
          <a:xfrm>
            <a:off x="571500" y="3473475"/>
            <a:ext cx="3448200" cy="965100"/>
          </a:xfrm>
          <a:prstGeom prst="rect">
            <a:avLst/>
          </a:prstGeom>
          <a:solidFill>
            <a:srgbClr val="EFEFEF"/>
          </a:solidFill>
        </p:spPr>
        <p:txBody>
          <a:bodyPr anchorCtr="0" anchor="t" bIns="91425" lIns="91425" spcFirstLastPara="1" rIns="91425" wrap="square" tIns="91425">
            <a:noAutofit/>
          </a:bodyPr>
          <a:lstStyle/>
          <a:p>
            <a:pPr indent="0" lvl="0" marL="0" rtl="0" algn="l">
              <a:spcBef>
                <a:spcPts val="0"/>
              </a:spcBef>
              <a:spcAft>
                <a:spcPts val="1600"/>
              </a:spcAft>
              <a:buNone/>
            </a:pPr>
            <a:r>
              <a:rPr b="1" lang="en" sz="1200">
                <a:latin typeface="Avenir"/>
                <a:ea typeface="Avenir"/>
                <a:cs typeface="Avenir"/>
                <a:sym typeface="Avenir"/>
              </a:rPr>
              <a:t>Gatekeeper</a:t>
            </a:r>
            <a:r>
              <a:rPr b="1" lang="en" sz="1200">
                <a:latin typeface="Avenir"/>
                <a:ea typeface="Avenir"/>
                <a:cs typeface="Avenir"/>
                <a:sym typeface="Avenir"/>
              </a:rPr>
              <a:t>: </a:t>
            </a:r>
            <a:r>
              <a:rPr lang="en" sz="1200">
                <a:latin typeface="Avenir"/>
                <a:ea typeface="Avenir"/>
                <a:cs typeface="Avenir"/>
                <a:sym typeface="Avenir"/>
              </a:rPr>
              <a:t>Person in charge of communicating or preventing information from reaching a decision-maker.</a:t>
            </a:r>
            <a:endParaRPr sz="1200">
              <a:latin typeface="Avenir"/>
              <a:ea typeface="Avenir"/>
              <a:cs typeface="Avenir"/>
              <a:sym typeface="Avenir"/>
            </a:endParaRPr>
          </a:p>
        </p:txBody>
      </p:sp>
      <p:sp>
        <p:nvSpPr>
          <p:cNvPr id="98" name="Google Shape;98;p17"/>
          <p:cNvSpPr txBox="1"/>
          <p:nvPr>
            <p:ph idx="1" type="body"/>
          </p:nvPr>
        </p:nvSpPr>
        <p:spPr>
          <a:xfrm>
            <a:off x="4095675" y="3473475"/>
            <a:ext cx="3448200" cy="965100"/>
          </a:xfrm>
          <a:prstGeom prst="rect">
            <a:avLst/>
          </a:prstGeom>
          <a:solidFill>
            <a:srgbClr val="EFEFEF"/>
          </a:solidFill>
        </p:spPr>
        <p:txBody>
          <a:bodyPr anchorCtr="0" anchor="t" bIns="91425" lIns="91425" spcFirstLastPara="1" rIns="91425" wrap="square" tIns="91425">
            <a:noAutofit/>
          </a:bodyPr>
          <a:lstStyle/>
          <a:p>
            <a:pPr indent="0" lvl="0" marL="0" rtl="0" algn="l">
              <a:spcBef>
                <a:spcPts val="0"/>
              </a:spcBef>
              <a:spcAft>
                <a:spcPts val="1600"/>
              </a:spcAft>
              <a:buNone/>
            </a:pPr>
            <a:r>
              <a:rPr b="1" lang="en" sz="1200">
                <a:latin typeface="Avenir"/>
                <a:ea typeface="Avenir"/>
                <a:cs typeface="Avenir"/>
                <a:sym typeface="Avenir"/>
              </a:rPr>
              <a:t>Decision-maker</a:t>
            </a:r>
            <a:r>
              <a:rPr b="1" lang="en" sz="1200">
                <a:latin typeface="Avenir"/>
                <a:ea typeface="Avenir"/>
                <a:cs typeface="Avenir"/>
                <a:sym typeface="Avenir"/>
              </a:rPr>
              <a:t>: </a:t>
            </a:r>
            <a:r>
              <a:rPr lang="en" sz="1200">
                <a:latin typeface="Avenir"/>
                <a:ea typeface="Avenir"/>
                <a:cs typeface="Avenir"/>
                <a:sym typeface="Avenir"/>
              </a:rPr>
              <a:t>The person in charge of making a final decision on the sale. We usually have to go through a gatekeeper to reach </a:t>
            </a:r>
            <a:r>
              <a:rPr lang="en" sz="1200">
                <a:latin typeface="Avenir"/>
                <a:ea typeface="Avenir"/>
                <a:cs typeface="Avenir"/>
                <a:sym typeface="Avenir"/>
              </a:rPr>
              <a:t>them</a:t>
            </a:r>
            <a:r>
              <a:rPr lang="en" sz="1200">
                <a:latin typeface="Avenir"/>
                <a:ea typeface="Avenir"/>
                <a:cs typeface="Avenir"/>
                <a:sym typeface="Avenir"/>
              </a:rPr>
              <a:t>.</a:t>
            </a:r>
            <a:endParaRPr sz="1200">
              <a:latin typeface="Avenir"/>
              <a:ea typeface="Avenir"/>
              <a:cs typeface="Avenir"/>
              <a:sym typeface="Avenir"/>
            </a:endParaRPr>
          </a:p>
        </p:txBody>
      </p:sp>
      <p:sp>
        <p:nvSpPr>
          <p:cNvPr id="99" name="Google Shape;99;p17"/>
          <p:cNvSpPr txBox="1"/>
          <p:nvPr>
            <p:ph idx="1" type="body"/>
          </p:nvPr>
        </p:nvSpPr>
        <p:spPr>
          <a:xfrm>
            <a:off x="583875" y="4921275"/>
            <a:ext cx="6960000" cy="603000"/>
          </a:xfrm>
          <a:prstGeom prst="rect">
            <a:avLst/>
          </a:prstGeom>
          <a:solidFill>
            <a:srgbClr val="EFEFEF"/>
          </a:solidFill>
        </p:spPr>
        <p:txBody>
          <a:bodyPr anchorCtr="0" anchor="t" bIns="91425" lIns="91425" spcFirstLastPara="1" rIns="91425" wrap="square" tIns="91425">
            <a:noAutofit/>
          </a:bodyPr>
          <a:lstStyle/>
          <a:p>
            <a:pPr indent="0" lvl="0" marL="0" rtl="0" algn="l">
              <a:spcBef>
                <a:spcPts val="0"/>
              </a:spcBef>
              <a:spcAft>
                <a:spcPts val="1600"/>
              </a:spcAft>
              <a:buNone/>
            </a:pPr>
            <a:r>
              <a:rPr b="1" lang="en" sz="1200">
                <a:latin typeface="Avenir"/>
                <a:ea typeface="Avenir"/>
                <a:cs typeface="Avenir"/>
                <a:sym typeface="Avenir"/>
              </a:rPr>
              <a:t>Discovery call: </a:t>
            </a:r>
            <a:r>
              <a:rPr lang="en" sz="1200">
                <a:latin typeface="Avenir"/>
                <a:ea typeface="Avenir"/>
                <a:cs typeface="Avenir"/>
                <a:sym typeface="Avenir"/>
              </a:rPr>
              <a:t>The first contact a sales rep makes with a prospect with the aim to qualify them as a lead for the next step in the sales cycle</a:t>
            </a:r>
            <a:endParaRPr sz="1200">
              <a:latin typeface="Avenir"/>
              <a:ea typeface="Avenir"/>
              <a:cs typeface="Avenir"/>
              <a:sym typeface="Avenir"/>
            </a:endParaRPr>
          </a:p>
        </p:txBody>
      </p:sp>
      <p:sp>
        <p:nvSpPr>
          <p:cNvPr id="100" name="Google Shape;100;p17"/>
          <p:cNvSpPr txBox="1"/>
          <p:nvPr>
            <p:ph idx="1" type="body"/>
          </p:nvPr>
        </p:nvSpPr>
        <p:spPr>
          <a:xfrm>
            <a:off x="571500" y="6261100"/>
            <a:ext cx="6960000" cy="603000"/>
          </a:xfrm>
          <a:prstGeom prst="rect">
            <a:avLst/>
          </a:prstGeom>
          <a:solidFill>
            <a:srgbClr val="EFEFEF"/>
          </a:solidFill>
        </p:spPr>
        <p:txBody>
          <a:bodyPr anchorCtr="0" anchor="t" bIns="91425" lIns="91425" spcFirstLastPara="1" rIns="91425" wrap="square" tIns="91425">
            <a:noAutofit/>
          </a:bodyPr>
          <a:lstStyle/>
          <a:p>
            <a:pPr indent="0" lvl="0" marL="0" rtl="0" algn="l">
              <a:spcBef>
                <a:spcPts val="0"/>
              </a:spcBef>
              <a:spcAft>
                <a:spcPts val="1600"/>
              </a:spcAft>
              <a:buNone/>
            </a:pPr>
            <a:r>
              <a:rPr b="1" lang="en" sz="1200">
                <a:latin typeface="Avenir"/>
                <a:ea typeface="Avenir"/>
                <a:cs typeface="Avenir"/>
                <a:sym typeface="Avenir"/>
              </a:rPr>
              <a:t>Pain point: </a:t>
            </a:r>
            <a:r>
              <a:rPr lang="en" sz="1200">
                <a:latin typeface="Avenir"/>
                <a:ea typeface="Avenir"/>
                <a:cs typeface="Avenir"/>
                <a:sym typeface="Avenir"/>
              </a:rPr>
              <a:t>A prospect’s business need; this is what sales reps must identify to offer value and move them farther along in the sales cycle</a:t>
            </a:r>
            <a:r>
              <a:rPr b="1" lang="en" sz="1200">
                <a:latin typeface="Avenir"/>
                <a:ea typeface="Avenir"/>
                <a:cs typeface="Avenir"/>
                <a:sym typeface="Avenir"/>
              </a:rPr>
              <a:t>.</a:t>
            </a:r>
            <a:endParaRPr b="1" sz="1200">
              <a:latin typeface="Avenir"/>
              <a:ea typeface="Avenir"/>
              <a:cs typeface="Avenir"/>
              <a:sym typeface="Avenir"/>
            </a:endParaRPr>
          </a:p>
        </p:txBody>
      </p:sp>
      <p:sp>
        <p:nvSpPr>
          <p:cNvPr id="101" name="Google Shape;101;p17"/>
          <p:cNvSpPr txBox="1"/>
          <p:nvPr>
            <p:ph idx="1" type="body"/>
          </p:nvPr>
        </p:nvSpPr>
        <p:spPr>
          <a:xfrm>
            <a:off x="571500" y="7575861"/>
            <a:ext cx="6960000" cy="1119900"/>
          </a:xfrm>
          <a:prstGeom prst="rect">
            <a:avLst/>
          </a:prstGeom>
          <a:solidFill>
            <a:srgbClr val="EFEFEF"/>
          </a:solidFill>
        </p:spPr>
        <p:txBody>
          <a:bodyPr anchorCtr="0" anchor="t" bIns="91425" lIns="91425" spcFirstLastPara="1" rIns="91425" wrap="square" tIns="91425">
            <a:noAutofit/>
          </a:bodyPr>
          <a:lstStyle/>
          <a:p>
            <a:pPr indent="0" lvl="0" marL="0" rtl="0" algn="l">
              <a:spcBef>
                <a:spcPts val="0"/>
              </a:spcBef>
              <a:spcAft>
                <a:spcPts val="0"/>
              </a:spcAft>
              <a:buNone/>
            </a:pPr>
            <a:r>
              <a:rPr b="1" lang="en" sz="1200">
                <a:latin typeface="Avenir"/>
                <a:ea typeface="Avenir"/>
                <a:cs typeface="Avenir"/>
                <a:sym typeface="Avenir"/>
              </a:rPr>
              <a:t>Closed-lost: </a:t>
            </a:r>
            <a:r>
              <a:rPr lang="en" sz="1200">
                <a:latin typeface="Avenir"/>
                <a:ea typeface="Avenir"/>
                <a:cs typeface="Avenir"/>
                <a:sym typeface="Avenir"/>
              </a:rPr>
              <a:t>When the buyer fails to buy a product or service from the sales rep.</a:t>
            </a:r>
            <a:br>
              <a:rPr b="1" lang="en" sz="1200">
                <a:latin typeface="Avenir"/>
                <a:ea typeface="Avenir"/>
                <a:cs typeface="Avenir"/>
                <a:sym typeface="Avenir"/>
              </a:rPr>
            </a:br>
            <a:br>
              <a:rPr b="1" lang="en" sz="1200">
                <a:latin typeface="Avenir"/>
                <a:ea typeface="Avenir"/>
                <a:cs typeface="Avenir"/>
                <a:sym typeface="Avenir"/>
              </a:rPr>
            </a:br>
            <a:r>
              <a:rPr b="1" lang="en" sz="1200">
                <a:latin typeface="Avenir"/>
                <a:ea typeface="Avenir"/>
                <a:cs typeface="Avenir"/>
                <a:sym typeface="Avenir"/>
              </a:rPr>
              <a:t>Closed-won: </a:t>
            </a:r>
            <a:r>
              <a:rPr lang="en" sz="1200">
                <a:latin typeface="Avenir"/>
                <a:ea typeface="Avenir"/>
                <a:cs typeface="Avenir"/>
                <a:sym typeface="Avenir"/>
              </a:rPr>
              <a:t>When the buyer buys a product or service from the sales rep.</a:t>
            </a:r>
            <a:endParaRPr sz="1200">
              <a:latin typeface="Avenir"/>
              <a:ea typeface="Avenir"/>
              <a:cs typeface="Avenir"/>
              <a:sym typeface="Avenir"/>
            </a:endParaRPr>
          </a:p>
          <a:p>
            <a:pPr indent="0" lvl="0" marL="0" rtl="0" algn="l">
              <a:spcBef>
                <a:spcPts val="1600"/>
              </a:spcBef>
              <a:spcAft>
                <a:spcPts val="0"/>
              </a:spcAft>
              <a:buNone/>
            </a:pPr>
            <a:r>
              <a:rPr b="1" lang="en" sz="1200">
                <a:latin typeface="Avenir"/>
                <a:ea typeface="Avenir"/>
                <a:cs typeface="Avenir"/>
                <a:sym typeface="Avenir"/>
              </a:rPr>
              <a:t>Closing ratio: </a:t>
            </a:r>
            <a:r>
              <a:rPr lang="en" sz="1200">
                <a:latin typeface="Avenir"/>
                <a:ea typeface="Avenir"/>
                <a:cs typeface="Avenir"/>
                <a:sym typeface="Avenir"/>
              </a:rPr>
              <a:t>Ratio of prospects that a sales rep closes and wins.</a:t>
            </a:r>
            <a:endParaRPr sz="1200">
              <a:latin typeface="Avenir"/>
              <a:ea typeface="Avenir"/>
              <a:cs typeface="Avenir"/>
              <a:sym typeface="Avenir"/>
            </a:endParaRPr>
          </a:p>
          <a:p>
            <a:pPr indent="0" lvl="0" marL="0" rtl="0" algn="l">
              <a:spcBef>
                <a:spcPts val="1600"/>
              </a:spcBef>
              <a:spcAft>
                <a:spcPts val="1600"/>
              </a:spcAft>
              <a:buNone/>
            </a:pPr>
            <a:r>
              <a:t/>
            </a:r>
            <a:endParaRPr sz="1200"/>
          </a:p>
        </p:txBody>
      </p:sp>
      <p:sp>
        <p:nvSpPr>
          <p:cNvPr id="102" name="Google Shape;102;p17"/>
          <p:cNvSpPr txBox="1"/>
          <p:nvPr>
            <p:ph idx="4294967295" type="subTitle"/>
          </p:nvPr>
        </p:nvSpPr>
        <p:spPr>
          <a:xfrm>
            <a:off x="436522" y="9161244"/>
            <a:ext cx="2608800" cy="658800"/>
          </a:xfrm>
          <a:prstGeom prst="rect">
            <a:avLst/>
          </a:prstGeom>
          <a:solidFill>
            <a:srgbClr val="C9DAF8"/>
          </a:solidFill>
        </p:spPr>
        <p:txBody>
          <a:bodyPr anchorCtr="0" anchor="t" bIns="91425" lIns="91425" spcFirstLastPara="1" rIns="91425" wrap="square" tIns="91425">
            <a:noAutofit/>
          </a:bodyPr>
          <a:lstStyle/>
          <a:p>
            <a:pPr indent="0" lvl="0" marL="0" rtl="0" algn="l">
              <a:spcBef>
                <a:spcPts val="0"/>
              </a:spcBef>
              <a:spcAft>
                <a:spcPts val="1600"/>
              </a:spcAft>
              <a:buNone/>
            </a:pPr>
            <a:r>
              <a:rPr lang="en">
                <a:solidFill>
                  <a:srgbClr val="FFFFFF"/>
                </a:solidFill>
              </a:rPr>
              <a:t>Company Logo</a:t>
            </a:r>
            <a:endParaRPr>
              <a:solidFill>
                <a:srgbClr val="FFFFFF"/>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6" name="Shape 106"/>
        <p:cNvGrpSpPr/>
        <p:nvPr/>
      </p:nvGrpSpPr>
      <p:grpSpPr>
        <a:xfrm>
          <a:off x="0" y="0"/>
          <a:ext cx="0" cy="0"/>
          <a:chOff x="0" y="0"/>
          <a:chExt cx="0" cy="0"/>
        </a:xfrm>
      </p:grpSpPr>
      <p:sp>
        <p:nvSpPr>
          <p:cNvPr id="107" name="Google Shape;107;p18"/>
          <p:cNvSpPr/>
          <p:nvPr/>
        </p:nvSpPr>
        <p:spPr>
          <a:xfrm>
            <a:off x="0" y="8930700"/>
            <a:ext cx="7772400" cy="1119900"/>
          </a:xfrm>
          <a:prstGeom prst="rect">
            <a:avLst/>
          </a:pr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8" name="Google Shape;108;p18"/>
          <p:cNvSpPr txBox="1"/>
          <p:nvPr>
            <p:ph idx="1" type="body"/>
          </p:nvPr>
        </p:nvSpPr>
        <p:spPr>
          <a:xfrm>
            <a:off x="207925" y="272525"/>
            <a:ext cx="3874200" cy="994500"/>
          </a:xfrm>
          <a:prstGeom prst="rect">
            <a:avLst/>
          </a:prstGeom>
          <a:solidFill>
            <a:srgbClr val="FFFFFF"/>
          </a:solidFill>
        </p:spPr>
        <p:txBody>
          <a:bodyPr anchorCtr="0" anchor="t" bIns="91425" lIns="91425" spcFirstLastPara="1" rIns="91425" wrap="square" tIns="91425">
            <a:noAutofit/>
          </a:bodyPr>
          <a:lstStyle/>
          <a:p>
            <a:pPr indent="0" lvl="0" marL="0" rtl="0" algn="l">
              <a:spcBef>
                <a:spcPts val="0"/>
              </a:spcBef>
              <a:spcAft>
                <a:spcPts val="1600"/>
              </a:spcAft>
              <a:buNone/>
            </a:pPr>
            <a:r>
              <a:rPr b="1" lang="en" sz="2200">
                <a:latin typeface="Avenir"/>
                <a:ea typeface="Avenir"/>
                <a:cs typeface="Avenir"/>
                <a:sym typeface="Avenir"/>
              </a:rPr>
              <a:t>Sales Prospecting Techniques</a:t>
            </a:r>
            <a:endParaRPr b="1" sz="2200">
              <a:latin typeface="Avenir"/>
              <a:ea typeface="Avenir"/>
              <a:cs typeface="Avenir"/>
              <a:sym typeface="Avenir"/>
            </a:endParaRPr>
          </a:p>
        </p:txBody>
      </p:sp>
      <p:sp>
        <p:nvSpPr>
          <p:cNvPr id="109" name="Google Shape;109;p18"/>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solidFill>
                  <a:srgbClr val="FFFFFF"/>
                </a:solidFill>
              </a:rPr>
              <a:t>‹#›</a:t>
            </a:fld>
            <a:endParaRPr>
              <a:solidFill>
                <a:srgbClr val="FFFFFF"/>
              </a:solidFill>
            </a:endParaRPr>
          </a:p>
        </p:txBody>
      </p:sp>
      <p:sp>
        <p:nvSpPr>
          <p:cNvPr id="110" name="Google Shape;110;p18"/>
          <p:cNvSpPr txBox="1"/>
          <p:nvPr>
            <p:ph idx="1" type="body"/>
          </p:nvPr>
        </p:nvSpPr>
        <p:spPr>
          <a:xfrm>
            <a:off x="127475" y="1038425"/>
            <a:ext cx="7540500" cy="1770300"/>
          </a:xfrm>
          <a:prstGeom prst="rect">
            <a:avLst/>
          </a:prstGeom>
          <a:solidFill>
            <a:srgbClr val="FFFFFF"/>
          </a:solidFill>
        </p:spPr>
        <p:txBody>
          <a:bodyPr anchorCtr="0" anchor="t" bIns="91425" lIns="91425" spcFirstLastPara="1" rIns="91425" wrap="square" tIns="91425">
            <a:noAutofit/>
          </a:bodyPr>
          <a:lstStyle/>
          <a:p>
            <a:pPr indent="0" lvl="0" marL="0" rtl="0" algn="l">
              <a:spcBef>
                <a:spcPts val="0"/>
              </a:spcBef>
              <a:spcAft>
                <a:spcPts val="1600"/>
              </a:spcAft>
              <a:buNone/>
            </a:pPr>
            <a:r>
              <a:rPr lang="en" sz="1600">
                <a:latin typeface="Avenir"/>
                <a:ea typeface="Avenir"/>
                <a:cs typeface="Avenir"/>
                <a:sym typeface="Avenir"/>
              </a:rPr>
              <a:t>As the sales environment matures, we’re seeing a shift from and either/or methodology of prospecting. Reps no longer have to choose between inbound or outbound prospecting. Here’s the big difference in the two methodologies:</a:t>
            </a:r>
            <a:endParaRPr sz="1600">
              <a:latin typeface="Avenir"/>
              <a:ea typeface="Avenir"/>
              <a:cs typeface="Avenir"/>
              <a:sym typeface="Avenir"/>
            </a:endParaRPr>
          </a:p>
        </p:txBody>
      </p:sp>
      <p:cxnSp>
        <p:nvCxnSpPr>
          <p:cNvPr id="111" name="Google Shape;111;p18"/>
          <p:cNvCxnSpPr/>
          <p:nvPr/>
        </p:nvCxnSpPr>
        <p:spPr>
          <a:xfrm flipH="1" rot="10800000">
            <a:off x="284125" y="907475"/>
            <a:ext cx="3781800" cy="14700"/>
          </a:xfrm>
          <a:prstGeom prst="straightConnector1">
            <a:avLst/>
          </a:prstGeom>
          <a:noFill/>
          <a:ln cap="flat" cmpd="sng" w="28575">
            <a:solidFill>
              <a:schemeClr val="dk2"/>
            </a:solidFill>
            <a:prstDash val="solid"/>
            <a:round/>
            <a:headEnd len="med" w="med" type="none"/>
            <a:tailEnd len="med" w="med" type="none"/>
          </a:ln>
        </p:spPr>
      </p:cxnSp>
      <p:sp>
        <p:nvSpPr>
          <p:cNvPr id="112" name="Google Shape;112;p18"/>
          <p:cNvSpPr txBox="1"/>
          <p:nvPr>
            <p:ph idx="1" type="body"/>
          </p:nvPr>
        </p:nvSpPr>
        <p:spPr>
          <a:xfrm>
            <a:off x="25" y="2224625"/>
            <a:ext cx="7772400" cy="2804700"/>
          </a:xfrm>
          <a:prstGeom prst="rect">
            <a:avLst/>
          </a:prstGeom>
          <a:solidFill>
            <a:srgbClr val="A4C2F4"/>
          </a:solidFill>
        </p:spPr>
        <p:txBody>
          <a:bodyPr anchorCtr="0" anchor="t" bIns="91425" lIns="91425" spcFirstLastPara="1" rIns="91425" wrap="square" tIns="91425">
            <a:noAutofit/>
          </a:bodyPr>
          <a:lstStyle/>
          <a:p>
            <a:pPr indent="0" lvl="0" marL="0" rtl="0" algn="l">
              <a:spcBef>
                <a:spcPts val="0"/>
              </a:spcBef>
              <a:spcAft>
                <a:spcPts val="1600"/>
              </a:spcAft>
              <a:buNone/>
            </a:pPr>
            <a:r>
              <a:rPr lang="en">
                <a:solidFill>
                  <a:srgbClr val="FFFFFF"/>
                </a:solidFill>
                <a:latin typeface="Avenir"/>
                <a:ea typeface="Avenir"/>
                <a:cs typeface="Avenir"/>
                <a:sym typeface="Avenir"/>
              </a:rPr>
              <a:t>Outbound Prospecting</a:t>
            </a:r>
            <a:br>
              <a:rPr lang="en" sz="1600">
                <a:solidFill>
                  <a:srgbClr val="FFFFFF"/>
                </a:solidFill>
                <a:latin typeface="Avenir"/>
                <a:ea typeface="Avenir"/>
                <a:cs typeface="Avenir"/>
                <a:sym typeface="Avenir"/>
              </a:rPr>
            </a:br>
            <a:r>
              <a:rPr b="1" lang="en" sz="1400" u="sng">
                <a:solidFill>
                  <a:srgbClr val="FFFFFF"/>
                </a:solidFill>
                <a:latin typeface="Avenir"/>
                <a:ea typeface="Avenir"/>
                <a:cs typeface="Avenir"/>
                <a:sym typeface="Avenir"/>
              </a:rPr>
              <a:t>Cold calling:</a:t>
            </a:r>
            <a:r>
              <a:rPr b="1" lang="en" sz="1400">
                <a:solidFill>
                  <a:srgbClr val="FFFFFF"/>
                </a:solidFill>
                <a:latin typeface="Avenir"/>
                <a:ea typeface="Avenir"/>
                <a:cs typeface="Avenir"/>
                <a:sym typeface="Avenir"/>
              </a:rPr>
              <a:t> </a:t>
            </a:r>
            <a:r>
              <a:rPr lang="en" sz="1400">
                <a:solidFill>
                  <a:srgbClr val="FFFFFF"/>
                </a:solidFill>
                <a:latin typeface="Avenir"/>
                <a:ea typeface="Avenir"/>
                <a:cs typeface="Avenir"/>
                <a:sym typeface="Avenir"/>
              </a:rPr>
              <a:t>Unsolicited calls to sell a product or service</a:t>
            </a:r>
            <a:br>
              <a:rPr lang="en" sz="1400">
                <a:solidFill>
                  <a:srgbClr val="FFFFFF"/>
                </a:solidFill>
                <a:latin typeface="Avenir"/>
                <a:ea typeface="Avenir"/>
                <a:cs typeface="Avenir"/>
                <a:sym typeface="Avenir"/>
              </a:rPr>
            </a:br>
            <a:br>
              <a:rPr lang="en" sz="1400">
                <a:solidFill>
                  <a:srgbClr val="FFFFFF"/>
                </a:solidFill>
                <a:latin typeface="Avenir"/>
                <a:ea typeface="Avenir"/>
                <a:cs typeface="Avenir"/>
                <a:sym typeface="Avenir"/>
              </a:rPr>
            </a:br>
            <a:r>
              <a:rPr b="1" lang="en" sz="1400" u="sng">
                <a:solidFill>
                  <a:srgbClr val="FFFFFF"/>
                </a:solidFill>
                <a:latin typeface="Avenir"/>
                <a:ea typeface="Avenir"/>
                <a:cs typeface="Avenir"/>
                <a:sym typeface="Avenir"/>
              </a:rPr>
              <a:t>Social spamming:</a:t>
            </a:r>
            <a:r>
              <a:rPr lang="en" sz="1400">
                <a:solidFill>
                  <a:srgbClr val="FFFFFF"/>
                </a:solidFill>
                <a:latin typeface="Avenir"/>
                <a:ea typeface="Avenir"/>
                <a:cs typeface="Avenir"/>
                <a:sym typeface="Avenir"/>
              </a:rPr>
              <a:t> Unsolicited social media messages to sell a product or service</a:t>
            </a:r>
            <a:br>
              <a:rPr lang="en" sz="1400">
                <a:solidFill>
                  <a:srgbClr val="FFFFFF"/>
                </a:solidFill>
                <a:latin typeface="Avenir"/>
                <a:ea typeface="Avenir"/>
                <a:cs typeface="Avenir"/>
                <a:sym typeface="Avenir"/>
              </a:rPr>
            </a:br>
            <a:br>
              <a:rPr lang="en" sz="1400">
                <a:solidFill>
                  <a:srgbClr val="FFFFFF"/>
                </a:solidFill>
                <a:latin typeface="Avenir"/>
                <a:ea typeface="Avenir"/>
                <a:cs typeface="Avenir"/>
                <a:sym typeface="Avenir"/>
              </a:rPr>
            </a:br>
            <a:r>
              <a:rPr b="1" lang="en" sz="1400" u="sng">
                <a:solidFill>
                  <a:srgbClr val="FFFFFF"/>
                </a:solidFill>
                <a:latin typeface="Avenir"/>
                <a:ea typeface="Avenir"/>
                <a:cs typeface="Avenir"/>
                <a:sym typeface="Avenir"/>
              </a:rPr>
              <a:t>The process:</a:t>
            </a:r>
            <a:r>
              <a:rPr lang="en" sz="1400">
                <a:solidFill>
                  <a:srgbClr val="FFFFFF"/>
                </a:solidFill>
                <a:latin typeface="Avenir"/>
                <a:ea typeface="Avenir"/>
                <a:cs typeface="Avenir"/>
                <a:sym typeface="Avenir"/>
              </a:rPr>
              <a:t> Research takes longer without any prior history with a contact. Less context for us when we’re ready to reach out to establish a connection.</a:t>
            </a:r>
            <a:br>
              <a:rPr lang="en" sz="1400">
                <a:solidFill>
                  <a:srgbClr val="FFFFFF"/>
                </a:solidFill>
                <a:latin typeface="Avenir"/>
                <a:ea typeface="Avenir"/>
                <a:cs typeface="Avenir"/>
                <a:sym typeface="Avenir"/>
              </a:rPr>
            </a:br>
            <a:br>
              <a:rPr lang="en" sz="1400">
                <a:solidFill>
                  <a:srgbClr val="FFFFFF"/>
                </a:solidFill>
                <a:latin typeface="Avenir"/>
                <a:ea typeface="Avenir"/>
                <a:cs typeface="Avenir"/>
                <a:sym typeface="Avenir"/>
              </a:rPr>
            </a:br>
            <a:r>
              <a:rPr b="1" lang="en" sz="1400">
                <a:solidFill>
                  <a:srgbClr val="FFFFFF"/>
                </a:solidFill>
                <a:latin typeface="Avenir"/>
                <a:ea typeface="Avenir"/>
                <a:cs typeface="Avenir"/>
                <a:sym typeface="Avenir"/>
              </a:rPr>
              <a:t>Example:</a:t>
            </a:r>
            <a:r>
              <a:rPr lang="en" sz="1400">
                <a:solidFill>
                  <a:srgbClr val="FFFFFF"/>
                </a:solidFill>
                <a:latin typeface="Avenir"/>
                <a:ea typeface="Avenir"/>
                <a:cs typeface="Avenir"/>
                <a:sym typeface="Avenir"/>
              </a:rPr>
              <a:t> “Hi John, I wanted to reach out to you because I’ve worked with companies like yours in the past."</a:t>
            </a:r>
            <a:endParaRPr sz="1400">
              <a:solidFill>
                <a:srgbClr val="FFFFFF"/>
              </a:solidFill>
              <a:latin typeface="Avenir"/>
              <a:ea typeface="Avenir"/>
              <a:cs typeface="Avenir"/>
              <a:sym typeface="Avenir"/>
            </a:endParaRPr>
          </a:p>
        </p:txBody>
      </p:sp>
      <p:sp>
        <p:nvSpPr>
          <p:cNvPr id="113" name="Google Shape;113;p18"/>
          <p:cNvSpPr txBox="1"/>
          <p:nvPr>
            <p:ph idx="1" type="body"/>
          </p:nvPr>
        </p:nvSpPr>
        <p:spPr>
          <a:xfrm>
            <a:off x="25" y="5015800"/>
            <a:ext cx="7772400" cy="3915000"/>
          </a:xfrm>
          <a:prstGeom prst="rect">
            <a:avLst/>
          </a:prstGeom>
          <a:solidFill>
            <a:srgbClr val="6D9EEB"/>
          </a:solidFill>
        </p:spPr>
        <p:txBody>
          <a:bodyPr anchorCtr="0" anchor="t" bIns="91425" lIns="91425" spcFirstLastPara="1" rIns="91425" wrap="square" tIns="91425">
            <a:noAutofit/>
          </a:bodyPr>
          <a:lstStyle/>
          <a:p>
            <a:pPr indent="0" lvl="0" marL="0" rtl="0" algn="l">
              <a:spcBef>
                <a:spcPts val="0"/>
              </a:spcBef>
              <a:spcAft>
                <a:spcPts val="1600"/>
              </a:spcAft>
              <a:buNone/>
            </a:pPr>
            <a:r>
              <a:rPr lang="en">
                <a:solidFill>
                  <a:srgbClr val="FFFFFF"/>
                </a:solidFill>
                <a:latin typeface="Avenir"/>
                <a:ea typeface="Avenir"/>
                <a:cs typeface="Avenir"/>
                <a:sym typeface="Avenir"/>
              </a:rPr>
              <a:t>Inbound</a:t>
            </a:r>
            <a:r>
              <a:rPr lang="en">
                <a:solidFill>
                  <a:srgbClr val="FFFFFF"/>
                </a:solidFill>
                <a:latin typeface="Avenir"/>
                <a:ea typeface="Avenir"/>
                <a:cs typeface="Avenir"/>
                <a:sym typeface="Avenir"/>
              </a:rPr>
              <a:t> Prospecting</a:t>
            </a:r>
            <a:br>
              <a:rPr lang="en" sz="1600">
                <a:solidFill>
                  <a:srgbClr val="FFFFFF"/>
                </a:solidFill>
                <a:latin typeface="Avenir"/>
                <a:ea typeface="Avenir"/>
                <a:cs typeface="Avenir"/>
                <a:sym typeface="Avenir"/>
              </a:rPr>
            </a:br>
            <a:r>
              <a:rPr b="1" lang="en" sz="1400" u="sng">
                <a:solidFill>
                  <a:srgbClr val="FFFFFF"/>
                </a:solidFill>
                <a:latin typeface="Avenir"/>
                <a:ea typeface="Avenir"/>
                <a:cs typeface="Avenir"/>
                <a:sym typeface="Avenir"/>
              </a:rPr>
              <a:t>Warm emailing:</a:t>
            </a:r>
            <a:r>
              <a:rPr b="1" lang="en" sz="1400">
                <a:solidFill>
                  <a:srgbClr val="FFFFFF"/>
                </a:solidFill>
                <a:latin typeface="Avenir"/>
                <a:ea typeface="Avenir"/>
                <a:cs typeface="Avenir"/>
                <a:sym typeface="Avenir"/>
              </a:rPr>
              <a:t> Warm emails to explore a relationship with a lead who has already expressed familiarity with your product or service</a:t>
            </a:r>
            <a:br>
              <a:rPr b="1" lang="en" sz="1400">
                <a:solidFill>
                  <a:srgbClr val="FFFFFF"/>
                </a:solidFill>
                <a:latin typeface="Avenir"/>
                <a:ea typeface="Avenir"/>
                <a:cs typeface="Avenir"/>
                <a:sym typeface="Avenir"/>
              </a:rPr>
            </a:br>
            <a:br>
              <a:rPr b="1" lang="en" sz="1400">
                <a:solidFill>
                  <a:srgbClr val="FFFFFF"/>
                </a:solidFill>
                <a:latin typeface="Avenir"/>
                <a:ea typeface="Avenir"/>
                <a:cs typeface="Avenir"/>
                <a:sym typeface="Avenir"/>
              </a:rPr>
            </a:br>
            <a:r>
              <a:rPr b="1" lang="en" sz="1400" u="sng">
                <a:solidFill>
                  <a:srgbClr val="FFFFFF"/>
                </a:solidFill>
                <a:latin typeface="Avenir"/>
                <a:ea typeface="Avenir"/>
                <a:cs typeface="Avenir"/>
                <a:sym typeface="Avenir"/>
              </a:rPr>
              <a:t>Social selling:</a:t>
            </a:r>
            <a:r>
              <a:rPr b="1" lang="en" sz="1400">
                <a:solidFill>
                  <a:srgbClr val="FFFFFF"/>
                </a:solidFill>
                <a:latin typeface="Avenir"/>
                <a:ea typeface="Avenir"/>
                <a:cs typeface="Avenir"/>
                <a:sym typeface="Avenir"/>
              </a:rPr>
              <a:t> Using social media to explore a relationship with a lead; sales reps can offer value to prospects on social media by answering their questions and introducing them to useful content</a:t>
            </a:r>
            <a:br>
              <a:rPr b="1" lang="en" sz="1400">
                <a:solidFill>
                  <a:srgbClr val="FFFFFF"/>
                </a:solidFill>
                <a:latin typeface="Avenir"/>
                <a:ea typeface="Avenir"/>
                <a:cs typeface="Avenir"/>
                <a:sym typeface="Avenir"/>
              </a:rPr>
            </a:br>
            <a:br>
              <a:rPr b="1" lang="en" sz="1400">
                <a:solidFill>
                  <a:srgbClr val="FFFFFF"/>
                </a:solidFill>
                <a:latin typeface="Avenir"/>
                <a:ea typeface="Avenir"/>
                <a:cs typeface="Avenir"/>
                <a:sym typeface="Avenir"/>
              </a:rPr>
            </a:br>
            <a:r>
              <a:rPr b="1" lang="en" sz="1400" u="sng">
                <a:solidFill>
                  <a:srgbClr val="FFFFFF"/>
                </a:solidFill>
                <a:latin typeface="Avenir"/>
                <a:ea typeface="Avenir"/>
                <a:cs typeface="Avenir"/>
                <a:sym typeface="Avenir"/>
              </a:rPr>
              <a:t>The Process:</a:t>
            </a:r>
            <a:r>
              <a:rPr b="1" lang="en" sz="1400">
                <a:solidFill>
                  <a:srgbClr val="FFFFFF"/>
                </a:solidFill>
                <a:latin typeface="Avenir"/>
                <a:ea typeface="Avenir"/>
                <a:cs typeface="Avenir"/>
                <a:sym typeface="Avenir"/>
              </a:rPr>
              <a:t> Research process is shorter as we already have their contact information and interaction history. Gives us context about the prospect’s interests or prior behavior, allowing us to develop more personalized outreach.</a:t>
            </a:r>
            <a:br>
              <a:rPr b="1" lang="en" sz="1400">
                <a:solidFill>
                  <a:srgbClr val="FFFFFF"/>
                </a:solidFill>
                <a:latin typeface="Avenir"/>
                <a:ea typeface="Avenir"/>
                <a:cs typeface="Avenir"/>
                <a:sym typeface="Avenir"/>
              </a:rPr>
            </a:br>
            <a:br>
              <a:rPr b="1" lang="en" sz="1400">
                <a:solidFill>
                  <a:srgbClr val="FFFFFF"/>
                </a:solidFill>
                <a:latin typeface="Avenir"/>
                <a:ea typeface="Avenir"/>
                <a:cs typeface="Avenir"/>
                <a:sym typeface="Avenir"/>
              </a:rPr>
            </a:br>
            <a:r>
              <a:rPr b="1" lang="en" sz="1400">
                <a:solidFill>
                  <a:srgbClr val="FFFFFF"/>
                </a:solidFill>
                <a:latin typeface="Avenir"/>
                <a:ea typeface="Avenir"/>
                <a:cs typeface="Avenir"/>
                <a:sym typeface="Avenir"/>
              </a:rPr>
              <a:t>Example: “Hi John, I’m reaching out because I noticed you were looking at our ebook on improving sales productivity.”</a:t>
            </a:r>
            <a:endParaRPr sz="1400">
              <a:solidFill>
                <a:srgbClr val="FFFFFF"/>
              </a:solidFill>
              <a:latin typeface="Avenir"/>
              <a:ea typeface="Avenir"/>
              <a:cs typeface="Avenir"/>
              <a:sym typeface="Avenir"/>
            </a:endParaRPr>
          </a:p>
        </p:txBody>
      </p:sp>
      <p:sp>
        <p:nvSpPr>
          <p:cNvPr id="114" name="Google Shape;114;p18"/>
          <p:cNvSpPr txBox="1"/>
          <p:nvPr>
            <p:ph idx="4294967295" type="subTitle"/>
          </p:nvPr>
        </p:nvSpPr>
        <p:spPr>
          <a:xfrm>
            <a:off x="436522" y="9161244"/>
            <a:ext cx="2608800" cy="658800"/>
          </a:xfrm>
          <a:prstGeom prst="rect">
            <a:avLst/>
          </a:prstGeom>
          <a:solidFill>
            <a:srgbClr val="C9DAF8"/>
          </a:solidFill>
        </p:spPr>
        <p:txBody>
          <a:bodyPr anchorCtr="0" anchor="t" bIns="91425" lIns="91425" spcFirstLastPara="1" rIns="91425" wrap="square" tIns="91425">
            <a:noAutofit/>
          </a:bodyPr>
          <a:lstStyle/>
          <a:p>
            <a:pPr indent="0" lvl="0" marL="0" rtl="0" algn="l">
              <a:spcBef>
                <a:spcPts val="0"/>
              </a:spcBef>
              <a:spcAft>
                <a:spcPts val="1600"/>
              </a:spcAft>
              <a:buNone/>
            </a:pPr>
            <a:r>
              <a:rPr lang="en">
                <a:solidFill>
                  <a:srgbClr val="FFFFFF"/>
                </a:solidFill>
              </a:rPr>
              <a:t>Company Logo</a:t>
            </a:r>
            <a:endParaRPr>
              <a:solidFill>
                <a:srgbClr val="FFFFFF"/>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8" name="Shape 118"/>
        <p:cNvGrpSpPr/>
        <p:nvPr/>
      </p:nvGrpSpPr>
      <p:grpSpPr>
        <a:xfrm>
          <a:off x="0" y="0"/>
          <a:ext cx="0" cy="0"/>
          <a:chOff x="0" y="0"/>
          <a:chExt cx="0" cy="0"/>
        </a:xfrm>
      </p:grpSpPr>
      <p:sp>
        <p:nvSpPr>
          <p:cNvPr id="119" name="Google Shape;119;p19"/>
          <p:cNvSpPr/>
          <p:nvPr/>
        </p:nvSpPr>
        <p:spPr>
          <a:xfrm>
            <a:off x="0" y="8930700"/>
            <a:ext cx="7772400" cy="1119900"/>
          </a:xfrm>
          <a:prstGeom prst="rect">
            <a:avLst/>
          </a:pr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0" name="Google Shape;120;p19"/>
          <p:cNvSpPr txBox="1"/>
          <p:nvPr>
            <p:ph idx="1" type="body"/>
          </p:nvPr>
        </p:nvSpPr>
        <p:spPr>
          <a:xfrm>
            <a:off x="284125" y="272525"/>
            <a:ext cx="7147800" cy="994500"/>
          </a:xfrm>
          <a:prstGeom prst="rect">
            <a:avLst/>
          </a:prstGeom>
          <a:solidFill>
            <a:srgbClr val="FFFFFF"/>
          </a:solidFill>
        </p:spPr>
        <p:txBody>
          <a:bodyPr anchorCtr="0" anchor="t" bIns="91425" lIns="91425" spcFirstLastPara="1" rIns="91425" wrap="square" tIns="91425">
            <a:noAutofit/>
          </a:bodyPr>
          <a:lstStyle/>
          <a:p>
            <a:pPr indent="0" lvl="0" marL="0" rtl="0" algn="l">
              <a:spcBef>
                <a:spcPts val="0"/>
              </a:spcBef>
              <a:spcAft>
                <a:spcPts val="1600"/>
              </a:spcAft>
              <a:buNone/>
            </a:pPr>
            <a:r>
              <a:rPr b="1" lang="en" sz="2200">
                <a:latin typeface="Avenir"/>
                <a:ea typeface="Avenir"/>
                <a:cs typeface="Avenir"/>
                <a:sym typeface="Avenir"/>
              </a:rPr>
              <a:t>Our Recommendation → The Inbound Methodology</a:t>
            </a:r>
            <a:endParaRPr b="1" sz="2200">
              <a:latin typeface="Avenir"/>
              <a:ea typeface="Avenir"/>
              <a:cs typeface="Avenir"/>
              <a:sym typeface="Avenir"/>
            </a:endParaRPr>
          </a:p>
        </p:txBody>
      </p:sp>
      <p:sp>
        <p:nvSpPr>
          <p:cNvPr id="121" name="Google Shape;121;p19"/>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solidFill>
                  <a:srgbClr val="FFFFFF"/>
                </a:solidFill>
              </a:rPr>
              <a:t>‹#›</a:t>
            </a:fld>
            <a:endParaRPr>
              <a:solidFill>
                <a:srgbClr val="FFFFFF"/>
              </a:solidFill>
            </a:endParaRPr>
          </a:p>
        </p:txBody>
      </p:sp>
      <p:sp>
        <p:nvSpPr>
          <p:cNvPr id="122" name="Google Shape;122;p19"/>
          <p:cNvSpPr txBox="1"/>
          <p:nvPr>
            <p:ph idx="1" type="body"/>
          </p:nvPr>
        </p:nvSpPr>
        <p:spPr>
          <a:xfrm>
            <a:off x="4959075" y="1038425"/>
            <a:ext cx="2396400" cy="3667800"/>
          </a:xfrm>
          <a:prstGeom prst="rect">
            <a:avLst/>
          </a:prstGeom>
          <a:solidFill>
            <a:srgbClr val="FFFFFF"/>
          </a:solidFill>
        </p:spPr>
        <p:txBody>
          <a:bodyPr anchorCtr="0" anchor="t" bIns="91425" lIns="91425" spcFirstLastPara="1" rIns="91425" wrap="square" tIns="91425">
            <a:noAutofit/>
          </a:bodyPr>
          <a:lstStyle/>
          <a:p>
            <a:pPr indent="0" lvl="0" marL="0" rtl="0" algn="l">
              <a:spcBef>
                <a:spcPts val="0"/>
              </a:spcBef>
              <a:spcAft>
                <a:spcPts val="1600"/>
              </a:spcAft>
              <a:buNone/>
            </a:pPr>
            <a:r>
              <a:rPr lang="en" sz="1600">
                <a:solidFill>
                  <a:srgbClr val="33475B"/>
                </a:solidFill>
                <a:latin typeface="Avenir"/>
                <a:ea typeface="Avenir"/>
                <a:cs typeface="Avenir"/>
                <a:sym typeface="Avenir"/>
              </a:rPr>
              <a:t>… with a responsible approach to outbound tactics like cold calling and cold outreach. Because, let's face it -- not every lead you get will be "warm." Our world is now characterized by infinite information, whenever we want.</a:t>
            </a:r>
            <a:endParaRPr sz="1600">
              <a:solidFill>
                <a:srgbClr val="33475B"/>
              </a:solidFill>
              <a:latin typeface="Avenir"/>
              <a:ea typeface="Avenir"/>
              <a:cs typeface="Avenir"/>
              <a:sym typeface="Avenir"/>
            </a:endParaRPr>
          </a:p>
        </p:txBody>
      </p:sp>
      <p:pic>
        <p:nvPicPr>
          <p:cNvPr descr="Image result for hubspot inbound sales" id="123" name="Google Shape;123;p19"/>
          <p:cNvPicPr preferRelativeResize="0"/>
          <p:nvPr/>
        </p:nvPicPr>
        <p:blipFill>
          <a:blip r:embed="rId3">
            <a:alphaModFix/>
          </a:blip>
          <a:stretch>
            <a:fillRect/>
          </a:stretch>
        </p:blipFill>
        <p:spPr>
          <a:xfrm>
            <a:off x="284125" y="1136552"/>
            <a:ext cx="4347150" cy="3667724"/>
          </a:xfrm>
          <a:prstGeom prst="rect">
            <a:avLst/>
          </a:prstGeom>
          <a:noFill/>
          <a:ln>
            <a:noFill/>
          </a:ln>
        </p:spPr>
      </p:pic>
      <p:sp>
        <p:nvSpPr>
          <p:cNvPr id="124" name="Google Shape;124;p19"/>
          <p:cNvSpPr txBox="1"/>
          <p:nvPr/>
        </p:nvSpPr>
        <p:spPr>
          <a:xfrm>
            <a:off x="433450" y="5098725"/>
            <a:ext cx="6922200" cy="3814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33475B"/>
                </a:solidFill>
                <a:latin typeface="Avenir"/>
                <a:ea typeface="Avenir"/>
                <a:cs typeface="Avenir"/>
                <a:sym typeface="Avenir"/>
              </a:rPr>
              <a:t>Before we make a purchase decision, </a:t>
            </a:r>
            <a:r>
              <a:rPr lang="en" u="sng">
                <a:solidFill>
                  <a:schemeClr val="hlink"/>
                </a:solidFill>
                <a:latin typeface="Avenir"/>
                <a:ea typeface="Avenir"/>
                <a:cs typeface="Avenir"/>
                <a:sym typeface="Avenir"/>
                <a:hlinkClick r:id="rId4"/>
              </a:rPr>
              <a:t>60% of us rely on word-of-mouth</a:t>
            </a:r>
            <a:r>
              <a:rPr lang="en">
                <a:solidFill>
                  <a:srgbClr val="33475B"/>
                </a:solidFill>
                <a:latin typeface="Avenir"/>
                <a:ea typeface="Avenir"/>
                <a:cs typeface="Avenir"/>
                <a:sym typeface="Avenir"/>
              </a:rPr>
              <a:t>, friends, and social media; 49% on customer references; 47% on analyst reports and recommendations; and 44% on media articles</a:t>
            </a:r>
            <a:endParaRPr>
              <a:solidFill>
                <a:srgbClr val="33475B"/>
              </a:solidFill>
              <a:latin typeface="Avenir"/>
              <a:ea typeface="Avenir"/>
              <a:cs typeface="Avenir"/>
              <a:sym typeface="Avenir"/>
            </a:endParaRPr>
          </a:p>
          <a:p>
            <a:pPr indent="0" lvl="0" marL="0" rtl="0" algn="l">
              <a:spcBef>
                <a:spcPts val="0"/>
              </a:spcBef>
              <a:spcAft>
                <a:spcPts val="0"/>
              </a:spcAft>
              <a:buNone/>
            </a:pPr>
            <a:r>
              <a:t/>
            </a:r>
            <a:endParaRPr>
              <a:solidFill>
                <a:srgbClr val="33475B"/>
              </a:solidFill>
              <a:latin typeface="Avenir"/>
              <a:ea typeface="Avenir"/>
              <a:cs typeface="Avenir"/>
              <a:sym typeface="Avenir"/>
            </a:endParaRPr>
          </a:p>
          <a:p>
            <a:pPr indent="0" lvl="0" marL="0" rtl="0" algn="l">
              <a:spcBef>
                <a:spcPts val="0"/>
              </a:spcBef>
              <a:spcAft>
                <a:spcPts val="0"/>
              </a:spcAft>
              <a:buNone/>
            </a:pPr>
            <a:r>
              <a:rPr lang="en">
                <a:solidFill>
                  <a:srgbClr val="33475B"/>
                </a:solidFill>
                <a:latin typeface="Avenir"/>
                <a:ea typeface="Avenir"/>
                <a:cs typeface="Avenir"/>
                <a:sym typeface="Avenir"/>
              </a:rPr>
              <a:t>Before a salesperson even has a chance to contact a prospect, he or she is already </a:t>
            </a:r>
            <a:r>
              <a:rPr lang="en" u="sng">
                <a:solidFill>
                  <a:schemeClr val="hlink"/>
                </a:solidFill>
                <a:latin typeface="Avenir"/>
                <a:ea typeface="Avenir"/>
                <a:cs typeface="Avenir"/>
                <a:sym typeface="Avenir"/>
                <a:hlinkClick r:id="rId5"/>
              </a:rPr>
              <a:t>57% of the way through the sales process</a:t>
            </a:r>
            <a:r>
              <a:rPr lang="en">
                <a:solidFill>
                  <a:srgbClr val="33475B"/>
                </a:solidFill>
                <a:latin typeface="Avenir"/>
                <a:ea typeface="Avenir"/>
                <a:cs typeface="Avenir"/>
                <a:sym typeface="Avenir"/>
              </a:rPr>
              <a:t>. Yet, salespeople are still cold calling as if buyers have no awareness. Experienced salespeople can expect to spend 7.5 hours of cold calling to get ONE qualified appointment, according to a </a:t>
            </a:r>
            <a:r>
              <a:rPr lang="en" u="sng">
                <a:solidFill>
                  <a:schemeClr val="hlink"/>
                </a:solidFill>
                <a:latin typeface="Avenir"/>
                <a:ea typeface="Avenir"/>
                <a:cs typeface="Avenir"/>
                <a:sym typeface="Avenir"/>
                <a:hlinkClick r:id="rId6"/>
              </a:rPr>
              <a:t>Baylor University study</a:t>
            </a:r>
            <a:r>
              <a:rPr lang="en">
                <a:solidFill>
                  <a:srgbClr val="33475B"/>
                </a:solidFill>
                <a:latin typeface="Avenir"/>
                <a:ea typeface="Avenir"/>
                <a:cs typeface="Avenir"/>
                <a:sym typeface="Avenir"/>
              </a:rPr>
              <a:t>.</a:t>
            </a:r>
            <a:endParaRPr>
              <a:solidFill>
                <a:srgbClr val="33475B"/>
              </a:solidFill>
              <a:latin typeface="Avenir"/>
              <a:ea typeface="Avenir"/>
              <a:cs typeface="Avenir"/>
              <a:sym typeface="Avenir"/>
            </a:endParaRPr>
          </a:p>
          <a:p>
            <a:pPr indent="0" lvl="0" marL="0" rtl="0" algn="l">
              <a:spcBef>
                <a:spcPts val="0"/>
              </a:spcBef>
              <a:spcAft>
                <a:spcPts val="0"/>
              </a:spcAft>
              <a:buNone/>
            </a:pPr>
            <a:r>
              <a:t/>
            </a:r>
            <a:endParaRPr>
              <a:solidFill>
                <a:srgbClr val="33475B"/>
              </a:solidFill>
              <a:latin typeface="Avenir"/>
              <a:ea typeface="Avenir"/>
              <a:cs typeface="Avenir"/>
              <a:sym typeface="Avenir"/>
            </a:endParaRPr>
          </a:p>
          <a:p>
            <a:pPr indent="0" lvl="0" marL="0" rtl="0" algn="l">
              <a:spcBef>
                <a:spcPts val="0"/>
              </a:spcBef>
              <a:spcAft>
                <a:spcPts val="0"/>
              </a:spcAft>
              <a:buNone/>
            </a:pPr>
            <a:r>
              <a:rPr lang="en">
                <a:solidFill>
                  <a:srgbClr val="33475B"/>
                </a:solidFill>
                <a:latin typeface="Avenir"/>
                <a:ea typeface="Avenir"/>
                <a:cs typeface="Avenir"/>
                <a:sym typeface="Avenir"/>
              </a:rPr>
              <a:t>Companies using inbound and responsible outbound sales techniques are better positioned for success in this new realm of buyer awareness. In fact, 64% of teams that use inbound selling reach their quotas as opposed to 49% of sales teams who use only outbound sales. </a:t>
            </a:r>
            <a:r>
              <a:rPr lang="en" u="sng">
                <a:solidFill>
                  <a:schemeClr val="hlink"/>
                </a:solidFill>
                <a:latin typeface="Avenir"/>
                <a:ea typeface="Avenir"/>
                <a:cs typeface="Avenir"/>
                <a:sym typeface="Avenir"/>
                <a:hlinkClick r:id="rId7"/>
              </a:rPr>
              <a:t>IBM</a:t>
            </a:r>
            <a:r>
              <a:rPr lang="en">
                <a:solidFill>
                  <a:srgbClr val="33475B"/>
                </a:solidFill>
                <a:latin typeface="Avenir"/>
                <a:ea typeface="Avenir"/>
                <a:cs typeface="Avenir"/>
                <a:sym typeface="Avenir"/>
              </a:rPr>
              <a:t> even increased their sales by 400% after implementing their inbound sales program.</a:t>
            </a:r>
            <a:br>
              <a:rPr lang="en">
                <a:solidFill>
                  <a:srgbClr val="33475B"/>
                </a:solidFill>
                <a:latin typeface="Avenir"/>
                <a:ea typeface="Avenir"/>
                <a:cs typeface="Avenir"/>
                <a:sym typeface="Avenir"/>
              </a:rPr>
            </a:br>
            <a:br>
              <a:rPr lang="en">
                <a:solidFill>
                  <a:srgbClr val="33475B"/>
                </a:solidFill>
                <a:latin typeface="Avenir"/>
                <a:ea typeface="Avenir"/>
                <a:cs typeface="Avenir"/>
                <a:sym typeface="Avenir"/>
              </a:rPr>
            </a:br>
            <a:endParaRPr>
              <a:solidFill>
                <a:srgbClr val="33475B"/>
              </a:solidFill>
              <a:latin typeface="Avenir"/>
              <a:ea typeface="Avenir"/>
              <a:cs typeface="Avenir"/>
              <a:sym typeface="Avenir"/>
            </a:endParaRPr>
          </a:p>
        </p:txBody>
      </p:sp>
      <p:sp>
        <p:nvSpPr>
          <p:cNvPr id="125" name="Google Shape;125;p19"/>
          <p:cNvSpPr txBox="1"/>
          <p:nvPr>
            <p:ph idx="4294967295" type="subTitle"/>
          </p:nvPr>
        </p:nvSpPr>
        <p:spPr>
          <a:xfrm>
            <a:off x="436522" y="9161244"/>
            <a:ext cx="2608800" cy="658800"/>
          </a:xfrm>
          <a:prstGeom prst="rect">
            <a:avLst/>
          </a:prstGeom>
          <a:solidFill>
            <a:srgbClr val="C9DAF8"/>
          </a:solidFill>
        </p:spPr>
        <p:txBody>
          <a:bodyPr anchorCtr="0" anchor="t" bIns="91425" lIns="91425" spcFirstLastPara="1" rIns="91425" wrap="square" tIns="91425">
            <a:noAutofit/>
          </a:bodyPr>
          <a:lstStyle/>
          <a:p>
            <a:pPr indent="0" lvl="0" marL="0" rtl="0" algn="l">
              <a:spcBef>
                <a:spcPts val="0"/>
              </a:spcBef>
              <a:spcAft>
                <a:spcPts val="1600"/>
              </a:spcAft>
              <a:buNone/>
            </a:pPr>
            <a:r>
              <a:rPr lang="en">
                <a:solidFill>
                  <a:srgbClr val="FFFFFF"/>
                </a:solidFill>
              </a:rPr>
              <a:t>Company Logo</a:t>
            </a:r>
            <a:endParaRPr>
              <a:solidFill>
                <a:srgbClr val="FFFFFF"/>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9" name="Shape 129"/>
        <p:cNvGrpSpPr/>
        <p:nvPr/>
      </p:nvGrpSpPr>
      <p:grpSpPr>
        <a:xfrm>
          <a:off x="0" y="0"/>
          <a:ext cx="0" cy="0"/>
          <a:chOff x="0" y="0"/>
          <a:chExt cx="0" cy="0"/>
        </a:xfrm>
      </p:grpSpPr>
      <p:sp>
        <p:nvSpPr>
          <p:cNvPr id="130" name="Google Shape;130;p20"/>
          <p:cNvSpPr/>
          <p:nvPr/>
        </p:nvSpPr>
        <p:spPr>
          <a:xfrm>
            <a:off x="0" y="8930700"/>
            <a:ext cx="7772400" cy="1119900"/>
          </a:xfrm>
          <a:prstGeom prst="rect">
            <a:avLst/>
          </a:pr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1" name="Google Shape;131;p20"/>
          <p:cNvSpPr txBox="1"/>
          <p:nvPr>
            <p:ph idx="1" type="body"/>
          </p:nvPr>
        </p:nvSpPr>
        <p:spPr>
          <a:xfrm>
            <a:off x="1134150" y="277300"/>
            <a:ext cx="5656500" cy="994500"/>
          </a:xfrm>
          <a:prstGeom prst="rect">
            <a:avLst/>
          </a:prstGeom>
          <a:solidFill>
            <a:srgbClr val="FFFFFF"/>
          </a:solidFill>
        </p:spPr>
        <p:txBody>
          <a:bodyPr anchorCtr="0" anchor="t" bIns="91425" lIns="91425" spcFirstLastPara="1" rIns="91425" wrap="square" tIns="91425">
            <a:noAutofit/>
          </a:bodyPr>
          <a:lstStyle/>
          <a:p>
            <a:pPr indent="0" lvl="0" marL="0" rtl="0" algn="l">
              <a:spcBef>
                <a:spcPts val="0"/>
              </a:spcBef>
              <a:spcAft>
                <a:spcPts val="1600"/>
              </a:spcAft>
              <a:buNone/>
            </a:pPr>
            <a:r>
              <a:rPr b="1" lang="en" sz="4000">
                <a:latin typeface="Avenir"/>
                <a:ea typeface="Avenir"/>
                <a:cs typeface="Avenir"/>
                <a:sym typeface="Avenir"/>
              </a:rPr>
              <a:t>A Guide to Prospecting</a:t>
            </a:r>
            <a:endParaRPr b="1" sz="4000">
              <a:latin typeface="Avenir"/>
              <a:ea typeface="Avenir"/>
              <a:cs typeface="Avenir"/>
              <a:sym typeface="Avenir"/>
            </a:endParaRPr>
          </a:p>
        </p:txBody>
      </p:sp>
      <p:sp>
        <p:nvSpPr>
          <p:cNvPr id="132" name="Google Shape;132;p20"/>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solidFill>
                  <a:srgbClr val="FFFFFF"/>
                </a:solidFill>
              </a:rPr>
              <a:t>‹#›</a:t>
            </a:fld>
            <a:endParaRPr>
              <a:solidFill>
                <a:srgbClr val="FFFFFF"/>
              </a:solidFill>
            </a:endParaRPr>
          </a:p>
        </p:txBody>
      </p:sp>
      <p:sp>
        <p:nvSpPr>
          <p:cNvPr id="133" name="Google Shape;133;p20"/>
          <p:cNvSpPr txBox="1"/>
          <p:nvPr>
            <p:ph idx="1" type="body"/>
          </p:nvPr>
        </p:nvSpPr>
        <p:spPr>
          <a:xfrm>
            <a:off x="624675" y="5550000"/>
            <a:ext cx="6769500" cy="3152100"/>
          </a:xfrm>
          <a:prstGeom prst="rect">
            <a:avLst/>
          </a:prstGeom>
          <a:solidFill>
            <a:srgbClr val="FFFFFF"/>
          </a:solidFill>
        </p:spPr>
        <p:txBody>
          <a:bodyPr anchorCtr="0" anchor="t" bIns="91425" lIns="91425" spcFirstLastPara="1" rIns="91425" wrap="square" tIns="91425">
            <a:noAutofit/>
          </a:bodyPr>
          <a:lstStyle/>
          <a:p>
            <a:pPr indent="0" lvl="0" marL="0" rtl="0" algn="l">
              <a:spcBef>
                <a:spcPts val="0"/>
              </a:spcBef>
              <a:spcAft>
                <a:spcPts val="1600"/>
              </a:spcAft>
              <a:buNone/>
            </a:pPr>
            <a:r>
              <a:rPr lang="en" sz="1600">
                <a:solidFill>
                  <a:srgbClr val="33475B"/>
                </a:solidFill>
                <a:latin typeface="Avenir"/>
                <a:ea typeface="Avenir"/>
                <a:cs typeface="Avenir"/>
                <a:sym typeface="Avenir"/>
              </a:rPr>
              <a:t>50% of sales time is wasted on unproductive prospecting.</a:t>
            </a:r>
            <a:br>
              <a:rPr lang="en" sz="1600">
                <a:solidFill>
                  <a:srgbClr val="33475B"/>
                </a:solidFill>
                <a:latin typeface="Avenir"/>
                <a:ea typeface="Avenir"/>
                <a:cs typeface="Avenir"/>
                <a:sym typeface="Avenir"/>
              </a:rPr>
            </a:br>
            <a:br>
              <a:rPr lang="en" sz="1600">
                <a:solidFill>
                  <a:srgbClr val="33475B"/>
                </a:solidFill>
                <a:latin typeface="Avenir"/>
                <a:ea typeface="Avenir"/>
                <a:cs typeface="Avenir"/>
                <a:sym typeface="Avenir"/>
              </a:rPr>
            </a:br>
            <a:r>
              <a:rPr lang="en" sz="1600">
                <a:solidFill>
                  <a:srgbClr val="33475B"/>
                </a:solidFill>
                <a:latin typeface="Avenir"/>
                <a:ea typeface="Avenir"/>
                <a:cs typeface="Avenir"/>
                <a:sym typeface="Avenir"/>
              </a:rPr>
              <a:t>We don’t want you to fall into that sales statistic.</a:t>
            </a:r>
            <a:br>
              <a:rPr lang="en" sz="1600">
                <a:solidFill>
                  <a:srgbClr val="33475B"/>
                </a:solidFill>
                <a:latin typeface="Avenir"/>
                <a:ea typeface="Avenir"/>
                <a:cs typeface="Avenir"/>
                <a:sym typeface="Avenir"/>
              </a:rPr>
            </a:br>
            <a:br>
              <a:rPr lang="en" sz="1600">
                <a:solidFill>
                  <a:srgbClr val="33475B"/>
                </a:solidFill>
                <a:latin typeface="Avenir"/>
                <a:ea typeface="Avenir"/>
                <a:cs typeface="Avenir"/>
                <a:sym typeface="Avenir"/>
              </a:rPr>
            </a:br>
            <a:r>
              <a:rPr lang="en" sz="1600">
                <a:solidFill>
                  <a:srgbClr val="33475B"/>
                </a:solidFill>
                <a:latin typeface="Avenir"/>
                <a:ea typeface="Avenir"/>
                <a:cs typeface="Avenir"/>
                <a:sym typeface="Avenir"/>
              </a:rPr>
              <a:t>That’s why we recommend the inbound way and put together a basic framework that applies to all sales processes. But with a twist.</a:t>
            </a:r>
            <a:br>
              <a:rPr lang="en" sz="1600">
                <a:solidFill>
                  <a:srgbClr val="33475B"/>
                </a:solidFill>
                <a:latin typeface="Avenir"/>
                <a:ea typeface="Avenir"/>
                <a:cs typeface="Avenir"/>
                <a:sym typeface="Avenir"/>
              </a:rPr>
            </a:br>
            <a:br>
              <a:rPr lang="en" sz="1600">
                <a:solidFill>
                  <a:srgbClr val="33475B"/>
                </a:solidFill>
                <a:latin typeface="Avenir"/>
                <a:ea typeface="Avenir"/>
                <a:cs typeface="Avenir"/>
                <a:sym typeface="Avenir"/>
              </a:rPr>
            </a:br>
            <a:r>
              <a:rPr lang="en" sz="1600">
                <a:solidFill>
                  <a:srgbClr val="33475B"/>
                </a:solidFill>
                <a:latin typeface="Avenir"/>
                <a:ea typeface="Avenir"/>
                <a:cs typeface="Avenir"/>
                <a:sym typeface="Avenir"/>
              </a:rPr>
              <a:t>As we mentioned earlier, we understand that everyone has their own approach. So we’ve also weaved in personal prospecting tips and tricks from the best salespeople we know. Pick and play with whatever works best for your own sales hustle.</a:t>
            </a:r>
            <a:endParaRPr sz="1600">
              <a:solidFill>
                <a:srgbClr val="33475B"/>
              </a:solidFill>
              <a:latin typeface="Avenir"/>
              <a:ea typeface="Avenir"/>
              <a:cs typeface="Avenir"/>
              <a:sym typeface="Avenir"/>
            </a:endParaRPr>
          </a:p>
        </p:txBody>
      </p:sp>
      <p:pic>
        <p:nvPicPr>
          <p:cNvPr descr="Signpost, Road Signs, Sign, Post" id="134" name="Google Shape;134;p20"/>
          <p:cNvPicPr preferRelativeResize="0"/>
          <p:nvPr/>
        </p:nvPicPr>
        <p:blipFill>
          <a:blip r:embed="rId3">
            <a:alphaModFix/>
          </a:blip>
          <a:stretch>
            <a:fillRect/>
          </a:stretch>
        </p:blipFill>
        <p:spPr>
          <a:xfrm>
            <a:off x="916555" y="896850"/>
            <a:ext cx="5939300" cy="4457753"/>
          </a:xfrm>
          <a:prstGeom prst="rect">
            <a:avLst/>
          </a:prstGeom>
          <a:noFill/>
          <a:ln>
            <a:noFill/>
          </a:ln>
        </p:spPr>
      </p:pic>
      <p:sp>
        <p:nvSpPr>
          <p:cNvPr id="135" name="Google Shape;135;p20"/>
          <p:cNvSpPr txBox="1"/>
          <p:nvPr>
            <p:ph idx="4294967295" type="subTitle"/>
          </p:nvPr>
        </p:nvSpPr>
        <p:spPr>
          <a:xfrm>
            <a:off x="436522" y="9161244"/>
            <a:ext cx="2608800" cy="658800"/>
          </a:xfrm>
          <a:prstGeom prst="rect">
            <a:avLst/>
          </a:prstGeom>
          <a:solidFill>
            <a:srgbClr val="C9DAF8"/>
          </a:solidFill>
        </p:spPr>
        <p:txBody>
          <a:bodyPr anchorCtr="0" anchor="t" bIns="91425" lIns="91425" spcFirstLastPara="1" rIns="91425" wrap="square" tIns="91425">
            <a:noAutofit/>
          </a:bodyPr>
          <a:lstStyle/>
          <a:p>
            <a:pPr indent="0" lvl="0" marL="0" rtl="0" algn="l">
              <a:spcBef>
                <a:spcPts val="0"/>
              </a:spcBef>
              <a:spcAft>
                <a:spcPts val="1600"/>
              </a:spcAft>
              <a:buNone/>
            </a:pPr>
            <a:r>
              <a:rPr lang="en">
                <a:solidFill>
                  <a:srgbClr val="FFFFFF"/>
                </a:solidFill>
              </a:rPr>
              <a:t>Company Logo</a:t>
            </a:r>
            <a:endParaRPr>
              <a:solidFill>
                <a:srgbClr val="FFFFFF"/>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9" name="Shape 139"/>
        <p:cNvGrpSpPr/>
        <p:nvPr/>
      </p:nvGrpSpPr>
      <p:grpSpPr>
        <a:xfrm>
          <a:off x="0" y="0"/>
          <a:ext cx="0" cy="0"/>
          <a:chOff x="0" y="0"/>
          <a:chExt cx="0" cy="0"/>
        </a:xfrm>
      </p:grpSpPr>
      <p:sp>
        <p:nvSpPr>
          <p:cNvPr id="140" name="Google Shape;140;p21"/>
          <p:cNvSpPr/>
          <p:nvPr/>
        </p:nvSpPr>
        <p:spPr>
          <a:xfrm>
            <a:off x="0" y="8930700"/>
            <a:ext cx="7772400" cy="1119900"/>
          </a:xfrm>
          <a:prstGeom prst="rect">
            <a:avLst/>
          </a:prstGeom>
          <a:solidFill>
            <a:srgbClr val="43434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1" name="Google Shape;141;p21"/>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solidFill>
                  <a:srgbClr val="FFFFFF"/>
                </a:solidFill>
              </a:rPr>
              <a:t>‹#›</a:t>
            </a:fld>
            <a:endParaRPr>
              <a:solidFill>
                <a:srgbClr val="FFFFFF"/>
              </a:solidFill>
            </a:endParaRPr>
          </a:p>
        </p:txBody>
      </p:sp>
      <p:sp>
        <p:nvSpPr>
          <p:cNvPr id="142" name="Google Shape;142;p21"/>
          <p:cNvSpPr txBox="1"/>
          <p:nvPr>
            <p:ph idx="1" type="body"/>
          </p:nvPr>
        </p:nvSpPr>
        <p:spPr>
          <a:xfrm>
            <a:off x="433450" y="272525"/>
            <a:ext cx="6998400" cy="994500"/>
          </a:xfrm>
          <a:prstGeom prst="rect">
            <a:avLst/>
          </a:prstGeom>
          <a:solidFill>
            <a:srgbClr val="FFFFFF"/>
          </a:solidFill>
        </p:spPr>
        <p:txBody>
          <a:bodyPr anchorCtr="0" anchor="t" bIns="91425" lIns="91425" spcFirstLastPara="1" rIns="91425" wrap="square" tIns="91425">
            <a:noAutofit/>
          </a:bodyPr>
          <a:lstStyle/>
          <a:p>
            <a:pPr indent="0" lvl="0" marL="0" rtl="0" algn="l">
              <a:spcBef>
                <a:spcPts val="0"/>
              </a:spcBef>
              <a:spcAft>
                <a:spcPts val="1600"/>
              </a:spcAft>
              <a:buNone/>
            </a:pPr>
            <a:r>
              <a:rPr b="1" lang="en" sz="2500">
                <a:latin typeface="Avenir"/>
                <a:ea typeface="Avenir"/>
                <a:cs typeface="Avenir"/>
                <a:sym typeface="Avenir"/>
              </a:rPr>
              <a:t>Step 1: Research</a:t>
            </a:r>
            <a:endParaRPr b="1" sz="2500">
              <a:latin typeface="Avenir"/>
              <a:ea typeface="Avenir"/>
              <a:cs typeface="Avenir"/>
              <a:sym typeface="Avenir"/>
            </a:endParaRPr>
          </a:p>
        </p:txBody>
      </p:sp>
      <p:sp>
        <p:nvSpPr>
          <p:cNvPr id="143" name="Google Shape;143;p21"/>
          <p:cNvSpPr txBox="1"/>
          <p:nvPr>
            <p:ph idx="1" type="body"/>
          </p:nvPr>
        </p:nvSpPr>
        <p:spPr>
          <a:xfrm>
            <a:off x="433450" y="1038425"/>
            <a:ext cx="6768000" cy="1119900"/>
          </a:xfrm>
          <a:prstGeom prst="rect">
            <a:avLst/>
          </a:prstGeom>
          <a:solidFill>
            <a:srgbClr val="FFFFFF"/>
          </a:solidFill>
        </p:spPr>
        <p:txBody>
          <a:bodyPr anchorCtr="0" anchor="t" bIns="91425" lIns="91425" spcFirstLastPara="1" rIns="91425" wrap="square" tIns="91425">
            <a:noAutofit/>
          </a:bodyPr>
          <a:lstStyle/>
          <a:p>
            <a:pPr indent="0" lvl="0" marL="0" rtl="0" algn="l">
              <a:spcBef>
                <a:spcPts val="0"/>
              </a:spcBef>
              <a:spcAft>
                <a:spcPts val="1600"/>
              </a:spcAft>
              <a:buNone/>
            </a:pPr>
            <a:r>
              <a:rPr lang="en" sz="1600">
                <a:solidFill>
                  <a:srgbClr val="33475B"/>
                </a:solidFill>
                <a:latin typeface="Avenir"/>
                <a:ea typeface="Avenir"/>
                <a:cs typeface="Avenir"/>
                <a:sym typeface="Avenir"/>
              </a:rPr>
              <a:t>This is by far the most important aspect of prospecting. We must make sure that we’re qualifying our prospects to improve our chances of providing value to them or their business.</a:t>
            </a:r>
            <a:endParaRPr sz="1600">
              <a:solidFill>
                <a:srgbClr val="33475B"/>
              </a:solidFill>
              <a:latin typeface="Avenir"/>
              <a:ea typeface="Avenir"/>
              <a:cs typeface="Avenir"/>
              <a:sym typeface="Avenir"/>
            </a:endParaRPr>
          </a:p>
        </p:txBody>
      </p:sp>
      <p:pic>
        <p:nvPicPr>
          <p:cNvPr descr="Laptop, Computer, Browser, Research" id="144" name="Google Shape;144;p21"/>
          <p:cNvPicPr preferRelativeResize="0"/>
          <p:nvPr/>
        </p:nvPicPr>
        <p:blipFill>
          <a:blip r:embed="rId3">
            <a:alphaModFix/>
          </a:blip>
          <a:stretch>
            <a:fillRect/>
          </a:stretch>
        </p:blipFill>
        <p:spPr>
          <a:xfrm>
            <a:off x="433450" y="2332950"/>
            <a:ext cx="3881850" cy="2587900"/>
          </a:xfrm>
          <a:prstGeom prst="rect">
            <a:avLst/>
          </a:prstGeom>
          <a:noFill/>
          <a:ln>
            <a:noFill/>
          </a:ln>
        </p:spPr>
      </p:pic>
      <p:sp>
        <p:nvSpPr>
          <p:cNvPr id="145" name="Google Shape;145;p21"/>
          <p:cNvSpPr txBox="1"/>
          <p:nvPr>
            <p:ph idx="1" type="body"/>
          </p:nvPr>
        </p:nvSpPr>
        <p:spPr>
          <a:xfrm>
            <a:off x="4512900" y="2194625"/>
            <a:ext cx="2842800" cy="3667800"/>
          </a:xfrm>
          <a:prstGeom prst="rect">
            <a:avLst/>
          </a:prstGeom>
          <a:solidFill>
            <a:srgbClr val="FFFFFF"/>
          </a:solidFill>
        </p:spPr>
        <p:txBody>
          <a:bodyPr anchorCtr="0" anchor="t" bIns="91425" lIns="91425" spcFirstLastPara="1" rIns="91425" wrap="square" tIns="91425">
            <a:noAutofit/>
          </a:bodyPr>
          <a:lstStyle/>
          <a:p>
            <a:pPr indent="0" lvl="0" marL="0" rtl="0" algn="l">
              <a:spcBef>
                <a:spcPts val="0"/>
              </a:spcBef>
              <a:spcAft>
                <a:spcPts val="0"/>
              </a:spcAft>
              <a:buNone/>
            </a:pPr>
            <a:r>
              <a:rPr lang="en" sz="1600">
                <a:solidFill>
                  <a:srgbClr val="33475B"/>
                </a:solidFill>
                <a:latin typeface="Avenir"/>
                <a:ea typeface="Avenir"/>
                <a:cs typeface="Avenir"/>
                <a:sym typeface="Avenir"/>
              </a:rPr>
              <a:t>In this stage of prospecting, we’re looking to accomplish a few goals:</a:t>
            </a:r>
            <a:endParaRPr sz="1600">
              <a:solidFill>
                <a:srgbClr val="33475B"/>
              </a:solidFill>
              <a:latin typeface="Avenir"/>
              <a:ea typeface="Avenir"/>
              <a:cs typeface="Avenir"/>
              <a:sym typeface="Avenir"/>
            </a:endParaRPr>
          </a:p>
          <a:p>
            <a:pPr indent="-330200" lvl="0" marL="457200" rtl="0" algn="l">
              <a:spcBef>
                <a:spcPts val="1600"/>
              </a:spcBef>
              <a:spcAft>
                <a:spcPts val="0"/>
              </a:spcAft>
              <a:buClr>
                <a:srgbClr val="33475B"/>
              </a:buClr>
              <a:buSzPts val="1600"/>
              <a:buFont typeface="Avenir"/>
              <a:buChar char="●"/>
            </a:pPr>
            <a:r>
              <a:rPr lang="en" sz="1600">
                <a:solidFill>
                  <a:srgbClr val="33475B"/>
                </a:solidFill>
                <a:latin typeface="Avenir"/>
                <a:ea typeface="Avenir"/>
                <a:cs typeface="Avenir"/>
                <a:sym typeface="Avenir"/>
              </a:rPr>
              <a:t>Decide if the prospect is workable</a:t>
            </a:r>
            <a:endParaRPr sz="1600">
              <a:solidFill>
                <a:srgbClr val="33475B"/>
              </a:solidFill>
              <a:latin typeface="Avenir"/>
              <a:ea typeface="Avenir"/>
              <a:cs typeface="Avenir"/>
              <a:sym typeface="Avenir"/>
            </a:endParaRPr>
          </a:p>
          <a:p>
            <a:pPr indent="-330200" lvl="0" marL="457200" rtl="0" algn="l">
              <a:spcBef>
                <a:spcPts val="0"/>
              </a:spcBef>
              <a:spcAft>
                <a:spcPts val="0"/>
              </a:spcAft>
              <a:buClr>
                <a:srgbClr val="33475B"/>
              </a:buClr>
              <a:buSzPts val="1600"/>
              <a:buFont typeface="Avenir"/>
              <a:buChar char="●"/>
            </a:pPr>
            <a:r>
              <a:rPr lang="en" sz="1600">
                <a:solidFill>
                  <a:srgbClr val="33475B"/>
                </a:solidFill>
                <a:latin typeface="Avenir"/>
                <a:ea typeface="Avenir"/>
                <a:cs typeface="Avenir"/>
                <a:sym typeface="Avenir"/>
              </a:rPr>
              <a:t>Qualify and begin ranking prospects</a:t>
            </a:r>
            <a:endParaRPr sz="1600">
              <a:solidFill>
                <a:srgbClr val="33475B"/>
              </a:solidFill>
              <a:latin typeface="Avenir"/>
              <a:ea typeface="Avenir"/>
              <a:cs typeface="Avenir"/>
              <a:sym typeface="Avenir"/>
            </a:endParaRPr>
          </a:p>
          <a:p>
            <a:pPr indent="-330200" lvl="0" marL="457200" rtl="0" algn="l">
              <a:spcBef>
                <a:spcPts val="0"/>
              </a:spcBef>
              <a:spcAft>
                <a:spcPts val="0"/>
              </a:spcAft>
              <a:buClr>
                <a:srgbClr val="33475B"/>
              </a:buClr>
              <a:buSzPts val="1600"/>
              <a:buFont typeface="Avenir"/>
              <a:buChar char="●"/>
            </a:pPr>
            <a:r>
              <a:rPr lang="en" sz="1600">
                <a:solidFill>
                  <a:srgbClr val="33475B"/>
                </a:solidFill>
                <a:latin typeface="Avenir"/>
                <a:ea typeface="Avenir"/>
                <a:cs typeface="Avenir"/>
                <a:sym typeface="Avenir"/>
              </a:rPr>
              <a:t>Find opportunities to develop a connection through personalization, rapport building, and trust development</a:t>
            </a:r>
            <a:endParaRPr sz="1600">
              <a:solidFill>
                <a:srgbClr val="33475B"/>
              </a:solidFill>
              <a:latin typeface="Avenir"/>
              <a:ea typeface="Avenir"/>
              <a:cs typeface="Avenir"/>
              <a:sym typeface="Avenir"/>
            </a:endParaRPr>
          </a:p>
        </p:txBody>
      </p:sp>
      <p:sp>
        <p:nvSpPr>
          <p:cNvPr id="146" name="Google Shape;146;p21"/>
          <p:cNvSpPr txBox="1"/>
          <p:nvPr>
            <p:ph idx="1" type="body"/>
          </p:nvPr>
        </p:nvSpPr>
        <p:spPr>
          <a:xfrm>
            <a:off x="433450" y="6143825"/>
            <a:ext cx="6768000" cy="1212000"/>
          </a:xfrm>
          <a:prstGeom prst="rect">
            <a:avLst/>
          </a:prstGeom>
          <a:solidFill>
            <a:srgbClr val="6D9EEB"/>
          </a:solidFill>
        </p:spPr>
        <p:txBody>
          <a:bodyPr anchorCtr="0" anchor="t" bIns="91425" lIns="91425" spcFirstLastPara="1" rIns="91425" wrap="square" tIns="91425">
            <a:noAutofit/>
          </a:bodyPr>
          <a:lstStyle/>
          <a:p>
            <a:pPr indent="0" lvl="0" marL="0" rtl="0" algn="l">
              <a:spcBef>
                <a:spcPts val="0"/>
              </a:spcBef>
              <a:spcAft>
                <a:spcPts val="1600"/>
              </a:spcAft>
              <a:buNone/>
            </a:pPr>
            <a:r>
              <a:rPr lang="en" sz="2000">
                <a:solidFill>
                  <a:srgbClr val="FFFFFF"/>
                </a:solidFill>
                <a:latin typeface="Avenir"/>
                <a:ea typeface="Avenir"/>
                <a:cs typeface="Avenir"/>
                <a:sym typeface="Avenir"/>
              </a:rPr>
              <a:t>On the next pages we will outline some important qualifying dimensions to check if a prospect has a high probability of becoming a customer:</a:t>
            </a:r>
            <a:endParaRPr sz="2000">
              <a:solidFill>
                <a:srgbClr val="FFFFFF"/>
              </a:solidFill>
              <a:latin typeface="Avenir"/>
              <a:ea typeface="Avenir"/>
              <a:cs typeface="Avenir"/>
              <a:sym typeface="Avenir"/>
            </a:endParaRPr>
          </a:p>
        </p:txBody>
      </p:sp>
      <p:sp>
        <p:nvSpPr>
          <p:cNvPr id="147" name="Google Shape;147;p21"/>
          <p:cNvSpPr txBox="1"/>
          <p:nvPr>
            <p:ph idx="4294967295" type="subTitle"/>
          </p:nvPr>
        </p:nvSpPr>
        <p:spPr>
          <a:xfrm>
            <a:off x="436522" y="9161244"/>
            <a:ext cx="2608800" cy="658800"/>
          </a:xfrm>
          <a:prstGeom prst="rect">
            <a:avLst/>
          </a:prstGeom>
          <a:solidFill>
            <a:srgbClr val="C9DAF8"/>
          </a:solidFill>
        </p:spPr>
        <p:txBody>
          <a:bodyPr anchorCtr="0" anchor="t" bIns="91425" lIns="91425" spcFirstLastPara="1" rIns="91425" wrap="square" tIns="91425">
            <a:noAutofit/>
          </a:bodyPr>
          <a:lstStyle/>
          <a:p>
            <a:pPr indent="0" lvl="0" marL="0" rtl="0" algn="l">
              <a:spcBef>
                <a:spcPts val="0"/>
              </a:spcBef>
              <a:spcAft>
                <a:spcPts val="1600"/>
              </a:spcAft>
              <a:buNone/>
            </a:pPr>
            <a:r>
              <a:rPr lang="en">
                <a:solidFill>
                  <a:srgbClr val="FFFFFF"/>
                </a:solidFill>
              </a:rPr>
              <a:t>Company Logo</a:t>
            </a:r>
            <a:endParaRPr>
              <a:solidFill>
                <a:srgbClr val="FFFFFF"/>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