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10"/>
    <p:restoredTop sz="94599"/>
  </p:normalViewPr>
  <p:slideViewPr>
    <p:cSldViewPr snapToGrid="0">
      <p:cViewPr varScale="1">
        <p:scale>
          <a:sx n="69" d="100"/>
          <a:sy n="69" d="100"/>
        </p:scale>
        <p:origin x="3080" y="200"/>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52972915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Source: https://blog.hubspot.com/service/customer-service</a:t>
            </a:r>
            <a:endParaRPr/>
          </a:p>
        </p:txBody>
      </p:sp>
    </p:spTree>
    <p:extLst>
      <p:ext uri="{BB962C8B-B14F-4D97-AF65-F5344CB8AC3E}">
        <p14:creationId xmlns:p14="http://schemas.microsoft.com/office/powerpoint/2010/main" val="483652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52a7ce2367_0_96: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52a7ce2367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28107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52a7ce2367_0_110: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52a7ce2367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3561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52a7ce2367_0_123: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52a7ce2367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61489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52a7ce2367_0_142: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52a7ce2367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91763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52803630e6_0_148: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52803630e6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01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51e22bfdf1_0_2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51e22bfdf1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3425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51e22bfdf1_0_3: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51e22bfdf1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24637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51e22bfdf1_0_84: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51e22bfdf1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8139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2a7ce2367_0_10: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2a7ce236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4938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2a7ce2367_0_23: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2a7ce2367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2753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52a7ce2367_0_42: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52a7ce2367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1878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52a7ce2367_0_62: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52a7ce236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703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52a7ce2367_0_79: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52a7ce2367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0018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hyperlink" Target="https://research.hubspot.com/reports/customer-success?_ga=2.221779792.953077077.1552319008-1301137899.1546893912" TargetMode="External"/><Relationship Id="rId4" Type="http://schemas.openxmlformats.org/officeDocument/2006/relationships/image" Target="../media/image8.png"/><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research.hubspot.com/live-chat-go-to-market-flaw?_ga=2.246865740.953077077.1552319008-1301137899.1546893912" TargetMode="External"/><Relationship Id="rId4" Type="http://schemas.openxmlformats.org/officeDocument/2006/relationships/hyperlink" Target="https://hbr.org/2017/06/how-ai-is-streamlining-marketing-and-sales" TargetMode="External"/><Relationship Id="rId5" Type="http://schemas.openxmlformats.org/officeDocument/2006/relationships/image" Target="../media/image9.png"/><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blog.hubspot.com/service/good-customer-service-examples" TargetMode="External"/><Relationship Id="rId4" Type="http://schemas.openxmlformats.org/officeDocument/2006/relationships/image" Target="../media/image10.jpg"/><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blog.hubspot.com/service/customer-service-quote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4" Type="http://schemas.openxmlformats.org/officeDocument/2006/relationships/slide" Target="slide4.xml"/><Relationship Id="rId5" Type="http://schemas.openxmlformats.org/officeDocument/2006/relationships/slide" Target="slide6.xml"/><Relationship Id="rId6" Type="http://schemas.openxmlformats.org/officeDocument/2006/relationships/slide" Target="slide12.xml"/><Relationship Id="rId7" Type="http://schemas.openxmlformats.org/officeDocument/2006/relationships/slide" Target="slide13.xml"/><Relationship Id="rId8" Type="http://schemas.openxmlformats.org/officeDocument/2006/relationships/slide" Target="slide14.xml"/><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research.hubspot.com/reports/customer-success?_ga=2.213350620.953077077.1552319008-1301137899.154689391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go.forrester.com/blogs/16-03-03-your_customers_dont_want_to_call_you_for_support/" TargetMode="External"/><Relationship Id="rId4" Type="http://schemas.openxmlformats.org/officeDocument/2006/relationships/hyperlink" Target="https://www.google.com/url?sa=t&amp;rct=j&amp;q=&amp;esrc=s&amp;source=web&amp;cd=1&amp;ved=0ahUKEwiP6JbgpvrVAhVLzVQKHbE2CQEQFggvMAA&amp;url=https://www.twilio.com/learn/commerce-communications/how-consumers-use-messaging&amp;usg=AFQjCNFuGojWuFUewPlHBSiRbfrkpDZM1A" TargetMode="External"/><Relationship Id="rId5" Type="http://schemas.openxmlformats.org/officeDocument/2006/relationships/image" Target="../media/image4.png"/><Relationship Id="rId6" Type="http://schemas.openxmlformats.org/officeDocument/2006/relationships/hyperlink" Target="https://blog.hubspot.com/marketing/improved-candidate-experience" TargetMode="External"/><Relationship Id="rId7" Type="http://schemas.openxmlformats.org/officeDocument/2006/relationships/hyperlink" Target="https://www.hubspot.com/customer-feedback" TargetMode="External"/><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hyperlink" Target="https://www.hubspot.com/knowledge-base?_ga=2.222239568.953077077.1552319008-1301137899.1546893912" TargetMode="External"/><Relationship Id="rId5" Type="http://schemas.openxmlformats.org/officeDocument/2006/relationships/hyperlink" Target="https://academy.hubspot.com/certification?_ga=2.214506335.953077077.1552319008-1301137899.1546893912" TargetMode="External"/><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4" Type="http://schemas.openxmlformats.org/officeDocument/2006/relationships/hyperlink" Target="https://research.hubspot.com/charts/messaging-apps-have-over-4b-monthly-active-users?_ga=2.20960112.953077077.1552319008-1301137899.1546893912" TargetMode="External"/><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
        <p:cNvGrpSpPr/>
        <p:nvPr/>
      </p:nvGrpSpPr>
      <p:grpSpPr>
        <a:xfrm>
          <a:off x="0" y="0"/>
          <a:ext cx="0" cy="0"/>
          <a:chOff x="0" y="0"/>
          <a:chExt cx="0" cy="0"/>
        </a:xfrm>
      </p:grpSpPr>
      <p:sp>
        <p:nvSpPr>
          <p:cNvPr id="54" name="Google Shape;54;p13"/>
          <p:cNvSpPr/>
          <p:nvPr/>
        </p:nvSpPr>
        <p:spPr>
          <a:xfrm>
            <a:off x="0" y="4820025"/>
            <a:ext cx="7772400" cy="5230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txBox="1">
            <a:spLocks noGrp="1"/>
          </p:cNvSpPr>
          <p:nvPr>
            <p:ph type="ctrTitle"/>
          </p:nvPr>
        </p:nvSpPr>
        <p:spPr>
          <a:xfrm>
            <a:off x="658950" y="6123125"/>
            <a:ext cx="6454500" cy="1758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800">
                <a:solidFill>
                  <a:srgbClr val="FFFFFF"/>
                </a:solidFill>
              </a:rPr>
              <a:t>The Ultimate Guide to Customer Service 101</a:t>
            </a:r>
            <a:endParaRPr sz="4800">
              <a:solidFill>
                <a:srgbClr val="FFFFFF"/>
              </a:solidFill>
            </a:endParaRPr>
          </a:p>
        </p:txBody>
      </p:sp>
      <p:pic>
        <p:nvPicPr>
          <p:cNvPr id="57" name="Google Shape;57;p13" descr="Man and Woman in Front of Laptop Computer"/>
          <p:cNvPicPr preferRelativeResize="0"/>
          <p:nvPr/>
        </p:nvPicPr>
        <p:blipFill>
          <a:blip r:embed="rId3">
            <a:alphaModFix/>
          </a:blip>
          <a:stretch>
            <a:fillRect/>
          </a:stretch>
        </p:blipFill>
        <p:spPr>
          <a:xfrm>
            <a:off x="0" y="0"/>
            <a:ext cx="7772400" cy="5440680"/>
          </a:xfrm>
          <a:prstGeom prst="rect">
            <a:avLst/>
          </a:prstGeom>
          <a:noFill/>
          <a:ln>
            <a:noFill/>
          </a:ln>
        </p:spPr>
      </p:pic>
      <p:sp>
        <p:nvSpPr>
          <p:cNvPr id="7" name="Google Shape;75;p15"/>
          <p:cNvSpPr txBox="1">
            <a:spLocks/>
          </p:cNvSpPr>
          <p:nvPr/>
        </p:nvSpPr>
        <p:spPr>
          <a:xfrm>
            <a:off x="436522" y="9161244"/>
            <a:ext cx="2608800" cy="658800"/>
          </a:xfrm>
          <a:prstGeom prst="rect">
            <a:avLst/>
          </a:prstGeom>
          <a:solidFill>
            <a:srgbClr val="C9DAF8"/>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spcAft>
                <a:spcPts val="1600"/>
              </a:spcAft>
              <a:buFont typeface="Arial"/>
              <a:buNone/>
            </a:pPr>
            <a:r>
              <a:rPr lang="en" smtClean="0">
                <a:solidFill>
                  <a:srgbClr val="FFFFFF"/>
                </a:solidFill>
              </a:rPr>
              <a:t>Company Logo</a:t>
            </a:r>
            <a:endParaRPr lang="en">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2"/>
          <p:cNvSpPr/>
          <p:nvPr/>
        </p:nvSpPr>
        <p:spPr>
          <a:xfrm>
            <a:off x="0" y="8963025"/>
            <a:ext cx="7772400" cy="108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10</a:t>
            </a:fld>
            <a:endParaRPr>
              <a:solidFill>
                <a:srgbClr val="FFFFFF"/>
              </a:solidFill>
            </a:endParaRPr>
          </a:p>
        </p:txBody>
      </p:sp>
      <p:sp>
        <p:nvSpPr>
          <p:cNvPr id="159" name="Google Shape;159;p22"/>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Types of Customer Service</a:t>
            </a:r>
            <a:endParaRPr sz="2500" b="1">
              <a:latin typeface="Avenir"/>
              <a:ea typeface="Avenir"/>
              <a:cs typeface="Avenir"/>
              <a:sym typeface="Avenir"/>
            </a:endParaRPr>
          </a:p>
        </p:txBody>
      </p:sp>
      <p:sp>
        <p:nvSpPr>
          <p:cNvPr id="160" name="Google Shape;160;p22"/>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161" name="Google Shape;161;p22"/>
          <p:cNvSpPr txBox="1">
            <a:spLocks noGrp="1"/>
          </p:cNvSpPr>
          <p:nvPr>
            <p:ph type="body" idx="1"/>
          </p:nvPr>
        </p:nvSpPr>
        <p:spPr>
          <a:xfrm>
            <a:off x="433450" y="1571825"/>
            <a:ext cx="6768000" cy="2590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33475B"/>
                </a:solidFill>
                <a:latin typeface="Avenir"/>
                <a:ea typeface="Avenir"/>
                <a:cs typeface="Avenir"/>
                <a:sym typeface="Avenir"/>
              </a:rPr>
              <a:t>Customer service on social media is another up-and-coming way businesses are communicating with customers more often, and for good reason -- nearly 80% of the consumers we surveyed have shared positive experiences with companies, and </a:t>
            </a:r>
            <a:r>
              <a:rPr lang="en" sz="1400" u="sng">
                <a:solidFill>
                  <a:schemeClr val="hlink"/>
                </a:solidFill>
                <a:latin typeface="Avenir"/>
                <a:ea typeface="Avenir"/>
                <a:cs typeface="Avenir"/>
                <a:sym typeface="Avenir"/>
                <a:hlinkClick r:id="rId3"/>
              </a:rPr>
              <a:t>24% recommended companies</a:t>
            </a:r>
            <a:r>
              <a:rPr lang="en" sz="1400">
                <a:solidFill>
                  <a:srgbClr val="33475B"/>
                </a:solidFill>
                <a:latin typeface="Avenir"/>
                <a:ea typeface="Avenir"/>
                <a:cs typeface="Avenir"/>
                <a:sym typeface="Avenir"/>
              </a:rPr>
              <a:t> on social media.</a:t>
            </a:r>
            <a:endParaRPr sz="1400">
              <a:solidFill>
                <a:srgbClr val="33475B"/>
              </a:solidFill>
              <a:latin typeface="Avenir"/>
              <a:ea typeface="Avenir"/>
              <a:cs typeface="Avenir"/>
              <a:sym typeface="Avenir"/>
            </a:endParaRPr>
          </a:p>
          <a:p>
            <a:pPr marL="0" lvl="0" indent="0" algn="l" rtl="0">
              <a:spcBef>
                <a:spcPts val="1600"/>
              </a:spcBef>
              <a:spcAft>
                <a:spcPts val="1600"/>
              </a:spcAft>
              <a:buNone/>
            </a:pPr>
            <a:r>
              <a:rPr lang="en" sz="1400">
                <a:solidFill>
                  <a:srgbClr val="33475B"/>
                </a:solidFill>
                <a:latin typeface="Avenir"/>
                <a:ea typeface="Avenir"/>
                <a:cs typeface="Avenir"/>
                <a:sym typeface="Avenir"/>
              </a:rPr>
              <a:t>Customers can get fast and easy responses to questions they have on Twitter, Facebook, and Instagram, and social media gives businesses permission to be a little more fun, too. Some brands even create specific accounts for customer support. Yelp Eat24 uses Twitter to offer great customer service -- while still making customers laugh in the process.</a:t>
            </a:r>
            <a:endParaRPr sz="1400">
              <a:solidFill>
                <a:srgbClr val="33475B"/>
              </a:solidFill>
              <a:latin typeface="Avenir"/>
              <a:ea typeface="Avenir"/>
              <a:cs typeface="Avenir"/>
              <a:sym typeface="Avenir"/>
            </a:endParaRPr>
          </a:p>
        </p:txBody>
      </p:sp>
      <p:cxnSp>
        <p:nvCxnSpPr>
          <p:cNvPr id="162" name="Google Shape;162;p22"/>
          <p:cNvCxnSpPr/>
          <p:nvPr/>
        </p:nvCxnSpPr>
        <p:spPr>
          <a:xfrm rot="10800000" flipH="1">
            <a:off x="563450" y="923925"/>
            <a:ext cx="3837000" cy="9600"/>
          </a:xfrm>
          <a:prstGeom prst="straightConnector1">
            <a:avLst/>
          </a:prstGeom>
          <a:noFill/>
          <a:ln w="38100" cap="flat" cmpd="sng">
            <a:solidFill>
              <a:schemeClr val="dk2"/>
            </a:solidFill>
            <a:prstDash val="dot"/>
            <a:round/>
            <a:headEnd type="none" w="med" len="med"/>
            <a:tailEnd type="none" w="med" len="med"/>
          </a:ln>
        </p:spPr>
      </p:cxnSp>
      <p:sp>
        <p:nvSpPr>
          <p:cNvPr id="163" name="Google Shape;163;p22"/>
          <p:cNvSpPr txBox="1">
            <a:spLocks noGrp="1"/>
          </p:cNvSpPr>
          <p:nvPr>
            <p:ph type="body" idx="1"/>
          </p:nvPr>
        </p:nvSpPr>
        <p:spPr>
          <a:xfrm>
            <a:off x="433450" y="1133675"/>
            <a:ext cx="6768000" cy="5001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33475B"/>
                </a:solidFill>
                <a:latin typeface="Avenir"/>
                <a:ea typeface="Avenir"/>
                <a:cs typeface="Avenir"/>
                <a:sym typeface="Avenir"/>
              </a:rPr>
              <a:t>Social Media</a:t>
            </a:r>
            <a:endParaRPr b="1">
              <a:solidFill>
                <a:srgbClr val="33475B"/>
              </a:solidFill>
              <a:latin typeface="Avenir"/>
              <a:ea typeface="Avenir"/>
              <a:cs typeface="Avenir"/>
              <a:sym typeface="Avenir"/>
            </a:endParaRPr>
          </a:p>
        </p:txBody>
      </p:sp>
      <p:pic>
        <p:nvPicPr>
          <p:cNvPr id="164" name="Google Shape;164;p22" descr="yelp eat 24 twitter.png"/>
          <p:cNvPicPr preferRelativeResize="0"/>
          <p:nvPr/>
        </p:nvPicPr>
        <p:blipFill>
          <a:blip r:embed="rId4">
            <a:alphaModFix/>
          </a:blip>
          <a:stretch>
            <a:fillRect/>
          </a:stretch>
        </p:blipFill>
        <p:spPr>
          <a:xfrm>
            <a:off x="563446" y="4343300"/>
            <a:ext cx="3626400" cy="39147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3"/>
          <p:cNvSpPr/>
          <p:nvPr/>
        </p:nvSpPr>
        <p:spPr>
          <a:xfrm>
            <a:off x="0" y="8963025"/>
            <a:ext cx="7772400" cy="108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11</a:t>
            </a:fld>
            <a:endParaRPr>
              <a:solidFill>
                <a:srgbClr val="FFFFFF"/>
              </a:solidFill>
            </a:endParaRPr>
          </a:p>
        </p:txBody>
      </p:sp>
      <p:sp>
        <p:nvSpPr>
          <p:cNvPr id="171" name="Google Shape;171;p23"/>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Types of Customer Service</a:t>
            </a:r>
            <a:endParaRPr sz="2500" b="1">
              <a:latin typeface="Avenir"/>
              <a:ea typeface="Avenir"/>
              <a:cs typeface="Avenir"/>
              <a:sym typeface="Avenir"/>
            </a:endParaRPr>
          </a:p>
        </p:txBody>
      </p:sp>
      <p:sp>
        <p:nvSpPr>
          <p:cNvPr id="172" name="Google Shape;172;p23"/>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173" name="Google Shape;173;p23"/>
          <p:cNvSpPr txBox="1">
            <a:spLocks noGrp="1"/>
          </p:cNvSpPr>
          <p:nvPr>
            <p:ph type="body" idx="1"/>
          </p:nvPr>
        </p:nvSpPr>
        <p:spPr>
          <a:xfrm>
            <a:off x="433450" y="1571825"/>
            <a:ext cx="6768000" cy="2590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33475B"/>
                </a:solidFill>
                <a:latin typeface="Avenir"/>
                <a:ea typeface="Avenir"/>
                <a:cs typeface="Avenir"/>
                <a:sym typeface="Avenir"/>
              </a:rPr>
              <a:t>Live chat is another option for </a:t>
            </a:r>
            <a:r>
              <a:rPr lang="en" sz="1400" u="sng">
                <a:solidFill>
                  <a:schemeClr val="hlink"/>
                </a:solidFill>
                <a:latin typeface="Avenir"/>
                <a:ea typeface="Avenir"/>
                <a:cs typeface="Avenir"/>
                <a:sym typeface="Avenir"/>
                <a:hlinkClick r:id="rId3"/>
              </a:rPr>
              <a:t>offering speedy customer service without forcing your customers to wait on the phone</a:t>
            </a:r>
            <a:r>
              <a:rPr lang="en" sz="1400">
                <a:solidFill>
                  <a:srgbClr val="33475B"/>
                </a:solidFill>
                <a:latin typeface="Avenir"/>
                <a:ea typeface="Avenir"/>
                <a:cs typeface="Avenir"/>
                <a:sym typeface="Avenir"/>
              </a:rPr>
              <a:t> -- and it can be operated by humans or robots -- specifically, chatbots.</a:t>
            </a:r>
            <a:endParaRPr sz="1400">
              <a:solidFill>
                <a:srgbClr val="33475B"/>
              </a:solidFill>
              <a:latin typeface="Avenir"/>
              <a:ea typeface="Avenir"/>
              <a:cs typeface="Avenir"/>
              <a:sym typeface="Avenir"/>
            </a:endParaRPr>
          </a:p>
          <a:p>
            <a:pPr marL="0" lvl="0" indent="0" algn="l" rtl="0">
              <a:spcBef>
                <a:spcPts val="1600"/>
              </a:spcBef>
              <a:spcAft>
                <a:spcPts val="1600"/>
              </a:spcAft>
              <a:buNone/>
            </a:pPr>
            <a:r>
              <a:rPr lang="en" sz="1400">
                <a:solidFill>
                  <a:srgbClr val="33475B"/>
                </a:solidFill>
                <a:latin typeface="Avenir"/>
                <a:ea typeface="Avenir"/>
                <a:cs typeface="Avenir"/>
                <a:sym typeface="Avenir"/>
              </a:rPr>
              <a:t>Live chat widgets can launch on company web pages to offer instant customer support and service -- in another easy way that might be more convenient for your customers. They require full-time dedication to operate successfully, so some businesses turn to chatbots to operate them more affordably -- like </a:t>
            </a:r>
            <a:r>
              <a:rPr lang="en" sz="1400" u="sng">
                <a:solidFill>
                  <a:schemeClr val="hlink"/>
                </a:solidFill>
                <a:latin typeface="Avenir"/>
                <a:ea typeface="Avenir"/>
                <a:cs typeface="Avenir"/>
                <a:sym typeface="Avenir"/>
                <a:hlinkClick r:id="rId4"/>
              </a:rPr>
              <a:t>CenturyLink did when it employed Conversica's Angie</a:t>
            </a:r>
            <a:r>
              <a:rPr lang="en" sz="1400">
                <a:solidFill>
                  <a:srgbClr val="33475B"/>
                </a:solidFill>
                <a:latin typeface="Avenir"/>
                <a:ea typeface="Avenir"/>
                <a:cs typeface="Avenir"/>
                <a:sym typeface="Avenir"/>
              </a:rPr>
              <a:t> to start communicating with new leads to save time for sales and customer service staff.</a:t>
            </a:r>
            <a:endParaRPr sz="1400">
              <a:solidFill>
                <a:srgbClr val="33475B"/>
              </a:solidFill>
              <a:latin typeface="Avenir"/>
              <a:ea typeface="Avenir"/>
              <a:cs typeface="Avenir"/>
              <a:sym typeface="Avenir"/>
            </a:endParaRPr>
          </a:p>
        </p:txBody>
      </p:sp>
      <p:cxnSp>
        <p:nvCxnSpPr>
          <p:cNvPr id="174" name="Google Shape;174;p23"/>
          <p:cNvCxnSpPr/>
          <p:nvPr/>
        </p:nvCxnSpPr>
        <p:spPr>
          <a:xfrm rot="10800000" flipH="1">
            <a:off x="563450" y="923925"/>
            <a:ext cx="3837000" cy="9600"/>
          </a:xfrm>
          <a:prstGeom prst="straightConnector1">
            <a:avLst/>
          </a:prstGeom>
          <a:noFill/>
          <a:ln w="38100" cap="flat" cmpd="sng">
            <a:solidFill>
              <a:schemeClr val="dk2"/>
            </a:solidFill>
            <a:prstDash val="dot"/>
            <a:round/>
            <a:headEnd type="none" w="med" len="med"/>
            <a:tailEnd type="none" w="med" len="med"/>
          </a:ln>
        </p:spPr>
      </p:cxnSp>
      <p:sp>
        <p:nvSpPr>
          <p:cNvPr id="175" name="Google Shape;175;p23"/>
          <p:cNvSpPr txBox="1">
            <a:spLocks noGrp="1"/>
          </p:cNvSpPr>
          <p:nvPr>
            <p:ph type="body" idx="1"/>
          </p:nvPr>
        </p:nvSpPr>
        <p:spPr>
          <a:xfrm>
            <a:off x="433450" y="1133675"/>
            <a:ext cx="6768000" cy="5001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33475B"/>
                </a:solidFill>
                <a:latin typeface="Avenir"/>
                <a:ea typeface="Avenir"/>
                <a:cs typeface="Avenir"/>
                <a:sym typeface="Avenir"/>
              </a:rPr>
              <a:t>Live Chat</a:t>
            </a:r>
            <a:endParaRPr b="1">
              <a:solidFill>
                <a:srgbClr val="33475B"/>
              </a:solidFill>
              <a:latin typeface="Avenir"/>
              <a:ea typeface="Avenir"/>
              <a:cs typeface="Avenir"/>
              <a:sym typeface="Avenir"/>
            </a:endParaRPr>
          </a:p>
        </p:txBody>
      </p:sp>
      <p:pic>
        <p:nvPicPr>
          <p:cNvPr id="176" name="Google Shape;176;p23" descr="CRM-contact-management-2.png"/>
          <p:cNvPicPr preferRelativeResize="0"/>
          <p:nvPr/>
        </p:nvPicPr>
        <p:blipFill>
          <a:blip r:embed="rId5">
            <a:alphaModFix/>
          </a:blip>
          <a:stretch>
            <a:fillRect/>
          </a:stretch>
        </p:blipFill>
        <p:spPr>
          <a:xfrm>
            <a:off x="0" y="4591050"/>
            <a:ext cx="7772400" cy="43719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4"/>
          <p:cNvSpPr/>
          <p:nvPr/>
        </p:nvSpPr>
        <p:spPr>
          <a:xfrm>
            <a:off x="0" y="8722975"/>
            <a:ext cx="7772400" cy="132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12</a:t>
            </a:fld>
            <a:endParaRPr>
              <a:solidFill>
                <a:srgbClr val="FFFFFF"/>
              </a:solidFill>
            </a:endParaRPr>
          </a:p>
        </p:txBody>
      </p:sp>
      <p:sp>
        <p:nvSpPr>
          <p:cNvPr id="183" name="Google Shape;183;p24"/>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Examples of Good Customer Service</a:t>
            </a:r>
            <a:endParaRPr sz="2500" b="1">
              <a:latin typeface="Avenir"/>
              <a:ea typeface="Avenir"/>
              <a:cs typeface="Avenir"/>
              <a:sym typeface="Avenir"/>
            </a:endParaRPr>
          </a:p>
        </p:txBody>
      </p:sp>
      <p:sp>
        <p:nvSpPr>
          <p:cNvPr id="184" name="Google Shape;184;p24"/>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185" name="Google Shape;185;p24"/>
          <p:cNvSpPr txBox="1">
            <a:spLocks noGrp="1"/>
          </p:cNvSpPr>
          <p:nvPr>
            <p:ph type="body" idx="1"/>
          </p:nvPr>
        </p:nvSpPr>
        <p:spPr>
          <a:xfrm>
            <a:off x="460400" y="1114625"/>
            <a:ext cx="6768000" cy="21810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33475B"/>
                </a:solidFill>
                <a:latin typeface="Avenir"/>
                <a:ea typeface="Avenir"/>
                <a:cs typeface="Avenir"/>
                <a:sym typeface="Avenir"/>
              </a:rPr>
              <a:t>For every bad customer service experience you can think of, you might also be able to recall a representative or a business that knocked your socks off by going out of the way to solve problems for you.</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And you might think that spending additional time on customer issues won't have a meaningful payoff for you -- but as we've now learned, happy customers bring better results to your business, so it's worth creating a team culture of dedication and extreme helpfulness.</a:t>
            </a:r>
            <a:endParaRPr sz="1400">
              <a:solidFill>
                <a:srgbClr val="33475B"/>
              </a:solidFill>
              <a:latin typeface="Avenir"/>
              <a:ea typeface="Avenir"/>
              <a:cs typeface="Avenir"/>
              <a:sym typeface="Avenir"/>
            </a:endParaRPr>
          </a:p>
          <a:p>
            <a:pPr marL="0" lvl="0" indent="0" algn="l" rtl="0">
              <a:spcBef>
                <a:spcPts val="1600"/>
              </a:spcBef>
              <a:spcAft>
                <a:spcPts val="1600"/>
              </a:spcAft>
              <a:buNone/>
            </a:pPr>
            <a:endParaRPr sz="1400">
              <a:solidFill>
                <a:srgbClr val="33475B"/>
              </a:solidFill>
              <a:latin typeface="Avenir"/>
              <a:ea typeface="Avenir"/>
              <a:cs typeface="Avenir"/>
              <a:sym typeface="Avenir"/>
            </a:endParaRPr>
          </a:p>
        </p:txBody>
      </p:sp>
      <p:sp>
        <p:nvSpPr>
          <p:cNvPr id="186" name="Google Shape;186;p24"/>
          <p:cNvSpPr txBox="1"/>
          <p:nvPr/>
        </p:nvSpPr>
        <p:spPr>
          <a:xfrm>
            <a:off x="433450" y="4543500"/>
            <a:ext cx="6795000" cy="1356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rgbClr val="33475B"/>
                </a:solidFill>
                <a:latin typeface="Avenir"/>
                <a:ea typeface="Avenir"/>
                <a:cs typeface="Avenir"/>
                <a:sym typeface="Avenir"/>
              </a:rPr>
              <a:t>One such example, The Ritz-Carlton Company, gives each of its employees the autonomy to spend up to $2,000 solving customer problems -- without needing to seek approval. And while that whopping amount might be over budget for your organization, the greater reason why this company has created such a policy bears remembering for every customer service team.</a:t>
            </a:r>
            <a:endParaRPr>
              <a:solidFill>
                <a:srgbClr val="33475B"/>
              </a:solidFill>
              <a:latin typeface="Avenir"/>
              <a:ea typeface="Avenir"/>
              <a:cs typeface="Avenir"/>
              <a:sym typeface="Avenir"/>
            </a:endParaRPr>
          </a:p>
        </p:txBody>
      </p:sp>
      <p:cxnSp>
        <p:nvCxnSpPr>
          <p:cNvPr id="187" name="Google Shape;187;p24"/>
          <p:cNvCxnSpPr/>
          <p:nvPr/>
        </p:nvCxnSpPr>
        <p:spPr>
          <a:xfrm rot="10800000" flipH="1">
            <a:off x="563450" y="923325"/>
            <a:ext cx="5280600" cy="10200"/>
          </a:xfrm>
          <a:prstGeom prst="straightConnector1">
            <a:avLst/>
          </a:prstGeom>
          <a:noFill/>
          <a:ln w="38100" cap="flat" cmpd="sng">
            <a:solidFill>
              <a:schemeClr val="dk2"/>
            </a:solidFill>
            <a:prstDash val="dot"/>
            <a:round/>
            <a:headEnd type="none" w="med" len="med"/>
            <a:tailEnd type="none" w="med" len="med"/>
          </a:ln>
        </p:spPr>
      </p:cxnSp>
      <p:sp>
        <p:nvSpPr>
          <p:cNvPr id="188" name="Google Shape;188;p24"/>
          <p:cNvSpPr txBox="1"/>
          <p:nvPr/>
        </p:nvSpPr>
        <p:spPr>
          <a:xfrm>
            <a:off x="457200" y="3276600"/>
            <a:ext cx="6744300" cy="1419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100"/>
              </a:spcBef>
              <a:spcAft>
                <a:spcPts val="0"/>
              </a:spcAft>
              <a:buNone/>
            </a:pPr>
            <a:r>
              <a:rPr lang="en" sz="1350">
                <a:solidFill>
                  <a:srgbClr val="33475B"/>
                </a:solidFill>
                <a:latin typeface="Avenir"/>
                <a:ea typeface="Avenir"/>
                <a:cs typeface="Avenir"/>
                <a:sym typeface="Avenir"/>
              </a:rPr>
              <a:t>Check out these </a:t>
            </a:r>
            <a:r>
              <a:rPr lang="en" sz="1350" u="sng">
                <a:solidFill>
                  <a:srgbClr val="0091AE"/>
                </a:solidFill>
                <a:latin typeface="Avenir"/>
                <a:ea typeface="Avenir"/>
                <a:cs typeface="Avenir"/>
                <a:sym typeface="Avenir"/>
                <a:hlinkClick r:id="rId3"/>
              </a:rPr>
              <a:t>good customer service examples</a:t>
            </a:r>
            <a:r>
              <a:rPr lang="en" sz="1350">
                <a:solidFill>
                  <a:srgbClr val="33475B"/>
                </a:solidFill>
                <a:latin typeface="Avenir"/>
                <a:ea typeface="Avenir"/>
                <a:cs typeface="Avenir"/>
                <a:sym typeface="Avenir"/>
              </a:rPr>
              <a:t> from a few more big brands -- along with actionable takeaways you can bring back to your team. These businesses are within different industries, but all offer employees a tremendous deal of autonomy and resources to go the extra mile to solve customer problems.</a:t>
            </a:r>
            <a:endParaRPr sz="1350">
              <a:solidFill>
                <a:srgbClr val="33475B"/>
              </a:solidFill>
              <a:latin typeface="Avenir"/>
              <a:ea typeface="Avenir"/>
              <a:cs typeface="Avenir"/>
              <a:sym typeface="Avenir"/>
            </a:endParaRPr>
          </a:p>
          <a:p>
            <a:pPr marL="0" lvl="0" indent="0" algn="l" rtl="0">
              <a:lnSpc>
                <a:spcPct val="115000"/>
              </a:lnSpc>
              <a:spcBef>
                <a:spcPts val="1100"/>
              </a:spcBef>
              <a:spcAft>
                <a:spcPts val="0"/>
              </a:spcAft>
              <a:buNone/>
            </a:pPr>
            <a:endParaRPr sz="1350">
              <a:solidFill>
                <a:srgbClr val="33475B"/>
              </a:solidFill>
            </a:endParaRPr>
          </a:p>
        </p:txBody>
      </p:sp>
      <p:pic>
        <p:nvPicPr>
          <p:cNvPr id="189" name="Google Shape;189;p24" descr="Person Folding White Bath Towels"/>
          <p:cNvPicPr preferRelativeResize="0"/>
          <p:nvPr/>
        </p:nvPicPr>
        <p:blipFill>
          <a:blip r:embed="rId4">
            <a:alphaModFix/>
          </a:blip>
          <a:stretch>
            <a:fillRect/>
          </a:stretch>
        </p:blipFill>
        <p:spPr>
          <a:xfrm>
            <a:off x="3886200" y="6060678"/>
            <a:ext cx="3315300" cy="2214621"/>
          </a:xfrm>
          <a:prstGeom prst="rect">
            <a:avLst/>
          </a:prstGeom>
          <a:noFill/>
          <a:ln>
            <a:noFill/>
          </a:ln>
        </p:spPr>
      </p:pic>
      <p:sp>
        <p:nvSpPr>
          <p:cNvPr id="190" name="Google Shape;190;p24"/>
          <p:cNvSpPr txBox="1"/>
          <p:nvPr/>
        </p:nvSpPr>
        <p:spPr>
          <a:xfrm>
            <a:off x="433450" y="6004353"/>
            <a:ext cx="3000000" cy="2088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rgbClr val="33475B"/>
                </a:solidFill>
                <a:latin typeface="Avenir"/>
                <a:ea typeface="Avenir"/>
                <a:cs typeface="Avenir"/>
                <a:sym typeface="Avenir"/>
              </a:rPr>
              <a:t>The Ritz-Carlton prizes employee engagement -- because it believes engagement is the key to cultivating employees who are dedicated to improving customer engagement, too. Learn more about its philosophy -- and that of three other leaders in customer service -- in this blog post.</a:t>
            </a:r>
            <a:br>
              <a:rPr lang="en">
                <a:solidFill>
                  <a:srgbClr val="33475B"/>
                </a:solidFill>
                <a:latin typeface="Avenir"/>
                <a:ea typeface="Avenir"/>
                <a:cs typeface="Avenir"/>
                <a:sym typeface="Avenir"/>
              </a:rPr>
            </a:br>
            <a:endParaRPr>
              <a:solidFill>
                <a:srgbClr val="33475B"/>
              </a:solidFill>
              <a:latin typeface="Avenir"/>
              <a:ea typeface="Avenir"/>
              <a:cs typeface="Avenir"/>
              <a:sym typeface="Avenir"/>
            </a:endParaRPr>
          </a:p>
        </p:txBody>
      </p:sp>
      <p:cxnSp>
        <p:nvCxnSpPr>
          <p:cNvPr id="191" name="Google Shape;191;p24"/>
          <p:cNvCxnSpPr/>
          <p:nvPr/>
        </p:nvCxnSpPr>
        <p:spPr>
          <a:xfrm rot="10800000" flipH="1">
            <a:off x="563450" y="3314100"/>
            <a:ext cx="5280600" cy="10200"/>
          </a:xfrm>
          <a:prstGeom prst="straightConnector1">
            <a:avLst/>
          </a:prstGeom>
          <a:noFill/>
          <a:ln w="38100" cap="flat" cmpd="sng">
            <a:solidFill>
              <a:schemeClr val="dk2"/>
            </a:solidFill>
            <a:prstDash val="dot"/>
            <a:round/>
            <a:headEnd type="none" w="med" len="med"/>
            <a:tailEnd type="none" w="med" len="med"/>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5"/>
          <p:cNvSpPr/>
          <p:nvPr/>
        </p:nvSpPr>
        <p:spPr>
          <a:xfrm>
            <a:off x="457200" y="3805975"/>
            <a:ext cx="6768000" cy="1638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5"/>
          <p:cNvSpPr/>
          <p:nvPr/>
        </p:nvSpPr>
        <p:spPr>
          <a:xfrm>
            <a:off x="0" y="8722975"/>
            <a:ext cx="7772400" cy="132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13</a:t>
            </a:fld>
            <a:endParaRPr>
              <a:solidFill>
                <a:srgbClr val="FFFFFF"/>
              </a:solidFill>
            </a:endParaRPr>
          </a:p>
        </p:txBody>
      </p:sp>
      <p:sp>
        <p:nvSpPr>
          <p:cNvPr id="199" name="Google Shape;199;p25"/>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Customer Service Quotes from Leaders</a:t>
            </a:r>
            <a:endParaRPr sz="2500" b="1">
              <a:latin typeface="Avenir"/>
              <a:ea typeface="Avenir"/>
              <a:cs typeface="Avenir"/>
              <a:sym typeface="Avenir"/>
            </a:endParaRPr>
          </a:p>
        </p:txBody>
      </p:sp>
      <p:sp>
        <p:nvSpPr>
          <p:cNvPr id="200" name="Google Shape;200;p25"/>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201" name="Google Shape;201;p25"/>
          <p:cNvSpPr txBox="1">
            <a:spLocks noGrp="1"/>
          </p:cNvSpPr>
          <p:nvPr>
            <p:ph type="body" idx="1"/>
          </p:nvPr>
        </p:nvSpPr>
        <p:spPr>
          <a:xfrm>
            <a:off x="460400" y="1114625"/>
            <a:ext cx="6768000" cy="26628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33475B"/>
                </a:solidFill>
                <a:latin typeface="Avenir"/>
                <a:ea typeface="Avenir"/>
                <a:cs typeface="Avenir"/>
                <a:sym typeface="Avenir"/>
              </a:rPr>
              <a:t>Some of the most well-known business success stories can be credited to great customer service -- at least partly.</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After all, attracting new customers with a fantastic product or service is only half of the journey -- a big part of revenue growth is keeping existing customers so they come back and purchase from you again and again.</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As it turns out, leaders of big brands like Intuit, Pepsico, and Zappos have a lot of wisdom to offer when it comes to customer service -- and that's because they doubled down on it and made it their mission.</a:t>
            </a:r>
            <a:endParaRPr sz="1400">
              <a:solidFill>
                <a:srgbClr val="33475B"/>
              </a:solidFill>
              <a:latin typeface="Avenir"/>
              <a:ea typeface="Avenir"/>
              <a:cs typeface="Avenir"/>
              <a:sym typeface="Avenir"/>
            </a:endParaRPr>
          </a:p>
          <a:p>
            <a:pPr marL="0" lvl="0" indent="0" algn="l" rtl="0">
              <a:spcBef>
                <a:spcPts val="1600"/>
              </a:spcBef>
              <a:spcAft>
                <a:spcPts val="1600"/>
              </a:spcAft>
              <a:buNone/>
            </a:pPr>
            <a:endParaRPr sz="1400">
              <a:solidFill>
                <a:srgbClr val="33475B"/>
              </a:solidFill>
              <a:latin typeface="Avenir"/>
              <a:ea typeface="Avenir"/>
              <a:cs typeface="Avenir"/>
              <a:sym typeface="Avenir"/>
            </a:endParaRPr>
          </a:p>
        </p:txBody>
      </p:sp>
      <p:cxnSp>
        <p:nvCxnSpPr>
          <p:cNvPr id="202" name="Google Shape;202;p25"/>
          <p:cNvCxnSpPr/>
          <p:nvPr/>
        </p:nvCxnSpPr>
        <p:spPr>
          <a:xfrm rot="10800000" flipH="1">
            <a:off x="563450" y="914325"/>
            <a:ext cx="5675400" cy="19200"/>
          </a:xfrm>
          <a:prstGeom prst="straightConnector1">
            <a:avLst/>
          </a:prstGeom>
          <a:noFill/>
          <a:ln w="38100" cap="flat" cmpd="sng">
            <a:solidFill>
              <a:schemeClr val="dk2"/>
            </a:solidFill>
            <a:prstDash val="dot"/>
            <a:round/>
            <a:headEnd type="none" w="med" len="med"/>
            <a:tailEnd type="none" w="med" len="med"/>
          </a:ln>
        </p:spPr>
      </p:cxnSp>
      <p:sp>
        <p:nvSpPr>
          <p:cNvPr id="203" name="Google Shape;203;p25"/>
          <p:cNvSpPr txBox="1"/>
          <p:nvPr/>
        </p:nvSpPr>
        <p:spPr>
          <a:xfrm>
            <a:off x="460400" y="3819525"/>
            <a:ext cx="6741300" cy="3000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rgbClr val="33475B"/>
                </a:solidFill>
                <a:latin typeface="Avenir"/>
                <a:ea typeface="Avenir"/>
                <a:cs typeface="Avenir"/>
                <a:sym typeface="Avenir"/>
              </a:rPr>
              <a:t>Take Amazon, for example, one of the world's biggest companies whose CEO, Jeff Bezos, has been trying to optimize the customer service experience for a long time by making shopping easier. Bezos advocates for "trying to do hard things well" as the cornerstone for improving brand reputation and establishing a positive brand identity. Now, Amazon is known as the quickest and easiest way to buy things you need -- it's as simple as that.</a:t>
            </a:r>
            <a:endParaRPr>
              <a:solidFill>
                <a:srgbClr val="33475B"/>
              </a:solidFill>
              <a:latin typeface="Avenir"/>
              <a:ea typeface="Avenir"/>
              <a:cs typeface="Avenir"/>
              <a:sym typeface="Avenir"/>
            </a:endParaRPr>
          </a:p>
          <a:p>
            <a:pPr marL="0" lvl="0" indent="0" algn="l" rtl="0">
              <a:lnSpc>
                <a:spcPct val="115000"/>
              </a:lnSpc>
              <a:spcBef>
                <a:spcPts val="0"/>
              </a:spcBef>
              <a:spcAft>
                <a:spcPts val="0"/>
              </a:spcAft>
              <a:buNone/>
            </a:pPr>
            <a:endParaRPr>
              <a:solidFill>
                <a:srgbClr val="33475B"/>
              </a:solidFill>
              <a:latin typeface="Avenir"/>
              <a:ea typeface="Avenir"/>
              <a:cs typeface="Avenir"/>
              <a:sym typeface="Avenir"/>
            </a:endParaRPr>
          </a:p>
          <a:p>
            <a:pPr marL="0" lvl="0" indent="0" algn="l" rtl="0">
              <a:lnSpc>
                <a:spcPct val="115000"/>
              </a:lnSpc>
              <a:spcBef>
                <a:spcPts val="0"/>
              </a:spcBef>
              <a:spcAft>
                <a:spcPts val="0"/>
              </a:spcAft>
              <a:buNone/>
            </a:pPr>
            <a:r>
              <a:rPr lang="en">
                <a:solidFill>
                  <a:srgbClr val="33475B"/>
                </a:solidFill>
                <a:latin typeface="Avenir"/>
                <a:ea typeface="Avenir"/>
                <a:cs typeface="Avenir"/>
                <a:sym typeface="Avenir"/>
              </a:rPr>
              <a:t>Read the rest of these </a:t>
            </a:r>
            <a:r>
              <a:rPr lang="en" u="sng">
                <a:solidFill>
                  <a:schemeClr val="hlink"/>
                </a:solidFill>
                <a:latin typeface="Avenir"/>
                <a:ea typeface="Avenir"/>
                <a:cs typeface="Avenir"/>
                <a:sym typeface="Avenir"/>
                <a:hlinkClick r:id="rId3"/>
              </a:rPr>
              <a:t>customer service quotes</a:t>
            </a:r>
            <a:r>
              <a:rPr lang="en">
                <a:solidFill>
                  <a:srgbClr val="33475B"/>
                </a:solidFill>
                <a:latin typeface="Avenir"/>
                <a:ea typeface="Avenir"/>
                <a:cs typeface="Avenir"/>
                <a:sym typeface="Avenir"/>
              </a:rPr>
              <a:t> to inspire yourself -- and your team -- to give the best service possible, and to see the bigger picture for your business.</a:t>
            </a:r>
            <a:endParaRPr>
              <a:solidFill>
                <a:srgbClr val="33475B"/>
              </a:solidFill>
              <a:latin typeface="Avenir"/>
              <a:ea typeface="Avenir"/>
              <a:cs typeface="Avenir"/>
              <a:sym typeface="Aveni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6"/>
          <p:cNvSpPr/>
          <p:nvPr/>
        </p:nvSpPr>
        <p:spPr>
          <a:xfrm>
            <a:off x="0" y="8930700"/>
            <a:ext cx="7772400" cy="11199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14</a:t>
            </a:fld>
            <a:endParaRPr>
              <a:solidFill>
                <a:srgbClr val="FFFFFF"/>
              </a:solidFill>
            </a:endParaRPr>
          </a:p>
        </p:txBody>
      </p:sp>
      <p:sp>
        <p:nvSpPr>
          <p:cNvPr id="210" name="Google Shape;210;p26"/>
          <p:cNvSpPr txBox="1">
            <a:spLocks noGrp="1"/>
          </p:cNvSpPr>
          <p:nvPr>
            <p:ph type="body" idx="1"/>
          </p:nvPr>
        </p:nvSpPr>
        <p:spPr>
          <a:xfrm>
            <a:off x="2719450" y="729725"/>
            <a:ext cx="1863900" cy="5454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Conclusion</a:t>
            </a:r>
            <a:endParaRPr sz="2500" b="1">
              <a:latin typeface="Avenir"/>
              <a:ea typeface="Avenir"/>
              <a:cs typeface="Avenir"/>
              <a:sym typeface="Avenir"/>
            </a:endParaRPr>
          </a:p>
        </p:txBody>
      </p:sp>
      <p:cxnSp>
        <p:nvCxnSpPr>
          <p:cNvPr id="211" name="Google Shape;211;p26"/>
          <p:cNvCxnSpPr/>
          <p:nvPr/>
        </p:nvCxnSpPr>
        <p:spPr>
          <a:xfrm>
            <a:off x="2099125" y="1415275"/>
            <a:ext cx="3297300" cy="0"/>
          </a:xfrm>
          <a:prstGeom prst="straightConnector1">
            <a:avLst/>
          </a:prstGeom>
          <a:noFill/>
          <a:ln w="38100" cap="flat" cmpd="sng">
            <a:solidFill>
              <a:schemeClr val="dk2"/>
            </a:solidFill>
            <a:prstDash val="dot"/>
            <a:round/>
            <a:headEnd type="none" w="med" len="med"/>
            <a:tailEnd type="none" w="med" len="med"/>
          </a:ln>
        </p:spPr>
      </p:cxnSp>
      <p:sp>
        <p:nvSpPr>
          <p:cNvPr id="212" name="Google Shape;212;p26"/>
          <p:cNvSpPr txBox="1"/>
          <p:nvPr/>
        </p:nvSpPr>
        <p:spPr>
          <a:xfrm>
            <a:off x="663100" y="1600000"/>
            <a:ext cx="6082200" cy="2631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solidFill>
                  <a:srgbClr val="33475B"/>
                </a:solidFill>
                <a:latin typeface="Avenir"/>
                <a:ea typeface="Avenir"/>
                <a:cs typeface="Avenir"/>
                <a:sym typeface="Avenir"/>
              </a:rPr>
              <a:t>Today, customers are in control. Their expectations for service are high, and it's minimally painless and virtually cost-free to switch to your competitors if you aren't meeting them. And the old customer service playbook isn't working. Successful customers can grow your business faster than sales and marketing, but in order to get there, customer service professionals must take on a new, more human approach to service.</a:t>
            </a:r>
            <a:endParaRPr sz="1800">
              <a:solidFill>
                <a:srgbClr val="33475B"/>
              </a:solidFill>
              <a:latin typeface="Avenir"/>
              <a:ea typeface="Avenir"/>
              <a:cs typeface="Avenir"/>
              <a:sym typeface="Avenir"/>
            </a:endParaRPr>
          </a:p>
          <a:p>
            <a:pPr marL="0" lvl="0" indent="0" algn="ctr" rtl="0">
              <a:spcBef>
                <a:spcPts val="0"/>
              </a:spcBef>
              <a:spcAft>
                <a:spcPts val="0"/>
              </a:spcAft>
              <a:buNone/>
            </a:pPr>
            <a:endParaRPr sz="2000">
              <a:latin typeface="Avenir"/>
              <a:ea typeface="Avenir"/>
              <a:cs typeface="Avenir"/>
              <a:sym typeface="Avenir"/>
            </a:endParaRPr>
          </a:p>
          <a:p>
            <a:pPr marL="0" lvl="0" indent="0" algn="ctr" rtl="0">
              <a:spcBef>
                <a:spcPts val="0"/>
              </a:spcBef>
              <a:spcAft>
                <a:spcPts val="0"/>
              </a:spcAft>
              <a:buNone/>
            </a:pPr>
            <a:r>
              <a:rPr lang="en" sz="2000">
                <a:solidFill>
                  <a:schemeClr val="accent5"/>
                </a:solidFill>
                <a:latin typeface="Avenir"/>
                <a:ea typeface="Avenir"/>
                <a:cs typeface="Avenir"/>
                <a:sym typeface="Avenir"/>
              </a:rPr>
              <a:t>Interested in learning more about how our services can help your service and support teams?</a:t>
            </a:r>
            <a:endParaRPr sz="2000">
              <a:solidFill>
                <a:schemeClr val="accent5"/>
              </a:solidFill>
              <a:latin typeface="Avenir"/>
              <a:ea typeface="Avenir"/>
              <a:cs typeface="Avenir"/>
              <a:sym typeface="Avenir"/>
            </a:endParaRPr>
          </a:p>
        </p:txBody>
      </p:sp>
      <p:sp>
        <p:nvSpPr>
          <p:cNvPr id="213" name="Google Shape;213;p26"/>
          <p:cNvSpPr/>
          <p:nvPr/>
        </p:nvSpPr>
        <p:spPr>
          <a:xfrm>
            <a:off x="3287725" y="5045950"/>
            <a:ext cx="920100" cy="1980900"/>
          </a:xfrm>
          <a:prstGeom prst="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6"/>
          <p:cNvSpPr txBox="1"/>
          <p:nvPr/>
        </p:nvSpPr>
        <p:spPr>
          <a:xfrm>
            <a:off x="1591225" y="7117850"/>
            <a:ext cx="4313100" cy="1283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000">
                <a:solidFill>
                  <a:srgbClr val="FF0000"/>
                </a:solidFill>
                <a:latin typeface="Avenir"/>
                <a:ea typeface="Avenir"/>
                <a:cs typeface="Avenir"/>
                <a:sym typeface="Avenir"/>
              </a:rPr>
              <a:t>[Insert CTA to a landing page with agency contact form]</a:t>
            </a:r>
            <a:endParaRPr sz="2000">
              <a:solidFill>
                <a:srgbClr val="FF0000"/>
              </a:solidFill>
              <a:latin typeface="Avenir"/>
              <a:ea typeface="Avenir"/>
              <a:cs typeface="Avenir"/>
              <a:sym typeface="Avenir"/>
            </a:endParaRPr>
          </a:p>
        </p:txBody>
      </p:sp>
      <p:sp>
        <p:nvSpPr>
          <p:cNvPr id="215" name="Google Shape;215;p26"/>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p:nvPr/>
        </p:nvSpPr>
        <p:spPr>
          <a:xfrm>
            <a:off x="0" y="8930700"/>
            <a:ext cx="7772400" cy="11199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4"/>
          <p:cNvSpPr txBox="1">
            <a:spLocks noGrp="1"/>
          </p:cNvSpPr>
          <p:nvPr>
            <p:ph type="title"/>
          </p:nvPr>
        </p:nvSpPr>
        <p:spPr>
          <a:xfrm>
            <a:off x="1328850" y="1577100"/>
            <a:ext cx="1772100" cy="60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Contents</a:t>
            </a:r>
            <a:endParaRPr/>
          </a:p>
        </p:txBody>
      </p:sp>
      <p:sp>
        <p:nvSpPr>
          <p:cNvPr id="64" name="Google Shape;64;p14"/>
          <p:cNvSpPr txBox="1">
            <a:spLocks noGrp="1"/>
          </p:cNvSpPr>
          <p:nvPr>
            <p:ph type="body" idx="1"/>
          </p:nvPr>
        </p:nvSpPr>
        <p:spPr>
          <a:xfrm>
            <a:off x="1328850" y="2399400"/>
            <a:ext cx="5114700" cy="497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latin typeface="Avenir"/>
                <a:ea typeface="Avenir"/>
                <a:cs typeface="Avenir"/>
                <a:sym typeface="Avenir"/>
                <a:hlinkClick r:id="rId3" action="ppaction://hlinksldjump"/>
              </a:rPr>
              <a:t>Overview</a:t>
            </a:r>
            <a:r>
              <a:rPr lang="en">
                <a:solidFill>
                  <a:srgbClr val="000000"/>
                </a:solidFill>
                <a:latin typeface="Avenir"/>
                <a:ea typeface="Avenir"/>
                <a:cs typeface="Avenir"/>
                <a:sym typeface="Avenir"/>
              </a:rPr>
              <a:t>…………………………………...…....</a:t>
            </a:r>
            <a:r>
              <a:rPr lang="en">
                <a:latin typeface="Avenir"/>
                <a:ea typeface="Avenir"/>
                <a:cs typeface="Avenir"/>
                <a:sym typeface="Avenir"/>
              </a:rPr>
              <a:t>3</a:t>
            </a:r>
            <a:endParaRPr>
              <a:latin typeface="Avenir"/>
              <a:ea typeface="Avenir"/>
              <a:cs typeface="Avenir"/>
              <a:sym typeface="Avenir"/>
            </a:endParaRPr>
          </a:p>
          <a:p>
            <a:pPr marL="0" lvl="0" indent="0" algn="l" rtl="0">
              <a:spcBef>
                <a:spcPts val="1600"/>
              </a:spcBef>
              <a:spcAft>
                <a:spcPts val="0"/>
              </a:spcAft>
              <a:buNone/>
            </a:pPr>
            <a:r>
              <a:rPr lang="en" u="sng">
                <a:solidFill>
                  <a:schemeClr val="hlink"/>
                </a:solidFill>
                <a:latin typeface="Avenir"/>
                <a:ea typeface="Avenir"/>
                <a:cs typeface="Avenir"/>
                <a:sym typeface="Avenir"/>
                <a:hlinkClick r:id="rId4" action="ppaction://hlinksldjump"/>
              </a:rPr>
              <a:t>What Does Customer Service Mean?</a:t>
            </a:r>
            <a:r>
              <a:rPr lang="en">
                <a:latin typeface="Avenir"/>
                <a:ea typeface="Avenir"/>
                <a:cs typeface="Avenir"/>
                <a:sym typeface="Avenir"/>
              </a:rPr>
              <a:t>..............4</a:t>
            </a:r>
            <a:endParaRPr>
              <a:latin typeface="Avenir"/>
              <a:ea typeface="Avenir"/>
              <a:cs typeface="Avenir"/>
              <a:sym typeface="Avenir"/>
            </a:endParaRPr>
          </a:p>
          <a:p>
            <a:pPr marL="0" lvl="0" indent="0" algn="l" rtl="0">
              <a:spcBef>
                <a:spcPts val="1600"/>
              </a:spcBef>
              <a:spcAft>
                <a:spcPts val="0"/>
              </a:spcAft>
              <a:buNone/>
            </a:pPr>
            <a:r>
              <a:rPr lang="en" u="sng">
                <a:solidFill>
                  <a:schemeClr val="hlink"/>
                </a:solidFill>
                <a:latin typeface="Avenir"/>
                <a:ea typeface="Avenir"/>
                <a:cs typeface="Avenir"/>
                <a:sym typeface="Avenir"/>
                <a:hlinkClick r:id="rId5" action="ppaction://hlinksldjump"/>
              </a:rPr>
              <a:t>Types of Customer Service</a:t>
            </a:r>
            <a:r>
              <a:rPr lang="en">
                <a:latin typeface="Avenir"/>
                <a:ea typeface="Avenir"/>
                <a:cs typeface="Avenir"/>
                <a:sym typeface="Avenir"/>
              </a:rPr>
              <a:t>…………………….6</a:t>
            </a:r>
            <a:endParaRPr>
              <a:latin typeface="Avenir"/>
              <a:ea typeface="Avenir"/>
              <a:cs typeface="Avenir"/>
              <a:sym typeface="Avenir"/>
            </a:endParaRPr>
          </a:p>
          <a:p>
            <a:pPr marL="0" lvl="0" indent="0" algn="l" rtl="0">
              <a:spcBef>
                <a:spcPts val="1600"/>
              </a:spcBef>
              <a:spcAft>
                <a:spcPts val="0"/>
              </a:spcAft>
              <a:buNone/>
            </a:pPr>
            <a:r>
              <a:rPr lang="en" u="sng">
                <a:solidFill>
                  <a:schemeClr val="hlink"/>
                </a:solidFill>
                <a:latin typeface="Avenir"/>
                <a:ea typeface="Avenir"/>
                <a:cs typeface="Avenir"/>
                <a:sym typeface="Avenir"/>
                <a:hlinkClick r:id="rId6" action="ppaction://hlinksldjump"/>
              </a:rPr>
              <a:t>Great Examples of Customer Service</a:t>
            </a:r>
            <a:r>
              <a:rPr lang="en">
                <a:latin typeface="Avenir"/>
                <a:ea typeface="Avenir"/>
                <a:cs typeface="Avenir"/>
                <a:sym typeface="Avenir"/>
              </a:rPr>
              <a:t>…….…..12</a:t>
            </a:r>
            <a:endParaRPr>
              <a:latin typeface="Avenir"/>
              <a:ea typeface="Avenir"/>
              <a:cs typeface="Avenir"/>
              <a:sym typeface="Avenir"/>
            </a:endParaRPr>
          </a:p>
          <a:p>
            <a:pPr marL="0" lvl="0" indent="0" algn="l" rtl="0">
              <a:spcBef>
                <a:spcPts val="1600"/>
              </a:spcBef>
              <a:spcAft>
                <a:spcPts val="0"/>
              </a:spcAft>
              <a:buNone/>
            </a:pPr>
            <a:r>
              <a:rPr lang="en" u="sng">
                <a:solidFill>
                  <a:schemeClr val="hlink"/>
                </a:solidFill>
                <a:latin typeface="Avenir"/>
                <a:ea typeface="Avenir"/>
                <a:cs typeface="Avenir"/>
                <a:sym typeface="Avenir"/>
                <a:hlinkClick r:id="rId7" action="ppaction://hlinksldjump"/>
              </a:rPr>
              <a:t>Customer Service Quotes from Leaders</a:t>
            </a:r>
            <a:r>
              <a:rPr lang="en">
                <a:latin typeface="Avenir"/>
                <a:ea typeface="Avenir"/>
                <a:cs typeface="Avenir"/>
                <a:sym typeface="Avenir"/>
              </a:rPr>
              <a:t>……..13</a:t>
            </a:r>
            <a:endParaRPr>
              <a:latin typeface="Avenir"/>
              <a:ea typeface="Avenir"/>
              <a:cs typeface="Avenir"/>
              <a:sym typeface="Avenir"/>
            </a:endParaRPr>
          </a:p>
          <a:p>
            <a:pPr marL="0" lvl="0" indent="0" algn="l" rtl="0">
              <a:spcBef>
                <a:spcPts val="1600"/>
              </a:spcBef>
              <a:spcAft>
                <a:spcPts val="1600"/>
              </a:spcAft>
              <a:buNone/>
            </a:pPr>
            <a:r>
              <a:rPr lang="en" u="sng">
                <a:solidFill>
                  <a:schemeClr val="hlink"/>
                </a:solidFill>
                <a:latin typeface="Avenir"/>
                <a:ea typeface="Avenir"/>
                <a:cs typeface="Avenir"/>
                <a:sym typeface="Avenir"/>
                <a:hlinkClick r:id="rId8" action="ppaction://hlinksldjump"/>
              </a:rPr>
              <a:t>Conclusion</a:t>
            </a:r>
            <a:r>
              <a:rPr lang="en">
                <a:latin typeface="Avenir"/>
                <a:ea typeface="Avenir"/>
                <a:cs typeface="Avenir"/>
                <a:sym typeface="Avenir"/>
              </a:rPr>
              <a:t>……………….………………….…..14</a:t>
            </a:r>
            <a:endParaRPr/>
          </a:p>
        </p:txBody>
      </p:sp>
      <p:sp>
        <p:nvSpPr>
          <p:cNvPr id="65" name="Google Shape;65;p1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2</a:t>
            </a:fld>
            <a:endParaRPr>
              <a:solidFill>
                <a:srgbClr val="FFFFFF"/>
              </a:solidFill>
            </a:endParaRPr>
          </a:p>
        </p:txBody>
      </p:sp>
      <p:sp>
        <p:nvSpPr>
          <p:cNvPr id="7" name="Google Shape;75;p15"/>
          <p:cNvSpPr txBox="1">
            <a:spLocks/>
          </p:cNvSpPr>
          <p:nvPr/>
        </p:nvSpPr>
        <p:spPr>
          <a:xfrm>
            <a:off x="436522" y="9161244"/>
            <a:ext cx="2608800" cy="658800"/>
          </a:xfrm>
          <a:prstGeom prst="rect">
            <a:avLst/>
          </a:prstGeom>
          <a:solidFill>
            <a:srgbClr val="C9DAF8"/>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spcAft>
                <a:spcPts val="1600"/>
              </a:spcAft>
              <a:buFont typeface="Arial"/>
              <a:buNone/>
            </a:pPr>
            <a:r>
              <a:rPr lang="en" smtClean="0">
                <a:solidFill>
                  <a:srgbClr val="FFFFFF"/>
                </a:solidFill>
              </a:rPr>
              <a:t>Company Logo</a:t>
            </a:r>
            <a:endParaRPr lang="en">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p:nvPr/>
        </p:nvSpPr>
        <p:spPr>
          <a:xfrm>
            <a:off x="0" y="8930700"/>
            <a:ext cx="7772400" cy="11199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txBox="1">
            <a:spLocks noGrp="1"/>
          </p:cNvSpPr>
          <p:nvPr>
            <p:ph type="title"/>
          </p:nvPr>
        </p:nvSpPr>
        <p:spPr>
          <a:xfrm>
            <a:off x="3000150" y="501525"/>
            <a:ext cx="1772100" cy="60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Overview</a:t>
            </a:r>
            <a:endParaRPr/>
          </a:p>
        </p:txBody>
      </p:sp>
      <p:sp>
        <p:nvSpPr>
          <p:cNvPr id="73" name="Google Shape;73;p15"/>
          <p:cNvSpPr txBox="1">
            <a:spLocks noGrp="1"/>
          </p:cNvSpPr>
          <p:nvPr>
            <p:ph type="body" idx="1"/>
          </p:nvPr>
        </p:nvSpPr>
        <p:spPr>
          <a:xfrm>
            <a:off x="436525" y="1104525"/>
            <a:ext cx="6930000" cy="46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i="1">
                <a:latin typeface="Avenir"/>
                <a:ea typeface="Avenir"/>
                <a:cs typeface="Avenir"/>
                <a:sym typeface="Avenir"/>
              </a:rPr>
              <a:t>Customer service.</a:t>
            </a:r>
            <a:r>
              <a:rPr lang="en" sz="1400">
                <a:latin typeface="Avenir"/>
                <a:ea typeface="Avenir"/>
                <a:cs typeface="Avenir"/>
                <a:sym typeface="Avenir"/>
              </a:rPr>
              <a:t/>
            </a:r>
            <a:br>
              <a:rPr lang="en" sz="1400">
                <a:latin typeface="Avenir"/>
                <a:ea typeface="Avenir"/>
                <a:cs typeface="Avenir"/>
                <a:sym typeface="Avenir"/>
              </a:rPr>
            </a:br>
            <a:r>
              <a:rPr lang="en" sz="1400">
                <a:latin typeface="Avenir"/>
                <a:ea typeface="Avenir"/>
                <a:cs typeface="Avenir"/>
                <a:sym typeface="Avenir"/>
              </a:rPr>
              <a:t/>
            </a:r>
            <a:br>
              <a:rPr lang="en" sz="1400">
                <a:latin typeface="Avenir"/>
                <a:ea typeface="Avenir"/>
                <a:cs typeface="Avenir"/>
                <a:sym typeface="Avenir"/>
              </a:rPr>
            </a:br>
            <a:r>
              <a:rPr lang="en" sz="1400">
                <a:latin typeface="Avenir"/>
                <a:ea typeface="Avenir"/>
                <a:cs typeface="Avenir"/>
                <a:sym typeface="Avenir"/>
              </a:rPr>
              <a:t>For you, those words might refer to the name or your team or department. But to customers, the worst "customer service" might remind them of hours wasted waiting on hold, repeating information to representatives, and not getting their problems resolved.</a:t>
            </a:r>
            <a:br>
              <a:rPr lang="en" sz="1400">
                <a:latin typeface="Avenir"/>
                <a:ea typeface="Avenir"/>
                <a:cs typeface="Avenir"/>
                <a:sym typeface="Avenir"/>
              </a:rPr>
            </a:br>
            <a:r>
              <a:rPr lang="en" sz="1400">
                <a:latin typeface="Avenir"/>
                <a:ea typeface="Avenir"/>
                <a:cs typeface="Avenir"/>
                <a:sym typeface="Avenir"/>
              </a:rPr>
              <a:t/>
            </a:r>
            <a:br>
              <a:rPr lang="en" sz="1400">
                <a:latin typeface="Avenir"/>
                <a:ea typeface="Avenir"/>
                <a:cs typeface="Avenir"/>
                <a:sym typeface="Avenir"/>
              </a:rPr>
            </a:br>
            <a:r>
              <a:rPr lang="en" sz="1400">
                <a:latin typeface="Avenir"/>
                <a:ea typeface="Avenir"/>
                <a:cs typeface="Avenir"/>
                <a:sym typeface="Avenir"/>
              </a:rPr>
              <a:t>And that's because many customer service teams aren't actually working to serve their customers. Instead, customer service organizations treat cases like numbers, and not like people. Customers are forced to use long forms and complicated phone trees to get the help they need, instead of using the communication channels they prefer.</a:t>
            </a:r>
            <a:br>
              <a:rPr lang="en" sz="1400">
                <a:latin typeface="Avenir"/>
                <a:ea typeface="Avenir"/>
                <a:cs typeface="Avenir"/>
                <a:sym typeface="Avenir"/>
              </a:rPr>
            </a:br>
            <a:r>
              <a:rPr lang="en" sz="1400">
                <a:latin typeface="Avenir"/>
                <a:ea typeface="Avenir"/>
                <a:cs typeface="Avenir"/>
                <a:sym typeface="Avenir"/>
              </a:rPr>
              <a:t/>
            </a:r>
            <a:br>
              <a:rPr lang="en" sz="1400">
                <a:latin typeface="Avenir"/>
                <a:ea typeface="Avenir"/>
                <a:cs typeface="Avenir"/>
                <a:sym typeface="Avenir"/>
              </a:rPr>
            </a:br>
            <a:r>
              <a:rPr lang="en" sz="1400">
                <a:latin typeface="Avenir"/>
                <a:ea typeface="Avenir"/>
                <a:cs typeface="Avenir"/>
                <a:sym typeface="Avenir"/>
              </a:rPr>
              <a:t>And worst of all, customers aren't empowered to succeed -- instead, they receive one-off answers to questions, and not the tools to develop a growth strategy.</a:t>
            </a:r>
            <a:endParaRPr sz="1400">
              <a:latin typeface="Avenir"/>
              <a:ea typeface="Avenir"/>
              <a:cs typeface="Avenir"/>
              <a:sym typeface="Avenir"/>
            </a:endParaRPr>
          </a:p>
          <a:p>
            <a:pPr marL="0" lvl="0" indent="0" algn="l" rtl="0">
              <a:spcBef>
                <a:spcPts val="1600"/>
              </a:spcBef>
              <a:spcAft>
                <a:spcPts val="0"/>
              </a:spcAft>
              <a:buClr>
                <a:schemeClr val="dk1"/>
              </a:buClr>
              <a:buSzPts val="1100"/>
              <a:buFont typeface="Arial"/>
              <a:buNone/>
            </a:pPr>
            <a:r>
              <a:rPr lang="en" sz="1400">
                <a:latin typeface="Avenir"/>
                <a:ea typeface="Avenir"/>
                <a:cs typeface="Avenir"/>
                <a:sym typeface="Avenir"/>
              </a:rPr>
              <a:t>The dire state of modern customer service is a real shame -- because as it turns out, helping your customers succeed helps your company, too. In fact, in a recent </a:t>
            </a:r>
            <a:r>
              <a:rPr lang="en" sz="1400" u="sng">
                <a:solidFill>
                  <a:schemeClr val="accent5"/>
                </a:solidFill>
                <a:latin typeface="Avenir"/>
                <a:ea typeface="Avenir"/>
                <a:cs typeface="Avenir"/>
                <a:sym typeface="Avenir"/>
                <a:hlinkClick r:id="rId3"/>
              </a:rPr>
              <a:t>HubSpot Research survey</a:t>
            </a:r>
            <a:r>
              <a:rPr lang="en" sz="1400">
                <a:latin typeface="Avenir"/>
                <a:ea typeface="Avenir"/>
                <a:cs typeface="Avenir"/>
                <a:sym typeface="Avenir"/>
              </a:rPr>
              <a:t>, they found that companies that prioritized customer success were also growing in revenue. And successful companies are happy customers -- and happy customers grow your business faster than sales and marketing by telling friends and family and, eventually, referring new, loyalty customers. And customer happiness starts with customer service.</a:t>
            </a:r>
            <a:endParaRPr sz="1400">
              <a:latin typeface="Avenir"/>
              <a:ea typeface="Avenir"/>
              <a:cs typeface="Avenir"/>
              <a:sym typeface="Avenir"/>
            </a:endParaRPr>
          </a:p>
          <a:p>
            <a:pPr marL="0" lvl="0" indent="0" algn="l" rtl="0">
              <a:spcBef>
                <a:spcPts val="1600"/>
              </a:spcBef>
              <a:spcAft>
                <a:spcPts val="1600"/>
              </a:spcAft>
              <a:buNone/>
            </a:pPr>
            <a:endParaRPr sz="1400">
              <a:latin typeface="Avenir"/>
              <a:ea typeface="Avenir"/>
              <a:cs typeface="Avenir"/>
              <a:sym typeface="Avenir"/>
            </a:endParaRPr>
          </a:p>
        </p:txBody>
      </p:sp>
      <p:sp>
        <p:nvSpPr>
          <p:cNvPr id="74" name="Google Shape;74;p1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
                <a:solidFill>
                  <a:srgbClr val="FFFFFF"/>
                </a:solidFill>
              </a:rPr>
              <a:t>3</a:t>
            </a:fld>
            <a:endParaRPr>
              <a:solidFill>
                <a:srgbClr val="FFFFFF"/>
              </a:solidFill>
            </a:endParaRPr>
          </a:p>
        </p:txBody>
      </p:sp>
      <p:sp>
        <p:nvSpPr>
          <p:cNvPr id="75" name="Google Shape;75;p15"/>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pic>
        <p:nvPicPr>
          <p:cNvPr id="80" name="Google Shape;80;p16" descr="Woman Holding a Smiley Balloon"/>
          <p:cNvPicPr preferRelativeResize="0"/>
          <p:nvPr/>
        </p:nvPicPr>
        <p:blipFill>
          <a:blip r:embed="rId3">
            <a:alphaModFix/>
          </a:blip>
          <a:stretch>
            <a:fillRect/>
          </a:stretch>
        </p:blipFill>
        <p:spPr>
          <a:xfrm>
            <a:off x="0" y="5624426"/>
            <a:ext cx="7772400" cy="4426350"/>
          </a:xfrm>
          <a:prstGeom prst="rect">
            <a:avLst/>
          </a:prstGeom>
          <a:noFill/>
          <a:ln>
            <a:noFill/>
          </a:ln>
        </p:spPr>
      </p:pic>
      <p:sp>
        <p:nvSpPr>
          <p:cNvPr id="81" name="Google Shape;81;p16"/>
          <p:cNvSpPr/>
          <p:nvPr/>
        </p:nvSpPr>
        <p:spPr>
          <a:xfrm>
            <a:off x="0" y="8722975"/>
            <a:ext cx="7772400" cy="132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4</a:t>
            </a:fld>
            <a:endParaRPr>
              <a:solidFill>
                <a:srgbClr val="FFFFFF"/>
              </a:solidFill>
            </a:endParaRPr>
          </a:p>
        </p:txBody>
      </p:sp>
      <p:sp>
        <p:nvSpPr>
          <p:cNvPr id="83" name="Google Shape;83;p16"/>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What Does Customer Service Mean?</a:t>
            </a:r>
            <a:endParaRPr sz="2500" b="1">
              <a:latin typeface="Avenir"/>
              <a:ea typeface="Avenir"/>
              <a:cs typeface="Avenir"/>
              <a:sym typeface="Avenir"/>
            </a:endParaRPr>
          </a:p>
        </p:txBody>
      </p:sp>
      <p:sp>
        <p:nvSpPr>
          <p:cNvPr id="84" name="Google Shape;84;p16"/>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85" name="Google Shape;85;p16"/>
          <p:cNvSpPr txBox="1">
            <a:spLocks noGrp="1"/>
          </p:cNvSpPr>
          <p:nvPr>
            <p:ph type="body" idx="1"/>
          </p:nvPr>
        </p:nvSpPr>
        <p:spPr>
          <a:xfrm>
            <a:off x="460400" y="1114625"/>
            <a:ext cx="6768000" cy="3104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33475B"/>
                </a:solidFill>
                <a:latin typeface="Avenir"/>
                <a:ea typeface="Avenir"/>
                <a:cs typeface="Avenir"/>
                <a:sym typeface="Avenir"/>
              </a:rPr>
              <a:t>Simply put, customer service is helping customers solve problems, teaching them how to use products, and answering questions.</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The definition is in the name of the concept -- customer service is about serving the needs of customers. And customer service can take many forms -- from troubleshooting a product installation to downloading software to processing a purchase return.</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
            </a:r>
            <a:br>
              <a:rPr lang="en" sz="1400">
                <a:solidFill>
                  <a:srgbClr val="33475B"/>
                </a:solidFill>
                <a:latin typeface="Avenir"/>
                <a:ea typeface="Avenir"/>
                <a:cs typeface="Avenir"/>
                <a:sym typeface="Avenir"/>
              </a:rPr>
            </a:br>
            <a:r>
              <a:rPr lang="en" sz="1400">
                <a:solidFill>
                  <a:srgbClr val="33475B"/>
                </a:solidFill>
                <a:latin typeface="Avenir"/>
                <a:ea typeface="Avenir"/>
                <a:cs typeface="Avenir"/>
                <a:sym typeface="Avenir"/>
              </a:rPr>
              <a:t>In most customer service interactions, a customer reaches out to a company to make a request, ask a question, or note a complaint, and a customer service representative (or their team) works quickly to offer support, expertise, and help.</a:t>
            </a:r>
            <a:endParaRPr sz="1400">
              <a:solidFill>
                <a:srgbClr val="33475B"/>
              </a:solidFill>
              <a:latin typeface="Avenir"/>
              <a:ea typeface="Avenir"/>
              <a:cs typeface="Avenir"/>
              <a:sym typeface="Avenir"/>
            </a:endParaRPr>
          </a:p>
          <a:p>
            <a:pPr marL="0" lvl="0" indent="0" algn="l" rtl="0">
              <a:spcBef>
                <a:spcPts val="1600"/>
              </a:spcBef>
              <a:spcAft>
                <a:spcPts val="0"/>
              </a:spcAft>
              <a:buClr>
                <a:schemeClr val="dk1"/>
              </a:buClr>
              <a:buSzPts val="1100"/>
              <a:buFont typeface="Arial"/>
              <a:buNone/>
            </a:pPr>
            <a:r>
              <a:rPr lang="en" sz="1400">
                <a:solidFill>
                  <a:srgbClr val="33475B"/>
                </a:solidFill>
                <a:latin typeface="Avenir"/>
                <a:ea typeface="Avenir"/>
                <a:cs typeface="Avenir"/>
                <a:sym typeface="Avenir"/>
              </a:rPr>
              <a:t>The quality of a company's customer service -- good or bad -- can play a huge role in the company's success. Happy customers spend more money and refer their friends and family members to companies that help them succeed -- and dedicated customer service plays a critical role in customer happiness.</a:t>
            </a:r>
            <a:endParaRPr sz="1400">
              <a:solidFill>
                <a:srgbClr val="33475B"/>
              </a:solidFill>
              <a:latin typeface="Avenir"/>
              <a:ea typeface="Avenir"/>
              <a:cs typeface="Avenir"/>
              <a:sym typeface="Avenir"/>
            </a:endParaRPr>
          </a:p>
          <a:p>
            <a:pPr marL="0" lvl="0" indent="0" algn="l" rtl="0">
              <a:spcBef>
                <a:spcPts val="0"/>
              </a:spcBef>
              <a:spcAft>
                <a:spcPts val="1600"/>
              </a:spcAft>
              <a:buNone/>
            </a:pPr>
            <a:endParaRPr sz="1400">
              <a:solidFill>
                <a:srgbClr val="33475B"/>
              </a:solidFill>
              <a:latin typeface="Avenir"/>
              <a:ea typeface="Avenir"/>
              <a:cs typeface="Avenir"/>
              <a:sym typeface="Avenir"/>
            </a:endParaRPr>
          </a:p>
        </p:txBody>
      </p:sp>
      <p:cxnSp>
        <p:nvCxnSpPr>
          <p:cNvPr id="86" name="Google Shape;86;p16"/>
          <p:cNvCxnSpPr/>
          <p:nvPr/>
        </p:nvCxnSpPr>
        <p:spPr>
          <a:xfrm rot="10800000" flipH="1">
            <a:off x="563450" y="923325"/>
            <a:ext cx="5280600" cy="10200"/>
          </a:xfrm>
          <a:prstGeom prst="straightConnector1">
            <a:avLst/>
          </a:prstGeom>
          <a:noFill/>
          <a:ln w="38100" cap="flat" cmpd="sng">
            <a:solidFill>
              <a:schemeClr val="dk2"/>
            </a:solidFill>
            <a:prstDash val="dot"/>
            <a:round/>
            <a:headEnd type="non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p:nvPr/>
        </p:nvSpPr>
        <p:spPr>
          <a:xfrm>
            <a:off x="0" y="8722975"/>
            <a:ext cx="7772400" cy="132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5</a:t>
            </a:fld>
            <a:endParaRPr>
              <a:solidFill>
                <a:srgbClr val="FFFFFF"/>
              </a:solidFill>
            </a:endParaRPr>
          </a:p>
        </p:txBody>
      </p:sp>
      <p:sp>
        <p:nvSpPr>
          <p:cNvPr id="93" name="Google Shape;93;p17"/>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What Does Customer Service Mean?</a:t>
            </a:r>
            <a:endParaRPr sz="2500" b="1">
              <a:latin typeface="Avenir"/>
              <a:ea typeface="Avenir"/>
              <a:cs typeface="Avenir"/>
              <a:sym typeface="Avenir"/>
            </a:endParaRPr>
          </a:p>
        </p:txBody>
      </p:sp>
      <p:sp>
        <p:nvSpPr>
          <p:cNvPr id="94" name="Google Shape;94;p17"/>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95" name="Google Shape;95;p17"/>
          <p:cNvSpPr txBox="1">
            <a:spLocks noGrp="1"/>
          </p:cNvSpPr>
          <p:nvPr>
            <p:ph type="body" idx="1"/>
          </p:nvPr>
        </p:nvSpPr>
        <p:spPr>
          <a:xfrm>
            <a:off x="460400" y="1114625"/>
            <a:ext cx="6768000" cy="12153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1400">
                <a:solidFill>
                  <a:srgbClr val="33475B"/>
                </a:solidFill>
                <a:latin typeface="Avenir"/>
                <a:ea typeface="Avenir"/>
                <a:cs typeface="Avenir"/>
                <a:sym typeface="Avenir"/>
              </a:rPr>
              <a:t>On the flip side of the coin, unhappy customers with bad experiences spread the word even further among their network, and could actually cost you customers and impact your reputation, both online and in person. Just look at how many of this Yelp user's friends could see this negative review of a Comcast store:</a:t>
            </a:r>
            <a:endParaRPr sz="1400">
              <a:solidFill>
                <a:srgbClr val="33475B"/>
              </a:solidFill>
              <a:latin typeface="Avenir"/>
              <a:ea typeface="Avenir"/>
              <a:cs typeface="Avenir"/>
              <a:sym typeface="Avenir"/>
            </a:endParaRPr>
          </a:p>
        </p:txBody>
      </p:sp>
      <p:sp>
        <p:nvSpPr>
          <p:cNvPr id="96" name="Google Shape;96;p17"/>
          <p:cNvSpPr txBox="1"/>
          <p:nvPr/>
        </p:nvSpPr>
        <p:spPr>
          <a:xfrm>
            <a:off x="433450" y="6085600"/>
            <a:ext cx="6795000" cy="2332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rgbClr val="33475B"/>
                </a:solidFill>
                <a:latin typeface="Avenir"/>
                <a:ea typeface="Avenir"/>
                <a:cs typeface="Avenir"/>
                <a:sym typeface="Avenir"/>
              </a:rPr>
              <a:t>If you think customer service (or customer support) are at odds with customer success, think again -- building a relationship with customers by providing excellent service is a critical building block of helping customers succeed.</a:t>
            </a:r>
            <a:endParaRPr>
              <a:solidFill>
                <a:srgbClr val="33475B"/>
              </a:solidFill>
              <a:latin typeface="Avenir"/>
              <a:ea typeface="Avenir"/>
              <a:cs typeface="Avenir"/>
              <a:sym typeface="Avenir"/>
            </a:endParaRPr>
          </a:p>
          <a:p>
            <a:pPr marL="0" lvl="0" indent="0" algn="l" rtl="0">
              <a:lnSpc>
                <a:spcPct val="115000"/>
              </a:lnSpc>
              <a:spcBef>
                <a:spcPts val="0"/>
              </a:spcBef>
              <a:spcAft>
                <a:spcPts val="0"/>
              </a:spcAft>
              <a:buNone/>
            </a:pPr>
            <a:endParaRPr>
              <a:solidFill>
                <a:srgbClr val="33475B"/>
              </a:solidFill>
              <a:latin typeface="Avenir"/>
              <a:ea typeface="Avenir"/>
              <a:cs typeface="Avenir"/>
              <a:sym typeface="Avenir"/>
            </a:endParaRPr>
          </a:p>
          <a:p>
            <a:pPr marL="0" lvl="0" indent="0" algn="l" rtl="0">
              <a:lnSpc>
                <a:spcPct val="115000"/>
              </a:lnSpc>
              <a:spcBef>
                <a:spcPts val="0"/>
              </a:spcBef>
              <a:spcAft>
                <a:spcPts val="0"/>
              </a:spcAft>
              <a:buNone/>
            </a:pPr>
            <a:r>
              <a:rPr lang="en">
                <a:solidFill>
                  <a:srgbClr val="33475B"/>
                </a:solidFill>
                <a:latin typeface="Avenir"/>
                <a:ea typeface="Avenir"/>
                <a:cs typeface="Avenir"/>
                <a:sym typeface="Avenir"/>
              </a:rPr>
              <a:t>One of the biggest differences? While customer service is typically reactive, customer success is proactive -- wherein customer success managers reach out to work with customers on strategy and goal-setting, compared to customer service representatives responding to individual problems and troubleshooting. But more on that later.</a:t>
            </a:r>
            <a:endParaRPr>
              <a:solidFill>
                <a:srgbClr val="33475B"/>
              </a:solidFill>
              <a:latin typeface="Avenir"/>
              <a:ea typeface="Avenir"/>
              <a:cs typeface="Avenir"/>
              <a:sym typeface="Avenir"/>
            </a:endParaRPr>
          </a:p>
        </p:txBody>
      </p:sp>
      <p:cxnSp>
        <p:nvCxnSpPr>
          <p:cNvPr id="97" name="Google Shape;97;p17"/>
          <p:cNvCxnSpPr/>
          <p:nvPr/>
        </p:nvCxnSpPr>
        <p:spPr>
          <a:xfrm rot="10800000" flipH="1">
            <a:off x="563450" y="923325"/>
            <a:ext cx="5280600" cy="10200"/>
          </a:xfrm>
          <a:prstGeom prst="straightConnector1">
            <a:avLst/>
          </a:prstGeom>
          <a:noFill/>
          <a:ln w="38100" cap="flat" cmpd="sng">
            <a:solidFill>
              <a:schemeClr val="dk2"/>
            </a:solidFill>
            <a:prstDash val="dot"/>
            <a:round/>
            <a:headEnd type="none" w="med" len="med"/>
            <a:tailEnd type="none" w="med" len="med"/>
          </a:ln>
        </p:spPr>
      </p:cxnSp>
      <p:pic>
        <p:nvPicPr>
          <p:cNvPr id="98" name="Google Shape;98;p17" descr="comcast yelp.png"/>
          <p:cNvPicPr preferRelativeResize="0"/>
          <p:nvPr/>
        </p:nvPicPr>
        <p:blipFill>
          <a:blip r:embed="rId3">
            <a:alphaModFix/>
          </a:blip>
          <a:stretch>
            <a:fillRect/>
          </a:stretch>
        </p:blipFill>
        <p:spPr>
          <a:xfrm>
            <a:off x="757249" y="2434825"/>
            <a:ext cx="5945305" cy="341153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8"/>
          <p:cNvSpPr/>
          <p:nvPr/>
        </p:nvSpPr>
        <p:spPr>
          <a:xfrm>
            <a:off x="0" y="8722975"/>
            <a:ext cx="7772400" cy="132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6</a:t>
            </a:fld>
            <a:endParaRPr>
              <a:solidFill>
                <a:srgbClr val="FFFFFF"/>
              </a:solidFill>
            </a:endParaRPr>
          </a:p>
        </p:txBody>
      </p:sp>
      <p:sp>
        <p:nvSpPr>
          <p:cNvPr id="105" name="Google Shape;105;p18"/>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Types of Customer Service</a:t>
            </a:r>
            <a:endParaRPr sz="2500" b="1">
              <a:latin typeface="Avenir"/>
              <a:ea typeface="Avenir"/>
              <a:cs typeface="Avenir"/>
              <a:sym typeface="Avenir"/>
            </a:endParaRPr>
          </a:p>
        </p:txBody>
      </p:sp>
      <p:sp>
        <p:nvSpPr>
          <p:cNvPr id="106" name="Google Shape;106;p18"/>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107" name="Google Shape;107;p18"/>
          <p:cNvSpPr txBox="1">
            <a:spLocks noGrp="1"/>
          </p:cNvSpPr>
          <p:nvPr>
            <p:ph type="body" idx="1"/>
          </p:nvPr>
        </p:nvSpPr>
        <p:spPr>
          <a:xfrm>
            <a:off x="460400" y="1571825"/>
            <a:ext cx="6768000" cy="13278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1400">
                <a:solidFill>
                  <a:srgbClr val="33475B"/>
                </a:solidFill>
                <a:latin typeface="Avenir"/>
                <a:ea typeface="Avenir"/>
                <a:cs typeface="Avenir"/>
                <a:sym typeface="Avenir"/>
              </a:rPr>
              <a:t>Many organizations offer customer service primarily through phone interactions. Customers call a hotline, enter a queue, and a customer service representative picks up the phone. </a:t>
            </a:r>
            <a:r>
              <a:rPr lang="en" sz="1400" u="sng">
                <a:solidFill>
                  <a:schemeClr val="hlink"/>
                </a:solidFill>
                <a:latin typeface="Avenir"/>
                <a:ea typeface="Avenir"/>
                <a:cs typeface="Avenir"/>
                <a:sym typeface="Avenir"/>
                <a:hlinkClick r:id="rId3"/>
              </a:rPr>
              <a:t>Forrester</a:t>
            </a:r>
            <a:r>
              <a:rPr lang="en" sz="1400">
                <a:solidFill>
                  <a:srgbClr val="33475B"/>
                </a:solidFill>
                <a:latin typeface="Avenir"/>
                <a:ea typeface="Avenir"/>
                <a:cs typeface="Avenir"/>
                <a:sym typeface="Avenir"/>
              </a:rPr>
              <a:t> found that phone-based customer service is decreasing in popularity, though -- and that phone service is viewed as an escalation of another channel, such as email or web-based service.</a:t>
            </a:r>
            <a:endParaRPr sz="1400">
              <a:solidFill>
                <a:srgbClr val="33475B"/>
              </a:solidFill>
              <a:latin typeface="Avenir"/>
              <a:ea typeface="Avenir"/>
              <a:cs typeface="Avenir"/>
              <a:sym typeface="Avenir"/>
            </a:endParaRPr>
          </a:p>
        </p:txBody>
      </p:sp>
      <p:cxnSp>
        <p:nvCxnSpPr>
          <p:cNvPr id="108" name="Google Shape;108;p18"/>
          <p:cNvCxnSpPr/>
          <p:nvPr/>
        </p:nvCxnSpPr>
        <p:spPr>
          <a:xfrm rot="10800000" flipH="1">
            <a:off x="563450" y="923925"/>
            <a:ext cx="3837000" cy="9600"/>
          </a:xfrm>
          <a:prstGeom prst="straightConnector1">
            <a:avLst/>
          </a:prstGeom>
          <a:noFill/>
          <a:ln w="38100" cap="flat" cmpd="sng">
            <a:solidFill>
              <a:schemeClr val="dk2"/>
            </a:solidFill>
            <a:prstDash val="dot"/>
            <a:round/>
            <a:headEnd type="none" w="med" len="med"/>
            <a:tailEnd type="none" w="med" len="med"/>
          </a:ln>
        </p:spPr>
      </p:cxnSp>
      <p:sp>
        <p:nvSpPr>
          <p:cNvPr id="109" name="Google Shape;109;p18"/>
          <p:cNvSpPr txBox="1">
            <a:spLocks noGrp="1"/>
          </p:cNvSpPr>
          <p:nvPr>
            <p:ph type="body" idx="1"/>
          </p:nvPr>
        </p:nvSpPr>
        <p:spPr>
          <a:xfrm>
            <a:off x="433450" y="1133675"/>
            <a:ext cx="6768000" cy="5001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33475B"/>
                </a:solidFill>
                <a:latin typeface="Avenir"/>
                <a:ea typeface="Avenir"/>
                <a:cs typeface="Avenir"/>
                <a:sym typeface="Avenir"/>
              </a:rPr>
              <a:t>Phone</a:t>
            </a:r>
            <a:endParaRPr b="1">
              <a:solidFill>
                <a:srgbClr val="33475B"/>
              </a:solidFill>
              <a:latin typeface="Avenir"/>
              <a:ea typeface="Avenir"/>
              <a:cs typeface="Avenir"/>
              <a:sym typeface="Avenir"/>
            </a:endParaRPr>
          </a:p>
        </p:txBody>
      </p:sp>
      <p:sp>
        <p:nvSpPr>
          <p:cNvPr id="110" name="Google Shape;110;p18"/>
          <p:cNvSpPr txBox="1">
            <a:spLocks noGrp="1"/>
          </p:cNvSpPr>
          <p:nvPr>
            <p:ph type="body" idx="1"/>
          </p:nvPr>
        </p:nvSpPr>
        <p:spPr>
          <a:xfrm>
            <a:off x="460400" y="3400625"/>
            <a:ext cx="2791800" cy="48516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1400">
                <a:solidFill>
                  <a:srgbClr val="33475B"/>
                </a:solidFill>
                <a:latin typeface="Avenir"/>
                <a:ea typeface="Avenir"/>
                <a:cs typeface="Avenir"/>
                <a:sym typeface="Avenir"/>
              </a:rPr>
              <a:t>Twilio surveyed consumers to learn about their messaging habits, and while </a:t>
            </a:r>
            <a:r>
              <a:rPr lang="en" sz="1400" u="sng">
                <a:solidFill>
                  <a:schemeClr val="hlink"/>
                </a:solidFill>
                <a:latin typeface="Avenir"/>
                <a:ea typeface="Avenir"/>
                <a:cs typeface="Avenir"/>
                <a:sym typeface="Avenir"/>
                <a:hlinkClick r:id="rId4"/>
              </a:rPr>
              <a:t>90% of respondents</a:t>
            </a:r>
            <a:r>
              <a:rPr lang="en" sz="1400">
                <a:solidFill>
                  <a:srgbClr val="33475B"/>
                </a:solidFill>
                <a:latin typeface="Avenir"/>
                <a:ea typeface="Avenir"/>
                <a:cs typeface="Avenir"/>
                <a:sym typeface="Avenir"/>
              </a:rPr>
              <a:t> said they wanted to use messaging with companies -- via texting on their phones or messaging apps (more on those below) -- only 48% of businesses were equipped to reach customers via messaging. Customers want to connect with businesses for things like order confirmations, reminders, status updates, surveys, and coupons -- and that's partly because people keep messaging app push notifications turned on -- because they're already using the platforms every day.</a:t>
            </a:r>
            <a:endParaRPr sz="1400">
              <a:solidFill>
                <a:srgbClr val="33475B"/>
              </a:solidFill>
              <a:latin typeface="Avenir"/>
              <a:ea typeface="Avenir"/>
              <a:cs typeface="Avenir"/>
              <a:sym typeface="Avenir"/>
            </a:endParaRPr>
          </a:p>
        </p:txBody>
      </p:sp>
      <p:sp>
        <p:nvSpPr>
          <p:cNvPr id="111" name="Google Shape;111;p18"/>
          <p:cNvSpPr txBox="1">
            <a:spLocks noGrp="1"/>
          </p:cNvSpPr>
          <p:nvPr>
            <p:ph type="body" idx="1"/>
          </p:nvPr>
        </p:nvSpPr>
        <p:spPr>
          <a:xfrm>
            <a:off x="460400" y="2943425"/>
            <a:ext cx="962100" cy="5001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33475B"/>
                </a:solidFill>
                <a:latin typeface="Avenir"/>
                <a:ea typeface="Avenir"/>
                <a:cs typeface="Avenir"/>
                <a:sym typeface="Avenir"/>
              </a:rPr>
              <a:t>Texts</a:t>
            </a:r>
            <a:endParaRPr b="1">
              <a:solidFill>
                <a:srgbClr val="33475B"/>
              </a:solidFill>
              <a:latin typeface="Avenir"/>
              <a:ea typeface="Avenir"/>
              <a:cs typeface="Avenir"/>
              <a:sym typeface="Avenir"/>
            </a:endParaRPr>
          </a:p>
        </p:txBody>
      </p:sp>
      <p:pic>
        <p:nvPicPr>
          <p:cNvPr id="112" name="Google Shape;112;p18" descr="Grubhubsurvery-1.png"/>
          <p:cNvPicPr preferRelativeResize="0"/>
          <p:nvPr/>
        </p:nvPicPr>
        <p:blipFill>
          <a:blip r:embed="rId5">
            <a:alphaModFix/>
          </a:blip>
          <a:stretch>
            <a:fillRect/>
          </a:stretch>
        </p:blipFill>
        <p:spPr>
          <a:xfrm>
            <a:off x="3252275" y="3495675"/>
            <a:ext cx="4093850" cy="3634900"/>
          </a:xfrm>
          <a:prstGeom prst="rect">
            <a:avLst/>
          </a:prstGeom>
          <a:noFill/>
          <a:ln>
            <a:noFill/>
          </a:ln>
        </p:spPr>
      </p:pic>
      <p:sp>
        <p:nvSpPr>
          <p:cNvPr id="113" name="Google Shape;113;p18"/>
          <p:cNvSpPr txBox="1"/>
          <p:nvPr/>
        </p:nvSpPr>
        <p:spPr>
          <a:xfrm>
            <a:off x="3162300" y="7063350"/>
            <a:ext cx="4183800" cy="1327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100"/>
              </a:spcBef>
              <a:spcAft>
                <a:spcPts val="0"/>
              </a:spcAft>
              <a:buNone/>
            </a:pPr>
            <a:r>
              <a:rPr lang="en" sz="1200" i="1">
                <a:solidFill>
                  <a:srgbClr val="33475B"/>
                </a:solidFill>
                <a:latin typeface="Avenir"/>
                <a:ea typeface="Avenir"/>
                <a:cs typeface="Avenir"/>
                <a:sym typeface="Avenir"/>
              </a:rPr>
              <a:t>GrubHub uses </a:t>
            </a:r>
            <a:r>
              <a:rPr lang="en" sz="1200" i="1" u="sng">
                <a:solidFill>
                  <a:srgbClr val="0091AE"/>
                </a:solidFill>
                <a:latin typeface="Avenir"/>
                <a:ea typeface="Avenir"/>
                <a:cs typeface="Avenir"/>
                <a:sym typeface="Avenir"/>
                <a:hlinkClick r:id="rId6"/>
              </a:rPr>
              <a:t>SMS messaging</a:t>
            </a:r>
            <a:r>
              <a:rPr lang="en" sz="1200" i="1">
                <a:solidFill>
                  <a:srgbClr val="33475B"/>
                </a:solidFill>
                <a:latin typeface="Avenir"/>
                <a:ea typeface="Avenir"/>
                <a:cs typeface="Avenir"/>
                <a:sym typeface="Avenir"/>
              </a:rPr>
              <a:t> to glean </a:t>
            </a:r>
            <a:r>
              <a:rPr lang="en" sz="1200" i="1" u="sng">
                <a:solidFill>
                  <a:srgbClr val="0091AE"/>
                </a:solidFill>
                <a:latin typeface="Avenir"/>
                <a:ea typeface="Avenir"/>
                <a:cs typeface="Avenir"/>
                <a:sym typeface="Avenir"/>
                <a:hlinkClick r:id="rId7"/>
              </a:rPr>
              <a:t>customer feedback</a:t>
            </a:r>
            <a:r>
              <a:rPr lang="en" sz="1200" i="1">
                <a:solidFill>
                  <a:srgbClr val="33475B"/>
                </a:solidFill>
                <a:latin typeface="Avenir"/>
                <a:ea typeface="Avenir"/>
                <a:cs typeface="Avenir"/>
                <a:sym typeface="Avenir"/>
              </a:rPr>
              <a:t> on recent orders and its mobile app.</a:t>
            </a:r>
            <a:endParaRPr sz="1200" i="1">
              <a:solidFill>
                <a:srgbClr val="33475B"/>
              </a:solidFill>
              <a:latin typeface="Avenir"/>
              <a:ea typeface="Avenir"/>
              <a:cs typeface="Avenir"/>
              <a:sym typeface="Avenir"/>
            </a:endParaRPr>
          </a:p>
          <a:p>
            <a:pPr marL="0" lvl="0" indent="0" algn="l" rtl="0">
              <a:lnSpc>
                <a:spcPct val="115000"/>
              </a:lnSpc>
              <a:spcBef>
                <a:spcPts val="1100"/>
              </a:spcBef>
              <a:spcAft>
                <a:spcPts val="0"/>
              </a:spcAft>
              <a:buNone/>
            </a:pPr>
            <a:endParaRPr sz="1350">
              <a:solidFill>
                <a:srgbClr val="33475B"/>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9"/>
          <p:cNvSpPr/>
          <p:nvPr/>
        </p:nvSpPr>
        <p:spPr>
          <a:xfrm>
            <a:off x="381000" y="3448050"/>
            <a:ext cx="4971900" cy="48537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9"/>
          <p:cNvSpPr/>
          <p:nvPr/>
        </p:nvSpPr>
        <p:spPr>
          <a:xfrm>
            <a:off x="0" y="8963025"/>
            <a:ext cx="7772400" cy="108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7</a:t>
            </a:fld>
            <a:endParaRPr>
              <a:solidFill>
                <a:srgbClr val="FFFFFF"/>
              </a:solidFill>
            </a:endParaRPr>
          </a:p>
        </p:txBody>
      </p:sp>
      <p:sp>
        <p:nvSpPr>
          <p:cNvPr id="121" name="Google Shape;121;p19"/>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Types of Customer Service</a:t>
            </a:r>
            <a:endParaRPr sz="2500" b="1">
              <a:latin typeface="Avenir"/>
              <a:ea typeface="Avenir"/>
              <a:cs typeface="Avenir"/>
              <a:sym typeface="Avenir"/>
            </a:endParaRPr>
          </a:p>
        </p:txBody>
      </p:sp>
      <p:sp>
        <p:nvSpPr>
          <p:cNvPr id="122" name="Google Shape;122;p19"/>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123" name="Google Shape;123;p19"/>
          <p:cNvSpPr txBox="1">
            <a:spLocks noGrp="1"/>
          </p:cNvSpPr>
          <p:nvPr>
            <p:ph type="body" idx="1"/>
          </p:nvPr>
        </p:nvSpPr>
        <p:spPr>
          <a:xfrm>
            <a:off x="460400" y="1495625"/>
            <a:ext cx="6768000" cy="18246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1400">
                <a:solidFill>
                  <a:srgbClr val="33475B"/>
                </a:solidFill>
                <a:latin typeface="Avenir"/>
                <a:ea typeface="Avenir"/>
                <a:cs typeface="Avenir"/>
                <a:sym typeface="Avenir"/>
              </a:rPr>
              <a:t>A lot of customer service is still requested and delivered via email -- where it's still possible to offer a human touch, even over a computer. In fact, Twilio found that email was the second most preferred method of customer service communication for all ages -- which is perhaps a reflection of the time-saving capabilities of submitting requests on your own time, without having to wait on hold.</a:t>
            </a:r>
            <a:endParaRPr sz="1400">
              <a:solidFill>
                <a:srgbClr val="33475B"/>
              </a:solidFill>
              <a:latin typeface="Avenir"/>
              <a:ea typeface="Avenir"/>
              <a:cs typeface="Avenir"/>
              <a:sym typeface="Avenir"/>
            </a:endParaRPr>
          </a:p>
        </p:txBody>
      </p:sp>
      <p:cxnSp>
        <p:nvCxnSpPr>
          <p:cNvPr id="124" name="Google Shape;124;p19"/>
          <p:cNvCxnSpPr/>
          <p:nvPr/>
        </p:nvCxnSpPr>
        <p:spPr>
          <a:xfrm rot="10800000" flipH="1">
            <a:off x="563450" y="923925"/>
            <a:ext cx="3837000" cy="9600"/>
          </a:xfrm>
          <a:prstGeom prst="straightConnector1">
            <a:avLst/>
          </a:prstGeom>
          <a:noFill/>
          <a:ln w="38100" cap="flat" cmpd="sng">
            <a:solidFill>
              <a:schemeClr val="dk2"/>
            </a:solidFill>
            <a:prstDash val="dot"/>
            <a:round/>
            <a:headEnd type="none" w="med" len="med"/>
            <a:tailEnd type="none" w="med" len="med"/>
          </a:ln>
        </p:spPr>
      </p:cxnSp>
      <p:sp>
        <p:nvSpPr>
          <p:cNvPr id="125" name="Google Shape;125;p19"/>
          <p:cNvSpPr txBox="1">
            <a:spLocks noGrp="1"/>
          </p:cNvSpPr>
          <p:nvPr>
            <p:ph type="body" idx="1"/>
          </p:nvPr>
        </p:nvSpPr>
        <p:spPr>
          <a:xfrm>
            <a:off x="433450" y="1133675"/>
            <a:ext cx="6768000" cy="5001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33475B"/>
                </a:solidFill>
                <a:latin typeface="Avenir"/>
                <a:ea typeface="Avenir"/>
                <a:cs typeface="Avenir"/>
                <a:sym typeface="Avenir"/>
              </a:rPr>
              <a:t>Email</a:t>
            </a:r>
            <a:endParaRPr b="1">
              <a:solidFill>
                <a:srgbClr val="33475B"/>
              </a:solidFill>
              <a:latin typeface="Avenir"/>
              <a:ea typeface="Avenir"/>
              <a:cs typeface="Avenir"/>
              <a:sym typeface="Avenir"/>
            </a:endParaRPr>
          </a:p>
        </p:txBody>
      </p:sp>
      <p:pic>
        <p:nvPicPr>
          <p:cNvPr id="126" name="Google Shape;126;p19" descr="trws6.png"/>
          <p:cNvPicPr preferRelativeResize="0"/>
          <p:nvPr/>
        </p:nvPicPr>
        <p:blipFill>
          <a:blip r:embed="rId3">
            <a:alphaModFix/>
          </a:blip>
          <a:stretch>
            <a:fillRect/>
          </a:stretch>
        </p:blipFill>
        <p:spPr>
          <a:xfrm>
            <a:off x="563451" y="3502499"/>
            <a:ext cx="4627675" cy="4673075"/>
          </a:xfrm>
          <a:prstGeom prst="rect">
            <a:avLst/>
          </a:prstGeom>
          <a:noFill/>
          <a:ln>
            <a:noFill/>
          </a:ln>
        </p:spPr>
      </p:pic>
      <p:sp>
        <p:nvSpPr>
          <p:cNvPr id="127" name="Google Shape;127;p19"/>
          <p:cNvSpPr txBox="1"/>
          <p:nvPr/>
        </p:nvSpPr>
        <p:spPr>
          <a:xfrm>
            <a:off x="5572125" y="3281975"/>
            <a:ext cx="1790700" cy="4673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100"/>
              </a:spcBef>
              <a:spcAft>
                <a:spcPts val="1100"/>
              </a:spcAft>
              <a:buNone/>
            </a:pPr>
            <a:r>
              <a:rPr lang="en">
                <a:solidFill>
                  <a:srgbClr val="33475B"/>
                </a:solidFill>
                <a:latin typeface="Avenir"/>
                <a:ea typeface="Avenir"/>
                <a:cs typeface="Avenir"/>
                <a:sym typeface="Avenir"/>
              </a:rPr>
              <a:t>Zappos is well-known for its commitment to excellent customer service, but this email example might take the cake. It's not replicable for every single customer query imaginable, but the rep is clearly committed to delivering service -- and making the customer happy in the process.</a:t>
            </a:r>
            <a:endParaRPr>
              <a:solidFill>
                <a:srgbClr val="33475B"/>
              </a:solidFill>
              <a:latin typeface="Avenir"/>
              <a:ea typeface="Avenir"/>
              <a:cs typeface="Avenir"/>
              <a:sym typeface="Aveni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pic>
        <p:nvPicPr>
          <p:cNvPr id="132" name="Google Shape;132;p20" descr="HubSpot-Service-Knowledge-home"/>
          <p:cNvPicPr preferRelativeResize="0"/>
          <p:nvPr/>
        </p:nvPicPr>
        <p:blipFill>
          <a:blip r:embed="rId3">
            <a:alphaModFix/>
          </a:blip>
          <a:stretch>
            <a:fillRect/>
          </a:stretch>
        </p:blipFill>
        <p:spPr>
          <a:xfrm>
            <a:off x="0" y="5127450"/>
            <a:ext cx="7772400" cy="4552950"/>
          </a:xfrm>
          <a:prstGeom prst="rect">
            <a:avLst/>
          </a:prstGeom>
          <a:noFill/>
          <a:ln>
            <a:noFill/>
          </a:ln>
        </p:spPr>
      </p:pic>
      <p:sp>
        <p:nvSpPr>
          <p:cNvPr id="133" name="Google Shape;133;p20"/>
          <p:cNvSpPr/>
          <p:nvPr/>
        </p:nvSpPr>
        <p:spPr>
          <a:xfrm>
            <a:off x="0" y="8963025"/>
            <a:ext cx="7772400" cy="108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8</a:t>
            </a:fld>
            <a:endParaRPr>
              <a:solidFill>
                <a:srgbClr val="FFFFFF"/>
              </a:solidFill>
            </a:endParaRPr>
          </a:p>
        </p:txBody>
      </p:sp>
      <p:sp>
        <p:nvSpPr>
          <p:cNvPr id="135" name="Google Shape;135;p20"/>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Types of Customer Service</a:t>
            </a:r>
            <a:endParaRPr sz="2500" b="1">
              <a:latin typeface="Avenir"/>
              <a:ea typeface="Avenir"/>
              <a:cs typeface="Avenir"/>
              <a:sym typeface="Avenir"/>
            </a:endParaRPr>
          </a:p>
        </p:txBody>
      </p:sp>
      <p:sp>
        <p:nvSpPr>
          <p:cNvPr id="136" name="Google Shape;136;p20"/>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137" name="Google Shape;137;p20"/>
          <p:cNvSpPr txBox="1">
            <a:spLocks noGrp="1"/>
          </p:cNvSpPr>
          <p:nvPr>
            <p:ph type="body" idx="1"/>
          </p:nvPr>
        </p:nvSpPr>
        <p:spPr>
          <a:xfrm>
            <a:off x="460400" y="1571825"/>
            <a:ext cx="6768000" cy="2843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33475B"/>
                </a:solidFill>
                <a:latin typeface="Avenir"/>
                <a:ea typeface="Avenir"/>
                <a:cs typeface="Avenir"/>
                <a:sym typeface="Avenir"/>
              </a:rPr>
              <a:t>Many customers are now turning to DIY customer service methods to get the information they need quickly and easily without having to hop on the phone or wait for an email reply. And in response, businesses are developing </a:t>
            </a:r>
            <a:r>
              <a:rPr lang="en" sz="1400" u="sng">
                <a:solidFill>
                  <a:schemeClr val="hlink"/>
                </a:solidFill>
                <a:latin typeface="Avenir"/>
                <a:ea typeface="Avenir"/>
                <a:cs typeface="Avenir"/>
                <a:sym typeface="Avenir"/>
                <a:hlinkClick r:id="rId4"/>
              </a:rPr>
              <a:t>knowledge bases</a:t>
            </a:r>
            <a:r>
              <a:rPr lang="en" sz="1400">
                <a:solidFill>
                  <a:srgbClr val="33475B"/>
                </a:solidFill>
                <a:latin typeface="Avenir"/>
                <a:ea typeface="Avenir"/>
                <a:cs typeface="Avenir"/>
                <a:sym typeface="Avenir"/>
              </a:rPr>
              <a:t>, where they publish articles and videos that explain how to use products and services so customers can seek out touchless customer service whenever they need it.</a:t>
            </a:r>
            <a:endParaRPr sz="1400">
              <a:solidFill>
                <a:srgbClr val="33475B"/>
              </a:solidFill>
              <a:latin typeface="Avenir"/>
              <a:ea typeface="Avenir"/>
              <a:cs typeface="Avenir"/>
              <a:sym typeface="Avenir"/>
            </a:endParaRPr>
          </a:p>
          <a:p>
            <a:pPr marL="0" lvl="0" indent="0" algn="l" rtl="0">
              <a:spcBef>
                <a:spcPts val="1600"/>
              </a:spcBef>
              <a:spcAft>
                <a:spcPts val="1600"/>
              </a:spcAft>
              <a:buNone/>
            </a:pPr>
            <a:r>
              <a:rPr lang="en" sz="1400">
                <a:solidFill>
                  <a:srgbClr val="33475B"/>
                </a:solidFill>
                <a:latin typeface="Avenir"/>
                <a:ea typeface="Avenir"/>
                <a:cs typeface="Avenir"/>
                <a:sym typeface="Avenir"/>
              </a:rPr>
              <a:t>HubSpot Academy's Knowledge Base is full of articles and videos that explain step-by-step processes for using HubSpot software. And for bigger-picture learning and training, HubSpot Academy offers </a:t>
            </a:r>
            <a:r>
              <a:rPr lang="en" sz="1400" u="sng">
                <a:solidFill>
                  <a:schemeClr val="hlink"/>
                </a:solidFill>
                <a:latin typeface="Avenir"/>
                <a:ea typeface="Avenir"/>
                <a:cs typeface="Avenir"/>
                <a:sym typeface="Avenir"/>
                <a:hlinkClick r:id="rId5"/>
              </a:rPr>
              <a:t>free certifications</a:t>
            </a:r>
            <a:r>
              <a:rPr lang="en" sz="1400">
                <a:solidFill>
                  <a:srgbClr val="33475B"/>
                </a:solidFill>
                <a:latin typeface="Avenir"/>
                <a:ea typeface="Avenir"/>
                <a:cs typeface="Avenir"/>
                <a:sym typeface="Avenir"/>
              </a:rPr>
              <a:t> and trainings to learn about the inbound methodology and specific verticals within the software.</a:t>
            </a:r>
            <a:endParaRPr sz="1400">
              <a:solidFill>
                <a:srgbClr val="33475B"/>
              </a:solidFill>
              <a:latin typeface="Avenir"/>
              <a:ea typeface="Avenir"/>
              <a:cs typeface="Avenir"/>
              <a:sym typeface="Avenir"/>
            </a:endParaRPr>
          </a:p>
        </p:txBody>
      </p:sp>
      <p:cxnSp>
        <p:nvCxnSpPr>
          <p:cNvPr id="138" name="Google Shape;138;p20"/>
          <p:cNvCxnSpPr/>
          <p:nvPr/>
        </p:nvCxnSpPr>
        <p:spPr>
          <a:xfrm rot="10800000" flipH="1">
            <a:off x="563450" y="923925"/>
            <a:ext cx="3837000" cy="9600"/>
          </a:xfrm>
          <a:prstGeom prst="straightConnector1">
            <a:avLst/>
          </a:prstGeom>
          <a:noFill/>
          <a:ln w="38100" cap="flat" cmpd="sng">
            <a:solidFill>
              <a:schemeClr val="dk2"/>
            </a:solidFill>
            <a:prstDash val="dot"/>
            <a:round/>
            <a:headEnd type="none" w="med" len="med"/>
            <a:tailEnd type="none" w="med" len="med"/>
          </a:ln>
        </p:spPr>
      </p:cxnSp>
      <p:sp>
        <p:nvSpPr>
          <p:cNvPr id="139" name="Google Shape;139;p20"/>
          <p:cNvSpPr txBox="1">
            <a:spLocks noGrp="1"/>
          </p:cNvSpPr>
          <p:nvPr>
            <p:ph type="body" idx="1"/>
          </p:nvPr>
        </p:nvSpPr>
        <p:spPr>
          <a:xfrm>
            <a:off x="433450" y="1133675"/>
            <a:ext cx="6768000" cy="5001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33475B"/>
                </a:solidFill>
                <a:latin typeface="Avenir"/>
                <a:ea typeface="Avenir"/>
                <a:cs typeface="Avenir"/>
                <a:sym typeface="Avenir"/>
              </a:rPr>
              <a:t>Self-Service</a:t>
            </a:r>
            <a:endParaRPr b="1">
              <a:solidFill>
                <a:srgbClr val="33475B"/>
              </a:solidFill>
              <a:latin typeface="Avenir"/>
              <a:ea typeface="Avenir"/>
              <a:cs typeface="Avenir"/>
              <a:sym typeface="Aveni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1"/>
          <p:cNvSpPr/>
          <p:nvPr/>
        </p:nvSpPr>
        <p:spPr>
          <a:xfrm>
            <a:off x="0" y="8963025"/>
            <a:ext cx="7772400" cy="10878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rgbClr val="FFFFFF"/>
                </a:solidFill>
              </a:rPr>
              <a:t>9</a:t>
            </a:fld>
            <a:endParaRPr>
              <a:solidFill>
                <a:srgbClr val="FFFFFF"/>
              </a:solidFill>
            </a:endParaRPr>
          </a:p>
        </p:txBody>
      </p:sp>
      <p:sp>
        <p:nvSpPr>
          <p:cNvPr id="146" name="Google Shape;146;p21"/>
          <p:cNvSpPr txBox="1">
            <a:spLocks noGrp="1"/>
          </p:cNvSpPr>
          <p:nvPr>
            <p:ph type="body" idx="1"/>
          </p:nvPr>
        </p:nvSpPr>
        <p:spPr>
          <a:xfrm>
            <a:off x="433450" y="272525"/>
            <a:ext cx="6998400" cy="9945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2500" b="1">
                <a:latin typeface="Avenir"/>
                <a:ea typeface="Avenir"/>
                <a:cs typeface="Avenir"/>
                <a:sym typeface="Avenir"/>
              </a:rPr>
              <a:t>Types of Customer Service</a:t>
            </a:r>
            <a:endParaRPr sz="2500" b="1">
              <a:latin typeface="Avenir"/>
              <a:ea typeface="Avenir"/>
              <a:cs typeface="Avenir"/>
              <a:sym typeface="Avenir"/>
            </a:endParaRPr>
          </a:p>
        </p:txBody>
      </p:sp>
      <p:sp>
        <p:nvSpPr>
          <p:cNvPr id="147" name="Google Shape;147;p21"/>
          <p:cNvSpPr txBox="1">
            <a:spLocks noGrp="1"/>
          </p:cNvSpPr>
          <p:nvPr>
            <p:ph type="subTitle" idx="4294967295"/>
          </p:nvPr>
        </p:nvSpPr>
        <p:spPr>
          <a:xfrm>
            <a:off x="436522" y="9161244"/>
            <a:ext cx="2608800" cy="658800"/>
          </a:xfrm>
          <a:prstGeom prst="rect">
            <a:avLst/>
          </a:prstGeom>
          <a:solidFill>
            <a:srgbClr val="C9DAF8"/>
          </a:solidFill>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FFFFFF"/>
                </a:solidFill>
              </a:rPr>
              <a:t>Company Logo</a:t>
            </a:r>
            <a:endParaRPr>
              <a:solidFill>
                <a:srgbClr val="FFFFFF"/>
              </a:solidFill>
            </a:endParaRPr>
          </a:p>
        </p:txBody>
      </p:sp>
      <p:sp>
        <p:nvSpPr>
          <p:cNvPr id="148" name="Google Shape;148;p21"/>
          <p:cNvSpPr txBox="1">
            <a:spLocks noGrp="1"/>
          </p:cNvSpPr>
          <p:nvPr>
            <p:ph type="body" idx="1"/>
          </p:nvPr>
        </p:nvSpPr>
        <p:spPr>
          <a:xfrm>
            <a:off x="460400" y="1571825"/>
            <a:ext cx="6768000" cy="11484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sz="1400">
                <a:solidFill>
                  <a:srgbClr val="33475B"/>
                </a:solidFill>
                <a:latin typeface="Avenir"/>
                <a:ea typeface="Avenir"/>
                <a:cs typeface="Avenir"/>
                <a:sym typeface="Avenir"/>
              </a:rPr>
              <a:t>Messaging is quickly becoming the most popular way to seek out customer service help -- and this can take many forms, including text-based messaging (discussed above), messaging apps, and direct messaging on social media (more on that below).</a:t>
            </a:r>
            <a:endParaRPr sz="1400">
              <a:solidFill>
                <a:srgbClr val="33475B"/>
              </a:solidFill>
              <a:latin typeface="Avenir"/>
              <a:ea typeface="Avenir"/>
              <a:cs typeface="Avenir"/>
              <a:sym typeface="Avenir"/>
            </a:endParaRPr>
          </a:p>
        </p:txBody>
      </p:sp>
      <p:cxnSp>
        <p:nvCxnSpPr>
          <p:cNvPr id="149" name="Google Shape;149;p21"/>
          <p:cNvCxnSpPr/>
          <p:nvPr/>
        </p:nvCxnSpPr>
        <p:spPr>
          <a:xfrm rot="10800000" flipH="1">
            <a:off x="563450" y="923925"/>
            <a:ext cx="3837000" cy="9600"/>
          </a:xfrm>
          <a:prstGeom prst="straightConnector1">
            <a:avLst/>
          </a:prstGeom>
          <a:noFill/>
          <a:ln w="38100" cap="flat" cmpd="sng">
            <a:solidFill>
              <a:schemeClr val="dk2"/>
            </a:solidFill>
            <a:prstDash val="dot"/>
            <a:round/>
            <a:headEnd type="none" w="med" len="med"/>
            <a:tailEnd type="none" w="med" len="med"/>
          </a:ln>
        </p:spPr>
      </p:cxnSp>
      <p:sp>
        <p:nvSpPr>
          <p:cNvPr id="150" name="Google Shape;150;p21"/>
          <p:cNvSpPr txBox="1">
            <a:spLocks noGrp="1"/>
          </p:cNvSpPr>
          <p:nvPr>
            <p:ph type="body" idx="1"/>
          </p:nvPr>
        </p:nvSpPr>
        <p:spPr>
          <a:xfrm>
            <a:off x="433450" y="1133675"/>
            <a:ext cx="6768000" cy="5001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33475B"/>
                </a:solidFill>
                <a:latin typeface="Avenir"/>
                <a:ea typeface="Avenir"/>
                <a:cs typeface="Avenir"/>
                <a:sym typeface="Avenir"/>
              </a:rPr>
              <a:t>Messaging</a:t>
            </a:r>
            <a:endParaRPr b="1">
              <a:solidFill>
                <a:srgbClr val="33475B"/>
              </a:solidFill>
              <a:latin typeface="Avenir"/>
              <a:ea typeface="Avenir"/>
              <a:cs typeface="Avenir"/>
              <a:sym typeface="Avenir"/>
            </a:endParaRPr>
          </a:p>
        </p:txBody>
      </p:sp>
      <p:pic>
        <p:nvPicPr>
          <p:cNvPr id="151" name="Google Shape;151;p21" descr="Hyatt-1.jpg"/>
          <p:cNvPicPr preferRelativeResize="0"/>
          <p:nvPr/>
        </p:nvPicPr>
        <p:blipFill>
          <a:blip r:embed="rId3">
            <a:alphaModFix/>
          </a:blip>
          <a:stretch>
            <a:fillRect/>
          </a:stretch>
        </p:blipFill>
        <p:spPr>
          <a:xfrm>
            <a:off x="563454" y="2829775"/>
            <a:ext cx="3198925" cy="5677426"/>
          </a:xfrm>
          <a:prstGeom prst="rect">
            <a:avLst/>
          </a:prstGeom>
          <a:noFill/>
          <a:ln>
            <a:noFill/>
          </a:ln>
        </p:spPr>
      </p:pic>
      <p:sp>
        <p:nvSpPr>
          <p:cNvPr id="152" name="Google Shape;152;p21"/>
          <p:cNvSpPr txBox="1"/>
          <p:nvPr/>
        </p:nvSpPr>
        <p:spPr>
          <a:xfrm>
            <a:off x="4157775" y="2771775"/>
            <a:ext cx="3198900" cy="5082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rgbClr val="33475B"/>
                </a:solidFill>
                <a:latin typeface="Avenir"/>
                <a:ea typeface="Avenir"/>
                <a:cs typeface="Avenir"/>
                <a:sym typeface="Avenir"/>
              </a:rPr>
              <a:t>Messaging apps boast more than </a:t>
            </a:r>
            <a:r>
              <a:rPr lang="en" u="sng">
                <a:solidFill>
                  <a:schemeClr val="accent5"/>
                </a:solidFill>
                <a:latin typeface="Avenir"/>
                <a:ea typeface="Avenir"/>
                <a:cs typeface="Avenir"/>
                <a:sym typeface="Avenir"/>
                <a:hlinkClick r:id="rId4"/>
              </a:rPr>
              <a:t>5 billion users worldwide</a:t>
            </a:r>
            <a:r>
              <a:rPr lang="en">
                <a:solidFill>
                  <a:srgbClr val="33475B"/>
                </a:solidFill>
                <a:latin typeface="Avenir"/>
                <a:ea typeface="Avenir"/>
                <a:cs typeface="Avenir"/>
                <a:sym typeface="Avenir"/>
              </a:rPr>
              <a:t>, and businesses are starting to rely on them to offer quick and easy content distribution and customer service to audiences. </a:t>
            </a:r>
            <a:endParaRPr>
              <a:solidFill>
                <a:srgbClr val="33475B"/>
              </a:solidFill>
              <a:latin typeface="Avenir"/>
              <a:ea typeface="Avenir"/>
              <a:cs typeface="Avenir"/>
              <a:sym typeface="Avenir"/>
            </a:endParaRPr>
          </a:p>
          <a:p>
            <a:pPr marL="0" lvl="0" indent="0" algn="l" rtl="0">
              <a:lnSpc>
                <a:spcPct val="115000"/>
              </a:lnSpc>
              <a:spcBef>
                <a:spcPts val="1600"/>
              </a:spcBef>
              <a:spcAft>
                <a:spcPts val="1600"/>
              </a:spcAft>
              <a:buNone/>
            </a:pPr>
            <a:r>
              <a:rPr lang="en">
                <a:solidFill>
                  <a:srgbClr val="33475B"/>
                </a:solidFill>
                <a:latin typeface="Avenir"/>
                <a:ea typeface="Avenir"/>
                <a:cs typeface="Avenir"/>
                <a:sym typeface="Avenir"/>
              </a:rPr>
              <a:t>HubSpot uses Facebook Messenger to distribute blog posts like this one, but other businesses are using these apps to make it easier for customers to make purchases and get the help they need -- in apps they're already using to communicate with friends and family.</a:t>
            </a:r>
            <a:endParaRPr>
              <a:solidFill>
                <a:srgbClr val="33475B"/>
              </a:solidFill>
              <a:latin typeface="Avenir"/>
              <a:ea typeface="Avenir"/>
              <a:cs typeface="Avenir"/>
              <a:sym typeface="Aveni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1514</Words>
  <Application>Microsoft Macintosh PowerPoint</Application>
  <PresentationFormat>Custom</PresentationFormat>
  <Paragraphs>89</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Avenir</vt:lpstr>
      <vt:lpstr>Simple Light</vt:lpstr>
      <vt:lpstr>The Ultimate Guide to Customer Service 101</vt:lpstr>
      <vt:lpstr>Contents</vt:lpstr>
      <vt:lpstr>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Ultimate Guide to Customer Service 101</dc:title>
  <cp:lastModifiedBy>Berta Hernandez Lladó</cp:lastModifiedBy>
  <cp:revision>1</cp:revision>
  <dcterms:modified xsi:type="dcterms:W3CDTF">2019-04-03T12:47:57Z</dcterms:modified>
</cp:coreProperties>
</file>