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1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</p:sldIdLst>
  <p:sldSz cx="24384000" cy="13716000"/>
  <p:notesSz cx="6858000" cy="9144000"/>
  <p:defaultTextStyle>
    <a:lvl1pPr algn="ctr" defTabSz="825500">
      <a:defRPr sz="5600">
        <a:latin typeface="+mn-lt"/>
        <a:ea typeface="+mn-ea"/>
        <a:cs typeface="+mn-cs"/>
        <a:sym typeface="Gill Sans"/>
      </a:defRPr>
    </a:lvl1pPr>
    <a:lvl2pPr indent="342900" algn="ctr" defTabSz="825500">
      <a:defRPr sz="5600">
        <a:latin typeface="+mn-lt"/>
        <a:ea typeface="+mn-ea"/>
        <a:cs typeface="+mn-cs"/>
        <a:sym typeface="Gill Sans"/>
      </a:defRPr>
    </a:lvl2pPr>
    <a:lvl3pPr indent="685800" algn="ctr" defTabSz="825500">
      <a:defRPr sz="5600">
        <a:latin typeface="+mn-lt"/>
        <a:ea typeface="+mn-ea"/>
        <a:cs typeface="+mn-cs"/>
        <a:sym typeface="Gill Sans"/>
      </a:defRPr>
    </a:lvl3pPr>
    <a:lvl4pPr indent="1028700" algn="ctr" defTabSz="825500">
      <a:defRPr sz="5600">
        <a:latin typeface="+mn-lt"/>
        <a:ea typeface="+mn-ea"/>
        <a:cs typeface="+mn-cs"/>
        <a:sym typeface="Gill Sans"/>
      </a:defRPr>
    </a:lvl4pPr>
    <a:lvl5pPr indent="1371600" algn="ctr" defTabSz="825500">
      <a:defRPr sz="5600">
        <a:latin typeface="+mn-lt"/>
        <a:ea typeface="+mn-ea"/>
        <a:cs typeface="+mn-cs"/>
        <a:sym typeface="Gill Sans"/>
      </a:defRPr>
    </a:lvl5pPr>
    <a:lvl6pPr indent="1714500" algn="ctr" defTabSz="825500">
      <a:defRPr sz="5600">
        <a:latin typeface="+mn-lt"/>
        <a:ea typeface="+mn-ea"/>
        <a:cs typeface="+mn-cs"/>
        <a:sym typeface="Gill Sans"/>
      </a:defRPr>
    </a:lvl6pPr>
    <a:lvl7pPr indent="2057400" algn="ctr" defTabSz="825500">
      <a:defRPr sz="5600">
        <a:latin typeface="+mn-lt"/>
        <a:ea typeface="+mn-ea"/>
        <a:cs typeface="+mn-cs"/>
        <a:sym typeface="Gill Sans"/>
      </a:defRPr>
    </a:lvl7pPr>
    <a:lvl8pPr indent="2400300" algn="ctr" defTabSz="825500">
      <a:defRPr sz="5600">
        <a:latin typeface="+mn-lt"/>
        <a:ea typeface="+mn-ea"/>
        <a:cs typeface="+mn-cs"/>
        <a:sym typeface="Gill Sans"/>
      </a:defRPr>
    </a:lvl8pPr>
    <a:lvl9pPr indent="2743200" algn="ctr" defTabSz="825500">
      <a:defRPr sz="5600"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2"/>
    <p:restoredTop sz="84559"/>
  </p:normalViewPr>
  <p:slideViewPr>
    <p:cSldViewPr snapToGrid="0" snapToObjects="1">
      <p:cViewPr varScale="1">
        <p:scale>
          <a:sx n="38" d="100"/>
          <a:sy n="38" d="100"/>
        </p:scale>
        <p:origin x="1608" y="22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9906667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>
      <a:defRPr sz="1600">
        <a:latin typeface="Lucida Grande"/>
        <a:ea typeface="Lucida Grande"/>
        <a:cs typeface="Lucida Grande"/>
        <a:sym typeface="Lucida Grande"/>
      </a:defRPr>
    </a:lvl1pPr>
    <a:lvl2pPr indent="228600" defTabSz="825500">
      <a:defRPr sz="1600">
        <a:latin typeface="Lucida Grande"/>
        <a:ea typeface="Lucida Grande"/>
        <a:cs typeface="Lucida Grande"/>
        <a:sym typeface="Lucida Grande"/>
      </a:defRPr>
    </a:lvl2pPr>
    <a:lvl3pPr indent="457200" defTabSz="825500">
      <a:defRPr sz="1600">
        <a:latin typeface="Lucida Grande"/>
        <a:ea typeface="Lucida Grande"/>
        <a:cs typeface="Lucida Grande"/>
        <a:sym typeface="Lucida Grande"/>
      </a:defRPr>
    </a:lvl3pPr>
    <a:lvl4pPr indent="685800" defTabSz="825500">
      <a:defRPr sz="1600">
        <a:latin typeface="Lucida Grande"/>
        <a:ea typeface="Lucida Grande"/>
        <a:cs typeface="Lucida Grande"/>
        <a:sym typeface="Lucida Grande"/>
      </a:defRPr>
    </a:lvl4pPr>
    <a:lvl5pPr indent="914400" defTabSz="825500">
      <a:defRPr sz="1600">
        <a:latin typeface="Lucida Grande"/>
        <a:ea typeface="Lucida Grande"/>
        <a:cs typeface="Lucida Grande"/>
        <a:sym typeface="Lucida Grande"/>
      </a:defRPr>
    </a:lvl5pPr>
    <a:lvl6pPr indent="1143000" defTabSz="825500">
      <a:defRPr sz="1600">
        <a:latin typeface="Lucida Grande"/>
        <a:ea typeface="Lucida Grande"/>
        <a:cs typeface="Lucida Grande"/>
        <a:sym typeface="Lucida Grande"/>
      </a:defRPr>
    </a:lvl6pPr>
    <a:lvl7pPr indent="1371600" defTabSz="825500">
      <a:defRPr sz="1600">
        <a:latin typeface="Lucida Grande"/>
        <a:ea typeface="Lucida Grande"/>
        <a:cs typeface="Lucida Grande"/>
        <a:sym typeface="Lucida Grande"/>
      </a:defRPr>
    </a:lvl7pPr>
    <a:lvl8pPr indent="1600200" defTabSz="825500">
      <a:defRPr sz="1600">
        <a:latin typeface="Lucida Grande"/>
        <a:ea typeface="Lucida Grande"/>
        <a:cs typeface="Lucida Grande"/>
        <a:sym typeface="Lucida Grande"/>
      </a:defRPr>
    </a:lvl8pPr>
    <a:lvl9pPr indent="1828800" defTabSz="82550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all starts in my inbox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HubSpot CRM even created a record for</a:t>
            </a:r>
            <a:r>
              <a:rPr lang="en-US" baseline="0" dirty="0" smtClean="0"/>
              <a:t> Eric’s company. Let’s click to his company profile and take a look.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our record for Eric’s company.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0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HubSpot CRM automatically filled in some useful details about</a:t>
            </a:r>
            <a:r>
              <a:rPr lang="en-US" baseline="0" dirty="0" smtClean="0"/>
              <a:t> his company the second I emailed Eric. Social media information on his company, even their main phone 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26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click over to his company website.</a:t>
            </a:r>
            <a:r>
              <a:rPr lang="en-US" baseline="0" dirty="0" smtClean="0"/>
              <a:t> HubSpot </a:t>
            </a:r>
            <a:r>
              <a:rPr lang="en-US" dirty="0" smtClean="0"/>
              <a:t>CRM</a:t>
            </a:r>
            <a:r>
              <a:rPr lang="en-US" baseline="0" dirty="0" smtClean="0"/>
              <a:t> follows me everywhere I go through </a:t>
            </a:r>
            <a:r>
              <a:rPr lang="en-US" baseline="0" dirty="0" err="1" smtClean="0"/>
              <a:t>HubSpot</a:t>
            </a:r>
            <a:r>
              <a:rPr lang="en-US" baseline="0" dirty="0" smtClean="0"/>
              <a:t> Sales.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6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can see the new record for </a:t>
            </a:r>
            <a:r>
              <a:rPr lang="en-US" dirty="0" err="1" smtClean="0"/>
              <a:t>Wayfair</a:t>
            </a:r>
            <a:r>
              <a:rPr lang="en-US" dirty="0" smtClean="0"/>
              <a:t> and the new record</a:t>
            </a:r>
            <a:r>
              <a:rPr lang="en-US" baseline="0" dirty="0" smtClean="0"/>
              <a:t> for Eric in HubSpot CRM right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99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week has passed by...</a:t>
            </a:r>
            <a:r>
              <a:rPr lang="en-US" baseline="0" dirty="0" smtClean="0"/>
              <a:t> </a:t>
            </a:r>
            <a:r>
              <a:rPr lang="en-US" dirty="0" smtClean="0"/>
              <a:t>Eric has</a:t>
            </a:r>
            <a:r>
              <a:rPr lang="en-US" baseline="0" dirty="0" smtClean="0"/>
              <a:t> been on my website. I was alerted by </a:t>
            </a:r>
            <a:r>
              <a:rPr lang="en-US" baseline="0" dirty="0" err="1" smtClean="0"/>
              <a:t>HubSpot</a:t>
            </a:r>
            <a:r>
              <a:rPr lang="en-US" baseline="0" dirty="0" smtClean="0"/>
              <a:t> Sales, </a:t>
            </a:r>
            <a:r>
              <a:rPr lang="en-US" baseline="0" dirty="0" smtClean="0"/>
              <a:t>and I see it here in the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probably makes</a:t>
            </a:r>
            <a:r>
              <a:rPr lang="en-US" baseline="0" dirty="0" smtClean="0"/>
              <a:t> sense for me to give Eric a ring. I can do that right from my CRM! I don’t have his phone number, but with one click I can connect to the main 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8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call is recorded while I’m talking to Eric. (Optional.</a:t>
            </a:r>
            <a:r>
              <a:rPr lang="en-US" baseline="0" dirty="0" smtClean="0"/>
              <a:t> It is your responsibility to be aware of local and state laws in your state, and the state you are calling to.)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11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call. I’ll take a few notes...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89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when I hang up, the call is logged, along with a full recording.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4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Sending an</a:t>
            </a:r>
            <a:r>
              <a:rPr lang="en-US" baseline="0" dirty="0" smtClean="0"/>
              <a:t> email to </a:t>
            </a:r>
            <a:r>
              <a:rPr lang="en-US" baseline="0" dirty="0" err="1" smtClean="0"/>
              <a:t>Wayfair</a:t>
            </a:r>
            <a:r>
              <a:rPr lang="en-US" baseline="0" dirty="0" smtClean="0"/>
              <a:t> CMO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6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call went well, so I’m going to add a deal.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97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Fill</a:t>
            </a:r>
            <a:r>
              <a:rPr lang="en-US" baseline="0" dirty="0" smtClean="0"/>
              <a:t> in some details about the deal...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7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track the deal</a:t>
            </a:r>
            <a:r>
              <a:rPr lang="en-US" baseline="0" dirty="0" smtClean="0"/>
              <a:t> in this intuitive board view. As the deal progresses to closed won, all I need to do is drag it across my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0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Deal was won, and it’s reflected in my reporting.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2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Insights pops</a:t>
            </a:r>
            <a:r>
              <a:rPr lang="en-US" baseline="0" dirty="0" smtClean="0"/>
              <a:t> up. I can see some basic details about Eric, and the history of messages I’ve sent him... what he’s opened, what he’s clicked.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0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can</a:t>
            </a:r>
            <a:r>
              <a:rPr lang="en-US" baseline="0" dirty="0" smtClean="0"/>
              <a:t> click insights to see some useful details on the company. Looks like they aren’t in my CRM system yet, but a few folks here at HubSpot have corresponded with folks at </a:t>
            </a:r>
            <a:r>
              <a:rPr lang="en-US" baseline="0" dirty="0" err="1" smtClean="0"/>
              <a:t>Wayfair</a:t>
            </a:r>
            <a:r>
              <a:rPr lang="en-US" baseline="0" dirty="0" smtClean="0"/>
              <a:t> in the past (“email connections”.)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jump</a:t>
            </a:r>
            <a:r>
              <a:rPr lang="en-US" baseline="0" dirty="0" smtClean="0"/>
              <a:t> over to CRM.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4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looking at a table of contacts.</a:t>
            </a:r>
            <a:r>
              <a:rPr lang="en-US" baseline="0" dirty="0" smtClean="0"/>
              <a:t> Editing this view is easy. I can filter it based on any kind of criteria, add and rearrange any columns I want. Changing my view and sorting is instant.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5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Eric.</a:t>
            </a:r>
            <a:r>
              <a:rPr lang="en-US" baseline="0" dirty="0" smtClean="0"/>
              <a:t> He wasn’t in my CRM, but HubSpot CRM detected the email I sent him and created a record for him automatically.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3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his contact</a:t>
            </a:r>
            <a:r>
              <a:rPr lang="en-US" baseline="0" dirty="0" smtClean="0"/>
              <a:t> record. The email was logged in the timeline automatically.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8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going to set</a:t>
            </a:r>
            <a:r>
              <a:rPr lang="en-US" baseline="0" dirty="0" smtClean="0"/>
              <a:t> a task for myself to follow up with Eric next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33DA6B-8407-2142-901A-F21A126EEF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k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ACBOOK-spacelef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47" y="-184282"/>
            <a:ext cx="24406894" cy="15373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COMPUTER-DESK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33260" y="-525816"/>
            <a:ext cx="28482551" cy="160214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tablet-va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lightmayb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v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reveal-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0" y="0"/>
            <a:ext cx="3581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19860271" y="-1274185"/>
            <a:ext cx="5423583" cy="542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 flipH="1">
            <a:off x="17070601" y="1842511"/>
            <a:ext cx="1965153" cy="196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" name="Shape 67"/>
          <p:cNvSpPr/>
          <p:nvPr/>
        </p:nvSpPr>
        <p:spPr>
          <a:xfrm flipH="1">
            <a:off x="17380695" y="-593795"/>
            <a:ext cx="1344961" cy="1344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 flipH="1">
            <a:off x="13785546" y="2762499"/>
            <a:ext cx="2162621" cy="2162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 flipH="1">
            <a:off x="14980902" y="431394"/>
            <a:ext cx="1042881" cy="104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 flipH="1">
            <a:off x="18610510" y="5311685"/>
            <a:ext cx="2674939" cy="2674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 flipH="1">
            <a:off x="22146722" y="4922775"/>
            <a:ext cx="1344961" cy="1344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 flipH="1">
            <a:off x="21740311" y="7710512"/>
            <a:ext cx="1042881" cy="104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 flipH="1">
            <a:off x="16705716" y="4907975"/>
            <a:ext cx="1043523" cy="1043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 flipH="1">
            <a:off x="23603982" y="6710370"/>
            <a:ext cx="1344961" cy="1344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 flipH="1">
            <a:off x="24172577" y="4345079"/>
            <a:ext cx="770921" cy="770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22973013" y="349322"/>
            <a:ext cx="1061663" cy="1061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1A6D5D"/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9474656" y="12818647"/>
            <a:ext cx="3085845" cy="457201"/>
          </a:xfrm>
          <a:prstGeom prst="rect">
            <a:avLst/>
          </a:prstGeom>
          <a:ln w="25400" cap="rnd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/>
          <a:p>
            <a:pPr lvl="0" algn="l" defTabSz="914400">
              <a:buClr>
                <a:srgbClr val="299883"/>
              </a:buClr>
              <a:buFont typeface="Raleway Regular"/>
              <a:defRPr sz="1800"/>
            </a:pPr>
            <a:r>
              <a:rPr sz="2000">
                <a:solidFill>
                  <a:srgbClr val="299883"/>
                </a:solidFill>
                <a:uFill>
                  <a:solidFill>
                    <a:srgbClr val="299883"/>
                  </a:solidFill>
                </a:uFill>
                <a:latin typeface="Raleway Bold"/>
                <a:ea typeface="Raleway Bold"/>
                <a:cs typeface="Raleway Bold"/>
                <a:sym typeface="Raleway Bold"/>
              </a:rPr>
              <a:t>Kupat Tahu </a:t>
            </a:r>
            <a:r>
              <a:rPr sz="2000">
                <a:solidFill>
                  <a:srgbClr val="B5B5B5"/>
                </a:solidFill>
                <a:uFill>
                  <a:solidFill>
                    <a:srgbClr val="B5B5B5"/>
                  </a:solidFill>
                </a:uFill>
                <a:latin typeface="Raleway Regular"/>
                <a:ea typeface="Raleway Regular"/>
                <a:cs typeface="Raleway Regular"/>
                <a:sym typeface="Raleway Regular"/>
              </a:rPr>
              <a:t>Presentation</a:t>
            </a:r>
          </a:p>
        </p:txBody>
      </p:sp>
      <p:grpSp>
        <p:nvGrpSpPr>
          <p:cNvPr id="80" name="Group 80"/>
          <p:cNvGrpSpPr/>
          <p:nvPr/>
        </p:nvGrpSpPr>
        <p:grpSpPr>
          <a:xfrm>
            <a:off x="22966640" y="12818647"/>
            <a:ext cx="448165" cy="442313"/>
            <a:chOff x="0" y="0"/>
            <a:chExt cx="448164" cy="442312"/>
          </a:xfrm>
        </p:grpSpPr>
        <p:sp>
          <p:nvSpPr>
            <p:cNvPr id="78" name="Shape 78">
              <a:hlinkClick r:id="" action="ppaction://hlinkshowjump?jump=previousslide"/>
            </p:cNvPr>
            <p:cNvSpPr/>
            <p:nvPr/>
          </p:nvSpPr>
          <p:spPr>
            <a:xfrm>
              <a:off x="171708" y="131470"/>
              <a:ext cx="104747" cy="1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3" y="2285"/>
                  </a:moveTo>
                  <a:cubicBezTo>
                    <a:pt x="6658" y="10800"/>
                    <a:pt x="6658" y="10800"/>
                    <a:pt x="6658" y="10800"/>
                  </a:cubicBezTo>
                  <a:cubicBezTo>
                    <a:pt x="21193" y="19286"/>
                    <a:pt x="21193" y="19286"/>
                    <a:pt x="21193" y="19286"/>
                  </a:cubicBezTo>
                  <a:cubicBezTo>
                    <a:pt x="21448" y="19434"/>
                    <a:pt x="21600" y="19612"/>
                    <a:pt x="21600" y="19790"/>
                  </a:cubicBezTo>
                  <a:cubicBezTo>
                    <a:pt x="21600" y="19968"/>
                    <a:pt x="21448" y="20176"/>
                    <a:pt x="21193" y="20295"/>
                  </a:cubicBezTo>
                  <a:cubicBezTo>
                    <a:pt x="19364" y="21363"/>
                    <a:pt x="19364" y="21363"/>
                    <a:pt x="19364" y="21363"/>
                  </a:cubicBezTo>
                  <a:cubicBezTo>
                    <a:pt x="19160" y="21511"/>
                    <a:pt x="18805" y="21600"/>
                    <a:pt x="18500" y="21600"/>
                  </a:cubicBezTo>
                  <a:cubicBezTo>
                    <a:pt x="18195" y="21600"/>
                    <a:pt x="17890" y="21511"/>
                    <a:pt x="17636" y="21363"/>
                  </a:cubicBezTo>
                  <a:cubicBezTo>
                    <a:pt x="407" y="11304"/>
                    <a:pt x="407" y="11304"/>
                    <a:pt x="407" y="11304"/>
                  </a:cubicBezTo>
                  <a:cubicBezTo>
                    <a:pt x="152" y="11156"/>
                    <a:pt x="0" y="10948"/>
                    <a:pt x="0" y="10800"/>
                  </a:cubicBezTo>
                  <a:cubicBezTo>
                    <a:pt x="0" y="10622"/>
                    <a:pt x="152" y="10414"/>
                    <a:pt x="407" y="10296"/>
                  </a:cubicBezTo>
                  <a:cubicBezTo>
                    <a:pt x="17636" y="208"/>
                    <a:pt x="17636" y="208"/>
                    <a:pt x="17636" y="208"/>
                  </a:cubicBezTo>
                  <a:cubicBezTo>
                    <a:pt x="17890" y="89"/>
                    <a:pt x="18195" y="0"/>
                    <a:pt x="18500" y="0"/>
                  </a:cubicBezTo>
                  <a:cubicBezTo>
                    <a:pt x="18805" y="0"/>
                    <a:pt x="19160" y="89"/>
                    <a:pt x="19364" y="208"/>
                  </a:cubicBezTo>
                  <a:cubicBezTo>
                    <a:pt x="21193" y="1305"/>
                    <a:pt x="21193" y="1305"/>
                    <a:pt x="21193" y="1305"/>
                  </a:cubicBezTo>
                  <a:cubicBezTo>
                    <a:pt x="21448" y="1424"/>
                    <a:pt x="21600" y="1602"/>
                    <a:pt x="21600" y="1780"/>
                  </a:cubicBezTo>
                  <a:cubicBezTo>
                    <a:pt x="21600" y="1958"/>
                    <a:pt x="21448" y="2166"/>
                    <a:pt x="21193" y="2285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9" name="Shape 79">
              <a:hlinkClick r:id="" action="ppaction://hlinkshowjump?jump=previousslide"/>
            </p:cNvPr>
            <p:cNvSpPr/>
            <p:nvPr/>
          </p:nvSpPr>
          <p:spPr>
            <a:xfrm>
              <a:off x="0" y="0"/>
              <a:ext cx="448165" cy="44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77" y="907"/>
                  </a:moveTo>
                  <a:cubicBezTo>
                    <a:pt x="19709" y="907"/>
                    <a:pt x="20706" y="1925"/>
                    <a:pt x="20706" y="3173"/>
                  </a:cubicBezTo>
                  <a:cubicBezTo>
                    <a:pt x="20706" y="18427"/>
                    <a:pt x="20706" y="18427"/>
                    <a:pt x="20706" y="18427"/>
                  </a:cubicBezTo>
                  <a:cubicBezTo>
                    <a:pt x="20706" y="19675"/>
                    <a:pt x="19709" y="20693"/>
                    <a:pt x="18477" y="20693"/>
                  </a:cubicBezTo>
                  <a:cubicBezTo>
                    <a:pt x="3123" y="20693"/>
                    <a:pt x="3123" y="20693"/>
                    <a:pt x="3123" y="20693"/>
                  </a:cubicBezTo>
                  <a:cubicBezTo>
                    <a:pt x="1891" y="20693"/>
                    <a:pt x="887" y="19675"/>
                    <a:pt x="887" y="18427"/>
                  </a:cubicBezTo>
                  <a:cubicBezTo>
                    <a:pt x="887" y="3173"/>
                    <a:pt x="887" y="3173"/>
                    <a:pt x="887" y="3173"/>
                  </a:cubicBezTo>
                  <a:cubicBezTo>
                    <a:pt x="887" y="1925"/>
                    <a:pt x="1891" y="907"/>
                    <a:pt x="3123" y="907"/>
                  </a:cubicBezTo>
                  <a:cubicBezTo>
                    <a:pt x="18477" y="907"/>
                    <a:pt x="18477" y="907"/>
                    <a:pt x="18477" y="907"/>
                  </a:cubicBezTo>
                  <a:moveTo>
                    <a:pt x="18477" y="0"/>
                  </a:moveTo>
                  <a:cubicBezTo>
                    <a:pt x="3123" y="0"/>
                    <a:pt x="3123" y="0"/>
                    <a:pt x="3123" y="0"/>
                  </a:cubicBezTo>
                  <a:cubicBezTo>
                    <a:pt x="1397" y="0"/>
                    <a:pt x="0" y="1424"/>
                    <a:pt x="0" y="3173"/>
                  </a:cubicBezTo>
                  <a:cubicBezTo>
                    <a:pt x="0" y="18427"/>
                    <a:pt x="0" y="18427"/>
                    <a:pt x="0" y="18427"/>
                  </a:cubicBezTo>
                  <a:cubicBezTo>
                    <a:pt x="0" y="20184"/>
                    <a:pt x="1397" y="21600"/>
                    <a:pt x="3123" y="21600"/>
                  </a:cubicBezTo>
                  <a:cubicBezTo>
                    <a:pt x="18477" y="21600"/>
                    <a:pt x="18477" y="21600"/>
                    <a:pt x="18477" y="21600"/>
                  </a:cubicBezTo>
                  <a:cubicBezTo>
                    <a:pt x="20203" y="21600"/>
                    <a:pt x="21600" y="20184"/>
                    <a:pt x="21600" y="18427"/>
                  </a:cubicBezTo>
                  <a:cubicBezTo>
                    <a:pt x="21600" y="3173"/>
                    <a:pt x="21600" y="3173"/>
                    <a:pt x="21600" y="3173"/>
                  </a:cubicBezTo>
                  <a:cubicBezTo>
                    <a:pt x="21600" y="1424"/>
                    <a:pt x="20203" y="0"/>
                    <a:pt x="18477" y="0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 flipH="1">
            <a:off x="23586510" y="12818647"/>
            <a:ext cx="448165" cy="442313"/>
            <a:chOff x="0" y="0"/>
            <a:chExt cx="448164" cy="442312"/>
          </a:xfrm>
        </p:grpSpPr>
        <p:sp>
          <p:nvSpPr>
            <p:cNvPr id="81" name="Shape 81">
              <a:hlinkClick r:id="" action="ppaction://hlinkshowjump?jump=nextslide"/>
            </p:cNvPr>
            <p:cNvSpPr/>
            <p:nvPr/>
          </p:nvSpPr>
          <p:spPr>
            <a:xfrm>
              <a:off x="171708" y="131470"/>
              <a:ext cx="104747" cy="1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3" y="2285"/>
                  </a:moveTo>
                  <a:cubicBezTo>
                    <a:pt x="6658" y="10800"/>
                    <a:pt x="6658" y="10800"/>
                    <a:pt x="6658" y="10800"/>
                  </a:cubicBezTo>
                  <a:cubicBezTo>
                    <a:pt x="21193" y="19286"/>
                    <a:pt x="21193" y="19286"/>
                    <a:pt x="21193" y="19286"/>
                  </a:cubicBezTo>
                  <a:cubicBezTo>
                    <a:pt x="21448" y="19434"/>
                    <a:pt x="21600" y="19612"/>
                    <a:pt x="21600" y="19790"/>
                  </a:cubicBezTo>
                  <a:cubicBezTo>
                    <a:pt x="21600" y="19968"/>
                    <a:pt x="21448" y="20176"/>
                    <a:pt x="21193" y="20295"/>
                  </a:cubicBezTo>
                  <a:cubicBezTo>
                    <a:pt x="19364" y="21363"/>
                    <a:pt x="19364" y="21363"/>
                    <a:pt x="19364" y="21363"/>
                  </a:cubicBezTo>
                  <a:cubicBezTo>
                    <a:pt x="19160" y="21511"/>
                    <a:pt x="18805" y="21600"/>
                    <a:pt x="18500" y="21600"/>
                  </a:cubicBezTo>
                  <a:cubicBezTo>
                    <a:pt x="18195" y="21600"/>
                    <a:pt x="17890" y="21511"/>
                    <a:pt x="17636" y="21363"/>
                  </a:cubicBezTo>
                  <a:cubicBezTo>
                    <a:pt x="407" y="11304"/>
                    <a:pt x="407" y="11304"/>
                    <a:pt x="407" y="11304"/>
                  </a:cubicBezTo>
                  <a:cubicBezTo>
                    <a:pt x="152" y="11156"/>
                    <a:pt x="0" y="10948"/>
                    <a:pt x="0" y="10800"/>
                  </a:cubicBezTo>
                  <a:cubicBezTo>
                    <a:pt x="0" y="10622"/>
                    <a:pt x="152" y="10414"/>
                    <a:pt x="407" y="10296"/>
                  </a:cubicBezTo>
                  <a:cubicBezTo>
                    <a:pt x="17636" y="208"/>
                    <a:pt x="17636" y="208"/>
                    <a:pt x="17636" y="208"/>
                  </a:cubicBezTo>
                  <a:cubicBezTo>
                    <a:pt x="17890" y="89"/>
                    <a:pt x="18195" y="0"/>
                    <a:pt x="18500" y="0"/>
                  </a:cubicBezTo>
                  <a:cubicBezTo>
                    <a:pt x="18805" y="0"/>
                    <a:pt x="19160" y="89"/>
                    <a:pt x="19364" y="208"/>
                  </a:cubicBezTo>
                  <a:cubicBezTo>
                    <a:pt x="21193" y="1305"/>
                    <a:pt x="21193" y="1305"/>
                    <a:pt x="21193" y="1305"/>
                  </a:cubicBezTo>
                  <a:cubicBezTo>
                    <a:pt x="21448" y="1424"/>
                    <a:pt x="21600" y="1602"/>
                    <a:pt x="21600" y="1780"/>
                  </a:cubicBezTo>
                  <a:cubicBezTo>
                    <a:pt x="21600" y="1958"/>
                    <a:pt x="21448" y="2166"/>
                    <a:pt x="21193" y="2285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2" name="Shape 82">
              <a:hlinkClick r:id="" action="ppaction://hlinkshowjump?jump=nextslide"/>
            </p:cNvPr>
            <p:cNvSpPr/>
            <p:nvPr/>
          </p:nvSpPr>
          <p:spPr>
            <a:xfrm>
              <a:off x="0" y="0"/>
              <a:ext cx="448165" cy="44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77" y="907"/>
                  </a:moveTo>
                  <a:cubicBezTo>
                    <a:pt x="19709" y="907"/>
                    <a:pt x="20706" y="1925"/>
                    <a:pt x="20706" y="3173"/>
                  </a:cubicBezTo>
                  <a:cubicBezTo>
                    <a:pt x="20706" y="18427"/>
                    <a:pt x="20706" y="18427"/>
                    <a:pt x="20706" y="18427"/>
                  </a:cubicBezTo>
                  <a:cubicBezTo>
                    <a:pt x="20706" y="19675"/>
                    <a:pt x="19709" y="20693"/>
                    <a:pt x="18477" y="20693"/>
                  </a:cubicBezTo>
                  <a:cubicBezTo>
                    <a:pt x="3123" y="20693"/>
                    <a:pt x="3123" y="20693"/>
                    <a:pt x="3123" y="20693"/>
                  </a:cubicBezTo>
                  <a:cubicBezTo>
                    <a:pt x="1891" y="20693"/>
                    <a:pt x="887" y="19675"/>
                    <a:pt x="887" y="18427"/>
                  </a:cubicBezTo>
                  <a:cubicBezTo>
                    <a:pt x="887" y="3173"/>
                    <a:pt x="887" y="3173"/>
                    <a:pt x="887" y="3173"/>
                  </a:cubicBezTo>
                  <a:cubicBezTo>
                    <a:pt x="887" y="1925"/>
                    <a:pt x="1891" y="907"/>
                    <a:pt x="3123" y="907"/>
                  </a:cubicBezTo>
                  <a:cubicBezTo>
                    <a:pt x="18477" y="907"/>
                    <a:pt x="18477" y="907"/>
                    <a:pt x="18477" y="907"/>
                  </a:cubicBezTo>
                  <a:moveTo>
                    <a:pt x="18477" y="0"/>
                  </a:moveTo>
                  <a:cubicBezTo>
                    <a:pt x="3123" y="0"/>
                    <a:pt x="3123" y="0"/>
                    <a:pt x="3123" y="0"/>
                  </a:cubicBezTo>
                  <a:cubicBezTo>
                    <a:pt x="1397" y="0"/>
                    <a:pt x="0" y="1424"/>
                    <a:pt x="0" y="3173"/>
                  </a:cubicBezTo>
                  <a:cubicBezTo>
                    <a:pt x="0" y="18427"/>
                    <a:pt x="0" y="18427"/>
                    <a:pt x="0" y="18427"/>
                  </a:cubicBezTo>
                  <a:cubicBezTo>
                    <a:pt x="0" y="20184"/>
                    <a:pt x="1397" y="21600"/>
                    <a:pt x="3123" y="21600"/>
                  </a:cubicBezTo>
                  <a:cubicBezTo>
                    <a:pt x="18477" y="21600"/>
                    <a:pt x="18477" y="21600"/>
                    <a:pt x="18477" y="21600"/>
                  </a:cubicBezTo>
                  <a:cubicBezTo>
                    <a:pt x="20203" y="21600"/>
                    <a:pt x="21600" y="20184"/>
                    <a:pt x="21600" y="18427"/>
                  </a:cubicBezTo>
                  <a:cubicBezTo>
                    <a:pt x="21600" y="3173"/>
                    <a:pt x="21600" y="3173"/>
                    <a:pt x="21600" y="3173"/>
                  </a:cubicBezTo>
                  <a:cubicBezTo>
                    <a:pt x="21600" y="1424"/>
                    <a:pt x="20203" y="0"/>
                    <a:pt x="18477" y="0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-1" y="0"/>
            <a:ext cx="8619518" cy="13716000"/>
          </a:xfrm>
          <a:prstGeom prst="rect">
            <a:avLst/>
          </a:prstGeom>
          <a:solidFill>
            <a:srgbClr val="1A6D5D"/>
          </a:solidFill>
          <a:ln w="25400">
            <a:miter lim="400000"/>
          </a:ln>
        </p:spPr>
        <p:txBody>
          <a:bodyPr lIns="76200" tIns="76200" rIns="76200" bIns="76200" anchor="ctr"/>
          <a:lstStyle/>
          <a:p>
            <a:pPr lvl="0" defTabSz="914400">
              <a:buClr>
                <a:srgbClr val="FFFFFF"/>
              </a:buClr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idx="3"/>
          </p:nvPr>
        </p:nvSpPr>
        <p:spPr>
          <a:xfrm>
            <a:off x="2296260" y="2668753"/>
            <a:ext cx="3598980" cy="3598981"/>
          </a:xfrm>
          <a:prstGeom prst="rect">
            <a:avLst/>
          </a:prstGeom>
          <a:ln w="25400" cap="rnd">
            <a:round/>
          </a:ln>
        </p:spPr>
        <p:txBody>
          <a:bodyPr lIns="76200" tIns="76200" rIns="76200" bIns="76200"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8000"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topheader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3421" y="-121047"/>
            <a:ext cx="29660771" cy="138770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Background_Gre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730496"/>
            <a:ext cx="20726400" cy="1956816"/>
          </a:xfrm>
          <a:prstGeom prst="rect">
            <a:avLst/>
          </a:prstGeom>
        </p:spPr>
        <p:txBody>
          <a:bodyPr vert="horz" lIns="243834" tIns="121917" rIns="243834" bIns="121917" rtlCol="0" anchor="b" anchorCtr="0">
            <a:noAutofit/>
          </a:bodyPr>
          <a:lstStyle>
            <a:lvl1pPr algn="ctr" defTabSz="2438339" rtl="0" eaLnBrk="1" latinLnBrk="0" hangingPunct="1">
              <a:spcBef>
                <a:spcPct val="0"/>
              </a:spcBef>
              <a:buNone/>
              <a:defRPr sz="11700" b="0" i="0" kern="1200">
                <a:solidFill>
                  <a:schemeClr val="tx1"/>
                </a:solidFill>
                <a:effectLst>
                  <a:outerShdw blurRad="50800" dist="50800" dir="5400000" sx="0" sy="0" algn="t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ea typeface="+mj-ea"/>
                <a:cs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6705600"/>
            <a:ext cx="20726400" cy="1755648"/>
          </a:xfrm>
          <a:prstGeom prst="rect">
            <a:avLst/>
          </a:prstGeom>
        </p:spPr>
        <p:txBody>
          <a:bodyPr vert="horz" lIns="243834" tIns="121917" rIns="243834" bIns="121917" rtlCol="0">
            <a:normAutofit/>
          </a:bodyPr>
          <a:lstStyle>
            <a:lvl1pPr marL="0" indent="0" algn="ctr" defTabSz="2438339" rtl="0" eaLnBrk="1" latinLnBrk="0" hangingPunct="1">
              <a:spcBef>
                <a:spcPts val="800"/>
              </a:spcBef>
              <a:buFontTx/>
              <a:buNone/>
              <a:defRPr sz="53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Proxima Nova Light"/>
                <a:ea typeface="+mn-ea"/>
                <a:cs typeface="Proxima Nova Light"/>
              </a:defRPr>
            </a:lvl1pPr>
            <a:lvl2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7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>
            <a:lvl1pPr>
              <a:defRPr>
                <a:latin typeface="Proxima Nova Light"/>
                <a:cs typeface="Proxima Nova Light"/>
              </a:defRPr>
            </a:lvl1pPr>
          </a:lstStyle>
          <a:p>
            <a:fld id="{CD8F92CB-08B0-C046-AC35-AF1699B6A836}" type="datetimeFigureOut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7"/>
            <a:ext cx="7721600" cy="730251"/>
          </a:xfrm>
          <a:prstGeom prst="rect">
            <a:avLst/>
          </a:prstGeom>
        </p:spPr>
        <p:txBody>
          <a:bodyPr lIns="243834" tIns="121917" rIns="243834" bIns="121917"/>
          <a:lstStyle>
            <a:lvl1pPr>
              <a:defRPr>
                <a:latin typeface="Proxima Nova Light"/>
                <a:cs typeface="Proxima Nov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738639" y="13233802"/>
            <a:ext cx="728179" cy="707886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Light"/>
                <a:cs typeface="Proxima Nova Light"/>
              </a:defRPr>
            </a:lvl1pPr>
          </a:lstStyle>
          <a:p>
            <a:fld id="{B7E706B4-E182-834C-94FA-2FBB147771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8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creen Shot 2015-03-11 at 5.25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2643" y="-273737"/>
            <a:ext cx="7274373" cy="14263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Screen Shot 2015-03-11 at 5.25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1214" y="-273737"/>
            <a:ext cx="7274373" cy="1426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Screen Shot 2015-03-11 at 5.25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4014" y="-273737"/>
            <a:ext cx="7274372" cy="1426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Screen Shot 2015-03-11 at 5.25.2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4113" y="-273737"/>
            <a:ext cx="7274373" cy="14263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lIns="243834" tIns="121917" rIns="243834" bIns="12191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9051925"/>
          </a:xfrm>
          <a:prstGeom prst="rect">
            <a:avLst/>
          </a:prstGeom>
        </p:spPr>
        <p:txBody>
          <a:bodyPr lIns="243834" tIns="121917" rIns="243834" bIns="12191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4"/>
            <a:ext cx="5689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fld id="{364E61B1-0F50-B648-97AD-4AC6B47E72BA}" type="datetimeFigureOut">
              <a:rPr lang="en-US" smtClean="0"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4"/>
            <a:ext cx="7721600" cy="730251"/>
          </a:xfrm>
          <a:prstGeom prst="rect">
            <a:avLst/>
          </a:prstGeom>
        </p:spPr>
        <p:txBody>
          <a:bodyPr lIns="243834" tIns="121917" rIns="243834" bIns="1219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751896" y="13233802"/>
            <a:ext cx="701664" cy="707886"/>
          </a:xfrm>
          <a:prstGeom prst="rect">
            <a:avLst/>
          </a:prstGeom>
        </p:spPr>
        <p:txBody>
          <a:bodyPr/>
          <a:lstStyle/>
          <a:p>
            <a:fld id="{3532F652-BCBA-1541-9094-C2C06F5CC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4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167" y="-3843730"/>
            <a:ext cx="30332472" cy="20221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eader_investor-overview_e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494895" y="-92548"/>
            <a:ext cx="51142972" cy="13901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g-banner-2-75q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54735" y="-108744"/>
            <a:ext cx="34043427" cy="1393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topheader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3421" y="-121047"/>
            <a:ext cx="29660771" cy="13877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-85811" y="-84831"/>
            <a:ext cx="25134110" cy="14142972"/>
          </a:xfrm>
          <a:prstGeom prst="rect">
            <a:avLst/>
          </a:prstGeom>
          <a:solidFill>
            <a:srgbClr val="0365C0">
              <a:alpha val="2748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6361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nod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nodes-dar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OMPUTER-DESK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H="1">
            <a:off x="19860271" y="-1274185"/>
            <a:ext cx="5423583" cy="542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 flipH="1">
            <a:off x="17070601" y="1842511"/>
            <a:ext cx="1965153" cy="196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 flipH="1">
            <a:off x="17380695" y="-593795"/>
            <a:ext cx="1344961" cy="1344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" name="Shape 5"/>
          <p:cNvSpPr/>
          <p:nvPr/>
        </p:nvSpPr>
        <p:spPr>
          <a:xfrm flipH="1">
            <a:off x="13785546" y="2762499"/>
            <a:ext cx="2162621" cy="2162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" name="Shape 6"/>
          <p:cNvSpPr/>
          <p:nvPr/>
        </p:nvSpPr>
        <p:spPr>
          <a:xfrm flipH="1">
            <a:off x="14980902" y="431394"/>
            <a:ext cx="1042881" cy="104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" name="Shape 7"/>
          <p:cNvSpPr/>
          <p:nvPr/>
        </p:nvSpPr>
        <p:spPr>
          <a:xfrm flipH="1">
            <a:off x="18610510" y="5311685"/>
            <a:ext cx="2674939" cy="2674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 flipH="1">
            <a:off x="22146722" y="4922775"/>
            <a:ext cx="1344961" cy="1344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 flipH="1">
            <a:off x="21740311" y="7710512"/>
            <a:ext cx="1042881" cy="1042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16705716" y="4907975"/>
            <a:ext cx="1043523" cy="1043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23603982" y="6710370"/>
            <a:ext cx="1344961" cy="1344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 flipH="1">
            <a:off x="24172577" y="4345079"/>
            <a:ext cx="770921" cy="770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" name="Shape 13"/>
          <p:cNvSpPr/>
          <p:nvPr/>
        </p:nvSpPr>
        <p:spPr>
          <a:xfrm flipH="1">
            <a:off x="22973013" y="349322"/>
            <a:ext cx="1061663" cy="1061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669DC4"/>
          </a:solidFill>
          <a:ln>
            <a:round/>
          </a:ln>
        </p:spPr>
        <p:txBody>
          <a:bodyPr lIns="0" tIns="0" rIns="0" bIns="0"/>
          <a:lstStyle/>
          <a:p>
            <a:pPr lvl="0" algn="l" defTabSz="914400">
              <a:defRPr sz="36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694838" y="12818647"/>
            <a:ext cx="448165" cy="442313"/>
            <a:chOff x="0" y="0"/>
            <a:chExt cx="448164" cy="442312"/>
          </a:xfrm>
        </p:grpSpPr>
        <p:sp>
          <p:nvSpPr>
            <p:cNvPr id="14" name="Shape 14">
              <a:hlinkClick r:id="" action="ppaction://hlinkshowjump?jump=previousslide"/>
            </p:cNvPr>
            <p:cNvSpPr/>
            <p:nvPr/>
          </p:nvSpPr>
          <p:spPr>
            <a:xfrm>
              <a:off x="171709" y="131470"/>
              <a:ext cx="104747" cy="1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3" y="2285"/>
                  </a:moveTo>
                  <a:cubicBezTo>
                    <a:pt x="6658" y="10800"/>
                    <a:pt x="6658" y="10800"/>
                    <a:pt x="6658" y="10800"/>
                  </a:cubicBezTo>
                  <a:cubicBezTo>
                    <a:pt x="21193" y="19286"/>
                    <a:pt x="21193" y="19286"/>
                    <a:pt x="21193" y="19286"/>
                  </a:cubicBezTo>
                  <a:cubicBezTo>
                    <a:pt x="21448" y="19434"/>
                    <a:pt x="21600" y="19612"/>
                    <a:pt x="21600" y="19790"/>
                  </a:cubicBezTo>
                  <a:cubicBezTo>
                    <a:pt x="21600" y="19968"/>
                    <a:pt x="21448" y="20176"/>
                    <a:pt x="21193" y="20295"/>
                  </a:cubicBezTo>
                  <a:cubicBezTo>
                    <a:pt x="19364" y="21363"/>
                    <a:pt x="19364" y="21363"/>
                    <a:pt x="19364" y="21363"/>
                  </a:cubicBezTo>
                  <a:cubicBezTo>
                    <a:pt x="19160" y="21511"/>
                    <a:pt x="18805" y="21600"/>
                    <a:pt x="18500" y="21600"/>
                  </a:cubicBezTo>
                  <a:cubicBezTo>
                    <a:pt x="18195" y="21600"/>
                    <a:pt x="17890" y="21511"/>
                    <a:pt x="17636" y="21363"/>
                  </a:cubicBezTo>
                  <a:cubicBezTo>
                    <a:pt x="407" y="11304"/>
                    <a:pt x="407" y="11304"/>
                    <a:pt x="407" y="11304"/>
                  </a:cubicBezTo>
                  <a:cubicBezTo>
                    <a:pt x="152" y="11156"/>
                    <a:pt x="0" y="10948"/>
                    <a:pt x="0" y="10800"/>
                  </a:cubicBezTo>
                  <a:cubicBezTo>
                    <a:pt x="0" y="10622"/>
                    <a:pt x="152" y="10414"/>
                    <a:pt x="407" y="10296"/>
                  </a:cubicBezTo>
                  <a:cubicBezTo>
                    <a:pt x="17636" y="208"/>
                    <a:pt x="17636" y="208"/>
                    <a:pt x="17636" y="208"/>
                  </a:cubicBezTo>
                  <a:cubicBezTo>
                    <a:pt x="17890" y="89"/>
                    <a:pt x="18195" y="0"/>
                    <a:pt x="18500" y="0"/>
                  </a:cubicBezTo>
                  <a:cubicBezTo>
                    <a:pt x="18805" y="0"/>
                    <a:pt x="19160" y="89"/>
                    <a:pt x="19364" y="208"/>
                  </a:cubicBezTo>
                  <a:cubicBezTo>
                    <a:pt x="21193" y="1305"/>
                    <a:pt x="21193" y="1305"/>
                    <a:pt x="21193" y="1305"/>
                  </a:cubicBezTo>
                  <a:cubicBezTo>
                    <a:pt x="21448" y="1424"/>
                    <a:pt x="21600" y="1602"/>
                    <a:pt x="21600" y="1780"/>
                  </a:cubicBezTo>
                  <a:cubicBezTo>
                    <a:pt x="21600" y="1958"/>
                    <a:pt x="21448" y="2166"/>
                    <a:pt x="21193" y="2285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" name="Shape 15">
              <a:hlinkClick r:id="" action="ppaction://hlinkshowjump?jump=previousslide"/>
            </p:cNvPr>
            <p:cNvSpPr/>
            <p:nvPr/>
          </p:nvSpPr>
          <p:spPr>
            <a:xfrm>
              <a:off x="0" y="0"/>
              <a:ext cx="448165" cy="44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77" y="907"/>
                  </a:moveTo>
                  <a:cubicBezTo>
                    <a:pt x="19709" y="907"/>
                    <a:pt x="20706" y="1925"/>
                    <a:pt x="20706" y="3173"/>
                  </a:cubicBezTo>
                  <a:cubicBezTo>
                    <a:pt x="20706" y="18427"/>
                    <a:pt x="20706" y="18427"/>
                    <a:pt x="20706" y="18427"/>
                  </a:cubicBezTo>
                  <a:cubicBezTo>
                    <a:pt x="20706" y="19675"/>
                    <a:pt x="19709" y="20693"/>
                    <a:pt x="18477" y="20693"/>
                  </a:cubicBezTo>
                  <a:cubicBezTo>
                    <a:pt x="3123" y="20693"/>
                    <a:pt x="3123" y="20693"/>
                    <a:pt x="3123" y="20693"/>
                  </a:cubicBezTo>
                  <a:cubicBezTo>
                    <a:pt x="1891" y="20693"/>
                    <a:pt x="887" y="19675"/>
                    <a:pt x="887" y="18427"/>
                  </a:cubicBezTo>
                  <a:cubicBezTo>
                    <a:pt x="887" y="3173"/>
                    <a:pt x="887" y="3173"/>
                    <a:pt x="887" y="3173"/>
                  </a:cubicBezTo>
                  <a:cubicBezTo>
                    <a:pt x="887" y="1925"/>
                    <a:pt x="1891" y="907"/>
                    <a:pt x="3123" y="907"/>
                  </a:cubicBezTo>
                  <a:cubicBezTo>
                    <a:pt x="18477" y="907"/>
                    <a:pt x="18477" y="907"/>
                    <a:pt x="18477" y="907"/>
                  </a:cubicBezTo>
                  <a:moveTo>
                    <a:pt x="18477" y="0"/>
                  </a:moveTo>
                  <a:cubicBezTo>
                    <a:pt x="3123" y="0"/>
                    <a:pt x="3123" y="0"/>
                    <a:pt x="3123" y="0"/>
                  </a:cubicBezTo>
                  <a:cubicBezTo>
                    <a:pt x="1397" y="0"/>
                    <a:pt x="0" y="1424"/>
                    <a:pt x="0" y="3173"/>
                  </a:cubicBezTo>
                  <a:cubicBezTo>
                    <a:pt x="0" y="18427"/>
                    <a:pt x="0" y="18427"/>
                    <a:pt x="0" y="18427"/>
                  </a:cubicBezTo>
                  <a:cubicBezTo>
                    <a:pt x="0" y="20184"/>
                    <a:pt x="1397" y="21600"/>
                    <a:pt x="3123" y="21600"/>
                  </a:cubicBezTo>
                  <a:cubicBezTo>
                    <a:pt x="18477" y="21600"/>
                    <a:pt x="18477" y="21600"/>
                    <a:pt x="18477" y="21600"/>
                  </a:cubicBezTo>
                  <a:cubicBezTo>
                    <a:pt x="20203" y="21600"/>
                    <a:pt x="21600" y="20184"/>
                    <a:pt x="21600" y="18427"/>
                  </a:cubicBezTo>
                  <a:cubicBezTo>
                    <a:pt x="21600" y="3173"/>
                    <a:pt x="21600" y="3173"/>
                    <a:pt x="21600" y="3173"/>
                  </a:cubicBezTo>
                  <a:cubicBezTo>
                    <a:pt x="21600" y="1424"/>
                    <a:pt x="20203" y="0"/>
                    <a:pt x="18477" y="0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flipH="1">
            <a:off x="1314709" y="12818647"/>
            <a:ext cx="448165" cy="442313"/>
            <a:chOff x="0" y="0"/>
            <a:chExt cx="448164" cy="442312"/>
          </a:xfrm>
        </p:grpSpPr>
        <p:sp>
          <p:nvSpPr>
            <p:cNvPr id="17" name="Shape 17">
              <a:hlinkClick r:id="" action="ppaction://hlinkshowjump?jump=nextslide"/>
            </p:cNvPr>
            <p:cNvSpPr/>
            <p:nvPr/>
          </p:nvSpPr>
          <p:spPr>
            <a:xfrm>
              <a:off x="171710" y="131470"/>
              <a:ext cx="104747" cy="1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3" y="2285"/>
                  </a:moveTo>
                  <a:cubicBezTo>
                    <a:pt x="6658" y="10800"/>
                    <a:pt x="6658" y="10800"/>
                    <a:pt x="6658" y="10800"/>
                  </a:cubicBezTo>
                  <a:cubicBezTo>
                    <a:pt x="21193" y="19286"/>
                    <a:pt x="21193" y="19286"/>
                    <a:pt x="21193" y="19286"/>
                  </a:cubicBezTo>
                  <a:cubicBezTo>
                    <a:pt x="21448" y="19434"/>
                    <a:pt x="21600" y="19612"/>
                    <a:pt x="21600" y="19790"/>
                  </a:cubicBezTo>
                  <a:cubicBezTo>
                    <a:pt x="21600" y="19968"/>
                    <a:pt x="21448" y="20176"/>
                    <a:pt x="21193" y="20295"/>
                  </a:cubicBezTo>
                  <a:cubicBezTo>
                    <a:pt x="19364" y="21363"/>
                    <a:pt x="19364" y="21363"/>
                    <a:pt x="19364" y="21363"/>
                  </a:cubicBezTo>
                  <a:cubicBezTo>
                    <a:pt x="19160" y="21511"/>
                    <a:pt x="18805" y="21600"/>
                    <a:pt x="18500" y="21600"/>
                  </a:cubicBezTo>
                  <a:cubicBezTo>
                    <a:pt x="18195" y="21600"/>
                    <a:pt x="17890" y="21511"/>
                    <a:pt x="17636" y="21363"/>
                  </a:cubicBezTo>
                  <a:cubicBezTo>
                    <a:pt x="407" y="11304"/>
                    <a:pt x="407" y="11304"/>
                    <a:pt x="407" y="11304"/>
                  </a:cubicBezTo>
                  <a:cubicBezTo>
                    <a:pt x="152" y="11156"/>
                    <a:pt x="0" y="10948"/>
                    <a:pt x="0" y="10800"/>
                  </a:cubicBezTo>
                  <a:cubicBezTo>
                    <a:pt x="0" y="10622"/>
                    <a:pt x="152" y="10414"/>
                    <a:pt x="407" y="10296"/>
                  </a:cubicBezTo>
                  <a:cubicBezTo>
                    <a:pt x="17636" y="208"/>
                    <a:pt x="17636" y="208"/>
                    <a:pt x="17636" y="208"/>
                  </a:cubicBezTo>
                  <a:cubicBezTo>
                    <a:pt x="17890" y="89"/>
                    <a:pt x="18195" y="0"/>
                    <a:pt x="18500" y="0"/>
                  </a:cubicBezTo>
                  <a:cubicBezTo>
                    <a:pt x="18805" y="0"/>
                    <a:pt x="19160" y="89"/>
                    <a:pt x="19364" y="208"/>
                  </a:cubicBezTo>
                  <a:cubicBezTo>
                    <a:pt x="21193" y="1305"/>
                    <a:pt x="21193" y="1305"/>
                    <a:pt x="21193" y="1305"/>
                  </a:cubicBezTo>
                  <a:cubicBezTo>
                    <a:pt x="21448" y="1424"/>
                    <a:pt x="21600" y="1602"/>
                    <a:pt x="21600" y="1780"/>
                  </a:cubicBezTo>
                  <a:cubicBezTo>
                    <a:pt x="21600" y="1958"/>
                    <a:pt x="21448" y="2166"/>
                    <a:pt x="21193" y="2285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" name="Shape 18">
              <a:hlinkClick r:id="" action="ppaction://hlinkshowjump?jump=nextslide"/>
            </p:cNvPr>
            <p:cNvSpPr/>
            <p:nvPr/>
          </p:nvSpPr>
          <p:spPr>
            <a:xfrm>
              <a:off x="0" y="0"/>
              <a:ext cx="448165" cy="44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77" y="907"/>
                  </a:moveTo>
                  <a:cubicBezTo>
                    <a:pt x="19709" y="907"/>
                    <a:pt x="20706" y="1925"/>
                    <a:pt x="20706" y="3173"/>
                  </a:cubicBezTo>
                  <a:cubicBezTo>
                    <a:pt x="20706" y="18427"/>
                    <a:pt x="20706" y="18427"/>
                    <a:pt x="20706" y="18427"/>
                  </a:cubicBezTo>
                  <a:cubicBezTo>
                    <a:pt x="20706" y="19675"/>
                    <a:pt x="19709" y="20693"/>
                    <a:pt x="18477" y="20693"/>
                  </a:cubicBezTo>
                  <a:cubicBezTo>
                    <a:pt x="3123" y="20693"/>
                    <a:pt x="3123" y="20693"/>
                    <a:pt x="3123" y="20693"/>
                  </a:cubicBezTo>
                  <a:cubicBezTo>
                    <a:pt x="1891" y="20693"/>
                    <a:pt x="887" y="19675"/>
                    <a:pt x="887" y="18427"/>
                  </a:cubicBezTo>
                  <a:cubicBezTo>
                    <a:pt x="887" y="3173"/>
                    <a:pt x="887" y="3173"/>
                    <a:pt x="887" y="3173"/>
                  </a:cubicBezTo>
                  <a:cubicBezTo>
                    <a:pt x="887" y="1925"/>
                    <a:pt x="1891" y="907"/>
                    <a:pt x="3123" y="907"/>
                  </a:cubicBezTo>
                  <a:cubicBezTo>
                    <a:pt x="18477" y="907"/>
                    <a:pt x="18477" y="907"/>
                    <a:pt x="18477" y="907"/>
                  </a:cubicBezTo>
                  <a:moveTo>
                    <a:pt x="18477" y="0"/>
                  </a:moveTo>
                  <a:cubicBezTo>
                    <a:pt x="3123" y="0"/>
                    <a:pt x="3123" y="0"/>
                    <a:pt x="3123" y="0"/>
                  </a:cubicBezTo>
                  <a:cubicBezTo>
                    <a:pt x="1397" y="0"/>
                    <a:pt x="0" y="1424"/>
                    <a:pt x="0" y="3173"/>
                  </a:cubicBezTo>
                  <a:cubicBezTo>
                    <a:pt x="0" y="18427"/>
                    <a:pt x="0" y="18427"/>
                    <a:pt x="0" y="18427"/>
                  </a:cubicBezTo>
                  <a:cubicBezTo>
                    <a:pt x="0" y="20184"/>
                    <a:pt x="1397" y="21600"/>
                    <a:pt x="3123" y="21600"/>
                  </a:cubicBezTo>
                  <a:cubicBezTo>
                    <a:pt x="18477" y="21600"/>
                    <a:pt x="18477" y="21600"/>
                    <a:pt x="18477" y="21600"/>
                  </a:cubicBezTo>
                  <a:cubicBezTo>
                    <a:pt x="20203" y="21600"/>
                    <a:pt x="21600" y="20184"/>
                    <a:pt x="21600" y="18427"/>
                  </a:cubicBezTo>
                  <a:cubicBezTo>
                    <a:pt x="21600" y="3173"/>
                    <a:pt x="21600" y="3173"/>
                    <a:pt x="21600" y="3173"/>
                  </a:cubicBezTo>
                  <a:cubicBezTo>
                    <a:pt x="21600" y="1424"/>
                    <a:pt x="20203" y="0"/>
                    <a:pt x="18477" y="0"/>
                  </a:cubicBezTo>
                  <a:close/>
                </a:path>
              </a:pathLst>
            </a:custGeom>
            <a:solidFill>
              <a:srgbClr val="929292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flipH="1">
            <a:off x="2073449" y="2180416"/>
            <a:ext cx="186289" cy="1180897"/>
            <a:chOff x="0" y="0"/>
            <a:chExt cx="186287" cy="1180895"/>
          </a:xfrm>
        </p:grpSpPr>
        <p:sp>
          <p:nvSpPr>
            <p:cNvPr id="20" name="Shape 20"/>
            <p:cNvSpPr/>
            <p:nvPr/>
          </p:nvSpPr>
          <p:spPr>
            <a:xfrm>
              <a:off x="0" y="0"/>
              <a:ext cx="186288" cy="18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507"/>
                    <a:pt x="0" y="13507"/>
                    <a:pt x="0" y="13507"/>
                  </a:cubicBezTo>
                  <a:cubicBezTo>
                    <a:pt x="0" y="17978"/>
                    <a:pt x="3622" y="21600"/>
                    <a:pt x="811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12"/>
                    <a:pt x="21600" y="8112"/>
                    <a:pt x="21600" y="8112"/>
                  </a:cubicBezTo>
                  <a:cubicBezTo>
                    <a:pt x="21600" y="3622"/>
                    <a:pt x="17978" y="0"/>
                    <a:pt x="13507" y="0"/>
                  </a:cubicBezTo>
                  <a:close/>
                </a:path>
              </a:pathLst>
            </a:custGeom>
            <a:solidFill>
              <a:srgbClr val="437191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248652"/>
              <a:ext cx="186288" cy="18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507"/>
                    <a:pt x="0" y="13507"/>
                    <a:pt x="0" y="13507"/>
                  </a:cubicBezTo>
                  <a:cubicBezTo>
                    <a:pt x="0" y="17978"/>
                    <a:pt x="3622" y="21600"/>
                    <a:pt x="811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12"/>
                    <a:pt x="21600" y="8112"/>
                    <a:pt x="21600" y="8112"/>
                  </a:cubicBezTo>
                  <a:cubicBezTo>
                    <a:pt x="21600" y="3622"/>
                    <a:pt x="17978" y="0"/>
                    <a:pt x="13507" y="0"/>
                  </a:cubicBezTo>
                  <a:close/>
                </a:path>
              </a:pathLst>
            </a:custGeom>
            <a:solidFill>
              <a:srgbClr val="669DC4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0" y="497303"/>
              <a:ext cx="186288" cy="18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507"/>
                    <a:pt x="0" y="13507"/>
                    <a:pt x="0" y="13507"/>
                  </a:cubicBezTo>
                  <a:cubicBezTo>
                    <a:pt x="0" y="17978"/>
                    <a:pt x="3622" y="21600"/>
                    <a:pt x="811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12"/>
                    <a:pt x="21600" y="8112"/>
                    <a:pt x="21600" y="8112"/>
                  </a:cubicBezTo>
                  <a:cubicBezTo>
                    <a:pt x="21600" y="3622"/>
                    <a:pt x="17978" y="0"/>
                    <a:pt x="13507" y="0"/>
                  </a:cubicBezTo>
                  <a:close/>
                </a:path>
              </a:pathLst>
            </a:custGeom>
            <a:solidFill>
              <a:srgbClr val="CADCE9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745956"/>
              <a:ext cx="186288" cy="18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507"/>
                    <a:pt x="0" y="13507"/>
                    <a:pt x="0" y="13507"/>
                  </a:cubicBezTo>
                  <a:cubicBezTo>
                    <a:pt x="0" y="17978"/>
                    <a:pt x="3622" y="21600"/>
                    <a:pt x="811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12"/>
                    <a:pt x="21600" y="8112"/>
                    <a:pt x="21600" y="8112"/>
                  </a:cubicBezTo>
                  <a:cubicBezTo>
                    <a:pt x="21600" y="3622"/>
                    <a:pt x="17978" y="0"/>
                    <a:pt x="13507" y="0"/>
                  </a:cubicBezTo>
                  <a:close/>
                </a:path>
              </a:pathLst>
            </a:custGeom>
            <a:solidFill>
              <a:srgbClr val="DCE8F1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0" y="994607"/>
              <a:ext cx="186288" cy="186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507"/>
                    <a:pt x="0" y="13507"/>
                    <a:pt x="0" y="13507"/>
                  </a:cubicBezTo>
                  <a:cubicBezTo>
                    <a:pt x="0" y="17978"/>
                    <a:pt x="3622" y="21600"/>
                    <a:pt x="811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8112"/>
                    <a:pt x="21600" y="8112"/>
                    <a:pt x="21600" y="8112"/>
                  </a:cubicBezTo>
                  <a:cubicBezTo>
                    <a:pt x="21600" y="3622"/>
                    <a:pt x="17978" y="0"/>
                    <a:pt x="13507" y="0"/>
                  </a:cubicBezTo>
                  <a:close/>
                </a:path>
              </a:pathLst>
            </a:custGeom>
            <a:solidFill>
              <a:srgbClr val="EEF3F8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914400">
                <a:defRPr sz="36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23198373" y="593936"/>
            <a:ext cx="628551" cy="711201"/>
          </a:xfrm>
          <a:prstGeom prst="rect">
            <a:avLst/>
          </a:prstGeom>
          <a:ln w="25400" cap="rnd">
            <a:round/>
          </a:ln>
        </p:spPr>
        <p:txBody>
          <a:bodyPr wrap="none" lIns="76200" tIns="76200" rIns="76200" bIns="76200">
            <a:spAutoFit/>
          </a:bodyPr>
          <a:lstStyle>
            <a:lvl1pPr defTabSz="914400">
              <a:defRPr sz="36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0" r:id="rId19"/>
    <p:sldLayoutId id="2147483671" r:id="rId20"/>
  </p:sldLayoutIdLst>
  <p:transition spd="med"/>
  <p:txStyles>
    <p:titleStyle>
      <a:lvl1pPr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1pPr>
      <a:lvl2pPr indent="2286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2pPr>
      <a:lvl3pPr indent="4572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3pPr>
      <a:lvl4pPr indent="6858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4pPr>
      <a:lvl5pPr indent="9144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5pPr>
      <a:lvl6pPr indent="11430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6pPr>
      <a:lvl7pPr indent="13716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7pPr>
      <a:lvl8pPr indent="16002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8pPr>
      <a:lvl9pPr indent="1828800">
        <a:lnSpc>
          <a:spcPct val="90000"/>
        </a:lnSpc>
        <a:defRPr sz="8800">
          <a:uFill>
            <a:solidFill/>
          </a:uFill>
          <a:latin typeface="Helvetica"/>
          <a:ea typeface="Helvetica"/>
          <a:cs typeface="Helvetica"/>
          <a:sym typeface="Helvetica"/>
        </a:defRPr>
      </a:lvl9pPr>
    </p:titleStyle>
    <p:bodyStyle>
      <a:lvl1pPr marL="457200" indent="-457200">
        <a:lnSpc>
          <a:spcPct val="9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1pPr>
      <a:lvl2pPr marL="990600" indent="-533400">
        <a:lnSpc>
          <a:spcPct val="9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2pPr>
      <a:lvl3pPr marL="1554479" indent="-640079">
        <a:lnSpc>
          <a:spcPct val="9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3pPr>
      <a:lvl4pPr marL="2082800" indent="-711200">
        <a:lnSpc>
          <a:spcPct val="9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4pPr>
      <a:lvl5pPr marL="2540000" indent="-711200">
        <a:lnSpc>
          <a:spcPct val="9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5pPr>
      <a:lvl6pPr marL="4229100" indent="-1778000">
        <a:lnSpc>
          <a:spcPct val="90000"/>
        </a:lnSpc>
        <a:spcBef>
          <a:spcPts val="1000"/>
        </a:spcBef>
        <a:buClr>
          <a:srgbClr val="000000"/>
        </a:buClr>
        <a:buSzPct val="171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6pPr>
      <a:lvl7pPr marL="4584700" indent="-1778000">
        <a:lnSpc>
          <a:spcPct val="90000"/>
        </a:lnSpc>
        <a:spcBef>
          <a:spcPts val="1000"/>
        </a:spcBef>
        <a:buClr>
          <a:srgbClr val="000000"/>
        </a:buClr>
        <a:buSzPct val="171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7pPr>
      <a:lvl8pPr marL="4940300" indent="-1778000">
        <a:lnSpc>
          <a:spcPct val="90000"/>
        </a:lnSpc>
        <a:spcBef>
          <a:spcPts val="1000"/>
        </a:spcBef>
        <a:buClr>
          <a:srgbClr val="000000"/>
        </a:buClr>
        <a:buSzPct val="171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8pPr>
      <a:lvl9pPr marL="5295900" indent="-1778000">
        <a:lnSpc>
          <a:spcPct val="90000"/>
        </a:lnSpc>
        <a:spcBef>
          <a:spcPts val="1000"/>
        </a:spcBef>
        <a:buClr>
          <a:srgbClr val="000000"/>
        </a:buClr>
        <a:buSzPct val="171000"/>
        <a:buFont typeface="Arial"/>
        <a:buChar char="•"/>
        <a:defRPr sz="5600">
          <a:uFill>
            <a:solidFill/>
          </a:uFill>
          <a:latin typeface="Calibri"/>
          <a:ea typeface="Calibri"/>
          <a:cs typeface="Calibri"/>
          <a:sym typeface="Calibri"/>
        </a:defRPr>
      </a:lvl9pPr>
    </p:bodyStyle>
    <p:otherStyle>
      <a:lvl1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algn="ctr">
        <a:defRPr sz="3600" b="1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creen Shot 2014-08-26 at 4.51.0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35580" y="-243961"/>
            <a:ext cx="35873272" cy="14111917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2548538" y="6105369"/>
            <a:ext cx="7908902" cy="1413256"/>
          </a:xfrm>
          <a:prstGeom prst="rect">
            <a:avLst/>
          </a:prstGeom>
          <a:solidFill>
            <a:srgbClr val="DE6A10">
              <a:alpha val="7089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58418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2652420" y="5983403"/>
            <a:ext cx="7805020" cy="1749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 lvl="0" algn="l">
              <a:defRPr sz="1800"/>
            </a:pPr>
            <a:r>
              <a:rPr lang="en-US" sz="10700" dirty="0" smtClean="0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HUBSPOT</a:t>
            </a:r>
            <a:r>
              <a:rPr lang="en-US" sz="10700" dirty="0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 </a:t>
            </a:r>
            <a:r>
              <a:rPr lang="en-US" sz="10700" dirty="0" smtClean="0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CRM</a:t>
            </a:r>
          </a:p>
        </p:txBody>
      </p:sp>
      <p:sp>
        <p:nvSpPr>
          <p:cNvPr id="6" name="Shape 103"/>
          <p:cNvSpPr/>
          <p:nvPr/>
        </p:nvSpPr>
        <p:spPr>
          <a:xfrm>
            <a:off x="10712304" y="5283373"/>
            <a:ext cx="1181040" cy="305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99" tIns="50799" rIns="50799" bIns="50799" anchor="ctr">
            <a:spAutoFit/>
          </a:bodyPr>
          <a:lstStyle/>
          <a:p>
            <a:pPr lvl="0" algn="l">
              <a:defRPr sz="1800"/>
            </a:pPr>
            <a:r>
              <a:rPr lang="en-US" sz="19200" dirty="0">
                <a:solidFill>
                  <a:schemeClr val="bg1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+</a:t>
            </a:r>
            <a:endParaRPr sz="19200" dirty="0">
              <a:solidFill>
                <a:schemeClr val="bg1"/>
              </a:solidFill>
              <a:latin typeface="Proxima Nova Condensed"/>
              <a:ea typeface="Proxima Nova Condensed"/>
              <a:cs typeface="Proxima Nova Condensed"/>
              <a:sym typeface="Proxima Nova Condensed"/>
            </a:endParaRPr>
          </a:p>
        </p:txBody>
      </p:sp>
      <p:pic>
        <p:nvPicPr>
          <p:cNvPr id="2" name="Picture 1" descr="you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14" y="4652975"/>
            <a:ext cx="4694365" cy="46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8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865" y="1529149"/>
            <a:ext cx="1270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6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2" y="6068043"/>
            <a:ext cx="2438399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 algn="ctr">
              <a:defRPr sz="1800"/>
            </a:pPr>
            <a:r>
              <a:rPr lang="en-US" sz="9600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The story of a deal in HubSpot CRM</a:t>
            </a:r>
            <a:endParaRPr sz="9600" dirty="0">
              <a:solidFill>
                <a:srgbClr val="FFFFFF"/>
              </a:solidFill>
              <a:latin typeface="Helvetica"/>
              <a:ea typeface="Proxima Nova Condensed"/>
              <a:cs typeface="Helvetica"/>
              <a:sym typeface="Proxima Nov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53367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38" y="10978979"/>
            <a:ext cx="1003986" cy="5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38" y="10978979"/>
            <a:ext cx="1003986" cy="55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314" y="3061386"/>
            <a:ext cx="1617282" cy="2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38" y="10978979"/>
            <a:ext cx="1003986" cy="55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314" y="3061386"/>
            <a:ext cx="1617282" cy="2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514</Words>
  <Application>Microsoft Macintosh PowerPoint</Application>
  <PresentationFormat>Custom</PresentationFormat>
  <Paragraphs>49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Calibri</vt:lpstr>
      <vt:lpstr>Gill Sans</vt:lpstr>
      <vt:lpstr>Helvetica</vt:lpstr>
      <vt:lpstr>Lucida Grande</vt:lpstr>
      <vt:lpstr>Proxima Nova Condensed</vt:lpstr>
      <vt:lpstr>Proxima Nova Light</vt:lpstr>
      <vt:lpstr>Proxima Nova Semibold</vt:lpstr>
      <vt:lpstr>Raleway Bold</vt:lpstr>
      <vt:lpstr>Raleway Regular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2016-08-31T16:11:31Z</dcterms:modified>
</cp:coreProperties>
</file>