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82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Proxima Nova" panose="02000506030000020004" pitchFamily="50" charset="0"/>
      <p:italic r:id="rId13"/>
      <p:boldItalic r:id="rId14"/>
    </p:embeddedFont>
    <p:embeddedFont>
      <p:font typeface="Avenir" panose="020B0503020203020204" pitchFamily="34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564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cfd59b78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cfd59b78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5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dd0a18e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dd0a18e3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36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cfd59b78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g34cfd59b78_0_2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82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d45069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g34d4506907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58508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cfd59b78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g34cfd59b78_0_2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44158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cfd59b78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g34cfd59b78_0_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75968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cfd59b78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g34cfd59b78_0_2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29855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cfd59b7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cfd59b7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84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 side, Title, Numbered list">
  <p:cSld name="Orange side, Title, Numbered lis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-34249" y="-22957"/>
            <a:ext cx="1783800" cy="5189400"/>
          </a:xfrm>
          <a:prstGeom prst="rect">
            <a:avLst/>
          </a:prstGeom>
          <a:gradFill>
            <a:gsLst>
              <a:gs pos="0">
                <a:srgbClr val="FF8F59"/>
              </a:gs>
              <a:gs pos="100000">
                <a:srgbClr val="F254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7" name="Google Shape;57;p1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-to-Green Gradient + Message">
  <p:cSld name="Blue-to-Green Gradient + Message">
    <p:bg>
      <p:bgPr>
        <a:gradFill>
          <a:gsLst>
            <a:gs pos="0">
              <a:srgbClr val="00A4BD"/>
            </a:gs>
            <a:gs pos="100000">
              <a:srgbClr val="00BDA5"/>
            </a:gs>
          </a:gsLst>
          <a:lin ang="16200038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2226" y="1515073"/>
            <a:ext cx="171950" cy="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5429" y="1940020"/>
            <a:ext cx="250800" cy="2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 descr="Image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1551666" y="2324684"/>
            <a:ext cx="494150" cy="4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 descr="Image"/>
          <p:cNvPicPr preferRelativeResize="0"/>
          <p:nvPr/>
        </p:nvPicPr>
        <p:blipFill rotWithShape="1">
          <a:blip r:embed="rId4">
            <a:alphaModFix amt="15000"/>
          </a:blip>
          <a:srcRect/>
          <a:stretch/>
        </p:blipFill>
        <p:spPr>
          <a:xfrm>
            <a:off x="683269" y="2757853"/>
            <a:ext cx="928300" cy="9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364348" y="4600616"/>
            <a:ext cx="2508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>
              <a:solidFill>
                <a:srgbClr val="F775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+ Time: Aqua">
  <p:cSld name="Section + Time: Aqua">
    <p:bg>
      <p:bgPr>
        <a:gradFill>
          <a:gsLst>
            <a:gs pos="0">
              <a:srgbClr val="00A4BD"/>
            </a:gs>
            <a:gs pos="100000">
              <a:srgbClr val="00BDA5"/>
            </a:gs>
          </a:gsLst>
          <a:lin ang="16200038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364348" y="4600616"/>
            <a:ext cx="2508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>
              <a:solidFill>
                <a:srgbClr val="F775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-Green Gradient, bio page">
  <p:cSld name="Blue-Green Gradient, bio page">
    <p:bg>
      <p:bgPr>
        <a:gradFill>
          <a:gsLst>
            <a:gs pos="0">
              <a:srgbClr val="00A4BD"/>
            </a:gs>
            <a:gs pos="99049">
              <a:srgbClr val="00BDA5"/>
            </a:gs>
            <a:gs pos="100000">
              <a:srgbClr val="00BDA5"/>
            </a:gs>
          </a:gsLst>
          <a:lin ang="16200038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1723650" y="1725"/>
            <a:ext cx="7426800" cy="514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9" name="Google Shape;69;p1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ellow Gradient + Message copy">
  <p:cSld name="Yellow Gradient + Message copy">
    <p:bg>
      <p:bgPr>
        <a:gradFill>
          <a:gsLst>
            <a:gs pos="0">
              <a:srgbClr val="FF8F59"/>
            </a:gs>
            <a:gs pos="100000">
              <a:srgbClr val="F5C26B"/>
            </a:gs>
          </a:gsLst>
          <a:lin ang="16200038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364348" y="4600616"/>
            <a:ext cx="2508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>
              <a:solidFill>
                <a:srgbClr val="F775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ellow Gradient, bio page">
  <p:cSld name="Yellow Gradient, bio page">
    <p:bg>
      <p:bgPr>
        <a:gradFill>
          <a:gsLst>
            <a:gs pos="0">
              <a:srgbClr val="F68E5B"/>
            </a:gs>
            <a:gs pos="840">
              <a:srgbClr val="F68E5B"/>
            </a:gs>
            <a:gs pos="100000">
              <a:srgbClr val="F4C16A"/>
            </a:gs>
          </a:gsLst>
          <a:lin ang="16200038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/>
          <p:nvPr/>
        </p:nvSpPr>
        <p:spPr>
          <a:xfrm>
            <a:off x="2275740" y="1715"/>
            <a:ext cx="6874500" cy="514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4" name="Google Shape;74;p19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364348" y="4600616"/>
            <a:ext cx="2508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>
              <a:solidFill>
                <a:srgbClr val="F775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 left, photo lower right">
  <p:cSld name="Title, content left, photo lower right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nk Gradient + Message">
  <p:cSld name="Pink Gradient + Message">
    <p:bg>
      <p:bgPr>
        <a:gradFill>
          <a:gsLst>
            <a:gs pos="0">
              <a:srgbClr val="F16685"/>
            </a:gs>
            <a:gs pos="100000">
              <a:srgbClr val="EF3B49"/>
            </a:gs>
          </a:gsLst>
          <a:lin ang="16200038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72525" y="191000"/>
            <a:ext cx="604850" cy="205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2226" y="1515073"/>
            <a:ext cx="171950" cy="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429" y="1940020"/>
            <a:ext cx="250800" cy="2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1" descr="Image"/>
          <p:cNvPicPr preferRelativeResize="0"/>
          <p:nvPr/>
        </p:nvPicPr>
        <p:blipFill rotWithShape="1">
          <a:blip r:embed="rId4">
            <a:alphaModFix amt="15000"/>
          </a:blip>
          <a:srcRect/>
          <a:stretch/>
        </p:blipFill>
        <p:spPr>
          <a:xfrm>
            <a:off x="1551666" y="2324684"/>
            <a:ext cx="494150" cy="4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1" descr="Image"/>
          <p:cNvPicPr preferRelativeResize="0"/>
          <p:nvPr/>
        </p:nvPicPr>
        <p:blipFill rotWithShape="1">
          <a:blip r:embed="rId5">
            <a:alphaModFix amt="15000"/>
          </a:blip>
          <a:srcRect/>
          <a:stretch/>
        </p:blipFill>
        <p:spPr>
          <a:xfrm>
            <a:off x="683269" y="2757853"/>
            <a:ext cx="928300" cy="9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77975" y="2895025"/>
            <a:ext cx="604850" cy="20574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364348" y="4600616"/>
            <a:ext cx="2508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>
              <a:solidFill>
                <a:srgbClr val="F775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nk Gradient + Message 1">
  <p:cSld name="Pink Gradient + Message_1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956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-Blue side, bio page">
  <p:cSld name="Purple-Blue side, bio page">
    <p:bg>
      <p:bgPr>
        <a:gradFill>
          <a:gsLst>
            <a:gs pos="0">
              <a:srgbClr val="6A78D1"/>
            </a:gs>
            <a:gs pos="100000">
              <a:srgbClr val="1AA4BB"/>
            </a:gs>
          </a:gsLst>
          <a:lin ang="16200038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/>
          <p:nvPr/>
        </p:nvSpPr>
        <p:spPr>
          <a:xfrm>
            <a:off x="2275740" y="1715"/>
            <a:ext cx="6874500" cy="514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0" name="Google Shape;90;p23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32075" y="2605572"/>
            <a:ext cx="1632606" cy="286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 gradient, Image, Title, content">
  <p:cSld name="Purple gradient, Image, Title, content">
    <p:bg>
      <p:bgPr>
        <a:gradFill>
          <a:gsLst>
            <a:gs pos="0">
              <a:srgbClr val="6A78D1"/>
            </a:gs>
            <a:gs pos="100000">
              <a:srgbClr val="1AA4BB"/>
            </a:gs>
          </a:gsLst>
          <a:lin ang="16200038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72836" y="2091086"/>
            <a:ext cx="405807" cy="40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4648" y="2825832"/>
            <a:ext cx="891323" cy="89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5476" y="3906553"/>
            <a:ext cx="1601153" cy="160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2545B"/>
            </a:gs>
            <a:gs pos="100000">
              <a:srgbClr val="FF8F59"/>
            </a:gs>
          </a:gsLst>
          <a:lin ang="18900044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ctrTitle"/>
          </p:nvPr>
        </p:nvSpPr>
        <p:spPr>
          <a:xfrm>
            <a:off x="361583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venir"/>
              <a:buNone/>
              <a:defRPr sz="4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ubTitle" idx="1"/>
          </p:nvPr>
        </p:nvSpPr>
        <p:spPr>
          <a:xfrm>
            <a:off x="311700" y="38558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sz="2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F2545B"/>
            </a:gs>
            <a:gs pos="100000">
              <a:srgbClr val="FF8F59"/>
            </a:gs>
          </a:gsLst>
          <a:lin ang="18900044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7"/>
          <p:cNvPicPr preferRelativeResize="0"/>
          <p:nvPr/>
        </p:nvPicPr>
        <p:blipFill rotWithShape="1">
          <a:blip r:embed="rId2">
            <a:alphaModFix amt="15000"/>
          </a:blip>
          <a:srcRect l="81057"/>
          <a:stretch/>
        </p:blipFill>
        <p:spPr>
          <a:xfrm rot="5400000">
            <a:off x="791694" y="610952"/>
            <a:ext cx="461178" cy="130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7"/>
          <p:cNvPicPr preferRelativeResize="0"/>
          <p:nvPr/>
        </p:nvPicPr>
        <p:blipFill rotWithShape="1">
          <a:blip r:embed="rId2">
            <a:alphaModFix amt="15000"/>
          </a:blip>
          <a:srcRect l="64502" r="16555"/>
          <a:stretch/>
        </p:blipFill>
        <p:spPr>
          <a:xfrm rot="5400000">
            <a:off x="560750" y="1642180"/>
            <a:ext cx="461178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  <a:defRPr sz="3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06" name="Google Shape;106;p27"/>
          <p:cNvPicPr preferRelativeResize="0"/>
          <p:nvPr/>
        </p:nvPicPr>
        <p:blipFill rotWithShape="1">
          <a:blip r:embed="rId2">
            <a:alphaModFix amt="15000"/>
          </a:blip>
          <a:srcRect l="37425" r="36687"/>
          <a:stretch/>
        </p:blipFill>
        <p:spPr>
          <a:xfrm rot="5400000">
            <a:off x="1237929" y="2506968"/>
            <a:ext cx="630266" cy="130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7"/>
          <p:cNvPicPr preferRelativeResize="0"/>
          <p:nvPr/>
        </p:nvPicPr>
        <p:blipFill rotWithShape="1">
          <a:blip r:embed="rId2">
            <a:alphaModFix amt="15000"/>
          </a:blip>
          <a:srcRect r="61325"/>
          <a:stretch/>
        </p:blipFill>
        <p:spPr>
          <a:xfrm rot="5400000">
            <a:off x="220400" y="3849948"/>
            <a:ext cx="1141877" cy="158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5F8FA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425B76"/>
              </a:buClr>
              <a:buSzPts val="1800"/>
              <a:buFont typeface="Avenir"/>
              <a:buChar char="●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●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●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6A78D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rgbClr val="F2545B"/>
            </a:gs>
            <a:gs pos="100000">
              <a:srgbClr val="FF8F59"/>
            </a:gs>
          </a:gsLst>
          <a:lin ang="18900044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5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31"/>
          <p:cNvPicPr preferRelativeResize="0"/>
          <p:nvPr/>
        </p:nvPicPr>
        <p:blipFill rotWithShape="1">
          <a:blip r:embed="rId2">
            <a:alphaModFix amt="15000"/>
          </a:blip>
          <a:srcRect l="81057"/>
          <a:stretch/>
        </p:blipFill>
        <p:spPr>
          <a:xfrm rot="5400000">
            <a:off x="791694" y="610952"/>
            <a:ext cx="461178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pic>
        <p:nvPicPr>
          <p:cNvPr id="123" name="Google Shape;123;p31"/>
          <p:cNvPicPr preferRelativeResize="0"/>
          <p:nvPr/>
        </p:nvPicPr>
        <p:blipFill rotWithShape="1">
          <a:blip r:embed="rId2">
            <a:alphaModFix amt="15000"/>
          </a:blip>
          <a:srcRect l="64502" r="16555"/>
          <a:stretch/>
        </p:blipFill>
        <p:spPr>
          <a:xfrm rot="5400000">
            <a:off x="560750" y="1642180"/>
            <a:ext cx="461178" cy="130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1"/>
          <p:cNvPicPr preferRelativeResize="0"/>
          <p:nvPr/>
        </p:nvPicPr>
        <p:blipFill rotWithShape="1">
          <a:blip r:embed="rId2">
            <a:alphaModFix amt="15000"/>
          </a:blip>
          <a:srcRect l="37425" r="36687"/>
          <a:stretch/>
        </p:blipFill>
        <p:spPr>
          <a:xfrm rot="5400000">
            <a:off x="1237929" y="2506968"/>
            <a:ext cx="630266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21" name="Google Shape;121;p31"/>
          <p:cNvPicPr preferRelativeResize="0"/>
          <p:nvPr/>
        </p:nvPicPr>
        <p:blipFill rotWithShape="1">
          <a:blip r:embed="rId2">
            <a:alphaModFix amt="15000"/>
          </a:blip>
          <a:srcRect r="61325"/>
          <a:stretch/>
        </p:blipFill>
        <p:spPr>
          <a:xfrm rot="5400000">
            <a:off x="220400" y="3849948"/>
            <a:ext cx="1141877" cy="158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rgbClr val="6A78D1"/>
            </a:gs>
            <a:gs pos="100000">
              <a:srgbClr val="00A4BD"/>
            </a:gs>
          </a:gsLst>
          <a:lin ang="18900044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gradFill>
          <a:gsLst>
            <a:gs pos="0">
              <a:srgbClr val="F2545B"/>
            </a:gs>
            <a:gs pos="100000">
              <a:srgbClr val="FF8F59"/>
            </a:gs>
          </a:gsLst>
          <a:lin ang="18900044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4"/>
          <p:cNvPicPr preferRelativeResize="0"/>
          <p:nvPr/>
        </p:nvPicPr>
        <p:blipFill rotWithShape="1">
          <a:blip r:embed="rId2">
            <a:alphaModFix amt="15000"/>
          </a:blip>
          <a:srcRect l="81057"/>
          <a:stretch/>
        </p:blipFill>
        <p:spPr>
          <a:xfrm rot="5400000">
            <a:off x="791694" y="610952"/>
            <a:ext cx="461178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4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1590000"/>
            <a:ext cx="1243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35" name="Google Shape;135;p34"/>
          <p:cNvPicPr preferRelativeResize="0"/>
          <p:nvPr/>
        </p:nvPicPr>
        <p:blipFill rotWithShape="1">
          <a:blip r:embed="rId2">
            <a:alphaModFix amt="15000"/>
          </a:blip>
          <a:srcRect l="64502" r="16555"/>
          <a:stretch/>
        </p:blipFill>
        <p:spPr>
          <a:xfrm rot="5400000">
            <a:off x="560750" y="1642180"/>
            <a:ext cx="461178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4"/>
          <p:cNvSpPr txBox="1">
            <a:spLocks noGrp="1"/>
          </p:cNvSpPr>
          <p:nvPr>
            <p:ph type="title"/>
          </p:nvPr>
        </p:nvSpPr>
        <p:spPr>
          <a:xfrm>
            <a:off x="1505725" y="2150850"/>
            <a:ext cx="652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  <a:defRPr sz="3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34" name="Google Shape;134;p34"/>
          <p:cNvPicPr preferRelativeResize="0"/>
          <p:nvPr/>
        </p:nvPicPr>
        <p:blipFill rotWithShape="1">
          <a:blip r:embed="rId2">
            <a:alphaModFix amt="15000"/>
          </a:blip>
          <a:srcRect l="37425" r="36687"/>
          <a:stretch/>
        </p:blipFill>
        <p:spPr>
          <a:xfrm rot="5400000">
            <a:off x="1237929" y="2506968"/>
            <a:ext cx="630266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4"/>
          <p:cNvSpPr txBox="1">
            <a:spLocks noGrp="1"/>
          </p:cNvSpPr>
          <p:nvPr>
            <p:ph type="title" idx="3"/>
          </p:nvPr>
        </p:nvSpPr>
        <p:spPr>
          <a:xfrm>
            <a:off x="1505725" y="2711700"/>
            <a:ext cx="652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800"/>
              <a:buFont typeface="Avenir"/>
              <a:buNone/>
              <a:defRPr sz="180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33" name="Google Shape;133;p34"/>
          <p:cNvPicPr preferRelativeResize="0"/>
          <p:nvPr/>
        </p:nvPicPr>
        <p:blipFill rotWithShape="1">
          <a:blip r:embed="rId2">
            <a:alphaModFix amt="15000"/>
          </a:blip>
          <a:srcRect r="61325"/>
          <a:stretch/>
        </p:blipFill>
        <p:spPr>
          <a:xfrm rot="5400000">
            <a:off x="220400" y="3849948"/>
            <a:ext cx="1141877" cy="158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bg>
      <p:bgPr>
        <a:solidFill>
          <a:srgbClr val="EAF0F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/>
          <p:nvPr/>
        </p:nvSpPr>
        <p:spPr>
          <a:xfrm>
            <a:off x="-85925" y="-77775"/>
            <a:ext cx="1554000" cy="5297400"/>
          </a:xfrm>
          <a:prstGeom prst="rect">
            <a:avLst/>
          </a:prstGeom>
          <a:gradFill>
            <a:gsLst>
              <a:gs pos="0">
                <a:srgbClr val="F2545B"/>
              </a:gs>
              <a:gs pos="100000">
                <a:srgbClr val="FF8F59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35"/>
          <p:cNvPicPr preferRelativeResize="0"/>
          <p:nvPr/>
        </p:nvPicPr>
        <p:blipFill rotWithShape="1">
          <a:blip r:embed="rId2">
            <a:alphaModFix amt="15000"/>
          </a:blip>
          <a:srcRect r="36183"/>
          <a:stretch/>
        </p:blipFill>
        <p:spPr>
          <a:xfrm>
            <a:off x="924650" y="-77775"/>
            <a:ext cx="385975" cy="303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5"/>
          <p:cNvSpPr txBox="1">
            <a:spLocks noGrp="1"/>
          </p:cNvSpPr>
          <p:nvPr>
            <p:ph type="title"/>
          </p:nvPr>
        </p:nvSpPr>
        <p:spPr>
          <a:xfrm>
            <a:off x="1789050" y="359750"/>
            <a:ext cx="7020000" cy="680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body" idx="1"/>
          </p:nvPr>
        </p:nvSpPr>
        <p:spPr>
          <a:xfrm>
            <a:off x="1896000" y="1069525"/>
            <a:ext cx="7020000" cy="3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42" name="Google Shape;142;p35"/>
          <p:cNvPicPr preferRelativeResize="0"/>
          <p:nvPr/>
        </p:nvPicPr>
        <p:blipFill rotWithShape="1">
          <a:blip r:embed="rId3">
            <a:alphaModFix amt="15000"/>
          </a:blip>
          <a:srcRect l="81057"/>
          <a:stretch/>
        </p:blipFill>
        <p:spPr>
          <a:xfrm rot="5400000">
            <a:off x="629511" y="1490206"/>
            <a:ext cx="315792" cy="8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5"/>
          <p:cNvPicPr preferRelativeResize="0"/>
          <p:nvPr/>
        </p:nvPicPr>
        <p:blipFill rotWithShape="1">
          <a:blip r:embed="rId3">
            <a:alphaModFix amt="15000"/>
          </a:blip>
          <a:srcRect l="64502" r="16555"/>
          <a:stretch/>
        </p:blipFill>
        <p:spPr>
          <a:xfrm rot="5400000">
            <a:off x="289122" y="2293540"/>
            <a:ext cx="315792" cy="8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5"/>
          <p:cNvPicPr preferRelativeResize="0"/>
          <p:nvPr/>
        </p:nvPicPr>
        <p:blipFill rotWithShape="1">
          <a:blip r:embed="rId3">
            <a:alphaModFix amt="15000"/>
          </a:blip>
          <a:srcRect l="37425" r="36687"/>
          <a:stretch/>
        </p:blipFill>
        <p:spPr>
          <a:xfrm rot="5400000">
            <a:off x="944798" y="2759829"/>
            <a:ext cx="431575" cy="8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924650" y="3515225"/>
            <a:ext cx="604825" cy="303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5"/>
          <p:cNvPicPr preferRelativeResize="0"/>
          <p:nvPr/>
        </p:nvPicPr>
        <p:blipFill rotWithShape="1">
          <a:blip r:embed="rId3">
            <a:alphaModFix amt="15000"/>
          </a:blip>
          <a:srcRect r="61325"/>
          <a:stretch/>
        </p:blipFill>
        <p:spPr>
          <a:xfrm rot="5400000">
            <a:off x="150818" y="3732457"/>
            <a:ext cx="781901" cy="108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0465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545B"/>
            </a:gs>
            <a:gs pos="100000">
              <a:srgbClr val="FF8F59"/>
            </a:gs>
          </a:gsLst>
          <a:lin ang="16200038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 descr="Image"/>
          <p:cNvPicPr preferRelativeResize="0"/>
          <p:nvPr/>
        </p:nvPicPr>
        <p:blipFill rotWithShape="1">
          <a:blip r:embed="rId13">
            <a:alphaModFix amt="15000"/>
          </a:blip>
          <a:srcRect/>
          <a:stretch/>
        </p:blipFill>
        <p:spPr>
          <a:xfrm>
            <a:off x="-346076" y="-526253"/>
            <a:ext cx="2395255" cy="239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 descr="Image"/>
          <p:cNvPicPr preferRelativeResize="0"/>
          <p:nvPr/>
        </p:nvPicPr>
        <p:blipFill rotWithShape="1">
          <a:blip r:embed="rId14">
            <a:alphaModFix amt="15000"/>
          </a:blip>
          <a:srcRect/>
          <a:stretch/>
        </p:blipFill>
        <p:spPr>
          <a:xfrm>
            <a:off x="2416738" y="411691"/>
            <a:ext cx="913399" cy="91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3" descr="Image"/>
          <p:cNvPicPr preferRelativeResize="0"/>
          <p:nvPr/>
        </p:nvPicPr>
        <p:blipFill rotWithShape="1">
          <a:blip r:embed="rId15">
            <a:alphaModFix amt="15000"/>
          </a:blip>
          <a:srcRect/>
          <a:stretch/>
        </p:blipFill>
        <p:spPr>
          <a:xfrm>
            <a:off x="6739177" y="3039533"/>
            <a:ext cx="3476074" cy="347605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242084" y="4617085"/>
            <a:ext cx="2445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 sz="5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F8FA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A59"/>
              </a:buClr>
              <a:buSzPts val="2800"/>
              <a:buFont typeface="Proxima Nova"/>
              <a:buNone/>
              <a:defRPr sz="2800" b="1">
                <a:solidFill>
                  <a:srgbClr val="FF7A5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5B76"/>
              </a:buClr>
              <a:buSzPts val="1800"/>
              <a:buFont typeface="Avenir"/>
              <a:buChar char="●"/>
              <a:defRPr sz="1800"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●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●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com.com/pricing#inbox-about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36"/>
          <p:cNvCxnSpPr/>
          <p:nvPr/>
        </p:nvCxnSpPr>
        <p:spPr>
          <a:xfrm>
            <a:off x="1156750" y="1836150"/>
            <a:ext cx="0" cy="1535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36"/>
          <p:cNvSpPr txBox="1">
            <a:spLocks noGrp="1"/>
          </p:cNvSpPr>
          <p:nvPr>
            <p:ph type="body" idx="1"/>
          </p:nvPr>
        </p:nvSpPr>
        <p:spPr>
          <a:xfrm>
            <a:off x="1362850" y="2101950"/>
            <a:ext cx="70437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3000"/>
              <a:buFont typeface="Arial"/>
              <a:buNone/>
            </a:pPr>
            <a:r>
              <a:rPr lang="de" sz="5000" b="1" i="0" u="none" baseline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HubSpot Conversations</a:t>
            </a:r>
            <a:endParaRPr sz="5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7"/>
          <p:cNvSpPr txBox="1">
            <a:spLocks noGrp="1"/>
          </p:cNvSpPr>
          <p:nvPr>
            <p:ph type="ctrTitle" idx="4294967295"/>
          </p:nvPr>
        </p:nvSpPr>
        <p:spPr>
          <a:xfrm>
            <a:off x="231900" y="174500"/>
            <a:ext cx="89121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 b="1" i="0" u="none" baseline="0" dirty="0" smtClean="0">
                <a:solidFill>
                  <a:srgbClr val="30465C"/>
                </a:solidFill>
                <a:latin typeface="Avenir"/>
                <a:ea typeface="Avenir"/>
                <a:cs typeface="Avenir"/>
                <a:sym typeface="Avenir"/>
              </a:rPr>
              <a:t>Das Messaging für </a:t>
            </a:r>
            <a:r>
              <a:rPr lang="de" sz="1700" b="1" i="0" u="none" baseline="0" dirty="0">
                <a:solidFill>
                  <a:srgbClr val="30465C"/>
                </a:solidFill>
                <a:latin typeface="Avenir"/>
                <a:ea typeface="Avenir"/>
                <a:cs typeface="Avenir"/>
                <a:sym typeface="Avenir"/>
              </a:rPr>
              <a:t>Conversations</a:t>
            </a:r>
            <a:endParaRPr sz="1700" dirty="0">
              <a:solidFill>
                <a:srgbClr val="30465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60" name="Google Shape;160;p37"/>
          <p:cNvCxnSpPr/>
          <p:nvPr/>
        </p:nvCxnSpPr>
        <p:spPr>
          <a:xfrm>
            <a:off x="309382" y="626102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7" name="Google Shape;157;p37"/>
          <p:cNvSpPr/>
          <p:nvPr/>
        </p:nvSpPr>
        <p:spPr>
          <a:xfrm>
            <a:off x="1995225" y="1168360"/>
            <a:ext cx="6727500" cy="106371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7"/>
          <p:cNvSpPr/>
          <p:nvPr/>
        </p:nvSpPr>
        <p:spPr>
          <a:xfrm>
            <a:off x="206530" y="1429842"/>
            <a:ext cx="159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1" i="0" u="none" baseline="0" dirty="0">
                <a:solidFill>
                  <a:srgbClr val="00A4BD"/>
                </a:solidFill>
                <a:latin typeface="Avenir"/>
                <a:ea typeface="Avenir"/>
                <a:cs typeface="Avenir"/>
                <a:sym typeface="Avenir"/>
              </a:rPr>
              <a:t>Grundlegender Wandel</a:t>
            </a:r>
            <a:endParaRPr b="1" dirty="0">
              <a:solidFill>
                <a:srgbClr val="00A4B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1" i="0" u="none" baseline="0" dirty="0">
                <a:solidFill>
                  <a:srgbClr val="00A4BD"/>
                </a:solidFill>
                <a:latin typeface="Avenir"/>
                <a:ea typeface="Avenir"/>
                <a:cs typeface="Avenir"/>
                <a:sym typeface="Avenir"/>
              </a:rPr>
              <a:t>oder Trend</a:t>
            </a:r>
            <a:endParaRPr b="1" dirty="0">
              <a:solidFill>
                <a:srgbClr val="00A4B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6" name="Google Shape;166;p37"/>
          <p:cNvSpPr/>
          <p:nvPr/>
        </p:nvSpPr>
        <p:spPr>
          <a:xfrm>
            <a:off x="2083350" y="1338927"/>
            <a:ext cx="6250159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5A75"/>
              </a:buClr>
              <a:buSzPts val="1200"/>
              <a:buFont typeface="Avenir"/>
              <a:buChar char="●"/>
            </a:pPr>
            <a:r>
              <a:rPr lang="de" sz="12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Durch neue Technologien haben sich unsere Kommunikationsgewohnheiten grundlegend verändert.</a:t>
            </a:r>
            <a:endParaRPr sz="12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p37"/>
          <p:cNvSpPr/>
          <p:nvPr/>
        </p:nvSpPr>
        <p:spPr>
          <a:xfrm>
            <a:off x="2083400" y="1794995"/>
            <a:ext cx="5903745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5A75"/>
              </a:buClr>
              <a:buSzPts val="1200"/>
              <a:buFont typeface="Avenir"/>
              <a:buChar char="●"/>
            </a:pPr>
            <a:r>
              <a:rPr lang="de" sz="1200" b="0" i="0" u="none" baseline="0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Der Mangel einer </a:t>
            </a:r>
            <a:r>
              <a:rPr lang="de" sz="12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klaren Strategie führt zu isolierter Kommunikation und negativen Kundenerlebnissen.</a:t>
            </a:r>
            <a:endParaRPr sz="12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1" name="Google Shape;161;p37"/>
          <p:cNvSpPr/>
          <p:nvPr/>
        </p:nvSpPr>
        <p:spPr>
          <a:xfrm>
            <a:off x="1995225" y="2376050"/>
            <a:ext cx="6727500" cy="80702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7"/>
          <p:cNvSpPr/>
          <p:nvPr/>
        </p:nvSpPr>
        <p:spPr>
          <a:xfrm>
            <a:off x="206530" y="2505214"/>
            <a:ext cx="159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1" i="0" u="none" baseline="0" dirty="0">
                <a:solidFill>
                  <a:srgbClr val="F68E5B"/>
                </a:solidFill>
                <a:latin typeface="Avenir"/>
                <a:ea typeface="Avenir"/>
                <a:cs typeface="Avenir"/>
                <a:sym typeface="Avenir"/>
              </a:rPr>
              <a:t>So sollten Unternehmen reagieren</a:t>
            </a:r>
            <a:endParaRPr b="1" dirty="0">
              <a:solidFill>
                <a:srgbClr val="F68E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37"/>
          <p:cNvSpPr/>
          <p:nvPr/>
        </p:nvSpPr>
        <p:spPr>
          <a:xfrm>
            <a:off x="2083375" y="2425213"/>
            <a:ext cx="6618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5A75"/>
              </a:buClr>
              <a:buSzPts val="1200"/>
              <a:buFont typeface="Avenir"/>
              <a:buChar char="●"/>
            </a:pPr>
            <a:r>
              <a:rPr lang="de" sz="12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Unternehmen sollten Dialoge mit Kunden als Potenzial für Wachstum verstehen.</a:t>
            </a:r>
            <a:endParaRPr sz="12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7" name="Google Shape;167;p37"/>
          <p:cNvSpPr/>
          <p:nvPr/>
        </p:nvSpPr>
        <p:spPr>
          <a:xfrm>
            <a:off x="2083425" y="2777376"/>
            <a:ext cx="6618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5A75"/>
              </a:buClr>
              <a:buSzPts val="1200"/>
              <a:buFont typeface="Avenir"/>
              <a:buChar char="●"/>
            </a:pPr>
            <a:r>
              <a:rPr lang="de" sz="12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Diese Dialoge müssen fließend und mit den richtigen Hintergrundinformationen ablaufen – über die Zeit sowie verschiedene Teams und Kanäle hinweg.</a:t>
            </a:r>
            <a:endParaRPr sz="12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3" name="Google Shape;163;p37"/>
          <p:cNvSpPr/>
          <p:nvPr/>
        </p:nvSpPr>
        <p:spPr>
          <a:xfrm>
            <a:off x="1995175" y="3337650"/>
            <a:ext cx="6727500" cy="80702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7"/>
          <p:cNvSpPr/>
          <p:nvPr/>
        </p:nvSpPr>
        <p:spPr>
          <a:xfrm>
            <a:off x="-13852" y="3466814"/>
            <a:ext cx="20322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1" i="0" u="none" spc="-30" dirty="0" smtClean="0">
                <a:solidFill>
                  <a:srgbClr val="F0555C"/>
                </a:solidFill>
                <a:latin typeface="Avenir"/>
                <a:ea typeface="Avenir"/>
                <a:cs typeface="Avenir"/>
                <a:sym typeface="Avenir"/>
              </a:rPr>
              <a:t>Warum hapert es an der Umsetzung?</a:t>
            </a:r>
            <a:endParaRPr b="1" spc="-30" dirty="0">
              <a:solidFill>
                <a:srgbClr val="F0555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0" name="Google Shape;170;p37"/>
          <p:cNvSpPr/>
          <p:nvPr/>
        </p:nvSpPr>
        <p:spPr>
          <a:xfrm>
            <a:off x="2083400" y="3393741"/>
            <a:ext cx="6618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5A75"/>
              </a:buClr>
              <a:buSzPts val="1200"/>
              <a:buFont typeface="Avenir"/>
              <a:buChar char="●"/>
            </a:pPr>
            <a:r>
              <a:rPr lang="de" sz="12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Weil es schwierig ist und eine Menge unterschiedlicher Tools erfordert.</a:t>
            </a:r>
            <a:endParaRPr sz="12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37"/>
          <p:cNvSpPr/>
          <p:nvPr/>
        </p:nvSpPr>
        <p:spPr>
          <a:xfrm>
            <a:off x="2083450" y="3738976"/>
            <a:ext cx="6618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5A75"/>
              </a:buClr>
              <a:buSzPts val="1200"/>
              <a:buFont typeface="Avenir"/>
              <a:buChar char="●"/>
            </a:pPr>
            <a:r>
              <a:rPr lang="de" sz="12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Es funktioniert nicht ohne eine für alle </a:t>
            </a:r>
            <a:r>
              <a:rPr lang="de" sz="1200" b="0" i="0" u="none" baseline="0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Mitarbeiter eines Unternehmens </a:t>
            </a:r>
            <a:r>
              <a:rPr lang="de" sz="12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gemeinsam nutzbare Informationsquelle.</a:t>
            </a:r>
            <a:endParaRPr sz="12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body" idx="2"/>
          </p:nvPr>
        </p:nvSpPr>
        <p:spPr>
          <a:xfrm>
            <a:off x="604650" y="796637"/>
            <a:ext cx="6294914" cy="94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3000"/>
              <a:buFont typeface="Arial"/>
              <a:buNone/>
            </a:pPr>
            <a:r>
              <a:rPr lang="de" sz="3600" b="0" i="0" u="none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Kommunikation sollte </a:t>
            </a:r>
            <a:r>
              <a:rPr lang="de" sz="3600" b="0" i="0" u="none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fließend </a:t>
            </a:r>
            <a:r>
              <a:rPr lang="de" sz="3600" b="0" i="0" u="none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ablaufen</a:t>
            </a:r>
            <a:endParaRPr sz="36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77" name="Google Shape;177;p38"/>
          <p:cNvCxnSpPr/>
          <p:nvPr/>
        </p:nvCxnSpPr>
        <p:spPr>
          <a:xfrm>
            <a:off x="604657" y="1996827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5" name="Google Shape;175;p38"/>
          <p:cNvSpPr txBox="1">
            <a:spLocks noGrp="1"/>
          </p:cNvSpPr>
          <p:nvPr>
            <p:ph type="body" idx="1"/>
          </p:nvPr>
        </p:nvSpPr>
        <p:spPr>
          <a:xfrm>
            <a:off x="604650" y="2269275"/>
            <a:ext cx="67704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b="0" i="0" u="none" baseline="0" dirty="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rPr>
              <a:t>Sie </a:t>
            </a:r>
            <a:r>
              <a:rPr lang="de" b="0" i="0" u="none" baseline="0" dirty="0" smtClean="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rPr>
              <a:t>findet </a:t>
            </a:r>
            <a:r>
              <a:rPr lang="de" b="0" i="0" u="none" baseline="0" dirty="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rPr>
              <a:t>über einen gewissen Zeitraum und </a:t>
            </a:r>
            <a:r>
              <a:rPr lang="de" b="0" i="0" u="none" baseline="0" dirty="0" smtClean="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rPr>
              <a:t>verschiedene </a:t>
            </a:r>
            <a:r>
              <a:rPr lang="de" b="0" i="0" u="none" baseline="0" dirty="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rPr>
              <a:t>Kanäle und Plattformen hinweg</a:t>
            </a:r>
            <a:r>
              <a:rPr lang="de" b="0" i="0" u="none" baseline="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de" dirty="0">
                <a:solidFill>
                  <a:srgbClr val="2D3E50"/>
                </a:solidFill>
                <a:latin typeface="Avenir"/>
                <a:sym typeface="Avenir"/>
              </a:rPr>
              <a:t>unter Einbeziehung </a:t>
            </a:r>
            <a:r>
              <a:rPr lang="de" b="0" i="0" u="none" baseline="0" dirty="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rPr>
              <a:t>verschiedener Teams </a:t>
            </a:r>
            <a:r>
              <a:rPr lang="de" b="0" i="0" u="none" baseline="0" dirty="0" smtClean="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rPr>
              <a:t>eines Unternehmens </a:t>
            </a:r>
            <a:r>
              <a:rPr lang="de" b="0" i="0" u="none" baseline="0" dirty="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rPr>
              <a:t>schriftlich, mündlich oder ganz ohne Worte statt.</a:t>
            </a:r>
            <a:endParaRPr dirty="0">
              <a:solidFill>
                <a:srgbClr val="2D3E5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0" name="Google Shape;1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0175" y="2744959"/>
            <a:ext cx="220561" cy="2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5245" y="2744959"/>
            <a:ext cx="220561" cy="2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0314" y="2744959"/>
            <a:ext cx="220561" cy="22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8"/>
          <p:cNvSpPr txBox="1">
            <a:spLocks noGrp="1"/>
          </p:cNvSpPr>
          <p:nvPr>
            <p:ph type="body" idx="3"/>
          </p:nvPr>
        </p:nvSpPr>
        <p:spPr>
          <a:xfrm>
            <a:off x="604650" y="2969425"/>
            <a:ext cx="69468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de" b="0" i="0" u="none" baseline="0" dirty="0" smtClean="0">
              <a:solidFill>
                <a:srgbClr val="30465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b="0" i="0" u="none" baseline="0" dirty="0" smtClean="0">
                <a:solidFill>
                  <a:srgbClr val="30465C"/>
                </a:solidFill>
                <a:latin typeface="Avenir"/>
                <a:ea typeface="Avenir"/>
                <a:cs typeface="Avenir"/>
                <a:sym typeface="Avenir"/>
              </a:rPr>
              <a:t>Diese </a:t>
            </a:r>
            <a:r>
              <a:rPr lang="de" b="0" i="0" u="none" baseline="0" dirty="0">
                <a:solidFill>
                  <a:srgbClr val="30465C"/>
                </a:solidFill>
                <a:latin typeface="Avenir"/>
                <a:ea typeface="Avenir"/>
                <a:cs typeface="Avenir"/>
                <a:sym typeface="Avenir"/>
              </a:rPr>
              <a:t>Veränderung stellt Unternehmen vor große Herausforderungen. Isolierte Tools und Teams führen zu isolierten Unterhaltungen und negativen Kundenerlebnissen. Doch das ändert sich nun. </a:t>
            </a:r>
            <a:endParaRPr dirty="0">
              <a:solidFill>
                <a:srgbClr val="30465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9" descr="image2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7953" y="333251"/>
            <a:ext cx="7467551" cy="447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9"/>
          <p:cNvPicPr preferRelativeResize="0"/>
          <p:nvPr/>
        </p:nvPicPr>
        <p:blipFill rotWithShape="1">
          <a:blip r:embed="rId4">
            <a:alphaModFix/>
          </a:blip>
          <a:srcRect b="28810"/>
          <a:stretch/>
        </p:blipFill>
        <p:spPr>
          <a:xfrm>
            <a:off x="4399250" y="687475"/>
            <a:ext cx="5764951" cy="36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9"/>
          <p:cNvSpPr txBox="1">
            <a:spLocks noGrp="1"/>
          </p:cNvSpPr>
          <p:nvPr>
            <p:ph type="body" idx="2"/>
          </p:nvPr>
        </p:nvSpPr>
        <p:spPr>
          <a:xfrm>
            <a:off x="309375" y="1326725"/>
            <a:ext cx="3321000" cy="10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3000"/>
              <a:buFont typeface="Arial"/>
              <a:buNone/>
            </a:pPr>
            <a:r>
              <a:rPr lang="de" sz="24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Jetzt neu: </a:t>
            </a:r>
            <a:endParaRPr sz="24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3000"/>
              <a:buFont typeface="Arial"/>
              <a:buNone/>
            </a:pPr>
            <a:r>
              <a:rPr lang="de" sz="24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Conversations</a:t>
            </a:r>
            <a:endParaRPr sz="24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309374" y="2517200"/>
            <a:ext cx="3454551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r>
              <a:rPr lang="de" b="0" i="0" u="none" baseline="0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Ein gemeinsames </a:t>
            </a:r>
            <a:r>
              <a:rPr lang="de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Postfach, das Teams hilft, auch in großem Umfang mit Interessenten und Kunden zu interagieren. 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90" name="Google Shape;190;p39"/>
          <p:cNvCxnSpPr/>
          <p:nvPr/>
        </p:nvCxnSpPr>
        <p:spPr>
          <a:xfrm>
            <a:off x="309382" y="3402402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0" descr="image2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1753" y="333251"/>
            <a:ext cx="7467551" cy="447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0"/>
          <p:cNvPicPr preferRelativeResize="0"/>
          <p:nvPr/>
        </p:nvPicPr>
        <p:blipFill rotWithShape="1">
          <a:blip r:embed="rId4">
            <a:alphaModFix/>
          </a:blip>
          <a:srcRect b="22215"/>
          <a:stretch/>
        </p:blipFill>
        <p:spPr>
          <a:xfrm>
            <a:off x="4374725" y="693000"/>
            <a:ext cx="5661600" cy="3523100"/>
          </a:xfrm>
          <a:prstGeom prst="rect">
            <a:avLst/>
          </a:prstGeom>
          <a:noFill/>
          <a:ln>
            <a:noFill/>
          </a:ln>
          <a:effectLst>
            <a:outerShdw blurRad="185738" dist="9525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195" name="Google Shape;195;p40"/>
          <p:cNvSpPr txBox="1">
            <a:spLocks noGrp="1"/>
          </p:cNvSpPr>
          <p:nvPr>
            <p:ph type="body" idx="1"/>
          </p:nvPr>
        </p:nvSpPr>
        <p:spPr>
          <a:xfrm>
            <a:off x="276000" y="1193049"/>
            <a:ext cx="4176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r>
              <a:rPr lang="de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Zentrale Features: 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0" name="Google Shape;210;p40"/>
          <p:cNvSpPr/>
          <p:nvPr/>
        </p:nvSpPr>
        <p:spPr>
          <a:xfrm>
            <a:off x="3547952" y="1294451"/>
            <a:ext cx="1853700" cy="1853700"/>
          </a:xfrm>
          <a:prstGeom prst="ellipse">
            <a:avLst/>
          </a:prstGeom>
          <a:solidFill>
            <a:srgbClr val="30465C"/>
          </a:solidFill>
          <a:ln w="9525" cap="flat" cmpd="sng">
            <a:solidFill>
              <a:srgbClr val="30465C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dist="76200" dir="540000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8000" y="1313868"/>
            <a:ext cx="1853599" cy="181487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0"/>
          <p:cNvSpPr txBox="1">
            <a:spLocks noGrp="1"/>
          </p:cNvSpPr>
          <p:nvPr>
            <p:ph type="body" idx="2"/>
          </p:nvPr>
        </p:nvSpPr>
        <p:spPr>
          <a:xfrm>
            <a:off x="276001" y="1867975"/>
            <a:ext cx="3232744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15000"/>
              </a:lnSpc>
              <a:buClr>
                <a:srgbClr val="2D3E50"/>
              </a:buClr>
              <a:buSzPts val="3000"/>
            </a:pPr>
            <a:r>
              <a:rPr lang="de" sz="2400" dirty="0">
                <a:solidFill>
                  <a:srgbClr val="475A75"/>
                </a:solidFill>
                <a:latin typeface="Avenir"/>
                <a:sym typeface="Avenir"/>
              </a:rPr>
              <a:t>Ein gemeinsames Postfach</a:t>
            </a:r>
            <a:endParaRPr sz="2400" dirty="0">
              <a:solidFill>
                <a:srgbClr val="475A75"/>
              </a:solidFill>
              <a:latin typeface="Avenir"/>
              <a:sym typeface="Avenir"/>
            </a:endParaRPr>
          </a:p>
        </p:txBody>
      </p:sp>
      <p:sp>
        <p:nvSpPr>
          <p:cNvPr id="208" name="Google Shape;208;p40"/>
          <p:cNvSpPr/>
          <p:nvPr/>
        </p:nvSpPr>
        <p:spPr>
          <a:xfrm rot="5254425">
            <a:off x="4745010" y="1483580"/>
            <a:ext cx="1651180" cy="1379741"/>
          </a:xfrm>
          <a:prstGeom prst="triangle">
            <a:avLst>
              <a:gd name="adj" fmla="val 46902"/>
            </a:avLst>
          </a:prstGeom>
          <a:solidFill>
            <a:srgbClr val="00A4BD">
              <a:alpha val="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3"/>
          </p:nvPr>
        </p:nvSpPr>
        <p:spPr>
          <a:xfrm>
            <a:off x="276000" y="2450899"/>
            <a:ext cx="2935033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Unterstützt alle Kanäle und Teams und vereinfacht </a:t>
            </a:r>
            <a:r>
              <a:rPr lang="de" b="0" i="0" u="none" baseline="0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die</a:t>
            </a:r>
            <a:r>
              <a:rPr lang="de" b="0" i="0" u="none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 Kommunikation</a:t>
            </a:r>
            <a:r>
              <a:rPr lang="de" b="0" i="0" u="none" baseline="0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de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über mehrere Kanäle wie E-Mail, Live-Chat und Messenger.  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97" name="Google Shape;197;p40"/>
          <p:cNvCxnSpPr/>
          <p:nvPr/>
        </p:nvCxnSpPr>
        <p:spPr>
          <a:xfrm>
            <a:off x="276007" y="2457989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02" name="Google Shape;202;p40"/>
          <p:cNvSpPr/>
          <p:nvPr/>
        </p:nvSpPr>
        <p:spPr>
          <a:xfrm rot="2507246">
            <a:off x="5868481" y="2062698"/>
            <a:ext cx="1771541" cy="1818303"/>
          </a:xfrm>
          <a:prstGeom prst="triangle">
            <a:avLst>
              <a:gd name="adj" fmla="val 36260"/>
            </a:avLst>
          </a:prstGeom>
          <a:solidFill>
            <a:srgbClr val="00A4BD">
              <a:alpha val="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0"/>
          <p:cNvSpPr/>
          <p:nvPr/>
        </p:nvSpPr>
        <p:spPr>
          <a:xfrm rot="1169">
            <a:off x="7264500" y="2156725"/>
            <a:ext cx="1764000" cy="1619100"/>
          </a:xfrm>
          <a:prstGeom prst="triangle">
            <a:avLst>
              <a:gd name="adj" fmla="val 52157"/>
            </a:avLst>
          </a:prstGeom>
          <a:solidFill>
            <a:srgbClr val="00A4BD">
              <a:alpha val="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0"/>
          <p:cNvSpPr/>
          <p:nvPr/>
        </p:nvSpPr>
        <p:spPr>
          <a:xfrm>
            <a:off x="5015027" y="2884726"/>
            <a:ext cx="1853700" cy="1853700"/>
          </a:xfrm>
          <a:prstGeom prst="ellipse">
            <a:avLst/>
          </a:prstGeom>
          <a:solidFill>
            <a:srgbClr val="30465C"/>
          </a:solidFill>
          <a:ln w="9525" cap="flat" cmpd="sng">
            <a:solidFill>
              <a:srgbClr val="30465C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dist="76200" dir="540000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0"/>
          <p:cNvSpPr/>
          <p:nvPr/>
        </p:nvSpPr>
        <p:spPr>
          <a:xfrm>
            <a:off x="5085525" y="2955225"/>
            <a:ext cx="1712700" cy="171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40"/>
          <p:cNvPicPr preferRelativeResize="0"/>
          <p:nvPr/>
        </p:nvPicPr>
        <p:blipFill rotWithShape="1">
          <a:blip r:embed="rId6">
            <a:alphaModFix/>
          </a:blip>
          <a:srcRect l="12545" t="-1168" r="8900" b="50142"/>
          <a:stretch/>
        </p:blipFill>
        <p:spPr>
          <a:xfrm>
            <a:off x="5085525" y="2966025"/>
            <a:ext cx="1712700" cy="1691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03" name="Google Shape;203;p40"/>
          <p:cNvGrpSpPr/>
          <p:nvPr/>
        </p:nvGrpSpPr>
        <p:grpSpPr>
          <a:xfrm>
            <a:off x="7217277" y="3148151"/>
            <a:ext cx="1853601" cy="1853601"/>
            <a:chOff x="3835400" y="2525400"/>
            <a:chExt cx="2349900" cy="2349900"/>
          </a:xfrm>
        </p:grpSpPr>
        <p:sp>
          <p:nvSpPr>
            <p:cNvPr id="204" name="Google Shape;204;p40"/>
            <p:cNvSpPr/>
            <p:nvPr/>
          </p:nvSpPr>
          <p:spPr>
            <a:xfrm>
              <a:off x="3835400" y="2525400"/>
              <a:ext cx="2349900" cy="2349900"/>
            </a:xfrm>
            <a:prstGeom prst="ellipse">
              <a:avLst/>
            </a:prstGeom>
            <a:solidFill>
              <a:srgbClr val="30465C"/>
            </a:solidFill>
            <a:ln w="9525" cap="flat" cmpd="sng">
              <a:solidFill>
                <a:srgbClr val="30465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dist="76200" dir="5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40"/>
            <p:cNvPicPr preferRelativeResize="0"/>
            <p:nvPr/>
          </p:nvPicPr>
          <p:blipFill rotWithShape="1">
            <a:blip r:embed="rId7">
              <a:alphaModFix/>
            </a:blip>
            <a:srcRect l="20129" t="9084" r="21318" b="8106"/>
            <a:stretch/>
          </p:blipFill>
          <p:spPr>
            <a:xfrm>
              <a:off x="3924647" y="2638053"/>
              <a:ext cx="2171400" cy="21246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40"/>
          <p:cNvSpPr txBox="1"/>
          <p:nvPr/>
        </p:nvSpPr>
        <p:spPr>
          <a:xfrm>
            <a:off x="1719400" y="45262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b="0" i="0" u="sng" baseline="0">
                <a:solidFill>
                  <a:schemeClr val="hlink"/>
                </a:solidFill>
                <a:hlinkClick r:id="rId8"/>
              </a:rPr>
              <a:t>Postfach</a:t>
            </a:r>
            <a:endParaRPr sz="1100" u="sng">
              <a:solidFill>
                <a:schemeClr val="hlink"/>
              </a:solidFill>
              <a:hlinkClick r:id="rId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b="0" i="0" u="sng" baseline="0">
                <a:solidFill>
                  <a:schemeClr val="hlink"/>
                </a:solidFill>
                <a:hlinkClick r:id="rId8"/>
              </a:rPr>
              <a:t>ab 38 €/Monat</a:t>
            </a:r>
            <a:endParaRPr sz="1100" u="sng">
              <a:solidFill>
                <a:schemeClr val="hlink"/>
              </a:solidFill>
              <a:hlinkClick r:id="rId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b="0" i="0" u="sng" baseline="0">
                <a:solidFill>
                  <a:schemeClr val="hlink"/>
                </a:solidFill>
                <a:hlinkClick r:id="rId8"/>
              </a:rPr>
              <a:t>Managen Sie als Team die Unterhaltungen mit Interessenten und Kunden und klären Sie Ihre Fragen und Probleme.</a:t>
            </a:r>
            <a:endParaRPr sz="1100" u="sng">
              <a:solidFill>
                <a:schemeClr val="hlink"/>
              </a:solidFill>
              <a:hlinkClick r:id="rId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b="0" i="0" u="sng" baseline="0">
                <a:solidFill>
                  <a:schemeClr val="hlink"/>
                </a:solidFill>
                <a:hlinkClick r:id="rId8"/>
              </a:rPr>
              <a:t>Mehr erfahren</a:t>
            </a:r>
            <a:endParaRPr sz="1100" u="sng">
              <a:solidFill>
                <a:schemeClr val="hlink"/>
              </a:solidFill>
              <a:hlinkClick r:id="rId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1"/>
          <p:cNvPicPr preferRelativeResize="0"/>
          <p:nvPr/>
        </p:nvPicPr>
        <p:blipFill rotWithShape="1">
          <a:blip r:embed="rId3">
            <a:alphaModFix/>
          </a:blip>
          <a:srcRect b="33545"/>
          <a:stretch/>
        </p:blipFill>
        <p:spPr>
          <a:xfrm>
            <a:off x="4399250" y="633325"/>
            <a:ext cx="5764947" cy="3657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276000" y="1158333"/>
            <a:ext cx="4176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r>
              <a:rPr lang="de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Zentrale Features: 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276000" y="1868706"/>
            <a:ext cx="3933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rgbClr val="2D3E50"/>
              </a:buClr>
              <a:buSzPts val="3000"/>
              <a:buFont typeface="Arial"/>
              <a:buNone/>
            </a:pPr>
            <a:r>
              <a:rPr lang="de" sz="2400" dirty="0">
                <a:solidFill>
                  <a:srgbClr val="475A75"/>
                </a:solidFill>
                <a:latin typeface="Avenir"/>
                <a:sym typeface="Avenir"/>
              </a:rPr>
              <a:t>Automatisierung </a:t>
            </a:r>
            <a:r>
              <a:rPr lang="de" sz="2400" dirty="0" smtClean="0">
                <a:solidFill>
                  <a:srgbClr val="475A75"/>
                </a:solidFill>
                <a:latin typeface="Avenir"/>
                <a:sym typeface="Avenir"/>
              </a:rPr>
              <a:t>durch </a:t>
            </a:r>
            <a:r>
              <a:rPr lang="de" sz="2400" dirty="0">
                <a:solidFill>
                  <a:srgbClr val="475A75"/>
                </a:solidFill>
                <a:latin typeface="Avenir"/>
                <a:sym typeface="Avenir"/>
              </a:rPr>
              <a:t>Chatbots</a:t>
            </a:r>
            <a:endParaRPr sz="2400" dirty="0">
              <a:solidFill>
                <a:srgbClr val="475A75"/>
              </a:solidFill>
              <a:latin typeface="Avenir"/>
              <a:sym typeface="Avenir"/>
            </a:endParaRPr>
          </a:p>
        </p:txBody>
      </p:sp>
      <p:sp>
        <p:nvSpPr>
          <p:cNvPr id="222" name="Google Shape;222;p41"/>
          <p:cNvSpPr txBox="1">
            <a:spLocks noGrp="1"/>
          </p:cNvSpPr>
          <p:nvPr>
            <p:ph type="body" idx="3"/>
          </p:nvPr>
        </p:nvSpPr>
        <p:spPr>
          <a:xfrm>
            <a:off x="275999" y="2571738"/>
            <a:ext cx="3133508" cy="119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0" i="0" u="none" baseline="0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Mit Chatbots können Unternehmen die Kommunikation mit potenziellen und bestehenden Kunden automatisieren </a:t>
            </a:r>
            <a:r>
              <a:rPr lang="de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und so </a:t>
            </a:r>
            <a:r>
              <a:rPr lang="de" b="0" i="0" u="none" baseline="0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ein besseres Nutzererlebnis schaffen.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20" name="Google Shape;220;p41"/>
          <p:cNvCxnSpPr/>
          <p:nvPr/>
        </p:nvCxnSpPr>
        <p:spPr>
          <a:xfrm>
            <a:off x="276007" y="2461033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" name="Google Shape;217;p41" descr="image25.png">
            <a:extLst>
              <a:ext uri="{FF2B5EF4-FFF2-40B4-BE49-F238E27FC236}">
                <a16:creationId xmlns:a16="http://schemas.microsoft.com/office/drawing/2014/main" xmlns="" id="{237CB5C5-E64F-47E2-B99D-55BC4B50AF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7953" y="333251"/>
            <a:ext cx="7467551" cy="447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 descr="image2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7953" y="333251"/>
            <a:ext cx="7467551" cy="447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2"/>
          <p:cNvSpPr/>
          <p:nvPr/>
        </p:nvSpPr>
        <p:spPr>
          <a:xfrm>
            <a:off x="4436600" y="670975"/>
            <a:ext cx="5706900" cy="359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42"/>
          <p:cNvPicPr preferRelativeResize="0"/>
          <p:nvPr/>
        </p:nvPicPr>
        <p:blipFill rotWithShape="1">
          <a:blip r:embed="rId4">
            <a:alphaModFix/>
          </a:blip>
          <a:srcRect t="2990" b="17908"/>
          <a:stretch/>
        </p:blipFill>
        <p:spPr>
          <a:xfrm>
            <a:off x="4497100" y="706850"/>
            <a:ext cx="5570202" cy="3524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276000" y="1202366"/>
            <a:ext cx="4176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r>
              <a:rPr lang="de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Zentrale Features: 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2"/>
          </p:nvPr>
        </p:nvSpPr>
        <p:spPr>
          <a:xfrm>
            <a:off x="276000" y="1587735"/>
            <a:ext cx="3933900" cy="72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Aft>
                <a:spcPts val="0"/>
              </a:spcAft>
              <a:buClr>
                <a:srgbClr val="2D3E50"/>
              </a:buClr>
              <a:buSzPts val="3000"/>
              <a:buFont typeface="Arial"/>
              <a:buNone/>
            </a:pPr>
            <a:r>
              <a:rPr lang="de" sz="24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Targeting &amp; </a:t>
            </a:r>
            <a:r>
              <a:rPr lang="de" sz="2400" b="0" i="0" u="none" baseline="0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Automatische Zuweisung</a:t>
            </a:r>
            <a:r>
              <a:rPr lang="de" sz="2400" b="0" i="0" u="none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 von Leads</a:t>
            </a:r>
            <a:endParaRPr sz="24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29" name="Google Shape;229;p42"/>
          <p:cNvCxnSpPr/>
          <p:nvPr/>
        </p:nvCxnSpPr>
        <p:spPr>
          <a:xfrm>
            <a:off x="276007" y="2478938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1" name="Google Shape;231;p42"/>
          <p:cNvSpPr txBox="1">
            <a:spLocks noGrp="1"/>
          </p:cNvSpPr>
          <p:nvPr>
            <p:ph type="body" idx="3"/>
          </p:nvPr>
        </p:nvSpPr>
        <p:spPr>
          <a:xfrm>
            <a:off x="276000" y="2621681"/>
            <a:ext cx="3601200" cy="124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Conversations ist nahtlos </a:t>
            </a:r>
            <a:r>
              <a:rPr lang="de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mit dem</a:t>
            </a:r>
            <a:r>
              <a:rPr lang="de" b="0" i="0" u="none" baseline="0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de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HubSpot CRM integriert und ermöglicht </a:t>
            </a:r>
            <a:r>
              <a:rPr lang="de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detailliertes </a:t>
            </a:r>
            <a:r>
              <a:rPr lang="de" b="0" i="0" u="none" baseline="0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Targeting und eine automatisierte Zuweisung</a:t>
            </a:r>
            <a:r>
              <a:rPr lang="de" b="0" i="0" u="none" dirty="0" smtClean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 von Leads an Mitarbeiter. So können Unternehmen zur richtigen Zeit die richtigen Kontakte knüpfen.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/>
          <p:nvPr/>
        </p:nvSpPr>
        <p:spPr>
          <a:xfrm>
            <a:off x="6045325" y="0"/>
            <a:ext cx="3098700" cy="5143500"/>
          </a:xfrm>
          <a:prstGeom prst="rect">
            <a:avLst/>
          </a:prstGeom>
          <a:solidFill>
            <a:srgbClr val="FFFFFF">
              <a:alpha val="45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3"/>
          <p:cNvSpPr txBox="1"/>
          <p:nvPr/>
        </p:nvSpPr>
        <p:spPr>
          <a:xfrm>
            <a:off x="6648975" y="787318"/>
            <a:ext cx="14589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Live-Chat</a:t>
            </a:r>
            <a:endParaRPr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3" name="Google Shape;243;p43"/>
          <p:cNvSpPr/>
          <p:nvPr/>
        </p:nvSpPr>
        <p:spPr>
          <a:xfrm rot="-5400000">
            <a:off x="2124925" y="1223100"/>
            <a:ext cx="5159100" cy="2681700"/>
          </a:xfrm>
          <a:prstGeom prst="triangle">
            <a:avLst>
              <a:gd name="adj" fmla="val 50000"/>
            </a:avLst>
          </a:prstGeom>
          <a:solidFill>
            <a:srgbClr val="FFFFFF">
              <a:alpha val="45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3"/>
          <p:cNvSpPr txBox="1"/>
          <p:nvPr/>
        </p:nvSpPr>
        <p:spPr>
          <a:xfrm>
            <a:off x="7120725" y="1221106"/>
            <a:ext cx="5154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0" i="0" u="none" baseline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+</a:t>
            </a:r>
            <a:endParaRPr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6" name="Google Shape;246;p43"/>
          <p:cNvSpPr txBox="1"/>
          <p:nvPr/>
        </p:nvSpPr>
        <p:spPr>
          <a:xfrm>
            <a:off x="6648975" y="1611661"/>
            <a:ext cx="14589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Gemeinsames Postfach</a:t>
            </a:r>
            <a:endParaRPr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4" name="Google Shape;244;p43"/>
          <p:cNvSpPr txBox="1"/>
          <p:nvPr/>
        </p:nvSpPr>
        <p:spPr>
          <a:xfrm>
            <a:off x="2667925" y="2219700"/>
            <a:ext cx="6957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 b="0" i="0" u="none" baseline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=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9" name="Google Shape;2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200" y="2223935"/>
            <a:ext cx="1933071" cy="6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3"/>
          <p:cNvSpPr txBox="1"/>
          <p:nvPr/>
        </p:nvSpPr>
        <p:spPr>
          <a:xfrm>
            <a:off x="7120725" y="2248424"/>
            <a:ext cx="5154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0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+</a:t>
            </a:r>
            <a:endParaRPr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7" name="Google Shape;247;p43"/>
          <p:cNvSpPr txBox="1"/>
          <p:nvPr/>
        </p:nvSpPr>
        <p:spPr>
          <a:xfrm>
            <a:off x="6648975" y="2650753"/>
            <a:ext cx="14589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Chatbot-Designer</a:t>
            </a:r>
            <a:endParaRPr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2" name="Google Shape;242;p43"/>
          <p:cNvSpPr txBox="1"/>
          <p:nvPr/>
        </p:nvSpPr>
        <p:spPr>
          <a:xfrm>
            <a:off x="7120725" y="3288929"/>
            <a:ext cx="5154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0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+</a:t>
            </a:r>
            <a:endParaRPr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8" name="Google Shape;248;p43"/>
          <p:cNvSpPr txBox="1"/>
          <p:nvPr/>
        </p:nvSpPr>
        <p:spPr>
          <a:xfrm>
            <a:off x="6648975" y="3675990"/>
            <a:ext cx="14589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Facebook Messenger</a:t>
            </a:r>
            <a:endParaRPr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D3E50"/>
      </a:dk1>
      <a:lt1>
        <a:srgbClr val="FFFFFF"/>
      </a:lt1>
      <a:dk2>
        <a:srgbClr val="A7A7A7"/>
      </a:dk2>
      <a:lt2>
        <a:srgbClr val="535353"/>
      </a:lt2>
      <a:accent1>
        <a:srgbClr val="006BFF"/>
      </a:accent1>
      <a:accent2>
        <a:srgbClr val="0162E9"/>
      </a:accent2>
      <a:accent3>
        <a:srgbClr val="025CD9"/>
      </a:accent3>
      <a:accent4>
        <a:srgbClr val="0256CA"/>
      </a:accent4>
      <a:accent5>
        <a:srgbClr val="014FBA"/>
      </a:accent5>
      <a:accent6>
        <a:srgbClr val="0249A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arketing 2018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Bildschirmpräsentation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Proxima Nova</vt:lpstr>
      <vt:lpstr>Arial</vt:lpstr>
      <vt:lpstr>Avenir</vt:lpstr>
      <vt:lpstr>Simple Light</vt:lpstr>
      <vt:lpstr>Office Theme</vt:lpstr>
      <vt:lpstr>Sparketing 2018</vt:lpstr>
      <vt:lpstr>PowerPoint-Präsentation</vt:lpstr>
      <vt:lpstr>Das Messaging für Conversations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Gonzalo Perez</dc:creator>
  <cp:lastModifiedBy>Dierk Runne</cp:lastModifiedBy>
  <cp:revision>7</cp:revision>
  <dcterms:modified xsi:type="dcterms:W3CDTF">2018-09-18T09:09:01Z</dcterms:modified>
</cp:coreProperties>
</file>