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notesMasterIdLst>
    <p:notesMasterId r:id="rId93"/>
  </p:notesMasterIdLst>
  <p:sldIdLst>
    <p:sldId id="258" r:id="rId2"/>
    <p:sldId id="359" r:id="rId3"/>
    <p:sldId id="259" r:id="rId4"/>
    <p:sldId id="260" r:id="rId5"/>
    <p:sldId id="261" r:id="rId6"/>
    <p:sldId id="262" r:id="rId7"/>
    <p:sldId id="263" r:id="rId8"/>
    <p:sldId id="264" r:id="rId9"/>
    <p:sldId id="265" r:id="rId10"/>
    <p:sldId id="266" r:id="rId11"/>
    <p:sldId id="267" r:id="rId12"/>
    <p:sldId id="423" r:id="rId13"/>
    <p:sldId id="425" r:id="rId14"/>
    <p:sldId id="360" r:id="rId15"/>
    <p:sldId id="420" r:id="rId16"/>
    <p:sldId id="272" r:id="rId17"/>
    <p:sldId id="273" r:id="rId18"/>
    <p:sldId id="274" r:id="rId19"/>
    <p:sldId id="276" r:id="rId20"/>
    <p:sldId id="275" r:id="rId21"/>
    <p:sldId id="283" r:id="rId22"/>
    <p:sldId id="284" r:id="rId23"/>
    <p:sldId id="285" r:id="rId24"/>
    <p:sldId id="286" r:id="rId25"/>
    <p:sldId id="287" r:id="rId26"/>
    <p:sldId id="362" r:id="rId27"/>
    <p:sldId id="363" r:id="rId28"/>
    <p:sldId id="364" r:id="rId29"/>
    <p:sldId id="365" r:id="rId30"/>
    <p:sldId id="366" r:id="rId31"/>
    <p:sldId id="367" r:id="rId32"/>
    <p:sldId id="368" r:id="rId33"/>
    <p:sldId id="369" r:id="rId34"/>
    <p:sldId id="370" r:id="rId35"/>
    <p:sldId id="298" r:id="rId36"/>
    <p:sldId id="372" r:id="rId37"/>
    <p:sldId id="373" r:id="rId38"/>
    <p:sldId id="374" r:id="rId39"/>
    <p:sldId id="375" r:id="rId40"/>
    <p:sldId id="376" r:id="rId41"/>
    <p:sldId id="304" r:id="rId42"/>
    <p:sldId id="377" r:id="rId43"/>
    <p:sldId id="378" r:id="rId44"/>
    <p:sldId id="379" r:id="rId45"/>
    <p:sldId id="380" r:id="rId46"/>
    <p:sldId id="371" r:id="rId47"/>
    <p:sldId id="381" r:id="rId48"/>
    <p:sldId id="382" r:id="rId49"/>
    <p:sldId id="383" r:id="rId50"/>
    <p:sldId id="385" r:id="rId51"/>
    <p:sldId id="386" r:id="rId52"/>
    <p:sldId id="418" r:id="rId53"/>
    <p:sldId id="388" r:id="rId54"/>
    <p:sldId id="389" r:id="rId55"/>
    <p:sldId id="390" r:id="rId56"/>
    <p:sldId id="391" r:id="rId57"/>
    <p:sldId id="392" r:id="rId58"/>
    <p:sldId id="393" r:id="rId59"/>
    <p:sldId id="394" r:id="rId60"/>
    <p:sldId id="395" r:id="rId61"/>
    <p:sldId id="397" r:id="rId62"/>
    <p:sldId id="398" r:id="rId63"/>
    <p:sldId id="399" r:id="rId64"/>
    <p:sldId id="327" r:id="rId65"/>
    <p:sldId id="408" r:id="rId66"/>
    <p:sldId id="409" r:id="rId67"/>
    <p:sldId id="413" r:id="rId68"/>
    <p:sldId id="410" r:id="rId69"/>
    <p:sldId id="414" r:id="rId70"/>
    <p:sldId id="426" r:id="rId71"/>
    <p:sldId id="411" r:id="rId72"/>
    <p:sldId id="336" r:id="rId73"/>
    <p:sldId id="340" r:id="rId74"/>
    <p:sldId id="341" r:id="rId75"/>
    <p:sldId id="407" r:id="rId76"/>
    <p:sldId id="342" r:id="rId77"/>
    <p:sldId id="405" r:id="rId78"/>
    <p:sldId id="400" r:id="rId79"/>
    <p:sldId id="401" r:id="rId80"/>
    <p:sldId id="349" r:id="rId81"/>
    <p:sldId id="350" r:id="rId82"/>
    <p:sldId id="415" r:id="rId83"/>
    <p:sldId id="352" r:id="rId84"/>
    <p:sldId id="353" r:id="rId85"/>
    <p:sldId id="354" r:id="rId86"/>
    <p:sldId id="355" r:id="rId87"/>
    <p:sldId id="356" r:id="rId88"/>
    <p:sldId id="357" r:id="rId89"/>
    <p:sldId id="358" r:id="rId90"/>
    <p:sldId id="406" r:id="rId91"/>
    <p:sldId id="338"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bie Farese" initials="DF" lastIdx="16" clrIdx="0"/>
  <p:cmAuthor id="2" name="Ben Cotton" initials="BC" lastIdx="7" clrIdx="1">
    <p:extLst/>
  </p:cmAuthor>
  <p:cmAuthor id="3" name="Ben Cotton" initials="BC [2]" lastIdx="1" clrIdx="2">
    <p:extLst/>
  </p:cmAuthor>
  <p:cmAuthor id="4" name="Ben Cotton" initials="BC [3]" lastIdx="1" clrIdx="3">
    <p:extLst/>
  </p:cmAuthor>
  <p:cmAuthor id="5" name="Ben Cotton" initials="BC [4]" lastIdx="1" clrIdx="4">
    <p:extLst/>
  </p:cmAuthor>
  <p:cmAuthor id="6" name="Ben Cotton" initials="BC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761F"/>
    <a:srgbClr val="2F6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2"/>
    <p:restoredTop sz="88971" autoAdjust="0"/>
  </p:normalViewPr>
  <p:slideViewPr>
    <p:cSldViewPr snapToGrid="0" snapToObjects="1">
      <p:cViewPr>
        <p:scale>
          <a:sx n="87" d="100"/>
          <a:sy n="87" d="100"/>
        </p:scale>
        <p:origin x="144"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commentAuthors" Target="commentAuthors.xml"/><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areaChart>
        <c:grouping val="standard"/>
        <c:varyColors val="0"/>
        <c:ser>
          <c:idx val="0"/>
          <c:order val="0"/>
          <c:tx>
            <c:strRef>
              <c:f>Sheet1!$B$1</c:f>
              <c:strCache>
                <c:ptCount val="1"/>
                <c:pt idx="0">
                  <c:v>Number of Customers</c:v>
                </c:pt>
              </c:strCache>
            </c:strRef>
          </c:tx>
          <c:spPr>
            <a:solidFill>
              <a:srgbClr val="F7761F"/>
            </a:solidFill>
            <a:ln w="25400" cap="flat" cmpd="sng" algn="ctr">
              <a:noFill/>
              <a:prstDash val="solid"/>
            </a:ln>
            <a:effectLst/>
          </c:spPr>
          <c:cat>
            <c:numRef>
              <c:f>Sheet1!$A$2:$A$12</c:f>
              <c:numCache>
                <c:formatCode>General</c:formatCode>
                <c:ptCount val="11"/>
                <c:pt idx="0">
                  <c:v>2016.0</c:v>
                </c:pt>
                <c:pt idx="1">
                  <c:v>2015.0</c:v>
                </c:pt>
                <c:pt idx="2">
                  <c:v>2014.0</c:v>
                </c:pt>
                <c:pt idx="3">
                  <c:v>2013.0</c:v>
                </c:pt>
                <c:pt idx="4">
                  <c:v>2012.0</c:v>
                </c:pt>
                <c:pt idx="5">
                  <c:v>2011.0</c:v>
                </c:pt>
                <c:pt idx="6">
                  <c:v>2010.0</c:v>
                </c:pt>
                <c:pt idx="7">
                  <c:v>2009.0</c:v>
                </c:pt>
                <c:pt idx="8">
                  <c:v>2008.0</c:v>
                </c:pt>
                <c:pt idx="9">
                  <c:v>2007.0</c:v>
                </c:pt>
                <c:pt idx="10">
                  <c:v>2006.0</c:v>
                </c:pt>
              </c:numCache>
            </c:numRef>
          </c:cat>
          <c:val>
            <c:numRef>
              <c:f>Sheet1!$B$2:$B$12</c:f>
              <c:numCache>
                <c:formatCode>#,##0</c:formatCode>
                <c:ptCount val="11"/>
                <c:pt idx="0">
                  <c:v>20000.0</c:v>
                </c:pt>
                <c:pt idx="1">
                  <c:v>15000.0</c:v>
                </c:pt>
                <c:pt idx="2">
                  <c:v>12000.0</c:v>
                </c:pt>
                <c:pt idx="3" formatCode="General">
                  <c:v>10595.0</c:v>
                </c:pt>
                <c:pt idx="4" formatCode="General">
                  <c:v>8440.0</c:v>
                </c:pt>
                <c:pt idx="5" formatCode="General">
                  <c:v>5961.0</c:v>
                </c:pt>
                <c:pt idx="6" formatCode="General">
                  <c:v>3855.0</c:v>
                </c:pt>
                <c:pt idx="7" formatCode="General">
                  <c:v>1150.0</c:v>
                </c:pt>
                <c:pt idx="8" formatCode="General">
                  <c:v>317.0</c:v>
                </c:pt>
                <c:pt idx="9" formatCode="General">
                  <c:v>50.0</c:v>
                </c:pt>
                <c:pt idx="10" formatCode="General">
                  <c:v>0.0</c:v>
                </c:pt>
              </c:numCache>
            </c:numRef>
          </c:val>
        </c:ser>
        <c:dLbls>
          <c:showLegendKey val="0"/>
          <c:showVal val="0"/>
          <c:showCatName val="0"/>
          <c:showSerName val="0"/>
          <c:showPercent val="0"/>
          <c:showBubbleSize val="0"/>
        </c:dLbls>
        <c:axId val="2113881280"/>
        <c:axId val="2121279744"/>
      </c:areaChart>
      <c:catAx>
        <c:axId val="2113881280"/>
        <c:scaling>
          <c:orientation val="maxMin"/>
        </c:scaling>
        <c:delete val="0"/>
        <c:axPos val="b"/>
        <c:numFmt formatCode="General" sourceLinked="1"/>
        <c:majorTickMark val="out"/>
        <c:minorTickMark val="none"/>
        <c:tickLblPos val="nextTo"/>
        <c:txPr>
          <a:bodyPr/>
          <a:lstStyle/>
          <a:p>
            <a:pPr>
              <a:defRPr sz="1400"/>
            </a:pPr>
            <a:endParaRPr lang="en-US"/>
          </a:p>
        </c:txPr>
        <c:crossAx val="2121279744"/>
        <c:crosses val="autoZero"/>
        <c:auto val="1"/>
        <c:lblAlgn val="ctr"/>
        <c:lblOffset val="100"/>
        <c:noMultiLvlLbl val="0"/>
      </c:catAx>
      <c:valAx>
        <c:axId val="2121279744"/>
        <c:scaling>
          <c:orientation val="minMax"/>
          <c:max val="20000.0"/>
        </c:scaling>
        <c:delete val="0"/>
        <c:axPos val="r"/>
        <c:numFmt formatCode="#,##0" sourceLinked="1"/>
        <c:majorTickMark val="out"/>
        <c:minorTickMark val="none"/>
        <c:tickLblPos val="nextTo"/>
        <c:txPr>
          <a:bodyPr/>
          <a:lstStyle/>
          <a:p>
            <a:pPr>
              <a:defRPr sz="1400"/>
            </a:pPr>
            <a:endParaRPr lang="en-US"/>
          </a:p>
        </c:txPr>
        <c:crossAx val="2113881280"/>
        <c:crosses val="autoZero"/>
        <c:crossBetween val="midCat"/>
        <c:majorUnit val="1000.0"/>
      </c:valAx>
      <c:spPr>
        <a:noFill/>
        <a:ln w="25400">
          <a:noFill/>
        </a:ln>
      </c:spPr>
    </c:plotArea>
    <c:plotVisOnly val="1"/>
    <c:dispBlanksAs val="zero"/>
    <c:showDLblsOverMax val="0"/>
  </c:chart>
  <c:txPr>
    <a:bodyPr/>
    <a:lstStyle/>
    <a:p>
      <a:pPr>
        <a:defRPr sz="1800">
          <a:latin typeface="Franklin Gothic Book" charset="0"/>
          <a:ea typeface="Franklin Gothic Book" charset="0"/>
          <a:cs typeface="Franklin Gothic Book"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19D3E-0DDC-F746-A3F0-B71CC64FD2E8}" type="datetimeFigureOut">
              <a:rPr lang="en-US" smtClean="0"/>
              <a:t>8/31/16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BF86F-EE74-FC4B-8C16-40CE5E803FBF}" type="slidenum">
              <a:rPr lang="en-US" smtClean="0"/>
              <a:t>‹#›</a:t>
            </a:fld>
            <a:endParaRPr lang="en-US" dirty="0"/>
          </a:p>
        </p:txBody>
      </p:sp>
    </p:spTree>
    <p:extLst>
      <p:ext uri="{BB962C8B-B14F-4D97-AF65-F5344CB8AC3E}">
        <p14:creationId xmlns:p14="http://schemas.microsoft.com/office/powerpoint/2010/main" val="108654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yourself to</a:t>
            </a:r>
            <a:r>
              <a:rPr lang="en-US" baseline="0" dirty="0" smtClean="0"/>
              <a:t> get things started.</a:t>
            </a:r>
            <a:endParaRPr lang="en-US" dirty="0"/>
          </a:p>
        </p:txBody>
      </p:sp>
      <p:sp>
        <p:nvSpPr>
          <p:cNvPr id="4" name="Slide Number Placeholder 3"/>
          <p:cNvSpPr>
            <a:spLocks noGrp="1"/>
          </p:cNvSpPr>
          <p:nvPr>
            <p:ph type="sldNum" sz="quarter" idx="10"/>
          </p:nvPr>
        </p:nvSpPr>
        <p:spPr/>
        <p:txBody>
          <a:bodyPr/>
          <a:lstStyle/>
          <a:p>
            <a:fld id="{81BBA7EB-4E28-5743-A02A-CFEC01F871E5}" type="slidenum">
              <a:rPr lang="en-US" smtClean="0"/>
              <a:t>1</a:t>
            </a:fld>
            <a:endParaRPr lang="en-US" dirty="0"/>
          </a:p>
        </p:txBody>
      </p:sp>
    </p:spTree>
    <p:extLst>
      <p:ext uri="{BB962C8B-B14F-4D97-AF65-F5344CB8AC3E}">
        <p14:creationId xmlns:p14="http://schemas.microsoft.com/office/powerpoint/2010/main" val="144162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pPr>
            <a:endParaRPr lang="en-US" sz="1200" dirty="0" smtClean="0"/>
          </a:p>
        </p:txBody>
      </p:sp>
      <p:sp>
        <p:nvSpPr>
          <p:cNvPr id="4" name="Slide Number Placeholder 3"/>
          <p:cNvSpPr>
            <a:spLocks noGrp="1"/>
          </p:cNvSpPr>
          <p:nvPr>
            <p:ph type="sldNum" sz="quarter" idx="10"/>
          </p:nvPr>
        </p:nvSpPr>
        <p:spPr/>
        <p:txBody>
          <a:bodyPr/>
          <a:lstStyle/>
          <a:p>
            <a:fld id="{31C12B0C-0C07-E641-8F34-10A0521EE122}" type="slidenum">
              <a:rPr lang="en-US" smtClean="0"/>
              <a:t>20</a:t>
            </a:fld>
            <a:endParaRPr lang="en-US" dirty="0"/>
          </a:p>
        </p:txBody>
      </p:sp>
    </p:spTree>
    <p:extLst>
      <p:ext uri="{BB962C8B-B14F-4D97-AF65-F5344CB8AC3E}">
        <p14:creationId xmlns:p14="http://schemas.microsoft.com/office/powerpoint/2010/main" val="719637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4A6C1-EE1A-4A42-8CC7-0E5884D52C23}" type="slidenum">
              <a:rPr lang="en-US" smtClean="0"/>
              <a:pPr/>
              <a:t>22</a:t>
            </a:fld>
            <a:endParaRPr lang="en-US" dirty="0"/>
          </a:p>
        </p:txBody>
      </p:sp>
    </p:spTree>
    <p:extLst>
      <p:ext uri="{BB962C8B-B14F-4D97-AF65-F5344CB8AC3E}">
        <p14:creationId xmlns:p14="http://schemas.microsoft.com/office/powerpoint/2010/main" val="1538972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24</a:t>
            </a:fld>
            <a:endParaRPr lang="en-US" dirty="0"/>
          </a:p>
        </p:txBody>
      </p:sp>
    </p:spTree>
    <p:extLst>
      <p:ext uri="{BB962C8B-B14F-4D97-AF65-F5344CB8AC3E}">
        <p14:creationId xmlns:p14="http://schemas.microsoft.com/office/powerpoint/2010/main" val="1117497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Proxima Nova Light"/>
                <a:cs typeface="Proxima Nova Light"/>
              </a:rPr>
              <a:t>“The Keywords tool helps you start to understand the best words and phrases your prospects use when they are searching for solutions to their problems and challenges that your products/services can address.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HubSpot collects keyword</a:t>
            </a:r>
            <a:r>
              <a:rPr lang="en-US" i="1" baseline="0" dirty="0" smtClean="0"/>
              <a:t> data from around the internet and not only aggregates it in one dashboard view, but uses it to automatically organize your keywords so you can identify where your best opportunities to rank are. So you can focus your efforts on those keywords that will help you rank and build authority for your domain.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lumMod val="75000"/>
                  </a:schemeClr>
                </a:solidFill>
              </a:rPr>
              <a:t>Most marketers spend too much time on a small number of keywords that are hard to rank for. How can we find and focus on our best opportunities?”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25</a:t>
            </a:fld>
            <a:endParaRPr lang="en-US" dirty="0"/>
          </a:p>
        </p:txBody>
      </p:sp>
    </p:spTree>
    <p:extLst>
      <p:ext uri="{BB962C8B-B14F-4D97-AF65-F5344CB8AC3E}">
        <p14:creationId xmlns:p14="http://schemas.microsoft.com/office/powerpoint/2010/main" val="1924457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26</a:t>
            </a:fld>
            <a:endParaRPr lang="en-US" dirty="0"/>
          </a:p>
        </p:txBody>
      </p:sp>
    </p:spTree>
    <p:extLst>
      <p:ext uri="{BB962C8B-B14F-4D97-AF65-F5344CB8AC3E}">
        <p14:creationId xmlns:p14="http://schemas.microsoft.com/office/powerpoint/2010/main" val="947239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27</a:t>
            </a:fld>
            <a:endParaRPr lang="en-US" dirty="0"/>
          </a:p>
        </p:txBody>
      </p:sp>
    </p:spTree>
    <p:extLst>
      <p:ext uri="{BB962C8B-B14F-4D97-AF65-F5344CB8AC3E}">
        <p14:creationId xmlns:p14="http://schemas.microsoft.com/office/powerpoint/2010/main" val="1282370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28</a:t>
            </a:fld>
            <a:endParaRPr lang="en-US" dirty="0"/>
          </a:p>
        </p:txBody>
      </p:sp>
    </p:spTree>
    <p:extLst>
      <p:ext uri="{BB962C8B-B14F-4D97-AF65-F5344CB8AC3E}">
        <p14:creationId xmlns:p14="http://schemas.microsoft.com/office/powerpoint/2010/main" val="1265765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29</a:t>
            </a:fld>
            <a:endParaRPr lang="en-US" dirty="0"/>
          </a:p>
        </p:txBody>
      </p:sp>
    </p:spTree>
    <p:extLst>
      <p:ext uri="{BB962C8B-B14F-4D97-AF65-F5344CB8AC3E}">
        <p14:creationId xmlns:p14="http://schemas.microsoft.com/office/powerpoint/2010/main" val="335658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30</a:t>
            </a:fld>
            <a:endParaRPr lang="en-US" dirty="0"/>
          </a:p>
        </p:txBody>
      </p:sp>
    </p:spTree>
    <p:extLst>
      <p:ext uri="{BB962C8B-B14F-4D97-AF65-F5344CB8AC3E}">
        <p14:creationId xmlns:p14="http://schemas.microsoft.com/office/powerpoint/2010/main" val="34026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31</a:t>
            </a:fld>
            <a:endParaRPr lang="en-US" dirty="0"/>
          </a:p>
        </p:txBody>
      </p:sp>
    </p:spTree>
    <p:extLst>
      <p:ext uri="{BB962C8B-B14F-4D97-AF65-F5344CB8AC3E}">
        <p14:creationId xmlns:p14="http://schemas.microsoft.com/office/powerpoint/2010/main" val="63308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yourself to</a:t>
            </a:r>
            <a:r>
              <a:rPr lang="en-US" baseline="0" dirty="0" smtClean="0"/>
              <a:t> get things started.</a:t>
            </a:r>
            <a:endParaRPr lang="en-US" dirty="0"/>
          </a:p>
        </p:txBody>
      </p:sp>
      <p:sp>
        <p:nvSpPr>
          <p:cNvPr id="4" name="Slide Number Placeholder 3"/>
          <p:cNvSpPr>
            <a:spLocks noGrp="1"/>
          </p:cNvSpPr>
          <p:nvPr>
            <p:ph type="sldNum" sz="quarter" idx="10"/>
          </p:nvPr>
        </p:nvSpPr>
        <p:spPr/>
        <p:txBody>
          <a:bodyPr/>
          <a:lstStyle/>
          <a:p>
            <a:fld id="{81BBA7EB-4E28-5743-A02A-CFEC01F871E5}" type="slidenum">
              <a:rPr lang="en-US" smtClean="0"/>
              <a:t>2</a:t>
            </a:fld>
            <a:endParaRPr lang="en-US" dirty="0"/>
          </a:p>
        </p:txBody>
      </p:sp>
    </p:spTree>
    <p:extLst>
      <p:ext uri="{BB962C8B-B14F-4D97-AF65-F5344CB8AC3E}">
        <p14:creationId xmlns:p14="http://schemas.microsoft.com/office/powerpoint/2010/main" val="2084817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32</a:t>
            </a:fld>
            <a:endParaRPr lang="en-US" dirty="0"/>
          </a:p>
        </p:txBody>
      </p:sp>
    </p:spTree>
    <p:extLst>
      <p:ext uri="{BB962C8B-B14F-4D97-AF65-F5344CB8AC3E}">
        <p14:creationId xmlns:p14="http://schemas.microsoft.com/office/powerpoint/2010/main" val="1236261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33</a:t>
            </a:fld>
            <a:endParaRPr lang="en-US" dirty="0"/>
          </a:p>
        </p:txBody>
      </p:sp>
    </p:spTree>
    <p:extLst>
      <p:ext uri="{BB962C8B-B14F-4D97-AF65-F5344CB8AC3E}">
        <p14:creationId xmlns:p14="http://schemas.microsoft.com/office/powerpoint/2010/main" val="98850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34</a:t>
            </a:fld>
            <a:endParaRPr lang="en-US" dirty="0"/>
          </a:p>
        </p:txBody>
      </p:sp>
    </p:spTree>
    <p:extLst>
      <p:ext uri="{BB962C8B-B14F-4D97-AF65-F5344CB8AC3E}">
        <p14:creationId xmlns:p14="http://schemas.microsoft.com/office/powerpoint/2010/main" val="340148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36</a:t>
            </a:fld>
            <a:endParaRPr lang="en-US" dirty="0"/>
          </a:p>
        </p:txBody>
      </p:sp>
    </p:spTree>
    <p:extLst>
      <p:ext uri="{BB962C8B-B14F-4D97-AF65-F5344CB8AC3E}">
        <p14:creationId xmlns:p14="http://schemas.microsoft.com/office/powerpoint/2010/main" val="118974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37</a:t>
            </a:fld>
            <a:endParaRPr lang="en-US" dirty="0"/>
          </a:p>
        </p:txBody>
      </p:sp>
    </p:spTree>
    <p:extLst>
      <p:ext uri="{BB962C8B-B14F-4D97-AF65-F5344CB8AC3E}">
        <p14:creationId xmlns:p14="http://schemas.microsoft.com/office/powerpoint/2010/main" val="488325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38</a:t>
            </a:fld>
            <a:endParaRPr lang="en-US" dirty="0"/>
          </a:p>
        </p:txBody>
      </p:sp>
    </p:spTree>
    <p:extLst>
      <p:ext uri="{BB962C8B-B14F-4D97-AF65-F5344CB8AC3E}">
        <p14:creationId xmlns:p14="http://schemas.microsoft.com/office/powerpoint/2010/main" val="303914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39</a:t>
            </a:fld>
            <a:endParaRPr lang="en-US" dirty="0"/>
          </a:p>
        </p:txBody>
      </p:sp>
    </p:spTree>
    <p:extLst>
      <p:ext uri="{BB962C8B-B14F-4D97-AF65-F5344CB8AC3E}">
        <p14:creationId xmlns:p14="http://schemas.microsoft.com/office/powerpoint/2010/main" val="1628520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40</a:t>
            </a:fld>
            <a:endParaRPr lang="en-US" dirty="0"/>
          </a:p>
        </p:txBody>
      </p:sp>
    </p:spTree>
    <p:extLst>
      <p:ext uri="{BB962C8B-B14F-4D97-AF65-F5344CB8AC3E}">
        <p14:creationId xmlns:p14="http://schemas.microsoft.com/office/powerpoint/2010/main" val="347877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41</a:t>
            </a:fld>
            <a:endParaRPr lang="en-US" dirty="0"/>
          </a:p>
        </p:txBody>
      </p:sp>
    </p:spTree>
    <p:extLst>
      <p:ext uri="{BB962C8B-B14F-4D97-AF65-F5344CB8AC3E}">
        <p14:creationId xmlns:p14="http://schemas.microsoft.com/office/powerpoint/2010/main" val="551212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42</a:t>
            </a:fld>
            <a:endParaRPr lang="en-US" dirty="0"/>
          </a:p>
        </p:txBody>
      </p:sp>
    </p:spTree>
    <p:extLst>
      <p:ext uri="{BB962C8B-B14F-4D97-AF65-F5344CB8AC3E}">
        <p14:creationId xmlns:p14="http://schemas.microsoft.com/office/powerpoint/2010/main" val="189523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200" b="0" i="0" u="none" strike="noStrike" kern="1200" dirty="0" smtClean="0">
                <a:solidFill>
                  <a:schemeClr val="tx1"/>
                </a:solidFill>
                <a:effectLst/>
                <a:latin typeface="+mn-lt"/>
                <a:ea typeface="+mn-ea"/>
                <a:cs typeface="+mn-cs"/>
              </a:rPr>
              <a:t>Then: Brands were in control. Buyers were constantly bombarded with billboards, commercials, and cold calls trying to sell them a product.</a:t>
            </a:r>
          </a:p>
          <a:p>
            <a:pPr rtl="0"/>
            <a:r>
              <a:rPr lang="en-US" sz="1200" b="0" i="0" u="none" strike="noStrike" kern="1200" dirty="0" smtClean="0">
                <a:solidFill>
                  <a:schemeClr val="tx1"/>
                </a:solidFill>
                <a:effectLst/>
                <a:latin typeface="+mn-lt"/>
                <a:ea typeface="+mn-ea"/>
                <a:cs typeface="+mn-cs"/>
              </a:rPr>
              <a:t>Now: The customer is in control. Buyers are tuning out to loud, interruptive advertising and consuming information online.</a:t>
            </a:r>
            <a:endParaRPr dirty="0"/>
          </a:p>
        </p:txBody>
      </p:sp>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422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43</a:t>
            </a:fld>
            <a:endParaRPr lang="en-US" dirty="0"/>
          </a:p>
        </p:txBody>
      </p:sp>
    </p:spTree>
    <p:extLst>
      <p:ext uri="{BB962C8B-B14F-4D97-AF65-F5344CB8AC3E}">
        <p14:creationId xmlns:p14="http://schemas.microsoft.com/office/powerpoint/2010/main" val="1042374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44</a:t>
            </a:fld>
            <a:endParaRPr lang="en-US" dirty="0"/>
          </a:p>
        </p:txBody>
      </p:sp>
    </p:spTree>
    <p:extLst>
      <p:ext uri="{BB962C8B-B14F-4D97-AF65-F5344CB8AC3E}">
        <p14:creationId xmlns:p14="http://schemas.microsoft.com/office/powerpoint/2010/main" val="1218839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45</a:t>
            </a:fld>
            <a:endParaRPr lang="en-US" dirty="0"/>
          </a:p>
        </p:txBody>
      </p:sp>
    </p:spTree>
    <p:extLst>
      <p:ext uri="{BB962C8B-B14F-4D97-AF65-F5344CB8AC3E}">
        <p14:creationId xmlns:p14="http://schemas.microsoft.com/office/powerpoint/2010/main" val="746840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46</a:t>
            </a:fld>
            <a:endParaRPr lang="en-US" dirty="0"/>
          </a:p>
        </p:txBody>
      </p:sp>
    </p:spTree>
    <p:extLst>
      <p:ext uri="{BB962C8B-B14F-4D97-AF65-F5344CB8AC3E}">
        <p14:creationId xmlns:p14="http://schemas.microsoft.com/office/powerpoint/2010/main" val="728177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47</a:t>
            </a:fld>
            <a:endParaRPr lang="en-US" dirty="0"/>
          </a:p>
        </p:txBody>
      </p:sp>
    </p:spTree>
    <p:extLst>
      <p:ext uri="{BB962C8B-B14F-4D97-AF65-F5344CB8AC3E}">
        <p14:creationId xmlns:p14="http://schemas.microsoft.com/office/powerpoint/2010/main" val="1197553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48</a:t>
            </a:fld>
            <a:endParaRPr lang="en-US" dirty="0"/>
          </a:p>
        </p:txBody>
      </p:sp>
    </p:spTree>
    <p:extLst>
      <p:ext uri="{BB962C8B-B14F-4D97-AF65-F5344CB8AC3E}">
        <p14:creationId xmlns:p14="http://schemas.microsoft.com/office/powerpoint/2010/main" val="1355599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49</a:t>
            </a:fld>
            <a:endParaRPr lang="en-US" dirty="0"/>
          </a:p>
        </p:txBody>
      </p:sp>
    </p:spTree>
    <p:extLst>
      <p:ext uri="{BB962C8B-B14F-4D97-AF65-F5344CB8AC3E}">
        <p14:creationId xmlns:p14="http://schemas.microsoft.com/office/powerpoint/2010/main" val="1520422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50</a:t>
            </a:fld>
            <a:endParaRPr lang="en-US" dirty="0"/>
          </a:p>
        </p:txBody>
      </p:sp>
    </p:spTree>
    <p:extLst>
      <p:ext uri="{BB962C8B-B14F-4D97-AF65-F5344CB8AC3E}">
        <p14:creationId xmlns:p14="http://schemas.microsoft.com/office/powerpoint/2010/main" val="101056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51</a:t>
            </a:fld>
            <a:endParaRPr lang="en-US" dirty="0"/>
          </a:p>
        </p:txBody>
      </p:sp>
    </p:spTree>
    <p:extLst>
      <p:ext uri="{BB962C8B-B14F-4D97-AF65-F5344CB8AC3E}">
        <p14:creationId xmlns:p14="http://schemas.microsoft.com/office/powerpoint/2010/main" val="1214247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52</a:t>
            </a:fld>
            <a:endParaRPr lang="en-US" dirty="0"/>
          </a:p>
        </p:txBody>
      </p:sp>
    </p:spTree>
    <p:extLst>
      <p:ext uri="{BB962C8B-B14F-4D97-AF65-F5344CB8AC3E}">
        <p14:creationId xmlns:p14="http://schemas.microsoft.com/office/powerpoint/2010/main" val="1274548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lt1"/>
                </a:solidFill>
                <a:latin typeface="Proxima Nova"/>
                <a:ea typeface="Proxima Nova"/>
                <a:cs typeface="Proxima Nova"/>
                <a:sym typeface="Proxima Nova"/>
              </a:rPr>
              <a:t>The old marketing playbook is broken</a:t>
            </a:r>
            <a:r>
              <a:rPr lang="en-US" sz="1200" b="0" i="0" u="none" strike="noStrike" cap="none" baseline="0" dirty="0" smtClean="0">
                <a:solidFill>
                  <a:schemeClr val="lt1"/>
                </a:solidFill>
                <a:latin typeface="Proxima Nova"/>
                <a:ea typeface="Proxima Nova"/>
                <a:cs typeface="Proxima Nova"/>
                <a:sym typeface="Proxima Nova"/>
              </a:rPr>
              <a:t> [run through stats].</a:t>
            </a:r>
            <a:endParaRPr lang="en-US" sz="1200" b="0" i="0" u="none" strike="noStrike" cap="none" dirty="0" smtClean="0">
              <a:solidFill>
                <a:srgbClr val="FFFFFF"/>
              </a:solidFill>
              <a:latin typeface="Proxima Nova"/>
              <a:ea typeface="Proxima Nova"/>
              <a:cs typeface="Proxima Nova"/>
              <a:sym typeface="Proxima Nova"/>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smtClean="0">
              <a:solidFill>
                <a:srgbClr val="FFFFFF"/>
              </a:solidFill>
              <a:latin typeface="Proxima Nova"/>
              <a:ea typeface="Proxima Nova"/>
              <a:cs typeface="Proxima Nova"/>
              <a:sym typeface="Proxima Nov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Source:</a:t>
            </a:r>
            <a:r>
              <a:rPr lang="en-US" b="0" baseline="0" dirty="0" smtClean="0"/>
              <a:t> HubSpot Global Interruptive Ads Survey, Q4 2015 – Q1 2016.</a:t>
            </a:r>
          </a:p>
          <a:p>
            <a:pPr algn="l"/>
            <a:endParaRPr lang="en-US" baseline="0" dirty="0" smtClean="0"/>
          </a:p>
        </p:txBody>
      </p:sp>
      <p:sp>
        <p:nvSpPr>
          <p:cNvPr id="4" name="Slide Number Placeholder 3"/>
          <p:cNvSpPr>
            <a:spLocks noGrp="1"/>
          </p:cNvSpPr>
          <p:nvPr>
            <p:ph type="sldNum" sz="quarter" idx="10"/>
          </p:nvPr>
        </p:nvSpPr>
        <p:spPr/>
        <p:txBody>
          <a:bodyPr/>
          <a:lstStyle/>
          <a:p>
            <a:fld id="{31C12B0C-0C07-E641-8F34-10A0521EE122}" type="slidenum">
              <a:rPr lang="en-US" smtClean="0"/>
              <a:t>7</a:t>
            </a:fld>
            <a:endParaRPr lang="en-US" dirty="0"/>
          </a:p>
        </p:txBody>
      </p:sp>
    </p:spTree>
    <p:extLst>
      <p:ext uri="{BB962C8B-B14F-4D97-AF65-F5344CB8AC3E}">
        <p14:creationId xmlns:p14="http://schemas.microsoft.com/office/powerpoint/2010/main" val="511412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53</a:t>
            </a:fld>
            <a:endParaRPr lang="en-US" dirty="0"/>
          </a:p>
        </p:txBody>
      </p:sp>
    </p:spTree>
    <p:extLst>
      <p:ext uri="{BB962C8B-B14F-4D97-AF65-F5344CB8AC3E}">
        <p14:creationId xmlns:p14="http://schemas.microsoft.com/office/powerpoint/2010/main" val="1262487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54</a:t>
            </a:fld>
            <a:endParaRPr lang="en-US" dirty="0"/>
          </a:p>
        </p:txBody>
      </p:sp>
    </p:spTree>
    <p:extLst>
      <p:ext uri="{BB962C8B-B14F-4D97-AF65-F5344CB8AC3E}">
        <p14:creationId xmlns:p14="http://schemas.microsoft.com/office/powerpoint/2010/main" val="1036731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55</a:t>
            </a:fld>
            <a:endParaRPr lang="en-US" dirty="0"/>
          </a:p>
        </p:txBody>
      </p:sp>
    </p:spTree>
    <p:extLst>
      <p:ext uri="{BB962C8B-B14F-4D97-AF65-F5344CB8AC3E}">
        <p14:creationId xmlns:p14="http://schemas.microsoft.com/office/powerpoint/2010/main" val="125310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56</a:t>
            </a:fld>
            <a:endParaRPr lang="en-US" dirty="0"/>
          </a:p>
        </p:txBody>
      </p:sp>
    </p:spTree>
    <p:extLst>
      <p:ext uri="{BB962C8B-B14F-4D97-AF65-F5344CB8AC3E}">
        <p14:creationId xmlns:p14="http://schemas.microsoft.com/office/powerpoint/2010/main" val="1305941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57</a:t>
            </a:fld>
            <a:endParaRPr lang="en-US" dirty="0"/>
          </a:p>
        </p:txBody>
      </p:sp>
    </p:spTree>
    <p:extLst>
      <p:ext uri="{BB962C8B-B14F-4D97-AF65-F5344CB8AC3E}">
        <p14:creationId xmlns:p14="http://schemas.microsoft.com/office/powerpoint/2010/main" val="15518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58</a:t>
            </a:fld>
            <a:endParaRPr lang="en-US" dirty="0"/>
          </a:p>
        </p:txBody>
      </p:sp>
    </p:spTree>
    <p:extLst>
      <p:ext uri="{BB962C8B-B14F-4D97-AF65-F5344CB8AC3E}">
        <p14:creationId xmlns:p14="http://schemas.microsoft.com/office/powerpoint/2010/main" val="1461364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59</a:t>
            </a:fld>
            <a:endParaRPr lang="en-US" dirty="0"/>
          </a:p>
        </p:txBody>
      </p:sp>
    </p:spTree>
    <p:extLst>
      <p:ext uri="{BB962C8B-B14F-4D97-AF65-F5344CB8AC3E}">
        <p14:creationId xmlns:p14="http://schemas.microsoft.com/office/powerpoint/2010/main" val="1027380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60</a:t>
            </a:fld>
            <a:endParaRPr lang="en-US" dirty="0"/>
          </a:p>
        </p:txBody>
      </p:sp>
    </p:spTree>
    <p:extLst>
      <p:ext uri="{BB962C8B-B14F-4D97-AF65-F5344CB8AC3E}">
        <p14:creationId xmlns:p14="http://schemas.microsoft.com/office/powerpoint/2010/main" val="399280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61</a:t>
            </a:fld>
            <a:endParaRPr lang="en-US" dirty="0"/>
          </a:p>
        </p:txBody>
      </p:sp>
    </p:spTree>
    <p:extLst>
      <p:ext uri="{BB962C8B-B14F-4D97-AF65-F5344CB8AC3E}">
        <p14:creationId xmlns:p14="http://schemas.microsoft.com/office/powerpoint/2010/main" val="348542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62</a:t>
            </a:fld>
            <a:endParaRPr lang="en-US" dirty="0"/>
          </a:p>
        </p:txBody>
      </p:sp>
    </p:spTree>
    <p:extLst>
      <p:ext uri="{BB962C8B-B14F-4D97-AF65-F5344CB8AC3E}">
        <p14:creationId xmlns:p14="http://schemas.microsoft.com/office/powerpoint/2010/main" val="61677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rtl="0">
              <a:spcBef>
                <a:spcPts val="0"/>
              </a:spcBef>
              <a:buSzPct val="25000"/>
              <a:buNone/>
            </a:pPr>
            <a:r>
              <a:rPr lang="en-US" sz="1200" b="0" i="0" u="none" strike="noStrike" cap="none" dirty="0" smtClean="0">
                <a:solidFill>
                  <a:schemeClr val="lt1"/>
                </a:solidFill>
                <a:latin typeface="Proxima Nova"/>
                <a:ea typeface="Proxima Nova"/>
                <a:cs typeface="Proxima Nova"/>
                <a:sym typeface="Proxima Nova"/>
              </a:rPr>
              <a:t>The way people shop and buy has changed dramatically. If companies want to connect with their audience today, they have to update the way they market and sell. </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dirty="0" smtClean="0"/>
              <a:t>Traditional marketing</a:t>
            </a:r>
            <a:r>
              <a:rPr lang="en-US" baseline="0" dirty="0" smtClean="0"/>
              <a:t> is becoming less and less effective. </a:t>
            </a:r>
            <a:r>
              <a:rPr lang="en-US" sz="1200" b="0" i="0" u="none" strike="noStrike" cap="none" dirty="0" smtClean="0">
                <a:solidFill>
                  <a:srgbClr val="FFFFFF"/>
                </a:solidFill>
                <a:latin typeface="Proxima Nova"/>
                <a:ea typeface="Proxima Nova"/>
                <a:cs typeface="Proxima Nova"/>
                <a:sym typeface="Proxima Nova"/>
              </a:rPr>
              <a:t>That’s where </a:t>
            </a:r>
            <a:r>
              <a:rPr lang="en-US" sz="1200" b="0" i="0" u="none" strike="noStrike" cap="none" dirty="0" smtClean="0">
                <a:solidFill>
                  <a:srgbClr val="E36C09"/>
                </a:solidFill>
                <a:latin typeface="Proxima Nova"/>
                <a:ea typeface="Proxima Nova"/>
                <a:cs typeface="Proxima Nova"/>
                <a:sym typeface="Proxima Nova"/>
              </a:rPr>
              <a:t>inbound</a:t>
            </a:r>
            <a:r>
              <a:rPr lang="en-US" sz="1200" b="0" i="0" u="none" strike="noStrike" cap="none" dirty="0" smtClean="0">
                <a:solidFill>
                  <a:srgbClr val="FFFFFF"/>
                </a:solidFill>
                <a:latin typeface="Proxima Nova"/>
                <a:ea typeface="Proxima Nova"/>
                <a:cs typeface="Proxima Nova"/>
                <a:sym typeface="Proxima Nova"/>
              </a:rPr>
              <a:t> comes in. </a:t>
            </a:r>
          </a:p>
          <a:p>
            <a:pPr lvl="0">
              <a:spcBef>
                <a:spcPts val="0"/>
              </a:spcBef>
              <a:buNone/>
            </a:pPr>
            <a:endParaRPr lang="en-US" dirty="0" smtClean="0"/>
          </a:p>
        </p:txBody>
      </p:sp>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8267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63</a:t>
            </a:fld>
            <a:endParaRPr lang="en-US" dirty="0"/>
          </a:p>
        </p:txBody>
      </p:sp>
    </p:spTree>
    <p:extLst>
      <p:ext uri="{BB962C8B-B14F-4D97-AF65-F5344CB8AC3E}">
        <p14:creationId xmlns:p14="http://schemas.microsoft.com/office/powerpoint/2010/main" val="1312360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BF86F-EE74-FC4B-8C16-40CE5E803FBF}" type="slidenum">
              <a:rPr lang="en-US" smtClean="0"/>
              <a:t>64</a:t>
            </a:fld>
            <a:endParaRPr lang="en-US" dirty="0"/>
          </a:p>
        </p:txBody>
      </p:sp>
    </p:spTree>
    <p:extLst>
      <p:ext uri="{BB962C8B-B14F-4D97-AF65-F5344CB8AC3E}">
        <p14:creationId xmlns:p14="http://schemas.microsoft.com/office/powerpoint/2010/main" val="357717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65</a:t>
            </a:fld>
            <a:endParaRPr lang="en-US" dirty="0"/>
          </a:p>
        </p:txBody>
      </p:sp>
    </p:spTree>
    <p:extLst>
      <p:ext uri="{BB962C8B-B14F-4D97-AF65-F5344CB8AC3E}">
        <p14:creationId xmlns:p14="http://schemas.microsoft.com/office/powerpoint/2010/main" val="1548146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66</a:t>
            </a:fld>
            <a:endParaRPr lang="en-US" dirty="0"/>
          </a:p>
        </p:txBody>
      </p:sp>
    </p:spTree>
    <p:extLst>
      <p:ext uri="{BB962C8B-B14F-4D97-AF65-F5344CB8AC3E}">
        <p14:creationId xmlns:p14="http://schemas.microsoft.com/office/powerpoint/2010/main" val="119835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67</a:t>
            </a:fld>
            <a:endParaRPr lang="en-US" dirty="0"/>
          </a:p>
        </p:txBody>
      </p:sp>
    </p:spTree>
    <p:extLst>
      <p:ext uri="{BB962C8B-B14F-4D97-AF65-F5344CB8AC3E}">
        <p14:creationId xmlns:p14="http://schemas.microsoft.com/office/powerpoint/2010/main" val="990780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68</a:t>
            </a:fld>
            <a:endParaRPr lang="en-US" dirty="0"/>
          </a:p>
        </p:txBody>
      </p:sp>
    </p:spTree>
    <p:extLst>
      <p:ext uri="{BB962C8B-B14F-4D97-AF65-F5344CB8AC3E}">
        <p14:creationId xmlns:p14="http://schemas.microsoft.com/office/powerpoint/2010/main" val="1460321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69</a:t>
            </a:fld>
            <a:endParaRPr lang="en-US" dirty="0"/>
          </a:p>
        </p:txBody>
      </p:sp>
    </p:spTree>
    <p:extLst>
      <p:ext uri="{BB962C8B-B14F-4D97-AF65-F5344CB8AC3E}">
        <p14:creationId xmlns:p14="http://schemas.microsoft.com/office/powerpoint/2010/main" val="2454670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70</a:t>
            </a:fld>
            <a:endParaRPr lang="en-US" dirty="0"/>
          </a:p>
        </p:txBody>
      </p:sp>
    </p:spTree>
    <p:extLst>
      <p:ext uri="{BB962C8B-B14F-4D97-AF65-F5344CB8AC3E}">
        <p14:creationId xmlns:p14="http://schemas.microsoft.com/office/powerpoint/2010/main" val="1960367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71</a:t>
            </a:fld>
            <a:endParaRPr lang="en-US" dirty="0"/>
          </a:p>
        </p:txBody>
      </p:sp>
    </p:spTree>
    <p:extLst>
      <p:ext uri="{BB962C8B-B14F-4D97-AF65-F5344CB8AC3E}">
        <p14:creationId xmlns:p14="http://schemas.microsoft.com/office/powerpoint/2010/main" val="11507827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73</a:t>
            </a:fld>
            <a:endParaRPr lang="en-US" dirty="0"/>
          </a:p>
        </p:txBody>
      </p:sp>
    </p:spTree>
    <p:extLst>
      <p:ext uri="{BB962C8B-B14F-4D97-AF65-F5344CB8AC3E}">
        <p14:creationId xmlns:p14="http://schemas.microsoft.com/office/powerpoint/2010/main" val="52210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9</a:t>
            </a:fld>
            <a:endParaRPr lang="en-US" dirty="0"/>
          </a:p>
        </p:txBody>
      </p:sp>
    </p:spTree>
    <p:extLst>
      <p:ext uri="{BB962C8B-B14F-4D97-AF65-F5344CB8AC3E}">
        <p14:creationId xmlns:p14="http://schemas.microsoft.com/office/powerpoint/2010/main" val="1030053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www.hubspot.com/services</a:t>
            </a:r>
            <a:r>
              <a:rPr lang="en-US" baseline="0" dirty="0" smtClean="0"/>
              <a:t> for details by package</a:t>
            </a:r>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75</a:t>
            </a:fld>
            <a:endParaRPr lang="en-US" dirty="0"/>
          </a:p>
        </p:txBody>
      </p:sp>
    </p:spTree>
    <p:extLst>
      <p:ext uri="{BB962C8B-B14F-4D97-AF65-F5344CB8AC3E}">
        <p14:creationId xmlns:p14="http://schemas.microsoft.com/office/powerpoint/2010/main" val="16919777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Due to the complexity of their product offerings, Thermo Fisher Scientific has a long sales cycle in which customers do extensive research before purchasing lab equipment. The marketing team within the Chromatography division was looking for a ways to influence the sales cycle by leading the scientific conversation, improving brand recognition, and converting more leads online.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Thermo Fisher Scientific is a leader in the worldwide separations industry with customers in the environmental testing, food safety testing, pharmaceutical and biopharmaceutical, biotech, hospital, research and government regulatory agency labs.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E3AC6B-C96F-8247-A1F1-89B5CF090B44}" type="slidenum">
              <a:rPr lang="en-US" smtClean="0"/>
              <a:t>77</a:t>
            </a:fld>
            <a:endParaRPr lang="en-US" dirty="0"/>
          </a:p>
        </p:txBody>
      </p:sp>
    </p:spTree>
    <p:extLst>
      <p:ext uri="{BB962C8B-B14F-4D97-AF65-F5344CB8AC3E}">
        <p14:creationId xmlns:p14="http://schemas.microsoft.com/office/powerpoint/2010/main" val="1506449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Mimio was using multiple platforms for their marketing strategy. They tried unsuccessfully for over a year to integrate their Salesforce CRM with their other marketing tools, an effort that drained developer resources better spent on their actual product.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Mimio designs and develops educational technology hardware and software for elementary, high school, and university classrooms.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E3AC6B-C96F-8247-A1F1-89B5CF090B44}" type="slidenum">
              <a:rPr lang="en-US" smtClean="0"/>
              <a:t>78</a:t>
            </a:fld>
            <a:endParaRPr lang="en-US" dirty="0"/>
          </a:p>
        </p:txBody>
      </p:sp>
    </p:spTree>
    <p:extLst>
      <p:ext uri="{BB962C8B-B14F-4D97-AF65-F5344CB8AC3E}">
        <p14:creationId xmlns:p14="http://schemas.microsoft.com/office/powerpoint/2010/main" val="5509753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AmeriFirst Home Mortgage had a traditional marketing strategy that revolved around direct mail and a few phonebook ads. They knew they were leaving money on the table because they didn't have a strong online strategy and weren’t measuring their marketing results.  They were looking for a way to complement their relationship-based way of doing business with an online presence, along with tools to track results.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AmeriFirst Home Mortgage is a community mortgage banker with 30 years in the business. First time homebuyers are their specialty. From conventional loans to government-backed programs, they are committed to finding the right mortgage for any homebuyer.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E3AC6B-C96F-8247-A1F1-89B5CF090B44}" type="slidenum">
              <a:rPr lang="en-US" smtClean="0"/>
              <a:t>79</a:t>
            </a:fld>
            <a:endParaRPr lang="en-US" dirty="0"/>
          </a:p>
        </p:txBody>
      </p:sp>
    </p:spTree>
    <p:extLst>
      <p:ext uri="{BB962C8B-B14F-4D97-AF65-F5344CB8AC3E}">
        <p14:creationId xmlns:p14="http://schemas.microsoft.com/office/powerpoint/2010/main" val="5200465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3AC6B-C96F-8247-A1F1-89B5CF090B44}" type="slidenum">
              <a:rPr lang="en-US" smtClean="0"/>
              <a:t>81</a:t>
            </a:fld>
            <a:endParaRPr lang="en-US" dirty="0"/>
          </a:p>
        </p:txBody>
      </p:sp>
    </p:spTree>
    <p:extLst>
      <p:ext uri="{BB962C8B-B14F-4D97-AF65-F5344CB8AC3E}">
        <p14:creationId xmlns:p14="http://schemas.microsoft.com/office/powerpoint/2010/main" val="12260745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3AC6B-C96F-8247-A1F1-89B5CF090B44}" type="slidenum">
              <a:rPr lang="en-US" smtClean="0"/>
              <a:t>82</a:t>
            </a:fld>
            <a:endParaRPr lang="en-US" dirty="0"/>
          </a:p>
        </p:txBody>
      </p:sp>
    </p:spTree>
    <p:extLst>
      <p:ext uri="{BB962C8B-B14F-4D97-AF65-F5344CB8AC3E}">
        <p14:creationId xmlns:p14="http://schemas.microsoft.com/office/powerpoint/2010/main" val="13824668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EXTRA QUESTIONS</a:t>
            </a:r>
          </a:p>
          <a:p>
            <a:pPr eaLnBrk="1" hangingPunct="1"/>
            <a:r>
              <a:rPr lang="en-US" dirty="0">
                <a:latin typeface="Calibri" charset="0"/>
              </a:rPr>
              <a:t>Why have you / haven’t you moved to the COS?</a:t>
            </a:r>
          </a:p>
          <a:p>
            <a:pPr eaLnBrk="1" hangingPunct="1"/>
            <a:r>
              <a:rPr lang="en-US" dirty="0">
                <a:latin typeface="Calibri" charset="0"/>
              </a:rPr>
              <a:t>How would you articulate the difference between “life before” being on the COS versus “life after”?</a:t>
            </a:r>
          </a:p>
          <a:p>
            <a:pPr eaLnBrk="1" hangingPunct="1"/>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EAA62D29-ED9E-574D-ADB1-AE714E8F834E}" type="slidenum">
              <a:rPr lang="en-US" smtClean="0"/>
              <a:pPr>
                <a:defRPr/>
              </a:pPr>
              <a:t>83</a:t>
            </a:fld>
            <a:endParaRPr lang="en-US" dirty="0"/>
          </a:p>
        </p:txBody>
      </p:sp>
    </p:spTree>
    <p:extLst>
      <p:ext uri="{BB962C8B-B14F-4D97-AF65-F5344CB8AC3E}">
        <p14:creationId xmlns:p14="http://schemas.microsoft.com/office/powerpoint/2010/main" val="10989143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pPr>
            <a:endParaRPr lang="en-US" sz="1200" dirty="0" smtClean="0"/>
          </a:p>
        </p:txBody>
      </p:sp>
      <p:sp>
        <p:nvSpPr>
          <p:cNvPr id="4" name="Slide Number Placeholder 3"/>
          <p:cNvSpPr>
            <a:spLocks noGrp="1"/>
          </p:cNvSpPr>
          <p:nvPr>
            <p:ph type="sldNum" sz="quarter" idx="10"/>
          </p:nvPr>
        </p:nvSpPr>
        <p:spPr/>
        <p:txBody>
          <a:bodyPr/>
          <a:lstStyle/>
          <a:p>
            <a:fld id="{31C12B0C-0C07-E641-8F34-10A0521EE122}" type="slidenum">
              <a:rPr lang="en-US" smtClean="0"/>
              <a:t>89</a:t>
            </a:fld>
            <a:endParaRPr lang="en-US" dirty="0"/>
          </a:p>
        </p:txBody>
      </p:sp>
    </p:spTree>
    <p:extLst>
      <p:ext uri="{BB962C8B-B14F-4D97-AF65-F5344CB8AC3E}">
        <p14:creationId xmlns:p14="http://schemas.microsoft.com/office/powerpoint/2010/main" val="17725823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www.hubspot.com/services</a:t>
            </a:r>
            <a:r>
              <a:rPr lang="en-US" baseline="0" dirty="0" smtClean="0"/>
              <a:t> for details by package</a:t>
            </a:r>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90</a:t>
            </a:fld>
            <a:endParaRPr lang="en-US" dirty="0"/>
          </a:p>
        </p:txBody>
      </p:sp>
    </p:spTree>
    <p:extLst>
      <p:ext uri="{BB962C8B-B14F-4D97-AF65-F5344CB8AC3E}">
        <p14:creationId xmlns:p14="http://schemas.microsoft.com/office/powerpoint/2010/main" val="1481492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www.hubspot.com/services</a:t>
            </a:r>
            <a:r>
              <a:rPr lang="en-US" baseline="0" dirty="0" smtClean="0"/>
              <a:t> for details by package</a:t>
            </a:r>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91</a:t>
            </a:fld>
            <a:endParaRPr lang="en-US" dirty="0"/>
          </a:p>
        </p:txBody>
      </p:sp>
    </p:spTree>
    <p:extLst>
      <p:ext uri="{BB962C8B-B14F-4D97-AF65-F5344CB8AC3E}">
        <p14:creationId xmlns:p14="http://schemas.microsoft.com/office/powerpoint/2010/main" val="47150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article: http://venturebeat.com/2015/01/27/marketing-automation-surprise-eloqua-top-market-share-10-penetration/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BBF86F-EE74-FC4B-8C16-40CE5E803FBF}" type="slidenum">
              <a:rPr lang="en-US" smtClean="0"/>
              <a:t>13</a:t>
            </a:fld>
            <a:endParaRPr lang="en-US" dirty="0"/>
          </a:p>
        </p:txBody>
      </p:sp>
    </p:spTree>
    <p:extLst>
      <p:ext uri="{BB962C8B-B14F-4D97-AF65-F5344CB8AC3E}">
        <p14:creationId xmlns:p14="http://schemas.microsoft.com/office/powerpoint/2010/main" val="2057447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pPr>
            <a:endParaRPr lang="en-US" sz="1200" dirty="0" smtClean="0"/>
          </a:p>
        </p:txBody>
      </p:sp>
      <p:sp>
        <p:nvSpPr>
          <p:cNvPr id="4" name="Slide Number Placeholder 3"/>
          <p:cNvSpPr>
            <a:spLocks noGrp="1"/>
          </p:cNvSpPr>
          <p:nvPr>
            <p:ph type="sldNum" sz="quarter" idx="10"/>
          </p:nvPr>
        </p:nvSpPr>
        <p:spPr/>
        <p:txBody>
          <a:bodyPr/>
          <a:lstStyle/>
          <a:p>
            <a:fld id="{31C12B0C-0C07-E641-8F34-10A0521EE122}" type="slidenum">
              <a:rPr lang="en-US" smtClean="0"/>
              <a:t>18</a:t>
            </a:fld>
            <a:endParaRPr lang="en-US" dirty="0"/>
          </a:p>
        </p:txBody>
      </p:sp>
    </p:spTree>
    <p:extLst>
      <p:ext uri="{BB962C8B-B14F-4D97-AF65-F5344CB8AC3E}">
        <p14:creationId xmlns:p14="http://schemas.microsoft.com/office/powerpoint/2010/main" val="417376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19</a:t>
            </a:fld>
            <a:endParaRPr lang="en-US" dirty="0"/>
          </a:p>
        </p:txBody>
      </p:sp>
    </p:spTree>
    <p:extLst>
      <p:ext uri="{BB962C8B-B14F-4D97-AF65-F5344CB8AC3E}">
        <p14:creationId xmlns:p14="http://schemas.microsoft.com/office/powerpoint/2010/main" val="191711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D96607-DE07-F44E-B6A4-1AEF0F0181F9}" type="datetimeFigureOut">
              <a:rPr lang="en-US" smtClean="0"/>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42824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D96607-DE07-F44E-B6A4-1AEF0F0181F9}" type="datetimeFigureOut">
              <a:rPr lang="en-US" smtClean="0"/>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121314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D96607-DE07-F44E-B6A4-1AEF0F0181F9}" type="datetimeFigureOut">
              <a:rPr lang="en-US" smtClean="0"/>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113344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511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ext Placeholder 20"/>
          <p:cNvSpPr>
            <a:spLocks noGrp="1"/>
          </p:cNvSpPr>
          <p:nvPr>
            <p:ph type="body" sz="quarter" idx="13" hasCustomPrompt="1"/>
          </p:nvPr>
        </p:nvSpPr>
        <p:spPr>
          <a:xfrm>
            <a:off x="607485" y="456619"/>
            <a:ext cx="3394131" cy="597984"/>
          </a:xfrm>
        </p:spPr>
        <p:txBody>
          <a:bodyPr>
            <a:noAutofit/>
          </a:bodyPr>
          <a:lstStyle>
            <a:lvl1pPr marL="0" indent="0">
              <a:lnSpc>
                <a:spcPct val="80000"/>
              </a:lnSpc>
              <a:buNone/>
              <a:defRPr sz="4000" b="0" i="0" baseline="0">
                <a:solidFill>
                  <a:srgbClr val="FFFFFF"/>
                </a:solidFill>
                <a:latin typeface="+mj-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AGENDA</a:t>
            </a:r>
            <a:endParaRPr lang="en-US" dirty="0"/>
          </a:p>
        </p:txBody>
      </p:sp>
      <p:sp>
        <p:nvSpPr>
          <p:cNvPr id="3" name="Text Placeholder 2"/>
          <p:cNvSpPr>
            <a:spLocks noGrp="1"/>
          </p:cNvSpPr>
          <p:nvPr>
            <p:ph type="body" sz="quarter" idx="14" hasCustomPrompt="1"/>
          </p:nvPr>
        </p:nvSpPr>
        <p:spPr>
          <a:xfrm>
            <a:off x="607485" y="1506537"/>
            <a:ext cx="10974915" cy="4897438"/>
          </a:xfrm>
        </p:spPr>
        <p:txBody>
          <a:bodyPr>
            <a:normAutofit/>
          </a:bodyPr>
          <a:lstStyle>
            <a:lvl1pPr marL="514350" indent="-514350">
              <a:lnSpc>
                <a:spcPct val="150000"/>
              </a:lnSpc>
              <a:buClr>
                <a:srgbClr val="F7761F"/>
              </a:buClr>
              <a:buSzPct val="150000"/>
              <a:buFont typeface="Wingdings" charset="2"/>
              <a:buAutoNum type="arabicPlain"/>
              <a:defRPr sz="2800" b="0" i="0">
                <a:solidFill>
                  <a:srgbClr val="FFFFFF"/>
                </a:solidFill>
                <a:latin typeface="+mn-lt"/>
              </a:defRPr>
            </a:lvl1pPr>
          </a:lstStyle>
          <a:p>
            <a:pPr lvl="0"/>
            <a:r>
              <a:rPr lang="en-US" dirty="0" smtClean="0"/>
              <a:t>Section One</a:t>
            </a:r>
          </a:p>
          <a:p>
            <a:pPr lvl="0"/>
            <a:r>
              <a:rPr lang="en-US" dirty="0" smtClean="0"/>
              <a:t>Section Two</a:t>
            </a:r>
          </a:p>
          <a:p>
            <a:pPr lvl="0"/>
            <a:r>
              <a:rPr lang="en-US" dirty="0" smtClean="0"/>
              <a:t>Section Three</a:t>
            </a:r>
          </a:p>
          <a:p>
            <a:pPr lvl="0"/>
            <a:r>
              <a:rPr lang="en-US" dirty="0" smtClean="0"/>
              <a:t>Section Four</a:t>
            </a:r>
          </a:p>
          <a:p>
            <a:pPr lvl="0"/>
            <a:r>
              <a:rPr lang="en-US" dirty="0" smtClean="0"/>
              <a:t>Section Five</a:t>
            </a:r>
            <a:endParaRPr lang="en-US" dirty="0"/>
          </a:p>
        </p:txBody>
      </p:sp>
    </p:spTree>
    <p:extLst>
      <p:ext uri="{BB962C8B-B14F-4D97-AF65-F5344CB8AC3E}">
        <p14:creationId xmlns:p14="http://schemas.microsoft.com/office/powerpoint/2010/main" val="1945404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1507067" y="2774071"/>
            <a:ext cx="1380067" cy="1163638"/>
          </a:xfrm>
        </p:spPr>
        <p:txBody>
          <a:bodyPr anchor="ctr">
            <a:noAutofit/>
          </a:bodyPr>
          <a:lstStyle>
            <a:lvl1pPr marL="0" indent="0">
              <a:buNone/>
              <a:defRPr sz="9800" b="0" i="0">
                <a:solidFill>
                  <a:schemeClr val="bg1"/>
                </a:solidFill>
                <a:latin typeface="+mj-lt"/>
              </a:defRPr>
            </a:lvl1pPr>
          </a:lstStyle>
          <a:p>
            <a:pPr lvl="0"/>
            <a:r>
              <a:rPr lang="en-US" dirty="0" smtClean="0"/>
              <a:t>1</a:t>
            </a:r>
            <a:endParaRPr lang="en-US" dirty="0"/>
          </a:p>
        </p:txBody>
      </p:sp>
      <p:sp>
        <p:nvSpPr>
          <p:cNvPr id="13" name="Text Placeholder 12"/>
          <p:cNvSpPr>
            <a:spLocks noGrp="1"/>
          </p:cNvSpPr>
          <p:nvPr>
            <p:ph type="body" sz="quarter" idx="14" hasCustomPrompt="1"/>
          </p:nvPr>
        </p:nvSpPr>
        <p:spPr>
          <a:xfrm>
            <a:off x="2887134" y="2774071"/>
            <a:ext cx="8699500" cy="1163638"/>
          </a:xfrm>
        </p:spPr>
        <p:txBody>
          <a:bodyPr anchor="ctr">
            <a:noAutofit/>
          </a:bodyPr>
          <a:lstStyle>
            <a:lvl1pPr marL="0" indent="0">
              <a:buNone/>
              <a:defRPr sz="4000" b="0" i="0">
                <a:solidFill>
                  <a:srgbClr val="FFFFF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ONE EXTENDED TITLE</a:t>
            </a:r>
            <a:endParaRPr lang="en-US" dirty="0"/>
          </a:p>
        </p:txBody>
      </p:sp>
    </p:spTree>
    <p:extLst>
      <p:ext uri="{BB962C8B-B14F-4D97-AF65-F5344CB8AC3E}">
        <p14:creationId xmlns:p14="http://schemas.microsoft.com/office/powerpoint/2010/main" val="973544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1" name="Text Placeholder 20"/>
          <p:cNvSpPr>
            <a:spLocks noGrp="1"/>
          </p:cNvSpPr>
          <p:nvPr>
            <p:ph type="body" sz="quarter" idx="13" hasCustomPrompt="1"/>
          </p:nvPr>
        </p:nvSpPr>
        <p:spPr>
          <a:xfrm>
            <a:off x="1103010" y="2546684"/>
            <a:ext cx="10006697" cy="1263483"/>
          </a:xfrm>
        </p:spPr>
        <p:txBody>
          <a:bodyPr>
            <a:noAutofit/>
          </a:bodyPr>
          <a:lstStyle>
            <a:lvl1pPr marL="0" indent="0">
              <a:lnSpc>
                <a:spcPct val="80000"/>
              </a:lnSpc>
              <a:buNone/>
              <a:defRPr sz="4800" b="0" i="0" baseline="0">
                <a:solidFill>
                  <a:srgbClr val="FFFFFF"/>
                </a:solidFill>
                <a:latin typeface="+mj-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COMPLETE PRESENTATION TITLE</a:t>
            </a:r>
            <a:endParaRPr lang="en-US" dirty="0"/>
          </a:p>
        </p:txBody>
      </p:sp>
      <p:sp>
        <p:nvSpPr>
          <p:cNvPr id="24" name="Text Placeholder 20"/>
          <p:cNvSpPr>
            <a:spLocks noGrp="1"/>
          </p:cNvSpPr>
          <p:nvPr>
            <p:ph type="body" sz="quarter" idx="14" hasCustomPrompt="1"/>
          </p:nvPr>
        </p:nvSpPr>
        <p:spPr>
          <a:xfrm>
            <a:off x="1103010" y="3810166"/>
            <a:ext cx="10006697" cy="486026"/>
          </a:xfrm>
        </p:spPr>
        <p:txBody>
          <a:bodyPr>
            <a:noAutofit/>
          </a:bodyPr>
          <a:lstStyle>
            <a:lvl1pPr marL="0" indent="0">
              <a:lnSpc>
                <a:spcPct val="80000"/>
              </a:lnSpc>
              <a:buNone/>
              <a:defRPr sz="2800" b="0" i="0" baseline="0">
                <a:solidFill>
                  <a:srgbClr val="FFFFFF"/>
                </a:solidFill>
                <a:latin typeface="+mn-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Presentation Subtitle</a:t>
            </a:r>
            <a:endParaRPr lang="en-US" dirty="0"/>
          </a:p>
        </p:txBody>
      </p:sp>
      <p:sp>
        <p:nvSpPr>
          <p:cNvPr id="4" name="Text Placeholder 20"/>
          <p:cNvSpPr>
            <a:spLocks noGrp="1"/>
          </p:cNvSpPr>
          <p:nvPr>
            <p:ph type="body" sz="quarter" idx="15" hasCustomPrompt="1"/>
          </p:nvPr>
        </p:nvSpPr>
        <p:spPr>
          <a:xfrm>
            <a:off x="607485" y="5917949"/>
            <a:ext cx="5488516" cy="486026"/>
          </a:xfrm>
        </p:spPr>
        <p:txBody>
          <a:bodyPr anchor="ctr">
            <a:noAutofit/>
          </a:bodyPr>
          <a:lstStyle>
            <a:lvl1pPr marL="0" indent="0">
              <a:lnSpc>
                <a:spcPct val="80000"/>
              </a:lnSpc>
              <a:buNone/>
              <a:defRPr sz="2400" b="0" i="0" baseline="0">
                <a:solidFill>
                  <a:srgbClr val="FFFFFF"/>
                </a:solidFill>
                <a:latin typeface="+mn-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Presenter Name</a:t>
            </a:r>
            <a:endParaRPr lang="en-US" dirty="0"/>
          </a:p>
        </p:txBody>
      </p:sp>
      <p:sp>
        <p:nvSpPr>
          <p:cNvPr id="7" name="Date Placeholder 3"/>
          <p:cNvSpPr>
            <a:spLocks noGrp="1"/>
          </p:cNvSpPr>
          <p:nvPr>
            <p:ph type="dt" sz="half" idx="10"/>
          </p:nvPr>
        </p:nvSpPr>
        <p:spPr>
          <a:xfrm>
            <a:off x="9821333" y="6038851"/>
            <a:ext cx="1765300" cy="365125"/>
          </a:xfrm>
          <a:prstGeom prst="rect">
            <a:avLst/>
          </a:prstGeom>
        </p:spPr>
        <p:txBody>
          <a:bodyPr/>
          <a:lstStyle>
            <a:lvl1pPr algn="r">
              <a:defRPr b="0" i="0">
                <a:solidFill>
                  <a:schemeClr val="bg1"/>
                </a:solidFill>
                <a:latin typeface="+mn-lt"/>
                <a:cs typeface="Verdana"/>
              </a:defRPr>
            </a:lvl1pPr>
          </a:lstStyle>
          <a:p>
            <a:fld id="{1F6F36BF-3E9A-9049-94E6-100EB73FDECF}" type="datetimeFigureOut">
              <a:rPr lang="en-US" kern="0" smtClean="0"/>
              <a:pPr/>
              <a:t>8/31/16</a:t>
            </a:fld>
            <a:endParaRPr lang="en-US" kern="0" dirty="0" smtClean="0"/>
          </a:p>
        </p:txBody>
      </p:sp>
    </p:spTree>
    <p:extLst>
      <p:ext uri="{BB962C8B-B14F-4D97-AF65-F5344CB8AC3E}">
        <p14:creationId xmlns:p14="http://schemas.microsoft.com/office/powerpoint/2010/main" val="685479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1" name="Text Placeholder 20"/>
          <p:cNvSpPr>
            <a:spLocks noGrp="1"/>
          </p:cNvSpPr>
          <p:nvPr>
            <p:ph type="body" sz="quarter" idx="13" hasCustomPrompt="1"/>
          </p:nvPr>
        </p:nvSpPr>
        <p:spPr>
          <a:xfrm>
            <a:off x="1103010" y="2546684"/>
            <a:ext cx="10006697" cy="1263483"/>
          </a:xfrm>
        </p:spPr>
        <p:txBody>
          <a:bodyPr>
            <a:noAutofit/>
          </a:bodyPr>
          <a:lstStyle>
            <a:lvl1pPr marL="0" indent="0">
              <a:lnSpc>
                <a:spcPct val="80000"/>
              </a:lnSpc>
              <a:buNone/>
              <a:defRPr sz="4800" b="0" i="0" baseline="0">
                <a:solidFill>
                  <a:srgbClr val="FFFFFF"/>
                </a:solidFill>
                <a:latin typeface="+mj-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COMPLETE PRESENTATION TITLE</a:t>
            </a:r>
            <a:endParaRPr lang="en-US" dirty="0"/>
          </a:p>
        </p:txBody>
      </p:sp>
      <p:sp>
        <p:nvSpPr>
          <p:cNvPr id="24" name="Text Placeholder 20"/>
          <p:cNvSpPr>
            <a:spLocks noGrp="1"/>
          </p:cNvSpPr>
          <p:nvPr>
            <p:ph type="body" sz="quarter" idx="14" hasCustomPrompt="1"/>
          </p:nvPr>
        </p:nvSpPr>
        <p:spPr>
          <a:xfrm>
            <a:off x="1103010" y="3810166"/>
            <a:ext cx="10006697" cy="486026"/>
          </a:xfrm>
        </p:spPr>
        <p:txBody>
          <a:bodyPr>
            <a:noAutofit/>
          </a:bodyPr>
          <a:lstStyle>
            <a:lvl1pPr marL="0" indent="0">
              <a:lnSpc>
                <a:spcPct val="80000"/>
              </a:lnSpc>
              <a:buNone/>
              <a:defRPr sz="2800" b="0" i="0" baseline="0">
                <a:solidFill>
                  <a:srgbClr val="FFFFFF"/>
                </a:solidFill>
                <a:latin typeface="+mn-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Presentation Subtitle</a:t>
            </a:r>
            <a:endParaRPr lang="en-US" dirty="0"/>
          </a:p>
        </p:txBody>
      </p:sp>
      <p:sp>
        <p:nvSpPr>
          <p:cNvPr id="4" name="Text Placeholder 20"/>
          <p:cNvSpPr>
            <a:spLocks noGrp="1"/>
          </p:cNvSpPr>
          <p:nvPr>
            <p:ph type="body" sz="quarter" idx="15" hasCustomPrompt="1"/>
          </p:nvPr>
        </p:nvSpPr>
        <p:spPr>
          <a:xfrm>
            <a:off x="607485" y="5917949"/>
            <a:ext cx="5488516" cy="486026"/>
          </a:xfrm>
        </p:spPr>
        <p:txBody>
          <a:bodyPr anchor="ctr">
            <a:noAutofit/>
          </a:bodyPr>
          <a:lstStyle>
            <a:lvl1pPr marL="0" indent="0">
              <a:lnSpc>
                <a:spcPct val="80000"/>
              </a:lnSpc>
              <a:buNone/>
              <a:defRPr sz="2400" b="0" i="0" baseline="0">
                <a:solidFill>
                  <a:srgbClr val="FFFFFF"/>
                </a:solidFill>
                <a:latin typeface="+mn-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Presenter Name</a:t>
            </a:r>
            <a:endParaRPr lang="en-US" dirty="0"/>
          </a:p>
        </p:txBody>
      </p:sp>
      <p:sp>
        <p:nvSpPr>
          <p:cNvPr id="7" name="Date Placeholder 3"/>
          <p:cNvSpPr>
            <a:spLocks noGrp="1"/>
          </p:cNvSpPr>
          <p:nvPr>
            <p:ph type="dt" sz="half" idx="10"/>
          </p:nvPr>
        </p:nvSpPr>
        <p:spPr>
          <a:xfrm>
            <a:off x="9821333" y="6038851"/>
            <a:ext cx="1765300" cy="365125"/>
          </a:xfrm>
          <a:prstGeom prst="rect">
            <a:avLst/>
          </a:prstGeom>
        </p:spPr>
        <p:txBody>
          <a:bodyPr/>
          <a:lstStyle>
            <a:lvl1pPr algn="r">
              <a:defRPr b="0" i="0">
                <a:solidFill>
                  <a:schemeClr val="bg1"/>
                </a:solidFill>
                <a:latin typeface="+mn-lt"/>
                <a:cs typeface="Verdana"/>
              </a:defRPr>
            </a:lvl1pPr>
          </a:lstStyle>
          <a:p>
            <a:fld id="{1F6F36BF-3E9A-9049-94E6-100EB73FDECF}" type="datetimeFigureOut">
              <a:rPr lang="en-US" kern="0" smtClean="0"/>
              <a:pPr/>
              <a:t>8/31/16</a:t>
            </a:fld>
            <a:endParaRPr lang="en-US" kern="0" dirty="0" smtClean="0"/>
          </a:p>
        </p:txBody>
      </p:sp>
    </p:spTree>
    <p:extLst>
      <p:ext uri="{BB962C8B-B14F-4D97-AF65-F5344CB8AC3E}">
        <p14:creationId xmlns:p14="http://schemas.microsoft.com/office/powerpoint/2010/main" val="1756934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HubSpot 2013 Brand Template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39023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mpty Ligh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704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aragraph Light">
    <p:bg>
      <p:bgPr>
        <a:solidFill>
          <a:schemeClr val="bg1"/>
        </a:solidFill>
        <a:effectLst/>
      </p:bgPr>
    </p:bg>
    <p:spTree>
      <p:nvGrpSpPr>
        <p:cNvPr id="1" name=""/>
        <p:cNvGrpSpPr/>
        <p:nvPr/>
      </p:nvGrpSpPr>
      <p:grpSpPr>
        <a:xfrm>
          <a:off x="0" y="0"/>
          <a:ext cx="0" cy="0"/>
          <a:chOff x="0" y="0"/>
          <a:chExt cx="0" cy="0"/>
        </a:xfrm>
      </p:grpSpPr>
      <p:sp>
        <p:nvSpPr>
          <p:cNvPr id="6" name="Text Placeholder 20"/>
          <p:cNvSpPr>
            <a:spLocks noGrp="1"/>
          </p:cNvSpPr>
          <p:nvPr>
            <p:ph type="body" sz="quarter" idx="13" hasCustomPrompt="1"/>
          </p:nvPr>
        </p:nvSpPr>
        <p:spPr>
          <a:xfrm>
            <a:off x="607489" y="456620"/>
            <a:ext cx="10979148" cy="685925"/>
          </a:xfrm>
        </p:spPr>
        <p:txBody>
          <a:bodyPr>
            <a:noAutofit/>
          </a:bodyPr>
          <a:lstStyle>
            <a:lvl1pPr marL="0" marR="0" indent="0" algn="l" defTabSz="609585" rtl="0" eaLnBrk="1" fontAlgn="auto" latinLnBrk="0" hangingPunct="1">
              <a:lnSpc>
                <a:spcPct val="80000"/>
              </a:lnSpc>
              <a:spcBef>
                <a:spcPct val="20000"/>
              </a:spcBef>
              <a:spcAft>
                <a:spcPts val="0"/>
              </a:spcAft>
              <a:buClrTx/>
              <a:buSzTx/>
              <a:buFont typeface="Arial"/>
              <a:buNone/>
              <a:tabLst/>
              <a:defRPr sz="5333" b="0" i="0" baseline="0">
                <a:solidFill>
                  <a:srgbClr val="414141"/>
                </a:solidFill>
                <a:latin typeface="+mj-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marL="0" marR="0" lvl="0" indent="0" algn="l" defTabSz="609585" rtl="0" eaLnBrk="1" fontAlgn="auto" latinLnBrk="0" hangingPunct="1">
              <a:lnSpc>
                <a:spcPct val="80000"/>
              </a:lnSpc>
              <a:spcBef>
                <a:spcPct val="20000"/>
              </a:spcBef>
              <a:spcAft>
                <a:spcPts val="0"/>
              </a:spcAft>
              <a:buClrTx/>
              <a:buSzTx/>
              <a:buFont typeface="Arial"/>
              <a:buNone/>
              <a:tabLst/>
              <a:defRPr/>
            </a:pPr>
            <a:r>
              <a:rPr lang="en-US" dirty="0" smtClean="0"/>
              <a:t>PARAGRAPH</a:t>
            </a:r>
          </a:p>
        </p:txBody>
      </p:sp>
      <p:sp>
        <p:nvSpPr>
          <p:cNvPr id="7" name="Content Placeholder 2"/>
          <p:cNvSpPr>
            <a:spLocks noGrp="1"/>
          </p:cNvSpPr>
          <p:nvPr>
            <p:ph idx="1" hasCustomPrompt="1"/>
          </p:nvPr>
        </p:nvSpPr>
        <p:spPr>
          <a:xfrm>
            <a:off x="609600" y="1337883"/>
            <a:ext cx="10972800" cy="5066092"/>
          </a:xfrm>
        </p:spPr>
        <p:txBody>
          <a:bodyPr>
            <a:noAutofit/>
          </a:bodyPr>
          <a:lstStyle>
            <a:lvl1pPr marL="0" indent="0">
              <a:lnSpc>
                <a:spcPct val="150000"/>
              </a:lnSpc>
              <a:buClr>
                <a:srgbClr val="F7761F"/>
              </a:buClr>
              <a:buSzPct val="100000"/>
              <a:buFont typeface="Arial"/>
              <a:buNone/>
              <a:defRPr sz="2133"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adipisicing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r>
              <a:rPr lang="en-US" dirty="0" err="1" smtClean="0"/>
              <a:t>Duis</a:t>
            </a:r>
            <a:r>
              <a:rPr lang="en-US" dirty="0" smtClean="0"/>
              <a:t> </a:t>
            </a:r>
            <a:r>
              <a:rPr lang="en-US" dirty="0" err="1" smtClean="0"/>
              <a:t>aute</a:t>
            </a:r>
            <a:r>
              <a:rPr lang="en-US" dirty="0" smtClean="0"/>
              <a:t> </a:t>
            </a:r>
            <a:r>
              <a:rPr lang="en-US" dirty="0" err="1" smtClean="0"/>
              <a:t>irure</a:t>
            </a:r>
            <a:r>
              <a:rPr lang="en-US" dirty="0" smtClean="0"/>
              <a:t> dolor in </a:t>
            </a:r>
            <a:r>
              <a:rPr lang="en-US" dirty="0" err="1" smtClean="0"/>
              <a:t>reprehenderit</a:t>
            </a:r>
            <a:r>
              <a:rPr lang="en-US" dirty="0" smtClean="0"/>
              <a:t> in </a:t>
            </a:r>
            <a:r>
              <a:rPr lang="en-US" dirty="0" err="1" smtClean="0"/>
              <a:t>voluptate</a:t>
            </a:r>
            <a:r>
              <a:rPr lang="en-US" dirty="0" smtClean="0"/>
              <a:t> </a:t>
            </a:r>
            <a:r>
              <a:rPr lang="en-US" dirty="0" err="1" smtClean="0"/>
              <a:t>velit</a:t>
            </a:r>
            <a:r>
              <a:rPr lang="en-US" dirty="0" smtClean="0"/>
              <a:t> </a:t>
            </a:r>
            <a:r>
              <a:rPr lang="en-US" dirty="0" err="1" smtClean="0"/>
              <a:t>esse</a:t>
            </a:r>
            <a:r>
              <a:rPr lang="en-US" dirty="0" smtClean="0"/>
              <a:t> </a:t>
            </a:r>
            <a:r>
              <a:rPr lang="en-US" dirty="0" err="1" smtClean="0"/>
              <a:t>cillum</a:t>
            </a:r>
            <a:r>
              <a:rPr lang="en-US" dirty="0" smtClean="0"/>
              <a:t> </a:t>
            </a:r>
            <a:r>
              <a:rPr lang="en-US" dirty="0" err="1" smtClean="0"/>
              <a:t>dolore</a:t>
            </a:r>
            <a:r>
              <a:rPr lang="en-US" dirty="0" smtClean="0"/>
              <a:t> </a:t>
            </a:r>
            <a:r>
              <a:rPr lang="en-US" dirty="0" err="1" smtClean="0"/>
              <a:t>eu</a:t>
            </a:r>
            <a:r>
              <a:rPr lang="en-US" dirty="0" smtClean="0"/>
              <a:t> </a:t>
            </a:r>
            <a:r>
              <a:rPr lang="en-US" dirty="0" err="1" smtClean="0"/>
              <a:t>fugiat</a:t>
            </a:r>
            <a:r>
              <a:rPr lang="en-US" dirty="0" smtClean="0"/>
              <a:t> </a:t>
            </a:r>
            <a:r>
              <a:rPr lang="en-US" dirty="0" err="1" smtClean="0"/>
              <a:t>nulla</a:t>
            </a:r>
            <a:r>
              <a:rPr lang="en-US" dirty="0" smtClean="0"/>
              <a:t> </a:t>
            </a:r>
            <a:r>
              <a:rPr lang="en-US" dirty="0" err="1" smtClean="0"/>
              <a:t>pariatur</a:t>
            </a:r>
            <a:r>
              <a:rPr lang="en-US" dirty="0" smtClean="0"/>
              <a:t>. </a:t>
            </a:r>
            <a:r>
              <a:rPr lang="en-US" dirty="0" err="1" smtClean="0"/>
              <a:t>Excepteur</a:t>
            </a:r>
            <a:r>
              <a:rPr lang="en-US" dirty="0" smtClean="0"/>
              <a:t> </a:t>
            </a:r>
            <a:r>
              <a:rPr lang="en-US" dirty="0" err="1" smtClean="0"/>
              <a:t>sint</a:t>
            </a:r>
            <a:r>
              <a:rPr lang="en-US" dirty="0" smtClean="0"/>
              <a:t> </a:t>
            </a:r>
            <a:r>
              <a:rPr lang="en-US" dirty="0" err="1" smtClean="0"/>
              <a:t>occaecat</a:t>
            </a:r>
            <a:r>
              <a:rPr lang="en-US" dirty="0" smtClean="0"/>
              <a:t> </a:t>
            </a:r>
            <a:r>
              <a:rPr lang="en-US" dirty="0" err="1" smtClean="0"/>
              <a:t>cupidatat</a:t>
            </a:r>
            <a:r>
              <a:rPr lang="en-US" dirty="0" smtClean="0"/>
              <a:t> non </a:t>
            </a:r>
            <a:r>
              <a:rPr lang="en-US" dirty="0" err="1" smtClean="0"/>
              <a:t>proident</a:t>
            </a:r>
            <a:r>
              <a:rPr lang="en-US" dirty="0" smtClean="0"/>
              <a:t>, </a:t>
            </a:r>
            <a:r>
              <a:rPr lang="en-US" dirty="0" err="1" smtClean="0"/>
              <a:t>sunt</a:t>
            </a:r>
            <a:r>
              <a:rPr lang="en-US" dirty="0" smtClean="0"/>
              <a:t> in.</a:t>
            </a:r>
            <a:endParaRPr lang="en-US" dirty="0"/>
          </a:p>
        </p:txBody>
      </p:sp>
      <p:pic>
        <p:nvPicPr>
          <p:cNvPr id="4" name="Picture 2" descr="C:\Users\Keith\Desktop\Sprocket low-res for light backgrounds.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346297" y="6039985"/>
            <a:ext cx="655609" cy="72798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244502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D96607-DE07-F44E-B6A4-1AEF0F0181F9}" type="datetimeFigureOut">
              <a:rPr lang="en-US" smtClean="0"/>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123468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ubsection Lists">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20"/>
          <p:cNvSpPr>
            <a:spLocks noGrp="1"/>
          </p:cNvSpPr>
          <p:nvPr>
            <p:ph type="body" sz="quarter" idx="13" hasCustomPrompt="1"/>
          </p:nvPr>
        </p:nvSpPr>
        <p:spPr>
          <a:xfrm>
            <a:off x="607485" y="456619"/>
            <a:ext cx="10979148" cy="597984"/>
          </a:xfrm>
        </p:spPr>
        <p:txBody>
          <a:bodyPr>
            <a:noAutofit/>
          </a:bodyPr>
          <a:lstStyle>
            <a:lvl1pPr marL="0" indent="0">
              <a:lnSpc>
                <a:spcPct val="80000"/>
              </a:lnSpc>
              <a:buNone/>
              <a:defRPr sz="4000" b="0" i="0" baseline="0">
                <a:solidFill>
                  <a:srgbClr val="414141"/>
                </a:solidFill>
                <a:latin typeface="Verdana"/>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Subsection Agenda</a:t>
            </a:r>
            <a:endParaRPr lang="en-US" dirty="0"/>
          </a:p>
        </p:txBody>
      </p:sp>
      <p:sp>
        <p:nvSpPr>
          <p:cNvPr id="4" name="Text Placeholder 2"/>
          <p:cNvSpPr>
            <a:spLocks noGrp="1"/>
          </p:cNvSpPr>
          <p:nvPr>
            <p:ph type="body" sz="quarter" idx="14" hasCustomPrompt="1"/>
          </p:nvPr>
        </p:nvSpPr>
        <p:spPr>
          <a:xfrm>
            <a:off x="607485" y="1506537"/>
            <a:ext cx="10974915" cy="4897438"/>
          </a:xfrm>
        </p:spPr>
        <p:txBody>
          <a:bodyPr>
            <a:normAutofit/>
          </a:bodyPr>
          <a:lstStyle>
            <a:lvl1pPr marL="514350" indent="-514350">
              <a:lnSpc>
                <a:spcPct val="150000"/>
              </a:lnSpc>
              <a:buClr>
                <a:srgbClr val="F7761F"/>
              </a:buClr>
              <a:buSzPct val="150000"/>
              <a:buFont typeface="Wingdings" charset="2"/>
              <a:buAutoNum type="arabicPlain"/>
              <a:defRPr sz="2800">
                <a:solidFill>
                  <a:srgbClr val="414141"/>
                </a:solidFill>
              </a:defRPr>
            </a:lvl1pPr>
          </a:lstStyle>
          <a:p>
            <a:pPr lvl="0"/>
            <a:r>
              <a:rPr lang="en-US" dirty="0" smtClean="0"/>
              <a:t>Subsection One</a:t>
            </a:r>
          </a:p>
          <a:p>
            <a:pPr lvl="0"/>
            <a:r>
              <a:rPr lang="en-US" dirty="0" smtClean="0"/>
              <a:t>Subsection Two</a:t>
            </a:r>
          </a:p>
          <a:p>
            <a:pPr lvl="0"/>
            <a:r>
              <a:rPr lang="en-US" dirty="0" smtClean="0"/>
              <a:t>Subsection Three</a:t>
            </a:r>
          </a:p>
          <a:p>
            <a:pPr lvl="0"/>
            <a:r>
              <a:rPr lang="en-US" dirty="0" smtClean="0"/>
              <a:t>Subsection Four</a:t>
            </a:r>
          </a:p>
          <a:p>
            <a:pPr lvl="0"/>
            <a:r>
              <a:rPr lang="en-US" dirty="0" smtClean="0"/>
              <a:t>Subsection Five</a:t>
            </a:r>
            <a:endParaRPr lang="en-US" dirty="0"/>
          </a:p>
        </p:txBody>
      </p:sp>
    </p:spTree>
    <p:extLst>
      <p:ext uri="{BB962C8B-B14F-4D97-AF65-F5344CB8AC3E}">
        <p14:creationId xmlns:p14="http://schemas.microsoft.com/office/powerpoint/2010/main" val="588024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ection Header">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1507067" y="2774071"/>
            <a:ext cx="1380067" cy="1163638"/>
          </a:xfrm>
        </p:spPr>
        <p:txBody>
          <a:bodyPr anchor="ctr">
            <a:noAutofit/>
          </a:bodyPr>
          <a:lstStyle>
            <a:lvl1pPr marL="0" indent="0">
              <a:buNone/>
              <a:defRPr sz="9800" b="0" i="0">
                <a:solidFill>
                  <a:schemeClr val="bg1"/>
                </a:solidFill>
                <a:latin typeface="+mj-lt"/>
              </a:defRPr>
            </a:lvl1pPr>
          </a:lstStyle>
          <a:p>
            <a:pPr lvl="0"/>
            <a:r>
              <a:rPr lang="en-US" dirty="0" smtClean="0"/>
              <a:t>1</a:t>
            </a:r>
            <a:endParaRPr lang="en-US" dirty="0"/>
          </a:p>
        </p:txBody>
      </p:sp>
      <p:sp>
        <p:nvSpPr>
          <p:cNvPr id="13" name="Text Placeholder 12"/>
          <p:cNvSpPr>
            <a:spLocks noGrp="1"/>
          </p:cNvSpPr>
          <p:nvPr>
            <p:ph type="body" sz="quarter" idx="14" hasCustomPrompt="1"/>
          </p:nvPr>
        </p:nvSpPr>
        <p:spPr>
          <a:xfrm>
            <a:off x="2887134" y="2774071"/>
            <a:ext cx="8699500" cy="1163638"/>
          </a:xfrm>
        </p:spPr>
        <p:txBody>
          <a:bodyPr anchor="ctr">
            <a:noAutofit/>
          </a:bodyPr>
          <a:lstStyle>
            <a:lvl1pPr marL="0" indent="0">
              <a:buNone/>
              <a:defRPr sz="4000" b="0" i="0">
                <a:solidFill>
                  <a:srgbClr val="FFFFF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ONE EXTENDED TITLE</a:t>
            </a:r>
            <a:endParaRPr lang="en-US" dirty="0"/>
          </a:p>
        </p:txBody>
      </p:sp>
    </p:spTree>
    <p:extLst>
      <p:ext uri="{BB962C8B-B14F-4D97-AF65-F5344CB8AC3E}">
        <p14:creationId xmlns:p14="http://schemas.microsoft.com/office/powerpoint/2010/main" val="21219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Section Header">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1507067" y="2774071"/>
            <a:ext cx="1380067" cy="1163638"/>
          </a:xfrm>
        </p:spPr>
        <p:txBody>
          <a:bodyPr anchor="ctr">
            <a:noAutofit/>
          </a:bodyPr>
          <a:lstStyle>
            <a:lvl1pPr marL="0" indent="0">
              <a:buNone/>
              <a:defRPr sz="9800" b="0" i="0">
                <a:solidFill>
                  <a:schemeClr val="bg1"/>
                </a:solidFill>
                <a:latin typeface="+mj-lt"/>
              </a:defRPr>
            </a:lvl1pPr>
          </a:lstStyle>
          <a:p>
            <a:pPr lvl="0"/>
            <a:r>
              <a:rPr lang="en-US" dirty="0" smtClean="0"/>
              <a:t>1</a:t>
            </a:r>
            <a:endParaRPr lang="en-US" dirty="0"/>
          </a:p>
        </p:txBody>
      </p:sp>
      <p:sp>
        <p:nvSpPr>
          <p:cNvPr id="13" name="Text Placeholder 12"/>
          <p:cNvSpPr>
            <a:spLocks noGrp="1"/>
          </p:cNvSpPr>
          <p:nvPr>
            <p:ph type="body" sz="quarter" idx="14" hasCustomPrompt="1"/>
          </p:nvPr>
        </p:nvSpPr>
        <p:spPr>
          <a:xfrm>
            <a:off x="2887134" y="2774071"/>
            <a:ext cx="8699500" cy="1163638"/>
          </a:xfrm>
        </p:spPr>
        <p:txBody>
          <a:bodyPr anchor="ctr">
            <a:noAutofit/>
          </a:bodyPr>
          <a:lstStyle>
            <a:lvl1pPr marL="0" indent="0">
              <a:buNone/>
              <a:defRPr sz="4000" b="0" i="0">
                <a:solidFill>
                  <a:srgbClr val="FFFFF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ONE EXTENDED TITLE</a:t>
            </a:r>
            <a:endParaRPr lang="en-US" dirty="0"/>
          </a:p>
        </p:txBody>
      </p:sp>
    </p:spTree>
    <p:extLst>
      <p:ext uri="{BB962C8B-B14F-4D97-AF65-F5344CB8AC3E}">
        <p14:creationId xmlns:p14="http://schemas.microsoft.com/office/powerpoint/2010/main" val="1557704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Section Header">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1507067" y="2774071"/>
            <a:ext cx="1380067" cy="1163638"/>
          </a:xfrm>
        </p:spPr>
        <p:txBody>
          <a:bodyPr anchor="ctr">
            <a:noAutofit/>
          </a:bodyPr>
          <a:lstStyle>
            <a:lvl1pPr marL="0" indent="0">
              <a:buNone/>
              <a:defRPr sz="9800" b="0" i="0">
                <a:solidFill>
                  <a:schemeClr val="bg1"/>
                </a:solidFill>
                <a:latin typeface="+mj-lt"/>
              </a:defRPr>
            </a:lvl1pPr>
          </a:lstStyle>
          <a:p>
            <a:pPr lvl="0"/>
            <a:r>
              <a:rPr lang="en-US" dirty="0" smtClean="0"/>
              <a:t>1</a:t>
            </a:r>
            <a:endParaRPr lang="en-US" dirty="0"/>
          </a:p>
        </p:txBody>
      </p:sp>
      <p:sp>
        <p:nvSpPr>
          <p:cNvPr id="13" name="Text Placeholder 12"/>
          <p:cNvSpPr>
            <a:spLocks noGrp="1"/>
          </p:cNvSpPr>
          <p:nvPr>
            <p:ph type="body" sz="quarter" idx="14" hasCustomPrompt="1"/>
          </p:nvPr>
        </p:nvSpPr>
        <p:spPr>
          <a:xfrm>
            <a:off x="2887134" y="2774071"/>
            <a:ext cx="8699500" cy="1163638"/>
          </a:xfrm>
        </p:spPr>
        <p:txBody>
          <a:bodyPr anchor="ctr">
            <a:noAutofit/>
          </a:bodyPr>
          <a:lstStyle>
            <a:lvl1pPr marL="0" indent="0">
              <a:buNone/>
              <a:defRPr sz="4000" b="0" i="0">
                <a:solidFill>
                  <a:srgbClr val="FFFFF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ONE EXTENDED TITLE</a:t>
            </a:r>
            <a:endParaRPr lang="en-US" dirty="0"/>
          </a:p>
        </p:txBody>
      </p:sp>
    </p:spTree>
    <p:extLst>
      <p:ext uri="{BB962C8B-B14F-4D97-AF65-F5344CB8AC3E}">
        <p14:creationId xmlns:p14="http://schemas.microsoft.com/office/powerpoint/2010/main" val="367634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rdered Lis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20"/>
          <p:cNvSpPr>
            <a:spLocks noGrp="1"/>
          </p:cNvSpPr>
          <p:nvPr>
            <p:ph type="body" sz="quarter" idx="13" hasCustomPrompt="1"/>
          </p:nvPr>
        </p:nvSpPr>
        <p:spPr>
          <a:xfrm>
            <a:off x="607485" y="456619"/>
            <a:ext cx="10979148" cy="846803"/>
          </a:xfrm>
        </p:spPr>
        <p:txBody>
          <a:bodyPr>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baseline="0">
                <a:solidFill>
                  <a:srgbClr val="414141"/>
                </a:solidFill>
                <a:latin typeface="+mj-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smtClean="0"/>
              <a:t>Ordered Lists</a:t>
            </a:r>
          </a:p>
        </p:txBody>
      </p:sp>
      <p:sp>
        <p:nvSpPr>
          <p:cNvPr id="7" name="Content Placeholder 2"/>
          <p:cNvSpPr>
            <a:spLocks noGrp="1"/>
          </p:cNvSpPr>
          <p:nvPr>
            <p:ph idx="1" hasCustomPrompt="1"/>
          </p:nvPr>
        </p:nvSpPr>
        <p:spPr>
          <a:xfrm>
            <a:off x="609600" y="1506537"/>
            <a:ext cx="10972800" cy="4897437"/>
          </a:xfrm>
        </p:spPr>
        <p:txBody>
          <a:bodyPr>
            <a:noAutofit/>
          </a:bodyPr>
          <a:lstStyle>
            <a:lvl1pPr marL="457200" indent="-457200">
              <a:lnSpc>
                <a:spcPct val="150000"/>
              </a:lnSpc>
              <a:buClr>
                <a:srgbClr val="F7761F"/>
              </a:buClr>
              <a:buSzPct val="100000"/>
              <a:buFont typeface="Wingdings" charset="2"/>
              <a:buAutoNum type="arabicPlain"/>
              <a:defRPr sz="2400"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List item number one.</a:t>
            </a:r>
            <a:endParaRPr lang="en-US" dirty="0"/>
          </a:p>
        </p:txBody>
      </p:sp>
    </p:spTree>
    <p:extLst>
      <p:ext uri="{BB962C8B-B14F-4D97-AF65-F5344CB8AC3E}">
        <p14:creationId xmlns:p14="http://schemas.microsoft.com/office/powerpoint/2010/main" val="524958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Section Header">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1507067" y="2774071"/>
            <a:ext cx="1380067" cy="1163638"/>
          </a:xfrm>
        </p:spPr>
        <p:txBody>
          <a:bodyPr anchor="ctr">
            <a:noAutofit/>
          </a:bodyPr>
          <a:lstStyle>
            <a:lvl1pPr marL="0" indent="0">
              <a:buNone/>
              <a:defRPr sz="9800" b="0" i="0">
                <a:solidFill>
                  <a:schemeClr val="bg1"/>
                </a:solidFill>
                <a:latin typeface="+mj-lt"/>
              </a:defRPr>
            </a:lvl1pPr>
          </a:lstStyle>
          <a:p>
            <a:pPr lvl="0"/>
            <a:r>
              <a:rPr lang="en-US" dirty="0" smtClean="0"/>
              <a:t>1</a:t>
            </a:r>
            <a:endParaRPr lang="en-US" dirty="0"/>
          </a:p>
        </p:txBody>
      </p:sp>
      <p:sp>
        <p:nvSpPr>
          <p:cNvPr id="13" name="Text Placeholder 12"/>
          <p:cNvSpPr>
            <a:spLocks noGrp="1"/>
          </p:cNvSpPr>
          <p:nvPr>
            <p:ph type="body" sz="quarter" idx="14" hasCustomPrompt="1"/>
          </p:nvPr>
        </p:nvSpPr>
        <p:spPr>
          <a:xfrm>
            <a:off x="2887134" y="2774071"/>
            <a:ext cx="8699500" cy="1163638"/>
          </a:xfrm>
        </p:spPr>
        <p:txBody>
          <a:bodyPr anchor="ctr">
            <a:noAutofit/>
          </a:bodyPr>
          <a:lstStyle>
            <a:lvl1pPr marL="0" indent="0">
              <a:buNone/>
              <a:defRPr sz="4000" b="0" i="0">
                <a:solidFill>
                  <a:srgbClr val="FFFFF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ONE EXTENDED TITLE</a:t>
            </a:r>
            <a:endParaRPr lang="en-US" dirty="0"/>
          </a:p>
        </p:txBody>
      </p:sp>
    </p:spTree>
    <p:extLst>
      <p:ext uri="{BB962C8B-B14F-4D97-AF65-F5344CB8AC3E}">
        <p14:creationId xmlns:p14="http://schemas.microsoft.com/office/powerpoint/2010/main" val="1120872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Section Header">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1507067" y="2774071"/>
            <a:ext cx="1380067" cy="1163638"/>
          </a:xfrm>
        </p:spPr>
        <p:txBody>
          <a:bodyPr anchor="ctr">
            <a:noAutofit/>
          </a:bodyPr>
          <a:lstStyle>
            <a:lvl1pPr marL="0" indent="0">
              <a:buNone/>
              <a:defRPr sz="9800" b="0" i="0">
                <a:solidFill>
                  <a:schemeClr val="bg1"/>
                </a:solidFill>
                <a:latin typeface="+mj-lt"/>
              </a:defRPr>
            </a:lvl1pPr>
          </a:lstStyle>
          <a:p>
            <a:pPr lvl="0"/>
            <a:r>
              <a:rPr lang="en-US" dirty="0" smtClean="0"/>
              <a:t>1</a:t>
            </a:r>
            <a:endParaRPr lang="en-US" dirty="0"/>
          </a:p>
        </p:txBody>
      </p:sp>
      <p:sp>
        <p:nvSpPr>
          <p:cNvPr id="13" name="Text Placeholder 12"/>
          <p:cNvSpPr>
            <a:spLocks noGrp="1"/>
          </p:cNvSpPr>
          <p:nvPr>
            <p:ph type="body" sz="quarter" idx="14" hasCustomPrompt="1"/>
          </p:nvPr>
        </p:nvSpPr>
        <p:spPr>
          <a:xfrm>
            <a:off x="2887134" y="2774071"/>
            <a:ext cx="8699500" cy="1163638"/>
          </a:xfrm>
        </p:spPr>
        <p:txBody>
          <a:bodyPr anchor="ctr">
            <a:noAutofit/>
          </a:bodyPr>
          <a:lstStyle>
            <a:lvl1pPr marL="0" indent="0">
              <a:buNone/>
              <a:defRPr sz="4000" b="0" i="0">
                <a:solidFill>
                  <a:srgbClr val="FFFFF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ONE EXTENDED TITLE</a:t>
            </a:r>
            <a:endParaRPr lang="en-US" dirty="0"/>
          </a:p>
        </p:txBody>
      </p:sp>
    </p:spTree>
    <p:extLst>
      <p:ext uri="{BB962C8B-B14F-4D97-AF65-F5344CB8AC3E}">
        <p14:creationId xmlns:p14="http://schemas.microsoft.com/office/powerpoint/2010/main" val="779236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Section Header">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1507067" y="2774071"/>
            <a:ext cx="1380067" cy="1163638"/>
          </a:xfrm>
        </p:spPr>
        <p:txBody>
          <a:bodyPr anchor="ctr">
            <a:noAutofit/>
          </a:bodyPr>
          <a:lstStyle>
            <a:lvl1pPr marL="0" indent="0">
              <a:buNone/>
              <a:defRPr sz="9800" b="0" i="0">
                <a:solidFill>
                  <a:schemeClr val="bg1"/>
                </a:solidFill>
                <a:latin typeface="+mj-lt"/>
              </a:defRPr>
            </a:lvl1pPr>
          </a:lstStyle>
          <a:p>
            <a:pPr lvl="0"/>
            <a:r>
              <a:rPr lang="en-US" dirty="0" smtClean="0"/>
              <a:t>1</a:t>
            </a:r>
            <a:endParaRPr lang="en-US" dirty="0"/>
          </a:p>
        </p:txBody>
      </p:sp>
      <p:sp>
        <p:nvSpPr>
          <p:cNvPr id="13" name="Text Placeholder 12"/>
          <p:cNvSpPr>
            <a:spLocks noGrp="1"/>
          </p:cNvSpPr>
          <p:nvPr>
            <p:ph type="body" sz="quarter" idx="14" hasCustomPrompt="1"/>
          </p:nvPr>
        </p:nvSpPr>
        <p:spPr>
          <a:xfrm>
            <a:off x="2887134" y="2774071"/>
            <a:ext cx="8699500" cy="1163638"/>
          </a:xfrm>
        </p:spPr>
        <p:txBody>
          <a:bodyPr anchor="ctr">
            <a:noAutofit/>
          </a:bodyPr>
          <a:lstStyle>
            <a:lvl1pPr marL="0" indent="0">
              <a:buNone/>
              <a:defRPr sz="4000" b="0" i="0">
                <a:solidFill>
                  <a:srgbClr val="FFFFF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ONE EXTENDED TITLE</a:t>
            </a:r>
            <a:endParaRPr lang="en-US" dirty="0"/>
          </a:p>
        </p:txBody>
      </p:sp>
    </p:spTree>
    <p:extLst>
      <p:ext uri="{BB962C8B-B14F-4D97-AF65-F5344CB8AC3E}">
        <p14:creationId xmlns:p14="http://schemas.microsoft.com/office/powerpoint/2010/main" val="1276206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mpty Dark">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9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ar Graph">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20"/>
          <p:cNvSpPr>
            <a:spLocks noGrp="1"/>
          </p:cNvSpPr>
          <p:nvPr>
            <p:ph type="body" sz="quarter" idx="13" hasCustomPrompt="1"/>
          </p:nvPr>
        </p:nvSpPr>
        <p:spPr>
          <a:xfrm>
            <a:off x="607485" y="456619"/>
            <a:ext cx="10979148" cy="846803"/>
          </a:xfrm>
        </p:spPr>
        <p:txBody>
          <a:bodyPr>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baseline="0">
                <a:solidFill>
                  <a:srgbClr val="414141"/>
                </a:solidFill>
                <a:latin typeface="+mj-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smtClean="0"/>
              <a:t>Bar Graph</a:t>
            </a:r>
          </a:p>
        </p:txBody>
      </p:sp>
      <p:sp>
        <p:nvSpPr>
          <p:cNvPr id="3" name="Chart Placeholder 2"/>
          <p:cNvSpPr>
            <a:spLocks noGrp="1"/>
          </p:cNvSpPr>
          <p:nvPr>
            <p:ph type="chart" sz="quarter" idx="14"/>
          </p:nvPr>
        </p:nvSpPr>
        <p:spPr>
          <a:xfrm>
            <a:off x="607484" y="1506539"/>
            <a:ext cx="10979149" cy="4897437"/>
          </a:xfrm>
        </p:spPr>
        <p:txBody>
          <a:bodyPr/>
          <a:lstStyle/>
          <a:p>
            <a:endParaRPr lang="en-US" dirty="0"/>
          </a:p>
        </p:txBody>
      </p:sp>
    </p:spTree>
    <p:extLst>
      <p:ext uri="{BB962C8B-B14F-4D97-AF65-F5344CB8AC3E}">
        <p14:creationId xmlns:p14="http://schemas.microsoft.com/office/powerpoint/2010/main" val="184550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D96607-DE07-F44E-B6A4-1AEF0F0181F9}" type="datetimeFigureOut">
              <a:rPr lang="en-US" smtClean="0"/>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219003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Paragraph">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20"/>
          <p:cNvSpPr>
            <a:spLocks noGrp="1"/>
          </p:cNvSpPr>
          <p:nvPr>
            <p:ph type="body" sz="quarter" idx="13" hasCustomPrompt="1"/>
          </p:nvPr>
        </p:nvSpPr>
        <p:spPr>
          <a:xfrm>
            <a:off x="607485" y="456619"/>
            <a:ext cx="10979148" cy="846803"/>
          </a:xfrm>
        </p:spPr>
        <p:txBody>
          <a:bodyPr>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baseline="0">
                <a:solidFill>
                  <a:srgbClr val="414141"/>
                </a:solidFill>
                <a:latin typeface="+mj-lt"/>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smtClean="0"/>
              <a:t>Body Paragraph</a:t>
            </a:r>
          </a:p>
        </p:txBody>
      </p:sp>
      <p:sp>
        <p:nvSpPr>
          <p:cNvPr id="7" name="Content Placeholder 2"/>
          <p:cNvSpPr>
            <a:spLocks noGrp="1"/>
          </p:cNvSpPr>
          <p:nvPr>
            <p:ph idx="1" hasCustomPrompt="1"/>
          </p:nvPr>
        </p:nvSpPr>
        <p:spPr>
          <a:xfrm>
            <a:off x="609600" y="1506537"/>
            <a:ext cx="10972800" cy="4897437"/>
          </a:xfrm>
        </p:spPr>
        <p:txBody>
          <a:bodyPr>
            <a:noAutofit/>
          </a:bodyPr>
          <a:lstStyle>
            <a:lvl1pPr marL="0" indent="0">
              <a:lnSpc>
                <a:spcPct val="150000"/>
              </a:lnSpc>
              <a:buClr>
                <a:srgbClr val="F7761F"/>
              </a:buClr>
              <a:buSzPct val="100000"/>
              <a:buFont typeface="Arial"/>
              <a:buNone/>
              <a:defRPr sz="2000"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adipisicing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r>
              <a:rPr lang="en-US" dirty="0" err="1" smtClean="0"/>
              <a:t>Duis</a:t>
            </a:r>
            <a:r>
              <a:rPr lang="en-US" dirty="0" smtClean="0"/>
              <a:t> </a:t>
            </a:r>
            <a:r>
              <a:rPr lang="en-US" dirty="0" err="1" smtClean="0"/>
              <a:t>aute</a:t>
            </a:r>
            <a:r>
              <a:rPr lang="en-US" dirty="0" smtClean="0"/>
              <a:t> </a:t>
            </a:r>
            <a:r>
              <a:rPr lang="en-US" dirty="0" err="1" smtClean="0"/>
              <a:t>irure</a:t>
            </a:r>
            <a:r>
              <a:rPr lang="en-US" dirty="0" smtClean="0"/>
              <a:t> dolor in </a:t>
            </a:r>
            <a:r>
              <a:rPr lang="en-US" dirty="0" err="1" smtClean="0"/>
              <a:t>reprehenderit</a:t>
            </a:r>
            <a:r>
              <a:rPr lang="en-US" dirty="0" smtClean="0"/>
              <a:t> in </a:t>
            </a:r>
            <a:r>
              <a:rPr lang="en-US" dirty="0" err="1" smtClean="0"/>
              <a:t>voluptate</a:t>
            </a:r>
            <a:r>
              <a:rPr lang="en-US" dirty="0" smtClean="0"/>
              <a:t> </a:t>
            </a:r>
            <a:r>
              <a:rPr lang="en-US" dirty="0" err="1" smtClean="0"/>
              <a:t>velit</a:t>
            </a:r>
            <a:r>
              <a:rPr lang="en-US" dirty="0" smtClean="0"/>
              <a:t> </a:t>
            </a:r>
            <a:r>
              <a:rPr lang="en-US" dirty="0" err="1" smtClean="0"/>
              <a:t>esse</a:t>
            </a:r>
            <a:r>
              <a:rPr lang="en-US" dirty="0" smtClean="0"/>
              <a:t> </a:t>
            </a:r>
            <a:r>
              <a:rPr lang="en-US" dirty="0" err="1" smtClean="0"/>
              <a:t>cillum</a:t>
            </a:r>
            <a:r>
              <a:rPr lang="en-US" dirty="0" smtClean="0"/>
              <a:t> </a:t>
            </a:r>
            <a:r>
              <a:rPr lang="en-US" dirty="0" err="1" smtClean="0"/>
              <a:t>dolore</a:t>
            </a:r>
            <a:r>
              <a:rPr lang="en-US" dirty="0" smtClean="0"/>
              <a:t> </a:t>
            </a:r>
            <a:r>
              <a:rPr lang="en-US" dirty="0" err="1" smtClean="0"/>
              <a:t>eu</a:t>
            </a:r>
            <a:r>
              <a:rPr lang="en-US" dirty="0" smtClean="0"/>
              <a:t> </a:t>
            </a:r>
            <a:r>
              <a:rPr lang="en-US" dirty="0" err="1" smtClean="0"/>
              <a:t>fugiat</a:t>
            </a:r>
            <a:r>
              <a:rPr lang="en-US" dirty="0" smtClean="0"/>
              <a:t> </a:t>
            </a:r>
            <a:r>
              <a:rPr lang="en-US" dirty="0" err="1" smtClean="0"/>
              <a:t>nulla</a:t>
            </a:r>
            <a:r>
              <a:rPr lang="en-US" dirty="0" smtClean="0"/>
              <a:t> </a:t>
            </a:r>
            <a:r>
              <a:rPr lang="en-US" dirty="0" err="1" smtClean="0"/>
              <a:t>pariatur</a:t>
            </a:r>
            <a:r>
              <a:rPr lang="en-US" dirty="0" smtClean="0"/>
              <a:t>. </a:t>
            </a:r>
            <a:r>
              <a:rPr lang="en-US" dirty="0" err="1" smtClean="0"/>
              <a:t>Excepteur</a:t>
            </a:r>
            <a:r>
              <a:rPr lang="en-US" dirty="0" smtClean="0"/>
              <a:t> </a:t>
            </a:r>
            <a:r>
              <a:rPr lang="en-US" dirty="0" err="1" smtClean="0"/>
              <a:t>sint</a:t>
            </a:r>
            <a:r>
              <a:rPr lang="en-US" dirty="0" smtClean="0"/>
              <a:t> </a:t>
            </a:r>
            <a:r>
              <a:rPr lang="en-US" dirty="0" err="1" smtClean="0"/>
              <a:t>occaecat</a:t>
            </a:r>
            <a:r>
              <a:rPr lang="en-US" dirty="0" smtClean="0"/>
              <a:t> </a:t>
            </a:r>
            <a:r>
              <a:rPr lang="en-US" dirty="0" err="1" smtClean="0"/>
              <a:t>cupidatat</a:t>
            </a:r>
            <a:r>
              <a:rPr lang="en-US" dirty="0" smtClean="0"/>
              <a:t> non </a:t>
            </a:r>
            <a:r>
              <a:rPr lang="en-US" dirty="0" err="1" smtClean="0"/>
              <a:t>proident</a:t>
            </a:r>
            <a:r>
              <a:rPr lang="en-US" dirty="0" smtClean="0"/>
              <a:t>, </a:t>
            </a:r>
            <a:r>
              <a:rPr lang="en-US" dirty="0" err="1" smtClean="0"/>
              <a:t>sunt</a:t>
            </a:r>
            <a:r>
              <a:rPr lang="en-US" dirty="0" smtClean="0"/>
              <a:t> in.</a:t>
            </a:r>
            <a:endParaRPr lang="en-US" dirty="0"/>
          </a:p>
        </p:txBody>
      </p:sp>
    </p:spTree>
    <p:extLst>
      <p:ext uri="{BB962C8B-B14F-4D97-AF65-F5344CB8AC3E}">
        <p14:creationId xmlns:p14="http://schemas.microsoft.com/office/powerpoint/2010/main" val="1273447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D96607-DE07-F44E-B6A4-1AEF0F0181F9}" type="datetimeFigureOut">
              <a:rPr lang="en-US" smtClean="0"/>
              <a:t>8/31/16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2146606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96607-DE07-F44E-B6A4-1AEF0F0181F9}" type="datetimeFigureOut">
              <a:rPr lang="en-US" smtClean="0"/>
              <a:t>8/31/16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28180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FD96607-DE07-F44E-B6A4-1AEF0F0181F9}" type="datetimeFigureOut">
              <a:rPr lang="en-US" smtClean="0"/>
              <a:t>8/31/16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111223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96607-DE07-F44E-B6A4-1AEF0F0181F9}" type="datetimeFigureOut">
              <a:rPr lang="en-US" smtClean="0"/>
              <a:t>8/31/16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164712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D96607-DE07-F44E-B6A4-1AEF0F0181F9}" type="datetimeFigureOut">
              <a:rPr lang="en-US" smtClean="0"/>
              <a:t>8/31/16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10668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D96607-DE07-F44E-B6A4-1AEF0F0181F9}" type="datetimeFigureOut">
              <a:rPr lang="en-US" smtClean="0"/>
              <a:t>8/31/16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68ACBB-5D65-3149-94D4-3A8A5455BBC5}" type="slidenum">
              <a:rPr lang="en-US" smtClean="0"/>
              <a:t>‹#›</a:t>
            </a:fld>
            <a:endParaRPr lang="en-US" dirty="0"/>
          </a:p>
        </p:txBody>
      </p:sp>
    </p:spTree>
    <p:extLst>
      <p:ext uri="{BB962C8B-B14F-4D97-AF65-F5344CB8AC3E}">
        <p14:creationId xmlns:p14="http://schemas.microsoft.com/office/powerpoint/2010/main" val="106927805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96607-DE07-F44E-B6A4-1AEF0F0181F9}" type="datetimeFigureOut">
              <a:rPr lang="en-US" smtClean="0"/>
              <a:t>8/31/16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8ACBB-5D65-3149-94D4-3A8A5455BBC5}" type="slidenum">
              <a:rPr lang="en-US" smtClean="0"/>
              <a:t>‹#›</a:t>
            </a:fld>
            <a:endParaRPr lang="en-US" dirty="0"/>
          </a:p>
        </p:txBody>
      </p:sp>
    </p:spTree>
    <p:extLst>
      <p:ext uri="{BB962C8B-B14F-4D97-AF65-F5344CB8AC3E}">
        <p14:creationId xmlns:p14="http://schemas.microsoft.com/office/powerpoint/2010/main" val="128810679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tiff"/><Relationship Id="rId13" Type="http://schemas.openxmlformats.org/officeDocument/2006/relationships/image" Target="../media/image25.tiff"/><Relationship Id="rId1" Type="http://schemas.openxmlformats.org/officeDocument/2006/relationships/slideLayout" Target="../slideLayouts/slideLayout17.xml"/><Relationship Id="rId2" Type="http://schemas.openxmlformats.org/officeDocument/2006/relationships/chart" Target="../charts/chart1.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microsoft.com/office/2007/relationships/hdphoto" Target="../media/hdphoto1.wdp"/><Relationship Id="rId8" Type="http://schemas.openxmlformats.org/officeDocument/2006/relationships/image" Target="../media/image20.png"/><Relationship Id="rId9" Type="http://schemas.openxmlformats.org/officeDocument/2006/relationships/image" Target="../media/image21.tiff"/><Relationship Id="rId10"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emf"/><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 Id="rId25" Type="http://schemas.openxmlformats.org/officeDocument/2006/relationships/image" Target="../media/image51.png"/><Relationship Id="rId26" Type="http://schemas.openxmlformats.org/officeDocument/2006/relationships/image" Target="../media/image52.png"/><Relationship Id="rId27" Type="http://schemas.openxmlformats.org/officeDocument/2006/relationships/image" Target="../media/image53.png"/><Relationship Id="rId28" Type="http://schemas.openxmlformats.org/officeDocument/2006/relationships/image" Target="../media/image54.png"/><Relationship Id="rId29" Type="http://schemas.openxmlformats.org/officeDocument/2006/relationships/image" Target="../media/image55.png"/><Relationship Id="rId1" Type="http://schemas.openxmlformats.org/officeDocument/2006/relationships/slideLayout" Target="../slideLayouts/slideLayout19.xml"/><Relationship Id="rId2" Type="http://schemas.openxmlformats.org/officeDocument/2006/relationships/image" Target="../media/image28.gif"/><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30" Type="http://schemas.openxmlformats.org/officeDocument/2006/relationships/image" Target="../media/image56.png"/><Relationship Id="rId31" Type="http://schemas.openxmlformats.org/officeDocument/2006/relationships/image" Target="../media/image57.png"/><Relationship Id="rId32" Type="http://schemas.openxmlformats.org/officeDocument/2006/relationships/image" Target="../media/image58.png"/><Relationship Id="rId9" Type="http://schemas.openxmlformats.org/officeDocument/2006/relationships/image" Target="../media/image35.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33" Type="http://schemas.openxmlformats.org/officeDocument/2006/relationships/image" Target="../media/image59.gif"/><Relationship Id="rId34" Type="http://schemas.openxmlformats.org/officeDocument/2006/relationships/image" Target="../media/image26.png"/><Relationship Id="rId35" Type="http://schemas.openxmlformats.org/officeDocument/2006/relationships/image" Target="../media/image60.tiff"/><Relationship Id="rId10" Type="http://schemas.openxmlformats.org/officeDocument/2006/relationships/image" Target="../media/image36.jpeg"/><Relationship Id="rId11" Type="http://schemas.openxmlformats.org/officeDocument/2006/relationships/image" Target="../media/image37.jpeg"/><Relationship Id="rId12" Type="http://schemas.openxmlformats.org/officeDocument/2006/relationships/image" Target="../media/image38.gif"/><Relationship Id="rId13" Type="http://schemas.openxmlformats.org/officeDocument/2006/relationships/image" Target="../media/image39.jpe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1.png"/><Relationship Id="rId3" Type="http://schemas.openxmlformats.org/officeDocument/2006/relationships/image" Target="../media/image62.tiff"/></Relationships>
</file>

<file path=ppt/slides/_rels/slide16.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5" Type="http://schemas.openxmlformats.org/officeDocument/2006/relationships/image" Target="../media/image66.tiff"/><Relationship Id="rId6" Type="http://schemas.openxmlformats.org/officeDocument/2006/relationships/image" Target="../media/image67.tiff"/><Relationship Id="rId1" Type="http://schemas.openxmlformats.org/officeDocument/2006/relationships/slideLayout" Target="../slideLayouts/slideLayout20.xml"/><Relationship Id="rId2" Type="http://schemas.openxmlformats.org/officeDocument/2006/relationships/image" Target="../media/image6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68.tiff"/></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tiff"/><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5.tiff"/><Relationship Id="rId5" Type="http://schemas.openxmlformats.org/officeDocument/2006/relationships/image" Target="../media/image86.tiff"/><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7.tiff"/><Relationship Id="rId5" Type="http://schemas.openxmlformats.org/officeDocument/2006/relationships/image" Target="../media/image88.tiff"/><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9.tiff"/><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9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1.tiff"/><Relationship Id="rId4" Type="http://schemas.openxmlformats.org/officeDocument/2006/relationships/image" Target="../media/image92.tiff"/><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93.tiff"/><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7.tiff"/><Relationship Id="rId5" Type="http://schemas.openxmlformats.org/officeDocument/2006/relationships/image" Target="../media/image98.tiff"/><Relationship Id="rId6" Type="http://schemas.openxmlformats.org/officeDocument/2006/relationships/image" Target="../media/image99.tiff"/><Relationship Id="rId7" Type="http://schemas.openxmlformats.org/officeDocument/2006/relationships/image" Target="../media/image100.tiff"/><Relationship Id="rId8" Type="http://schemas.openxmlformats.org/officeDocument/2006/relationships/image" Target="../media/image101.tiff"/><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1" Type="http://schemas.openxmlformats.org/officeDocument/2006/relationships/slideLayout" Target="../slideLayouts/slideLayout20.xml"/><Relationship Id="rId2"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7.tiff"/><Relationship Id="rId4" Type="http://schemas.openxmlformats.org/officeDocument/2006/relationships/image" Target="../media/image102.png"/><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8.png"/><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9.tiff"/><Relationship Id="rId5" Type="http://schemas.openxmlformats.org/officeDocument/2006/relationships/image" Target="../media/image110.tiff"/><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11.tiff"/><Relationship Id="rId5" Type="http://schemas.openxmlformats.org/officeDocument/2006/relationships/image" Target="../media/image112.tiff"/><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tiff"/><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9.png"/><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0.png"/><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1.png"/><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2.png"/><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3.png"/><Relationship Id="rId5" Type="http://schemas.openxmlformats.org/officeDocument/2006/relationships/image" Target="../media/image124.jpeg"/><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5.jpeg"/><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6.png"/><Relationship Id="rId1" Type="http://schemas.openxmlformats.org/officeDocument/2006/relationships/slideLayout" Target="../slideLayouts/slideLayout24.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7.png"/><Relationship Id="rId1" Type="http://schemas.openxmlformats.org/officeDocument/2006/relationships/slideLayout" Target="../slideLayouts/slideLayout24.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8.png"/><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9.png"/><Relationship Id="rId1" Type="http://schemas.openxmlformats.org/officeDocument/2006/relationships/slideLayout" Target="../slideLayouts/slideLayout24.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29.png"/><Relationship Id="rId1" Type="http://schemas.openxmlformats.org/officeDocument/2006/relationships/slideLayout" Target="../slideLayouts/slideLayout24.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30.png"/><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31.png"/><Relationship Id="rId1" Type="http://schemas.openxmlformats.org/officeDocument/2006/relationships/slideLayout" Target="../slideLayouts/slideLayout24.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24.xml"/><Relationship Id="rId2"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1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13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1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1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13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image" Target="../media/image1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1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1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142.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4.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1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1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 Id="rId3" Type="http://schemas.openxmlformats.org/officeDocument/2006/relationships/image" Target="../media/image14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1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1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74.xml.rels><?xml version="1.0" encoding="UTF-8" standalone="yes"?>
<Relationships xmlns="http://schemas.openxmlformats.org/package/2006/relationships"><Relationship Id="rId3" Type="http://schemas.openxmlformats.org/officeDocument/2006/relationships/image" Target="../media/image154.tiff"/><Relationship Id="rId4" Type="http://schemas.openxmlformats.org/officeDocument/2006/relationships/image" Target="../media/image155.tiff"/><Relationship Id="rId5" Type="http://schemas.openxmlformats.org/officeDocument/2006/relationships/image" Target="../media/image156.tiff"/><Relationship Id="rId6" Type="http://schemas.openxmlformats.org/officeDocument/2006/relationships/image" Target="../media/image157.tiff"/><Relationship Id="rId1" Type="http://schemas.openxmlformats.org/officeDocument/2006/relationships/slideLayout" Target="../slideLayouts/slideLayout24.xml"/><Relationship Id="rId2" Type="http://schemas.openxmlformats.org/officeDocument/2006/relationships/image" Target="../media/image153.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 Id="rId3" Type="http://schemas.openxmlformats.org/officeDocument/2006/relationships/image" Target="../media/image1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hyperlink" Target="http://www.energycap.com/" TargetMode="External"/><Relationship Id="rId4" Type="http://schemas.openxmlformats.org/officeDocument/2006/relationships/hyperlink" Target="http://www.hubspot.com/customers/energycap" TargetMode="External"/><Relationship Id="rId5" Type="http://schemas.openxmlformats.org/officeDocument/2006/relationships/image" Target="../media/image159.tiff"/><Relationship Id="rId6" Type="http://schemas.openxmlformats.org/officeDocument/2006/relationships/image" Target="../media/image160.tiff"/><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78.xml.rels><?xml version="1.0" encoding="UTF-8" standalone="yes"?>
<Relationships xmlns="http://schemas.openxmlformats.org/package/2006/relationships"><Relationship Id="rId3" Type="http://schemas.openxmlformats.org/officeDocument/2006/relationships/hyperlink" Target="http://www.mimio.com/en-EM.aspx" TargetMode="External"/><Relationship Id="rId4" Type="http://schemas.openxmlformats.org/officeDocument/2006/relationships/hyperlink" Target="http://www.hubspot.com/customers/mimio" TargetMode="External"/><Relationship Id="rId5" Type="http://schemas.openxmlformats.org/officeDocument/2006/relationships/image" Target="../media/image161.png"/><Relationship Id="rId6" Type="http://schemas.openxmlformats.org/officeDocument/2006/relationships/image" Target="../media/image162.tiff"/><Relationship Id="rId1" Type="http://schemas.openxmlformats.org/officeDocument/2006/relationships/slideLayout" Target="../slideLayouts/slideLayout18.xml"/><Relationship Id="rId2" Type="http://schemas.openxmlformats.org/officeDocument/2006/relationships/notesSlide" Target="../notesSlides/notesSlide62.xml"/></Relationships>
</file>

<file path=ppt/slides/_rels/slide79.xml.rels><?xml version="1.0" encoding="UTF-8" standalone="yes"?>
<Relationships xmlns="http://schemas.openxmlformats.org/package/2006/relationships"><Relationship Id="rId3" Type="http://schemas.openxmlformats.org/officeDocument/2006/relationships/hyperlink" Target="http://www.amerifirst.com/" TargetMode="External"/><Relationship Id="rId4" Type="http://schemas.openxmlformats.org/officeDocument/2006/relationships/hyperlink" Target="http://www.hubspot.com/customers/amerifirst" TargetMode="External"/><Relationship Id="rId5" Type="http://schemas.openxmlformats.org/officeDocument/2006/relationships/image" Target="../media/image163.png"/><Relationship Id="rId6" Type="http://schemas.openxmlformats.org/officeDocument/2006/relationships/image" Target="../media/image164.png"/><Relationship Id="rId1" Type="http://schemas.openxmlformats.org/officeDocument/2006/relationships/slideLayout" Target="../slideLayouts/slideLayout18.xml"/><Relationship Id="rId2" Type="http://schemas.openxmlformats.org/officeDocument/2006/relationships/notesSlide" Target="../notesSlides/notesSlide6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6.xml"/><Relationship Id="rId3" Type="http://schemas.openxmlformats.org/officeDocument/2006/relationships/image" Target="../media/image1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1" Type="http://schemas.openxmlformats.org/officeDocument/2006/relationships/image" Target="../media/image174.png"/><Relationship Id="rId12" Type="http://schemas.openxmlformats.org/officeDocument/2006/relationships/image" Target="../media/image175.png"/><Relationship Id="rId13" Type="http://schemas.openxmlformats.org/officeDocument/2006/relationships/image" Target="../media/image176.png"/><Relationship Id="rId14" Type="http://schemas.openxmlformats.org/officeDocument/2006/relationships/image" Target="../media/image177.png"/><Relationship Id="rId15" Type="http://schemas.openxmlformats.org/officeDocument/2006/relationships/image" Target="../media/image178.png"/><Relationship Id="rId16" Type="http://schemas.openxmlformats.org/officeDocument/2006/relationships/image" Target="../media/image179.png"/><Relationship Id="rId1" Type="http://schemas.openxmlformats.org/officeDocument/2006/relationships/slideLayout" Target="../slideLayouts/slideLayout7.xml"/><Relationship Id="rId2" Type="http://schemas.openxmlformats.org/officeDocument/2006/relationships/image" Target="../media/image167.png"/><Relationship Id="rId3" Type="http://schemas.microsoft.com/office/2007/relationships/hdphoto" Target="../media/hdphoto2.wdp"/><Relationship Id="rId4" Type="http://schemas.openxmlformats.org/officeDocument/2006/relationships/image" Target="../media/image168.png"/><Relationship Id="rId5" Type="http://schemas.openxmlformats.org/officeDocument/2006/relationships/image" Target="../media/image169.png"/><Relationship Id="rId6" Type="http://schemas.microsoft.com/office/2007/relationships/hdphoto" Target="../media/hdphoto3.wdp"/><Relationship Id="rId7" Type="http://schemas.openxmlformats.org/officeDocument/2006/relationships/image" Target="../media/image170.png"/><Relationship Id="rId8" Type="http://schemas.openxmlformats.org/officeDocument/2006/relationships/image" Target="../media/image171.png"/><Relationship Id="rId9" Type="http://schemas.openxmlformats.org/officeDocument/2006/relationships/image" Target="../media/image172.png"/><Relationship Id="rId10" Type="http://schemas.openxmlformats.org/officeDocument/2006/relationships/image" Target="../media/image173.png"/></Relationships>
</file>

<file path=ppt/slides/_rels/slide86.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1" Type="http://schemas.openxmlformats.org/officeDocument/2006/relationships/slideLayout" Target="../slideLayouts/slideLayout18.xml"/><Relationship Id="rId2" Type="http://schemas.openxmlformats.org/officeDocument/2006/relationships/image" Target="../media/image180.png"/></Relationships>
</file>

<file path=ppt/slides/_rels/slide87.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png"/><Relationship Id="rId1" Type="http://schemas.openxmlformats.org/officeDocument/2006/relationships/slideLayout" Target="../slideLayouts/slideLayout20.xml"/><Relationship Id="rId2" Type="http://schemas.openxmlformats.org/officeDocument/2006/relationships/image" Target="../media/image18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hyperlink" Target="http://www.lostgolfballs.com/" TargetMode="External"/><Relationship Id="rId4" Type="http://schemas.openxmlformats.org/officeDocument/2006/relationships/hyperlink" Target="http://blog.hubspot.com/customers/online-assessment-increases-website-conversion" TargetMode="External"/><Relationship Id="rId5" Type="http://schemas.openxmlformats.org/officeDocument/2006/relationships/image" Target="../media/image189.tiff"/><Relationship Id="rId1" Type="http://schemas.openxmlformats.org/officeDocument/2006/relationships/slideLayout" Target="../slideLayouts/slideLayout24.xml"/><Relationship Id="rId2" Type="http://schemas.openxmlformats.org/officeDocument/2006/relationships/notesSlide" Target="../notesSlides/notesSlide6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 Id="rId3"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0670" y="5220519"/>
            <a:ext cx="3861704" cy="1124005"/>
          </a:xfrm>
          <a:prstGeom prst="rect">
            <a:avLst/>
          </a:prstGeom>
        </p:spPr>
      </p:pic>
      <p:sp>
        <p:nvSpPr>
          <p:cNvPr id="9" name="Text Placeholder 1"/>
          <p:cNvSpPr txBox="1">
            <a:spLocks/>
          </p:cNvSpPr>
          <p:nvPr/>
        </p:nvSpPr>
        <p:spPr>
          <a:xfrm>
            <a:off x="1104395" y="1281600"/>
            <a:ext cx="10744200" cy="12634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800" dirty="0" smtClean="0">
                <a:solidFill>
                  <a:schemeClr val="bg1"/>
                </a:solidFill>
                <a:latin typeface="Franklin Gothic Medium" charset="0"/>
                <a:ea typeface="Franklin Gothic Medium" charset="0"/>
                <a:cs typeface="Franklin Gothic Medium" charset="0"/>
              </a:rPr>
              <a:t>Helping [Company Name] </a:t>
            </a:r>
          </a:p>
          <a:p>
            <a:pPr marL="0" indent="0">
              <a:buNone/>
            </a:pPr>
            <a:r>
              <a:rPr lang="en-US" sz="4800" dirty="0" smtClean="0">
                <a:solidFill>
                  <a:schemeClr val="bg1"/>
                </a:solidFill>
                <a:latin typeface="Franklin Gothic Medium" charset="0"/>
                <a:ea typeface="Franklin Gothic Medium" charset="0"/>
                <a:cs typeface="Franklin Gothic Medium" charset="0"/>
              </a:rPr>
              <a:t>Grow with HubSpot</a:t>
            </a:r>
            <a:endParaRPr lang="en-US" sz="4800" dirty="0">
              <a:solidFill>
                <a:schemeClr val="bg1"/>
              </a:solidFill>
              <a:latin typeface="Franklin Gothic Medium" charset="0"/>
              <a:ea typeface="Franklin Gothic Medium" charset="0"/>
              <a:cs typeface="Franklin Gothic Medium" charset="0"/>
            </a:endParaRPr>
          </a:p>
        </p:txBody>
      </p:sp>
      <p:sp>
        <p:nvSpPr>
          <p:cNvPr id="10" name="Text Placeholder 5"/>
          <p:cNvSpPr txBox="1">
            <a:spLocks/>
          </p:cNvSpPr>
          <p:nvPr/>
        </p:nvSpPr>
        <p:spPr>
          <a:xfrm>
            <a:off x="1119143" y="2835108"/>
            <a:ext cx="8619151" cy="48602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bg1"/>
                </a:solidFill>
                <a:latin typeface="Franklin Gothic Book" charset="0"/>
                <a:ea typeface="Franklin Gothic Book" charset="0"/>
                <a:cs typeface="Franklin Gothic Book" charset="0"/>
              </a:rPr>
              <a:t>Attract, understand and delight your customers</a:t>
            </a:r>
            <a:endParaRPr lang="en-US" dirty="0">
              <a:solidFill>
                <a:schemeClr val="bg1"/>
              </a:solidFill>
              <a:latin typeface="Franklin Gothic Book" charset="0"/>
              <a:ea typeface="Franklin Gothic Book" charset="0"/>
              <a:cs typeface="Franklin Gothic Book" charset="0"/>
            </a:endParaRPr>
          </a:p>
        </p:txBody>
      </p:sp>
      <p:sp>
        <p:nvSpPr>
          <p:cNvPr id="11" name="Text Placeholder 5"/>
          <p:cNvSpPr txBox="1">
            <a:spLocks/>
          </p:cNvSpPr>
          <p:nvPr/>
        </p:nvSpPr>
        <p:spPr>
          <a:xfrm>
            <a:off x="1104395" y="3924895"/>
            <a:ext cx="8619151" cy="48602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bg1"/>
                </a:solidFill>
                <a:latin typeface="Franklin Gothic Book" charset="0"/>
                <a:ea typeface="Franklin Gothic Book" charset="0"/>
                <a:cs typeface="Franklin Gothic Book" charset="0"/>
              </a:rPr>
              <a:t>Presenter name</a:t>
            </a:r>
            <a:endParaRPr lang="en-US" dirty="0">
              <a:solidFill>
                <a:schemeClr val="bg1"/>
              </a:solidFill>
              <a:latin typeface="Franklin Gothic Book" charset="0"/>
              <a:ea typeface="Franklin Gothic Book" charset="0"/>
              <a:cs typeface="Franklin Gothic Book" charset="0"/>
            </a:endParaRPr>
          </a:p>
        </p:txBody>
      </p:sp>
      <p:sp>
        <p:nvSpPr>
          <p:cNvPr id="2" name="Rectangle 1"/>
          <p:cNvSpPr/>
          <p:nvPr/>
        </p:nvSpPr>
        <p:spPr>
          <a:xfrm>
            <a:off x="634181" y="5397910"/>
            <a:ext cx="4306529" cy="1002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Your Agency’s Logo Here</a:t>
            </a:r>
            <a:endParaRPr lang="en-US" sz="3200" dirty="0"/>
          </a:p>
        </p:txBody>
      </p:sp>
    </p:spTree>
    <p:extLst>
      <p:ext uri="{BB962C8B-B14F-4D97-AF65-F5344CB8AC3E}">
        <p14:creationId xmlns:p14="http://schemas.microsoft.com/office/powerpoint/2010/main" val="788190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rkBackgroun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13990750" y="3197943"/>
            <a:ext cx="184666" cy="369332"/>
          </a:xfrm>
          <a:prstGeom prst="rect">
            <a:avLst/>
          </a:prstGeom>
          <a:noFill/>
        </p:spPr>
        <p:txBody>
          <a:bodyPr wrap="none" rtlCol="0">
            <a:spAutoFit/>
          </a:bodyPr>
          <a:lstStyle/>
          <a:p>
            <a:endParaRPr lang="en-US" dirty="0"/>
          </a:p>
        </p:txBody>
      </p:sp>
      <p:sp>
        <p:nvSpPr>
          <p:cNvPr id="14" name="TextBox 13"/>
          <p:cNvSpPr txBox="1"/>
          <p:nvPr/>
        </p:nvSpPr>
        <p:spPr>
          <a:xfrm>
            <a:off x="7891928" y="2605581"/>
            <a:ext cx="3995271" cy="3046988"/>
          </a:xfrm>
          <a:prstGeom prst="rect">
            <a:avLst/>
          </a:prstGeom>
          <a:noFill/>
        </p:spPr>
        <p:txBody>
          <a:bodyPr wrap="square" rtlCol="0">
            <a:spAutoFit/>
          </a:bodyPr>
          <a:lstStyle/>
          <a:p>
            <a:r>
              <a:rPr lang="en-US" sz="3600" b="1" dirty="0">
                <a:solidFill>
                  <a:schemeClr val="bg1"/>
                </a:solidFill>
                <a:latin typeface="Franklin Gothic Medium" charset="0"/>
                <a:ea typeface="Franklin Gothic Medium" charset="0"/>
                <a:cs typeface="Franklin Gothic Medium" charset="0"/>
              </a:rPr>
              <a:t>Understand Your Buyers:</a:t>
            </a:r>
          </a:p>
          <a:p>
            <a:pPr marL="285750" indent="-285750">
              <a:buFont typeface="Arial"/>
              <a:buChar char="•"/>
            </a:pPr>
            <a:r>
              <a:rPr lang="en-US" sz="2400" dirty="0">
                <a:solidFill>
                  <a:schemeClr val="bg1"/>
                </a:solidFill>
                <a:latin typeface="Franklin Gothic Book" charset="0"/>
                <a:ea typeface="Franklin Gothic Book" charset="0"/>
                <a:cs typeface="Franklin Gothic Book" charset="0"/>
              </a:rPr>
              <a:t>Personalize your marketing </a:t>
            </a:r>
          </a:p>
          <a:p>
            <a:pPr marL="285750" indent="-285750">
              <a:buFont typeface="Arial"/>
              <a:buChar char="•"/>
            </a:pPr>
            <a:r>
              <a:rPr lang="en-US" sz="2400" dirty="0">
                <a:solidFill>
                  <a:schemeClr val="bg1"/>
                </a:solidFill>
                <a:latin typeface="Franklin Gothic Book" charset="0"/>
                <a:ea typeface="Franklin Gothic Book" charset="0"/>
                <a:cs typeface="Franklin Gothic Book" charset="0"/>
              </a:rPr>
              <a:t>Identify buyer needs</a:t>
            </a:r>
          </a:p>
          <a:p>
            <a:pPr marL="285750" indent="-285750">
              <a:buFont typeface="Arial"/>
              <a:buChar char="•"/>
            </a:pPr>
            <a:r>
              <a:rPr lang="en-US" sz="2400" dirty="0">
                <a:solidFill>
                  <a:schemeClr val="bg1"/>
                </a:solidFill>
                <a:latin typeface="Franklin Gothic Book" charset="0"/>
                <a:ea typeface="Franklin Gothic Book" charset="0"/>
                <a:cs typeface="Franklin Gothic Book" charset="0"/>
              </a:rPr>
              <a:t>Understand what content pulls leads through sales funnel</a:t>
            </a:r>
          </a:p>
        </p:txBody>
      </p:sp>
      <p:pic>
        <p:nvPicPr>
          <p:cNvPr id="11"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8332" y="2391265"/>
            <a:ext cx="3246087" cy="3011104"/>
          </a:xfrm>
          <a:prstGeom prst="rect">
            <a:avLst/>
          </a:prstGeom>
          <a:noFill/>
          <a:ln w="12700">
            <a:noFill/>
            <a:miter lim="800000"/>
            <a:headEnd/>
            <a:tailEnd/>
          </a:ln>
        </p:spPr>
      </p:pic>
      <p:sp>
        <p:nvSpPr>
          <p:cNvPr id="12" name="TextBox 11"/>
          <p:cNvSpPr txBox="1"/>
          <p:nvPr/>
        </p:nvSpPr>
        <p:spPr>
          <a:xfrm>
            <a:off x="726142" y="2605581"/>
            <a:ext cx="3838461" cy="3416320"/>
          </a:xfrm>
          <a:prstGeom prst="rect">
            <a:avLst/>
          </a:prstGeom>
          <a:noFill/>
        </p:spPr>
        <p:txBody>
          <a:bodyPr wrap="square" rtlCol="0">
            <a:spAutoFit/>
          </a:bodyPr>
          <a:lstStyle/>
          <a:p>
            <a:r>
              <a:rPr lang="en-US" sz="3600" b="1" dirty="0">
                <a:solidFill>
                  <a:schemeClr val="bg1"/>
                </a:solidFill>
                <a:latin typeface="Franklin Gothic Medium" charset="0"/>
                <a:ea typeface="Franklin Gothic Medium" charset="0"/>
                <a:cs typeface="Franklin Gothic Medium" charset="0"/>
              </a:rPr>
              <a:t>Inbound Helps You Get Found:</a:t>
            </a:r>
          </a:p>
          <a:p>
            <a:pPr marL="342900" indent="-342900">
              <a:buFont typeface="Arial"/>
              <a:buChar char="•"/>
            </a:pPr>
            <a:r>
              <a:rPr lang="en-US" sz="2400" dirty="0">
                <a:solidFill>
                  <a:schemeClr val="bg1"/>
                </a:solidFill>
                <a:latin typeface="Franklin Gothic Book" charset="0"/>
                <a:ea typeface="Franklin Gothic Book" charset="0"/>
                <a:cs typeface="Franklin Gothic Book" charset="0"/>
              </a:rPr>
              <a:t>Website pages</a:t>
            </a:r>
          </a:p>
          <a:p>
            <a:pPr marL="342900" indent="-342900">
              <a:buFont typeface="Arial"/>
              <a:buChar char="•"/>
            </a:pPr>
            <a:r>
              <a:rPr lang="en-US" sz="2400" dirty="0">
                <a:solidFill>
                  <a:schemeClr val="bg1"/>
                </a:solidFill>
                <a:latin typeface="Franklin Gothic Book" charset="0"/>
                <a:ea typeface="Franklin Gothic Book" charset="0"/>
                <a:cs typeface="Franklin Gothic Book" charset="0"/>
              </a:rPr>
              <a:t>Blog articles</a:t>
            </a:r>
          </a:p>
          <a:p>
            <a:pPr marL="342900" indent="-342900">
              <a:buFont typeface="Arial"/>
              <a:buChar char="•"/>
            </a:pPr>
            <a:r>
              <a:rPr lang="en-US" sz="2400" dirty="0">
                <a:solidFill>
                  <a:schemeClr val="bg1"/>
                </a:solidFill>
                <a:latin typeface="Franklin Gothic Book" charset="0"/>
                <a:ea typeface="Franklin Gothic Book" charset="0"/>
                <a:cs typeface="Franklin Gothic Book" charset="0"/>
              </a:rPr>
              <a:t>Social media messages </a:t>
            </a:r>
          </a:p>
          <a:p>
            <a:pPr marL="342900" indent="-342900">
              <a:buFont typeface="Arial"/>
              <a:buChar char="•"/>
            </a:pPr>
            <a:r>
              <a:rPr lang="en-US" sz="2400" dirty="0">
                <a:solidFill>
                  <a:schemeClr val="bg1"/>
                </a:solidFill>
                <a:latin typeface="Franklin Gothic Book" charset="0"/>
                <a:ea typeface="Franklin Gothic Book" charset="0"/>
                <a:cs typeface="Franklin Gothic Book" charset="0"/>
              </a:rPr>
              <a:t>All optimized to drive qualified leads to your site</a:t>
            </a:r>
          </a:p>
        </p:txBody>
      </p:sp>
      <p:sp>
        <p:nvSpPr>
          <p:cNvPr id="8" name="Title 1"/>
          <p:cNvSpPr txBox="1">
            <a:spLocks/>
          </p:cNvSpPr>
          <p:nvPr/>
        </p:nvSpPr>
        <p:spPr>
          <a:xfrm>
            <a:off x="524435" y="589579"/>
            <a:ext cx="10945906"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latin typeface="Franklin Gothic Medium" charset="0"/>
                <a:ea typeface="Franklin Gothic Medium" charset="0"/>
                <a:cs typeface="Franklin Gothic Medium" charset="0"/>
              </a:rPr>
              <a:t>Reach them with personalized, </a:t>
            </a:r>
          </a:p>
          <a:p>
            <a:r>
              <a:rPr lang="en-US" sz="3600" dirty="0">
                <a:solidFill>
                  <a:schemeClr val="bg1"/>
                </a:solidFill>
                <a:latin typeface="Franklin Gothic Medium" charset="0"/>
                <a:ea typeface="Franklin Gothic Medium" charset="0"/>
                <a:cs typeface="Franklin Gothic Medium" charset="0"/>
              </a:rPr>
              <a:t>r</a:t>
            </a:r>
            <a:r>
              <a:rPr lang="en-US" sz="3600" dirty="0" smtClean="0">
                <a:solidFill>
                  <a:schemeClr val="bg1"/>
                </a:solidFill>
                <a:latin typeface="Franklin Gothic Medium" charset="0"/>
                <a:ea typeface="Franklin Gothic Medium" charset="0"/>
                <a:cs typeface="Franklin Gothic Medium" charset="0"/>
              </a:rPr>
              <a:t>elevant and helpful content</a:t>
            </a:r>
            <a:endParaRPr lang="en-US" sz="3600" dirty="0">
              <a:solidFill>
                <a:srgbClr val="FF6600"/>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24763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734672" y="2528145"/>
            <a:ext cx="8727140" cy="1263483"/>
          </a:xfrm>
        </p:spPr>
        <p:txBody>
          <a:bodyPr/>
          <a:lstStyle/>
          <a:p>
            <a:pPr>
              <a:lnSpc>
                <a:spcPct val="100000"/>
              </a:lnSpc>
            </a:pPr>
            <a:r>
              <a:rPr lang="en-US" sz="6000" dirty="0" smtClean="0">
                <a:latin typeface="Franklin Gothic Medium" charset="0"/>
                <a:ea typeface="Franklin Gothic Medium" charset="0"/>
                <a:cs typeface="Franklin Gothic Medium" charset="0"/>
              </a:rPr>
              <a:t>Now, why do inbound marketing with HubSpot?</a:t>
            </a:r>
            <a:endParaRPr lang="en-US" sz="6000" dirty="0">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341169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651157732"/>
              </p:ext>
            </p:extLst>
          </p:nvPr>
        </p:nvGraphicFramePr>
        <p:xfrm>
          <a:off x="174812" y="997127"/>
          <a:ext cx="11887200" cy="5834693"/>
        </p:xfrm>
        <a:graphic>
          <a:graphicData uri="http://schemas.openxmlformats.org/drawingml/2006/chart">
            <c:chart xmlns:c="http://schemas.openxmlformats.org/drawingml/2006/chart" xmlns:r="http://schemas.openxmlformats.org/officeDocument/2006/relationships" r:id="rId2"/>
          </a:graphicData>
        </a:graphic>
      </p:graphicFrame>
      <p:cxnSp>
        <p:nvCxnSpPr>
          <p:cNvPr id="69" name="Straight Connector 9"/>
          <p:cNvCxnSpPr/>
          <p:nvPr/>
        </p:nvCxnSpPr>
        <p:spPr>
          <a:xfrm>
            <a:off x="8779649" y="1157605"/>
            <a:ext cx="1897682" cy="338755"/>
          </a:xfrm>
          <a:prstGeom prst="bentConnector3">
            <a:avLst>
              <a:gd name="adj1" fmla="val 50000"/>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181616" y="4180310"/>
            <a:ext cx="3314063" cy="1200329"/>
          </a:xfrm>
          <a:prstGeom prst="rect">
            <a:avLst/>
          </a:prstGeom>
          <a:noFill/>
        </p:spPr>
        <p:txBody>
          <a:bodyPr wrap="square" rtlCol="0">
            <a:spAutoFit/>
          </a:bodyPr>
          <a:lstStyle/>
          <a:p>
            <a:pPr algn="ctr"/>
            <a:r>
              <a:rPr lang="en-US" sz="2400" b="1" dirty="0">
                <a:solidFill>
                  <a:srgbClr val="414141"/>
                </a:solidFill>
                <a:latin typeface="Franklin Gothic Book" charset="0"/>
                <a:ea typeface="Franklin Gothic Book" charset="0"/>
                <a:cs typeface="Franklin Gothic Book" charset="0"/>
              </a:rPr>
              <a:t>Number of HubSpot Customers:</a:t>
            </a:r>
          </a:p>
          <a:p>
            <a:pPr algn="ctr"/>
            <a:r>
              <a:rPr lang="en-US" sz="2400" b="1" dirty="0" smtClean="0">
                <a:solidFill>
                  <a:srgbClr val="414141"/>
                </a:solidFill>
                <a:latin typeface="Franklin Gothic Book" charset="0"/>
                <a:ea typeface="Franklin Gothic Book" charset="0"/>
                <a:cs typeface="Franklin Gothic Book" charset="0"/>
              </a:rPr>
              <a:t>20,000+</a:t>
            </a:r>
            <a:endParaRPr lang="en-US" sz="2400" b="1" dirty="0">
              <a:solidFill>
                <a:srgbClr val="414141"/>
              </a:solidFill>
              <a:latin typeface="Franklin Gothic Book" charset="0"/>
              <a:ea typeface="Franklin Gothic Book" charset="0"/>
              <a:cs typeface="Franklin Gothic Book" charset="0"/>
            </a:endParaRPr>
          </a:p>
        </p:txBody>
      </p:sp>
      <p:sp>
        <p:nvSpPr>
          <p:cNvPr id="4" name="TextBox 3"/>
          <p:cNvSpPr txBox="1"/>
          <p:nvPr/>
        </p:nvSpPr>
        <p:spPr>
          <a:xfrm>
            <a:off x="7273064" y="4995918"/>
            <a:ext cx="3314063" cy="769441"/>
          </a:xfrm>
          <a:prstGeom prst="rect">
            <a:avLst/>
          </a:prstGeom>
          <a:noFill/>
        </p:spPr>
        <p:txBody>
          <a:bodyPr wrap="square" rtlCol="0">
            <a:spAutoFit/>
          </a:bodyPr>
          <a:lstStyle/>
          <a:p>
            <a:pPr algn="ctr"/>
            <a:endParaRPr lang="en-US" sz="2400" b="1" dirty="0">
              <a:solidFill>
                <a:srgbClr val="F2F2F2"/>
              </a:solidFill>
              <a:latin typeface="Franklin Gothic Book"/>
              <a:cs typeface="Franklin Gothic Book"/>
            </a:endParaRPr>
          </a:p>
          <a:p>
            <a:pPr algn="ctr"/>
            <a:r>
              <a:rPr lang="en-US" sz="2000" b="1" dirty="0">
                <a:solidFill>
                  <a:srgbClr val="F2F2F2"/>
                </a:solidFill>
                <a:latin typeface="Franklin Gothic Book"/>
                <a:cs typeface="Franklin Gothic Book"/>
              </a:rPr>
              <a:t>as of </a:t>
            </a:r>
            <a:r>
              <a:rPr lang="en-US" sz="2000" b="1" dirty="0" smtClean="0">
                <a:solidFill>
                  <a:srgbClr val="F2F2F2"/>
                </a:solidFill>
                <a:latin typeface="Franklin Gothic Book"/>
                <a:cs typeface="Franklin Gothic Book"/>
              </a:rPr>
              <a:t>August 2016</a:t>
            </a:r>
            <a:endParaRPr lang="en-US" sz="2000" b="1" dirty="0">
              <a:solidFill>
                <a:srgbClr val="F2F2F2"/>
              </a:solidFill>
              <a:latin typeface="Franklin Gothic Book"/>
              <a:cs typeface="Franklin Gothic Book"/>
            </a:endParaRPr>
          </a:p>
        </p:txBody>
      </p:sp>
      <p:sp>
        <p:nvSpPr>
          <p:cNvPr id="8" name="Rectangle 7"/>
          <p:cNvSpPr/>
          <p:nvPr/>
        </p:nvSpPr>
        <p:spPr>
          <a:xfrm>
            <a:off x="626677" y="5559492"/>
            <a:ext cx="1433748" cy="660439"/>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latin typeface="Franklin Gothic Book" charset="0"/>
              <a:ea typeface="Franklin Gothic Book" charset="0"/>
              <a:cs typeface="Franklin Gothic Book" charset="0"/>
            </a:endParaRPr>
          </a:p>
        </p:txBody>
      </p:sp>
      <p:sp>
        <p:nvSpPr>
          <p:cNvPr id="9" name="TextBox 8"/>
          <p:cNvSpPr txBox="1"/>
          <p:nvPr/>
        </p:nvSpPr>
        <p:spPr>
          <a:xfrm>
            <a:off x="663314" y="5592149"/>
            <a:ext cx="1341109" cy="261610"/>
          </a:xfrm>
          <a:prstGeom prst="rect">
            <a:avLst/>
          </a:prstGeom>
          <a:noFill/>
        </p:spPr>
        <p:txBody>
          <a:bodyPr wrap="square" rtlCol="0">
            <a:spAutoFit/>
          </a:bodyPr>
          <a:lstStyle/>
          <a:p>
            <a:r>
              <a:rPr lang="en-US" sz="1100" dirty="0" smtClean="0">
                <a:solidFill>
                  <a:srgbClr val="F2F2F2"/>
                </a:solidFill>
                <a:latin typeface="Franklin Gothic Book" charset="0"/>
                <a:ea typeface="Franklin Gothic Book" charset="0"/>
                <a:cs typeface="Franklin Gothic Book" charset="0"/>
              </a:rPr>
              <a:t>Founded</a:t>
            </a:r>
            <a:endParaRPr lang="en-US" sz="1100" dirty="0">
              <a:solidFill>
                <a:srgbClr val="F2F2F2"/>
              </a:solidFill>
              <a:latin typeface="Franklin Gothic Book" charset="0"/>
              <a:ea typeface="Franklin Gothic Book" charset="0"/>
              <a:cs typeface="Franklin Gothic Book" charset="0"/>
            </a:endParaRPr>
          </a:p>
        </p:txBody>
      </p:sp>
      <p:pic>
        <p:nvPicPr>
          <p:cNvPr id="10" name="Picture 9" descr="mit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609" y="5912294"/>
            <a:ext cx="797377" cy="191326"/>
          </a:xfrm>
          <a:prstGeom prst="rect">
            <a:avLst/>
          </a:prstGeom>
        </p:spPr>
      </p:pic>
      <p:cxnSp>
        <p:nvCxnSpPr>
          <p:cNvPr id="11" name="Straight Connector 10"/>
          <p:cNvCxnSpPr/>
          <p:nvPr/>
        </p:nvCxnSpPr>
        <p:spPr>
          <a:xfrm flipV="1">
            <a:off x="734272" y="6246824"/>
            <a:ext cx="0" cy="138400"/>
          </a:xfrm>
          <a:prstGeom prst="line">
            <a:avLst/>
          </a:prstGeom>
          <a:ln w="6350" cmpd="sng">
            <a:solidFill>
              <a:schemeClr val="tx1"/>
            </a:solidFill>
            <a:prstDash val="dot"/>
          </a:ln>
        </p:spPr>
        <p:style>
          <a:lnRef idx="1">
            <a:schemeClr val="dk1"/>
          </a:lnRef>
          <a:fillRef idx="0">
            <a:schemeClr val="dk1"/>
          </a:fillRef>
          <a:effectRef idx="0">
            <a:schemeClr val="dk1"/>
          </a:effectRef>
          <a:fontRef idx="minor">
            <a:schemeClr val="tx1"/>
          </a:fontRef>
        </p:style>
      </p:cxnSp>
      <p:sp>
        <p:nvSpPr>
          <p:cNvPr id="13" name="Rectangle 12"/>
          <p:cNvSpPr/>
          <p:nvPr/>
        </p:nvSpPr>
        <p:spPr>
          <a:xfrm>
            <a:off x="743995" y="4297796"/>
            <a:ext cx="2597864" cy="798846"/>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latin typeface="Franklin Gothic Book" charset="0"/>
              <a:ea typeface="Franklin Gothic Book" charset="0"/>
              <a:cs typeface="Franklin Gothic Book" charset="0"/>
            </a:endParaRPr>
          </a:p>
        </p:txBody>
      </p:sp>
      <p:sp>
        <p:nvSpPr>
          <p:cNvPr id="14" name="TextBox 13"/>
          <p:cNvSpPr txBox="1"/>
          <p:nvPr/>
        </p:nvSpPr>
        <p:spPr>
          <a:xfrm>
            <a:off x="1725316" y="4373357"/>
            <a:ext cx="1500916" cy="430887"/>
          </a:xfrm>
          <a:prstGeom prst="rect">
            <a:avLst/>
          </a:prstGeom>
          <a:noFill/>
        </p:spPr>
        <p:txBody>
          <a:bodyPr wrap="square" rtlCol="0">
            <a:spAutoFit/>
          </a:bodyPr>
          <a:lstStyle/>
          <a:p>
            <a:r>
              <a:rPr lang="en-US" sz="1100" dirty="0" smtClean="0">
                <a:solidFill>
                  <a:srgbClr val="F2F2F2"/>
                </a:solidFill>
                <a:latin typeface="Franklin Gothic Book" charset="0"/>
                <a:ea typeface="Franklin Gothic Book" charset="0"/>
                <a:cs typeface="Franklin Gothic Book" charset="0"/>
              </a:rPr>
              <a:t>Raises </a:t>
            </a:r>
            <a:r>
              <a:rPr lang="en-US" sz="1100" dirty="0">
                <a:solidFill>
                  <a:srgbClr val="F2F2F2"/>
                </a:solidFill>
                <a:latin typeface="Franklin Gothic Book" charset="0"/>
                <a:ea typeface="Franklin Gothic Book" charset="0"/>
                <a:cs typeface="Franklin Gothic Book" charset="0"/>
              </a:rPr>
              <a:t>$32 Million in Funding </a:t>
            </a:r>
          </a:p>
        </p:txBody>
      </p:sp>
      <p:pic>
        <p:nvPicPr>
          <p:cNvPr id="15" name="Picture 11" descr="http://www.xconomy.com/wordpress/wp-content/images/2010/05/google-ventures-logo-new-180x84.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7237" y="4260658"/>
            <a:ext cx="1038119" cy="48445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descr="url-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989" y="4738314"/>
            <a:ext cx="483040" cy="358328"/>
          </a:xfrm>
          <a:prstGeom prst="rect">
            <a:avLst/>
          </a:prstGeom>
        </p:spPr>
      </p:pic>
      <p:cxnSp>
        <p:nvCxnSpPr>
          <p:cNvPr id="18" name="Straight Connector 9"/>
          <p:cNvCxnSpPr>
            <a:stCxn id="13" idx="3"/>
          </p:cNvCxnSpPr>
          <p:nvPr/>
        </p:nvCxnSpPr>
        <p:spPr>
          <a:xfrm>
            <a:off x="3341859" y="4697219"/>
            <a:ext cx="1727682" cy="349411"/>
          </a:xfrm>
          <a:prstGeom prst="bentConnector3">
            <a:avLst>
              <a:gd name="adj1" fmla="val 50000"/>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770238" y="3428724"/>
            <a:ext cx="2345503" cy="631463"/>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latin typeface="Franklin Gothic Book" charset="0"/>
              <a:ea typeface="Franklin Gothic Book" charset="0"/>
              <a:cs typeface="Franklin Gothic Book" charset="0"/>
            </a:endParaRPr>
          </a:p>
        </p:txBody>
      </p:sp>
      <p:sp>
        <p:nvSpPr>
          <p:cNvPr id="23" name="TextBox 22"/>
          <p:cNvSpPr txBox="1"/>
          <p:nvPr/>
        </p:nvSpPr>
        <p:spPr>
          <a:xfrm>
            <a:off x="836736" y="3523186"/>
            <a:ext cx="1878321" cy="430887"/>
          </a:xfrm>
          <a:prstGeom prst="rect">
            <a:avLst/>
          </a:prstGeom>
          <a:noFill/>
        </p:spPr>
        <p:txBody>
          <a:bodyPr wrap="square" rtlCol="0">
            <a:spAutoFit/>
          </a:bodyPr>
          <a:lstStyle/>
          <a:p>
            <a:r>
              <a:rPr lang="en-US" sz="1100" dirty="0" smtClean="0">
                <a:solidFill>
                  <a:srgbClr val="F2F2F2"/>
                </a:solidFill>
                <a:latin typeface="Franklin Gothic Book" charset="0"/>
                <a:ea typeface="Franklin Gothic Book" charset="0"/>
                <a:cs typeface="Franklin Gothic Book" charset="0"/>
              </a:rPr>
              <a:t>Acquires Marketing </a:t>
            </a:r>
            <a:r>
              <a:rPr lang="en-US" sz="1100" dirty="0">
                <a:solidFill>
                  <a:srgbClr val="F2F2F2"/>
                </a:solidFill>
                <a:latin typeface="Franklin Gothic Book" charset="0"/>
                <a:ea typeface="Franklin Gothic Book" charset="0"/>
                <a:cs typeface="Franklin Gothic Book" charset="0"/>
              </a:rPr>
              <a:t>A</a:t>
            </a:r>
            <a:r>
              <a:rPr lang="en-US" sz="1100" dirty="0" smtClean="0">
                <a:solidFill>
                  <a:srgbClr val="F2F2F2"/>
                </a:solidFill>
                <a:latin typeface="Franklin Gothic Book" charset="0"/>
                <a:ea typeface="Franklin Gothic Book" charset="0"/>
                <a:cs typeface="Franklin Gothic Book" charset="0"/>
              </a:rPr>
              <a:t>utomation </a:t>
            </a:r>
            <a:r>
              <a:rPr lang="en-US" sz="1100" dirty="0">
                <a:solidFill>
                  <a:srgbClr val="F2F2F2"/>
                </a:solidFill>
                <a:latin typeface="Franklin Gothic Book" charset="0"/>
                <a:ea typeface="Franklin Gothic Book" charset="0"/>
                <a:cs typeface="Franklin Gothic Book" charset="0"/>
              </a:rPr>
              <a:t>C</a:t>
            </a:r>
            <a:r>
              <a:rPr lang="en-US" sz="1100" dirty="0" smtClean="0">
                <a:solidFill>
                  <a:srgbClr val="F2F2F2"/>
                </a:solidFill>
                <a:latin typeface="Franklin Gothic Book" charset="0"/>
                <a:ea typeface="Franklin Gothic Book" charset="0"/>
                <a:cs typeface="Franklin Gothic Book" charset="0"/>
              </a:rPr>
              <a:t>ompany</a:t>
            </a:r>
            <a:endParaRPr lang="en-US" sz="1100" dirty="0">
              <a:solidFill>
                <a:srgbClr val="F2F2F2"/>
              </a:solidFill>
              <a:latin typeface="Franklin Gothic Book" charset="0"/>
              <a:ea typeface="Franklin Gothic Book" charset="0"/>
              <a:cs typeface="Franklin Gothic Book" charset="0"/>
            </a:endParaRPr>
          </a:p>
        </p:txBody>
      </p:sp>
      <p:cxnSp>
        <p:nvCxnSpPr>
          <p:cNvPr id="26" name="Straight Connector 9"/>
          <p:cNvCxnSpPr>
            <a:stCxn id="22" idx="3"/>
          </p:cNvCxnSpPr>
          <p:nvPr/>
        </p:nvCxnSpPr>
        <p:spPr>
          <a:xfrm>
            <a:off x="3115741" y="3744456"/>
            <a:ext cx="3069906" cy="628901"/>
          </a:xfrm>
          <a:prstGeom prst="bentConnector3">
            <a:avLst>
              <a:gd name="adj1" fmla="val 50000"/>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785139" y="2330163"/>
            <a:ext cx="2484837" cy="631463"/>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latin typeface="Franklin Gothic Book" charset="0"/>
              <a:ea typeface="Franklin Gothic Book" charset="0"/>
              <a:cs typeface="Franklin Gothic Book" charset="0"/>
            </a:endParaRPr>
          </a:p>
        </p:txBody>
      </p:sp>
      <p:sp>
        <p:nvSpPr>
          <p:cNvPr id="30" name="TextBox 29"/>
          <p:cNvSpPr txBox="1"/>
          <p:nvPr/>
        </p:nvSpPr>
        <p:spPr>
          <a:xfrm>
            <a:off x="1871681" y="2351816"/>
            <a:ext cx="1304165" cy="600164"/>
          </a:xfrm>
          <a:prstGeom prst="rect">
            <a:avLst/>
          </a:prstGeom>
          <a:noFill/>
        </p:spPr>
        <p:txBody>
          <a:bodyPr wrap="square" rtlCol="0">
            <a:spAutoFit/>
          </a:bodyPr>
          <a:lstStyle/>
          <a:p>
            <a:r>
              <a:rPr lang="en-US" sz="1100" dirty="0">
                <a:solidFill>
                  <a:schemeClr val="bg1">
                    <a:lumMod val="95000"/>
                  </a:schemeClr>
                </a:solidFill>
                <a:latin typeface="Franklin Gothic Book" charset="0"/>
                <a:ea typeface="Franklin Gothic Book" charset="0"/>
                <a:cs typeface="Franklin Gothic Book" charset="0"/>
              </a:rPr>
              <a:t>Named #2 Fastest Growing </a:t>
            </a:r>
            <a:r>
              <a:rPr lang="en-US" sz="1100" dirty="0" smtClean="0">
                <a:solidFill>
                  <a:schemeClr val="bg1">
                    <a:lumMod val="95000"/>
                  </a:schemeClr>
                </a:solidFill>
                <a:latin typeface="Franklin Gothic Book" charset="0"/>
                <a:ea typeface="Franklin Gothic Book" charset="0"/>
                <a:cs typeface="Franklin Gothic Book" charset="0"/>
              </a:rPr>
              <a:t>Software </a:t>
            </a:r>
            <a:r>
              <a:rPr lang="en-US" sz="1100" dirty="0">
                <a:solidFill>
                  <a:schemeClr val="bg1">
                    <a:lumMod val="95000"/>
                  </a:schemeClr>
                </a:solidFill>
                <a:latin typeface="Franklin Gothic Book" charset="0"/>
                <a:ea typeface="Franklin Gothic Book" charset="0"/>
                <a:cs typeface="Franklin Gothic Book" charset="0"/>
              </a:rPr>
              <a:t>Company</a:t>
            </a:r>
          </a:p>
        </p:txBody>
      </p:sp>
      <p:cxnSp>
        <p:nvCxnSpPr>
          <p:cNvPr id="34" name="Straight Connector 9"/>
          <p:cNvCxnSpPr/>
          <p:nvPr/>
        </p:nvCxnSpPr>
        <p:spPr>
          <a:xfrm>
            <a:off x="3269976" y="2647617"/>
            <a:ext cx="3316355" cy="1412570"/>
          </a:xfrm>
          <a:prstGeom prst="bentConnector3">
            <a:avLst>
              <a:gd name="adj1" fmla="val 47972"/>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64776" y="206970"/>
            <a:ext cx="11066930"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HubSpot’s Rapid Growth</a:t>
            </a:r>
            <a:endParaRPr lang="en-US" sz="3600" dirty="0">
              <a:solidFill>
                <a:srgbClr val="414141"/>
              </a:solidFill>
              <a:latin typeface="Franklin Gothic Book" charset="0"/>
              <a:ea typeface="Franklin Gothic Book" charset="0"/>
              <a:cs typeface="Franklin Gothic Book" charset="0"/>
            </a:endParaRPr>
          </a:p>
        </p:txBody>
      </p:sp>
      <p:sp>
        <p:nvSpPr>
          <p:cNvPr id="40" name="Rectangle 39"/>
          <p:cNvSpPr/>
          <p:nvPr/>
        </p:nvSpPr>
        <p:spPr>
          <a:xfrm>
            <a:off x="1556538" y="1275579"/>
            <a:ext cx="1892940" cy="631463"/>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latin typeface="Franklin Gothic Book" charset="0"/>
              <a:ea typeface="Franklin Gothic Book" charset="0"/>
              <a:cs typeface="Franklin Gothic Book" charset="0"/>
            </a:endParaRPr>
          </a:p>
        </p:txBody>
      </p:sp>
      <p:pic>
        <p:nvPicPr>
          <p:cNvPr id="41" name="Picture 40" descr="Hubspot-Inbound-Ireland.jpg"/>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556539" y="1214116"/>
            <a:ext cx="562327" cy="731837"/>
          </a:xfrm>
          <a:prstGeom prst="rect">
            <a:avLst/>
          </a:prstGeom>
          <a:noFill/>
        </p:spPr>
      </p:pic>
      <p:sp>
        <p:nvSpPr>
          <p:cNvPr id="42" name="TextBox 41"/>
          <p:cNvSpPr txBox="1"/>
          <p:nvPr/>
        </p:nvSpPr>
        <p:spPr>
          <a:xfrm>
            <a:off x="2094278" y="1377638"/>
            <a:ext cx="1355201" cy="430887"/>
          </a:xfrm>
          <a:prstGeom prst="rect">
            <a:avLst/>
          </a:prstGeom>
          <a:noFill/>
        </p:spPr>
        <p:txBody>
          <a:bodyPr wrap="square" rtlCol="0">
            <a:spAutoFit/>
          </a:bodyPr>
          <a:lstStyle/>
          <a:p>
            <a:r>
              <a:rPr lang="en-US" sz="1100" dirty="0" smtClean="0">
                <a:solidFill>
                  <a:schemeClr val="bg1">
                    <a:lumMod val="95000"/>
                  </a:schemeClr>
                </a:solidFill>
                <a:latin typeface="Franklin Gothic Book" charset="0"/>
                <a:ea typeface="Franklin Gothic Book" charset="0"/>
                <a:cs typeface="Franklin Gothic Book" charset="0"/>
              </a:rPr>
              <a:t>Opens </a:t>
            </a:r>
            <a:r>
              <a:rPr lang="en-US" sz="1100" dirty="0">
                <a:solidFill>
                  <a:schemeClr val="bg1">
                    <a:lumMod val="95000"/>
                  </a:schemeClr>
                </a:solidFill>
                <a:latin typeface="Franklin Gothic Book" charset="0"/>
                <a:ea typeface="Franklin Gothic Book" charset="0"/>
                <a:cs typeface="Franklin Gothic Book" charset="0"/>
              </a:rPr>
              <a:t>European Office</a:t>
            </a:r>
          </a:p>
        </p:txBody>
      </p:sp>
      <p:cxnSp>
        <p:nvCxnSpPr>
          <p:cNvPr id="43" name="Straight Connector 9"/>
          <p:cNvCxnSpPr>
            <a:stCxn id="40" idx="3"/>
          </p:cNvCxnSpPr>
          <p:nvPr/>
        </p:nvCxnSpPr>
        <p:spPr>
          <a:xfrm>
            <a:off x="3449478" y="1591311"/>
            <a:ext cx="4040534" cy="1891534"/>
          </a:xfrm>
          <a:prstGeom prst="bentConnector3">
            <a:avLst>
              <a:gd name="adj1" fmla="val 41014"/>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292548" y="2264624"/>
            <a:ext cx="1988286" cy="631463"/>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latin typeface="Franklin Gothic Book" charset="0"/>
              <a:ea typeface="Franklin Gothic Book" charset="0"/>
              <a:cs typeface="Franklin Gothic Book" charset="0"/>
            </a:endParaRPr>
          </a:p>
        </p:txBody>
      </p:sp>
      <p:pic>
        <p:nvPicPr>
          <p:cNvPr id="47" name="Picture 46" descr="Australia.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19443" y="2287213"/>
            <a:ext cx="657225" cy="546535"/>
          </a:xfrm>
          <a:prstGeom prst="rect">
            <a:avLst/>
          </a:prstGeom>
        </p:spPr>
      </p:pic>
      <p:sp>
        <p:nvSpPr>
          <p:cNvPr id="48" name="TextBox 47"/>
          <p:cNvSpPr txBox="1"/>
          <p:nvPr/>
        </p:nvSpPr>
        <p:spPr>
          <a:xfrm>
            <a:off x="5890742" y="2356024"/>
            <a:ext cx="1390093" cy="430887"/>
          </a:xfrm>
          <a:prstGeom prst="rect">
            <a:avLst/>
          </a:prstGeom>
          <a:noFill/>
        </p:spPr>
        <p:txBody>
          <a:bodyPr wrap="square" rtlCol="0">
            <a:spAutoFit/>
          </a:bodyPr>
          <a:lstStyle/>
          <a:p>
            <a:r>
              <a:rPr lang="en-US" sz="1100" dirty="0" smtClean="0">
                <a:solidFill>
                  <a:srgbClr val="F2F2F2"/>
                </a:solidFill>
                <a:latin typeface="Franklin Gothic Book" charset="0"/>
                <a:ea typeface="Franklin Gothic Book" charset="0"/>
                <a:cs typeface="Franklin Gothic Book" charset="0"/>
              </a:rPr>
              <a:t>Opens </a:t>
            </a:r>
            <a:r>
              <a:rPr lang="en-US" sz="1100" dirty="0">
                <a:solidFill>
                  <a:srgbClr val="F2F2F2"/>
                </a:solidFill>
                <a:latin typeface="Franklin Gothic Book" charset="0"/>
                <a:ea typeface="Franklin Gothic Book" charset="0"/>
                <a:cs typeface="Franklin Gothic Book" charset="0"/>
              </a:rPr>
              <a:t>Australia </a:t>
            </a:r>
            <a:r>
              <a:rPr lang="en-US" sz="1100" dirty="0" smtClean="0">
                <a:solidFill>
                  <a:srgbClr val="F2F2F2"/>
                </a:solidFill>
                <a:latin typeface="Franklin Gothic Book" charset="0"/>
                <a:ea typeface="Franklin Gothic Book" charset="0"/>
                <a:cs typeface="Franklin Gothic Book" charset="0"/>
              </a:rPr>
              <a:t>Office</a:t>
            </a:r>
            <a:endParaRPr lang="en-US" sz="1100" dirty="0">
              <a:solidFill>
                <a:srgbClr val="F2F2F2"/>
              </a:solidFill>
              <a:latin typeface="Franklin Gothic Book" charset="0"/>
              <a:ea typeface="Franklin Gothic Book" charset="0"/>
              <a:cs typeface="Franklin Gothic Book" charset="0"/>
            </a:endParaRPr>
          </a:p>
        </p:txBody>
      </p:sp>
      <p:sp>
        <p:nvSpPr>
          <p:cNvPr id="51" name="Rectangle 50"/>
          <p:cNvSpPr/>
          <p:nvPr/>
        </p:nvSpPr>
        <p:spPr>
          <a:xfrm>
            <a:off x="5307844" y="1544422"/>
            <a:ext cx="1016617" cy="631463"/>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latin typeface="Franklin Gothic Book" charset="0"/>
              <a:ea typeface="Franklin Gothic Book" charset="0"/>
              <a:cs typeface="Franklin Gothic Book" charset="0"/>
            </a:endParaRPr>
          </a:p>
        </p:txBody>
      </p:sp>
      <p:sp>
        <p:nvSpPr>
          <p:cNvPr id="52" name="TextBox 51"/>
          <p:cNvSpPr txBox="1"/>
          <p:nvPr/>
        </p:nvSpPr>
        <p:spPr>
          <a:xfrm>
            <a:off x="5319929" y="1625832"/>
            <a:ext cx="1314450" cy="430887"/>
          </a:xfrm>
          <a:prstGeom prst="rect">
            <a:avLst/>
          </a:prstGeom>
          <a:noFill/>
        </p:spPr>
        <p:txBody>
          <a:bodyPr wrap="square" rtlCol="0">
            <a:spAutoFit/>
          </a:bodyPr>
          <a:lstStyle/>
          <a:p>
            <a:r>
              <a:rPr lang="en-US" sz="1100" dirty="0">
                <a:solidFill>
                  <a:schemeClr val="bg1">
                    <a:lumMod val="95000"/>
                  </a:schemeClr>
                </a:solidFill>
                <a:latin typeface="Franklin Gothic Book" charset="0"/>
                <a:ea typeface="Franklin Gothic Book" charset="0"/>
                <a:cs typeface="Franklin Gothic Book" charset="0"/>
              </a:rPr>
              <a:t>Announces HubSpot CRM </a:t>
            </a:r>
          </a:p>
        </p:txBody>
      </p:sp>
      <p:cxnSp>
        <p:nvCxnSpPr>
          <p:cNvPr id="53" name="Straight Connector 9"/>
          <p:cNvCxnSpPr/>
          <p:nvPr/>
        </p:nvCxnSpPr>
        <p:spPr>
          <a:xfrm>
            <a:off x="6324461" y="1945953"/>
            <a:ext cx="3599468" cy="110766"/>
          </a:xfrm>
          <a:prstGeom prst="bentConnector3">
            <a:avLst>
              <a:gd name="adj1" fmla="val 50000"/>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6411401" y="1048656"/>
            <a:ext cx="1188697" cy="647373"/>
          </a:xfrm>
          <a:prstGeom prst="rect">
            <a:avLst/>
          </a:prstGeom>
          <a:solidFill>
            <a:srgbClr val="45555F">
              <a:alpha val="75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endParaRPr>
          </a:p>
        </p:txBody>
      </p:sp>
      <p:cxnSp>
        <p:nvCxnSpPr>
          <p:cNvPr id="57" name="Straight Connector 9"/>
          <p:cNvCxnSpPr/>
          <p:nvPr/>
        </p:nvCxnSpPr>
        <p:spPr>
          <a:xfrm>
            <a:off x="7600098" y="1544422"/>
            <a:ext cx="2555804" cy="246460"/>
          </a:xfrm>
          <a:prstGeom prst="bentConnector3">
            <a:avLst>
              <a:gd name="adj1" fmla="val 50000"/>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7676469" y="800738"/>
            <a:ext cx="1095679" cy="655411"/>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latin typeface="Franklin Gothic Book" charset="0"/>
              <a:ea typeface="Franklin Gothic Book" charset="0"/>
              <a:cs typeface="Franklin Gothic Book" charset="0"/>
            </a:endParaRPr>
          </a:p>
        </p:txBody>
      </p:sp>
      <p:sp>
        <p:nvSpPr>
          <p:cNvPr id="68" name="TextBox 67"/>
          <p:cNvSpPr txBox="1"/>
          <p:nvPr/>
        </p:nvSpPr>
        <p:spPr>
          <a:xfrm>
            <a:off x="7688554" y="908652"/>
            <a:ext cx="1314450" cy="430887"/>
          </a:xfrm>
          <a:prstGeom prst="rect">
            <a:avLst/>
          </a:prstGeom>
          <a:noFill/>
        </p:spPr>
        <p:txBody>
          <a:bodyPr wrap="square" rtlCol="0">
            <a:spAutoFit/>
          </a:bodyPr>
          <a:lstStyle/>
          <a:p>
            <a:r>
              <a:rPr lang="en-US" sz="1100" dirty="0">
                <a:solidFill>
                  <a:schemeClr val="bg1">
                    <a:lumMod val="95000"/>
                  </a:schemeClr>
                </a:solidFill>
                <a:latin typeface="Franklin Gothic Book" charset="0"/>
                <a:ea typeface="Franklin Gothic Book" charset="0"/>
                <a:cs typeface="Franklin Gothic Book" charset="0"/>
              </a:rPr>
              <a:t>Announces HubSpot Sales </a:t>
            </a:r>
          </a:p>
        </p:txBody>
      </p:sp>
      <p:cxnSp>
        <p:nvCxnSpPr>
          <p:cNvPr id="76" name="Straight Connector 9"/>
          <p:cNvCxnSpPr/>
          <p:nvPr/>
        </p:nvCxnSpPr>
        <p:spPr>
          <a:xfrm>
            <a:off x="7280834" y="2469017"/>
            <a:ext cx="1984190" cy="146302"/>
          </a:xfrm>
          <a:prstGeom prst="bentConnector3">
            <a:avLst>
              <a:gd name="adj1" fmla="val 50000"/>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7688554" y="100465"/>
            <a:ext cx="1729509" cy="651957"/>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endParaRPr lang="en-US" dirty="0">
              <a:solidFill>
                <a:srgbClr val="45555F"/>
              </a:solidFill>
            </a:endParaRPr>
          </a:p>
        </p:txBody>
      </p:sp>
      <p:sp>
        <p:nvSpPr>
          <p:cNvPr id="84" name="TextBox 83"/>
          <p:cNvSpPr txBox="1"/>
          <p:nvPr/>
        </p:nvSpPr>
        <p:spPr>
          <a:xfrm>
            <a:off x="8300000" y="205117"/>
            <a:ext cx="1118064" cy="430887"/>
          </a:xfrm>
          <a:prstGeom prst="rect">
            <a:avLst/>
          </a:prstGeom>
          <a:noFill/>
        </p:spPr>
        <p:txBody>
          <a:bodyPr wrap="square" rtlCol="0">
            <a:spAutoFit/>
          </a:bodyPr>
          <a:lstStyle/>
          <a:p>
            <a:r>
              <a:rPr lang="en-US" sz="1100" dirty="0">
                <a:solidFill>
                  <a:srgbClr val="F2F2F2"/>
                </a:solidFill>
              </a:rPr>
              <a:t>O</a:t>
            </a:r>
            <a:r>
              <a:rPr lang="en-US" sz="1100" dirty="0" smtClean="0">
                <a:solidFill>
                  <a:srgbClr val="F2F2F2"/>
                </a:solidFill>
              </a:rPr>
              <a:t>pens </a:t>
            </a:r>
            <a:r>
              <a:rPr lang="en-US" sz="1100" dirty="0">
                <a:solidFill>
                  <a:srgbClr val="F2F2F2"/>
                </a:solidFill>
              </a:rPr>
              <a:t>Singapore Office</a:t>
            </a:r>
          </a:p>
        </p:txBody>
      </p:sp>
      <p:pic>
        <p:nvPicPr>
          <p:cNvPr id="85" name="Picture 8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45604" y="266572"/>
            <a:ext cx="648000" cy="345600"/>
          </a:xfrm>
          <a:prstGeom prst="rect">
            <a:avLst/>
          </a:prstGeom>
        </p:spPr>
      </p:pic>
      <p:cxnSp>
        <p:nvCxnSpPr>
          <p:cNvPr id="86" name="Straight Connector 9"/>
          <p:cNvCxnSpPr/>
          <p:nvPr/>
        </p:nvCxnSpPr>
        <p:spPr>
          <a:xfrm>
            <a:off x="9425565" y="361998"/>
            <a:ext cx="1535356" cy="1027353"/>
          </a:xfrm>
          <a:prstGeom prst="bentConnector3">
            <a:avLst>
              <a:gd name="adj1" fmla="val 50000"/>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10578701" y="171263"/>
            <a:ext cx="1274394" cy="648254"/>
          </a:xfrm>
          <a:prstGeom prst="rect">
            <a:avLst/>
          </a:prstGeom>
          <a:solidFill>
            <a:srgbClr val="45555F">
              <a:alpha val="75000"/>
            </a:srgbClr>
          </a:solidFill>
          <a:ln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555F"/>
              </a:solidFill>
            </a:endParaRPr>
          </a:p>
        </p:txBody>
      </p:sp>
      <p:sp>
        <p:nvSpPr>
          <p:cNvPr id="88" name="TextBox 87"/>
          <p:cNvSpPr txBox="1"/>
          <p:nvPr/>
        </p:nvSpPr>
        <p:spPr>
          <a:xfrm>
            <a:off x="10578701" y="405868"/>
            <a:ext cx="1305502" cy="430887"/>
          </a:xfrm>
          <a:prstGeom prst="rect">
            <a:avLst/>
          </a:prstGeom>
          <a:noFill/>
        </p:spPr>
        <p:txBody>
          <a:bodyPr wrap="square" rtlCol="0">
            <a:spAutoFit/>
          </a:bodyPr>
          <a:lstStyle/>
          <a:p>
            <a:r>
              <a:rPr lang="en-US" sz="1100" dirty="0">
                <a:solidFill>
                  <a:schemeClr val="bg1">
                    <a:lumMod val="95000"/>
                  </a:schemeClr>
                </a:solidFill>
              </a:rPr>
              <a:t>Named Best Place to </a:t>
            </a:r>
            <a:r>
              <a:rPr lang="en-US" sz="1100" dirty="0" smtClean="0">
                <a:solidFill>
                  <a:schemeClr val="bg1">
                    <a:lumMod val="95000"/>
                  </a:schemeClr>
                </a:solidFill>
              </a:rPr>
              <a:t>Work</a:t>
            </a:r>
            <a:endParaRPr lang="en-US" sz="1100" dirty="0">
              <a:solidFill>
                <a:schemeClr val="bg1">
                  <a:lumMod val="95000"/>
                </a:schemeClr>
              </a:solidFill>
            </a:endParaRPr>
          </a:p>
        </p:txBody>
      </p:sp>
      <p:cxnSp>
        <p:nvCxnSpPr>
          <p:cNvPr id="89" name="Straight Connector 9"/>
          <p:cNvCxnSpPr/>
          <p:nvPr/>
        </p:nvCxnSpPr>
        <p:spPr>
          <a:xfrm rot="16200000" flipH="1">
            <a:off x="10747629" y="1086651"/>
            <a:ext cx="521749" cy="2093"/>
          </a:xfrm>
          <a:prstGeom prst="bentConnector3">
            <a:avLst>
              <a:gd name="adj1" fmla="val 50000"/>
            </a:avLst>
          </a:prstGeom>
          <a:ln w="12700" cap="rnd" cmpd="sng">
            <a:solidFill>
              <a:schemeClr val="tx1"/>
            </a:solidFill>
            <a:prstDash val="dot"/>
            <a:headEnd type="none" w="sm" len="sm"/>
            <a:tailEnd type="none" w="lg" len="lg"/>
          </a:ln>
          <a:effectLst/>
        </p:spPr>
        <p:style>
          <a:lnRef idx="2">
            <a:schemeClr val="accent1"/>
          </a:lnRef>
          <a:fillRef idx="0">
            <a:schemeClr val="accent1"/>
          </a:fillRef>
          <a:effectRef idx="1">
            <a:schemeClr val="accent1"/>
          </a:effectRef>
          <a:fontRef idx="minor">
            <a:schemeClr val="tx1"/>
          </a:fontRef>
        </p:style>
      </p:cxnSp>
      <p:pic>
        <p:nvPicPr>
          <p:cNvPr id="115" name="Picture 114" descr="Performable Logo.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92183" y="3624620"/>
            <a:ext cx="870125" cy="240865"/>
          </a:xfrm>
          <a:prstGeom prst="rect">
            <a:avLst/>
          </a:prstGeom>
        </p:spPr>
      </p:pic>
      <p:sp>
        <p:nvSpPr>
          <p:cNvPr id="116" name="TextBox 115"/>
          <p:cNvSpPr txBox="1"/>
          <p:nvPr/>
        </p:nvSpPr>
        <p:spPr>
          <a:xfrm>
            <a:off x="6411400" y="1096420"/>
            <a:ext cx="1188698" cy="261610"/>
          </a:xfrm>
          <a:prstGeom prst="rect">
            <a:avLst/>
          </a:prstGeom>
          <a:noFill/>
        </p:spPr>
        <p:txBody>
          <a:bodyPr wrap="square" rtlCol="0">
            <a:spAutoFit/>
          </a:bodyPr>
          <a:lstStyle/>
          <a:p>
            <a:pPr algn="ctr"/>
            <a:r>
              <a:rPr lang="en-US" sz="1100" dirty="0" smtClean="0">
                <a:solidFill>
                  <a:schemeClr val="bg1">
                    <a:lumMod val="95000"/>
                  </a:schemeClr>
                </a:solidFill>
                <a:latin typeface="Franklin Gothic Book" charset="0"/>
                <a:ea typeface="Franklin Gothic Book" charset="0"/>
                <a:cs typeface="Franklin Gothic Book" charset="0"/>
              </a:rPr>
              <a:t>IPO</a:t>
            </a:r>
            <a:endParaRPr lang="en-US" sz="1100" dirty="0">
              <a:solidFill>
                <a:schemeClr val="bg1">
                  <a:lumMod val="95000"/>
                </a:schemeClr>
              </a:solidFill>
              <a:latin typeface="Franklin Gothic Book" charset="0"/>
              <a:ea typeface="Franklin Gothic Book" charset="0"/>
              <a:cs typeface="Franklin Gothic Book" charset="0"/>
            </a:endParaRPr>
          </a:p>
        </p:txBody>
      </p:sp>
      <p:pic>
        <p:nvPicPr>
          <p:cNvPr id="118" name="Picture 117" descr="HUBS.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26969" y="1240149"/>
            <a:ext cx="1694688" cy="377952"/>
          </a:xfrm>
          <a:prstGeom prst="rect">
            <a:avLst/>
          </a:prstGeom>
        </p:spPr>
      </p:pic>
      <p:pic>
        <p:nvPicPr>
          <p:cNvPr id="121" name="Picture 12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75526" y="4841288"/>
            <a:ext cx="1110343" cy="155448"/>
          </a:xfrm>
          <a:prstGeom prst="rect">
            <a:avLst/>
          </a:prstGeom>
        </p:spPr>
      </p:pic>
      <p:pic>
        <p:nvPicPr>
          <p:cNvPr id="122" name="Picture 12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30144" y="2583330"/>
            <a:ext cx="737792" cy="121736"/>
          </a:xfrm>
          <a:prstGeom prst="rect">
            <a:avLst/>
          </a:prstGeom>
        </p:spPr>
      </p:pic>
      <p:pic>
        <p:nvPicPr>
          <p:cNvPr id="124" name="Picture 12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807870" y="274236"/>
            <a:ext cx="737792" cy="121736"/>
          </a:xfrm>
          <a:prstGeom prst="rect">
            <a:avLst/>
          </a:prstGeom>
        </p:spPr>
      </p:pic>
    </p:spTree>
    <p:extLst>
      <p:ext uri="{BB962C8B-B14F-4D97-AF65-F5344CB8AC3E}">
        <p14:creationId xmlns:p14="http://schemas.microsoft.com/office/powerpoint/2010/main" val="102582889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6296676"/>
            <a:ext cx="9144000" cy="369332"/>
          </a:xfrm>
          <a:prstGeom prst="rect">
            <a:avLst/>
          </a:prstGeom>
        </p:spPr>
        <p:txBody>
          <a:bodyPr wrap="square">
            <a:spAutoFit/>
          </a:bodyPr>
          <a:lstStyle/>
          <a:p>
            <a:pPr algn="ctr"/>
            <a:r>
              <a:rPr lang="en-US" b="1" dirty="0">
                <a:solidFill>
                  <a:srgbClr val="414141"/>
                </a:solidFill>
                <a:latin typeface="Franklin Gothic Book" charset="0"/>
                <a:ea typeface="Franklin Gothic Book" charset="0"/>
                <a:cs typeface="Franklin Gothic Book" charset="0"/>
              </a:rPr>
              <a:t>Marketing automation market share by # of companies</a:t>
            </a:r>
          </a:p>
        </p:txBody>
      </p:sp>
      <p:sp>
        <p:nvSpPr>
          <p:cNvPr id="10" name="TextBox 9"/>
          <p:cNvSpPr txBox="1"/>
          <p:nvPr/>
        </p:nvSpPr>
        <p:spPr>
          <a:xfrm>
            <a:off x="0" y="6596390"/>
            <a:ext cx="1446230" cy="261610"/>
          </a:xfrm>
          <a:prstGeom prst="rect">
            <a:avLst/>
          </a:prstGeom>
          <a:noFill/>
        </p:spPr>
        <p:txBody>
          <a:bodyPr wrap="none" rtlCol="0">
            <a:spAutoFit/>
          </a:bodyPr>
          <a:lstStyle/>
          <a:p>
            <a:r>
              <a:rPr lang="en-US" sz="1100" dirty="0">
                <a:solidFill>
                  <a:srgbClr val="414141"/>
                </a:solidFill>
              </a:rPr>
              <a:t>Source: Mintigo, 2015</a:t>
            </a:r>
          </a:p>
        </p:txBody>
      </p:sp>
      <p:pic>
        <p:nvPicPr>
          <p:cNvPr id="11" name="Picture 10" descr="DarkBackground.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1682586"/>
          </a:xfrm>
          <a:prstGeom prst="rect">
            <a:avLst/>
          </a:prstGeom>
        </p:spPr>
      </p:pic>
      <p:sp>
        <p:nvSpPr>
          <p:cNvPr id="12" name="Text Placeholder 1"/>
          <p:cNvSpPr txBox="1">
            <a:spLocks/>
          </p:cNvSpPr>
          <p:nvPr/>
        </p:nvSpPr>
        <p:spPr>
          <a:xfrm>
            <a:off x="0" y="111253"/>
            <a:ext cx="12191999" cy="1111446"/>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414141"/>
                </a:solidFill>
                <a:latin typeface="+mn-lt"/>
                <a:ea typeface="+mn-ea"/>
                <a:cs typeface="Verdana"/>
              </a:defRPr>
            </a:lvl1pPr>
            <a:lvl2pPr marL="742950" indent="-285750" algn="l" defTabSz="457200" rtl="0" eaLnBrk="1" latinLnBrk="0" hangingPunct="1">
              <a:spcBef>
                <a:spcPct val="20000"/>
              </a:spcBef>
              <a:buFont typeface="Arial"/>
              <a:buChar char="–"/>
              <a:defRPr sz="2800" b="0" i="0" kern="1200">
                <a:solidFill>
                  <a:srgbClr val="414141"/>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414141"/>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414141"/>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41414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dirty="0" smtClean="0">
                <a:solidFill>
                  <a:schemeClr val="bg1"/>
                </a:solidFill>
                <a:latin typeface="Franklin Gothic Medium" charset="0"/>
                <a:ea typeface="Franklin Gothic Medium" charset="0"/>
                <a:cs typeface="Franklin Gothic Medium" charset="0"/>
              </a:rPr>
              <a:t>More customers use HubSpot than </a:t>
            </a:r>
          </a:p>
          <a:p>
            <a:pPr marL="0" indent="0" algn="ctr">
              <a:buNone/>
            </a:pPr>
            <a:r>
              <a:rPr lang="en-US" sz="3600" dirty="0" smtClean="0">
                <a:solidFill>
                  <a:schemeClr val="bg1"/>
                </a:solidFill>
                <a:latin typeface="Franklin Gothic Medium" charset="0"/>
                <a:ea typeface="Franklin Gothic Medium" charset="0"/>
                <a:cs typeface="Franklin Gothic Medium" charset="0"/>
              </a:rPr>
              <a:t>any other marketing platform.</a:t>
            </a:r>
            <a:endParaRPr lang="en-US" sz="3600" dirty="0">
              <a:solidFill>
                <a:schemeClr val="bg1"/>
              </a:solidFill>
              <a:latin typeface="Franklin Gothic Medium" charset="0"/>
              <a:ea typeface="Franklin Gothic Medium" charset="0"/>
              <a:cs typeface="Franklin Gothic Medium" charset="0"/>
            </a:endParaRPr>
          </a:p>
        </p:txBody>
      </p:sp>
      <p:pic>
        <p:nvPicPr>
          <p:cNvPr id="2" name="Picture 1"/>
          <p:cNvPicPr>
            <a:picLocks noChangeAspect="1"/>
          </p:cNvPicPr>
          <p:nvPr/>
        </p:nvPicPr>
        <p:blipFill>
          <a:blip r:embed="rId4"/>
          <a:stretch>
            <a:fillRect/>
          </a:stretch>
        </p:blipFill>
        <p:spPr>
          <a:xfrm>
            <a:off x="2336800" y="1896640"/>
            <a:ext cx="7518400" cy="4508500"/>
          </a:xfrm>
          <a:prstGeom prst="rect">
            <a:avLst/>
          </a:prstGeom>
        </p:spPr>
      </p:pic>
    </p:spTree>
    <p:extLst>
      <p:ext uri="{BB962C8B-B14F-4D97-AF65-F5344CB8AC3E}">
        <p14:creationId xmlns:p14="http://schemas.microsoft.com/office/powerpoint/2010/main" val="865530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uit_blu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9765" y="4147407"/>
            <a:ext cx="1445867" cy="710337"/>
          </a:xfrm>
          <a:prstGeom prst="rect">
            <a:avLst/>
          </a:prstGeom>
          <a:ln>
            <a:noFill/>
          </a:ln>
          <a:effectLst/>
        </p:spPr>
      </p:pic>
      <p:pic>
        <p:nvPicPr>
          <p:cNvPr id="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3707" y="1898634"/>
            <a:ext cx="1781477" cy="6548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0628" y="3207243"/>
            <a:ext cx="2178808" cy="5914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81239" y="2757060"/>
            <a:ext cx="2006443" cy="3596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26624" y="6149362"/>
            <a:ext cx="1633260" cy="5731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16870" y="6232689"/>
            <a:ext cx="1813637" cy="6229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08618" y="2702121"/>
            <a:ext cx="2188977" cy="4808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descr="http://cloudtimes.org/wp-content/uploads/2011/08/box_logo.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898558" y="4220815"/>
            <a:ext cx="863061" cy="54420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8" descr="https://encrypted-tbn3.gstatic.com/images?q=tbn:ANd9GcTb7N56evMRJKT-aZn6JWm7OEA2m_YYObp52OjqQraZR9shQWe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13877" y="4502831"/>
            <a:ext cx="1633260" cy="37690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0" descr="http://www.eyefortravel.com/sites/default/files/Expedia_logo_horz_0_0.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820635" y="3469098"/>
            <a:ext cx="1714613" cy="51498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2" descr="http://www.caregiving.org/wp-content/uploads/2013/08/care.com-logo-500x187.gi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768945" y="4167733"/>
            <a:ext cx="1895927" cy="70907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48" descr="http://www.gmofwv.com/experian.jp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530911" y="8373877"/>
            <a:ext cx="1883693" cy="535908"/>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50"/>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712707" y="4268522"/>
            <a:ext cx="1195167" cy="507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782235" y="2044123"/>
            <a:ext cx="1709460" cy="427364"/>
          </a:xfrm>
          <a:prstGeom prst="rect">
            <a:avLst/>
          </a:prstGeom>
        </p:spPr>
      </p:pic>
      <p:pic>
        <p:nvPicPr>
          <p:cNvPr id="24" name="Picture 2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741306" y="6101936"/>
            <a:ext cx="1692817" cy="723295"/>
          </a:xfrm>
          <a:prstGeom prst="rect">
            <a:avLst/>
          </a:prstGeom>
        </p:spPr>
      </p:pic>
      <p:pic>
        <p:nvPicPr>
          <p:cNvPr id="25" name="Picture 2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02612" y="3356752"/>
            <a:ext cx="1241027" cy="465385"/>
          </a:xfrm>
          <a:prstGeom prst="rect">
            <a:avLst/>
          </a:prstGeom>
        </p:spPr>
      </p:pic>
      <p:pic>
        <p:nvPicPr>
          <p:cNvPr id="26" name="Picture 2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777745" y="8288779"/>
            <a:ext cx="1692756" cy="492364"/>
          </a:xfrm>
          <a:prstGeom prst="rect">
            <a:avLst/>
          </a:prstGeom>
        </p:spPr>
      </p:pic>
      <p:pic>
        <p:nvPicPr>
          <p:cNvPr id="27" name="Picture 2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899698" y="8226631"/>
            <a:ext cx="2137548" cy="740568"/>
          </a:xfrm>
          <a:prstGeom prst="rect">
            <a:avLst/>
          </a:prstGeom>
        </p:spPr>
      </p:pic>
      <p:pic>
        <p:nvPicPr>
          <p:cNvPr id="28" name="Picture 27"/>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165620" y="2148885"/>
            <a:ext cx="1638059" cy="193133"/>
          </a:xfrm>
          <a:prstGeom prst="rect">
            <a:avLst/>
          </a:prstGeom>
        </p:spPr>
      </p:pic>
      <p:pic>
        <p:nvPicPr>
          <p:cNvPr id="29" name="Picture 28"/>
          <p:cNvPicPr>
            <a:picLocks noChangeAspect="1"/>
          </p:cNvPicPr>
          <p:nvPr/>
        </p:nvPicPr>
        <p:blipFill>
          <a:blip r:embed="rId21"/>
          <a:stretch>
            <a:fillRect/>
          </a:stretch>
        </p:blipFill>
        <p:spPr>
          <a:xfrm>
            <a:off x="294268" y="7991099"/>
            <a:ext cx="1777600" cy="790044"/>
          </a:xfrm>
          <a:prstGeom prst="rect">
            <a:avLst/>
          </a:prstGeom>
        </p:spPr>
      </p:pic>
      <p:pic>
        <p:nvPicPr>
          <p:cNvPr id="30" name="Picture 29"/>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494330" y="3545582"/>
            <a:ext cx="1283540" cy="350896"/>
          </a:xfrm>
          <a:prstGeom prst="rect">
            <a:avLst/>
          </a:prstGeom>
        </p:spPr>
      </p:pic>
      <p:pic>
        <p:nvPicPr>
          <p:cNvPr id="31" name="Picture 30"/>
          <p:cNvPicPr>
            <a:picLocks noChangeAspect="1"/>
          </p:cNvPicPr>
          <p:nvPr/>
        </p:nvPicPr>
        <p:blipFill>
          <a:blip r:embed="rId23"/>
          <a:stretch>
            <a:fillRect/>
          </a:stretch>
        </p:blipFill>
        <p:spPr>
          <a:xfrm>
            <a:off x="7333632" y="1914478"/>
            <a:ext cx="2292000" cy="468817"/>
          </a:xfrm>
          <a:prstGeom prst="rect">
            <a:avLst/>
          </a:prstGeom>
        </p:spPr>
      </p:pic>
      <p:pic>
        <p:nvPicPr>
          <p:cNvPr id="32" name="Picture 31"/>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848269" y="1863665"/>
            <a:ext cx="1694428" cy="761836"/>
          </a:xfrm>
          <a:prstGeom prst="rect">
            <a:avLst/>
          </a:prstGeom>
        </p:spPr>
      </p:pic>
      <p:pic>
        <p:nvPicPr>
          <p:cNvPr id="33" name="Picture 32"/>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80923" y="6101936"/>
            <a:ext cx="2023520" cy="632351"/>
          </a:xfrm>
          <a:prstGeom prst="rect">
            <a:avLst/>
          </a:prstGeom>
        </p:spPr>
      </p:pic>
      <p:pic>
        <p:nvPicPr>
          <p:cNvPr id="36" name="Picture 3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905576" y="8345595"/>
            <a:ext cx="2187315" cy="490180"/>
          </a:xfrm>
          <a:prstGeom prst="rect">
            <a:avLst/>
          </a:prstGeom>
        </p:spPr>
      </p:pic>
      <p:pic>
        <p:nvPicPr>
          <p:cNvPr id="38" name="Picture 37"/>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6818531" y="2666211"/>
            <a:ext cx="1522669" cy="670947"/>
          </a:xfrm>
          <a:prstGeom prst="rect">
            <a:avLst/>
          </a:prstGeom>
        </p:spPr>
      </p:pic>
      <p:pic>
        <p:nvPicPr>
          <p:cNvPr id="40" name="Picture 39"/>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2553793" y="3520527"/>
            <a:ext cx="1512993" cy="383336"/>
          </a:xfrm>
          <a:prstGeom prst="rect">
            <a:avLst/>
          </a:prstGeom>
        </p:spPr>
      </p:pic>
      <p:pic>
        <p:nvPicPr>
          <p:cNvPr id="41" name="Picture 40"/>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414605" y="5133720"/>
            <a:ext cx="2070857" cy="556173"/>
          </a:xfrm>
          <a:prstGeom prst="rect">
            <a:avLst/>
          </a:prstGeom>
        </p:spPr>
      </p:pic>
      <p:pic>
        <p:nvPicPr>
          <p:cNvPr id="42" name="Picture 41"/>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2604443" y="5078871"/>
            <a:ext cx="1291796" cy="808072"/>
          </a:xfrm>
          <a:prstGeom prst="rect">
            <a:avLst/>
          </a:prstGeom>
        </p:spPr>
      </p:pic>
      <p:pic>
        <p:nvPicPr>
          <p:cNvPr id="43" name="Picture 42"/>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465881" y="4295767"/>
            <a:ext cx="1540824" cy="506748"/>
          </a:xfrm>
          <a:prstGeom prst="rect">
            <a:avLst/>
          </a:prstGeom>
        </p:spPr>
      </p:pic>
      <p:pic>
        <p:nvPicPr>
          <p:cNvPr id="44" name="Picture 43"/>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6698654" y="5099779"/>
            <a:ext cx="2374225" cy="785951"/>
          </a:xfrm>
          <a:prstGeom prst="rect">
            <a:avLst/>
          </a:prstGeom>
        </p:spPr>
      </p:pic>
      <p:pic>
        <p:nvPicPr>
          <p:cNvPr id="1026" name="Picture 2" descr="Raytheon"/>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4552483" y="5414282"/>
            <a:ext cx="1892300" cy="355600"/>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5" descr="DarkBackground.png"/>
          <p:cNvPicPr>
            <a:picLocks noChangeAspect="1"/>
          </p:cNvPicPr>
          <p:nvPr/>
        </p:nvPicPr>
        <p:blipFill rotWithShape="1">
          <a:blip r:embed="rId34" cstate="email">
            <a:extLst>
              <a:ext uri="{28A0092B-C50C-407E-A947-70E740481C1C}">
                <a14:useLocalDpi xmlns:a14="http://schemas.microsoft.com/office/drawing/2010/main"/>
              </a:ext>
            </a:extLst>
          </a:blip>
          <a:srcRect/>
          <a:stretch/>
        </p:blipFill>
        <p:spPr>
          <a:xfrm>
            <a:off x="0" y="0"/>
            <a:ext cx="12192000" cy="1682586"/>
          </a:xfrm>
          <a:prstGeom prst="rect">
            <a:avLst/>
          </a:prstGeom>
        </p:spPr>
      </p:pic>
      <p:sp>
        <p:nvSpPr>
          <p:cNvPr id="47" name="Text Placeholder 1"/>
          <p:cNvSpPr txBox="1">
            <a:spLocks/>
          </p:cNvSpPr>
          <p:nvPr/>
        </p:nvSpPr>
        <p:spPr>
          <a:xfrm>
            <a:off x="1" y="111253"/>
            <a:ext cx="12192000" cy="1111446"/>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414141"/>
                </a:solidFill>
                <a:latin typeface="+mn-lt"/>
                <a:ea typeface="+mn-ea"/>
                <a:cs typeface="Verdana"/>
              </a:defRPr>
            </a:lvl1pPr>
            <a:lvl2pPr marL="742950" indent="-285750" algn="l" defTabSz="457200" rtl="0" eaLnBrk="1" latinLnBrk="0" hangingPunct="1">
              <a:spcBef>
                <a:spcPct val="20000"/>
              </a:spcBef>
              <a:buFont typeface="Arial"/>
              <a:buChar char="–"/>
              <a:defRPr sz="2800" b="0" i="0" kern="1200">
                <a:solidFill>
                  <a:srgbClr val="414141"/>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414141"/>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414141"/>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41414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dirty="0" smtClean="0">
                <a:solidFill>
                  <a:schemeClr val="bg1"/>
                </a:solidFill>
                <a:latin typeface="Franklin Gothic Medium" charset="0"/>
                <a:ea typeface="Franklin Gothic Medium" charset="0"/>
                <a:cs typeface="Franklin Gothic Medium" charset="0"/>
              </a:rPr>
              <a:t>More customers use HubSpot than </a:t>
            </a:r>
          </a:p>
          <a:p>
            <a:pPr marL="0" indent="0" algn="ctr">
              <a:buNone/>
            </a:pPr>
            <a:r>
              <a:rPr lang="en-US" sz="3600" dirty="0" smtClean="0">
                <a:solidFill>
                  <a:schemeClr val="bg1"/>
                </a:solidFill>
                <a:latin typeface="Franklin Gothic Medium" charset="0"/>
                <a:ea typeface="Franklin Gothic Medium" charset="0"/>
                <a:cs typeface="Franklin Gothic Medium" charset="0"/>
              </a:rPr>
              <a:t>any other marketing platform.</a:t>
            </a:r>
            <a:endParaRPr lang="en-US" sz="3600" dirty="0">
              <a:solidFill>
                <a:schemeClr val="bg1"/>
              </a:solidFill>
              <a:latin typeface="Franklin Gothic Medium" charset="0"/>
              <a:ea typeface="Franklin Gothic Medium" charset="0"/>
              <a:cs typeface="Franklin Gothic Medium" charset="0"/>
            </a:endParaRPr>
          </a:p>
        </p:txBody>
      </p:sp>
      <p:sp>
        <p:nvSpPr>
          <p:cNvPr id="17" name="Rectangle 16"/>
          <p:cNvSpPr/>
          <p:nvPr/>
        </p:nvSpPr>
        <p:spPr>
          <a:xfrm>
            <a:off x="10968472" y="5775491"/>
            <a:ext cx="1223528" cy="108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524329" y="5113226"/>
            <a:ext cx="1548510" cy="704088"/>
          </a:xfrm>
          <a:prstGeom prst="rect">
            <a:avLst/>
          </a:prstGeom>
        </p:spPr>
      </p:pic>
    </p:spTree>
    <p:extLst>
      <p:ext uri="{BB962C8B-B14F-4D97-AF65-F5344CB8AC3E}">
        <p14:creationId xmlns:p14="http://schemas.microsoft.com/office/powerpoint/2010/main" val="18447035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7058" y="2525389"/>
            <a:ext cx="8162365" cy="4761303"/>
          </a:xfrm>
          <a:prstGeom prst="rect">
            <a:avLst/>
          </a:prstGeom>
          <a:noFill/>
        </p:spPr>
        <p:txBody>
          <a:bodyPr wrap="square" lIns="82292" tIns="41148" rIns="82292" bIns="41148" rtlCol="0">
            <a:spAutoFit/>
          </a:bodyPr>
          <a:lstStyle/>
          <a:p>
            <a:pPr algn="ctr"/>
            <a:r>
              <a:rPr lang="en-US" sz="3200" dirty="0">
                <a:solidFill>
                  <a:srgbClr val="414141"/>
                </a:solidFill>
                <a:latin typeface="Franklin Gothic Book" charset="0"/>
                <a:ea typeface="Franklin Gothic Book" charset="0"/>
                <a:cs typeface="Franklin Gothic Book" charset="0"/>
              </a:rPr>
              <a:t>HubSpot </a:t>
            </a:r>
            <a:r>
              <a:rPr lang="en-US" sz="3200" dirty="0" smtClean="0">
                <a:solidFill>
                  <a:srgbClr val="414141"/>
                </a:solidFill>
                <a:latin typeface="Franklin Gothic Book" charset="0"/>
                <a:ea typeface="Franklin Gothic Book" charset="0"/>
                <a:cs typeface="Franklin Gothic Book" charset="0"/>
              </a:rPr>
              <a:t>ranked #1 </a:t>
            </a:r>
            <a:r>
              <a:rPr lang="en-US" sz="3200" dirty="0">
                <a:solidFill>
                  <a:srgbClr val="414141"/>
                </a:solidFill>
                <a:latin typeface="Franklin Gothic Book" charset="0"/>
                <a:ea typeface="Franklin Gothic Book" charset="0"/>
                <a:cs typeface="Franklin Gothic Book" charset="0"/>
              </a:rPr>
              <a:t>for Marketing Automation </a:t>
            </a:r>
          </a:p>
          <a:p>
            <a:pPr algn="ctr"/>
            <a:r>
              <a:rPr lang="en-US" sz="3200" dirty="0" smtClean="0">
                <a:solidFill>
                  <a:srgbClr val="414141"/>
                </a:solidFill>
                <a:latin typeface="Franklin Gothic Book" charset="0"/>
                <a:ea typeface="Franklin Gothic Book" charset="0"/>
                <a:cs typeface="Franklin Gothic Book" charset="0"/>
              </a:rPr>
              <a:t>by G2 Crowd </a:t>
            </a:r>
            <a:r>
              <a:rPr lang="en-US" sz="3200" dirty="0">
                <a:solidFill>
                  <a:srgbClr val="414141"/>
                </a:solidFill>
                <a:latin typeface="Franklin Gothic Book" charset="0"/>
                <a:ea typeface="Franklin Gothic Book" charset="0"/>
                <a:cs typeface="Franklin Gothic Book" charset="0"/>
              </a:rPr>
              <a:t>2016</a:t>
            </a:r>
          </a:p>
          <a:p>
            <a:pPr algn="ctr"/>
            <a:endParaRPr lang="en-US" sz="2400" dirty="0">
              <a:solidFill>
                <a:srgbClr val="414141"/>
              </a:solidFill>
              <a:latin typeface="Franklin Gothic Book" charset="0"/>
              <a:ea typeface="Franklin Gothic Book" charset="0"/>
              <a:cs typeface="Franklin Gothic Book" charset="0"/>
            </a:endParaRPr>
          </a:p>
          <a:p>
            <a:endParaRPr lang="en-US" sz="2400" dirty="0">
              <a:solidFill>
                <a:srgbClr val="414141"/>
              </a:solidFill>
              <a:latin typeface="Franklin Gothic Book" charset="0"/>
              <a:ea typeface="Franklin Gothic Book" charset="0"/>
              <a:cs typeface="Franklin Gothic Book" charset="0"/>
            </a:endParaRPr>
          </a:p>
          <a:p>
            <a:endParaRPr lang="en-US" sz="2400" dirty="0">
              <a:solidFill>
                <a:srgbClr val="414141"/>
              </a:solidFill>
              <a:latin typeface="Franklin Gothic Book" charset="0"/>
              <a:ea typeface="Franklin Gothic Book" charset="0"/>
              <a:cs typeface="Franklin Gothic Book" charset="0"/>
            </a:endParaRPr>
          </a:p>
          <a:p>
            <a:endParaRPr lang="en-US" sz="2400" dirty="0">
              <a:solidFill>
                <a:srgbClr val="414141"/>
              </a:solidFill>
              <a:latin typeface="Franklin Gothic Book" charset="0"/>
              <a:ea typeface="Franklin Gothic Book" charset="0"/>
              <a:cs typeface="Franklin Gothic Book" charset="0"/>
            </a:endParaRPr>
          </a:p>
          <a:p>
            <a:endParaRPr lang="en-US" sz="2400" dirty="0">
              <a:solidFill>
                <a:srgbClr val="414141"/>
              </a:solidFill>
              <a:latin typeface="Franklin Gothic Book" charset="0"/>
              <a:ea typeface="Franklin Gothic Book" charset="0"/>
              <a:cs typeface="Franklin Gothic Book" charset="0"/>
            </a:endParaRPr>
          </a:p>
          <a:p>
            <a:endParaRPr lang="en-US" sz="2400" dirty="0">
              <a:solidFill>
                <a:srgbClr val="414141"/>
              </a:solidFill>
              <a:latin typeface="Franklin Gothic Book" charset="0"/>
              <a:ea typeface="Franklin Gothic Book" charset="0"/>
              <a:cs typeface="Franklin Gothic Book" charset="0"/>
            </a:endParaRPr>
          </a:p>
          <a:p>
            <a:endParaRPr lang="en-US" sz="2400" dirty="0">
              <a:solidFill>
                <a:srgbClr val="414141"/>
              </a:solidFill>
              <a:latin typeface="Franklin Gothic Book" charset="0"/>
              <a:ea typeface="Franklin Gothic Book" charset="0"/>
              <a:cs typeface="Franklin Gothic Book" charset="0"/>
            </a:endParaRPr>
          </a:p>
          <a:p>
            <a:endParaRPr lang="en-US" sz="2400" dirty="0">
              <a:solidFill>
                <a:srgbClr val="414141"/>
              </a:solidFill>
              <a:latin typeface="Franklin Gothic Book" charset="0"/>
              <a:ea typeface="Franklin Gothic Book" charset="0"/>
              <a:cs typeface="Franklin Gothic Book" charset="0"/>
            </a:endParaRPr>
          </a:p>
          <a:p>
            <a:endParaRPr lang="en-US" sz="2400" dirty="0">
              <a:solidFill>
                <a:srgbClr val="414141"/>
              </a:solidFill>
              <a:latin typeface="Franklin Gothic Book" charset="0"/>
              <a:ea typeface="Franklin Gothic Book" charset="0"/>
              <a:cs typeface="Franklin Gothic Book" charset="0"/>
            </a:endParaRPr>
          </a:p>
          <a:p>
            <a:pPr algn="ctr"/>
            <a:endParaRPr lang="en-US" sz="2400" dirty="0">
              <a:solidFill>
                <a:srgbClr val="414141"/>
              </a:solidFill>
              <a:latin typeface="Franklin Gothic Book" charset="0"/>
              <a:ea typeface="Franklin Gothic Book" charset="0"/>
              <a:cs typeface="Franklin Gothic Book" charset="0"/>
            </a:endParaRPr>
          </a:p>
        </p:txBody>
      </p:sp>
      <p:sp>
        <p:nvSpPr>
          <p:cNvPr id="7" name="Rectangle 6"/>
          <p:cNvSpPr/>
          <p:nvPr/>
        </p:nvSpPr>
        <p:spPr>
          <a:xfrm>
            <a:off x="2388567" y="5121192"/>
            <a:ext cx="7414865" cy="1457627"/>
          </a:xfrm>
          <a:prstGeom prst="rect">
            <a:avLst/>
          </a:prstGeom>
        </p:spPr>
        <p:txBody>
          <a:bodyPr wrap="square" lIns="102405" tIns="51205" rIns="102405" bIns="51205">
            <a:spAutoFit/>
          </a:bodyPr>
          <a:lstStyle/>
          <a:p>
            <a:pPr algn="just"/>
            <a:r>
              <a:rPr lang="en-US" sz="2200" i="1" dirty="0">
                <a:solidFill>
                  <a:srgbClr val="414141"/>
                </a:solidFill>
                <a:latin typeface="Franklin Gothic Book" charset="0"/>
                <a:ea typeface="Franklin Gothic Book" charset="0"/>
                <a:cs typeface="Franklin Gothic Book" charset="0"/>
              </a:rPr>
              <a:t>“</a:t>
            </a:r>
            <a:r>
              <a:rPr lang="en-US" sz="2200" i="1" dirty="0" smtClean="0">
                <a:solidFill>
                  <a:srgbClr val="414141"/>
                </a:solidFill>
                <a:latin typeface="Franklin Gothic Book" charset="0"/>
                <a:ea typeface="Franklin Gothic Book" charset="0"/>
                <a:cs typeface="Franklin Gothic Book" charset="0"/>
              </a:rPr>
              <a:t>HubSpot </a:t>
            </a:r>
            <a:r>
              <a:rPr lang="en-US" sz="2200" i="1" dirty="0">
                <a:solidFill>
                  <a:srgbClr val="414141"/>
                </a:solidFill>
                <a:latin typeface="Franklin Gothic Book" charset="0"/>
                <a:ea typeface="Franklin Gothic Book" charset="0"/>
                <a:cs typeface="Franklin Gothic Book" charset="0"/>
              </a:rPr>
              <a:t>has helped transformed our marketing organization into a data-driven, customer nurturing, lead generating </a:t>
            </a:r>
            <a:r>
              <a:rPr lang="en-US" sz="2200" i="1" dirty="0" smtClean="0">
                <a:solidFill>
                  <a:srgbClr val="414141"/>
                </a:solidFill>
                <a:latin typeface="Franklin Gothic Book" charset="0"/>
                <a:ea typeface="Franklin Gothic Book" charset="0"/>
                <a:cs typeface="Franklin Gothic Book" charset="0"/>
              </a:rPr>
              <a:t>machine. There </a:t>
            </a:r>
            <a:r>
              <a:rPr lang="en-US" sz="2200" i="1" dirty="0">
                <a:solidFill>
                  <a:srgbClr val="414141"/>
                </a:solidFill>
                <a:latin typeface="Franklin Gothic Book" charset="0"/>
                <a:ea typeface="Franklin Gothic Book" charset="0"/>
                <a:cs typeface="Franklin Gothic Book" charset="0"/>
              </a:rPr>
              <a:t>is a definite commitment to keep their platform and their customers always moving forward.”</a:t>
            </a:r>
          </a:p>
        </p:txBody>
      </p:sp>
      <p:pic>
        <p:nvPicPr>
          <p:cNvPr id="8" name="Picture 7" descr="HubSpotLogo_Dark_We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7234" y="4089440"/>
            <a:ext cx="3218107" cy="932882"/>
          </a:xfrm>
          <a:prstGeom prst="rect">
            <a:avLst/>
          </a:prstGeom>
        </p:spPr>
      </p:pic>
      <p:pic>
        <p:nvPicPr>
          <p:cNvPr id="2" name="Picture 1"/>
          <p:cNvPicPr>
            <a:picLocks noChangeAspect="1"/>
          </p:cNvPicPr>
          <p:nvPr/>
        </p:nvPicPr>
        <p:blipFill>
          <a:blip r:embed="rId3"/>
          <a:stretch>
            <a:fillRect/>
          </a:stretch>
        </p:blipFill>
        <p:spPr>
          <a:xfrm>
            <a:off x="3472329" y="864134"/>
            <a:ext cx="5227918" cy="1463817"/>
          </a:xfrm>
          <a:prstGeom prst="rect">
            <a:avLst/>
          </a:prstGeom>
        </p:spPr>
      </p:pic>
    </p:spTree>
    <p:extLst>
      <p:ext uri="{BB962C8B-B14F-4D97-AF65-F5344CB8AC3E}">
        <p14:creationId xmlns:p14="http://schemas.microsoft.com/office/powerpoint/2010/main" val="1331113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965721" y="4342194"/>
            <a:ext cx="8353243" cy="0"/>
          </a:xfrm>
          <a:prstGeom prst="line">
            <a:avLst/>
          </a:prstGeom>
          <a:ln w="12700" cmpd="sng">
            <a:solidFill>
              <a:srgbClr val="41414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4776" y="422122"/>
            <a:ext cx="11066930" cy="1920526"/>
          </a:xfrm>
          <a:prstGeom prst="rect">
            <a:avLst/>
          </a:prstGeom>
          <a:noFill/>
        </p:spPr>
        <p:txBody>
          <a:bodyPr wrap="square" rtlCol="0">
            <a:spAutoFit/>
          </a:bodyPr>
          <a:lstStyle/>
          <a:p>
            <a:pPr algn="ctr">
              <a:lnSpc>
                <a:spcPct val="110000"/>
              </a:lnSpc>
            </a:pPr>
            <a:r>
              <a:rPr lang="en-US" sz="3600" dirty="0">
                <a:solidFill>
                  <a:srgbClr val="414141"/>
                </a:solidFill>
                <a:latin typeface="Franklin Gothic Medium" charset="0"/>
                <a:ea typeface="Franklin Gothic Medium" charset="0"/>
                <a:cs typeface="Franklin Gothic Medium" charset="0"/>
              </a:rPr>
              <a:t>Creating a movement </a:t>
            </a:r>
          </a:p>
          <a:p>
            <a:pPr algn="ctr">
              <a:lnSpc>
                <a:spcPct val="110000"/>
              </a:lnSpc>
            </a:pPr>
            <a:r>
              <a:rPr lang="en-US" sz="3600" dirty="0">
                <a:solidFill>
                  <a:srgbClr val="414141"/>
                </a:solidFill>
                <a:latin typeface="Franklin Gothic Book" charset="0"/>
                <a:ea typeface="Franklin Gothic Book" charset="0"/>
                <a:cs typeface="Franklin Gothic Book" charset="0"/>
              </a:rPr>
              <a:t>HubSpot has more social media followers </a:t>
            </a:r>
          </a:p>
          <a:p>
            <a:pPr algn="ctr">
              <a:lnSpc>
                <a:spcPct val="110000"/>
              </a:lnSpc>
            </a:pPr>
            <a:r>
              <a:rPr lang="en-US" sz="3600" dirty="0">
                <a:solidFill>
                  <a:srgbClr val="414141"/>
                </a:solidFill>
                <a:latin typeface="Franklin Gothic Book" charset="0"/>
                <a:ea typeface="Franklin Gothic Book" charset="0"/>
                <a:cs typeface="Franklin Gothic Book" charset="0"/>
              </a:rPr>
              <a:t>than any other marketing software.</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2269" y="2619679"/>
            <a:ext cx="733004" cy="733004"/>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7199" y="2591040"/>
            <a:ext cx="790282" cy="790282"/>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27538" y="2608919"/>
            <a:ext cx="731520" cy="731520"/>
          </a:xfrm>
          <a:prstGeom prst="rect">
            <a:avLst/>
          </a:prstGeom>
        </p:spPr>
      </p:pic>
      <p:sp>
        <p:nvSpPr>
          <p:cNvPr id="12" name="Rectangle 11"/>
          <p:cNvSpPr/>
          <p:nvPr/>
        </p:nvSpPr>
        <p:spPr>
          <a:xfrm>
            <a:off x="2933790" y="3283391"/>
            <a:ext cx="1729961" cy="904863"/>
          </a:xfrm>
          <a:prstGeom prst="rect">
            <a:avLst/>
          </a:prstGeom>
        </p:spPr>
        <p:txBody>
          <a:bodyPr wrap="none">
            <a:spAutoFit/>
          </a:bodyPr>
          <a:lstStyle/>
          <a:p>
            <a:pPr algn="ctr">
              <a:lnSpc>
                <a:spcPct val="110000"/>
              </a:lnSpc>
            </a:pPr>
            <a:r>
              <a:rPr lang="en-US" sz="3200" dirty="0">
                <a:solidFill>
                  <a:srgbClr val="414141"/>
                </a:solidFill>
                <a:latin typeface="Franklin Gothic Book" charset="0"/>
                <a:ea typeface="Franklin Gothic Book" charset="0"/>
                <a:cs typeface="Franklin Gothic Book" charset="0"/>
              </a:rPr>
              <a:t>655,000</a:t>
            </a:r>
          </a:p>
          <a:p>
            <a:pPr algn="ctr">
              <a:lnSpc>
                <a:spcPct val="110000"/>
              </a:lnSpc>
            </a:pPr>
            <a:r>
              <a:rPr lang="en-US" sz="1600" dirty="0">
                <a:solidFill>
                  <a:srgbClr val="414141"/>
                </a:solidFill>
                <a:latin typeface="Franklin Gothic Book" charset="0"/>
                <a:ea typeface="Franklin Gothic Book" charset="0"/>
                <a:cs typeface="Franklin Gothic Book" charset="0"/>
              </a:rPr>
              <a:t>FOLLOWERS</a:t>
            </a:r>
          </a:p>
        </p:txBody>
      </p:sp>
      <p:sp>
        <p:nvSpPr>
          <p:cNvPr id="15" name="Rectangle 14"/>
          <p:cNvSpPr/>
          <p:nvPr/>
        </p:nvSpPr>
        <p:spPr>
          <a:xfrm>
            <a:off x="5277361" y="3290835"/>
            <a:ext cx="1729961" cy="904863"/>
          </a:xfrm>
          <a:prstGeom prst="rect">
            <a:avLst/>
          </a:prstGeom>
        </p:spPr>
        <p:txBody>
          <a:bodyPr wrap="none">
            <a:spAutoFit/>
          </a:bodyPr>
          <a:lstStyle/>
          <a:p>
            <a:pPr algn="ctr">
              <a:lnSpc>
                <a:spcPct val="110000"/>
              </a:lnSpc>
            </a:pPr>
            <a:r>
              <a:rPr lang="en-US" sz="3200" dirty="0">
                <a:solidFill>
                  <a:srgbClr val="414141"/>
                </a:solidFill>
                <a:latin typeface="Franklin Gothic Book" charset="0"/>
                <a:ea typeface="Franklin Gothic Book" charset="0"/>
                <a:cs typeface="Franklin Gothic Book" charset="0"/>
              </a:rPr>
              <a:t>928,000</a:t>
            </a:r>
          </a:p>
          <a:p>
            <a:pPr algn="ctr">
              <a:lnSpc>
                <a:spcPct val="110000"/>
              </a:lnSpc>
            </a:pPr>
            <a:r>
              <a:rPr lang="en-US" sz="1600" dirty="0">
                <a:solidFill>
                  <a:srgbClr val="414141"/>
                </a:solidFill>
                <a:latin typeface="Franklin Gothic Book" charset="0"/>
                <a:ea typeface="Franklin Gothic Book" charset="0"/>
                <a:cs typeface="Franklin Gothic Book" charset="0"/>
              </a:rPr>
              <a:t>LIKES</a:t>
            </a:r>
          </a:p>
        </p:txBody>
      </p:sp>
      <p:sp>
        <p:nvSpPr>
          <p:cNvPr id="16" name="Rectangle 15"/>
          <p:cNvSpPr/>
          <p:nvPr/>
        </p:nvSpPr>
        <p:spPr>
          <a:xfrm>
            <a:off x="7729953" y="3279973"/>
            <a:ext cx="1726690" cy="904863"/>
          </a:xfrm>
          <a:prstGeom prst="rect">
            <a:avLst/>
          </a:prstGeom>
        </p:spPr>
        <p:txBody>
          <a:bodyPr wrap="none">
            <a:spAutoFit/>
          </a:bodyPr>
          <a:lstStyle/>
          <a:p>
            <a:pPr algn="ctr">
              <a:lnSpc>
                <a:spcPct val="110000"/>
              </a:lnSpc>
            </a:pPr>
            <a:r>
              <a:rPr lang="en-US" sz="3200" dirty="0">
                <a:solidFill>
                  <a:srgbClr val="414141"/>
                </a:solidFill>
                <a:latin typeface="Franklin Gothic Book" charset="0"/>
                <a:ea typeface="Franklin Gothic Book" charset="0"/>
                <a:cs typeface="Franklin Gothic Book" charset="0"/>
              </a:rPr>
              <a:t>132,000</a:t>
            </a:r>
          </a:p>
          <a:p>
            <a:pPr algn="ctr">
              <a:lnSpc>
                <a:spcPct val="110000"/>
              </a:lnSpc>
            </a:pPr>
            <a:r>
              <a:rPr lang="en-US" sz="1600" dirty="0">
                <a:solidFill>
                  <a:srgbClr val="414141"/>
                </a:solidFill>
                <a:latin typeface="Franklin Gothic Book" charset="0"/>
                <a:ea typeface="Franklin Gothic Book" charset="0"/>
                <a:cs typeface="Franklin Gothic Book" charset="0"/>
              </a:rPr>
              <a:t>FOLLOWERS</a:t>
            </a:r>
          </a:p>
        </p:txBody>
      </p:sp>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07322" y="4530672"/>
            <a:ext cx="4044035" cy="216531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9875" y="4530672"/>
            <a:ext cx="4067486" cy="1956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0934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5154" y="2182901"/>
            <a:ext cx="12559554" cy="2492200"/>
          </a:xfrm>
          <a:prstGeom prst="rect">
            <a:avLst/>
          </a:prstGeom>
          <a:solidFill>
            <a:srgbClr val="F7761F"/>
          </a:solid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1"/>
          </p:nvPr>
        </p:nvSpPr>
        <p:spPr/>
        <p:txBody>
          <a:bodyPr/>
          <a:lstStyle/>
          <a:p>
            <a:r>
              <a:rPr lang="en-US" dirty="0" smtClean="0">
                <a:latin typeface="Franklin Gothic Medium" charset="0"/>
                <a:ea typeface="Franklin Gothic Medium" charset="0"/>
                <a:cs typeface="Franklin Gothic Medium" charset="0"/>
              </a:rPr>
              <a:t>2</a:t>
            </a:r>
            <a:endParaRPr lang="en-US" dirty="0">
              <a:latin typeface="Franklin Gothic Medium" charset="0"/>
              <a:ea typeface="Franklin Gothic Medium" charset="0"/>
              <a:cs typeface="Franklin Gothic Medium" charset="0"/>
            </a:endParaRPr>
          </a:p>
        </p:txBody>
      </p:sp>
      <p:sp>
        <p:nvSpPr>
          <p:cNvPr id="3" name="Text Placeholder 2"/>
          <p:cNvSpPr>
            <a:spLocks noGrp="1"/>
          </p:cNvSpPr>
          <p:nvPr>
            <p:ph type="body" sz="quarter" idx="14"/>
          </p:nvPr>
        </p:nvSpPr>
        <p:spPr>
          <a:xfrm>
            <a:off x="3689351" y="2799139"/>
            <a:ext cx="6524625" cy="1163638"/>
          </a:xfrm>
        </p:spPr>
        <p:txBody>
          <a:bodyPr/>
          <a:lstStyle/>
          <a:p>
            <a:r>
              <a:rPr lang="en-US" sz="4800" dirty="0">
                <a:latin typeface="Franklin Gothic Medium" charset="0"/>
                <a:ea typeface="Franklin Gothic Medium" charset="0"/>
                <a:cs typeface="Franklin Gothic Medium" charset="0"/>
              </a:rPr>
              <a:t>HubSpot vs. Traditional Marketing Automation</a:t>
            </a:r>
          </a:p>
        </p:txBody>
      </p:sp>
    </p:spTree>
    <p:extLst>
      <p:ext uri="{BB962C8B-B14F-4D97-AF65-F5344CB8AC3E}">
        <p14:creationId xmlns:p14="http://schemas.microsoft.com/office/powerpoint/2010/main" val="955411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6411" y="355866"/>
            <a:ext cx="9179179" cy="1311128"/>
          </a:xfrm>
          <a:prstGeom prst="rect">
            <a:avLst/>
          </a:prstGeom>
          <a:noFill/>
        </p:spPr>
        <p:txBody>
          <a:bodyPr wrap="none" rtlCol="0">
            <a:spAutoFit/>
          </a:bodyPr>
          <a:lstStyle/>
          <a:p>
            <a:pPr algn="ctr">
              <a:lnSpc>
                <a:spcPct val="110000"/>
              </a:lnSpc>
            </a:pPr>
            <a:r>
              <a:rPr lang="en-US" sz="3600" dirty="0">
                <a:solidFill>
                  <a:srgbClr val="414141"/>
                </a:solidFill>
                <a:latin typeface="Franklin Gothic Medium" charset="0"/>
                <a:ea typeface="Franklin Gothic Medium" charset="0"/>
                <a:cs typeface="Franklin Gothic Medium" charset="0"/>
              </a:rPr>
              <a:t>Traditional marketing automation software </a:t>
            </a:r>
            <a:br>
              <a:rPr lang="en-US" sz="3600" dirty="0">
                <a:solidFill>
                  <a:srgbClr val="414141"/>
                </a:solidFill>
                <a:latin typeface="Franklin Gothic Medium" charset="0"/>
                <a:ea typeface="Franklin Gothic Medium" charset="0"/>
                <a:cs typeface="Franklin Gothic Medium" charset="0"/>
              </a:rPr>
            </a:br>
            <a:r>
              <a:rPr lang="en-US" sz="3600" dirty="0">
                <a:solidFill>
                  <a:srgbClr val="414141"/>
                </a:solidFill>
                <a:latin typeface="Franklin Gothic Medium" charset="0"/>
                <a:ea typeface="Franklin Gothic Medium" charset="0"/>
                <a:cs typeface="Franklin Gothic Medium" charset="0"/>
              </a:rPr>
              <a:t>doesn’t address your whole marketing funnel.</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2386852"/>
            <a:ext cx="9144000" cy="4168648"/>
          </a:xfrm>
          <a:prstGeom prst="rect">
            <a:avLst/>
          </a:prstGeom>
        </p:spPr>
      </p:pic>
    </p:spTree>
    <p:extLst>
      <p:ext uri="{BB962C8B-B14F-4D97-AF65-F5344CB8AC3E}">
        <p14:creationId xmlns:p14="http://schemas.microsoft.com/office/powerpoint/2010/main" val="862877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13556" y="1885998"/>
            <a:ext cx="8549112" cy="4817428"/>
            <a:chOff x="1164444" y="1529426"/>
            <a:chExt cx="6815111" cy="3840318"/>
          </a:xfrm>
        </p:grpSpPr>
        <p:sp>
          <p:nvSpPr>
            <p:cNvPr id="15" name="Trapezoid 14"/>
            <p:cNvSpPr/>
            <p:nvPr/>
          </p:nvSpPr>
          <p:spPr>
            <a:xfrm rot="10800000">
              <a:off x="1164445" y="1869553"/>
              <a:ext cx="6815110" cy="3147485"/>
            </a:xfrm>
            <a:prstGeom prst="trapezoid">
              <a:avLst>
                <a:gd name="adj" fmla="val 52356"/>
              </a:avLst>
            </a:prstGeom>
            <a:solidFill>
              <a:srgbClr val="F7C5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rapezoid 16"/>
            <p:cNvSpPr/>
            <p:nvPr/>
          </p:nvSpPr>
          <p:spPr>
            <a:xfrm rot="10800000">
              <a:off x="1164445" y="1869554"/>
              <a:ext cx="6815110" cy="2066770"/>
            </a:xfrm>
            <a:prstGeom prst="trapezoid">
              <a:avLst>
                <a:gd name="adj" fmla="val 52356"/>
              </a:avLst>
            </a:prstGeom>
            <a:solidFill>
              <a:srgbClr val="FAD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rapezoid 17"/>
            <p:cNvSpPr/>
            <p:nvPr/>
          </p:nvSpPr>
          <p:spPr>
            <a:xfrm rot="10800000">
              <a:off x="1164444" y="1869555"/>
              <a:ext cx="6815110" cy="1025496"/>
            </a:xfrm>
            <a:prstGeom prst="trapezoid">
              <a:avLst>
                <a:gd name="adj" fmla="val 52356"/>
              </a:avLst>
            </a:prstGeom>
            <a:solidFill>
              <a:srgbClr val="FBDA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4306440" y="1529426"/>
              <a:ext cx="680258" cy="680258"/>
            </a:xfrm>
            <a:prstGeom prst="ellipse">
              <a:avLst/>
            </a:prstGeom>
            <a:solidFill>
              <a:srgbClr val="C1C1C1"/>
            </a:solidFill>
            <a:ln w="254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0" name="TextBox 19"/>
            <p:cNvSpPr txBox="1"/>
            <p:nvPr/>
          </p:nvSpPr>
          <p:spPr>
            <a:xfrm>
              <a:off x="4302254" y="1760698"/>
              <a:ext cx="688629" cy="208548"/>
            </a:xfrm>
            <a:prstGeom prst="rect">
              <a:avLst/>
            </a:prstGeom>
            <a:noFill/>
          </p:spPr>
          <p:txBody>
            <a:bodyPr wrap="square" rtlCol="0">
              <a:spAutoFit/>
            </a:bodyPr>
            <a:lstStyle/>
            <a:p>
              <a:pPr algn="ctr"/>
              <a:r>
                <a:rPr lang="en-US" sz="1100" dirty="0">
                  <a:solidFill>
                    <a:schemeClr val="bg1"/>
                  </a:solidFill>
                  <a:latin typeface="Franklin Gothic Book" charset="0"/>
                  <a:ea typeface="Franklin Gothic Book" charset="0"/>
                  <a:cs typeface="Franklin Gothic Book" charset="0"/>
                </a:rPr>
                <a:t>Strangers</a:t>
              </a:r>
            </a:p>
          </p:txBody>
        </p:sp>
        <p:sp>
          <p:nvSpPr>
            <p:cNvPr id="21" name="Oval 20"/>
            <p:cNvSpPr/>
            <p:nvPr/>
          </p:nvSpPr>
          <p:spPr>
            <a:xfrm>
              <a:off x="4306440" y="2554923"/>
              <a:ext cx="680258" cy="680258"/>
            </a:xfrm>
            <a:prstGeom prst="ellipse">
              <a:avLst/>
            </a:prstGeom>
            <a:solidFill>
              <a:srgbClr val="2F6A97"/>
            </a:solidFill>
            <a:ln w="254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2" name="TextBox 21"/>
            <p:cNvSpPr txBox="1"/>
            <p:nvPr/>
          </p:nvSpPr>
          <p:spPr>
            <a:xfrm>
              <a:off x="4302253" y="2786865"/>
              <a:ext cx="688631" cy="208548"/>
            </a:xfrm>
            <a:prstGeom prst="rect">
              <a:avLst/>
            </a:prstGeom>
            <a:noFill/>
          </p:spPr>
          <p:txBody>
            <a:bodyPr wrap="square" rtlCol="0">
              <a:spAutoFit/>
            </a:bodyPr>
            <a:lstStyle/>
            <a:p>
              <a:pPr algn="ctr"/>
              <a:r>
                <a:rPr lang="en-US" sz="1100" dirty="0">
                  <a:solidFill>
                    <a:schemeClr val="bg1"/>
                  </a:solidFill>
                  <a:latin typeface="Franklin Gothic Book" charset="0"/>
                  <a:ea typeface="Franklin Gothic Book" charset="0"/>
                  <a:cs typeface="Franklin Gothic Book" charset="0"/>
                </a:rPr>
                <a:t>Visitors</a:t>
              </a:r>
            </a:p>
          </p:txBody>
        </p:sp>
        <p:sp>
          <p:nvSpPr>
            <p:cNvPr id="23" name="Oval 22"/>
            <p:cNvSpPr/>
            <p:nvPr/>
          </p:nvSpPr>
          <p:spPr>
            <a:xfrm>
              <a:off x="4306440" y="3575430"/>
              <a:ext cx="680258" cy="680258"/>
            </a:xfrm>
            <a:prstGeom prst="ellipse">
              <a:avLst/>
            </a:prstGeom>
            <a:solidFill>
              <a:srgbClr val="E78047"/>
            </a:solidFill>
            <a:ln w="254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4" name="TextBox 23"/>
            <p:cNvSpPr txBox="1"/>
            <p:nvPr/>
          </p:nvSpPr>
          <p:spPr>
            <a:xfrm>
              <a:off x="4302253" y="3819254"/>
              <a:ext cx="688631" cy="208548"/>
            </a:xfrm>
            <a:prstGeom prst="rect">
              <a:avLst/>
            </a:prstGeom>
            <a:noFill/>
          </p:spPr>
          <p:txBody>
            <a:bodyPr wrap="square" rtlCol="0">
              <a:spAutoFit/>
            </a:bodyPr>
            <a:lstStyle/>
            <a:p>
              <a:pPr algn="ctr"/>
              <a:r>
                <a:rPr lang="en-US" sz="1100" dirty="0">
                  <a:solidFill>
                    <a:schemeClr val="bg1"/>
                  </a:solidFill>
                  <a:latin typeface="Franklin Gothic Book" charset="0"/>
                  <a:ea typeface="Franklin Gothic Book" charset="0"/>
                  <a:cs typeface="Franklin Gothic Book" charset="0"/>
                </a:rPr>
                <a:t>Leads</a:t>
              </a:r>
            </a:p>
          </p:txBody>
        </p:sp>
        <p:sp>
          <p:nvSpPr>
            <p:cNvPr id="25" name="Oval 24"/>
            <p:cNvSpPr/>
            <p:nvPr/>
          </p:nvSpPr>
          <p:spPr>
            <a:xfrm>
              <a:off x="4306440" y="4689486"/>
              <a:ext cx="680258" cy="680258"/>
            </a:xfrm>
            <a:prstGeom prst="ellipse">
              <a:avLst/>
            </a:prstGeom>
            <a:solidFill>
              <a:srgbClr val="5AAB4D"/>
            </a:solidFill>
            <a:ln w="254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6" name="TextBox 25"/>
            <p:cNvSpPr txBox="1"/>
            <p:nvPr/>
          </p:nvSpPr>
          <p:spPr>
            <a:xfrm>
              <a:off x="4262009" y="4920064"/>
              <a:ext cx="769120" cy="208548"/>
            </a:xfrm>
            <a:prstGeom prst="rect">
              <a:avLst/>
            </a:prstGeom>
            <a:noFill/>
          </p:spPr>
          <p:txBody>
            <a:bodyPr wrap="square" rtlCol="0">
              <a:spAutoFit/>
            </a:bodyPr>
            <a:lstStyle/>
            <a:p>
              <a:pPr algn="ctr"/>
              <a:r>
                <a:rPr lang="en-US" sz="1100" dirty="0">
                  <a:solidFill>
                    <a:schemeClr val="bg1"/>
                  </a:solidFill>
                  <a:latin typeface="Franklin Gothic Book" charset="0"/>
                  <a:ea typeface="Franklin Gothic Book" charset="0"/>
                  <a:cs typeface="Franklin Gothic Book" charset="0"/>
                </a:rPr>
                <a:t>Customers</a:t>
              </a:r>
            </a:p>
          </p:txBody>
        </p:sp>
      </p:grpSp>
      <p:sp>
        <p:nvSpPr>
          <p:cNvPr id="7" name="TextBox 6"/>
          <p:cNvSpPr txBox="1"/>
          <p:nvPr/>
        </p:nvSpPr>
        <p:spPr>
          <a:xfrm>
            <a:off x="443753" y="355866"/>
            <a:ext cx="11362765" cy="1311128"/>
          </a:xfrm>
          <a:prstGeom prst="rect">
            <a:avLst/>
          </a:prstGeom>
          <a:noFill/>
        </p:spPr>
        <p:txBody>
          <a:bodyPr wrap="square" rtlCol="0">
            <a:spAutoFit/>
          </a:bodyPr>
          <a:lstStyle/>
          <a:p>
            <a:pPr algn="ctr">
              <a:lnSpc>
                <a:spcPct val="110000"/>
              </a:lnSpc>
            </a:pPr>
            <a:r>
              <a:rPr lang="en-US" sz="3600" dirty="0" smtClean="0">
                <a:solidFill>
                  <a:srgbClr val="414141"/>
                </a:solidFill>
                <a:latin typeface="Franklin Gothic Medium" charset="0"/>
                <a:ea typeface="Franklin Gothic Medium" charset="0"/>
                <a:cs typeface="Franklin Gothic Medium" charset="0"/>
              </a:rPr>
              <a:t>It only serves one or two </a:t>
            </a:r>
          </a:p>
          <a:p>
            <a:pPr algn="ctr">
              <a:lnSpc>
                <a:spcPct val="110000"/>
              </a:lnSpc>
            </a:pPr>
            <a:r>
              <a:rPr lang="en-US" sz="3600" dirty="0" smtClean="0">
                <a:solidFill>
                  <a:srgbClr val="414141"/>
                </a:solidFill>
                <a:latin typeface="Franklin Gothic Medium" charset="0"/>
                <a:ea typeface="Franklin Gothic Medium" charset="0"/>
                <a:cs typeface="Franklin Gothic Medium" charset="0"/>
              </a:rPr>
              <a:t>stages of the marketing funnel.</a:t>
            </a:r>
            <a:endParaRPr lang="en-US" sz="3600" dirty="0">
              <a:solidFill>
                <a:srgbClr val="414141"/>
              </a:solidFill>
              <a:latin typeface="Franklin Gothic Medium" charset="0"/>
              <a:ea typeface="Franklin Gothic Medium" charset="0"/>
              <a:cs typeface="Franklin Gothic Medium" charset="0"/>
            </a:endParaRPr>
          </a:p>
        </p:txBody>
      </p:sp>
      <p:sp>
        <p:nvSpPr>
          <p:cNvPr id="2" name="TextBox 1"/>
          <p:cNvSpPr txBox="1"/>
          <p:nvPr/>
        </p:nvSpPr>
        <p:spPr>
          <a:xfrm>
            <a:off x="3697668" y="5296605"/>
            <a:ext cx="4796667"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Traditional email marketing / marketing automation tools (like Eloqua or MailChimp)</a:t>
            </a:r>
          </a:p>
        </p:txBody>
      </p:sp>
      <p:pic>
        <p:nvPicPr>
          <p:cNvPr id="28" name="Picture 27" descr="Wordstre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0750" y="2630936"/>
            <a:ext cx="1021533" cy="629338"/>
          </a:xfrm>
          <a:prstGeom prst="rect">
            <a:avLst/>
          </a:prstGeom>
        </p:spPr>
      </p:pic>
      <p:pic>
        <p:nvPicPr>
          <p:cNvPr id="31" name="Picture 30" descr="Optimizel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61362" y="4041399"/>
            <a:ext cx="1726878" cy="370914"/>
          </a:xfrm>
          <a:prstGeom prst="rect">
            <a:avLst/>
          </a:prstGeom>
        </p:spPr>
      </p:pic>
      <p:pic>
        <p:nvPicPr>
          <p:cNvPr id="32" name="Picture 31" descr="Hootsuit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87888" y="2557130"/>
            <a:ext cx="1201845" cy="776950"/>
          </a:xfrm>
          <a:prstGeom prst="rect">
            <a:avLst/>
          </a:prstGeom>
        </p:spPr>
      </p:pic>
      <p:pic>
        <p:nvPicPr>
          <p:cNvPr id="34" name="Picture 33" descr="GoogleAnal.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17617" y="2563196"/>
            <a:ext cx="1114911" cy="764818"/>
          </a:xfrm>
          <a:prstGeom prst="rect">
            <a:avLst/>
          </a:prstGeom>
        </p:spPr>
      </p:pic>
      <p:pic>
        <p:nvPicPr>
          <p:cNvPr id="6" name="Picture 5"/>
          <p:cNvPicPr>
            <a:picLocks noChangeAspect="1"/>
          </p:cNvPicPr>
          <p:nvPr/>
        </p:nvPicPr>
        <p:blipFill>
          <a:blip r:embed="rId7"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568994" y="2335197"/>
            <a:ext cx="1297017" cy="1297017"/>
          </a:xfrm>
          <a:prstGeom prst="rect">
            <a:avLst/>
          </a:prstGeom>
        </p:spPr>
      </p:pic>
      <p:pic>
        <p:nvPicPr>
          <p:cNvPr id="8" name="Picture 7"/>
          <p:cNvPicPr>
            <a:picLocks noChangeAspect="1"/>
          </p:cNvPicPr>
          <p:nvPr/>
        </p:nvPicPr>
        <p:blipFill>
          <a:blip r:embed="rId8" cstate="email">
            <a:grayscl/>
            <a:lum contrast="36000"/>
            <a:extLst>
              <a:ext uri="{28A0092B-C50C-407E-A947-70E740481C1C}">
                <a14:useLocalDpi xmlns:a14="http://schemas.microsoft.com/office/drawing/2010/main"/>
              </a:ext>
            </a:extLst>
          </a:blip>
          <a:stretch>
            <a:fillRect/>
          </a:stretch>
        </p:blipFill>
        <p:spPr>
          <a:xfrm>
            <a:off x="3674611" y="3876995"/>
            <a:ext cx="1011892" cy="739770"/>
          </a:xfrm>
          <a:prstGeom prst="rect">
            <a:avLst/>
          </a:prstGeom>
        </p:spPr>
      </p:pic>
    </p:spTree>
    <p:extLst>
      <p:ext uri="{BB962C8B-B14F-4D97-AF65-F5344CB8AC3E}">
        <p14:creationId xmlns:p14="http://schemas.microsoft.com/office/powerpoint/2010/main" val="315713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64119" y="2208611"/>
            <a:ext cx="3955186" cy="2529923"/>
          </a:xfrm>
          <a:prstGeom prst="rect">
            <a:avLst/>
          </a:prstGeom>
          <a:noFill/>
        </p:spPr>
        <p:txBody>
          <a:bodyPr wrap="square" rtlCol="0">
            <a:spAutoFit/>
          </a:bodyPr>
          <a:lstStyle/>
          <a:p>
            <a:pPr>
              <a:lnSpc>
                <a:spcPct val="110000"/>
              </a:lnSpc>
            </a:pPr>
            <a:r>
              <a:rPr lang="en-US" sz="4800" dirty="0">
                <a:solidFill>
                  <a:srgbClr val="FFFFFF"/>
                </a:solidFill>
                <a:latin typeface="Franklin Gothic Medium" charset="0"/>
                <a:ea typeface="Franklin Gothic Medium" charset="0"/>
                <a:cs typeface="Franklin Gothic Medium" charset="0"/>
              </a:rPr>
              <a:t>John Smith</a:t>
            </a:r>
          </a:p>
          <a:p>
            <a:pPr>
              <a:lnSpc>
                <a:spcPct val="110000"/>
              </a:lnSpc>
            </a:pPr>
            <a:r>
              <a:rPr lang="en-US" sz="3200" dirty="0">
                <a:solidFill>
                  <a:srgbClr val="FFFFFF"/>
                </a:solidFill>
                <a:latin typeface="Franklin Gothic Book" charset="0"/>
                <a:ea typeface="Franklin Gothic Book" charset="0"/>
                <a:cs typeface="Franklin Gothic Book" charset="0"/>
              </a:rPr>
              <a:t>Job Title, HubSpot</a:t>
            </a:r>
          </a:p>
          <a:p>
            <a:pPr>
              <a:lnSpc>
                <a:spcPct val="110000"/>
              </a:lnSpc>
            </a:pPr>
            <a:r>
              <a:rPr lang="en-US" sz="3200" dirty="0">
                <a:solidFill>
                  <a:srgbClr val="FFFFFF"/>
                </a:solidFill>
                <a:latin typeface="Franklin Gothic Book" charset="0"/>
                <a:ea typeface="Franklin Gothic Book" charset="0"/>
                <a:cs typeface="Franklin Gothic Book" charset="0"/>
              </a:rPr>
              <a:t>@TwitterHandle</a:t>
            </a:r>
          </a:p>
          <a:p>
            <a:pPr>
              <a:lnSpc>
                <a:spcPct val="110000"/>
              </a:lnSpc>
            </a:pPr>
            <a:endParaRPr lang="en-US" sz="3200" dirty="0">
              <a:solidFill>
                <a:srgbClr val="FFFFFF"/>
              </a:solidFill>
              <a:latin typeface="Proxima Nova Light"/>
              <a:cs typeface="Proxima Nova Ligh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9517" y="1375323"/>
            <a:ext cx="3172555" cy="4196501"/>
          </a:xfrm>
          <a:prstGeom prst="rect">
            <a:avLst/>
          </a:prstGeom>
        </p:spPr>
      </p:pic>
    </p:spTree>
    <p:extLst>
      <p:ext uri="{BB962C8B-B14F-4D97-AF65-F5344CB8AC3E}">
        <p14:creationId xmlns:p14="http://schemas.microsoft.com/office/powerpoint/2010/main" val="1904838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1225" y="355866"/>
            <a:ext cx="11249554" cy="1311128"/>
          </a:xfrm>
          <a:prstGeom prst="rect">
            <a:avLst/>
          </a:prstGeom>
          <a:noFill/>
        </p:spPr>
        <p:txBody>
          <a:bodyPr wrap="none" rtlCol="0">
            <a:spAutoFit/>
          </a:bodyPr>
          <a:lstStyle/>
          <a:p>
            <a:pPr algn="ctr">
              <a:lnSpc>
                <a:spcPct val="110000"/>
              </a:lnSpc>
            </a:pPr>
            <a:r>
              <a:rPr lang="en-US" sz="3600" dirty="0">
                <a:solidFill>
                  <a:srgbClr val="414141"/>
                </a:solidFill>
                <a:latin typeface="Franklin Gothic Medium" charset="0"/>
                <a:ea typeface="Franklin Gothic Medium" charset="0"/>
                <a:cs typeface="Franklin Gothic Medium" charset="0"/>
              </a:rPr>
              <a:t>HubSpot is an inbound marketing platform </a:t>
            </a:r>
            <a:endParaRPr lang="en-US" sz="3600" dirty="0" smtClean="0">
              <a:solidFill>
                <a:srgbClr val="414141"/>
              </a:solidFill>
              <a:latin typeface="Franklin Gothic Medium" charset="0"/>
              <a:ea typeface="Franklin Gothic Medium" charset="0"/>
              <a:cs typeface="Franklin Gothic Medium" charset="0"/>
            </a:endParaRPr>
          </a:p>
          <a:p>
            <a:pPr algn="ctr">
              <a:lnSpc>
                <a:spcPct val="110000"/>
              </a:lnSpc>
            </a:pPr>
            <a:r>
              <a:rPr lang="en-US" sz="3600" dirty="0">
                <a:solidFill>
                  <a:srgbClr val="414141"/>
                </a:solidFill>
                <a:latin typeface="Franklin Gothic Medium" charset="0"/>
                <a:ea typeface="Franklin Gothic Medium" charset="0"/>
                <a:cs typeface="Franklin Gothic Medium" charset="0"/>
              </a:rPr>
              <a:t>d</a:t>
            </a:r>
            <a:r>
              <a:rPr lang="en-US" sz="3600" dirty="0" smtClean="0">
                <a:solidFill>
                  <a:srgbClr val="414141"/>
                </a:solidFill>
                <a:latin typeface="Franklin Gothic Medium" charset="0"/>
                <a:ea typeface="Franklin Gothic Medium" charset="0"/>
                <a:cs typeface="Franklin Gothic Medium" charset="0"/>
              </a:rPr>
              <a:t>esigned to </a:t>
            </a:r>
            <a:r>
              <a:rPr lang="en-US" sz="3600" dirty="0">
                <a:solidFill>
                  <a:srgbClr val="414141"/>
                </a:solidFill>
                <a:latin typeface="Franklin Gothic Medium" charset="0"/>
                <a:ea typeface="Franklin Gothic Medium" charset="0"/>
                <a:cs typeface="Franklin Gothic Medium" charset="0"/>
              </a:rPr>
              <a:t>generate more traffic, leads and customers.</a:t>
            </a:r>
          </a:p>
        </p:txBody>
      </p:sp>
      <p:sp>
        <p:nvSpPr>
          <p:cNvPr id="48" name="Left-Up Arrow 47"/>
          <p:cNvSpPr/>
          <p:nvPr/>
        </p:nvSpPr>
        <p:spPr>
          <a:xfrm rot="5400000">
            <a:off x="1894252" y="4736910"/>
            <a:ext cx="1164495" cy="583701"/>
          </a:xfrm>
          <a:prstGeom prst="leftUpArrow">
            <a:avLst>
              <a:gd name="adj1" fmla="val 2550"/>
              <a:gd name="adj2" fmla="val 8976"/>
              <a:gd name="adj3" fmla="val 14562"/>
            </a:avLst>
          </a:prstGeom>
          <a:solidFill>
            <a:srgbClr val="F776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p:cNvSpPr txBox="1"/>
          <p:nvPr/>
        </p:nvSpPr>
        <p:spPr>
          <a:xfrm>
            <a:off x="492401" y="4243931"/>
            <a:ext cx="1799067" cy="1569660"/>
          </a:xfrm>
          <a:prstGeom prst="rect">
            <a:avLst/>
          </a:prstGeom>
          <a:noFill/>
        </p:spPr>
        <p:txBody>
          <a:bodyPr wrap="square" rtlCol="0">
            <a:spAutoFit/>
          </a:bodyPr>
          <a:lstStyle/>
          <a:p>
            <a:r>
              <a:rPr lang="en-US" sz="2400" dirty="0">
                <a:solidFill>
                  <a:srgbClr val="414141"/>
                </a:solidFill>
                <a:latin typeface="Franklin Gothic Book" charset="0"/>
                <a:ea typeface="Franklin Gothic Book" charset="0"/>
                <a:cs typeface="Franklin Gothic Book" charset="0"/>
              </a:rPr>
              <a:t>Email marketing automation helps here.</a:t>
            </a:r>
          </a:p>
        </p:txBody>
      </p:sp>
      <p:sp>
        <p:nvSpPr>
          <p:cNvPr id="50" name="Left-Up Arrow 49"/>
          <p:cNvSpPr/>
          <p:nvPr/>
        </p:nvSpPr>
        <p:spPr>
          <a:xfrm rot="5400000" flipV="1">
            <a:off x="9089153" y="2848269"/>
            <a:ext cx="1164495" cy="606248"/>
          </a:xfrm>
          <a:prstGeom prst="leftUpArrow">
            <a:avLst>
              <a:gd name="adj1" fmla="val 2550"/>
              <a:gd name="adj2" fmla="val 8976"/>
              <a:gd name="adj3" fmla="val 14562"/>
            </a:avLst>
          </a:prstGeom>
          <a:solidFill>
            <a:srgbClr val="F7761F"/>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TextBox 50"/>
          <p:cNvSpPr txBox="1"/>
          <p:nvPr/>
        </p:nvSpPr>
        <p:spPr>
          <a:xfrm>
            <a:off x="10106274" y="2366563"/>
            <a:ext cx="1614505" cy="1569660"/>
          </a:xfrm>
          <a:prstGeom prst="rect">
            <a:avLst/>
          </a:prstGeom>
          <a:noFill/>
        </p:spPr>
        <p:txBody>
          <a:bodyPr wrap="square" rtlCol="0">
            <a:spAutoFit/>
          </a:bodyPr>
          <a:lstStyle/>
          <a:p>
            <a:r>
              <a:rPr lang="en-US" sz="2400" dirty="0">
                <a:solidFill>
                  <a:srgbClr val="414141"/>
                </a:solidFill>
                <a:latin typeface="Franklin Gothic Book" charset="0"/>
                <a:ea typeface="Franklin Gothic Book" charset="0"/>
                <a:cs typeface="Franklin Gothic Book" charset="0"/>
              </a:rPr>
              <a:t>It doesn’t help if your problem is here.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599" y="1897944"/>
            <a:ext cx="7543801" cy="4691973"/>
          </a:xfrm>
          <a:prstGeom prst="rect">
            <a:avLst/>
          </a:prstGeom>
        </p:spPr>
      </p:pic>
    </p:spTree>
    <p:extLst>
      <p:ext uri="{BB962C8B-B14F-4D97-AF65-F5344CB8AC3E}">
        <p14:creationId xmlns:p14="http://schemas.microsoft.com/office/powerpoint/2010/main" val="1168656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182901"/>
            <a:ext cx="12599894" cy="2492200"/>
          </a:xfrm>
          <a:prstGeom prst="rect">
            <a:avLst/>
          </a:prstGeom>
          <a:solidFill>
            <a:srgbClr val="F7761F"/>
          </a:solid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3</a:t>
            </a:r>
          </a:p>
        </p:txBody>
      </p:sp>
      <p:sp>
        <p:nvSpPr>
          <p:cNvPr id="3" name="Text Placeholder 2"/>
          <p:cNvSpPr>
            <a:spLocks noGrp="1"/>
          </p:cNvSpPr>
          <p:nvPr>
            <p:ph type="body" sz="quarter" idx="14"/>
          </p:nvPr>
        </p:nvSpPr>
        <p:spPr>
          <a:xfrm>
            <a:off x="3689351" y="2799139"/>
            <a:ext cx="6524625" cy="1163638"/>
          </a:xfrm>
        </p:spPr>
        <p:txBody>
          <a:bodyPr/>
          <a:lstStyle/>
          <a:p>
            <a:r>
              <a:rPr lang="en-US" sz="4800" dirty="0">
                <a:latin typeface="Franklin Gothic Medium" charset="0"/>
                <a:ea typeface="Franklin Gothic Medium" charset="0"/>
                <a:cs typeface="Franklin Gothic Medium" charset="0"/>
              </a:rPr>
              <a:t>Expected Results &amp; ROI</a:t>
            </a:r>
          </a:p>
        </p:txBody>
      </p:sp>
    </p:spTree>
    <p:extLst>
      <p:ext uri="{BB962C8B-B14F-4D97-AF65-F5344CB8AC3E}">
        <p14:creationId xmlns:p14="http://schemas.microsoft.com/office/powerpoint/2010/main" val="1245301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114623" y="2052834"/>
            <a:ext cx="5962754" cy="4652809"/>
            <a:chOff x="2497860" y="1869552"/>
            <a:chExt cx="4148280" cy="3147486"/>
          </a:xfrm>
        </p:grpSpPr>
        <p:sp>
          <p:nvSpPr>
            <p:cNvPr id="21" name="Trapezoid 20"/>
            <p:cNvSpPr/>
            <p:nvPr/>
          </p:nvSpPr>
          <p:spPr>
            <a:xfrm rot="10800000">
              <a:off x="2497861" y="1869553"/>
              <a:ext cx="4148279" cy="3147485"/>
            </a:xfrm>
            <a:prstGeom prst="trapezoid">
              <a:avLst>
                <a:gd name="adj" fmla="val 36938"/>
              </a:avLst>
            </a:prstGeom>
            <a:solidFill>
              <a:srgbClr val="F7C5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sp>
          <p:nvSpPr>
            <p:cNvPr id="22" name="Trapezoid 21"/>
            <p:cNvSpPr/>
            <p:nvPr/>
          </p:nvSpPr>
          <p:spPr>
            <a:xfrm rot="10800000">
              <a:off x="2497861" y="1869552"/>
              <a:ext cx="4148279" cy="2066770"/>
            </a:xfrm>
            <a:prstGeom prst="trapezoid">
              <a:avLst>
                <a:gd name="adj" fmla="val 36813"/>
              </a:avLst>
            </a:prstGeom>
            <a:solidFill>
              <a:srgbClr val="FAD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sp>
          <p:nvSpPr>
            <p:cNvPr id="23" name="Trapezoid 22"/>
            <p:cNvSpPr/>
            <p:nvPr/>
          </p:nvSpPr>
          <p:spPr>
            <a:xfrm rot="10800000">
              <a:off x="2497860" y="1869555"/>
              <a:ext cx="4148279" cy="1025496"/>
            </a:xfrm>
            <a:prstGeom prst="trapezoid">
              <a:avLst>
                <a:gd name="adj" fmla="val 36447"/>
              </a:avLst>
            </a:prstGeom>
            <a:solidFill>
              <a:srgbClr val="FBDA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grpSp>
      <p:sp>
        <p:nvSpPr>
          <p:cNvPr id="130" name="TextBox 129"/>
          <p:cNvSpPr txBox="1"/>
          <p:nvPr/>
        </p:nvSpPr>
        <p:spPr>
          <a:xfrm>
            <a:off x="4561248" y="2040276"/>
            <a:ext cx="3073680" cy="438580"/>
          </a:xfrm>
          <a:prstGeom prst="rect">
            <a:avLst/>
          </a:prstGeom>
          <a:noFill/>
        </p:spPr>
        <p:txBody>
          <a:bodyPr wrap="square" lIns="68579" tIns="34289" rIns="68579" bIns="34289" rtlCol="0">
            <a:spAutoFit/>
          </a:bodyPr>
          <a:lstStyle/>
          <a:p>
            <a:pPr algn="ctr"/>
            <a:r>
              <a:rPr lang="en-US" sz="2400" dirty="0">
                <a:solidFill>
                  <a:srgbClr val="414141"/>
                </a:solidFill>
                <a:latin typeface="Franklin Gothic Book" charset="0"/>
                <a:ea typeface="Franklin Gothic Book" charset="0"/>
                <a:cs typeface="Franklin Gothic Book" charset="0"/>
              </a:rPr>
              <a:t>Attracting Visitors</a:t>
            </a:r>
          </a:p>
        </p:txBody>
      </p:sp>
      <p:sp>
        <p:nvSpPr>
          <p:cNvPr id="152" name="Text Placeholder 1"/>
          <p:cNvSpPr txBox="1">
            <a:spLocks/>
          </p:cNvSpPr>
          <p:nvPr/>
        </p:nvSpPr>
        <p:spPr>
          <a:xfrm>
            <a:off x="174812" y="513415"/>
            <a:ext cx="12017188" cy="613223"/>
          </a:xfrm>
          <a:prstGeom prst="rect">
            <a:avLst/>
          </a:prstGeom>
        </p:spPr>
        <p:txBody>
          <a:bodyPr lIns="68579" tIns="34289" rIns="68579" bIns="34289"/>
          <a:lstStyle>
            <a:lvl1pPr marL="342900" indent="-342900" algn="l" defTabSz="457200" rtl="0" eaLnBrk="1" latinLnBrk="0" hangingPunct="1">
              <a:spcBef>
                <a:spcPct val="20000"/>
              </a:spcBef>
              <a:buFont typeface="Arial"/>
              <a:buChar char="•"/>
              <a:defRPr sz="3200" b="0" i="0" kern="1200">
                <a:solidFill>
                  <a:srgbClr val="414141"/>
                </a:solidFill>
                <a:latin typeface="+mn-lt"/>
                <a:ea typeface="+mn-ea"/>
                <a:cs typeface="Verdana"/>
              </a:defRPr>
            </a:lvl1pPr>
            <a:lvl2pPr marL="742950" indent="-285750" algn="l" defTabSz="457200" rtl="0" eaLnBrk="1" latinLnBrk="0" hangingPunct="1">
              <a:spcBef>
                <a:spcPct val="20000"/>
              </a:spcBef>
              <a:buFont typeface="Arial"/>
              <a:buChar char="–"/>
              <a:defRPr sz="2800" b="0" i="0" kern="1200">
                <a:solidFill>
                  <a:srgbClr val="414141"/>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414141"/>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414141"/>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41414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dirty="0">
                <a:latin typeface="Franklin Gothic Medium" charset="0"/>
                <a:ea typeface="Franklin Gothic Medium" charset="0"/>
                <a:cs typeface="Franklin Gothic Medium" charset="0"/>
              </a:rPr>
              <a:t>Average </a:t>
            </a:r>
            <a:r>
              <a:rPr lang="en-US" sz="3600" dirty="0" smtClean="0">
                <a:latin typeface="Franklin Gothic Medium" charset="0"/>
                <a:ea typeface="Franklin Gothic Medium" charset="0"/>
                <a:cs typeface="Franklin Gothic Medium" charset="0"/>
              </a:rPr>
              <a:t>customer </a:t>
            </a:r>
            <a:r>
              <a:rPr lang="en-US" sz="3600" dirty="0">
                <a:latin typeface="Franklin Gothic Medium" charset="0"/>
                <a:ea typeface="Franklin Gothic Medium" charset="0"/>
                <a:cs typeface="Franklin Gothic Medium" charset="0"/>
              </a:rPr>
              <a:t>ROI after </a:t>
            </a:r>
            <a:endParaRPr lang="en-US" sz="3600" dirty="0" smtClean="0">
              <a:latin typeface="Franklin Gothic Medium" charset="0"/>
              <a:ea typeface="Franklin Gothic Medium" charset="0"/>
              <a:cs typeface="Franklin Gothic Medium" charset="0"/>
            </a:endParaRPr>
          </a:p>
          <a:p>
            <a:pPr marL="0" indent="0" algn="ctr">
              <a:buNone/>
            </a:pPr>
            <a:r>
              <a:rPr lang="en-US" sz="3600" dirty="0" smtClean="0">
                <a:latin typeface="Franklin Gothic Medium" charset="0"/>
                <a:ea typeface="Franklin Gothic Medium" charset="0"/>
                <a:cs typeface="Franklin Gothic Medium" charset="0"/>
              </a:rPr>
              <a:t>using                  software </a:t>
            </a:r>
            <a:r>
              <a:rPr lang="en-US" sz="3600" dirty="0">
                <a:latin typeface="Franklin Gothic Medium" charset="0"/>
                <a:ea typeface="Franklin Gothic Medium" charset="0"/>
                <a:cs typeface="Franklin Gothic Medium" charset="0"/>
              </a:rPr>
              <a:t>for 1 </a:t>
            </a:r>
            <a:r>
              <a:rPr lang="en-US" sz="3600" dirty="0" smtClean="0">
                <a:latin typeface="Franklin Gothic Medium" charset="0"/>
                <a:ea typeface="Franklin Gothic Medium" charset="0"/>
                <a:cs typeface="Franklin Gothic Medium" charset="0"/>
              </a:rPr>
              <a:t>year</a:t>
            </a:r>
            <a:endParaRPr lang="en-US" sz="3600" dirty="0">
              <a:latin typeface="Franklin Gothic Medium" charset="0"/>
              <a:ea typeface="Franklin Gothic Medium" charset="0"/>
              <a:cs typeface="Franklin Gothic Medium" charset="0"/>
            </a:endParaRPr>
          </a:p>
        </p:txBody>
      </p:sp>
      <p:sp>
        <p:nvSpPr>
          <p:cNvPr id="39" name="TextBox 38"/>
          <p:cNvSpPr txBox="1"/>
          <p:nvPr/>
        </p:nvSpPr>
        <p:spPr>
          <a:xfrm>
            <a:off x="5655949" y="2443004"/>
            <a:ext cx="2295208" cy="892551"/>
          </a:xfrm>
          <a:prstGeom prst="rect">
            <a:avLst/>
          </a:prstGeom>
          <a:noFill/>
        </p:spPr>
        <p:txBody>
          <a:bodyPr wrap="square" rtlCol="0">
            <a:spAutoFit/>
          </a:bodyPr>
          <a:lstStyle/>
          <a:p>
            <a:r>
              <a:rPr lang="en-US" sz="2800" dirty="0">
                <a:solidFill>
                  <a:srgbClr val="F7761F"/>
                </a:solidFill>
                <a:latin typeface="Franklin Gothic Book" charset="0"/>
                <a:ea typeface="Franklin Gothic Book" charset="0"/>
                <a:cs typeface="Franklin Gothic Book" charset="0"/>
              </a:rPr>
              <a:t>4.1x </a:t>
            </a:r>
          </a:p>
          <a:p>
            <a:r>
              <a:rPr lang="en-US" sz="1200" dirty="0">
                <a:solidFill>
                  <a:srgbClr val="414141"/>
                </a:solidFill>
                <a:latin typeface="Franklin Gothic Book" charset="0"/>
                <a:ea typeface="Franklin Gothic Book" charset="0"/>
                <a:cs typeface="Franklin Gothic Book" charset="0"/>
              </a:rPr>
              <a:t>Average Increase in </a:t>
            </a:r>
            <a:br>
              <a:rPr lang="en-US" sz="1200" dirty="0">
                <a:solidFill>
                  <a:srgbClr val="414141"/>
                </a:solidFill>
                <a:latin typeface="Franklin Gothic Book" charset="0"/>
                <a:ea typeface="Franklin Gothic Book" charset="0"/>
                <a:cs typeface="Franklin Gothic Book" charset="0"/>
              </a:rPr>
            </a:br>
            <a:r>
              <a:rPr lang="en-US" sz="1200" dirty="0">
                <a:solidFill>
                  <a:srgbClr val="414141"/>
                </a:solidFill>
                <a:latin typeface="Franklin Gothic Book" charset="0"/>
                <a:ea typeface="Franklin Gothic Book" charset="0"/>
                <a:cs typeface="Franklin Gothic Book" charset="0"/>
              </a:rPr>
              <a:t>Monthly Website Visitors</a:t>
            </a:r>
          </a:p>
        </p:txBody>
      </p:sp>
      <p:sp>
        <p:nvSpPr>
          <p:cNvPr id="26" name="TextBox 25"/>
          <p:cNvSpPr txBox="1"/>
          <p:nvPr/>
        </p:nvSpPr>
        <p:spPr>
          <a:xfrm>
            <a:off x="4655904" y="3564714"/>
            <a:ext cx="3073680" cy="438580"/>
          </a:xfrm>
          <a:prstGeom prst="rect">
            <a:avLst/>
          </a:prstGeom>
          <a:noFill/>
        </p:spPr>
        <p:txBody>
          <a:bodyPr wrap="square" lIns="68579" tIns="34289" rIns="68579" bIns="34289" rtlCol="0">
            <a:spAutoFit/>
          </a:bodyPr>
          <a:lstStyle/>
          <a:p>
            <a:pPr algn="ctr"/>
            <a:r>
              <a:rPr lang="en-US" sz="2400" dirty="0">
                <a:solidFill>
                  <a:srgbClr val="414141"/>
                </a:solidFill>
                <a:latin typeface="Franklin Gothic Book" charset="0"/>
                <a:ea typeface="Franklin Gothic Book" charset="0"/>
                <a:cs typeface="Franklin Gothic Book" charset="0"/>
              </a:rPr>
              <a:t>Converting Leads</a:t>
            </a:r>
          </a:p>
        </p:txBody>
      </p:sp>
      <p:sp>
        <p:nvSpPr>
          <p:cNvPr id="29" name="TextBox 28"/>
          <p:cNvSpPr txBox="1"/>
          <p:nvPr/>
        </p:nvSpPr>
        <p:spPr>
          <a:xfrm>
            <a:off x="5805184" y="3965539"/>
            <a:ext cx="1924401" cy="892551"/>
          </a:xfrm>
          <a:prstGeom prst="rect">
            <a:avLst/>
          </a:prstGeom>
          <a:noFill/>
          <a:ln>
            <a:noFill/>
          </a:ln>
        </p:spPr>
        <p:txBody>
          <a:bodyPr wrap="square" rtlCol="0">
            <a:spAutoFit/>
          </a:bodyPr>
          <a:lstStyle/>
          <a:p>
            <a:r>
              <a:rPr lang="en-US" sz="2800" dirty="0">
                <a:solidFill>
                  <a:srgbClr val="F7761F"/>
                </a:solidFill>
                <a:latin typeface="Franklin Gothic Book" charset="0"/>
                <a:ea typeface="Franklin Gothic Book" charset="0"/>
                <a:cs typeface="Franklin Gothic Book" charset="0"/>
              </a:rPr>
              <a:t>3x</a:t>
            </a:r>
            <a:r>
              <a:rPr lang="en-US" sz="1200" dirty="0">
                <a:solidFill>
                  <a:srgbClr val="F7761F"/>
                </a:solidFill>
                <a:latin typeface="Franklin Gothic Book" charset="0"/>
                <a:ea typeface="Franklin Gothic Book" charset="0"/>
                <a:cs typeface="Franklin Gothic Book" charset="0"/>
              </a:rPr>
              <a:t> </a:t>
            </a:r>
          </a:p>
          <a:p>
            <a:r>
              <a:rPr lang="en-US" sz="1200" dirty="0">
                <a:solidFill>
                  <a:srgbClr val="414141"/>
                </a:solidFill>
                <a:latin typeface="Franklin Gothic Book" charset="0"/>
                <a:ea typeface="Franklin Gothic Book" charset="0"/>
                <a:cs typeface="Franklin Gothic Book" charset="0"/>
              </a:rPr>
              <a:t>Average Increase in Monthly Leads</a:t>
            </a:r>
          </a:p>
        </p:txBody>
      </p:sp>
      <p:sp>
        <p:nvSpPr>
          <p:cNvPr id="32" name="TextBox 31"/>
          <p:cNvSpPr txBox="1"/>
          <p:nvPr/>
        </p:nvSpPr>
        <p:spPr>
          <a:xfrm>
            <a:off x="4607215" y="5116440"/>
            <a:ext cx="3073680" cy="377024"/>
          </a:xfrm>
          <a:prstGeom prst="rect">
            <a:avLst/>
          </a:prstGeom>
          <a:noFill/>
        </p:spPr>
        <p:txBody>
          <a:bodyPr wrap="square" lIns="68579" tIns="34289" rIns="68579" bIns="34289" rtlCol="0">
            <a:spAutoFit/>
          </a:bodyPr>
          <a:lstStyle/>
          <a:p>
            <a:pPr algn="ctr"/>
            <a:r>
              <a:rPr lang="en-US" sz="2000" dirty="0">
                <a:solidFill>
                  <a:srgbClr val="414141"/>
                </a:solidFill>
                <a:latin typeface="Franklin Gothic Book" charset="0"/>
                <a:ea typeface="Franklin Gothic Book" charset="0"/>
                <a:cs typeface="Franklin Gothic Book" charset="0"/>
              </a:rPr>
              <a:t>Closing Customers</a:t>
            </a:r>
          </a:p>
        </p:txBody>
      </p:sp>
      <p:sp>
        <p:nvSpPr>
          <p:cNvPr id="34" name="TextBox 33"/>
          <p:cNvSpPr txBox="1"/>
          <p:nvPr/>
        </p:nvSpPr>
        <p:spPr>
          <a:xfrm>
            <a:off x="5890024" y="5498346"/>
            <a:ext cx="1306402" cy="892552"/>
          </a:xfrm>
          <a:prstGeom prst="rect">
            <a:avLst/>
          </a:prstGeom>
          <a:noFill/>
        </p:spPr>
        <p:txBody>
          <a:bodyPr wrap="square" rtlCol="0">
            <a:spAutoFit/>
          </a:bodyPr>
          <a:lstStyle/>
          <a:p>
            <a:r>
              <a:rPr lang="en-US" sz="2800" dirty="0">
                <a:solidFill>
                  <a:srgbClr val="F7761F"/>
                </a:solidFill>
                <a:latin typeface="Franklin Gothic Book" charset="0"/>
                <a:ea typeface="Franklin Gothic Book" charset="0"/>
                <a:cs typeface="Franklin Gothic Book" charset="0"/>
              </a:rPr>
              <a:t>79%</a:t>
            </a:r>
            <a:r>
              <a:rPr lang="en-US" dirty="0">
                <a:solidFill>
                  <a:srgbClr val="F7761F"/>
                </a:solidFill>
                <a:latin typeface="Franklin Gothic Book" charset="0"/>
                <a:ea typeface="Franklin Gothic Book" charset="0"/>
                <a:cs typeface="Franklin Gothic Book" charset="0"/>
              </a:rPr>
              <a:t> </a:t>
            </a:r>
          </a:p>
          <a:p>
            <a:r>
              <a:rPr lang="en-US" sz="1200" dirty="0">
                <a:solidFill>
                  <a:srgbClr val="414141"/>
                </a:solidFill>
                <a:latin typeface="Franklin Gothic Book" charset="0"/>
                <a:ea typeface="Franklin Gothic Book" charset="0"/>
                <a:cs typeface="Franklin Gothic Book" charset="0"/>
              </a:rPr>
              <a:t>Report Growth</a:t>
            </a:r>
          </a:p>
          <a:p>
            <a:r>
              <a:rPr lang="en-US" sz="1200" dirty="0">
                <a:solidFill>
                  <a:srgbClr val="414141"/>
                </a:solidFill>
                <a:latin typeface="Franklin Gothic Book" charset="0"/>
                <a:ea typeface="Franklin Gothic Book" charset="0"/>
                <a:cs typeface="Franklin Gothic Book" charset="0"/>
              </a:rPr>
              <a:t>in Revenue</a:t>
            </a:r>
          </a:p>
        </p:txBody>
      </p:sp>
      <p:grpSp>
        <p:nvGrpSpPr>
          <p:cNvPr id="14" name="Group 13"/>
          <p:cNvGrpSpPr/>
          <p:nvPr/>
        </p:nvGrpSpPr>
        <p:grpSpPr>
          <a:xfrm>
            <a:off x="4932466" y="2622121"/>
            <a:ext cx="605068" cy="605068"/>
            <a:chOff x="3347063" y="2030453"/>
            <a:chExt cx="605068" cy="605068"/>
          </a:xfrm>
        </p:grpSpPr>
        <p:sp>
          <p:nvSpPr>
            <p:cNvPr id="13" name="Oval 12"/>
            <p:cNvSpPr/>
            <p:nvPr/>
          </p:nvSpPr>
          <p:spPr>
            <a:xfrm>
              <a:off x="3347063" y="2030453"/>
              <a:ext cx="605068" cy="605068"/>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30" name="Picture 29" descr="Untitled-1-0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0284" y="2129007"/>
              <a:ext cx="387795" cy="387795"/>
            </a:xfrm>
            <a:prstGeom prst="rect">
              <a:avLst/>
            </a:prstGeom>
          </p:spPr>
        </p:pic>
      </p:grpSp>
      <p:grpSp>
        <p:nvGrpSpPr>
          <p:cNvPr id="47" name="Group 46"/>
          <p:cNvGrpSpPr/>
          <p:nvPr/>
        </p:nvGrpSpPr>
        <p:grpSpPr>
          <a:xfrm>
            <a:off x="5231573" y="5668672"/>
            <a:ext cx="605068" cy="605068"/>
            <a:chOff x="3707573" y="5093716"/>
            <a:chExt cx="605068" cy="605068"/>
          </a:xfrm>
        </p:grpSpPr>
        <p:sp>
          <p:nvSpPr>
            <p:cNvPr id="48" name="Oval 47"/>
            <p:cNvSpPr/>
            <p:nvPr/>
          </p:nvSpPr>
          <p:spPr>
            <a:xfrm>
              <a:off x="3707573" y="5093716"/>
              <a:ext cx="605068" cy="605068"/>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49" name="Picture 48" descr="Untitled-1-0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5304" y="5249141"/>
              <a:ext cx="387795" cy="289553"/>
            </a:xfrm>
            <a:prstGeom prst="rect">
              <a:avLst/>
            </a:prstGeom>
          </p:spPr>
        </p:pic>
      </p:grpSp>
      <p:grpSp>
        <p:nvGrpSpPr>
          <p:cNvPr id="50" name="Group 49"/>
          <p:cNvGrpSpPr/>
          <p:nvPr/>
        </p:nvGrpSpPr>
        <p:grpSpPr>
          <a:xfrm>
            <a:off x="5079173" y="4119378"/>
            <a:ext cx="605068" cy="605068"/>
            <a:chOff x="3555173" y="3536066"/>
            <a:chExt cx="605068" cy="605068"/>
          </a:xfrm>
        </p:grpSpPr>
        <p:sp>
          <p:nvSpPr>
            <p:cNvPr id="51" name="Oval 50"/>
            <p:cNvSpPr/>
            <p:nvPr/>
          </p:nvSpPr>
          <p:spPr>
            <a:xfrm>
              <a:off x="3555173" y="3536066"/>
              <a:ext cx="605068" cy="605068"/>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52" name="Picture 51" descr="Untitled-1-0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63809" y="3694779"/>
              <a:ext cx="387795" cy="274042"/>
            </a:xfrm>
            <a:prstGeom prst="rect">
              <a:avLst/>
            </a:prstGeom>
          </p:spPr>
        </p:pic>
      </p:gr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25705" y="1230056"/>
            <a:ext cx="1768629" cy="512757"/>
          </a:xfrm>
          <a:prstGeom prst="rect">
            <a:avLst/>
          </a:prstGeom>
        </p:spPr>
      </p:pic>
      <p:sp>
        <p:nvSpPr>
          <p:cNvPr id="24" name="TextBox 23"/>
          <p:cNvSpPr txBox="1"/>
          <p:nvPr/>
        </p:nvSpPr>
        <p:spPr>
          <a:xfrm>
            <a:off x="82556" y="6390898"/>
            <a:ext cx="2946512" cy="461665"/>
          </a:xfrm>
          <a:prstGeom prst="rect">
            <a:avLst/>
          </a:prstGeom>
          <a:noFill/>
        </p:spPr>
        <p:txBody>
          <a:bodyPr wrap="none" rtlCol="0">
            <a:spAutoFit/>
          </a:bodyPr>
          <a:lstStyle/>
          <a:p>
            <a:r>
              <a:rPr lang="en-US" sz="1200" dirty="0">
                <a:solidFill>
                  <a:srgbClr val="414141"/>
                </a:solidFill>
                <a:latin typeface="Franklin Gothic Book" charset="0"/>
                <a:ea typeface="Franklin Gothic Book" charset="0"/>
                <a:cs typeface="Franklin Gothic Book" charset="0"/>
              </a:rPr>
              <a:t>Source: MIT Sloan graduate student study </a:t>
            </a:r>
            <a:endParaRPr lang="en-US" sz="1200" dirty="0" smtClean="0">
              <a:solidFill>
                <a:srgbClr val="414141"/>
              </a:solidFill>
              <a:latin typeface="Franklin Gothic Book" charset="0"/>
              <a:ea typeface="Franklin Gothic Book" charset="0"/>
              <a:cs typeface="Franklin Gothic Book" charset="0"/>
            </a:endParaRPr>
          </a:p>
          <a:p>
            <a:r>
              <a:rPr lang="en-US" sz="1200" dirty="0" smtClean="0">
                <a:solidFill>
                  <a:srgbClr val="414141"/>
                </a:solidFill>
                <a:latin typeface="Franklin Gothic Book" charset="0"/>
                <a:ea typeface="Franklin Gothic Book" charset="0"/>
                <a:cs typeface="Franklin Gothic Book" charset="0"/>
              </a:rPr>
              <a:t>available </a:t>
            </a:r>
            <a:r>
              <a:rPr lang="en-US" sz="1200" dirty="0">
                <a:solidFill>
                  <a:srgbClr val="414141"/>
                </a:solidFill>
                <a:latin typeface="Franklin Gothic Book" charset="0"/>
                <a:ea typeface="Franklin Gothic Book" charset="0"/>
                <a:cs typeface="Franklin Gothic Book" charset="0"/>
              </a:rPr>
              <a:t>at HubSpot.com/ROI</a:t>
            </a:r>
          </a:p>
        </p:txBody>
      </p:sp>
    </p:spTree>
    <p:extLst>
      <p:ext uri="{BB962C8B-B14F-4D97-AF65-F5344CB8AC3E}">
        <p14:creationId xmlns:p14="http://schemas.microsoft.com/office/powerpoint/2010/main" val="409476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258" y="2182901"/>
            <a:ext cx="12613340" cy="2492200"/>
          </a:xfrm>
          <a:prstGeom prst="rect">
            <a:avLst/>
          </a:prstGeom>
          <a:solidFill>
            <a:srgbClr val="F7761F"/>
          </a:solid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4</a:t>
            </a:r>
          </a:p>
        </p:txBody>
      </p:sp>
      <p:sp>
        <p:nvSpPr>
          <p:cNvPr id="3" name="Text Placeholder 2"/>
          <p:cNvSpPr>
            <a:spLocks noGrp="1"/>
          </p:cNvSpPr>
          <p:nvPr>
            <p:ph type="body" sz="quarter" idx="14"/>
          </p:nvPr>
        </p:nvSpPr>
        <p:spPr>
          <a:xfrm>
            <a:off x="3689351" y="2799139"/>
            <a:ext cx="6524625" cy="1163638"/>
          </a:xfrm>
        </p:spPr>
        <p:txBody>
          <a:bodyPr/>
          <a:lstStyle/>
          <a:p>
            <a:r>
              <a:rPr lang="en-US" sz="4800" dirty="0" smtClean="0">
                <a:latin typeface="Franklin Gothic Medium" charset="0"/>
                <a:ea typeface="Franklin Gothic Medium" charset="0"/>
                <a:cs typeface="Franklin Gothic Medium" charset="0"/>
              </a:rPr>
              <a:t>The HubSpot Marketing Platform</a:t>
            </a:r>
            <a:endParaRPr lang="en-US" sz="4800" dirty="0">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8490960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1305" y="5538408"/>
            <a:ext cx="1564852" cy="523220"/>
          </a:xfrm>
          <a:prstGeom prst="rect">
            <a:avLst/>
          </a:prstGeom>
          <a:noFill/>
        </p:spPr>
        <p:txBody>
          <a:bodyPr wrap="none" rtlCol="0">
            <a:spAutoFit/>
          </a:bodyPr>
          <a:lstStyle/>
          <a:p>
            <a:r>
              <a:rPr lang="en-US" sz="2800" dirty="0">
                <a:solidFill>
                  <a:srgbClr val="414141"/>
                </a:solidFill>
                <a:latin typeface="Franklin Gothic Medium" charset="0"/>
                <a:ea typeface="Franklin Gothic Medium" charset="0"/>
                <a:cs typeface="Franklin Gothic Medium" charset="0"/>
              </a:rPr>
              <a:t>&amp; More...</a:t>
            </a:r>
          </a:p>
        </p:txBody>
      </p:sp>
      <p:grpSp>
        <p:nvGrpSpPr>
          <p:cNvPr id="12" name="Group 11"/>
          <p:cNvGrpSpPr/>
          <p:nvPr/>
        </p:nvGrpSpPr>
        <p:grpSpPr>
          <a:xfrm>
            <a:off x="9171398" y="2389708"/>
            <a:ext cx="805346" cy="805346"/>
            <a:chOff x="3347063" y="2030453"/>
            <a:chExt cx="605068" cy="605068"/>
          </a:xfrm>
        </p:grpSpPr>
        <p:sp>
          <p:nvSpPr>
            <p:cNvPr id="13" name="Oval 12"/>
            <p:cNvSpPr/>
            <p:nvPr/>
          </p:nvSpPr>
          <p:spPr>
            <a:xfrm>
              <a:off x="3347063" y="2030453"/>
              <a:ext cx="605068" cy="605068"/>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Untitled-1-0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934" y="2162658"/>
              <a:ext cx="320492" cy="320492"/>
            </a:xfrm>
            <a:prstGeom prst="rect">
              <a:avLst/>
            </a:prstGeom>
          </p:spPr>
        </p:pic>
      </p:grpSp>
      <p:sp>
        <p:nvSpPr>
          <p:cNvPr id="17" name="Oval 16"/>
          <p:cNvSpPr/>
          <p:nvPr/>
        </p:nvSpPr>
        <p:spPr>
          <a:xfrm>
            <a:off x="5738956" y="2397923"/>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Untitled-1-0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9782" y="2573998"/>
            <a:ext cx="463697" cy="426603"/>
          </a:xfrm>
          <a:prstGeom prst="rect">
            <a:avLst/>
          </a:prstGeom>
        </p:spPr>
      </p:pic>
      <p:sp>
        <p:nvSpPr>
          <p:cNvPr id="20" name="Oval 19"/>
          <p:cNvSpPr/>
          <p:nvPr/>
        </p:nvSpPr>
        <p:spPr>
          <a:xfrm>
            <a:off x="2260928" y="2389599"/>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_0001__Group_.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28676" y="2565674"/>
            <a:ext cx="499607" cy="426575"/>
          </a:xfrm>
          <a:prstGeom prst="rect">
            <a:avLst/>
          </a:prstGeom>
        </p:spPr>
      </p:pic>
      <p:sp>
        <p:nvSpPr>
          <p:cNvPr id="4" name="TextBox 3"/>
          <p:cNvSpPr txBox="1"/>
          <p:nvPr/>
        </p:nvSpPr>
        <p:spPr>
          <a:xfrm>
            <a:off x="1586753" y="3308877"/>
            <a:ext cx="2205317" cy="1477328"/>
          </a:xfrm>
          <a:prstGeom prst="rect">
            <a:avLst/>
          </a:prstGeom>
          <a:noFill/>
        </p:spPr>
        <p:txBody>
          <a:bodyPr wrap="square" rtlCol="0">
            <a:spAutoFit/>
          </a:bodyPr>
          <a:lstStyle/>
          <a:p>
            <a:pPr algn="ctr"/>
            <a:r>
              <a:rPr lang="en-US" sz="3200" dirty="0">
                <a:solidFill>
                  <a:srgbClr val="414141"/>
                </a:solidFill>
                <a:latin typeface="Franklin Gothic Book" charset="0"/>
                <a:ea typeface="Franklin Gothic Book" charset="0"/>
                <a:cs typeface="Franklin Gothic Book" charset="0"/>
              </a:rPr>
              <a:t>Blogging</a:t>
            </a:r>
          </a:p>
          <a:p>
            <a:pPr algn="ctr"/>
            <a:endParaRPr lang="en-US" sz="1600" dirty="0">
              <a:solidFill>
                <a:srgbClr val="414141"/>
              </a:solidFill>
              <a:latin typeface="Franklin Gothic Book" charset="0"/>
              <a:ea typeface="Franklin Gothic Book" charset="0"/>
              <a:cs typeface="Franklin Gothic Book" charset="0"/>
            </a:endParaRPr>
          </a:p>
          <a:p>
            <a:pPr algn="ctr"/>
            <a:r>
              <a:rPr lang="en-US" sz="1400" dirty="0">
                <a:solidFill>
                  <a:srgbClr val="414141"/>
                </a:solidFill>
                <a:latin typeface="Franklin Gothic Book" charset="0"/>
                <a:ea typeface="Franklin Gothic Book" charset="0"/>
                <a:cs typeface="Franklin Gothic Book" charset="0"/>
              </a:rPr>
              <a:t>Easily create remarkable content that will help your business get found</a:t>
            </a:r>
          </a:p>
        </p:txBody>
      </p:sp>
      <p:sp>
        <p:nvSpPr>
          <p:cNvPr id="24" name="TextBox 23"/>
          <p:cNvSpPr txBox="1"/>
          <p:nvPr/>
        </p:nvSpPr>
        <p:spPr>
          <a:xfrm>
            <a:off x="4773706" y="3308877"/>
            <a:ext cx="2729753" cy="1477328"/>
          </a:xfrm>
          <a:prstGeom prst="rect">
            <a:avLst/>
          </a:prstGeom>
          <a:noFill/>
        </p:spPr>
        <p:txBody>
          <a:bodyPr wrap="square" rtlCol="0">
            <a:spAutoFit/>
          </a:bodyPr>
          <a:lstStyle/>
          <a:p>
            <a:pPr algn="ctr"/>
            <a:r>
              <a:rPr lang="en-US" sz="3200" dirty="0">
                <a:solidFill>
                  <a:srgbClr val="414141"/>
                </a:solidFill>
                <a:latin typeface="Franklin Gothic Book" charset="0"/>
                <a:ea typeface="Franklin Gothic Book" charset="0"/>
                <a:cs typeface="Franklin Gothic Book" charset="0"/>
              </a:rPr>
              <a:t>Social Inbox</a:t>
            </a:r>
          </a:p>
          <a:p>
            <a:pPr algn="ctr"/>
            <a:endParaRPr lang="en-US" sz="1600" dirty="0">
              <a:solidFill>
                <a:srgbClr val="414141"/>
              </a:solidFill>
              <a:latin typeface="Franklin Gothic Book" charset="0"/>
              <a:ea typeface="Franklin Gothic Book" charset="0"/>
              <a:cs typeface="Franklin Gothic Book" charset="0"/>
            </a:endParaRPr>
          </a:p>
          <a:p>
            <a:pPr algn="ctr"/>
            <a:r>
              <a:rPr lang="en-US" sz="1400" dirty="0">
                <a:solidFill>
                  <a:srgbClr val="414141"/>
                </a:solidFill>
                <a:latin typeface="Franklin Gothic Book" charset="0"/>
                <a:ea typeface="Franklin Gothic Book" charset="0"/>
                <a:cs typeface="Franklin Gothic Book" charset="0"/>
              </a:rPr>
              <a:t>Publish and see Social Analytics across Facebook, LinkedIn, Twitter and other networks</a:t>
            </a:r>
          </a:p>
        </p:txBody>
      </p:sp>
      <p:sp>
        <p:nvSpPr>
          <p:cNvPr id="26" name="TextBox 25"/>
          <p:cNvSpPr txBox="1"/>
          <p:nvPr/>
        </p:nvSpPr>
        <p:spPr>
          <a:xfrm>
            <a:off x="8676470" y="3308877"/>
            <a:ext cx="1842051" cy="1477328"/>
          </a:xfrm>
          <a:prstGeom prst="rect">
            <a:avLst/>
          </a:prstGeom>
          <a:noFill/>
        </p:spPr>
        <p:txBody>
          <a:bodyPr wrap="square" rtlCol="0">
            <a:spAutoFit/>
          </a:bodyPr>
          <a:lstStyle/>
          <a:p>
            <a:pPr algn="ctr"/>
            <a:r>
              <a:rPr lang="en-US" sz="3200" dirty="0">
                <a:solidFill>
                  <a:srgbClr val="414141"/>
                </a:solidFill>
                <a:latin typeface="Franklin Gothic Book" charset="0"/>
                <a:ea typeface="Franklin Gothic Book" charset="0"/>
                <a:cs typeface="Franklin Gothic Book" charset="0"/>
              </a:rPr>
              <a:t>SEO</a:t>
            </a:r>
          </a:p>
          <a:p>
            <a:pPr algn="ctr"/>
            <a:endParaRPr lang="en-US" sz="1600" dirty="0">
              <a:solidFill>
                <a:srgbClr val="414141"/>
              </a:solidFill>
              <a:latin typeface="Franklin Gothic Book" charset="0"/>
              <a:ea typeface="Franklin Gothic Book" charset="0"/>
              <a:cs typeface="Franklin Gothic Book" charset="0"/>
            </a:endParaRPr>
          </a:p>
          <a:p>
            <a:pPr algn="ctr"/>
            <a:r>
              <a:rPr lang="en-US" sz="1400" dirty="0">
                <a:solidFill>
                  <a:srgbClr val="414141"/>
                </a:solidFill>
                <a:latin typeface="Franklin Gothic Book" charset="0"/>
                <a:ea typeface="Franklin Gothic Book" charset="0"/>
                <a:cs typeface="Franklin Gothic Book" charset="0"/>
              </a:rPr>
              <a:t>Improve your search rankings and get found by quality leads</a:t>
            </a:r>
          </a:p>
        </p:txBody>
      </p:sp>
      <p:sp>
        <p:nvSpPr>
          <p:cNvPr id="15" name="TextBox 14"/>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Tools to Attract </a:t>
            </a:r>
            <a:r>
              <a:rPr lang="en-US" sz="3600" dirty="0">
                <a:solidFill>
                  <a:srgbClr val="414141"/>
                </a:solidFill>
                <a:latin typeface="Franklin Gothic Medium" charset="0"/>
                <a:ea typeface="Franklin Gothic Medium" charset="0"/>
                <a:cs typeface="Franklin Gothic Medium" charset="0"/>
              </a:rPr>
              <a:t>V</a:t>
            </a:r>
            <a:r>
              <a:rPr lang="en-US" sz="3600" dirty="0" smtClean="0">
                <a:solidFill>
                  <a:srgbClr val="414141"/>
                </a:solidFill>
                <a:latin typeface="Franklin Gothic Medium" charset="0"/>
                <a:ea typeface="Franklin Gothic Medium" charset="0"/>
                <a:cs typeface="Franklin Gothic Medium" charset="0"/>
              </a:rPr>
              <a:t>isitors</a:t>
            </a:r>
            <a:endParaRPr lang="en-US" sz="3600" dirty="0">
              <a:solidFill>
                <a:srgbClr val="414141"/>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729267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Discover which keywords will bring the best organic traffic to your site and analyze your paid search campaigns.</a:t>
            </a:r>
          </a:p>
        </p:txBody>
      </p:sp>
      <p:sp>
        <p:nvSpPr>
          <p:cNvPr id="8" name="Rectangle 7"/>
          <p:cNvSpPr/>
          <p:nvPr/>
        </p:nvSpPr>
        <p:spPr>
          <a:xfrm>
            <a:off x="7760422" y="1959040"/>
            <a:ext cx="3615789" cy="3693319"/>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Track which keywords drive the best visitors </a:t>
            </a:r>
            <a:r>
              <a:rPr lang="en-US" dirty="0" smtClean="0">
                <a:solidFill>
                  <a:srgbClr val="414141"/>
                </a:solidFill>
                <a:latin typeface="Franklin Gothic Book" charset="0"/>
                <a:ea typeface="Franklin Gothic Book" charset="0"/>
                <a:cs typeface="Franklin Gothic Book" charset="0"/>
              </a:rPr>
              <a:t>and </a:t>
            </a:r>
            <a:r>
              <a:rPr lang="en-US" dirty="0">
                <a:solidFill>
                  <a:srgbClr val="414141"/>
                </a:solidFill>
                <a:latin typeface="Franklin Gothic Book" charset="0"/>
                <a:ea typeface="Franklin Gothic Book" charset="0"/>
                <a:cs typeface="Franklin Gothic Book" charset="0"/>
              </a:rPr>
              <a:t>leads.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View difficulty, </a:t>
            </a:r>
            <a:r>
              <a:rPr lang="en-US" dirty="0" smtClean="0">
                <a:solidFill>
                  <a:srgbClr val="414141"/>
                </a:solidFill>
                <a:latin typeface="Franklin Gothic Book" charset="0"/>
                <a:ea typeface="Franklin Gothic Book" charset="0"/>
                <a:cs typeface="Franklin Gothic Book" charset="0"/>
              </a:rPr>
              <a:t>search volume, and paid search metrics like Cost per Click (CPC).</a:t>
            </a:r>
            <a:endParaRPr lang="en-US" dirty="0">
              <a:solidFill>
                <a:srgbClr val="414141"/>
              </a:solidFill>
              <a:latin typeface="Franklin Gothic Book" charset="0"/>
              <a:ea typeface="Franklin Gothic Book" charset="0"/>
              <a:cs typeface="Franklin Gothic Book" charset="0"/>
            </a:endParaRP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Get recommendations for low-hanging fruit and long-tail keywords.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Compare your </a:t>
            </a:r>
            <a:r>
              <a:rPr lang="en-US" dirty="0" smtClean="0">
                <a:solidFill>
                  <a:srgbClr val="414141"/>
                </a:solidFill>
                <a:latin typeface="Franklin Gothic Book" charset="0"/>
                <a:ea typeface="Franklin Gothic Book" charset="0"/>
                <a:cs typeface="Franklin Gothic Book" charset="0"/>
              </a:rPr>
              <a:t>marketing to </a:t>
            </a:r>
            <a:r>
              <a:rPr lang="en-US" dirty="0">
                <a:solidFill>
                  <a:srgbClr val="414141"/>
                </a:solidFill>
                <a:latin typeface="Franklin Gothic Book" charset="0"/>
                <a:ea typeface="Franklin Gothic Book" charset="0"/>
                <a:cs typeface="Franklin Gothic Book" charset="0"/>
              </a:rPr>
              <a:t>competitors.</a:t>
            </a:r>
          </a:p>
        </p:txBody>
      </p:sp>
      <p:pic>
        <p:nvPicPr>
          <p:cNvPr id="6" name="Picture 5" descr="InboundMethodologyAttrac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0684" y="92376"/>
            <a:ext cx="1968657" cy="553263"/>
          </a:xfrm>
          <a:prstGeom prst="rect">
            <a:avLst/>
          </a:prstGeom>
        </p:spPr>
      </p:pic>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Keywords</a:t>
            </a:r>
            <a:endParaRPr lang="en-US" sz="3600" dirty="0">
              <a:solidFill>
                <a:srgbClr val="414141"/>
              </a:solidFill>
              <a:latin typeface="Franklin Gothic Medium" charset="0"/>
              <a:ea typeface="Franklin Gothic Medium" charset="0"/>
              <a:cs typeface="Franklin Gothic Medium" charset="0"/>
            </a:endParaRPr>
          </a:p>
        </p:txBody>
      </p:sp>
      <p:pic>
        <p:nvPicPr>
          <p:cNvPr id="2" name="Picture 1" descr="Screen Shot 2016-08-24 at 11.53.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33" y="1675331"/>
            <a:ext cx="6096305" cy="4657294"/>
          </a:xfrm>
          <a:prstGeom prst="rect">
            <a:avLst/>
          </a:prstGeom>
        </p:spPr>
      </p:pic>
    </p:spTree>
    <p:extLst>
      <p:ext uri="{BB962C8B-B14F-4D97-AF65-F5344CB8AC3E}">
        <p14:creationId xmlns:p14="http://schemas.microsoft.com/office/powerpoint/2010/main" val="19429055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The easiest way to create ad campaigns, measure their conversion ROI and follow best practices built-in to the product.</a:t>
            </a:r>
          </a:p>
        </p:txBody>
      </p:sp>
      <p:sp>
        <p:nvSpPr>
          <p:cNvPr id="8" name="Rectangle 7"/>
          <p:cNvSpPr/>
          <p:nvPr/>
        </p:nvSpPr>
        <p:spPr>
          <a:xfrm>
            <a:off x="7760422" y="1959040"/>
            <a:ext cx="4046096" cy="4524315"/>
          </a:xfrm>
          <a:prstGeom prst="rect">
            <a:avLst/>
          </a:prstGeom>
        </p:spPr>
        <p:txBody>
          <a:bodyPr wrap="square">
            <a:spAutoFit/>
          </a:bodyPr>
          <a:lstStyle/>
          <a:p>
            <a:pPr marL="285750" indent="-285750">
              <a:buClr>
                <a:srgbClr val="F7761F"/>
              </a:buClr>
              <a:buSzPct val="100000"/>
              <a:buFont typeface="Arial" charset="0"/>
              <a:buChar char="•"/>
            </a:pPr>
            <a:r>
              <a:rPr lang="en-US" dirty="0" smtClean="0">
                <a:solidFill>
                  <a:srgbClr val="414141"/>
                </a:solidFill>
                <a:latin typeface="Franklin Gothic Medium" charset="0"/>
                <a:ea typeface="Franklin Gothic Medium" charset="0"/>
                <a:cs typeface="Franklin Gothic Medium" charset="0"/>
              </a:rPr>
              <a:t>Create </a:t>
            </a:r>
            <a:r>
              <a:rPr lang="en-US" dirty="0">
                <a:solidFill>
                  <a:srgbClr val="414141"/>
                </a:solidFill>
                <a:latin typeface="Franklin Gothic Medium" charset="0"/>
                <a:ea typeface="Franklin Gothic Medium" charset="0"/>
                <a:cs typeface="Franklin Gothic Medium" charset="0"/>
              </a:rPr>
              <a:t>A</a:t>
            </a:r>
            <a:r>
              <a:rPr lang="en-US" dirty="0" smtClean="0">
                <a:solidFill>
                  <a:srgbClr val="414141"/>
                </a:solidFill>
                <a:latin typeface="Franklin Gothic Medium" charset="0"/>
                <a:ea typeface="Franklin Gothic Medium" charset="0"/>
                <a:cs typeface="Franklin Gothic Medium" charset="0"/>
              </a:rPr>
              <a:t>d </a:t>
            </a:r>
            <a:r>
              <a:rPr lang="en-US" dirty="0">
                <a:solidFill>
                  <a:srgbClr val="414141"/>
                </a:solidFill>
                <a:latin typeface="Franklin Gothic Medium" charset="0"/>
                <a:ea typeface="Franklin Gothic Medium" charset="0"/>
                <a:cs typeface="Franklin Gothic Medium" charset="0"/>
              </a:rPr>
              <a:t>C</a:t>
            </a:r>
            <a:r>
              <a:rPr lang="en-US" dirty="0" smtClean="0">
                <a:solidFill>
                  <a:srgbClr val="414141"/>
                </a:solidFill>
                <a:latin typeface="Franklin Gothic Medium" charset="0"/>
                <a:ea typeface="Franklin Gothic Medium" charset="0"/>
                <a:cs typeface="Franklin Gothic Medium" charset="0"/>
              </a:rPr>
              <a:t>ampaigns </a:t>
            </a:r>
            <a:r>
              <a:rPr lang="en-US" dirty="0">
                <a:solidFill>
                  <a:srgbClr val="414141"/>
                </a:solidFill>
                <a:latin typeface="Franklin Gothic Medium" charset="0"/>
                <a:ea typeface="Franklin Gothic Medium" charset="0"/>
                <a:cs typeface="Franklin Gothic Medium" charset="0"/>
              </a:rPr>
              <a:t>in </a:t>
            </a:r>
            <a:r>
              <a:rPr lang="en-US" dirty="0" smtClean="0">
                <a:solidFill>
                  <a:srgbClr val="414141"/>
                </a:solidFill>
                <a:latin typeface="Franklin Gothic Medium" charset="0"/>
                <a:ea typeface="Franklin Gothic Medium" charset="0"/>
                <a:cs typeface="Franklin Gothic Medium" charset="0"/>
              </a:rPr>
              <a:t>HubSpot</a:t>
            </a:r>
            <a:br>
              <a:rPr lang="en-US" dirty="0" smtClean="0">
                <a:solidFill>
                  <a:srgbClr val="414141"/>
                </a:solidFill>
                <a:latin typeface="Franklin Gothic Medium" charset="0"/>
                <a:ea typeface="Franklin Gothic Medium" charset="0"/>
                <a:cs typeface="Franklin Gothic Medium" charset="0"/>
              </a:rPr>
            </a:br>
            <a:r>
              <a:rPr lang="en-US" dirty="0" smtClean="0">
                <a:solidFill>
                  <a:srgbClr val="414141"/>
                </a:solidFill>
                <a:latin typeface="Franklin Gothic Book" charset="0"/>
                <a:ea typeface="Franklin Gothic Book" charset="0"/>
                <a:cs typeface="Franklin Gothic Book" charset="0"/>
              </a:rPr>
              <a:t>The </a:t>
            </a:r>
            <a:r>
              <a:rPr lang="en-US" dirty="0">
                <a:solidFill>
                  <a:srgbClr val="414141"/>
                </a:solidFill>
                <a:latin typeface="Franklin Gothic Book" charset="0"/>
                <a:ea typeface="Franklin Gothic Book" charset="0"/>
                <a:cs typeface="Franklin Gothic Book" charset="0"/>
              </a:rPr>
              <a:t>easiest way to create LinkedIn and AdWords campaigns that tie into your existing marketing efforts. </a:t>
            </a:r>
            <a:endParaRPr lang="en-US" dirty="0" smtClean="0">
              <a:solidFill>
                <a:srgbClr val="414141"/>
              </a:solidFill>
              <a:latin typeface="Franklin Gothic Book" charset="0"/>
              <a:ea typeface="Franklin Gothic Book" charset="0"/>
              <a:cs typeface="Franklin Gothic Book" charset="0"/>
            </a:endParaRPr>
          </a:p>
          <a:p>
            <a:pPr marL="171450" indent="-171450">
              <a:buClr>
                <a:srgbClr val="F7761F"/>
              </a:buClr>
              <a:buSzPct val="100000"/>
              <a:buFont typeface="Arial" pitchFamily="34" charset="0"/>
              <a:buChar char="•"/>
            </a:pPr>
            <a:endParaRPr lang="en-US" dirty="0" smtClean="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Medium" charset="0"/>
                <a:ea typeface="Franklin Gothic Medium" charset="0"/>
                <a:cs typeface="Franklin Gothic Medium" charset="0"/>
              </a:rPr>
              <a:t>Measure </a:t>
            </a:r>
            <a:r>
              <a:rPr lang="en-US" dirty="0">
                <a:solidFill>
                  <a:srgbClr val="414141"/>
                </a:solidFill>
                <a:latin typeface="Franklin Gothic Medium" charset="0"/>
                <a:ea typeface="Franklin Gothic Medium" charset="0"/>
                <a:cs typeface="Franklin Gothic Medium" charset="0"/>
              </a:rPr>
              <a:t>Conversions not </a:t>
            </a:r>
            <a:r>
              <a:rPr lang="en-US" dirty="0" smtClean="0">
                <a:solidFill>
                  <a:srgbClr val="414141"/>
                </a:solidFill>
                <a:latin typeface="Franklin Gothic Medium" charset="0"/>
                <a:ea typeface="Franklin Gothic Medium" charset="0"/>
                <a:cs typeface="Franklin Gothic Medium" charset="0"/>
              </a:rPr>
              <a:t>Clicks </a:t>
            </a:r>
            <a:r>
              <a:rPr lang="en-US" dirty="0">
                <a:solidFill>
                  <a:srgbClr val="414141"/>
                </a:solidFill>
                <a:latin typeface="Franklin Gothic Book" charset="0"/>
                <a:ea typeface="Franklin Gothic Book" charset="0"/>
                <a:cs typeface="Franklin Gothic Book" charset="0"/>
              </a:rPr>
              <a:t>Connect the dots by combining paid with HubSpot. You’ll know what clicks convert into leads and customers, for each ad. </a:t>
            </a:r>
            <a:endParaRPr lang="en-US" dirty="0" smtClean="0">
              <a:solidFill>
                <a:srgbClr val="414141"/>
              </a:solidFill>
              <a:latin typeface="Franklin Gothic Book" charset="0"/>
              <a:ea typeface="Franklin Gothic Book" charset="0"/>
              <a:cs typeface="Franklin Gothic Book" charset="0"/>
            </a:endParaRPr>
          </a:p>
          <a:p>
            <a:pPr marL="171450" indent="-171450">
              <a:buClr>
                <a:srgbClr val="F7761F"/>
              </a:buClr>
              <a:buSzPct val="100000"/>
              <a:buFont typeface="Arial" pitchFamily="34" charset="0"/>
              <a:buChar char="•"/>
            </a:pPr>
            <a:endParaRPr lang="en-US" dirty="0" smtClean="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Medium" charset="0"/>
                <a:ea typeface="Franklin Gothic Medium" charset="0"/>
                <a:cs typeface="Franklin Gothic Medium" charset="0"/>
              </a:rPr>
              <a:t>Leverage </a:t>
            </a:r>
            <a:r>
              <a:rPr lang="en-US" dirty="0">
                <a:solidFill>
                  <a:srgbClr val="414141"/>
                </a:solidFill>
                <a:latin typeface="Franklin Gothic Medium" charset="0"/>
                <a:ea typeface="Franklin Gothic Medium" charset="0"/>
                <a:cs typeface="Franklin Gothic Medium" charset="0"/>
              </a:rPr>
              <a:t>A</a:t>
            </a:r>
            <a:r>
              <a:rPr lang="en-US" dirty="0" smtClean="0">
                <a:solidFill>
                  <a:srgbClr val="414141"/>
                </a:solidFill>
                <a:latin typeface="Franklin Gothic Medium" charset="0"/>
                <a:ea typeface="Franklin Gothic Medium" charset="0"/>
                <a:cs typeface="Franklin Gothic Medium" charset="0"/>
              </a:rPr>
              <a:t>ds </a:t>
            </a:r>
            <a:r>
              <a:rPr lang="en-US" dirty="0">
                <a:solidFill>
                  <a:srgbClr val="414141"/>
                </a:solidFill>
                <a:latin typeface="Franklin Gothic Medium" charset="0"/>
                <a:ea typeface="Franklin Gothic Medium" charset="0"/>
                <a:cs typeface="Franklin Gothic Medium" charset="0"/>
              </a:rPr>
              <a:t>w/ Best </a:t>
            </a:r>
            <a:r>
              <a:rPr lang="en-US" dirty="0" smtClean="0">
                <a:solidFill>
                  <a:srgbClr val="414141"/>
                </a:solidFill>
                <a:latin typeface="Franklin Gothic Medium" charset="0"/>
                <a:ea typeface="Franklin Gothic Medium" charset="0"/>
                <a:cs typeface="Franklin Gothic Medium" charset="0"/>
              </a:rPr>
              <a:t>Practices </a:t>
            </a:r>
            <a:r>
              <a:rPr lang="en-US" dirty="0">
                <a:solidFill>
                  <a:srgbClr val="414141"/>
                </a:solidFill>
                <a:latin typeface="Franklin Gothic Book" charset="0"/>
                <a:ea typeface="Franklin Gothic Book" charset="0"/>
                <a:cs typeface="Franklin Gothic Book" charset="0"/>
              </a:rPr>
              <a:t>We’ve built expert knowledge right into the tool. Empowering you to become the ads master. </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pic>
        <p:nvPicPr>
          <p:cNvPr id="6" name="Picture 5" descr="InboundMethodologyAttrac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0684" y="92376"/>
            <a:ext cx="1968657" cy="553263"/>
          </a:xfrm>
          <a:prstGeom prst="rect">
            <a:avLst/>
          </a:prstGeom>
        </p:spPr>
      </p:pic>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Ads (Add-on)</a:t>
            </a:r>
            <a:endParaRPr lang="en-US" sz="3600" dirty="0">
              <a:solidFill>
                <a:srgbClr val="414141"/>
              </a:solidFill>
              <a:latin typeface="Franklin Gothic Medium" charset="0"/>
              <a:ea typeface="Franklin Gothic Medium" charset="0"/>
              <a:cs typeface="Franklin Gothic Medium"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454" y="1861726"/>
            <a:ext cx="5698703" cy="3183954"/>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454" y="5204704"/>
            <a:ext cx="5698703" cy="13764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3706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Create long-lasting marketing assets by publishing blog articles optimized to get found and generate leads. </a:t>
            </a:r>
          </a:p>
        </p:txBody>
      </p:sp>
      <p:sp>
        <p:nvSpPr>
          <p:cNvPr id="8" name="Rectangle 7"/>
          <p:cNvSpPr/>
          <p:nvPr/>
        </p:nvSpPr>
        <p:spPr>
          <a:xfrm>
            <a:off x="7760422" y="1959040"/>
            <a:ext cx="3615789" cy="4247317"/>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Create content to develop your thought leadership and get found online.</a:t>
            </a: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r>
              <a:rPr lang="en-US" dirty="0">
                <a:solidFill>
                  <a:srgbClr val="414141"/>
                </a:solidFill>
                <a:latin typeface="Franklin Gothic Book" charset="0"/>
                <a:ea typeface="Franklin Gothic Book" charset="0"/>
                <a:cs typeface="Franklin Gothic Book" charset="0"/>
              </a:rPr>
              <a:t>View detailed SEO recommendations for improving your content as you type.</a:t>
            </a: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r>
              <a:rPr lang="en-US" dirty="0">
                <a:solidFill>
                  <a:srgbClr val="414141"/>
                </a:solidFill>
                <a:latin typeface="Franklin Gothic Book" charset="0"/>
                <a:ea typeface="Franklin Gothic Book" charset="0"/>
                <a:cs typeface="Franklin Gothic Book" charset="0"/>
              </a:rPr>
              <a:t>Automatically publish to your social media accounts.</a:t>
            </a: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r>
              <a:rPr lang="en-US" dirty="0">
                <a:solidFill>
                  <a:srgbClr val="414141"/>
                </a:solidFill>
                <a:latin typeface="Franklin Gothic Book" charset="0"/>
                <a:ea typeface="Franklin Gothic Book" charset="0"/>
                <a:cs typeface="Franklin Gothic Book" charset="0"/>
              </a:rPr>
              <a:t>Automatically optimized for mobile devices with responsive design.</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pic>
        <p:nvPicPr>
          <p:cNvPr id="6" name="Picture 5" descr="InboundMethodologyAttrac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0684" y="92376"/>
            <a:ext cx="1968657" cy="553263"/>
          </a:xfrm>
          <a:prstGeom prst="rect">
            <a:avLst/>
          </a:prstGeom>
        </p:spPr>
      </p:pic>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Blogging</a:t>
            </a:r>
            <a:endParaRPr lang="en-US" sz="3600" dirty="0">
              <a:solidFill>
                <a:srgbClr val="414141"/>
              </a:solidFill>
              <a:latin typeface="Franklin Gothic Medium" charset="0"/>
              <a:ea typeface="Franklin Gothic Medium" charset="0"/>
              <a:cs typeface="Franklin Gothic Medium"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577" y="1704506"/>
            <a:ext cx="5526157" cy="3391552"/>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5831" y="4203985"/>
            <a:ext cx="4359964" cy="24280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0419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View recommendations in key SEO areas for optimizing your pages and generating quality inbound links. </a:t>
            </a:r>
          </a:p>
        </p:txBody>
      </p:sp>
      <p:sp>
        <p:nvSpPr>
          <p:cNvPr id="8" name="Rectangle 7"/>
          <p:cNvSpPr/>
          <p:nvPr/>
        </p:nvSpPr>
        <p:spPr>
          <a:xfrm>
            <a:off x="6696636" y="1959040"/>
            <a:ext cx="4679576" cy="2862323"/>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Crawl your pages for SEO on-the-spot.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See detailed SEO reports for each of your pages.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Receive specific recommendations for improving your pages.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View metrics on page </a:t>
            </a:r>
            <a:r>
              <a:rPr lang="en-US" dirty="0" smtClean="0">
                <a:solidFill>
                  <a:srgbClr val="414141"/>
                </a:solidFill>
                <a:latin typeface="Franklin Gothic Book" charset="0"/>
                <a:ea typeface="Franklin Gothic Book" charset="0"/>
                <a:cs typeface="Franklin Gothic Book" charset="0"/>
              </a:rPr>
              <a:t>views, </a:t>
            </a:r>
            <a:r>
              <a:rPr lang="en-US" dirty="0">
                <a:solidFill>
                  <a:srgbClr val="414141"/>
                </a:solidFill>
                <a:latin typeface="Franklin Gothic Book" charset="0"/>
                <a:ea typeface="Franklin Gothic Book" charset="0"/>
                <a:cs typeface="Franklin Gothic Book" charset="0"/>
              </a:rPr>
              <a:t>inbound links, clicks, and social media.</a:t>
            </a:r>
          </a:p>
        </p:txBody>
      </p:sp>
      <p:pic>
        <p:nvPicPr>
          <p:cNvPr id="6" name="Picture 5" descr="InboundMethodologyAttrac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0684" y="92376"/>
            <a:ext cx="1968657" cy="553263"/>
          </a:xfrm>
          <a:prstGeom prst="rect">
            <a:avLst/>
          </a:prstGeom>
        </p:spPr>
      </p:pic>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Page Performance</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2019" y="1834305"/>
            <a:ext cx="4426226" cy="47177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891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Coordinate, plan, and delegate all your marketing activities from a shared Calendar.</a:t>
            </a:r>
          </a:p>
        </p:txBody>
      </p:sp>
      <p:sp>
        <p:nvSpPr>
          <p:cNvPr id="8" name="Rectangle 7"/>
          <p:cNvSpPr/>
          <p:nvPr/>
        </p:nvSpPr>
        <p:spPr>
          <a:xfrm>
            <a:off x="7760422" y="1959040"/>
            <a:ext cx="3615789" cy="5632311"/>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Schedule content right from your calendar.</a:t>
            </a: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r>
              <a:rPr lang="en-US" dirty="0">
                <a:solidFill>
                  <a:srgbClr val="414141"/>
                </a:solidFill>
                <a:latin typeface="Franklin Gothic Book" charset="0"/>
                <a:ea typeface="Franklin Gothic Book" charset="0"/>
                <a:cs typeface="Franklin Gothic Book" charset="0"/>
              </a:rPr>
              <a:t>Filter the calendar view based on content or campaign based on your preference.</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r>
              <a:rPr lang="en-US" dirty="0">
                <a:solidFill>
                  <a:srgbClr val="414141"/>
                </a:solidFill>
                <a:latin typeface="Franklin Gothic Book" charset="0"/>
                <a:ea typeface="Franklin Gothic Book" charset="0"/>
                <a:cs typeface="Franklin Gothic Book" charset="0"/>
              </a:rPr>
              <a:t>Click in to see details about the content scheduled on your calendar.</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r>
              <a:rPr lang="en-US" dirty="0">
                <a:solidFill>
                  <a:srgbClr val="414141"/>
                </a:solidFill>
                <a:latin typeface="Franklin Gothic Book" charset="0"/>
                <a:ea typeface="Franklin Gothic Book" charset="0"/>
                <a:cs typeface="Franklin Gothic Book" charset="0"/>
              </a:rPr>
              <a:t>View your content by day, week, month, or in a list.</a:t>
            </a: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Calendar</a:t>
            </a:r>
            <a:endParaRPr lang="en-US" sz="3600" dirty="0">
              <a:solidFill>
                <a:srgbClr val="414141"/>
              </a:solidFill>
              <a:latin typeface="Franklin Gothic Medium" charset="0"/>
              <a:ea typeface="Franklin Gothic Medium" charset="0"/>
              <a:cs typeface="Franklin Gothic Medium"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801" y="2228940"/>
            <a:ext cx="5988849" cy="37950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9095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4800" dirty="0" smtClean="0">
                <a:latin typeface="Franklin Gothic Book" charset="0"/>
                <a:ea typeface="Franklin Gothic Book" charset="0"/>
                <a:cs typeface="Franklin Gothic Book" charset="0"/>
              </a:rPr>
              <a:t>Agenda</a:t>
            </a:r>
            <a:endParaRPr lang="en-US" sz="4800" dirty="0">
              <a:latin typeface="Franklin Gothic Book" charset="0"/>
              <a:ea typeface="Franklin Gothic Book" charset="0"/>
              <a:cs typeface="Franklin Gothic Book" charset="0"/>
            </a:endParaRPr>
          </a:p>
        </p:txBody>
      </p:sp>
      <p:sp>
        <p:nvSpPr>
          <p:cNvPr id="3" name="Text Placeholder 2"/>
          <p:cNvSpPr>
            <a:spLocks noGrp="1"/>
          </p:cNvSpPr>
          <p:nvPr>
            <p:ph type="body" sz="quarter" idx="14"/>
          </p:nvPr>
        </p:nvSpPr>
        <p:spPr>
          <a:xfrm>
            <a:off x="1979614" y="1473113"/>
            <a:ext cx="8231186" cy="4897438"/>
          </a:xfrm>
        </p:spPr>
        <p:txBody>
          <a:bodyPr>
            <a:normAutofit fontScale="85000" lnSpcReduction="20000"/>
          </a:bodyPr>
          <a:lstStyle/>
          <a:p>
            <a:r>
              <a:rPr lang="en-US" sz="3400" dirty="0">
                <a:latin typeface="Franklin Gothic Book" charset="0"/>
                <a:ea typeface="Franklin Gothic Book" charset="0"/>
                <a:cs typeface="Franklin Gothic Book" charset="0"/>
              </a:rPr>
              <a:t>Inbound Marketing &amp; HubSpot</a:t>
            </a:r>
          </a:p>
          <a:p>
            <a:r>
              <a:rPr lang="en-US" sz="3400" dirty="0" smtClean="0">
                <a:latin typeface="Franklin Gothic Book" charset="0"/>
                <a:ea typeface="Franklin Gothic Book" charset="0"/>
                <a:cs typeface="Franklin Gothic Book" charset="0"/>
              </a:rPr>
              <a:t>HubSpot vs. Traditional Marketing Automation</a:t>
            </a:r>
            <a:endParaRPr lang="en-US" sz="3400" dirty="0">
              <a:latin typeface="Franklin Gothic Book" charset="0"/>
              <a:ea typeface="Franklin Gothic Book" charset="0"/>
              <a:cs typeface="Franklin Gothic Book" charset="0"/>
            </a:endParaRPr>
          </a:p>
          <a:p>
            <a:r>
              <a:rPr lang="en-US" sz="3400" dirty="0" smtClean="0">
                <a:latin typeface="Franklin Gothic Book" charset="0"/>
                <a:ea typeface="Franklin Gothic Book" charset="0"/>
                <a:cs typeface="Franklin Gothic Book" charset="0"/>
              </a:rPr>
              <a:t>Expected Results and ROI </a:t>
            </a:r>
          </a:p>
          <a:p>
            <a:r>
              <a:rPr lang="en-US" sz="3400" dirty="0" smtClean="0">
                <a:latin typeface="Franklin Gothic Book" charset="0"/>
                <a:ea typeface="Franklin Gothic Book" charset="0"/>
                <a:cs typeface="Franklin Gothic Book" charset="0"/>
              </a:rPr>
              <a:t>The HubSpot Marketing Platform</a:t>
            </a:r>
          </a:p>
          <a:p>
            <a:r>
              <a:rPr lang="en-US" sz="3400" dirty="0" smtClean="0">
                <a:latin typeface="Franklin Gothic Book" charset="0"/>
                <a:ea typeface="Franklin Gothic Book" charset="0"/>
                <a:cs typeface="Franklin Gothic Book" charset="0"/>
              </a:rPr>
              <a:t>The HubSpot Sales Platform</a:t>
            </a:r>
            <a:endParaRPr lang="en-US" sz="3400" dirty="0">
              <a:latin typeface="Franklin Gothic Book" charset="0"/>
              <a:ea typeface="Franklin Gothic Book" charset="0"/>
              <a:cs typeface="Franklin Gothic Book" charset="0"/>
            </a:endParaRPr>
          </a:p>
          <a:p>
            <a:r>
              <a:rPr lang="en-US" sz="3400" dirty="0" smtClean="0">
                <a:latin typeface="Franklin Gothic Book" charset="0"/>
                <a:ea typeface="Franklin Gothic Book" charset="0"/>
                <a:cs typeface="Franklin Gothic Book" charset="0"/>
              </a:rPr>
              <a:t>Services &amp; Support</a:t>
            </a:r>
          </a:p>
          <a:p>
            <a:r>
              <a:rPr lang="en-US" sz="3400" dirty="0" smtClean="0">
                <a:latin typeface="Franklin Gothic Book" charset="0"/>
                <a:ea typeface="Franklin Gothic Book" charset="0"/>
                <a:cs typeface="Franklin Gothic Book" charset="0"/>
              </a:rPr>
              <a:t>Customer Success Stories</a:t>
            </a:r>
            <a:endParaRPr lang="en-US" sz="3400" dirty="0">
              <a:latin typeface="Franklin Gothic Book" charset="0"/>
              <a:ea typeface="Franklin Gothic Book" charset="0"/>
              <a:cs typeface="Franklin Gothic Book" charset="0"/>
            </a:endParaRPr>
          </a:p>
          <a:p>
            <a:endParaRPr lang="en-US" dirty="0"/>
          </a:p>
          <a:p>
            <a:endParaRPr lang="en-US" dirty="0"/>
          </a:p>
          <a:p>
            <a:endParaRPr lang="en-US" dirty="0"/>
          </a:p>
        </p:txBody>
      </p:sp>
    </p:spTree>
    <p:extLst>
      <p:ext uri="{BB962C8B-B14F-4D97-AF65-F5344CB8AC3E}">
        <p14:creationId xmlns:p14="http://schemas.microsoft.com/office/powerpoint/2010/main" val="15301300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Coordinate, plan, and delegate all your marketing activities from a shared Calendar.</a:t>
            </a:r>
          </a:p>
        </p:txBody>
      </p:sp>
      <p:sp>
        <p:nvSpPr>
          <p:cNvPr id="8" name="Rectangle 7"/>
          <p:cNvSpPr/>
          <p:nvPr/>
        </p:nvSpPr>
        <p:spPr>
          <a:xfrm>
            <a:off x="7760422" y="1959040"/>
            <a:ext cx="3615789" cy="6186309"/>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Create tasks for your teammates right from the calendar for HubSpot content or any offline marketing campaign.</a:t>
            </a: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r>
              <a:rPr lang="en-US" dirty="0">
                <a:solidFill>
                  <a:srgbClr val="414141"/>
                </a:solidFill>
                <a:latin typeface="Franklin Gothic Book" charset="0"/>
                <a:ea typeface="Franklin Gothic Book" charset="0"/>
                <a:cs typeface="Franklin Gothic Book" charset="0"/>
              </a:rPr>
              <a:t>If your task involves creating a blog post, email, or landing page, HubSpot will automatically create a draft form of that content for you.</a:t>
            </a: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r>
              <a:rPr lang="en-US" dirty="0">
                <a:solidFill>
                  <a:srgbClr val="414141"/>
                </a:solidFill>
                <a:latin typeface="Franklin Gothic Book" charset="0"/>
                <a:ea typeface="Franklin Gothic Book" charset="0"/>
                <a:cs typeface="Franklin Gothic Book" charset="0"/>
              </a:rPr>
              <a:t>Both task assignee and assigner will receive a notification email regarding the task creation and completion. </a:t>
            </a: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Tasks</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966" y="2189099"/>
            <a:ext cx="3520683" cy="3115271"/>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04373" y="3283455"/>
            <a:ext cx="3520683" cy="27667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6641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Publish and track messages across multiple platforms and accounts with suggested times for increasing reach. </a:t>
            </a:r>
          </a:p>
        </p:txBody>
      </p:sp>
      <p:sp>
        <p:nvSpPr>
          <p:cNvPr id="8" name="Rectangle 7"/>
          <p:cNvSpPr/>
          <p:nvPr/>
        </p:nvSpPr>
        <p:spPr>
          <a:xfrm>
            <a:off x="7449672" y="1959040"/>
            <a:ext cx="4449810" cy="5909310"/>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Publish across multiple accounts and social media sites.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Bulk upload social messages in advance.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Schedule multiple posts at a time.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See suggested times for increasing engagement.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Shorten and track links automatically.</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View click and engagement data for your leads.</a:t>
            </a: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Social Media Publishing</a:t>
            </a:r>
            <a:endParaRPr lang="en-US" sz="3600" dirty="0">
              <a:solidFill>
                <a:srgbClr val="414141"/>
              </a:solidFill>
              <a:latin typeface="Franklin Gothic Medium" charset="0"/>
              <a:ea typeface="Franklin Gothic Medium" charset="0"/>
              <a:cs typeface="Franklin Gothic Medium" charset="0"/>
            </a:endParaRPr>
          </a:p>
        </p:txBody>
      </p:sp>
      <p:pic>
        <p:nvPicPr>
          <p:cNvPr id="7" name="Picture 6" descr="InboundMethodologyAttrac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0684" y="92376"/>
            <a:ext cx="1968657" cy="553263"/>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7024" y="1954411"/>
            <a:ext cx="6175079" cy="41006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14252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Monitor the social activity of your leads and customers.</a:t>
            </a:r>
          </a:p>
        </p:txBody>
      </p:sp>
      <p:sp>
        <p:nvSpPr>
          <p:cNvPr id="8" name="Rectangle 7"/>
          <p:cNvSpPr/>
          <p:nvPr/>
        </p:nvSpPr>
        <p:spPr>
          <a:xfrm>
            <a:off x="7760422" y="1959040"/>
            <a:ext cx="3615789" cy="4801314"/>
          </a:xfrm>
          <a:prstGeom prst="rect">
            <a:avLst/>
          </a:prstGeom>
        </p:spPr>
        <p:txBody>
          <a:bodyPr wrap="square">
            <a:spAutoFit/>
          </a:bodyPr>
          <a:lstStyle/>
          <a:p>
            <a:pPr marL="285750" indent="-285750">
              <a:buClr>
                <a:srgbClr val="F7761F"/>
              </a:buClr>
              <a:buFont typeface="Arial" charset="0"/>
              <a:buChar char="•"/>
            </a:pPr>
            <a:r>
              <a:rPr lang="en-US" dirty="0">
                <a:solidFill>
                  <a:srgbClr val="414141"/>
                </a:solidFill>
                <a:latin typeface="Franklin Gothic Book" charset="0"/>
                <a:ea typeface="Franklin Gothic Book" charset="0"/>
                <a:cs typeface="Franklin Gothic Book" charset="0"/>
              </a:rPr>
              <a:t>Color-coded tweets highlight the strangers, leads, and customers in your social media feed.</a:t>
            </a:r>
          </a:p>
          <a:p>
            <a:pPr marL="285750" indent="-285750">
              <a:buClr>
                <a:srgbClr val="F7761F"/>
              </a:buClr>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a:buChar char="•"/>
            </a:pPr>
            <a:r>
              <a:rPr lang="en-US" dirty="0">
                <a:solidFill>
                  <a:srgbClr val="414141"/>
                </a:solidFill>
                <a:latin typeface="Franklin Gothic Book" charset="0"/>
                <a:ea typeface="Franklin Gothic Book" charset="0"/>
                <a:cs typeface="Franklin Gothic Book" charset="0"/>
              </a:rPr>
              <a:t>Create monitoring streams of targeted contacts, such as a sales reps list of leads or leads who are unresponsive over email.</a:t>
            </a:r>
          </a:p>
          <a:p>
            <a:pPr marL="285750" indent="-285750">
              <a:buClr>
                <a:srgbClr val="F7761F"/>
              </a:buClr>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a:buChar char="•"/>
            </a:pPr>
            <a:r>
              <a:rPr lang="en-US" dirty="0">
                <a:solidFill>
                  <a:srgbClr val="414141"/>
                </a:solidFill>
                <a:latin typeface="Franklin Gothic Book" charset="0"/>
                <a:ea typeface="Franklin Gothic Book" charset="0"/>
                <a:cs typeface="Franklin Gothic Book" charset="0"/>
              </a:rPr>
              <a:t>View your history of interactions.</a:t>
            </a:r>
          </a:p>
          <a:p>
            <a:pPr marL="285750" indent="-285750">
              <a:buClr>
                <a:srgbClr val="F7761F"/>
              </a:buClr>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a:buChar char="•"/>
            </a:pPr>
            <a:r>
              <a:rPr lang="en-US" dirty="0">
                <a:solidFill>
                  <a:srgbClr val="414141"/>
                </a:solidFill>
                <a:latin typeface="Franklin Gothic Book" charset="0"/>
                <a:ea typeface="Franklin Gothic Book" charset="0"/>
                <a:cs typeface="Franklin Gothic Book" charset="0"/>
              </a:rPr>
              <a:t>Get more information about who the person is before responding.</a:t>
            </a:r>
          </a:p>
          <a:p>
            <a:pPr>
              <a:buClr>
                <a:srgbClr val="F7761F"/>
              </a:buCl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a:buChar char="•"/>
            </a:pPr>
            <a:r>
              <a:rPr lang="en-US" dirty="0">
                <a:solidFill>
                  <a:srgbClr val="414141"/>
                </a:solidFill>
                <a:latin typeface="Franklin Gothic Book" charset="0"/>
                <a:ea typeface="Franklin Gothic Book" charset="0"/>
                <a:cs typeface="Franklin Gothic Book" charset="0"/>
              </a:rPr>
              <a:t>Get pre-populated suggested streams for you to monitor.</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Social Media Monitoring</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Social_Monitoring___HubSpo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7156" y="2135709"/>
            <a:ext cx="6121400" cy="3987956"/>
          </a:xfrm>
          <a:prstGeom prst="rect">
            <a:avLst/>
          </a:prstGeom>
          <a:effectLst>
            <a:outerShdw blurRad="50800" dist="38100" dir="2700000" algn="tl" rotWithShape="0">
              <a:prstClr val="black">
                <a:alpha val="40000"/>
              </a:prstClr>
            </a:outerShdw>
          </a:effectLst>
        </p:spPr>
      </p:pic>
      <p:pic>
        <p:nvPicPr>
          <p:cNvPr id="11" name="Picture 10" descr="InboundMethodologyAttractConver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10683" y="92375"/>
            <a:ext cx="1968657" cy="553264"/>
          </a:xfrm>
          <a:prstGeom prst="rect">
            <a:avLst/>
          </a:prstGeom>
        </p:spPr>
      </p:pic>
    </p:spTree>
    <p:extLst>
      <p:ext uri="{BB962C8B-B14F-4D97-AF65-F5344CB8AC3E}">
        <p14:creationId xmlns:p14="http://schemas.microsoft.com/office/powerpoint/2010/main" val="831238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Take control of your website and personalize content to your leads with HubSpot's integrated website management </a:t>
            </a:r>
            <a:r>
              <a:rPr lang="en-US" sz="1800" dirty="0" smtClean="0">
                <a:latin typeface="Franklin Gothic Book" charset="0"/>
                <a:ea typeface="Franklin Gothic Book" charset="0"/>
                <a:cs typeface="Franklin Gothic Book" charset="0"/>
              </a:rPr>
              <a:t>platform. </a:t>
            </a:r>
            <a:r>
              <a:rPr lang="en-US" sz="1800" dirty="0">
                <a:latin typeface="Franklin Gothic Book" charset="0"/>
                <a:ea typeface="Franklin Gothic Book" charset="0"/>
                <a:cs typeface="Franklin Gothic Book" charset="0"/>
              </a:rPr>
              <a:t>Easily create sites that look great on any device.</a:t>
            </a:r>
          </a:p>
        </p:txBody>
      </p:sp>
      <p:sp>
        <p:nvSpPr>
          <p:cNvPr id="8" name="Rectangle 7"/>
          <p:cNvSpPr/>
          <p:nvPr/>
        </p:nvSpPr>
        <p:spPr>
          <a:xfrm>
            <a:off x="7760422" y="1959040"/>
            <a:ext cx="3615789" cy="4247317"/>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Spin up pages without IT or developers</a:t>
            </a:r>
            <a:r>
              <a:rPr lang="en-US" dirty="0" smtClean="0">
                <a:solidFill>
                  <a:srgbClr val="414141"/>
                </a:solidFill>
                <a:latin typeface="Franklin Gothic Book" charset="0"/>
                <a:ea typeface="Franklin Gothic Book" charset="0"/>
                <a:cs typeface="Franklin Gothic Book" charset="0"/>
              </a:rPr>
              <a: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Easy-to-use WYSIWYG editor</a:t>
            </a:r>
            <a:r>
              <a:rPr lang="en-US" dirty="0" smtClean="0">
                <a:solidFill>
                  <a:srgbClr val="414141"/>
                </a:solidFill>
                <a:latin typeface="Franklin Gothic Book" charset="0"/>
                <a:ea typeface="Franklin Gothic Book" charset="0"/>
                <a:cs typeface="Franklin Gothic Book" charset="0"/>
              </a:rPr>
              <a: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Tailor pages based </a:t>
            </a:r>
            <a:r>
              <a:rPr lang="en-US" dirty="0">
                <a:solidFill>
                  <a:srgbClr val="414141"/>
                </a:solidFill>
                <a:latin typeface="Franklin Gothic Book" charset="0"/>
                <a:ea typeface="Franklin Gothic Book" charset="0"/>
                <a:cs typeface="Franklin Gothic Book" charset="0"/>
              </a:rPr>
              <a:t>on who is viewing your site</a:t>
            </a:r>
            <a:r>
              <a:rPr lang="en-US" dirty="0" smtClean="0">
                <a:solidFill>
                  <a:srgbClr val="414141"/>
                </a:solidFill>
                <a:latin typeface="Franklin Gothic Book" charset="0"/>
                <a:ea typeface="Franklin Gothic Book" charset="0"/>
                <a:cs typeface="Franklin Gothic Book" charset="0"/>
              </a:rPr>
              <a: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Automatically </a:t>
            </a:r>
            <a:r>
              <a:rPr lang="en-US" dirty="0" smtClean="0">
                <a:solidFill>
                  <a:srgbClr val="414141"/>
                </a:solidFill>
                <a:latin typeface="Franklin Gothic Book" charset="0"/>
                <a:ea typeface="Franklin Gothic Book" charset="0"/>
                <a:cs typeface="Franklin Gothic Book" charset="0"/>
              </a:rPr>
              <a:t>optimized </a:t>
            </a:r>
            <a:r>
              <a:rPr lang="en-US" dirty="0">
                <a:solidFill>
                  <a:srgbClr val="414141"/>
                </a:solidFill>
                <a:latin typeface="Franklin Gothic Book" charset="0"/>
                <a:ea typeface="Franklin Gothic Book" charset="0"/>
                <a:cs typeface="Franklin Gothic Book" charset="0"/>
              </a:rPr>
              <a:t>for all mobile devices with responsive design</a:t>
            </a:r>
            <a:r>
              <a:rPr lang="en-US" dirty="0" smtClean="0">
                <a:solidFill>
                  <a:srgbClr val="414141"/>
                </a:solidFill>
                <a:latin typeface="Franklin Gothic Book" charset="0"/>
                <a:ea typeface="Franklin Gothic Book" charset="0"/>
                <a:cs typeface="Franklin Gothic Book" charset="0"/>
              </a:rPr>
              <a: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SSL and a content staging environment included at no additional cost with the add-on.</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Website Platform Tool (Add-on)</a:t>
            </a:r>
            <a:endParaRPr lang="en-US" sz="3600" dirty="0">
              <a:solidFill>
                <a:srgbClr val="414141"/>
              </a:solidFill>
              <a:latin typeface="Franklin Gothic Medium" charset="0"/>
              <a:ea typeface="Franklin Gothic Medium" charset="0"/>
              <a:cs typeface="Franklin Gothic Medium" charset="0"/>
            </a:endParaRPr>
          </a:p>
        </p:txBody>
      </p:sp>
      <p:pic>
        <p:nvPicPr>
          <p:cNvPr id="11" name="Picture 10" descr="InboundMethodologyAttractConve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0683" y="92375"/>
            <a:ext cx="1968657" cy="553264"/>
          </a:xfrm>
          <a:prstGeom prst="rect">
            <a:avLst/>
          </a:prstGeom>
        </p:spPr>
      </p:pic>
      <p:pic>
        <p:nvPicPr>
          <p:cNvPr id="7" name="Picture 6" descr="HubSpot-CMS-Them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5899" y="2001849"/>
            <a:ext cx="5811696" cy="46940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2863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Create a beautiful website with the click of a button so you can focus on your content. “Out of the box” website </a:t>
            </a:r>
            <a:r>
              <a:rPr lang="en-US" sz="1800" dirty="0" smtClean="0">
                <a:latin typeface="Franklin Gothic Book" charset="0"/>
                <a:ea typeface="Franklin Gothic Book" charset="0"/>
                <a:cs typeface="Franklin Gothic Book" charset="0"/>
              </a:rPr>
              <a:t>themes include </a:t>
            </a:r>
            <a:r>
              <a:rPr lang="en-US" sz="1800" dirty="0">
                <a:latin typeface="Franklin Gothic Book" charset="0"/>
                <a:ea typeface="Franklin Gothic Book" charset="0"/>
                <a:cs typeface="Franklin Gothic Book" charset="0"/>
              </a:rPr>
              <a:t>everything needed for a website (templates, stylesheets, navigation, etc.)</a:t>
            </a:r>
            <a:r>
              <a:rPr lang="en-US" sz="1800" dirty="0" smtClean="0">
                <a:latin typeface="Franklin Gothic Book" charset="0"/>
                <a:ea typeface="Franklin Gothic Book" charset="0"/>
                <a:cs typeface="Franklin Gothic Book" charset="0"/>
              </a:rPr>
              <a:t> </a:t>
            </a:r>
            <a:endParaRPr lang="en-US" sz="1800" dirty="0">
              <a:latin typeface="Franklin Gothic Book" charset="0"/>
              <a:ea typeface="Franklin Gothic Book" charset="0"/>
              <a:cs typeface="Franklin Gothic Book" charset="0"/>
            </a:endParaRPr>
          </a:p>
        </p:txBody>
      </p:sp>
      <p:sp>
        <p:nvSpPr>
          <p:cNvPr id="8" name="Rectangle 7"/>
          <p:cNvSpPr/>
          <p:nvPr/>
        </p:nvSpPr>
        <p:spPr>
          <a:xfrm>
            <a:off x="6320117" y="2433984"/>
            <a:ext cx="5708276" cy="2031325"/>
          </a:xfrm>
          <a:prstGeom prst="rect">
            <a:avLst/>
          </a:prstGeom>
        </p:spPr>
        <p:txBody>
          <a:bodyPr wrap="square">
            <a:spAutoFit/>
          </a:bodyPr>
          <a:lstStyle/>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No </a:t>
            </a:r>
            <a:r>
              <a:rPr lang="en-US" dirty="0">
                <a:solidFill>
                  <a:srgbClr val="414141"/>
                </a:solidFill>
                <a:latin typeface="Franklin Gothic Book" charset="0"/>
                <a:ea typeface="Franklin Gothic Book" charset="0"/>
                <a:cs typeface="Franklin Gothic Book" charset="0"/>
              </a:rPr>
              <a:t>coding required to create or integrate</a:t>
            </a:r>
            <a:r>
              <a:rPr lang="en-US" dirty="0" smtClean="0">
                <a:solidFill>
                  <a:srgbClr val="414141"/>
                </a:solidFill>
                <a:latin typeface="Franklin Gothic Book" charset="0"/>
                <a:ea typeface="Franklin Gothic Book" charset="0"/>
                <a:cs typeface="Franklin Gothic Book" charset="0"/>
              </a:rPr>
              <a:t>.</a:t>
            </a:r>
            <a:br>
              <a:rPr lang="en-US" dirty="0" smtClean="0">
                <a:solidFill>
                  <a:srgbClr val="414141"/>
                </a:solidFill>
                <a:latin typeface="Franklin Gothic Book" charset="0"/>
                <a:ea typeface="Franklin Gothic Book" charset="0"/>
                <a:cs typeface="Franklin Gothic Book" charset="0"/>
              </a:rPr>
            </a:b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Easily customize your website with drop-and-drop modules</a:t>
            </a:r>
            <a:r>
              <a:rPr lang="en-US" dirty="0" smtClean="0">
                <a:solidFill>
                  <a:srgbClr val="414141"/>
                </a:solidFill>
                <a:latin typeface="Franklin Gothic Book" charset="0"/>
                <a:ea typeface="Franklin Gothic Book" charset="0"/>
                <a:cs typeface="Franklin Gothic Book" charset="0"/>
              </a:rPr>
              <a:t>.</a:t>
            </a:r>
            <a:br>
              <a:rPr lang="en-US" dirty="0" smtClean="0">
                <a:solidFill>
                  <a:srgbClr val="414141"/>
                </a:solidFill>
                <a:latin typeface="Franklin Gothic Book" charset="0"/>
                <a:ea typeface="Franklin Gothic Book" charset="0"/>
                <a:cs typeface="Franklin Gothic Book" charset="0"/>
              </a:rPr>
            </a:b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Launch in no time by simply filling in your content.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Themes</a:t>
            </a:r>
            <a:endParaRPr lang="en-US" sz="3600" dirty="0">
              <a:solidFill>
                <a:srgbClr val="414141"/>
              </a:solidFill>
              <a:latin typeface="Franklin Gothic Medium" charset="0"/>
              <a:ea typeface="Franklin Gothic Medium" charset="0"/>
              <a:cs typeface="Franklin Gothic Medium" charset="0"/>
            </a:endParaRPr>
          </a:p>
        </p:txBody>
      </p:sp>
      <p:pic>
        <p:nvPicPr>
          <p:cNvPr id="11" name="Picture 10" descr="InboundMethodologyAttractConve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0683" y="92375"/>
            <a:ext cx="1968657" cy="553264"/>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81935" y="2493580"/>
            <a:ext cx="2743200" cy="190500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0390" y="4545480"/>
            <a:ext cx="2743200" cy="190500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61764" y="4545480"/>
            <a:ext cx="2743200" cy="190500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83138" y="4545480"/>
            <a:ext cx="2743200" cy="1905000"/>
          </a:xfrm>
          <a:prstGeom prst="rect">
            <a:avLst/>
          </a:prstGeom>
        </p:spPr>
      </p:pic>
      <p:pic>
        <p:nvPicPr>
          <p:cNvPr id="7" name="Picture 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40390" y="2510593"/>
            <a:ext cx="2743200" cy="1905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2025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61305" y="5557519"/>
            <a:ext cx="1564852" cy="523220"/>
          </a:xfrm>
          <a:prstGeom prst="rect">
            <a:avLst/>
          </a:prstGeom>
          <a:noFill/>
        </p:spPr>
        <p:txBody>
          <a:bodyPr wrap="none" rtlCol="0">
            <a:spAutoFit/>
          </a:bodyPr>
          <a:lstStyle/>
          <a:p>
            <a:r>
              <a:rPr lang="en-US" sz="2800" dirty="0">
                <a:solidFill>
                  <a:srgbClr val="414141"/>
                </a:solidFill>
                <a:latin typeface="Franklin Gothic Medium" charset="0"/>
                <a:ea typeface="Franklin Gothic Medium" charset="0"/>
                <a:cs typeface="Franklin Gothic Medium" charset="0"/>
              </a:rPr>
              <a:t>&amp; More...</a:t>
            </a:r>
          </a:p>
        </p:txBody>
      </p:sp>
      <p:pic>
        <p:nvPicPr>
          <p:cNvPr id="5" name="Picture 4" descr="InboundMethodologyConve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sp>
        <p:nvSpPr>
          <p:cNvPr id="11" name="Oval 10"/>
          <p:cNvSpPr/>
          <p:nvPr/>
        </p:nvSpPr>
        <p:spPr>
          <a:xfrm>
            <a:off x="1390281" y="2389599"/>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322729" y="3308877"/>
            <a:ext cx="2944906" cy="1415772"/>
          </a:xfrm>
          <a:prstGeom prst="rect">
            <a:avLst/>
          </a:prstGeom>
          <a:noFill/>
        </p:spPr>
        <p:txBody>
          <a:bodyPr wrap="square" rtlCol="0">
            <a:spAutoFit/>
          </a:bodyPr>
          <a:lstStyle/>
          <a:p>
            <a:pPr algn="ctr"/>
            <a:r>
              <a:rPr lang="en-US" sz="2800" dirty="0">
                <a:solidFill>
                  <a:srgbClr val="414141"/>
                </a:solidFill>
                <a:latin typeface="Franklin Gothic Book" charset="0"/>
                <a:ea typeface="Franklin Gothic Book" charset="0"/>
                <a:cs typeface="Franklin Gothic Book" charset="0"/>
              </a:rPr>
              <a:t>Calls-to-Action</a:t>
            </a:r>
          </a:p>
          <a:p>
            <a:pPr algn="ctr"/>
            <a:endParaRPr lang="en-US" sz="1600" dirty="0">
              <a:solidFill>
                <a:srgbClr val="414141"/>
              </a:solidFill>
            </a:endParaRPr>
          </a:p>
          <a:p>
            <a:pPr algn="ctr"/>
            <a:r>
              <a:rPr lang="en-US" sz="1400" dirty="0">
                <a:solidFill>
                  <a:srgbClr val="414141"/>
                </a:solidFill>
                <a:latin typeface="Franklin Gothic Book" charset="0"/>
                <a:ea typeface="Franklin Gothic Book" charset="0"/>
                <a:cs typeface="Franklin Gothic Book" charset="0"/>
              </a:rPr>
              <a:t>Build beautiful buttons and </a:t>
            </a:r>
            <a:endParaRPr lang="en-US" sz="1400" dirty="0" smtClean="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callouts </a:t>
            </a:r>
            <a:r>
              <a:rPr lang="en-US" sz="1400" dirty="0">
                <a:solidFill>
                  <a:srgbClr val="414141"/>
                </a:solidFill>
                <a:latin typeface="Franklin Gothic Book" charset="0"/>
                <a:ea typeface="Franklin Gothic Book" charset="0"/>
                <a:cs typeface="Franklin Gothic Book" charset="0"/>
              </a:rPr>
              <a:t>to convert traffic </a:t>
            </a:r>
            <a:endParaRPr lang="en-US" sz="1400" dirty="0" smtClean="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to </a:t>
            </a:r>
            <a:r>
              <a:rPr lang="en-US" sz="1400" dirty="0">
                <a:solidFill>
                  <a:srgbClr val="414141"/>
                </a:solidFill>
                <a:latin typeface="Franklin Gothic Book" charset="0"/>
                <a:ea typeface="Franklin Gothic Book" charset="0"/>
                <a:cs typeface="Franklin Gothic Book" charset="0"/>
              </a:rPr>
              <a:t>leads in a snap</a:t>
            </a:r>
          </a:p>
        </p:txBody>
      </p:sp>
      <p:pic>
        <p:nvPicPr>
          <p:cNvPr id="15" name="Picture 14" descr="Untitled-1-0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1904" y="2568944"/>
            <a:ext cx="442100" cy="442100"/>
          </a:xfrm>
          <a:prstGeom prst="rect">
            <a:avLst/>
          </a:prstGeom>
        </p:spPr>
      </p:pic>
      <p:sp>
        <p:nvSpPr>
          <p:cNvPr id="16" name="Oval 15"/>
          <p:cNvSpPr/>
          <p:nvPr/>
        </p:nvSpPr>
        <p:spPr>
          <a:xfrm>
            <a:off x="4404698" y="2389210"/>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3267635" y="3308877"/>
            <a:ext cx="3133165" cy="1415772"/>
          </a:xfrm>
          <a:prstGeom prst="rect">
            <a:avLst/>
          </a:prstGeom>
          <a:noFill/>
        </p:spPr>
        <p:txBody>
          <a:bodyPr wrap="square" rtlCol="0">
            <a:spAutoFit/>
          </a:bodyPr>
          <a:lstStyle/>
          <a:p>
            <a:pPr algn="ctr"/>
            <a:r>
              <a:rPr lang="en-US" sz="2800" dirty="0" smtClean="0">
                <a:solidFill>
                  <a:srgbClr val="414141"/>
                </a:solidFill>
                <a:latin typeface="Franklin Gothic Book" charset="0"/>
                <a:ea typeface="Franklin Gothic Book" charset="0"/>
                <a:cs typeface="Franklin Gothic Book" charset="0"/>
              </a:rPr>
              <a:t>Landing </a:t>
            </a:r>
            <a:r>
              <a:rPr lang="en-US" sz="2800" dirty="0">
                <a:solidFill>
                  <a:srgbClr val="414141"/>
                </a:solidFill>
                <a:latin typeface="Franklin Gothic Book" charset="0"/>
                <a:ea typeface="Franklin Gothic Book" charset="0"/>
                <a:cs typeface="Franklin Gothic Book" charset="0"/>
              </a:rPr>
              <a:t>Pages</a:t>
            </a:r>
          </a:p>
          <a:p>
            <a:pPr algn="ctr"/>
            <a:endParaRPr lang="en-US" sz="1600" dirty="0">
              <a:solidFill>
                <a:srgbClr val="414141"/>
              </a:solidFill>
            </a:endParaRPr>
          </a:p>
          <a:p>
            <a:pPr algn="ctr"/>
            <a:r>
              <a:rPr lang="en-US" sz="1400" dirty="0">
                <a:solidFill>
                  <a:srgbClr val="414141"/>
                </a:solidFill>
                <a:latin typeface="Franklin Gothic Book" charset="0"/>
                <a:ea typeface="Franklin Gothic Book" charset="0"/>
                <a:cs typeface="Franklin Gothic Book" charset="0"/>
              </a:rPr>
              <a:t>Create more pages </a:t>
            </a:r>
            <a:r>
              <a:rPr lang="en-US" sz="1400" dirty="0" smtClean="0">
                <a:solidFill>
                  <a:srgbClr val="414141"/>
                </a:solidFill>
                <a:latin typeface="Franklin Gothic Book" charset="0"/>
                <a:ea typeface="Franklin Gothic Book" charset="0"/>
                <a:cs typeface="Franklin Gothic Book" charset="0"/>
              </a:rPr>
              <a:t>that </a:t>
            </a:r>
            <a:r>
              <a:rPr lang="en-US" sz="1400" dirty="0">
                <a:solidFill>
                  <a:srgbClr val="414141"/>
                </a:solidFill>
                <a:latin typeface="Franklin Gothic Book" charset="0"/>
                <a:ea typeface="Franklin Gothic Book" charset="0"/>
                <a:cs typeface="Franklin Gothic Book" charset="0"/>
              </a:rPr>
              <a:t>improve conversion rates </a:t>
            </a:r>
            <a:r>
              <a:rPr lang="en-US" sz="1400" dirty="0" smtClean="0">
                <a:solidFill>
                  <a:srgbClr val="414141"/>
                </a:solidFill>
                <a:latin typeface="Franklin Gothic Book" charset="0"/>
                <a:ea typeface="Franklin Gothic Book" charset="0"/>
                <a:cs typeface="Franklin Gothic Book" charset="0"/>
              </a:rPr>
              <a:t>and </a:t>
            </a:r>
          </a:p>
          <a:p>
            <a:pPr algn="ctr"/>
            <a:r>
              <a:rPr lang="en-US" sz="1400" dirty="0" smtClean="0">
                <a:solidFill>
                  <a:srgbClr val="414141"/>
                </a:solidFill>
                <a:latin typeface="Franklin Gothic Book" charset="0"/>
                <a:ea typeface="Franklin Gothic Book" charset="0"/>
                <a:cs typeface="Franklin Gothic Book" charset="0"/>
              </a:rPr>
              <a:t>generate </a:t>
            </a:r>
            <a:r>
              <a:rPr lang="en-US" sz="1400" dirty="0">
                <a:solidFill>
                  <a:srgbClr val="414141"/>
                </a:solidFill>
                <a:latin typeface="Franklin Gothic Book" charset="0"/>
                <a:ea typeface="Franklin Gothic Book" charset="0"/>
                <a:cs typeface="Franklin Gothic Book" charset="0"/>
              </a:rPr>
              <a:t>leads</a:t>
            </a:r>
          </a:p>
        </p:txBody>
      </p:sp>
      <p:pic>
        <p:nvPicPr>
          <p:cNvPr id="23" name="Picture 22" descr="Untitled-1-0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0258" y="2559052"/>
            <a:ext cx="451992" cy="451992"/>
          </a:xfrm>
          <a:prstGeom prst="rect">
            <a:avLst/>
          </a:prstGeom>
        </p:spPr>
      </p:pic>
      <p:sp>
        <p:nvSpPr>
          <p:cNvPr id="24" name="Oval 23"/>
          <p:cNvSpPr/>
          <p:nvPr/>
        </p:nvSpPr>
        <p:spPr>
          <a:xfrm>
            <a:off x="7337079" y="2389210"/>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6212541" y="3308877"/>
            <a:ext cx="2958353" cy="1415772"/>
          </a:xfrm>
          <a:prstGeom prst="rect">
            <a:avLst/>
          </a:prstGeom>
          <a:noFill/>
        </p:spPr>
        <p:txBody>
          <a:bodyPr wrap="square" rtlCol="0">
            <a:spAutoFit/>
          </a:bodyPr>
          <a:lstStyle/>
          <a:p>
            <a:pPr algn="ctr"/>
            <a:r>
              <a:rPr lang="en-US" sz="2800" dirty="0" smtClean="0">
                <a:solidFill>
                  <a:srgbClr val="414141"/>
                </a:solidFill>
                <a:latin typeface="Franklin Gothic Book" charset="0"/>
                <a:ea typeface="Franklin Gothic Book" charset="0"/>
                <a:cs typeface="Franklin Gothic Book" charset="0"/>
              </a:rPr>
              <a:t>Forms</a:t>
            </a:r>
            <a:endParaRPr lang="en-US" sz="2800" dirty="0">
              <a:solidFill>
                <a:srgbClr val="414141"/>
              </a:solidFill>
              <a:latin typeface="Franklin Gothic Book" charset="0"/>
              <a:ea typeface="Franklin Gothic Book" charset="0"/>
              <a:cs typeface="Franklin Gothic Book" charset="0"/>
            </a:endParaRPr>
          </a:p>
          <a:p>
            <a:pPr algn="ctr"/>
            <a:endParaRPr lang="en-US" sz="1600" dirty="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Ask </a:t>
            </a:r>
            <a:r>
              <a:rPr lang="en-US" sz="1400" dirty="0">
                <a:solidFill>
                  <a:srgbClr val="414141"/>
                </a:solidFill>
                <a:latin typeface="Franklin Gothic Book" charset="0"/>
                <a:ea typeface="Franklin Gothic Book" charset="0"/>
                <a:cs typeface="Franklin Gothic Book" charset="0"/>
              </a:rPr>
              <a:t>the right questions at the </a:t>
            </a:r>
            <a:endParaRPr lang="en-US" sz="1400" dirty="0" smtClean="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right </a:t>
            </a:r>
            <a:r>
              <a:rPr lang="en-US" sz="1400" dirty="0">
                <a:solidFill>
                  <a:srgbClr val="414141"/>
                </a:solidFill>
                <a:latin typeface="Franklin Gothic Book" charset="0"/>
                <a:ea typeface="Franklin Gothic Book" charset="0"/>
                <a:cs typeface="Franklin Gothic Book" charset="0"/>
              </a:rPr>
              <a:t>time to optimize </a:t>
            </a:r>
            <a:endParaRPr lang="en-US" sz="1400" dirty="0" smtClean="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lead </a:t>
            </a:r>
            <a:r>
              <a:rPr lang="en-US" sz="1400" dirty="0">
                <a:solidFill>
                  <a:srgbClr val="414141"/>
                </a:solidFill>
                <a:latin typeface="Franklin Gothic Book" charset="0"/>
                <a:ea typeface="Franklin Gothic Book" charset="0"/>
                <a:cs typeface="Franklin Gothic Book" charset="0"/>
              </a:rPr>
              <a:t>conversions</a:t>
            </a:r>
          </a:p>
        </p:txBody>
      </p:sp>
      <p:pic>
        <p:nvPicPr>
          <p:cNvPr id="27" name="Picture 26" descr="Untitled-1-06.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15370" y="2567256"/>
            <a:ext cx="448708" cy="448708"/>
          </a:xfrm>
          <a:prstGeom prst="rect">
            <a:avLst/>
          </a:prstGeom>
        </p:spPr>
      </p:pic>
      <p:sp>
        <p:nvSpPr>
          <p:cNvPr id="28" name="Oval 27"/>
          <p:cNvSpPr/>
          <p:nvPr/>
        </p:nvSpPr>
        <p:spPr>
          <a:xfrm>
            <a:off x="9928176" y="2389210"/>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8676662" y="3308877"/>
            <a:ext cx="3515338" cy="1415772"/>
          </a:xfrm>
          <a:prstGeom prst="rect">
            <a:avLst/>
          </a:prstGeom>
          <a:noFill/>
        </p:spPr>
        <p:txBody>
          <a:bodyPr wrap="square" rtlCol="0">
            <a:spAutoFit/>
          </a:bodyPr>
          <a:lstStyle/>
          <a:p>
            <a:pPr algn="ctr"/>
            <a:r>
              <a:rPr lang="en-US" sz="2800" dirty="0" smtClean="0">
                <a:solidFill>
                  <a:srgbClr val="414141"/>
                </a:solidFill>
                <a:latin typeface="Franklin Gothic Book" charset="0"/>
                <a:ea typeface="Franklin Gothic Book" charset="0"/>
                <a:cs typeface="Franklin Gothic Book" charset="0"/>
              </a:rPr>
              <a:t>Lead </a:t>
            </a:r>
            <a:r>
              <a:rPr lang="en-US" sz="2800" dirty="0">
                <a:solidFill>
                  <a:srgbClr val="414141"/>
                </a:solidFill>
                <a:latin typeface="Franklin Gothic Book" charset="0"/>
                <a:ea typeface="Franklin Gothic Book" charset="0"/>
                <a:cs typeface="Franklin Gothic Book" charset="0"/>
              </a:rPr>
              <a:t>Management</a:t>
            </a:r>
          </a:p>
          <a:p>
            <a:pPr algn="ctr"/>
            <a:endParaRPr lang="en-US" sz="1600" dirty="0">
              <a:solidFill>
                <a:srgbClr val="414141"/>
              </a:solidFill>
            </a:endParaRPr>
          </a:p>
          <a:p>
            <a:pPr algn="ctr"/>
            <a:r>
              <a:rPr lang="en-US" sz="1400" dirty="0">
                <a:solidFill>
                  <a:srgbClr val="414141"/>
                </a:solidFill>
                <a:latin typeface="Franklin Gothic Book" charset="0"/>
                <a:ea typeface="Franklin Gothic Book" charset="0"/>
                <a:cs typeface="Franklin Gothic Book" charset="0"/>
              </a:rPr>
              <a:t>Segment leads based on </a:t>
            </a:r>
            <a:r>
              <a:rPr lang="en-US" sz="1400" dirty="0" smtClean="0">
                <a:solidFill>
                  <a:srgbClr val="414141"/>
                </a:solidFill>
                <a:latin typeface="Franklin Gothic Book" charset="0"/>
                <a:ea typeface="Franklin Gothic Book" charset="0"/>
                <a:cs typeface="Franklin Gothic Book" charset="0"/>
              </a:rPr>
              <a:t>their </a:t>
            </a:r>
          </a:p>
          <a:p>
            <a:pPr algn="ctr"/>
            <a:r>
              <a:rPr lang="en-US" sz="1400" dirty="0" smtClean="0">
                <a:solidFill>
                  <a:srgbClr val="414141"/>
                </a:solidFill>
                <a:latin typeface="Franklin Gothic Book" charset="0"/>
                <a:ea typeface="Franklin Gothic Book" charset="0"/>
                <a:cs typeface="Franklin Gothic Book" charset="0"/>
              </a:rPr>
              <a:t>activity </a:t>
            </a:r>
            <a:r>
              <a:rPr lang="en-US" sz="1400" dirty="0">
                <a:solidFill>
                  <a:srgbClr val="414141"/>
                </a:solidFill>
                <a:latin typeface="Franklin Gothic Book" charset="0"/>
                <a:ea typeface="Franklin Gothic Book" charset="0"/>
                <a:cs typeface="Franklin Gothic Book" charset="0"/>
              </a:rPr>
              <a:t>across your site </a:t>
            </a:r>
            <a:endParaRPr lang="en-US" sz="1400" dirty="0" smtClean="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and </a:t>
            </a:r>
            <a:r>
              <a:rPr lang="en-US" sz="1400" dirty="0">
                <a:solidFill>
                  <a:srgbClr val="414141"/>
                </a:solidFill>
                <a:latin typeface="Franklin Gothic Book" charset="0"/>
                <a:ea typeface="Franklin Gothic Book" charset="0"/>
                <a:cs typeface="Franklin Gothic Book" charset="0"/>
              </a:rPr>
              <a:t>other channels</a:t>
            </a:r>
          </a:p>
        </p:txBody>
      </p:sp>
      <p:pic>
        <p:nvPicPr>
          <p:cNvPr id="31" name="Picture 30" descr="Untitled-1-09.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92598" y="2637927"/>
            <a:ext cx="478934" cy="338446"/>
          </a:xfrm>
          <a:prstGeom prst="rect">
            <a:avLst/>
          </a:prstGeom>
        </p:spPr>
      </p:pic>
      <p:sp>
        <p:nvSpPr>
          <p:cNvPr id="18" name="TextBox 17"/>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Tools to Convert </a:t>
            </a:r>
            <a:r>
              <a:rPr lang="en-US" sz="3600" dirty="0">
                <a:solidFill>
                  <a:srgbClr val="414141"/>
                </a:solidFill>
                <a:latin typeface="Franklin Gothic Medium" charset="0"/>
                <a:ea typeface="Franklin Gothic Medium" charset="0"/>
                <a:cs typeface="Franklin Gothic Medium" charset="0"/>
              </a:rPr>
              <a:t>L</a:t>
            </a:r>
            <a:r>
              <a:rPr lang="en-US" sz="3600" dirty="0" smtClean="0">
                <a:solidFill>
                  <a:srgbClr val="414141"/>
                </a:solidFill>
                <a:latin typeface="Franklin Gothic Medium" charset="0"/>
                <a:ea typeface="Franklin Gothic Medium" charset="0"/>
                <a:cs typeface="Franklin Gothic Medium" charset="0"/>
              </a:rPr>
              <a:t>eads</a:t>
            </a:r>
            <a:endParaRPr lang="en-US" sz="3600" dirty="0">
              <a:solidFill>
                <a:srgbClr val="414141"/>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997217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Build professional CTAs in minutes to convert your visitors into leads, complete with A/B testing and personalized Smart CTAs.</a:t>
            </a:r>
          </a:p>
        </p:txBody>
      </p:sp>
      <p:sp>
        <p:nvSpPr>
          <p:cNvPr id="8" name="Rectangle 7"/>
          <p:cNvSpPr/>
          <p:nvPr/>
        </p:nvSpPr>
        <p:spPr>
          <a:xfrm>
            <a:off x="7908340" y="2637181"/>
            <a:ext cx="4046096" cy="2308324"/>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A/B test CTAs and track results</a:t>
            </a:r>
            <a:r>
              <a:rPr lang="en-US" dirty="0" smtClean="0">
                <a:solidFill>
                  <a:srgbClr val="414141"/>
                </a:solidFill>
                <a:latin typeface="Franklin Gothic Book" charset="0"/>
                <a:ea typeface="Franklin Gothic Book" charset="0"/>
                <a:cs typeface="Franklin Gothic Book" charset="0"/>
              </a:rPr>
              <a: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Display Smart CTAs based on contact properties</a:t>
            </a:r>
            <a:r>
              <a:rPr lang="en-US" dirty="0" smtClean="0">
                <a:solidFill>
                  <a:srgbClr val="414141"/>
                </a:solidFill>
                <a:latin typeface="Franklin Gothic Book" charset="0"/>
                <a:ea typeface="Franklin Gothic Book" charset="0"/>
                <a:cs typeface="Franklin Gothic Book" charset="0"/>
              </a:rPr>
              <a: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Analyze clicks and conversions on CTAs for increased conversion opportunities.</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Calls-to-Action</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54" y="2637181"/>
            <a:ext cx="7088069" cy="2747123"/>
          </a:xfrm>
          <a:prstGeom prst="rect">
            <a:avLst/>
          </a:prstGeom>
          <a:effectLst>
            <a:outerShdw blurRad="50800" dist="38100" dir="2700000" algn="tl" rotWithShape="0">
              <a:prstClr val="black">
                <a:alpha val="40000"/>
              </a:prstClr>
            </a:outerShdw>
          </a:effectLst>
        </p:spPr>
      </p:pic>
      <p:pic>
        <p:nvPicPr>
          <p:cNvPr id="12" name="Picture 11" descr="InboundMethodologyConver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spTree>
    <p:extLst>
      <p:ext uri="{BB962C8B-B14F-4D97-AF65-F5344CB8AC3E}">
        <p14:creationId xmlns:p14="http://schemas.microsoft.com/office/powerpoint/2010/main" val="18076140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Build professional CTAs in minutes to convert your visitors into leads, complete with A/B testing and personalized Smart CTAs.</a:t>
            </a:r>
          </a:p>
        </p:txBody>
      </p:sp>
      <p:sp>
        <p:nvSpPr>
          <p:cNvPr id="8" name="Rectangle 7"/>
          <p:cNvSpPr/>
          <p:nvPr/>
        </p:nvSpPr>
        <p:spPr>
          <a:xfrm>
            <a:off x="7760422" y="1959040"/>
            <a:ext cx="3387190" cy="3416320"/>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Build CTAs inside of HubSpot without a designer, or upload your own custom images.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Attach CTAs to Campaigns to see how they affect high-level campaign goals.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Display CTAs inside of any HubSpot Blog, Landing Page, Site Page, Email, or attach to your existing website.</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Calls-to-Action</a:t>
            </a:r>
            <a:endParaRPr lang="en-US" sz="3600" dirty="0">
              <a:solidFill>
                <a:srgbClr val="414141"/>
              </a:solidFill>
              <a:latin typeface="Franklin Gothic Medium" charset="0"/>
              <a:ea typeface="Franklin Gothic Medium" charset="0"/>
              <a:cs typeface="Franklin Gothic Medium" charset="0"/>
            </a:endParaRPr>
          </a:p>
        </p:txBody>
      </p:sp>
      <p:pic>
        <p:nvPicPr>
          <p:cNvPr id="12" name="Picture 11" descr="InboundMethodologyConve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3" name="Picture 12" descr="CTA___HubSpot.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19769" y="2001849"/>
            <a:ext cx="4964638" cy="415215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39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Capture inbound leads through your website with landing pages that are easy to customize, A/B test, personalize, and track.</a:t>
            </a:r>
          </a:p>
        </p:txBody>
      </p:sp>
      <p:sp>
        <p:nvSpPr>
          <p:cNvPr id="8" name="Rectangle 7"/>
          <p:cNvSpPr/>
          <p:nvPr/>
        </p:nvSpPr>
        <p:spPr>
          <a:xfrm>
            <a:off x="7760422" y="1959040"/>
            <a:ext cx="3387190" cy="3970318"/>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Build optimized </a:t>
            </a:r>
            <a:r>
              <a:rPr lang="en-US" dirty="0" smtClean="0">
                <a:solidFill>
                  <a:srgbClr val="414141"/>
                </a:solidFill>
                <a:latin typeface="Franklin Gothic Book" charset="0"/>
                <a:ea typeface="Franklin Gothic Book" charset="0"/>
                <a:cs typeface="Franklin Gothic Book" charset="0"/>
              </a:rPr>
              <a:t>Landing </a:t>
            </a:r>
            <a:r>
              <a:rPr lang="en-US" dirty="0">
                <a:solidFill>
                  <a:srgbClr val="414141"/>
                </a:solidFill>
                <a:latin typeface="Franklin Gothic Book" charset="0"/>
                <a:ea typeface="Franklin Gothic Book" charset="0"/>
                <a:cs typeface="Franklin Gothic Book" charset="0"/>
              </a:rPr>
              <a:t>P</a:t>
            </a:r>
            <a:r>
              <a:rPr lang="en-US" dirty="0" smtClean="0">
                <a:solidFill>
                  <a:srgbClr val="414141"/>
                </a:solidFill>
                <a:latin typeface="Franklin Gothic Book" charset="0"/>
                <a:ea typeface="Franklin Gothic Book" charset="0"/>
                <a:cs typeface="Franklin Gothic Book" charset="0"/>
              </a:rPr>
              <a:t>ages </a:t>
            </a:r>
            <a:r>
              <a:rPr lang="en-US" dirty="0">
                <a:solidFill>
                  <a:srgbClr val="414141"/>
                </a:solidFill>
                <a:latin typeface="Franklin Gothic Book" charset="0"/>
                <a:ea typeface="Franklin Gothic Book" charset="0"/>
                <a:cs typeface="Franklin Gothic Book" charset="0"/>
              </a:rPr>
              <a:t>in minutes without a developer.</a:t>
            </a:r>
            <a:br>
              <a:rPr lang="en-US" dirty="0">
                <a:solidFill>
                  <a:srgbClr val="414141"/>
                </a:solidFill>
                <a:latin typeface="Franklin Gothic Book" charset="0"/>
                <a:ea typeface="Franklin Gothic Book" charset="0"/>
                <a:cs typeface="Franklin Gothic Book" charset="0"/>
              </a:rPr>
            </a:b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Choose from multiple, already-optimized templates, hire a HubSpot certified designer, or have HubSpot match the look and feel of your existing site.</a:t>
            </a:r>
            <a:br>
              <a:rPr lang="en-US" dirty="0">
                <a:solidFill>
                  <a:srgbClr val="414141"/>
                </a:solidFill>
                <a:latin typeface="Franklin Gothic Book" charset="0"/>
                <a:ea typeface="Franklin Gothic Book" charset="0"/>
                <a:cs typeface="Franklin Gothic Book" charset="0"/>
              </a:rPr>
            </a:b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Integrate with your CTAs, Contacts, Smart Content, and Social Media accounts easily.</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Landing Pages</a:t>
            </a:r>
            <a:endParaRPr lang="en-US" sz="3600" dirty="0">
              <a:solidFill>
                <a:srgbClr val="414141"/>
              </a:solidFill>
              <a:latin typeface="Franklin Gothic Medium" charset="0"/>
              <a:ea typeface="Franklin Gothic Medium" charset="0"/>
              <a:cs typeface="Franklin Gothic Medium" charset="0"/>
            </a:endParaRPr>
          </a:p>
        </p:txBody>
      </p:sp>
      <p:pic>
        <p:nvPicPr>
          <p:cNvPr id="12" name="Picture 11" descr="InboundMethodologyConve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3023" y="1959040"/>
            <a:ext cx="4566960" cy="237929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5967" y="4495527"/>
            <a:ext cx="4572000" cy="21160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4405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Understand where your Landing Page traffic is coming from and which sources convert into leads.</a:t>
            </a:r>
          </a:p>
        </p:txBody>
      </p:sp>
      <p:sp>
        <p:nvSpPr>
          <p:cNvPr id="8" name="Rectangle 7"/>
          <p:cNvSpPr/>
          <p:nvPr/>
        </p:nvSpPr>
        <p:spPr>
          <a:xfrm>
            <a:off x="7760422" y="1959040"/>
            <a:ext cx="3387190" cy="3970318"/>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A/B test your Landing Pages and track the results.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View detailed conversion and source analytics for your Landing Pages.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See which channels bring your Landing Pages the most views, leads, and customers.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See which pieces of content bring in the most viewers, new contacts and customers.</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Landing Pages (Analytics)</a:t>
            </a:r>
            <a:endParaRPr lang="en-US" sz="3600" dirty="0">
              <a:solidFill>
                <a:srgbClr val="414141"/>
              </a:solidFill>
              <a:latin typeface="Franklin Gothic Medium" charset="0"/>
              <a:ea typeface="Franklin Gothic Medium" charset="0"/>
              <a:cs typeface="Franklin Gothic Medium" charset="0"/>
            </a:endParaRPr>
          </a:p>
        </p:txBody>
      </p:sp>
      <p:pic>
        <p:nvPicPr>
          <p:cNvPr id="12" name="Picture 11" descr="InboundMethodologyConve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4365" y="1959040"/>
            <a:ext cx="4711643" cy="2168539"/>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08729" y="4282508"/>
            <a:ext cx="4743335" cy="24363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4847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3412" y="2182901"/>
            <a:ext cx="12720918" cy="2492200"/>
          </a:xfrm>
          <a:prstGeom prst="rect">
            <a:avLst/>
          </a:prstGeom>
          <a:solidFill>
            <a:srgbClr val="F7761F"/>
          </a:solid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1"/>
          </p:nvPr>
        </p:nvSpPr>
        <p:spPr/>
        <p:txBody>
          <a:bodyPr/>
          <a:lstStyle/>
          <a:p>
            <a:r>
              <a:rPr lang="en-US" dirty="0" smtClean="0">
                <a:latin typeface="Franklin Gothic Medium" charset="0"/>
                <a:ea typeface="Franklin Gothic Medium" charset="0"/>
                <a:cs typeface="Franklin Gothic Medium" charset="0"/>
              </a:rPr>
              <a:t>1</a:t>
            </a:r>
            <a:endParaRPr lang="en-US" dirty="0">
              <a:latin typeface="Franklin Gothic Medium" charset="0"/>
              <a:ea typeface="Franklin Gothic Medium" charset="0"/>
              <a:cs typeface="Franklin Gothic Medium" charset="0"/>
            </a:endParaRPr>
          </a:p>
        </p:txBody>
      </p:sp>
      <p:sp>
        <p:nvSpPr>
          <p:cNvPr id="3" name="Text Placeholder 2"/>
          <p:cNvSpPr>
            <a:spLocks noGrp="1"/>
          </p:cNvSpPr>
          <p:nvPr>
            <p:ph type="body" sz="quarter" idx="14"/>
          </p:nvPr>
        </p:nvSpPr>
        <p:spPr/>
        <p:txBody>
          <a:bodyPr/>
          <a:lstStyle/>
          <a:p>
            <a:r>
              <a:rPr lang="en-US" sz="4800" dirty="0" smtClean="0">
                <a:latin typeface="Franklin Gothic Medium" charset="0"/>
                <a:ea typeface="Franklin Gothic Medium" charset="0"/>
                <a:cs typeface="Franklin Gothic Medium" charset="0"/>
              </a:rPr>
              <a:t>Inbound Marketing &amp; HubSpot</a:t>
            </a:r>
            <a:endParaRPr lang="en-US" sz="4800" dirty="0">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295534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smtClean="0">
                <a:latin typeface="Franklin Gothic Book" charset="0"/>
                <a:ea typeface="Franklin Gothic Book" charset="0"/>
                <a:cs typeface="Franklin Gothic Book" charset="0"/>
              </a:rPr>
              <a:t>Create and insert forms into Landing Pages that drive leads.</a:t>
            </a:r>
            <a:endParaRPr lang="en-US" sz="1800" dirty="0">
              <a:latin typeface="Franklin Gothic Book" charset="0"/>
              <a:ea typeface="Franklin Gothic Book" charset="0"/>
              <a:cs typeface="Franklin Gothic Book" charset="0"/>
            </a:endParaRPr>
          </a:p>
        </p:txBody>
      </p:sp>
      <p:sp>
        <p:nvSpPr>
          <p:cNvPr id="8" name="Rectangle 7"/>
          <p:cNvSpPr/>
          <p:nvPr/>
        </p:nvSpPr>
        <p:spPr>
          <a:xfrm>
            <a:off x="7760422" y="1959040"/>
            <a:ext cx="3387190" cy="4247317"/>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Build optimized forms with custom fields for collecting data on your leads.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Hide fields if data has been captured previously.</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Use drag-and-drop progressive profiling for increased conversions.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Set new lead notifications and sync data with your CRM.</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Embed forms on any page.</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Forms</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943" y="2462846"/>
            <a:ext cx="6274224" cy="29627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71993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61305" y="5557519"/>
            <a:ext cx="1564852" cy="523220"/>
          </a:xfrm>
          <a:prstGeom prst="rect">
            <a:avLst/>
          </a:prstGeom>
          <a:noFill/>
        </p:spPr>
        <p:txBody>
          <a:bodyPr wrap="none" rtlCol="0">
            <a:spAutoFit/>
          </a:bodyPr>
          <a:lstStyle/>
          <a:p>
            <a:r>
              <a:rPr lang="en-US" sz="2800" dirty="0">
                <a:solidFill>
                  <a:srgbClr val="414141"/>
                </a:solidFill>
                <a:latin typeface="Franklin Gothic Medium" charset="0"/>
                <a:ea typeface="Franklin Gothic Medium" charset="0"/>
                <a:cs typeface="Franklin Gothic Medium" charset="0"/>
              </a:rPr>
              <a:t>&amp; More...</a:t>
            </a:r>
          </a:p>
        </p:txBody>
      </p:sp>
      <p:pic>
        <p:nvPicPr>
          <p:cNvPr id="7" name="Picture 6"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sp>
        <p:nvSpPr>
          <p:cNvPr id="18" name="Oval 17"/>
          <p:cNvSpPr/>
          <p:nvPr/>
        </p:nvSpPr>
        <p:spPr>
          <a:xfrm>
            <a:off x="1444069" y="2389599"/>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9981964" y="2389210"/>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Untitled-1-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8800" y="2643113"/>
            <a:ext cx="464236" cy="312586"/>
          </a:xfrm>
          <a:prstGeom prst="rect">
            <a:avLst/>
          </a:prstGeom>
        </p:spPr>
      </p:pic>
      <p:pic>
        <p:nvPicPr>
          <p:cNvPr id="26" name="Picture 25" descr="Untitled-1-1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59039" y="2570158"/>
            <a:ext cx="451196" cy="451196"/>
          </a:xfrm>
          <a:prstGeom prst="rect">
            <a:avLst/>
          </a:prstGeom>
        </p:spPr>
      </p:pic>
      <p:sp>
        <p:nvSpPr>
          <p:cNvPr id="27" name="TextBox 26"/>
          <p:cNvSpPr txBox="1"/>
          <p:nvPr/>
        </p:nvSpPr>
        <p:spPr>
          <a:xfrm>
            <a:off x="605118" y="3308877"/>
            <a:ext cx="2478739" cy="1354217"/>
          </a:xfrm>
          <a:prstGeom prst="rect">
            <a:avLst/>
          </a:prstGeom>
          <a:noFill/>
        </p:spPr>
        <p:txBody>
          <a:bodyPr wrap="square" rtlCol="0">
            <a:spAutoFit/>
          </a:bodyPr>
          <a:lstStyle/>
          <a:p>
            <a:pPr algn="ctr"/>
            <a:r>
              <a:rPr lang="en-US" sz="2400" dirty="0">
                <a:solidFill>
                  <a:srgbClr val="414141"/>
                </a:solidFill>
                <a:latin typeface="Franklin Gothic Book" charset="0"/>
                <a:ea typeface="Franklin Gothic Book" charset="0"/>
                <a:cs typeface="Franklin Gothic Book" charset="0"/>
              </a:rPr>
              <a:t>Email</a:t>
            </a:r>
          </a:p>
          <a:p>
            <a:pPr algn="ctr"/>
            <a:endParaRPr lang="en-US" sz="1400" dirty="0">
              <a:solidFill>
                <a:srgbClr val="414141"/>
              </a:solidFill>
              <a:latin typeface="Franklin Gothic Book" charset="0"/>
              <a:ea typeface="Franklin Gothic Book" charset="0"/>
              <a:cs typeface="Franklin Gothic Book" charset="0"/>
            </a:endParaRPr>
          </a:p>
          <a:p>
            <a:pPr algn="ctr"/>
            <a:r>
              <a:rPr lang="en-US" sz="1400" dirty="0">
                <a:solidFill>
                  <a:srgbClr val="414141"/>
                </a:solidFill>
                <a:latin typeface="Franklin Gothic Book" charset="0"/>
                <a:ea typeface="Franklin Gothic Book" charset="0"/>
                <a:cs typeface="Franklin Gothic Book" charset="0"/>
              </a:rPr>
              <a:t>Personalize your </a:t>
            </a:r>
            <a:r>
              <a:rPr lang="en-US" sz="1400" dirty="0" smtClean="0">
                <a:solidFill>
                  <a:srgbClr val="414141"/>
                </a:solidFill>
                <a:latin typeface="Franklin Gothic Book" charset="0"/>
                <a:ea typeface="Franklin Gothic Book" charset="0"/>
                <a:cs typeface="Franklin Gothic Book" charset="0"/>
              </a:rPr>
              <a:t>emails with </a:t>
            </a:r>
            <a:r>
              <a:rPr lang="en-US" sz="1400" dirty="0">
                <a:solidFill>
                  <a:srgbClr val="414141"/>
                </a:solidFill>
                <a:latin typeface="Franklin Gothic Book" charset="0"/>
                <a:ea typeface="Franklin Gothic Book" charset="0"/>
                <a:cs typeface="Franklin Gothic Book" charset="0"/>
              </a:rPr>
              <a:t>any field from your </a:t>
            </a:r>
            <a:endParaRPr lang="en-US" sz="1400" dirty="0" smtClean="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marketing </a:t>
            </a:r>
            <a:r>
              <a:rPr lang="en-US" sz="1400" dirty="0">
                <a:solidFill>
                  <a:srgbClr val="414141"/>
                </a:solidFill>
                <a:latin typeface="Franklin Gothic Book" charset="0"/>
                <a:ea typeface="Franklin Gothic Book" charset="0"/>
                <a:cs typeface="Franklin Gothic Book" charset="0"/>
              </a:rPr>
              <a:t>database</a:t>
            </a:r>
          </a:p>
        </p:txBody>
      </p:sp>
      <p:sp>
        <p:nvSpPr>
          <p:cNvPr id="19" name="Oval 18"/>
          <p:cNvSpPr/>
          <p:nvPr/>
        </p:nvSpPr>
        <p:spPr>
          <a:xfrm>
            <a:off x="4142284" y="2389210"/>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Untitled-1-0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20561" y="2553674"/>
            <a:ext cx="467680" cy="467680"/>
          </a:xfrm>
          <a:prstGeom prst="rect">
            <a:avLst/>
          </a:prstGeom>
        </p:spPr>
      </p:pic>
      <p:sp>
        <p:nvSpPr>
          <p:cNvPr id="28" name="TextBox 27"/>
          <p:cNvSpPr txBox="1"/>
          <p:nvPr/>
        </p:nvSpPr>
        <p:spPr>
          <a:xfrm>
            <a:off x="2743784" y="3308877"/>
            <a:ext cx="3697357" cy="1323439"/>
          </a:xfrm>
          <a:prstGeom prst="rect">
            <a:avLst/>
          </a:prstGeom>
          <a:noFill/>
        </p:spPr>
        <p:txBody>
          <a:bodyPr wrap="square" rtlCol="0">
            <a:spAutoFit/>
          </a:bodyPr>
          <a:lstStyle/>
          <a:p>
            <a:pPr algn="ctr"/>
            <a:r>
              <a:rPr lang="en-US" sz="2400" dirty="0" smtClean="0">
                <a:solidFill>
                  <a:srgbClr val="414141"/>
                </a:solidFill>
                <a:latin typeface="Franklin Gothic Book" charset="0"/>
                <a:ea typeface="Franklin Gothic Book" charset="0"/>
                <a:cs typeface="Franklin Gothic Book" charset="0"/>
              </a:rPr>
              <a:t>Marketing Automation</a:t>
            </a:r>
            <a:r>
              <a:rPr lang="en-US" sz="1400" dirty="0" smtClean="0">
                <a:solidFill>
                  <a:srgbClr val="414141"/>
                </a:solidFill>
                <a:latin typeface="Franklin Gothic Book" charset="0"/>
                <a:ea typeface="Franklin Gothic Book" charset="0"/>
                <a:cs typeface="Franklin Gothic Book" charset="0"/>
              </a:rPr>
              <a:t/>
            </a:r>
            <a:br>
              <a:rPr lang="en-US" sz="1400" dirty="0" smtClean="0">
                <a:solidFill>
                  <a:srgbClr val="414141"/>
                </a:solidFill>
                <a:latin typeface="Franklin Gothic Book" charset="0"/>
                <a:ea typeface="Franklin Gothic Book" charset="0"/>
                <a:cs typeface="Franklin Gothic Book" charset="0"/>
              </a:rPr>
            </a:br>
            <a:r>
              <a:rPr lang="en-US" sz="1400" dirty="0">
                <a:solidFill>
                  <a:srgbClr val="414141"/>
                </a:solidFill>
                <a:latin typeface="Franklin Gothic Book" charset="0"/>
                <a:ea typeface="Franklin Gothic Book" charset="0"/>
                <a:cs typeface="Franklin Gothic Book" charset="0"/>
              </a:rPr>
              <a:t/>
            </a:r>
            <a:br>
              <a:rPr lang="en-US" sz="1400" dirty="0">
                <a:solidFill>
                  <a:srgbClr val="414141"/>
                </a:solidFill>
                <a:latin typeface="Franklin Gothic Book" charset="0"/>
                <a:ea typeface="Franklin Gothic Book" charset="0"/>
                <a:cs typeface="Franklin Gothic Book" charset="0"/>
              </a:rPr>
            </a:br>
            <a:r>
              <a:rPr lang="en-US" sz="1400" dirty="0" smtClean="0">
                <a:solidFill>
                  <a:srgbClr val="414141"/>
                </a:solidFill>
                <a:latin typeface="Franklin Gothic Book" charset="0"/>
                <a:ea typeface="Franklin Gothic Book" charset="0"/>
                <a:cs typeface="Franklin Gothic Book" charset="0"/>
              </a:rPr>
              <a:t>Use </a:t>
            </a:r>
            <a:r>
              <a:rPr lang="en-US" sz="1400" dirty="0">
                <a:solidFill>
                  <a:srgbClr val="414141"/>
                </a:solidFill>
                <a:latin typeface="Franklin Gothic Book" charset="0"/>
                <a:ea typeface="Franklin Gothic Book" charset="0"/>
                <a:cs typeface="Franklin Gothic Book" charset="0"/>
              </a:rPr>
              <a:t>marketing automation </a:t>
            </a:r>
            <a:endParaRPr lang="en-US" sz="1400" dirty="0" smtClean="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to </a:t>
            </a:r>
            <a:r>
              <a:rPr lang="en-US" sz="1400" dirty="0">
                <a:solidFill>
                  <a:srgbClr val="414141"/>
                </a:solidFill>
                <a:latin typeface="Franklin Gothic Book" charset="0"/>
                <a:ea typeface="Franklin Gothic Book" charset="0"/>
                <a:cs typeface="Franklin Gothic Book" charset="0"/>
              </a:rPr>
              <a:t>trigger </a:t>
            </a:r>
            <a:r>
              <a:rPr lang="en-US" sz="1400" dirty="0" smtClean="0">
                <a:solidFill>
                  <a:srgbClr val="414141"/>
                </a:solidFill>
                <a:latin typeface="Franklin Gothic Book" charset="0"/>
                <a:ea typeface="Franklin Gothic Book" charset="0"/>
                <a:cs typeface="Franklin Gothic Book" charset="0"/>
              </a:rPr>
              <a:t>timed </a:t>
            </a:r>
            <a:r>
              <a:rPr lang="en-US" sz="1400" dirty="0">
                <a:solidFill>
                  <a:srgbClr val="414141"/>
                </a:solidFill>
                <a:latin typeface="Franklin Gothic Book" charset="0"/>
                <a:ea typeface="Franklin Gothic Book" charset="0"/>
                <a:cs typeface="Franklin Gothic Book" charset="0"/>
              </a:rPr>
              <a:t>follow </a:t>
            </a:r>
            <a:r>
              <a:rPr lang="en-US" sz="1400" dirty="0" smtClean="0">
                <a:solidFill>
                  <a:srgbClr val="414141"/>
                </a:solidFill>
                <a:latin typeface="Franklin Gothic Book" charset="0"/>
                <a:ea typeface="Franklin Gothic Book" charset="0"/>
                <a:cs typeface="Franklin Gothic Book" charset="0"/>
              </a:rPr>
              <a:t>up </a:t>
            </a:r>
          </a:p>
          <a:p>
            <a:pPr algn="ctr"/>
            <a:r>
              <a:rPr lang="en-US" sz="1400" dirty="0" smtClean="0">
                <a:solidFill>
                  <a:srgbClr val="414141"/>
                </a:solidFill>
                <a:latin typeface="Franklin Gothic Book" charset="0"/>
                <a:ea typeface="Franklin Gothic Book" charset="0"/>
                <a:cs typeface="Franklin Gothic Book" charset="0"/>
              </a:rPr>
              <a:t>emails to </a:t>
            </a:r>
            <a:r>
              <a:rPr lang="en-US" sz="1400" dirty="0">
                <a:solidFill>
                  <a:srgbClr val="414141"/>
                </a:solidFill>
                <a:latin typeface="Franklin Gothic Book" charset="0"/>
                <a:ea typeface="Franklin Gothic Book" charset="0"/>
                <a:cs typeface="Franklin Gothic Book" charset="0"/>
              </a:rPr>
              <a:t>your contacts</a:t>
            </a:r>
          </a:p>
        </p:txBody>
      </p:sp>
      <p:sp>
        <p:nvSpPr>
          <p:cNvPr id="20" name="Oval 19"/>
          <p:cNvSpPr/>
          <p:nvPr/>
        </p:nvSpPr>
        <p:spPr>
          <a:xfrm>
            <a:off x="7303264" y="2389210"/>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descr="Untitled-1-08.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7082" y="2630007"/>
            <a:ext cx="436194" cy="325692"/>
          </a:xfrm>
          <a:prstGeom prst="rect">
            <a:avLst/>
          </a:prstGeom>
        </p:spPr>
      </p:pic>
      <p:sp>
        <p:nvSpPr>
          <p:cNvPr id="29" name="TextBox 28"/>
          <p:cNvSpPr txBox="1"/>
          <p:nvPr/>
        </p:nvSpPr>
        <p:spPr>
          <a:xfrm>
            <a:off x="6333564" y="3308877"/>
            <a:ext cx="2608729" cy="1354217"/>
          </a:xfrm>
          <a:prstGeom prst="rect">
            <a:avLst/>
          </a:prstGeom>
          <a:noFill/>
        </p:spPr>
        <p:txBody>
          <a:bodyPr wrap="square" rtlCol="0">
            <a:spAutoFit/>
          </a:bodyPr>
          <a:lstStyle/>
          <a:p>
            <a:pPr algn="ctr"/>
            <a:r>
              <a:rPr lang="en-US" sz="2400" dirty="0">
                <a:solidFill>
                  <a:srgbClr val="414141"/>
                </a:solidFill>
                <a:latin typeface="Franklin Gothic Book" charset="0"/>
                <a:ea typeface="Franklin Gothic Book" charset="0"/>
                <a:cs typeface="Franklin Gothic Book" charset="0"/>
              </a:rPr>
              <a:t>Analytics</a:t>
            </a:r>
          </a:p>
          <a:p>
            <a:pPr algn="ctr"/>
            <a:endParaRPr lang="en-US" sz="1600" dirty="0">
              <a:solidFill>
                <a:srgbClr val="414141"/>
              </a:solidFill>
              <a:latin typeface="Franklin Gothic Book" charset="0"/>
              <a:ea typeface="Franklin Gothic Book" charset="0"/>
              <a:cs typeface="Franklin Gothic Book" charset="0"/>
            </a:endParaRPr>
          </a:p>
          <a:p>
            <a:pPr algn="ctr"/>
            <a:r>
              <a:rPr lang="en-US" sz="1400" dirty="0">
                <a:solidFill>
                  <a:srgbClr val="414141"/>
                </a:solidFill>
                <a:latin typeface="Franklin Gothic Book" charset="0"/>
                <a:ea typeface="Franklin Gothic Book" charset="0"/>
                <a:cs typeface="Franklin Gothic Book" charset="0"/>
              </a:rPr>
              <a:t>See which traffic sources are generating the most leads, </a:t>
            </a:r>
            <a:endParaRPr lang="en-US" sz="1400" dirty="0" smtClean="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plus </a:t>
            </a:r>
            <a:r>
              <a:rPr lang="en-US" sz="1400" dirty="0">
                <a:solidFill>
                  <a:srgbClr val="414141"/>
                </a:solidFill>
                <a:latin typeface="Franklin Gothic Book" charset="0"/>
                <a:ea typeface="Franklin Gothic Book" charset="0"/>
                <a:cs typeface="Franklin Gothic Book" charset="0"/>
              </a:rPr>
              <a:t>other insights</a:t>
            </a:r>
          </a:p>
        </p:txBody>
      </p:sp>
      <p:sp>
        <p:nvSpPr>
          <p:cNvPr id="30" name="TextBox 29"/>
          <p:cNvSpPr txBox="1"/>
          <p:nvPr/>
        </p:nvSpPr>
        <p:spPr>
          <a:xfrm>
            <a:off x="8942292" y="3308877"/>
            <a:ext cx="3249708" cy="1354217"/>
          </a:xfrm>
          <a:prstGeom prst="rect">
            <a:avLst/>
          </a:prstGeom>
          <a:noFill/>
        </p:spPr>
        <p:txBody>
          <a:bodyPr wrap="square" rtlCol="0">
            <a:spAutoFit/>
          </a:bodyPr>
          <a:lstStyle/>
          <a:p>
            <a:pPr algn="ctr"/>
            <a:r>
              <a:rPr lang="en-US" sz="2400" dirty="0">
                <a:solidFill>
                  <a:srgbClr val="414141"/>
                </a:solidFill>
                <a:latin typeface="Franklin Gothic Book" charset="0"/>
                <a:ea typeface="Franklin Gothic Book" charset="0"/>
                <a:cs typeface="Franklin Gothic Book" charset="0"/>
              </a:rPr>
              <a:t>Salesforce Sync</a:t>
            </a:r>
          </a:p>
          <a:p>
            <a:pPr algn="ctr"/>
            <a:endParaRPr lang="en-US" sz="1400" dirty="0">
              <a:solidFill>
                <a:srgbClr val="414141"/>
              </a:solidFill>
              <a:latin typeface="Franklin Gothic Book" charset="0"/>
              <a:ea typeface="Franklin Gothic Book" charset="0"/>
              <a:cs typeface="Franklin Gothic Book" charset="0"/>
            </a:endParaRPr>
          </a:p>
          <a:p>
            <a:pPr algn="ctr"/>
            <a:r>
              <a:rPr lang="en-US" sz="1400" dirty="0">
                <a:solidFill>
                  <a:srgbClr val="414141"/>
                </a:solidFill>
                <a:latin typeface="Franklin Gothic Book" charset="0"/>
                <a:ea typeface="Franklin Gothic Book" charset="0"/>
                <a:cs typeface="Franklin Gothic Book" charset="0"/>
              </a:rPr>
              <a:t>Use Salesforce data </a:t>
            </a:r>
            <a:r>
              <a:rPr lang="en-US" sz="1400" dirty="0" smtClean="0">
                <a:solidFill>
                  <a:srgbClr val="414141"/>
                </a:solidFill>
                <a:latin typeface="Franklin Gothic Book" charset="0"/>
                <a:ea typeface="Franklin Gothic Book" charset="0"/>
                <a:cs typeface="Franklin Gothic Book" charset="0"/>
              </a:rPr>
              <a:t>to segment </a:t>
            </a:r>
            <a:r>
              <a:rPr lang="en-US" sz="1400" dirty="0">
                <a:solidFill>
                  <a:srgbClr val="414141"/>
                </a:solidFill>
                <a:latin typeface="Franklin Gothic Book" charset="0"/>
                <a:ea typeface="Franklin Gothic Book" charset="0"/>
                <a:cs typeface="Franklin Gothic Book" charset="0"/>
              </a:rPr>
              <a:t>contacts, </a:t>
            </a:r>
            <a:r>
              <a:rPr lang="en-US" sz="1400" dirty="0" smtClean="0">
                <a:solidFill>
                  <a:srgbClr val="414141"/>
                </a:solidFill>
                <a:latin typeface="Franklin Gothic Book" charset="0"/>
                <a:ea typeface="Franklin Gothic Book" charset="0"/>
                <a:cs typeface="Franklin Gothic Book" charset="0"/>
              </a:rPr>
              <a:t>personalize email</a:t>
            </a:r>
            <a:r>
              <a:rPr lang="en-US" sz="1400" dirty="0">
                <a:solidFill>
                  <a:srgbClr val="414141"/>
                </a:solidFill>
                <a:latin typeface="Franklin Gothic Book" charset="0"/>
                <a:ea typeface="Franklin Gothic Book" charset="0"/>
                <a:cs typeface="Franklin Gothic Book" charset="0"/>
              </a:rPr>
              <a:t>, </a:t>
            </a:r>
            <a:endParaRPr lang="en-US" sz="1400" dirty="0" smtClean="0">
              <a:solidFill>
                <a:srgbClr val="414141"/>
              </a:solidFill>
              <a:latin typeface="Franklin Gothic Book" charset="0"/>
              <a:ea typeface="Franklin Gothic Book" charset="0"/>
              <a:cs typeface="Franklin Gothic Book" charset="0"/>
            </a:endParaRPr>
          </a:p>
          <a:p>
            <a:pPr algn="ctr"/>
            <a:r>
              <a:rPr lang="en-US" sz="1400" dirty="0" smtClean="0">
                <a:solidFill>
                  <a:srgbClr val="414141"/>
                </a:solidFill>
                <a:latin typeface="Franklin Gothic Book" charset="0"/>
                <a:ea typeface="Franklin Gothic Book" charset="0"/>
                <a:cs typeface="Franklin Gothic Book" charset="0"/>
              </a:rPr>
              <a:t>and </a:t>
            </a:r>
            <a:r>
              <a:rPr lang="en-US" sz="1400" dirty="0">
                <a:solidFill>
                  <a:srgbClr val="414141"/>
                </a:solidFill>
                <a:latin typeface="Franklin Gothic Book" charset="0"/>
                <a:ea typeface="Franklin Gothic Book" charset="0"/>
                <a:cs typeface="Franklin Gothic Book" charset="0"/>
              </a:rPr>
              <a:t>more</a:t>
            </a:r>
          </a:p>
        </p:txBody>
      </p:sp>
      <p:sp>
        <p:nvSpPr>
          <p:cNvPr id="21" name="TextBox 20"/>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Tools to Close Customers</a:t>
            </a:r>
            <a:endParaRPr lang="en-US" sz="3600" dirty="0">
              <a:solidFill>
                <a:srgbClr val="414141"/>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379216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Manage all of your contacts and leads in one, centralized database complete with robust profiles containing CRM data, website, email, and social media history and more.</a:t>
            </a:r>
          </a:p>
        </p:txBody>
      </p:sp>
      <p:sp>
        <p:nvSpPr>
          <p:cNvPr id="8" name="Rectangle 7"/>
          <p:cNvSpPr/>
          <p:nvPr/>
        </p:nvSpPr>
        <p:spPr>
          <a:xfrm>
            <a:off x="7760422" y="2268321"/>
            <a:ext cx="3387190" cy="3139321"/>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View a detailed timeline of every interaction a lead has had with your brand.</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Sync this data with your existing CRM.</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Use this data to segment, personalize your marketing, and create lead scoring. </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Contacts Database</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3306" y="2228880"/>
            <a:ext cx="5391534" cy="4356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0940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Target your leads by segmenting based on information they’ve given you and how they’ve engaged with you for truly personalized marketing.</a:t>
            </a:r>
          </a:p>
        </p:txBody>
      </p:sp>
      <p:sp>
        <p:nvSpPr>
          <p:cNvPr id="8" name="Rectangle 7"/>
          <p:cNvSpPr/>
          <p:nvPr/>
        </p:nvSpPr>
        <p:spPr>
          <a:xfrm>
            <a:off x="7760422" y="1959040"/>
            <a:ext cx="4046096" cy="4801314"/>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Segment your leads based on a contact’s demographic information from forms or behavioral data from all of your marketing channels.</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Segment </a:t>
            </a:r>
            <a:r>
              <a:rPr lang="en-US" dirty="0">
                <a:solidFill>
                  <a:srgbClr val="414141"/>
                </a:solidFill>
                <a:latin typeface="Franklin Gothic Book" charset="0"/>
                <a:ea typeface="Franklin Gothic Book" charset="0"/>
                <a:cs typeface="Franklin Gothic Book" charset="0"/>
              </a:rPr>
              <a:t>on social behaviors, site analytics, and more.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Score leads off of the same criteria.</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Create static and dynamic Smart Lists.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Choose which leads get synced to Salesforce.</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List Management and Segmentation</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1" name="Picture 10" descr="segment-database_0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9213" y="1959040"/>
            <a:ext cx="5985751" cy="45130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14299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Customize your lead scoring model with the attributes and behaviors that matter most to your business.</a:t>
            </a:r>
          </a:p>
        </p:txBody>
      </p:sp>
      <p:sp>
        <p:nvSpPr>
          <p:cNvPr id="8" name="Rectangle 7"/>
          <p:cNvSpPr/>
          <p:nvPr/>
        </p:nvSpPr>
        <p:spPr>
          <a:xfrm>
            <a:off x="7760422" y="1959040"/>
            <a:ext cx="4046096" cy="5078313"/>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Choose which behaviors and attributes you want to score on.</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Add or subtract points from the lead score based on these attributes.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Help your sales team prioritize who they follow up with and when.</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Sync these scores to your CRM, or use it to segment your database and use those lists around the rest of your marketing apps.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Font typeface="Arial"/>
              <a:buChar char="•"/>
            </a:pPr>
            <a:endParaRPr lang="en-US" dirty="0">
              <a:solidFill>
                <a:srgbClr val="414141"/>
              </a:solidFill>
              <a:latin typeface="Franklin Gothic Book" charset="0"/>
              <a:ea typeface="Franklin Gothic Book" charset="0"/>
              <a:cs typeface="Franklin Gothic Book" charset="0"/>
            </a:endParaRP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Lead Scoring (Manual)</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7" name="Picture 6" descr="manual_lead_scoring-2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2282" y="2099298"/>
            <a:ext cx="5710655" cy="46140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72734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Click one button and HubSpot scores your entire leads database with a predictive score that you can segment on and use around the rest of your marketing apps.</a:t>
            </a:r>
          </a:p>
        </p:txBody>
      </p:sp>
      <p:sp>
        <p:nvSpPr>
          <p:cNvPr id="8" name="Rectangle 7"/>
          <p:cNvSpPr/>
          <p:nvPr/>
        </p:nvSpPr>
        <p:spPr>
          <a:xfrm>
            <a:off x="7760422" y="1959040"/>
            <a:ext cx="4046096" cy="4524315"/>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Builds a scoring model </a:t>
            </a:r>
            <a:r>
              <a:rPr lang="en-US" i="1" dirty="0">
                <a:solidFill>
                  <a:srgbClr val="414141"/>
                </a:solidFill>
                <a:latin typeface="Franklin Gothic Book" charset="0"/>
                <a:ea typeface="Franklin Gothic Book" charset="0"/>
                <a:cs typeface="Franklin Gothic Book" charset="0"/>
              </a:rPr>
              <a:t>unique to your database</a:t>
            </a:r>
            <a:r>
              <a:rPr lang="en-US" dirty="0">
                <a:solidFill>
                  <a:srgbClr val="414141"/>
                </a:solidFill>
                <a:latin typeface="Franklin Gothic Book" charset="0"/>
                <a:ea typeface="Franklin Gothic Book" charset="0"/>
                <a:cs typeface="Franklin Gothic Book" charset="0"/>
              </a:rPr>
              <a:t>, based on the attributes and behaviors of your contacts that leads them to become customers.</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See the breakdown of your top scoring leads, second tier and lowest scoring leads.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Get suggestions on what to do with each of these groups of people.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Get visibility into what attributes affected your lead scoring model.</a:t>
            </a:r>
          </a:p>
          <a:p>
            <a:pPr marL="285750" indent="-285750">
              <a:buFont typeface="Arial"/>
              <a:buChar char="•"/>
            </a:pPr>
            <a:endParaRPr lang="en-US" dirty="0">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Lead Scoring (Predictive)</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1" name="Picture 10" descr="predictive_lead_scoring_final_white-22.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91679" y="2366681"/>
            <a:ext cx="5001933" cy="41370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98064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Personalize your content from the moment someone sets foot on your site by device, country, or referral source.</a:t>
            </a:r>
          </a:p>
        </p:txBody>
      </p:sp>
      <p:sp>
        <p:nvSpPr>
          <p:cNvPr id="8" name="Rectangle 7"/>
          <p:cNvSpPr/>
          <p:nvPr/>
        </p:nvSpPr>
        <p:spPr>
          <a:xfrm>
            <a:off x="7247965" y="1959040"/>
            <a:ext cx="4944035" cy="4247317"/>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Show different content to your visitors from the moment they set foot on your site.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Personalize your content, forms, and CTAs based on country, device, or referral source.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Show your visitors different content based on specific source data (Twitter, referring URLs, email campaigns).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Use personalization across email, webpages, and landing pages.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Easily edit Smart Content in a WYSIWYG editor – no coding or embedding required.</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Anonymous Personalization</a:t>
            </a:r>
            <a:endParaRPr lang="en-US" sz="3600" dirty="0">
              <a:solidFill>
                <a:srgbClr val="414141"/>
              </a:solidFill>
              <a:latin typeface="Franklin Gothic Medium" charset="0"/>
              <a:ea typeface="Franklin Gothic Medium" charset="0"/>
              <a:cs typeface="Franklin Gothic Medium" charset="0"/>
            </a:endParaRPr>
          </a:p>
        </p:txBody>
      </p:sp>
      <p:pic>
        <p:nvPicPr>
          <p:cNvPr id="16" name="Picture 15"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7" name="Picture 16" descr="Anonymous Personalization.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88895" y="1766045"/>
            <a:ext cx="4003167" cy="4391286"/>
          </a:xfrm>
          <a:prstGeom prst="rect">
            <a:avLst/>
          </a:prstGeom>
          <a:ln>
            <a:noFill/>
          </a:ln>
          <a:effectLst>
            <a:outerShdw blurRad="50800" dist="38100" dir="2700000" algn="tl" rotWithShape="0">
              <a:prstClr val="black">
                <a:alpha val="40000"/>
              </a:prstClr>
            </a:outerShdw>
          </a:effectLst>
        </p:spPr>
      </p:pic>
      <p:pic>
        <p:nvPicPr>
          <p:cNvPr id="18" name="Picture 17" descr="Anonymous Personalization by Referral Source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1944" y="3740260"/>
            <a:ext cx="2954795" cy="30200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09859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Change the content of your website to reflect the needs and interests of your leads, personalizing the message you send to help guide your leads down the funnel.</a:t>
            </a:r>
          </a:p>
        </p:txBody>
      </p:sp>
      <p:sp>
        <p:nvSpPr>
          <p:cNvPr id="8" name="Rectangle 7"/>
          <p:cNvSpPr/>
          <p:nvPr/>
        </p:nvSpPr>
        <p:spPr>
          <a:xfrm>
            <a:off x="7760422" y="1999381"/>
            <a:ext cx="3346849" cy="3416320"/>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Adapt content to anonymous visitors, lifecycle stages or any characteristic in the contact database.</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Use personalization across email, webpages, and landing pages.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Easily edit Smart Content in a WYSIWYG editor – no coding or embedding required.</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Smart Content</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3" name="Picture 12" descr="intuit-smart-cta.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0295" y="2201721"/>
            <a:ext cx="4403912"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45933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Send personalized, beautiful emails that your prospects will look forward to receiving and measure which messages are most effective.</a:t>
            </a:r>
          </a:p>
        </p:txBody>
      </p:sp>
      <p:sp>
        <p:nvSpPr>
          <p:cNvPr id="8" name="Rectangle 7"/>
          <p:cNvSpPr/>
          <p:nvPr/>
        </p:nvSpPr>
        <p:spPr>
          <a:xfrm>
            <a:off x="7760422" y="1959040"/>
            <a:ext cx="3346849" cy="3416320"/>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A/B test elements to optimize open and click-through rates.</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Personalize your message, sender, and subject lines.</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Preview in other email client inboxes.</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Choose from a variety of pre-tested, mobile optimized templates.</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Email</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0989" y="2099298"/>
            <a:ext cx="5743112" cy="46402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6306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Send personalized, beautiful emails that your prospects will look forward to receiving and measure which messages are most effective.</a:t>
            </a:r>
          </a:p>
        </p:txBody>
      </p:sp>
      <p:sp>
        <p:nvSpPr>
          <p:cNvPr id="8" name="Rectangle 7"/>
          <p:cNvSpPr/>
          <p:nvPr/>
        </p:nvSpPr>
        <p:spPr>
          <a:xfrm>
            <a:off x="7760422" y="1959040"/>
            <a:ext cx="3436967" cy="3970318"/>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Get suggestions on how to improve your emails right from the email editor.</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After you gather data on your email performance, HubSpot will provide recommendations for the timing of your emails based on your data.</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Use the Optimizer as a checklist to make sure you included every email optimization before sending.</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Email Optimizer</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41496" y="2099298"/>
            <a:ext cx="5418596" cy="44548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4473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2869893"/>
            <a:ext cx="12191999" cy="1263483"/>
          </a:xfrm>
        </p:spPr>
        <p:txBody>
          <a:bodyPr/>
          <a:lstStyle/>
          <a:p>
            <a:pPr algn="ctr"/>
            <a:r>
              <a:rPr lang="en-US" sz="6000" dirty="0" smtClean="0">
                <a:latin typeface="Franklin Gothic Medium" charset="0"/>
                <a:ea typeface="Franklin Gothic Medium" charset="0"/>
                <a:cs typeface="Franklin Gothic Medium" charset="0"/>
              </a:rPr>
              <a:t>What is inbound marketing?</a:t>
            </a:r>
            <a:endParaRPr lang="en-US" sz="6000" dirty="0">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954231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Access all of your email tools from one screen while also getting an overview of all your important email metrics.</a:t>
            </a:r>
          </a:p>
        </p:txBody>
      </p:sp>
      <p:sp>
        <p:nvSpPr>
          <p:cNvPr id="8" name="Rectangle 7"/>
          <p:cNvSpPr/>
          <p:nvPr/>
        </p:nvSpPr>
        <p:spPr>
          <a:xfrm>
            <a:off x="7760422" y="1959040"/>
            <a:ext cx="3346849" cy="4801314"/>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Access everything related to email in one centralized location.</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Keep track of all important email metrics including spam reports, unsubscribes, and contact churn.</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Compare emails to one another by graphing their performance.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Filter your emails based on campaign and email type to segment your results.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Email Analytics</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7" name="Picture 6" descr="Email Dashboard.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91779" y="2001849"/>
            <a:ext cx="5066502" cy="44878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43062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See a high-level overview of your email’s performance, broken down into the key categories of engagement, deliverability, and contacts lost. </a:t>
            </a:r>
          </a:p>
        </p:txBody>
      </p:sp>
      <p:sp>
        <p:nvSpPr>
          <p:cNvPr id="8" name="Rectangle 7"/>
          <p:cNvSpPr/>
          <p:nvPr/>
        </p:nvSpPr>
        <p:spPr>
          <a:xfrm>
            <a:off x="7760422" y="1959040"/>
            <a:ext cx="3346849" cy="3970318"/>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See key email performance metrics at a glance in the Overview tab.</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Drill down to details on sent, delivered, opened, clicked, and contacts lost. </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Track your email’s engagement (opens and clicks) over time, and break it down by email client and device. </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Email Analytics</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060" y="2001849"/>
            <a:ext cx="5733388" cy="46308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55185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See a high-level overview of your email’s performance, broken down into the key categories of engagement, deliverability, and contacts lost. </a:t>
            </a:r>
          </a:p>
        </p:txBody>
      </p:sp>
      <p:sp>
        <p:nvSpPr>
          <p:cNvPr id="8" name="Rectangle 7"/>
          <p:cNvSpPr/>
          <p:nvPr/>
        </p:nvSpPr>
        <p:spPr>
          <a:xfrm>
            <a:off x="7760422" y="1959040"/>
            <a:ext cx="3346849" cy="3970318"/>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Find out how recipients engaged with your email, and save lists for future nurturing.</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Filter recipient list to dig into each type of engagement (opened, clicked, etc).</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See detailed email events for each recipient, including specific link clicks and email client and device information.</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Email Analytics</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060" y="2001849"/>
            <a:ext cx="5733388" cy="46308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62462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Test variations of your emails to make data-driven decisions about the content you send to your database. </a:t>
            </a:r>
          </a:p>
        </p:txBody>
      </p:sp>
      <p:sp>
        <p:nvSpPr>
          <p:cNvPr id="8" name="Rectangle 7"/>
          <p:cNvSpPr/>
          <p:nvPr/>
        </p:nvSpPr>
        <p:spPr>
          <a:xfrm>
            <a:off x="7760422" y="1959040"/>
            <a:ext cx="3346849" cy="2862322"/>
          </a:xfrm>
          <a:prstGeom prst="rect">
            <a:avLst/>
          </a:prstGeom>
        </p:spPr>
        <p:txBody>
          <a:bodyPr wrap="square">
            <a:spAutoFit/>
          </a:bodyPr>
          <a:lstStyle/>
          <a:p>
            <a:pPr marL="285750" indent="-285750">
              <a:buClr>
                <a:srgbClr val="F7761F"/>
              </a:buClr>
              <a:buFont typeface="Arial" charset="0"/>
              <a:buChar char="•"/>
            </a:pPr>
            <a:r>
              <a:rPr lang="en-US" dirty="0">
                <a:solidFill>
                  <a:srgbClr val="414141"/>
                </a:solidFill>
                <a:latin typeface="Franklin Gothic Book" charset="0"/>
                <a:ea typeface="Franklin Gothic Book" charset="0"/>
                <a:cs typeface="Franklin Gothic Book" charset="0"/>
              </a:rPr>
              <a:t>Test any element of your emails, including both content and design</a:t>
            </a:r>
            <a:r>
              <a:rPr lang="en-US" dirty="0" smtClean="0">
                <a:solidFill>
                  <a:srgbClr val="414141"/>
                </a:solidFill>
                <a:latin typeface="Franklin Gothic Book" charset="0"/>
                <a:ea typeface="Franklin Gothic Book" charset="0"/>
                <a:cs typeface="Franklin Gothic Book" charset="0"/>
              </a:rPr>
              <a:t>.</a:t>
            </a:r>
          </a:p>
          <a:p>
            <a:pPr marL="285750" indent="-285750">
              <a:buClr>
                <a:srgbClr val="F7761F"/>
              </a:buClr>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charset="0"/>
              <a:buChar char="•"/>
            </a:pPr>
            <a:r>
              <a:rPr lang="en-US" dirty="0">
                <a:solidFill>
                  <a:srgbClr val="414141"/>
                </a:solidFill>
                <a:latin typeface="Franklin Gothic Book" charset="0"/>
                <a:ea typeface="Franklin Gothic Book" charset="0"/>
                <a:cs typeface="Franklin Gothic Book" charset="0"/>
              </a:rPr>
              <a:t>Choose which metric decides the winner of your A/B </a:t>
            </a:r>
            <a:r>
              <a:rPr lang="en-US" dirty="0" smtClean="0">
                <a:solidFill>
                  <a:srgbClr val="414141"/>
                </a:solidFill>
                <a:latin typeface="Franklin Gothic Book" charset="0"/>
                <a:ea typeface="Franklin Gothic Book" charset="0"/>
                <a:cs typeface="Franklin Gothic Book" charset="0"/>
              </a:rPr>
              <a:t>test.</a:t>
            </a:r>
          </a:p>
          <a:p>
            <a:pPr marL="285750" indent="-285750">
              <a:buClr>
                <a:srgbClr val="F7761F"/>
              </a:buClr>
              <a:buFont typeface="Arial"/>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charset="0"/>
              <a:buChar char="•"/>
            </a:pPr>
            <a:r>
              <a:rPr lang="en-US" dirty="0">
                <a:solidFill>
                  <a:srgbClr val="414141"/>
                </a:solidFill>
                <a:latin typeface="Franklin Gothic Book" charset="0"/>
                <a:ea typeface="Franklin Gothic Book" charset="0"/>
                <a:cs typeface="Franklin Gothic Book" charset="0"/>
              </a:rPr>
              <a:t>HubSpot automatically sends the winner to the rest of your list.</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Email A/B Testing</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1" name="Picture 10" descr="AB_Testin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1793" y="2221752"/>
            <a:ext cx="5019040" cy="4053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15153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Trigger email messages and activities within your contact records, CRM or other 3</a:t>
            </a:r>
            <a:r>
              <a:rPr lang="en-US" sz="1800" baseline="30000" dirty="0">
                <a:latin typeface="Franklin Gothic Book" charset="0"/>
                <a:ea typeface="Franklin Gothic Book" charset="0"/>
                <a:cs typeface="Franklin Gothic Book" charset="0"/>
              </a:rPr>
              <a:t>rd</a:t>
            </a:r>
            <a:r>
              <a:rPr lang="en-US" sz="1800" dirty="0">
                <a:latin typeface="Franklin Gothic Book" charset="0"/>
                <a:ea typeface="Franklin Gothic Book" charset="0"/>
                <a:cs typeface="Franklin Gothic Book" charset="0"/>
              </a:rPr>
              <a:t> party software to personalize and automate your marketing strategies. </a:t>
            </a:r>
          </a:p>
        </p:txBody>
      </p:sp>
      <p:sp>
        <p:nvSpPr>
          <p:cNvPr id="8" name="Rectangle 7"/>
          <p:cNvSpPr/>
          <p:nvPr/>
        </p:nvSpPr>
        <p:spPr>
          <a:xfrm>
            <a:off x="7760422" y="1959040"/>
            <a:ext cx="3346849" cy="4801314"/>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Base your automation campaigns on goals, such as becoming an opportunity or </a:t>
            </a:r>
            <a:r>
              <a:rPr lang="en-US" dirty="0" smtClean="0">
                <a:solidFill>
                  <a:srgbClr val="414141"/>
                </a:solidFill>
                <a:latin typeface="Franklin Gothic Book" charset="0"/>
                <a:ea typeface="Franklin Gothic Book" charset="0"/>
                <a:cs typeface="Franklin Gothic Book" charset="0"/>
              </a:rPr>
              <a:t>customer.</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Move </a:t>
            </a:r>
            <a:r>
              <a:rPr lang="en-US" dirty="0">
                <a:solidFill>
                  <a:srgbClr val="414141"/>
                </a:solidFill>
                <a:latin typeface="Franklin Gothic Book" charset="0"/>
                <a:ea typeface="Franklin Gothic Book" charset="0"/>
                <a:cs typeface="Franklin Gothic Book" charset="0"/>
              </a:rPr>
              <a:t>leads easily in and out of campaigns as they achieve the goals you’ve </a:t>
            </a:r>
            <a:r>
              <a:rPr lang="en-US" dirty="0" smtClean="0">
                <a:solidFill>
                  <a:srgbClr val="414141"/>
                </a:solidFill>
                <a:latin typeface="Franklin Gothic Book" charset="0"/>
                <a:ea typeface="Franklin Gothic Book" charset="0"/>
                <a:cs typeface="Franklin Gothic Book" charset="0"/>
              </a:rPr>
              <a:t>set.</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View </a:t>
            </a:r>
            <a:r>
              <a:rPr lang="en-US" dirty="0">
                <a:solidFill>
                  <a:srgbClr val="414141"/>
                </a:solidFill>
                <a:latin typeface="Franklin Gothic Book" charset="0"/>
                <a:ea typeface="Franklin Gothic Book" charset="0"/>
                <a:cs typeface="Franklin Gothic Book" charset="0"/>
              </a:rPr>
              <a:t>detailed engagement data for each Workflow </a:t>
            </a:r>
            <a:r>
              <a:rPr lang="en-US" dirty="0" smtClean="0">
                <a:solidFill>
                  <a:srgbClr val="414141"/>
                </a:solidFill>
                <a:latin typeface="Franklin Gothic Book" charset="0"/>
                <a:ea typeface="Franklin Gothic Book" charset="0"/>
                <a:cs typeface="Franklin Gothic Book" charset="0"/>
              </a:rPr>
              <a:t>step.</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Create </a:t>
            </a:r>
            <a:r>
              <a:rPr lang="en-US" dirty="0">
                <a:solidFill>
                  <a:srgbClr val="414141"/>
                </a:solidFill>
                <a:latin typeface="Franklin Gothic Book" charset="0"/>
                <a:ea typeface="Franklin Gothic Book" charset="0"/>
                <a:cs typeface="Franklin Gothic Book" charset="0"/>
              </a:rPr>
              <a:t>conditional checks against every workflow step for optimization (commonly known as branching).</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Marketing Automation</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InboundMethodologyClos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662" y="92376"/>
            <a:ext cx="2024522" cy="547249"/>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8008" y="2407025"/>
            <a:ext cx="5379027" cy="43533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17924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View every asset in your inbound marketing campaign in one screen and report on it’s progress across every channel.</a:t>
            </a:r>
          </a:p>
        </p:txBody>
      </p:sp>
      <p:sp>
        <p:nvSpPr>
          <p:cNvPr id="8" name="Rectangle 7"/>
          <p:cNvSpPr/>
          <p:nvPr/>
        </p:nvSpPr>
        <p:spPr>
          <a:xfrm>
            <a:off x="7760422" y="1959040"/>
            <a:ext cx="4046096" cy="4801314"/>
          </a:xfrm>
          <a:prstGeom prst="rect">
            <a:avLst/>
          </a:prstGeom>
        </p:spPr>
        <p:txBody>
          <a:bodyPr wrap="square">
            <a:spAutoFit/>
          </a:bodyPr>
          <a:lstStyle/>
          <a:p>
            <a:pPr marL="285750" indent="-285750">
              <a:buClr>
                <a:srgbClr val="F7761F"/>
              </a:buClr>
              <a:buFont typeface="Arial" charset="0"/>
              <a:buChar char="•"/>
            </a:pPr>
            <a:r>
              <a:rPr lang="en-US" dirty="0">
                <a:solidFill>
                  <a:srgbClr val="414141"/>
                </a:solidFill>
                <a:latin typeface="Franklin Gothic Book" charset="0"/>
                <a:ea typeface="Franklin Gothic Book" charset="0"/>
                <a:cs typeface="Franklin Gothic Book" charset="0"/>
              </a:rPr>
              <a:t>Set high-level visit, contact and customer goals for your campaign.</a:t>
            </a:r>
          </a:p>
          <a:p>
            <a:pPr>
              <a:buClr>
                <a:srgbClr val="F7761F"/>
              </a:buCl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a:buChar char="•"/>
            </a:pPr>
            <a:r>
              <a:rPr lang="en-US" dirty="0">
                <a:solidFill>
                  <a:srgbClr val="414141"/>
                </a:solidFill>
                <a:latin typeface="Franklin Gothic Book" charset="0"/>
                <a:ea typeface="Franklin Gothic Book" charset="0"/>
                <a:cs typeface="Franklin Gothic Book" charset="0"/>
              </a:rPr>
              <a:t>Get a guided tour of creating a campaign in HubSpot.</a:t>
            </a:r>
          </a:p>
          <a:p>
            <a:pPr>
              <a:buClr>
                <a:srgbClr val="F7761F"/>
              </a:buCl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a:buChar char="•"/>
            </a:pPr>
            <a:r>
              <a:rPr lang="en-US" dirty="0">
                <a:solidFill>
                  <a:srgbClr val="414141"/>
                </a:solidFill>
                <a:latin typeface="Franklin Gothic Book" charset="0"/>
                <a:ea typeface="Franklin Gothic Book" charset="0"/>
                <a:cs typeface="Franklin Gothic Book" charset="0"/>
              </a:rPr>
              <a:t>Create, organize manage and analyze your </a:t>
            </a:r>
            <a:r>
              <a:rPr lang="en-US" dirty="0" smtClean="0">
                <a:solidFill>
                  <a:srgbClr val="414141"/>
                </a:solidFill>
                <a:latin typeface="Franklin Gothic Book" charset="0"/>
                <a:ea typeface="Franklin Gothic Book" charset="0"/>
                <a:cs typeface="Franklin Gothic Book" charset="0"/>
              </a:rPr>
              <a:t>campaign from one central </a:t>
            </a:r>
            <a:r>
              <a:rPr lang="en-US" dirty="0">
                <a:solidFill>
                  <a:srgbClr val="414141"/>
                </a:solidFill>
                <a:latin typeface="Franklin Gothic Book" charset="0"/>
                <a:ea typeface="Franklin Gothic Book" charset="0"/>
                <a:cs typeface="Franklin Gothic Book" charset="0"/>
              </a:rPr>
              <a:t>place.</a:t>
            </a:r>
          </a:p>
          <a:p>
            <a:pPr>
              <a:buClr>
                <a:srgbClr val="F7761F"/>
              </a:buCl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a:buChar char="•"/>
            </a:pPr>
            <a:r>
              <a:rPr lang="en-US" dirty="0">
                <a:solidFill>
                  <a:srgbClr val="414141"/>
                </a:solidFill>
                <a:latin typeface="Franklin Gothic Book" charset="0"/>
                <a:ea typeface="Franklin Gothic Book" charset="0"/>
                <a:cs typeface="Franklin Gothic Book" charset="0"/>
              </a:rPr>
              <a:t>Understanding of how each component of a marketing campaign affects </a:t>
            </a:r>
            <a:r>
              <a:rPr lang="en-US" dirty="0" smtClean="0">
                <a:solidFill>
                  <a:srgbClr val="414141"/>
                </a:solidFill>
                <a:latin typeface="Franklin Gothic Book" charset="0"/>
                <a:ea typeface="Franklin Gothic Book" charset="0"/>
                <a:cs typeface="Franklin Gothic Book" charset="0"/>
              </a:rPr>
              <a:t>your </a:t>
            </a:r>
            <a:r>
              <a:rPr lang="en-US" dirty="0">
                <a:solidFill>
                  <a:srgbClr val="414141"/>
                </a:solidFill>
                <a:latin typeface="Franklin Gothic Book" charset="0"/>
                <a:ea typeface="Franklin Gothic Book" charset="0"/>
                <a:cs typeface="Franklin Gothic Book" charset="0"/>
              </a:rPr>
              <a:t>top-level goals.</a:t>
            </a:r>
          </a:p>
          <a:p>
            <a:pPr>
              <a:buClr>
                <a:srgbClr val="F7761F"/>
              </a:buCl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Font typeface="Arial"/>
              <a:buChar char="•"/>
            </a:pPr>
            <a:r>
              <a:rPr lang="en-US" dirty="0">
                <a:solidFill>
                  <a:srgbClr val="414141"/>
                </a:solidFill>
                <a:latin typeface="Franklin Gothic Book" charset="0"/>
                <a:ea typeface="Franklin Gothic Book" charset="0"/>
                <a:cs typeface="Franklin Gothic Book" charset="0"/>
              </a:rPr>
              <a:t>Better inform your future marketing campaigns with historical at-a-glance data.</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Campaigns</a:t>
            </a:r>
            <a:endParaRPr lang="en-US" sz="3600" dirty="0">
              <a:solidFill>
                <a:srgbClr val="414141"/>
              </a:solidFill>
              <a:latin typeface="Franklin Gothic Medium" charset="0"/>
              <a:ea typeface="Franklin Gothic Medium" charset="0"/>
              <a:cs typeface="Franklin Gothic Medium" charset="0"/>
            </a:endParaRPr>
          </a:p>
        </p:txBody>
      </p:sp>
      <p:pic>
        <p:nvPicPr>
          <p:cNvPr id="7" name="Picture 6" descr="CampaignsApp-2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4393" y="2001849"/>
            <a:ext cx="2983898" cy="4512110"/>
          </a:xfrm>
          <a:prstGeom prst="rect">
            <a:avLst/>
          </a:prstGeom>
          <a:effectLst>
            <a:outerShdw blurRad="50800" dist="38100" dir="2700000" algn="tl" rotWithShape="0">
              <a:prstClr val="black">
                <a:alpha val="40000"/>
              </a:prstClr>
            </a:outerShdw>
          </a:effectLst>
        </p:spPr>
      </p:pic>
      <p:pic>
        <p:nvPicPr>
          <p:cNvPr id="11" name="Picture 10" descr="Campaigns___HubSpot_and_Microsoft_Word.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65569" y="2658255"/>
            <a:ext cx="2888827" cy="41020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25701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Analyze which of your marketing activities are driving the highest ROI in terms of visits, leads, and customers. </a:t>
            </a:r>
          </a:p>
        </p:txBody>
      </p:sp>
      <p:sp>
        <p:nvSpPr>
          <p:cNvPr id="8" name="Rectangle 7"/>
          <p:cNvSpPr/>
          <p:nvPr/>
        </p:nvSpPr>
        <p:spPr>
          <a:xfrm>
            <a:off x="7760422" y="1959040"/>
            <a:ext cx="4046096" cy="3416320"/>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Track how your marketing is performing in terms of visitors, leads </a:t>
            </a:r>
            <a:r>
              <a:rPr lang="en-US" dirty="0" smtClean="0">
                <a:solidFill>
                  <a:srgbClr val="414141"/>
                </a:solidFill>
                <a:latin typeface="Franklin Gothic Book" charset="0"/>
                <a:ea typeface="Franklin Gothic Book" charset="0"/>
                <a:cs typeface="Franklin Gothic Book" charset="0"/>
              </a:rPr>
              <a:t>and </a:t>
            </a:r>
            <a:r>
              <a:rPr lang="en-US" dirty="0">
                <a:solidFill>
                  <a:srgbClr val="414141"/>
                </a:solidFill>
                <a:latin typeface="Franklin Gothic Book" charset="0"/>
                <a:ea typeface="Franklin Gothic Book" charset="0"/>
                <a:cs typeface="Franklin Gothic Book" charset="0"/>
              </a:rPr>
              <a:t>customers.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Measure the ROI of your marketing campaigns.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Drill into detailed reports on your performance.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Compare the effectiveness of your marketing channels.</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Sources</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Social_Dat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6788" y="2040810"/>
            <a:ext cx="5964139" cy="4817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54026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Compare how your marketing performance stacks up to your competitors’ on key metrics over time. </a:t>
            </a:r>
          </a:p>
        </p:txBody>
      </p:sp>
      <p:sp>
        <p:nvSpPr>
          <p:cNvPr id="8" name="Rectangle 7"/>
          <p:cNvSpPr/>
          <p:nvPr/>
        </p:nvSpPr>
        <p:spPr>
          <a:xfrm>
            <a:off x="7760422" y="1959040"/>
            <a:ext cx="4046096" cy="3416320"/>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Track and compare your progress against your competitors</a:t>
            </a:r>
            <a:r>
              <a:rPr lang="en-US" dirty="0" smtClean="0">
                <a:solidFill>
                  <a:srgbClr val="414141"/>
                </a:solidFill>
                <a:latin typeface="Franklin Gothic Book" charset="0"/>
                <a:ea typeface="Franklin Gothic Book" charset="0"/>
                <a:cs typeface="Franklin Gothic Book" charset="0"/>
              </a:rPr>
              <a:t>.</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View detailed Marketing Grader reports to measure your marketing</a:t>
            </a:r>
            <a:r>
              <a:rPr lang="en-US" dirty="0" smtClean="0">
                <a:solidFill>
                  <a:srgbClr val="414141"/>
                </a:solidFill>
                <a:latin typeface="Franklin Gothic Book" charset="0"/>
                <a:ea typeface="Franklin Gothic Book" charset="0"/>
                <a:cs typeface="Franklin Gothic Book" charset="0"/>
              </a:rPr>
              <a: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Track your progress over time across key metrics</a:t>
            </a:r>
            <a:r>
              <a:rPr lang="en-US" dirty="0" smtClean="0">
                <a:solidFill>
                  <a:srgbClr val="414141"/>
                </a:solidFill>
                <a:latin typeface="Franklin Gothic Book" charset="0"/>
                <a:ea typeface="Franklin Gothic Book" charset="0"/>
                <a:cs typeface="Franklin Gothic Book" charset="0"/>
              </a:rPr>
              <a:t>.</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Drill-down into what’s causing fluctuations in marketing performance.</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Competitors</a:t>
            </a:r>
            <a:endParaRPr lang="en-US" sz="3600" dirty="0">
              <a:solidFill>
                <a:srgbClr val="414141"/>
              </a:solidFill>
              <a:latin typeface="Franklin Gothic Medium" charset="0"/>
              <a:ea typeface="Franklin Gothic Medium" charset="0"/>
              <a:cs typeface="Franklin Gothic Medium" charset="0"/>
            </a:endParaRPr>
          </a:p>
        </p:txBody>
      </p:sp>
      <p:pic>
        <p:nvPicPr>
          <p:cNvPr id="2" name="Picture 1" descr="Competitors-Au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53" y="2001849"/>
            <a:ext cx="7164299" cy="3792495"/>
          </a:xfrm>
          <a:prstGeom prst="rect">
            <a:avLst/>
          </a:prstGeom>
        </p:spPr>
      </p:pic>
    </p:spTree>
    <p:extLst>
      <p:ext uri="{BB962C8B-B14F-4D97-AF65-F5344CB8AC3E}">
        <p14:creationId xmlns:p14="http://schemas.microsoft.com/office/powerpoint/2010/main" val="19927512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Track visitor activity on specific events on your site with detailed reports on visitor history and progression. </a:t>
            </a:r>
          </a:p>
        </p:txBody>
      </p:sp>
      <p:sp>
        <p:nvSpPr>
          <p:cNvPr id="8" name="Rectangle 7"/>
          <p:cNvSpPr/>
          <p:nvPr/>
        </p:nvSpPr>
        <p:spPr>
          <a:xfrm>
            <a:off x="7760422" y="1959040"/>
            <a:ext cx="3615790" cy="2585323"/>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Create custom events to track activities on and off your site.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Integrate with your 3</a:t>
            </a:r>
            <a:r>
              <a:rPr lang="en-US" baseline="30000" dirty="0">
                <a:solidFill>
                  <a:srgbClr val="414141"/>
                </a:solidFill>
                <a:latin typeface="Franklin Gothic Book" charset="0"/>
                <a:ea typeface="Franklin Gothic Book" charset="0"/>
                <a:cs typeface="Franklin Gothic Book" charset="0"/>
              </a:rPr>
              <a:t>rd</a:t>
            </a:r>
            <a:r>
              <a:rPr lang="en-US" dirty="0">
                <a:solidFill>
                  <a:srgbClr val="414141"/>
                </a:solidFill>
                <a:latin typeface="Franklin Gothic Book" charset="0"/>
                <a:ea typeface="Franklin Gothic Book" charset="0"/>
                <a:cs typeface="Franklin Gothic Book" charset="0"/>
              </a:rPr>
              <a:t> party sites like Twitter and ZenDesk.</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View Lifecycle reports to see first touch, last touch and assists reports for your events.</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Event Analytics</a:t>
            </a:r>
            <a:endParaRPr lang="en-US" sz="3600" dirty="0">
              <a:solidFill>
                <a:srgbClr val="414141"/>
              </a:solidFill>
              <a:latin typeface="Franklin Gothic Medium" charset="0"/>
              <a:ea typeface="Franklin Gothic Medium" charset="0"/>
              <a:cs typeface="Franklin Gothic Medium" charset="0"/>
            </a:endParaRPr>
          </a:p>
        </p:txBody>
      </p:sp>
      <p:pic>
        <p:nvPicPr>
          <p:cNvPr id="7" name="Picture 6" descr="Record_Marketing_Even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718" y="1700395"/>
            <a:ext cx="6008740" cy="48532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1730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Tie any marketing channels and content offer back to the revenue generated for the company. </a:t>
            </a:r>
          </a:p>
        </p:txBody>
      </p:sp>
      <p:sp>
        <p:nvSpPr>
          <p:cNvPr id="8" name="Rectangle 7"/>
          <p:cNvSpPr/>
          <p:nvPr/>
        </p:nvSpPr>
        <p:spPr>
          <a:xfrm>
            <a:off x="7760422" y="1959040"/>
            <a:ext cx="3615790" cy="3416320"/>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Close the loop on your reporting by understanding the revenue generated based on sources or pages on your website.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Understand what marketing efforts generate the most revenue in your database.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Report on revenue based on contacts or companies in your database.</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Revenue Reporting</a:t>
            </a:r>
            <a:endParaRPr lang="en-US" sz="3600" dirty="0">
              <a:solidFill>
                <a:srgbClr val="414141"/>
              </a:solidFill>
              <a:latin typeface="Franklin Gothic Medium" charset="0"/>
              <a:ea typeface="Franklin Gothic Medium" charset="0"/>
              <a:cs typeface="Franklin Gothic Medium" charset="0"/>
            </a:endParaRPr>
          </a:p>
        </p:txBody>
      </p:sp>
      <p:pic>
        <p:nvPicPr>
          <p:cNvPr id="6" name="Picture 5" descr="Revenue Reporting Broken Down by Sourc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2830" y="1738659"/>
            <a:ext cx="5500542" cy="45450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8094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9988" y="-215153"/>
            <a:ext cx="12321988" cy="7920318"/>
          </a:xfrm>
          <a:prstGeom prst="rect">
            <a:avLst/>
          </a:prstGeom>
          <a:noFill/>
          <a:ln>
            <a:noFill/>
          </a:ln>
        </p:spPr>
      </p:pic>
      <p:sp>
        <p:nvSpPr>
          <p:cNvPr id="116" name="Shape 116"/>
          <p:cNvSpPr txBox="1"/>
          <p:nvPr/>
        </p:nvSpPr>
        <p:spPr>
          <a:xfrm>
            <a:off x="7288304" y="1926919"/>
            <a:ext cx="4652684" cy="1446550"/>
          </a:xfrm>
          <a:prstGeom prst="rect">
            <a:avLst/>
          </a:prstGeom>
          <a:noFill/>
          <a:ln>
            <a:noFill/>
          </a:ln>
        </p:spPr>
        <p:txBody>
          <a:bodyPr lIns="91425" tIns="45700" rIns="91425" bIns="45700" anchor="t" anchorCtr="0">
            <a:noAutofit/>
          </a:bodyPr>
          <a:lstStyle/>
          <a:p>
            <a:pPr>
              <a:buSzPct val="25000"/>
            </a:pPr>
            <a:r>
              <a:rPr lang="en-US" sz="3600" dirty="0">
                <a:solidFill>
                  <a:srgbClr val="414141"/>
                </a:solidFill>
                <a:latin typeface="Franklin Gothic Book" charset="0"/>
                <a:ea typeface="Franklin Gothic Book" charset="0"/>
                <a:cs typeface="Franklin Gothic Book" charset="0"/>
                <a:sym typeface="Proxima Nova"/>
              </a:rPr>
              <a:t>Over the past decade, there’s been a fundamental shift in the way companies reach their audience.</a:t>
            </a:r>
          </a:p>
        </p:txBody>
      </p:sp>
    </p:spTree>
    <p:extLst>
      <p:ext uri="{BB962C8B-B14F-4D97-AF65-F5344CB8AC3E}">
        <p14:creationId xmlns:p14="http://schemas.microsoft.com/office/powerpoint/2010/main" val="1753308266"/>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Easy-to-create drag-and-drop dashboards for every member of your team.</a:t>
            </a:r>
          </a:p>
        </p:txBody>
      </p:sp>
      <p:sp>
        <p:nvSpPr>
          <p:cNvPr id="8" name="Rectangle 7"/>
          <p:cNvSpPr/>
          <p:nvPr/>
        </p:nvSpPr>
        <p:spPr>
          <a:xfrm>
            <a:off x="7760422" y="1959040"/>
            <a:ext cx="3615790" cy="3693319"/>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One dashboard – all of your reports.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Report on data from across every tool in the HubSpot Marketing Platform in one place.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Create new reports from scratch or used canned recipes.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Customize dashboards for all your stakeholders.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Reporting Dashboard (Add-on)</a:t>
            </a:r>
            <a:endParaRPr lang="en-US" sz="3600" dirty="0">
              <a:solidFill>
                <a:srgbClr val="414141"/>
              </a:solidFill>
              <a:latin typeface="Franklin Gothic Medium" charset="0"/>
              <a:ea typeface="Franklin Gothic Medium" charset="0"/>
              <a:cs typeface="Franklin Gothic Medium" charset="0"/>
            </a:endParaRPr>
          </a:p>
        </p:txBody>
      </p:sp>
      <p:pic>
        <p:nvPicPr>
          <p:cNvPr id="7" name="Picture 6" descr="Reporting Add-on - Dashboard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2356" y="1790902"/>
            <a:ext cx="5635327" cy="47482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71388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Create customized reports on your contacts database on your entire funnel. Slice and dice your segments to gain key insights on your contacts database.</a:t>
            </a:r>
          </a:p>
        </p:txBody>
      </p:sp>
      <p:sp>
        <p:nvSpPr>
          <p:cNvPr id="8" name="Rectangle 7"/>
          <p:cNvSpPr/>
          <p:nvPr/>
        </p:nvSpPr>
        <p:spPr>
          <a:xfrm>
            <a:off x="7760422" y="1959040"/>
            <a:ext cx="3615790" cy="3139321"/>
          </a:xfrm>
          <a:prstGeom prst="rect">
            <a:avLst/>
          </a:prstGeom>
        </p:spPr>
        <p:txBody>
          <a:bodyPr wrap="square">
            <a:spAutoFit/>
          </a:bodyPr>
          <a:lstStyle/>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Create custom reports on any list to report on your contacts database.</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Measure the results of your marketing segments.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Slice and dice your data to uncover the key information you need to improve your marketing.</a:t>
            </a:r>
            <a:endParaRPr lang="en-US" dirty="0">
              <a:latin typeface="Franklin Gothic Book" charset="0"/>
              <a:ea typeface="Franklin Gothic Book" charset="0"/>
              <a:cs typeface="Franklin Gothic Book" charset="0"/>
            </a:endParaRP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Contacts Reporting</a:t>
            </a:r>
            <a:endParaRPr lang="en-US" sz="3600" dirty="0">
              <a:solidFill>
                <a:srgbClr val="414141"/>
              </a:solidFill>
              <a:latin typeface="Franklin Gothic Medium" charset="0"/>
              <a:ea typeface="Franklin Gothic Medium" charset="0"/>
              <a:cs typeface="Franklin Gothic Medium" charset="0"/>
            </a:endParaRPr>
          </a:p>
        </p:txBody>
      </p:sp>
      <p:pic>
        <p:nvPicPr>
          <p:cNvPr id="6" name="Picture 5" descr="Screen Shot 2013-07-02 at 10.50.22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6719" y="2001849"/>
            <a:ext cx="5313604" cy="45840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02042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Understand which pages on your site and sources are the most effective in driving conversions throughout your funnel.</a:t>
            </a:r>
          </a:p>
        </p:txBody>
      </p:sp>
      <p:sp>
        <p:nvSpPr>
          <p:cNvPr id="8" name="Rectangle 7"/>
          <p:cNvSpPr/>
          <p:nvPr/>
        </p:nvSpPr>
        <p:spPr>
          <a:xfrm>
            <a:off x="7760422" y="1959040"/>
            <a:ext cx="3615790" cy="3416320"/>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View which pages and sources are influential in driving conversions.</a:t>
            </a:r>
          </a:p>
          <a:p>
            <a:pPr marL="171450" indent="-171450">
              <a:buClr>
                <a:srgbClr val="F7761F"/>
              </a:buClr>
              <a:buSzPct val="100000"/>
              <a:buFont typeface="Arial" pitchFamily="34"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Create different attribution reports based on someone’s first interaction, last interaction, time decay, and all interactions.</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Learn what content nurtures your prospects through the sales funnel.</a:t>
            </a: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Attribution Reporting</a:t>
            </a:r>
            <a:endParaRPr lang="en-US" sz="3600" dirty="0">
              <a:solidFill>
                <a:srgbClr val="414141"/>
              </a:solidFill>
              <a:latin typeface="Franklin Gothic Medium" charset="0"/>
              <a:ea typeface="Franklin Gothic Medium" charset="0"/>
              <a:cs typeface="Franklin Gothic Medium" charset="0"/>
            </a:endParaRPr>
          </a:p>
        </p:txBody>
      </p:sp>
      <p:pic>
        <p:nvPicPr>
          <p:cNvPr id="7" name="Picture 6" descr="Sources_Attribution_Rep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5013" y="1849596"/>
            <a:ext cx="6014357" cy="48577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08043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Improve your marketing with data from Salesforce. Put valuable lead intelligence from HubSpot in the hands of your sales team. </a:t>
            </a:r>
          </a:p>
        </p:txBody>
      </p:sp>
      <p:sp>
        <p:nvSpPr>
          <p:cNvPr id="8" name="Rectangle 7"/>
          <p:cNvSpPr/>
          <p:nvPr/>
        </p:nvSpPr>
        <p:spPr>
          <a:xfrm>
            <a:off x="7005918" y="1959040"/>
            <a:ext cx="5186082" cy="5078313"/>
          </a:xfrm>
          <a:prstGeom prst="rect">
            <a:avLst/>
          </a:prstGeom>
        </p:spPr>
        <p:txBody>
          <a:bodyPr wrap="square">
            <a:spAutoFit/>
          </a:bodyPr>
          <a:lstStyle/>
          <a:p>
            <a:pPr marL="285750" indent="-285750">
              <a:buClr>
                <a:srgbClr val="F7761F"/>
              </a:buClr>
              <a:buSzPct val="100000"/>
              <a:buFont typeface="Arial" charset="0"/>
              <a:buChar char="•"/>
            </a:pPr>
            <a:r>
              <a:rPr lang="en-US" dirty="0" smtClean="0">
                <a:solidFill>
                  <a:srgbClr val="414141"/>
                </a:solidFill>
                <a:latin typeface="Franklin Gothic Medium" charset="0"/>
                <a:ea typeface="Franklin Gothic Medium" charset="0"/>
                <a:cs typeface="Franklin Gothic Medium" charset="0"/>
              </a:rPr>
              <a:t>Fully Bi-Directional Sync</a:t>
            </a:r>
            <a:endParaRPr lang="en-US" dirty="0" smtClean="0">
              <a:latin typeface="Franklin Gothic Medium" charset="0"/>
              <a:ea typeface="Franklin Gothic Medium" charset="0"/>
              <a:cs typeface="Franklin Gothic Medium" charset="0"/>
            </a:endParaRPr>
          </a:p>
          <a:p>
            <a:pPr>
              <a:buClr>
                <a:srgbClr val="F7761F"/>
              </a:buClr>
              <a:buSzPct val="100000"/>
            </a:pPr>
            <a:r>
              <a:rPr lang="en-US" dirty="0" smtClean="0">
                <a:solidFill>
                  <a:srgbClr val="414141"/>
                </a:solidFill>
                <a:latin typeface="Franklin Gothic Book" charset="0"/>
                <a:ea typeface="Franklin Gothic Book" charset="0"/>
                <a:cs typeface="Franklin Gothic Book" charset="0"/>
              </a:rPr>
              <a:t>HubSpot </a:t>
            </a:r>
            <a:r>
              <a:rPr lang="en-US" dirty="0">
                <a:solidFill>
                  <a:srgbClr val="414141"/>
                </a:solidFill>
                <a:latin typeface="Franklin Gothic Book" charset="0"/>
                <a:ea typeface="Franklin Gothic Book" charset="0"/>
                <a:cs typeface="Franklin Gothic Book" charset="0"/>
              </a:rPr>
              <a:t>effortlessly syncs the right leads and contacts in both directions, so that the data you need is always right where you need </a:t>
            </a:r>
            <a:r>
              <a:rPr lang="en-US" dirty="0" smtClean="0">
                <a:solidFill>
                  <a:srgbClr val="414141"/>
                </a:solidFill>
                <a:latin typeface="Franklin Gothic Book" charset="0"/>
                <a:ea typeface="Franklin Gothic Book" charset="0"/>
                <a:cs typeface="Franklin Gothic Book" charset="0"/>
              </a:rPr>
              <a:t>it.</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Medium" charset="0"/>
                <a:ea typeface="Franklin Gothic Medium" charset="0"/>
                <a:cs typeface="Franklin Gothic Medium" charset="0"/>
              </a:rPr>
              <a:t>Better Personalize Your Marketing</a:t>
            </a:r>
            <a:endParaRPr lang="en-US" dirty="0" smtClean="0">
              <a:latin typeface="Franklin Gothic Medium" charset="0"/>
              <a:ea typeface="Franklin Gothic Medium" charset="0"/>
              <a:cs typeface="Franklin Gothic Medium" charset="0"/>
            </a:endParaRPr>
          </a:p>
          <a:p>
            <a:r>
              <a:rPr lang="en-US" dirty="0" smtClean="0">
                <a:solidFill>
                  <a:srgbClr val="414141"/>
                </a:solidFill>
                <a:latin typeface="Franklin Gothic Book" charset="0"/>
                <a:ea typeface="Franklin Gothic Book" charset="0"/>
                <a:cs typeface="Franklin Gothic Book" charset="0"/>
              </a:rPr>
              <a:t>Leverage any of your Salesforce data to segment, personalize and hone your messaging.</a:t>
            </a:r>
          </a:p>
          <a:p>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Medium" charset="0"/>
                <a:ea typeface="Franklin Gothic Medium" charset="0"/>
                <a:cs typeface="Franklin Gothic Medium" charset="0"/>
              </a:rPr>
              <a:t>Lead Intelligence for Sales</a:t>
            </a:r>
            <a:endParaRPr lang="en-US" dirty="0" smtClean="0">
              <a:latin typeface="Franklin Gothic Medium" charset="0"/>
              <a:ea typeface="Franklin Gothic Medium" charset="0"/>
              <a:cs typeface="Franklin Gothic Medium" charset="0"/>
            </a:endParaRPr>
          </a:p>
          <a:p>
            <a:r>
              <a:rPr lang="en-US" dirty="0" smtClean="0">
                <a:solidFill>
                  <a:srgbClr val="414141"/>
                </a:solidFill>
                <a:latin typeface="Franklin Gothic Book" charset="0"/>
                <a:ea typeface="Franklin Gothic Book" charset="0"/>
                <a:cs typeface="Franklin Gothic Book" charset="0"/>
              </a:rPr>
              <a:t>Help your sales team close more business by giving them easy access to valuable lead intelligence data generated by HubSpot.</a:t>
            </a:r>
          </a:p>
          <a:p>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Medium" charset="0"/>
                <a:ea typeface="Franklin Gothic Medium" charset="0"/>
                <a:cs typeface="Franklin Gothic Medium" charset="0"/>
              </a:rPr>
              <a:t>Blazing Fast Syncing of Leads</a:t>
            </a:r>
            <a:endParaRPr lang="en-US" dirty="0" smtClean="0">
              <a:latin typeface="Franklin Gothic Medium" charset="0"/>
              <a:ea typeface="Franklin Gothic Medium" charset="0"/>
              <a:cs typeface="Franklin Gothic Medium" charset="0"/>
            </a:endParaRPr>
          </a:p>
          <a:p>
            <a:r>
              <a:rPr lang="en-US" dirty="0" smtClean="0">
                <a:solidFill>
                  <a:srgbClr val="414141"/>
                </a:solidFill>
                <a:latin typeface="Franklin Gothic Book" charset="0"/>
                <a:ea typeface="Franklin Gothic Book" charset="0"/>
                <a:cs typeface="Franklin Gothic Book" charset="0"/>
              </a:rPr>
              <a:t>Get </a:t>
            </a:r>
            <a:r>
              <a:rPr lang="en-US" dirty="0">
                <a:solidFill>
                  <a:srgbClr val="414141"/>
                </a:solidFill>
                <a:latin typeface="Franklin Gothic Book" charset="0"/>
                <a:ea typeface="Franklin Gothic Book" charset="0"/>
                <a:cs typeface="Franklin Gothic Book" charset="0"/>
              </a:rPr>
              <a:t>the right leads into the hands of your sales team more quickly with HubSpot.</a:t>
            </a: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Salesforce Integration</a:t>
            </a:r>
            <a:endParaRPr lang="en-US" sz="3600" dirty="0">
              <a:solidFill>
                <a:srgbClr val="414141"/>
              </a:solidFill>
              <a:latin typeface="Franklin Gothic Medium" charset="0"/>
              <a:ea typeface="Franklin Gothic Medium" charset="0"/>
              <a:cs typeface="Franklin Gothic Medium" charset="0"/>
            </a:endParaRPr>
          </a:p>
        </p:txBody>
      </p:sp>
      <p:pic>
        <p:nvPicPr>
          <p:cNvPr id="6" name="Picture 5" descr="bigscreensho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270" y="2204241"/>
            <a:ext cx="5632868" cy="39873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50057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5494" y="2182901"/>
            <a:ext cx="12774706" cy="2492200"/>
          </a:xfrm>
          <a:prstGeom prst="rect">
            <a:avLst/>
          </a:prstGeom>
          <a:solidFill>
            <a:srgbClr val="F7761F"/>
          </a:solid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5</a:t>
            </a:r>
          </a:p>
        </p:txBody>
      </p:sp>
      <p:sp>
        <p:nvSpPr>
          <p:cNvPr id="3" name="Text Placeholder 2"/>
          <p:cNvSpPr>
            <a:spLocks noGrp="1"/>
          </p:cNvSpPr>
          <p:nvPr>
            <p:ph type="body" sz="quarter" idx="14"/>
          </p:nvPr>
        </p:nvSpPr>
        <p:spPr>
          <a:xfrm>
            <a:off x="3689351" y="2799139"/>
            <a:ext cx="6524625" cy="1163638"/>
          </a:xfrm>
        </p:spPr>
        <p:txBody>
          <a:bodyPr/>
          <a:lstStyle/>
          <a:p>
            <a:r>
              <a:rPr lang="en-US" sz="4800" dirty="0" smtClean="0">
                <a:latin typeface="Franklin Gothic Medium" charset="0"/>
                <a:ea typeface="Franklin Gothic Medium" charset="0"/>
                <a:cs typeface="Franklin Gothic Medium" charset="0"/>
              </a:rPr>
              <a:t>HubSpot CRM &amp;</a:t>
            </a:r>
          </a:p>
          <a:p>
            <a:r>
              <a:rPr lang="en-US" sz="4800" dirty="0" smtClean="0">
                <a:latin typeface="Franklin Gothic Medium" charset="0"/>
                <a:ea typeface="Franklin Gothic Medium" charset="0"/>
                <a:cs typeface="Franklin Gothic Medium" charset="0"/>
              </a:rPr>
              <a:t>HubSpot Sales</a:t>
            </a:r>
            <a:endParaRPr lang="en-US" sz="4800" dirty="0">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8074504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latin typeface="Franklin Gothic Book" charset="0"/>
                <a:ea typeface="Franklin Gothic Book" charset="0"/>
                <a:cs typeface="Franklin Gothic Book" charset="0"/>
              </a:rPr>
              <a:t>Say goodbye to manual tasks and confusing features. HubSpot CRM is the easy to use CRM system your sales team will love</a:t>
            </a:r>
            <a:r>
              <a:rPr lang="en-US" sz="1800" dirty="0" smtClean="0">
                <a:latin typeface="Franklin Gothic Book" charset="0"/>
                <a:ea typeface="Franklin Gothic Book" charset="0"/>
                <a:cs typeface="Franklin Gothic Book" charset="0"/>
              </a:rPr>
              <a:t>. Turn it on in your existing HubSpot account, or sign up for free at </a:t>
            </a:r>
            <a:r>
              <a:rPr lang="en-US" sz="1800" dirty="0" err="1" smtClean="0">
                <a:latin typeface="Franklin Gothic Book" charset="0"/>
                <a:ea typeface="Franklin Gothic Book" charset="0"/>
                <a:cs typeface="Franklin Gothic Book" charset="0"/>
              </a:rPr>
              <a:t>hubspot.com</a:t>
            </a:r>
            <a:r>
              <a:rPr lang="en-US" sz="1800" dirty="0" smtClean="0">
                <a:latin typeface="Franklin Gothic Book" charset="0"/>
                <a:ea typeface="Franklin Gothic Book" charset="0"/>
                <a:cs typeface="Franklin Gothic Book" charset="0"/>
              </a:rPr>
              <a:t>/</a:t>
            </a:r>
            <a:r>
              <a:rPr lang="en-US" sz="1800" dirty="0" err="1" smtClean="0">
                <a:latin typeface="Franklin Gothic Book" charset="0"/>
                <a:ea typeface="Franklin Gothic Book" charset="0"/>
                <a:cs typeface="Franklin Gothic Book" charset="0"/>
              </a:rPr>
              <a:t>crm</a:t>
            </a:r>
            <a:r>
              <a:rPr lang="en-US" sz="1800" dirty="0" smtClean="0">
                <a:latin typeface="Franklin Gothic Book" charset="0"/>
                <a:ea typeface="Franklin Gothic Book" charset="0"/>
                <a:cs typeface="Franklin Gothic Book" charset="0"/>
              </a:rPr>
              <a:t>.</a:t>
            </a:r>
            <a:endParaRPr lang="en-US" sz="1800" dirty="0">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a:solidFill>
                  <a:srgbClr val="414141"/>
                </a:solidFill>
                <a:latin typeface="Franklin Gothic Medium" charset="0"/>
                <a:ea typeface="Franklin Gothic Medium" charset="0"/>
                <a:cs typeface="Franklin Gothic Medium" charset="0"/>
              </a:rPr>
              <a:t>HubSpot CRM (free!)</a:t>
            </a:r>
          </a:p>
        </p:txBody>
      </p:sp>
      <p:pic>
        <p:nvPicPr>
          <p:cNvPr id="6" name="Picture 5" descr="CRM-00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753" y="2099298"/>
            <a:ext cx="5472848" cy="4489762"/>
          </a:xfrm>
          <a:prstGeom prst="rect">
            <a:avLst/>
          </a:prstGeom>
          <a:effectLst>
            <a:outerShdw blurRad="50800" dist="38100" dir="2700000" algn="tl" rotWithShape="0">
              <a:prstClr val="black">
                <a:alpha val="40000"/>
              </a:prstClr>
            </a:outerShdw>
          </a:effectLst>
        </p:spPr>
      </p:pic>
      <p:sp>
        <p:nvSpPr>
          <p:cNvPr id="7" name="Rectangle 6"/>
          <p:cNvSpPr/>
          <p:nvPr/>
        </p:nvSpPr>
        <p:spPr>
          <a:xfrm>
            <a:off x="6489724" y="2001849"/>
            <a:ext cx="5186082" cy="4801314"/>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Medium" charset="0"/>
                <a:ea typeface="Franklin Gothic Medium" charset="0"/>
                <a:cs typeface="Franklin Gothic Medium" charset="0"/>
              </a:rPr>
              <a:t>Contacts &amp; </a:t>
            </a:r>
            <a:r>
              <a:rPr lang="en-US" dirty="0" smtClean="0">
                <a:solidFill>
                  <a:srgbClr val="414141"/>
                </a:solidFill>
                <a:latin typeface="Franklin Gothic Medium" charset="0"/>
                <a:ea typeface="Franklin Gothic Medium" charset="0"/>
                <a:cs typeface="Franklin Gothic Medium" charset="0"/>
              </a:rPr>
              <a:t>Companies</a:t>
            </a:r>
            <a:br>
              <a:rPr lang="en-US" dirty="0" smtClean="0">
                <a:solidFill>
                  <a:srgbClr val="414141"/>
                </a:solidFill>
                <a:latin typeface="Franklin Gothic Medium" charset="0"/>
                <a:ea typeface="Franklin Gothic Medium" charset="0"/>
                <a:cs typeface="Franklin Gothic Medium" charset="0"/>
              </a:rPr>
            </a:br>
            <a:r>
              <a:rPr lang="en-US" dirty="0" smtClean="0">
                <a:solidFill>
                  <a:srgbClr val="414141"/>
                </a:solidFill>
                <a:latin typeface="Franklin Gothic Book" charset="0"/>
                <a:ea typeface="Franklin Gothic Book" charset="0"/>
                <a:cs typeface="Franklin Gothic Book" charset="0"/>
              </a:rPr>
              <a:t>Every </a:t>
            </a:r>
            <a:r>
              <a:rPr lang="en-US" dirty="0">
                <a:solidFill>
                  <a:srgbClr val="414141"/>
                </a:solidFill>
                <a:latin typeface="Franklin Gothic Book" charset="0"/>
                <a:ea typeface="Franklin Gothic Book" charset="0"/>
                <a:cs typeface="Franklin Gothic Book" charset="0"/>
              </a:rPr>
              <a:t>detail and every interaction with your prospects &amp; customers, organized automatically on beautiful contact &amp; company profiles</a:t>
            </a:r>
            <a:r>
              <a:rPr lang="en-US" dirty="0" smtClean="0">
                <a:solidFill>
                  <a:srgbClr val="414141"/>
                </a:solidFill>
                <a:latin typeface="Franklin Gothic Book" charset="0"/>
                <a:ea typeface="Franklin Gothic Book" charset="0"/>
                <a:cs typeface="Franklin Gothic Book" charset="0"/>
              </a:rPr>
              <a:t>.</a:t>
            </a:r>
          </a:p>
          <a:p>
            <a:pPr marL="285750" indent="-285750">
              <a:buClr>
                <a:srgbClr val="F7761F"/>
              </a:buClr>
              <a:buSzPct val="100000"/>
              <a:buFont typeface="Arial" charset="0"/>
              <a:buChar char="•"/>
            </a:pPr>
            <a:endParaRPr lang="en-US" dirty="0">
              <a:solidFill>
                <a:srgbClr val="414141"/>
              </a:solidFill>
              <a:latin typeface="Franklin Gothic Medium" charset="0"/>
              <a:ea typeface="Franklin Gothic Medium" charset="0"/>
              <a:cs typeface="Franklin Gothic Medium" charset="0"/>
            </a:endParaRPr>
          </a:p>
          <a:p>
            <a:pPr marL="285750" indent="-285750">
              <a:buClr>
                <a:srgbClr val="F7761F"/>
              </a:buClr>
              <a:buSzPct val="100000"/>
              <a:buFont typeface="Arial" charset="0"/>
              <a:buChar char="•"/>
            </a:pPr>
            <a:r>
              <a:rPr lang="en-US" dirty="0" smtClean="0">
                <a:solidFill>
                  <a:srgbClr val="414141"/>
                </a:solidFill>
                <a:latin typeface="Franklin Gothic Medium" charset="0"/>
                <a:ea typeface="Franklin Gothic Medium" charset="0"/>
                <a:cs typeface="Franklin Gothic Medium" charset="0"/>
              </a:rPr>
              <a:t>Deals </a:t>
            </a:r>
            <a:r>
              <a:rPr lang="en-US" dirty="0">
                <a:solidFill>
                  <a:srgbClr val="414141"/>
                </a:solidFill>
                <a:latin typeface="Franklin Gothic Medium" charset="0"/>
                <a:ea typeface="Franklin Gothic Medium" charset="0"/>
                <a:cs typeface="Franklin Gothic Medium" charset="0"/>
              </a:rPr>
              <a:t>&amp; </a:t>
            </a:r>
            <a:r>
              <a:rPr lang="en-US" dirty="0" smtClean="0">
                <a:solidFill>
                  <a:srgbClr val="414141"/>
                </a:solidFill>
                <a:latin typeface="Franklin Gothic Medium" charset="0"/>
                <a:ea typeface="Franklin Gothic Medium" charset="0"/>
                <a:cs typeface="Franklin Gothic Medium" charset="0"/>
              </a:rPr>
              <a:t>Tasks</a:t>
            </a:r>
            <a:br>
              <a:rPr lang="en-US" dirty="0" smtClean="0">
                <a:solidFill>
                  <a:srgbClr val="414141"/>
                </a:solidFill>
                <a:latin typeface="Franklin Gothic Medium" charset="0"/>
                <a:ea typeface="Franklin Gothic Medium" charset="0"/>
                <a:cs typeface="Franklin Gothic Medium" charset="0"/>
              </a:rPr>
            </a:br>
            <a:r>
              <a:rPr lang="en-US" dirty="0" smtClean="0">
                <a:solidFill>
                  <a:srgbClr val="414141"/>
                </a:solidFill>
                <a:latin typeface="Franklin Gothic Book" charset="0"/>
                <a:ea typeface="Franklin Gothic Book" charset="0"/>
                <a:cs typeface="Franklin Gothic Book" charset="0"/>
              </a:rPr>
              <a:t>Track </a:t>
            </a:r>
            <a:r>
              <a:rPr lang="en-US" dirty="0">
                <a:solidFill>
                  <a:srgbClr val="414141"/>
                </a:solidFill>
                <a:latin typeface="Franklin Gothic Book" charset="0"/>
                <a:ea typeface="Franklin Gothic Book" charset="0"/>
                <a:cs typeface="Franklin Gothic Book" charset="0"/>
              </a:rPr>
              <a:t>deals through customized stages of your sales process. Track the progress of individuals or your entire team on the dashboard. Easily assign &amp; track tasks</a:t>
            </a:r>
            <a:r>
              <a:rPr lang="en-US" dirty="0" smtClean="0">
                <a:solidFill>
                  <a:srgbClr val="414141"/>
                </a:solidFill>
                <a:latin typeface="Franklin Gothic Book" charset="0"/>
                <a:ea typeface="Franklin Gothic Book" charset="0"/>
                <a:cs typeface="Franklin Gothic Book" charset="0"/>
              </a:rPr>
              <a:t>.</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Medium" charset="0"/>
                <a:ea typeface="Franklin Gothic Medium" charset="0"/>
                <a:cs typeface="Franklin Gothic Medium" charset="0"/>
              </a:rPr>
              <a:t>Timeline &amp; Insights</a:t>
            </a:r>
            <a:r>
              <a:rPr lang="en-US" dirty="0">
                <a:solidFill>
                  <a:srgbClr val="414141"/>
                </a:solidFill>
                <a:latin typeface="Franklin Gothic Book" charset="0"/>
                <a:ea typeface="Franklin Gothic Book" charset="0"/>
                <a:cs typeface="Franklin Gothic Book" charset="0"/>
              </a:rPr>
              <a:t/>
            </a:r>
            <a:br>
              <a:rPr lang="en-US" dirty="0">
                <a:solidFill>
                  <a:srgbClr val="414141"/>
                </a:solidFill>
                <a:latin typeface="Franklin Gothic Book" charset="0"/>
                <a:ea typeface="Franklin Gothic Book" charset="0"/>
                <a:cs typeface="Franklin Gothic Book" charset="0"/>
              </a:rPr>
            </a:br>
            <a:r>
              <a:rPr lang="en-US" dirty="0">
                <a:solidFill>
                  <a:srgbClr val="414141"/>
                </a:solidFill>
                <a:latin typeface="Franklin Gothic Book" charset="0"/>
                <a:ea typeface="Franklin Gothic Book" charset="0"/>
                <a:cs typeface="Franklin Gothic Book" charset="0"/>
              </a:rPr>
              <a:t>View a </a:t>
            </a:r>
            <a:r>
              <a:rPr lang="en-US" dirty="0" smtClean="0">
                <a:solidFill>
                  <a:srgbClr val="414141"/>
                </a:solidFill>
                <a:latin typeface="Franklin Gothic Book" charset="0"/>
                <a:ea typeface="Franklin Gothic Book" charset="0"/>
                <a:cs typeface="Franklin Gothic Book" charset="0"/>
              </a:rPr>
              <a:t>detailed </a:t>
            </a:r>
            <a:r>
              <a:rPr lang="en-US" dirty="0">
                <a:solidFill>
                  <a:srgbClr val="414141"/>
                </a:solidFill>
                <a:latin typeface="Franklin Gothic Book" charset="0"/>
                <a:ea typeface="Franklin Gothic Book" charset="0"/>
                <a:cs typeface="Franklin Gothic Book" charset="0"/>
              </a:rPr>
              <a:t>timeline that shows every interaction between a contact and your company. </a:t>
            </a:r>
            <a:r>
              <a:rPr lang="en-US" dirty="0" smtClean="0">
                <a:solidFill>
                  <a:srgbClr val="414141"/>
                </a:solidFill>
                <a:latin typeface="Franklin Gothic Book" charset="0"/>
                <a:ea typeface="Franklin Gothic Book" charset="0"/>
                <a:cs typeface="Franklin Gothic Book" charset="0"/>
              </a:rPr>
              <a:t>Every profile is enriched with useful details about a contacts’ company for free.</a:t>
            </a: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4144133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893379"/>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latin typeface="Franklin Gothic Book" charset="0"/>
                <a:ea typeface="Franklin Gothic Book" charset="0"/>
                <a:cs typeface="Franklin Gothic Book" charset="0"/>
              </a:rPr>
              <a:t>Bring useful information about the contacts and companies you work with to your inbox and everywhere you go on the web </a:t>
            </a:r>
            <a:r>
              <a:rPr lang="en-US" sz="1800" dirty="0" smtClean="0">
                <a:latin typeface="Franklin Gothic Book" charset="0"/>
                <a:ea typeface="Franklin Gothic Book" charset="0"/>
                <a:cs typeface="Franklin Gothic Book" charset="0"/>
              </a:rPr>
              <a:t>with HubSpot Sales.</a:t>
            </a:r>
            <a:endParaRPr lang="en-US" sz="1800" dirty="0">
              <a:latin typeface="Franklin Gothic Book" charset="0"/>
              <a:ea typeface="Franklin Gothic Book" charset="0"/>
              <a:cs typeface="Franklin Gothic Book" charset="0"/>
            </a:endParaRPr>
          </a:p>
        </p:txBody>
      </p:sp>
      <p:sp>
        <p:nvSpPr>
          <p:cNvPr id="9" name="TextBox 8"/>
          <p:cNvSpPr txBox="1"/>
          <p:nvPr/>
        </p:nvSpPr>
        <p:spPr>
          <a:xfrm>
            <a:off x="443753" y="237879"/>
            <a:ext cx="11362765" cy="655500"/>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HubSpot Sales Free &amp; Professional</a:t>
            </a:r>
            <a:endParaRPr lang="en-US" sz="3600" dirty="0">
              <a:solidFill>
                <a:srgbClr val="414141"/>
              </a:solidFill>
              <a:latin typeface="Franklin Gothic Medium" charset="0"/>
              <a:ea typeface="Franklin Gothic Medium" charset="0"/>
              <a:cs typeface="Franklin Gothic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739" y="2834186"/>
            <a:ext cx="4925748" cy="3694311"/>
          </a:xfrm>
          <a:prstGeom prst="rect">
            <a:avLst/>
          </a:prstGeom>
        </p:spPr>
      </p:pic>
      <p:sp>
        <p:nvSpPr>
          <p:cNvPr id="7" name="Rectangle 6"/>
          <p:cNvSpPr/>
          <p:nvPr/>
        </p:nvSpPr>
        <p:spPr>
          <a:xfrm>
            <a:off x="6868487" y="1578447"/>
            <a:ext cx="5186082" cy="5632311"/>
          </a:xfrm>
          <a:prstGeom prst="rect">
            <a:avLst/>
          </a:prstGeom>
        </p:spPr>
        <p:txBody>
          <a:bodyPr wrap="square">
            <a:spAutoFit/>
          </a:bodyPr>
          <a:lstStyle/>
          <a:p>
            <a:pPr marL="285750" indent="-285750">
              <a:buClr>
                <a:srgbClr val="F7761F"/>
              </a:buClr>
              <a:buSzPct val="100000"/>
              <a:buFont typeface="Arial" charset="0"/>
              <a:buChar char="•"/>
            </a:pPr>
            <a:r>
              <a:rPr lang="en-US" b="1" dirty="0">
                <a:solidFill>
                  <a:schemeClr val="tx1">
                    <a:lumMod val="85000"/>
                    <a:lumOff val="15000"/>
                  </a:schemeClr>
                </a:solidFill>
                <a:latin typeface="Franklin Gothic Book" charset="0"/>
                <a:ea typeface="Franklin Gothic Book" charset="0"/>
                <a:cs typeface="Franklin Gothic Book" charset="0"/>
              </a:rPr>
              <a:t>Keep your pipeline full with Prospects. </a:t>
            </a:r>
            <a:r>
              <a:rPr lang="en-US" b="1" dirty="0" smtClean="0">
                <a:solidFill>
                  <a:schemeClr val="tx1">
                    <a:lumMod val="85000"/>
                    <a:lumOff val="15000"/>
                  </a:schemeClr>
                </a:solidFill>
                <a:latin typeface="Franklin Gothic Book" charset="0"/>
                <a:ea typeface="Franklin Gothic Book" charset="0"/>
                <a:cs typeface="Franklin Gothic Book" charset="0"/>
              </a:rPr>
              <a:t/>
            </a:r>
            <a:br>
              <a:rPr lang="en-US" b="1" dirty="0" smtClean="0">
                <a:solidFill>
                  <a:schemeClr val="tx1">
                    <a:lumMod val="85000"/>
                    <a:lumOff val="15000"/>
                  </a:schemeClr>
                </a:solidFill>
                <a:latin typeface="Franklin Gothic Book" charset="0"/>
                <a:ea typeface="Franklin Gothic Book" charset="0"/>
                <a:cs typeface="Franklin Gothic Book" charset="0"/>
              </a:rPr>
            </a:br>
            <a:r>
              <a:rPr lang="en-US" dirty="0" smtClean="0">
                <a:solidFill>
                  <a:schemeClr val="tx1">
                    <a:lumMod val="85000"/>
                    <a:lumOff val="15000"/>
                  </a:schemeClr>
                </a:solidFill>
                <a:latin typeface="Franklin Gothic Book" charset="0"/>
                <a:ea typeface="Franklin Gothic Book" charset="0"/>
                <a:cs typeface="Franklin Gothic Book" charset="0"/>
              </a:rPr>
              <a:t>Prospects </a:t>
            </a:r>
            <a:r>
              <a:rPr lang="en-US" dirty="0">
                <a:solidFill>
                  <a:schemeClr val="tx1">
                    <a:lumMod val="85000"/>
                    <a:lumOff val="15000"/>
                  </a:schemeClr>
                </a:solidFill>
                <a:latin typeface="Franklin Gothic Book" charset="0"/>
                <a:ea typeface="Franklin Gothic Book" charset="0"/>
                <a:cs typeface="Franklin Gothic Book" charset="0"/>
              </a:rPr>
              <a:t>helps you identify the companies </a:t>
            </a:r>
            <a:r>
              <a:rPr lang="en-US" dirty="0" smtClean="0">
                <a:solidFill>
                  <a:schemeClr val="tx1">
                    <a:lumMod val="85000"/>
                    <a:lumOff val="15000"/>
                  </a:schemeClr>
                </a:solidFill>
                <a:latin typeface="Franklin Gothic Book" charset="0"/>
                <a:ea typeface="Franklin Gothic Book" charset="0"/>
                <a:cs typeface="Franklin Gothic Book" charset="0"/>
              </a:rPr>
              <a:t/>
            </a:r>
            <a:br>
              <a:rPr lang="en-US" dirty="0" smtClean="0">
                <a:solidFill>
                  <a:schemeClr val="tx1">
                    <a:lumMod val="85000"/>
                    <a:lumOff val="15000"/>
                  </a:schemeClr>
                </a:solidFill>
                <a:latin typeface="Franklin Gothic Book" charset="0"/>
                <a:ea typeface="Franklin Gothic Book" charset="0"/>
                <a:cs typeface="Franklin Gothic Book" charset="0"/>
              </a:rPr>
            </a:br>
            <a:r>
              <a:rPr lang="en-US" dirty="0" smtClean="0">
                <a:solidFill>
                  <a:schemeClr val="tx1">
                    <a:lumMod val="85000"/>
                    <a:lumOff val="15000"/>
                  </a:schemeClr>
                </a:solidFill>
                <a:latin typeface="Franklin Gothic Book" charset="0"/>
                <a:ea typeface="Franklin Gothic Book" charset="0"/>
                <a:cs typeface="Franklin Gothic Book" charset="0"/>
              </a:rPr>
              <a:t>who </a:t>
            </a:r>
            <a:r>
              <a:rPr lang="en-US" dirty="0">
                <a:solidFill>
                  <a:schemeClr val="tx1">
                    <a:lumMod val="85000"/>
                    <a:lumOff val="15000"/>
                  </a:schemeClr>
                </a:solidFill>
                <a:latin typeface="Franklin Gothic Book" charset="0"/>
                <a:ea typeface="Franklin Gothic Book" charset="0"/>
                <a:cs typeface="Franklin Gothic Book" charset="0"/>
              </a:rPr>
              <a:t>are visiting your site right now. </a:t>
            </a:r>
            <a:endParaRPr lang="en-US" dirty="0" smtClean="0">
              <a:solidFill>
                <a:schemeClr val="tx1">
                  <a:lumMod val="85000"/>
                  <a:lumOff val="15000"/>
                </a:schemeClr>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endParaRPr lang="en-US" dirty="0">
              <a:solidFill>
                <a:schemeClr val="tx1">
                  <a:lumMod val="85000"/>
                  <a:lumOff val="15000"/>
                </a:schemeClr>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b="1" dirty="0" smtClean="0">
                <a:solidFill>
                  <a:schemeClr val="tx1">
                    <a:lumMod val="85000"/>
                    <a:lumOff val="15000"/>
                  </a:schemeClr>
                </a:solidFill>
                <a:latin typeface="Franklin Gothic Book" charset="0"/>
                <a:ea typeface="Franklin Gothic Book" charset="0"/>
                <a:cs typeface="Franklin Gothic Book" charset="0"/>
              </a:rPr>
              <a:t>Identify your best performing email templates and sales content. </a:t>
            </a:r>
            <a:r>
              <a:rPr lang="en-US" dirty="0">
                <a:solidFill>
                  <a:schemeClr val="tx1">
                    <a:lumMod val="85000"/>
                    <a:lumOff val="15000"/>
                  </a:schemeClr>
                </a:solidFill>
                <a:latin typeface="Franklin Gothic Book" charset="0"/>
                <a:ea typeface="Franklin Gothic Book" charset="0"/>
                <a:cs typeface="Franklin Gothic Book" charset="0"/>
              </a:rPr>
              <a:t/>
            </a:r>
            <a:br>
              <a:rPr lang="en-US" dirty="0">
                <a:solidFill>
                  <a:schemeClr val="tx1">
                    <a:lumMod val="85000"/>
                    <a:lumOff val="15000"/>
                  </a:schemeClr>
                </a:solidFill>
                <a:latin typeface="Franklin Gothic Book" charset="0"/>
                <a:ea typeface="Franklin Gothic Book" charset="0"/>
                <a:cs typeface="Franklin Gothic Book" charset="0"/>
              </a:rPr>
            </a:br>
            <a:r>
              <a:rPr lang="en-US" dirty="0" smtClean="0">
                <a:solidFill>
                  <a:schemeClr val="tx1">
                    <a:lumMod val="85000"/>
                    <a:lumOff val="15000"/>
                  </a:schemeClr>
                </a:solidFill>
                <a:latin typeface="Franklin Gothic Book" charset="0"/>
                <a:ea typeface="Franklin Gothic Book" charset="0"/>
                <a:cs typeface="Franklin Gothic Book" charset="0"/>
              </a:rPr>
              <a:t>Personalize </a:t>
            </a:r>
            <a:r>
              <a:rPr lang="en-US" dirty="0">
                <a:solidFill>
                  <a:schemeClr val="tx1">
                    <a:lumMod val="85000"/>
                    <a:lumOff val="15000"/>
                  </a:schemeClr>
                </a:solidFill>
                <a:latin typeface="Franklin Gothic Book" charset="0"/>
                <a:ea typeface="Franklin Gothic Book" charset="0"/>
                <a:cs typeface="Franklin Gothic Book" charset="0"/>
              </a:rPr>
              <a:t>messages </a:t>
            </a:r>
            <a:r>
              <a:rPr lang="en-US" dirty="0" smtClean="0">
                <a:solidFill>
                  <a:schemeClr val="tx1">
                    <a:lumMod val="85000"/>
                    <a:lumOff val="15000"/>
                  </a:schemeClr>
                </a:solidFill>
                <a:latin typeface="Franklin Gothic Book" charset="0"/>
                <a:ea typeface="Franklin Gothic Book" charset="0"/>
                <a:cs typeface="Franklin Gothic Book" charset="0"/>
              </a:rPr>
              <a:t>quickly and learn which templates are performing </a:t>
            </a:r>
            <a:r>
              <a:rPr lang="en-US" dirty="0">
                <a:solidFill>
                  <a:schemeClr val="tx1">
                    <a:lumMod val="85000"/>
                    <a:lumOff val="15000"/>
                  </a:schemeClr>
                </a:solidFill>
                <a:latin typeface="Franklin Gothic Book" charset="0"/>
                <a:ea typeface="Franklin Gothic Book" charset="0"/>
                <a:cs typeface="Franklin Gothic Book" charset="0"/>
              </a:rPr>
              <a:t>the best. </a:t>
            </a:r>
            <a:r>
              <a:rPr lang="en-US" dirty="0" smtClean="0">
                <a:solidFill>
                  <a:schemeClr val="tx1">
                    <a:lumMod val="85000"/>
                    <a:lumOff val="15000"/>
                  </a:schemeClr>
                </a:solidFill>
                <a:latin typeface="Franklin Gothic Book" charset="0"/>
                <a:ea typeface="Franklin Gothic Book" charset="0"/>
                <a:cs typeface="Franklin Gothic Book" charset="0"/>
              </a:rPr>
              <a:t>Easily share </a:t>
            </a:r>
            <a:r>
              <a:rPr lang="en-US" dirty="0">
                <a:solidFill>
                  <a:schemeClr val="tx1">
                    <a:lumMod val="85000"/>
                    <a:lumOff val="15000"/>
                  </a:schemeClr>
                </a:solidFill>
                <a:latin typeface="Franklin Gothic Book" charset="0"/>
                <a:ea typeface="Franklin Gothic Book" charset="0"/>
                <a:cs typeface="Franklin Gothic Book" charset="0"/>
              </a:rPr>
              <a:t>the best performing templates across your </a:t>
            </a:r>
            <a:r>
              <a:rPr lang="en-US" dirty="0" smtClean="0">
                <a:solidFill>
                  <a:schemeClr val="tx1">
                    <a:lumMod val="85000"/>
                    <a:lumOff val="15000"/>
                  </a:schemeClr>
                </a:solidFill>
                <a:latin typeface="Franklin Gothic Book" charset="0"/>
                <a:ea typeface="Franklin Gothic Book" charset="0"/>
                <a:cs typeface="Franklin Gothic Book" charset="0"/>
              </a:rPr>
              <a:t>team.</a:t>
            </a:r>
          </a:p>
          <a:p>
            <a:pPr marL="285750" indent="-285750">
              <a:buClr>
                <a:srgbClr val="F7761F"/>
              </a:buClr>
              <a:buSzPct val="100000"/>
              <a:buFont typeface="Arial" charset="0"/>
              <a:buChar char="•"/>
            </a:pPr>
            <a:endParaRPr lang="en-US" dirty="0" smtClean="0">
              <a:solidFill>
                <a:schemeClr val="tx1">
                  <a:lumMod val="85000"/>
                  <a:lumOff val="15000"/>
                </a:schemeClr>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b="1" dirty="0" smtClean="0">
                <a:solidFill>
                  <a:schemeClr val="tx1">
                    <a:lumMod val="85000"/>
                    <a:lumOff val="15000"/>
                  </a:schemeClr>
                </a:solidFill>
                <a:latin typeface="Franklin Gothic Book" charset="0"/>
                <a:ea typeface="Franklin Gothic Book" charset="0"/>
                <a:cs typeface="Franklin Gothic Book" charset="0"/>
              </a:rPr>
              <a:t>Follow up in </a:t>
            </a:r>
            <a:r>
              <a:rPr lang="en-US" b="1" dirty="0">
                <a:solidFill>
                  <a:schemeClr val="tx1">
                    <a:lumMod val="85000"/>
                    <a:lumOff val="15000"/>
                  </a:schemeClr>
                </a:solidFill>
                <a:latin typeface="Franklin Gothic Book" charset="0"/>
                <a:ea typeface="Franklin Gothic Book" charset="0"/>
                <a:cs typeface="Franklin Gothic Book" charset="0"/>
              </a:rPr>
              <a:t>a relevant, efficient way.</a:t>
            </a:r>
            <a:br>
              <a:rPr lang="en-US" b="1" dirty="0">
                <a:solidFill>
                  <a:schemeClr val="tx1">
                    <a:lumMod val="85000"/>
                    <a:lumOff val="15000"/>
                  </a:schemeClr>
                </a:solidFill>
                <a:latin typeface="Franklin Gothic Book" charset="0"/>
                <a:ea typeface="Franklin Gothic Book" charset="0"/>
                <a:cs typeface="Franklin Gothic Book" charset="0"/>
              </a:rPr>
            </a:br>
            <a:r>
              <a:rPr lang="en-US" dirty="0" smtClean="0">
                <a:solidFill>
                  <a:schemeClr val="tx1">
                    <a:lumMod val="85000"/>
                    <a:lumOff val="15000"/>
                  </a:schemeClr>
                </a:solidFill>
                <a:latin typeface="Franklin Gothic Book" charset="0"/>
                <a:ea typeface="Franklin Gothic Book" charset="0"/>
                <a:cs typeface="Franklin Gothic Book" charset="0"/>
              </a:rPr>
              <a:t>Sequences </a:t>
            </a:r>
            <a:r>
              <a:rPr lang="en-US" dirty="0">
                <a:solidFill>
                  <a:schemeClr val="tx1">
                    <a:lumMod val="85000"/>
                    <a:lumOff val="15000"/>
                  </a:schemeClr>
                </a:solidFill>
                <a:latin typeface="Franklin Gothic Book" charset="0"/>
                <a:ea typeface="Franklin Gothic Book" charset="0"/>
                <a:cs typeface="Franklin Gothic Book" charset="0"/>
              </a:rPr>
              <a:t>allows salespeople to schedule a series of highly targeted, timed emails to nurture a prospect over </a:t>
            </a:r>
            <a:r>
              <a:rPr lang="en-US" dirty="0" smtClean="0">
                <a:solidFill>
                  <a:schemeClr val="tx1">
                    <a:lumMod val="85000"/>
                    <a:lumOff val="15000"/>
                  </a:schemeClr>
                </a:solidFill>
                <a:latin typeface="Franklin Gothic Book" charset="0"/>
                <a:ea typeface="Franklin Gothic Book" charset="0"/>
                <a:cs typeface="Franklin Gothic Book" charset="0"/>
              </a:rPr>
              <a:t>time.</a:t>
            </a:r>
          </a:p>
          <a:p>
            <a:pPr marL="285750" indent="-285750">
              <a:buClr>
                <a:srgbClr val="F7761F"/>
              </a:buClr>
              <a:buSzPct val="100000"/>
              <a:buFont typeface="Arial" charset="0"/>
              <a:buChar char="•"/>
            </a:pPr>
            <a:endParaRPr lang="en-US" dirty="0">
              <a:solidFill>
                <a:schemeClr val="tx1">
                  <a:lumMod val="85000"/>
                  <a:lumOff val="15000"/>
                </a:schemeClr>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b="1" dirty="0" smtClean="0">
                <a:solidFill>
                  <a:schemeClr val="tx1">
                    <a:lumMod val="85000"/>
                    <a:lumOff val="15000"/>
                  </a:schemeClr>
                </a:solidFill>
                <a:latin typeface="Franklin Gothic Book" charset="0"/>
                <a:ea typeface="Franklin Gothic Book" charset="0"/>
                <a:cs typeface="Franklin Gothic Book" charset="0"/>
              </a:rPr>
              <a:t>Book meetings in half the time.</a:t>
            </a:r>
            <a:br>
              <a:rPr lang="en-US" b="1" dirty="0" smtClean="0">
                <a:solidFill>
                  <a:schemeClr val="tx1">
                    <a:lumMod val="85000"/>
                    <a:lumOff val="15000"/>
                  </a:schemeClr>
                </a:solidFill>
                <a:latin typeface="Franklin Gothic Book" charset="0"/>
                <a:ea typeface="Franklin Gothic Book" charset="0"/>
                <a:cs typeface="Franklin Gothic Book" charset="0"/>
              </a:rPr>
            </a:br>
            <a:r>
              <a:rPr lang="en-US" dirty="0">
                <a:solidFill>
                  <a:schemeClr val="tx1">
                    <a:lumMod val="85000"/>
                    <a:lumOff val="15000"/>
                  </a:schemeClr>
                </a:solidFill>
                <a:latin typeface="Franklin Gothic Book" charset="0"/>
                <a:ea typeface="Franklin Gothic Book" charset="0"/>
                <a:cs typeface="Franklin Gothic Book" charset="0"/>
              </a:rPr>
              <a:t>Stop the email back and forth and put the power to book meetings in the hands of your prospects.</a:t>
            </a:r>
            <a:endParaRPr lang="en-US" dirty="0" smtClean="0">
              <a:solidFill>
                <a:schemeClr val="tx1">
                  <a:lumMod val="85000"/>
                  <a:lumOff val="15000"/>
                </a:schemeClr>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endParaRPr lang="en-US" dirty="0" smtClean="0">
              <a:solidFill>
                <a:schemeClr val="tx1">
                  <a:lumMod val="85000"/>
                  <a:lumOff val="15000"/>
                </a:schemeClr>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endParaRPr lang="en-US" dirty="0">
              <a:solidFill>
                <a:schemeClr val="tx1">
                  <a:lumMod val="85000"/>
                  <a:lumOff val="15000"/>
                </a:schemeClr>
              </a:solidFill>
              <a:latin typeface="Franklin Gothic Book" charset="0"/>
              <a:ea typeface="Franklin Gothic Book" charset="0"/>
              <a:cs typeface="Franklin Gothic Book"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7383"/>
            <a:ext cx="5116694" cy="3824729"/>
          </a:xfrm>
          <a:prstGeom prst="rect">
            <a:avLst/>
          </a:prstGeom>
        </p:spPr>
      </p:pic>
    </p:spTree>
    <p:extLst>
      <p:ext uri="{BB962C8B-B14F-4D97-AF65-F5344CB8AC3E}">
        <p14:creationId xmlns:p14="http://schemas.microsoft.com/office/powerpoint/2010/main" val="4171865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smtClean="0">
                <a:latin typeface="Franklin Gothic Book" charset="0"/>
                <a:ea typeface="Franklin Gothic Book" charset="0"/>
                <a:cs typeface="Franklin Gothic Book" charset="0"/>
              </a:rPr>
              <a:t>Fill your pipeline with warm prospects. </a:t>
            </a:r>
            <a:endParaRPr lang="en-US" sz="1800" dirty="0">
              <a:latin typeface="Franklin Gothic Book" charset="0"/>
              <a:ea typeface="Franklin Gothic Book" charset="0"/>
              <a:cs typeface="Franklin Gothic Book" charset="0"/>
            </a:endParaRPr>
          </a:p>
        </p:txBody>
      </p:sp>
      <p:sp>
        <p:nvSpPr>
          <p:cNvPr id="8" name="Rectangle 7"/>
          <p:cNvSpPr/>
          <p:nvPr/>
        </p:nvSpPr>
        <p:spPr>
          <a:xfrm>
            <a:off x="7005918" y="1959040"/>
            <a:ext cx="5186082" cy="3139321"/>
          </a:xfrm>
          <a:prstGeom prst="rect">
            <a:avLst/>
          </a:prstGeom>
        </p:spPr>
        <p:txBody>
          <a:bodyPr wrap="square">
            <a:spAutoFit/>
          </a:bodyPr>
          <a:lstStyle/>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Prospects </a:t>
            </a:r>
            <a:r>
              <a:rPr lang="en-US" dirty="0">
                <a:solidFill>
                  <a:srgbClr val="414141"/>
                </a:solidFill>
                <a:latin typeface="Franklin Gothic Book" charset="0"/>
                <a:ea typeface="Franklin Gothic Book" charset="0"/>
                <a:cs typeface="Franklin Gothic Book" charset="0"/>
              </a:rPr>
              <a:t>helps you fill your pipeline with warm leads. </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Know who is on your site, what they are doing, and how your connected to that person. </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Prospects empowers you to know what is happening and act Intelligently. No more guessing.</a:t>
            </a:r>
          </a:p>
          <a:p>
            <a:pPr marL="285750" indent="-285750">
              <a:buClr>
                <a:srgbClr val="F7761F"/>
              </a:buClr>
              <a:buSzPct val="100000"/>
              <a:buFont typeface="Arial" charset="0"/>
              <a:buChar char="•"/>
            </a:pPr>
            <a:endParaRPr lang="en-US" dirty="0" smtClean="0">
              <a:solidFill>
                <a:srgbClr val="414141"/>
              </a:solidFill>
              <a:latin typeface="Franklin Gothic Book" charset="0"/>
              <a:ea typeface="Franklin Gothic Book" charset="0"/>
              <a:cs typeface="Franklin Gothic Book" charset="0"/>
            </a:endParaRP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HubSpot Sales– Prospects</a:t>
            </a:r>
            <a:endParaRPr lang="en-US" sz="3600" dirty="0">
              <a:solidFill>
                <a:srgbClr val="414141"/>
              </a:solidFill>
              <a:latin typeface="Franklin Gothic Medium" charset="0"/>
              <a:ea typeface="Franklin Gothic Medium" charset="0"/>
              <a:cs typeface="Franklin Gothic Medium" charset="0"/>
            </a:endParaRPr>
          </a:p>
        </p:txBody>
      </p:sp>
      <p:pic>
        <p:nvPicPr>
          <p:cNvPr id="11" name="Picture 10" descr="s4b-prospec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712" y="1768439"/>
            <a:ext cx="5959823" cy="4605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05806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latin typeface="Franklin Gothic Book" charset="0"/>
                <a:ea typeface="Franklin Gothic Book" charset="0"/>
                <a:cs typeface="Franklin Gothic Book" charset="0"/>
              </a:rPr>
              <a:t>Figure out your best performing sales emails.</a:t>
            </a:r>
          </a:p>
        </p:txBody>
      </p:sp>
      <p:sp>
        <p:nvSpPr>
          <p:cNvPr id="8" name="Rectangle 7"/>
          <p:cNvSpPr/>
          <p:nvPr/>
        </p:nvSpPr>
        <p:spPr>
          <a:xfrm>
            <a:off x="7005918" y="1959040"/>
            <a:ext cx="5186082" cy="3139321"/>
          </a:xfrm>
          <a:prstGeom prst="rect">
            <a:avLst/>
          </a:prstGeom>
        </p:spPr>
        <p:txBody>
          <a:bodyPr wrap="square">
            <a:spAutoFit/>
          </a:bodyPr>
          <a:lstStyle/>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Email templates in HubSpot Sales allow </a:t>
            </a:r>
            <a:r>
              <a:rPr lang="en-US" dirty="0">
                <a:solidFill>
                  <a:srgbClr val="414141"/>
                </a:solidFill>
                <a:latin typeface="Franklin Gothic Book" charset="0"/>
                <a:ea typeface="Franklin Gothic Book" charset="0"/>
                <a:cs typeface="Franklin Gothic Book" charset="0"/>
              </a:rPr>
              <a:t>you personalize messages extremely quickly so you see what is performing the best. </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You can easily share the best performing templates across your team to ensure the best emails are being sent all the time. </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Templates </a:t>
            </a:r>
            <a:r>
              <a:rPr lang="en-US" dirty="0" smtClean="0">
                <a:solidFill>
                  <a:srgbClr val="414141"/>
                </a:solidFill>
                <a:latin typeface="Franklin Gothic Book" charset="0"/>
                <a:ea typeface="Franklin Gothic Book" charset="0"/>
                <a:cs typeface="Franklin Gothic Book" charset="0"/>
              </a:rPr>
              <a:t>are </a:t>
            </a:r>
            <a:r>
              <a:rPr lang="en-US" dirty="0">
                <a:solidFill>
                  <a:srgbClr val="414141"/>
                </a:solidFill>
                <a:latin typeface="Franklin Gothic Book" charset="0"/>
                <a:ea typeface="Franklin Gothic Book" charset="0"/>
                <a:cs typeface="Franklin Gothic Book" charset="0"/>
              </a:rPr>
              <a:t>compatible with Gmail, Outlook</a:t>
            </a:r>
            <a:r>
              <a:rPr lang="en-US" dirty="0" smtClean="0">
                <a:solidFill>
                  <a:srgbClr val="414141"/>
                </a:solidFill>
                <a:latin typeface="Franklin Gothic Book" charset="0"/>
                <a:ea typeface="Franklin Gothic Book" charset="0"/>
                <a:cs typeface="Franklin Gothic Book" charset="0"/>
              </a:rPr>
              <a:t>, and are also easily accessible in HubSpot CRM.</a:t>
            </a:r>
            <a:endParaRPr lang="en-US" dirty="0">
              <a:solidFill>
                <a:srgbClr val="414141"/>
              </a:solidFill>
              <a:latin typeface="Franklin Gothic Book" charset="0"/>
              <a:ea typeface="Franklin Gothic Book" charset="0"/>
              <a:cs typeface="Franklin Gothic Book" charset="0"/>
            </a:endParaRP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HubSpot Sales – Templates</a:t>
            </a:r>
            <a:endParaRPr lang="en-US" sz="3600" dirty="0">
              <a:solidFill>
                <a:srgbClr val="414141"/>
              </a:solidFill>
              <a:latin typeface="Franklin Gothic Medium" charset="0"/>
              <a:ea typeface="Franklin Gothic Medium" charset="0"/>
              <a:cs typeface="Franklin Gothic Medium" charset="0"/>
            </a:endParaRPr>
          </a:p>
        </p:txBody>
      </p:sp>
      <p:pic>
        <p:nvPicPr>
          <p:cNvPr id="7" name="Picture 6" descr="s4b-template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776" y="1768438"/>
            <a:ext cx="5959822" cy="4605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96195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latin typeface="Franklin Gothic Book" charset="0"/>
                <a:ea typeface="Franklin Gothic Book" charset="0"/>
                <a:cs typeface="Franklin Gothic Book" charset="0"/>
              </a:rPr>
              <a:t>Follow up in a relevant, efficient way.</a:t>
            </a:r>
          </a:p>
        </p:txBody>
      </p:sp>
      <p:sp>
        <p:nvSpPr>
          <p:cNvPr id="8" name="Rectangle 7"/>
          <p:cNvSpPr/>
          <p:nvPr/>
        </p:nvSpPr>
        <p:spPr>
          <a:xfrm>
            <a:off x="7005918" y="1959040"/>
            <a:ext cx="5186082" cy="2585323"/>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Sequences allows salespeople to schedule a series of highly targeted, timed emails to nurture a prospect over time.</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Edit individual details to make each message feel personal, and schedule right from your inbox with </a:t>
            </a:r>
            <a:r>
              <a:rPr lang="en-US" dirty="0" smtClean="0">
                <a:solidFill>
                  <a:srgbClr val="414141"/>
                </a:solidFill>
                <a:latin typeface="Franklin Gothic Book" charset="0"/>
                <a:ea typeface="Franklin Gothic Book" charset="0"/>
                <a:cs typeface="Franklin Gothic Book" charset="0"/>
              </a:rPr>
              <a:t>HubSpot Sales.</a:t>
            </a: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endParaRPr lang="en-US" dirty="0" smtClean="0">
              <a:solidFill>
                <a:srgbClr val="414141"/>
              </a:solidFill>
              <a:latin typeface="Franklin Gothic Book" charset="0"/>
              <a:ea typeface="Franklin Gothic Book" charset="0"/>
              <a:cs typeface="Franklin Gothic Book" charset="0"/>
            </a:endParaRP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HubSpot Sales – Sequences</a:t>
            </a:r>
            <a:endParaRPr lang="en-US" sz="3600" dirty="0">
              <a:solidFill>
                <a:srgbClr val="414141"/>
              </a:solidFill>
              <a:latin typeface="Franklin Gothic Medium" charset="0"/>
              <a:ea typeface="Franklin Gothic Medium" charset="0"/>
              <a:cs typeface="Franklin Gothic Medium" charset="0"/>
            </a:endParaRPr>
          </a:p>
        </p:txBody>
      </p:sp>
      <p:pic>
        <p:nvPicPr>
          <p:cNvPr id="7" name="Picture 6" descr="sequences-featur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711" y="1748042"/>
            <a:ext cx="5959823" cy="46262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2245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8811" y="5238203"/>
            <a:ext cx="1524136" cy="679669"/>
          </a:xfrm>
          <a:prstGeom prst="rect">
            <a:avLst/>
          </a:prstGeom>
          <a:noFill/>
        </p:spPr>
        <p:txBody>
          <a:bodyPr wrap="square" lIns="63499" tIns="31748" rIns="63499" bIns="31748" rtlCol="0">
            <a:spAutoFit/>
          </a:bodyPr>
          <a:lstStyle/>
          <a:p>
            <a:pPr algn="ctr" defTabSz="317479">
              <a:lnSpc>
                <a:spcPct val="80000"/>
              </a:lnSpc>
            </a:pPr>
            <a:r>
              <a:rPr lang="en-US" sz="3200" dirty="0">
                <a:solidFill>
                  <a:srgbClr val="FFFFFF"/>
                </a:solidFill>
                <a:latin typeface="Franklin Gothic Book" charset="0"/>
                <a:ea typeface="Franklin Gothic Book" charset="0"/>
                <a:cs typeface="Franklin Gothic Book" charset="0"/>
              </a:rPr>
              <a:t>94% </a:t>
            </a:r>
          </a:p>
          <a:p>
            <a:pPr algn="ctr" defTabSz="317479">
              <a:lnSpc>
                <a:spcPct val="80000"/>
              </a:lnSpc>
            </a:pPr>
            <a:r>
              <a:rPr lang="en-US" dirty="0">
                <a:solidFill>
                  <a:srgbClr val="FFFFFF"/>
                </a:solidFill>
                <a:latin typeface="Franklin Gothic Book" charset="0"/>
                <a:ea typeface="Franklin Gothic Book" charset="0"/>
                <a:cs typeface="Franklin Gothic Book" charset="0"/>
              </a:rPr>
              <a:t>skip TV ads</a:t>
            </a:r>
          </a:p>
        </p:txBody>
      </p:sp>
      <p:sp>
        <p:nvSpPr>
          <p:cNvPr id="5" name="TextBox 4"/>
          <p:cNvSpPr txBox="1"/>
          <p:nvPr/>
        </p:nvSpPr>
        <p:spPr>
          <a:xfrm>
            <a:off x="3895825" y="5238204"/>
            <a:ext cx="1370910" cy="901268"/>
          </a:xfrm>
          <a:prstGeom prst="rect">
            <a:avLst/>
          </a:prstGeom>
          <a:noFill/>
        </p:spPr>
        <p:txBody>
          <a:bodyPr wrap="square" lIns="63499" tIns="31748" rIns="63499" bIns="31748" rtlCol="0">
            <a:spAutoFit/>
          </a:bodyPr>
          <a:lstStyle/>
          <a:p>
            <a:pPr algn="ctr" defTabSz="317479">
              <a:lnSpc>
                <a:spcPct val="80000"/>
              </a:lnSpc>
            </a:pPr>
            <a:r>
              <a:rPr lang="en-US" sz="3200" dirty="0">
                <a:solidFill>
                  <a:srgbClr val="FFFFFF"/>
                </a:solidFill>
                <a:latin typeface="Franklin Gothic Book" charset="0"/>
                <a:ea typeface="Franklin Gothic Book" charset="0"/>
                <a:cs typeface="Franklin Gothic Book" charset="0"/>
              </a:rPr>
              <a:t>94% </a:t>
            </a:r>
          </a:p>
          <a:p>
            <a:pPr algn="ctr" defTabSz="317479">
              <a:lnSpc>
                <a:spcPct val="80000"/>
              </a:lnSpc>
            </a:pPr>
            <a:r>
              <a:rPr lang="en-US" dirty="0">
                <a:solidFill>
                  <a:srgbClr val="FFFFFF"/>
                </a:solidFill>
                <a:latin typeface="Franklin Gothic Book" charset="0"/>
                <a:ea typeface="Franklin Gothic Book" charset="0"/>
                <a:cs typeface="Franklin Gothic Book" charset="0"/>
              </a:rPr>
              <a:t>unsubscribe</a:t>
            </a:r>
            <a:br>
              <a:rPr lang="en-US" dirty="0">
                <a:solidFill>
                  <a:srgbClr val="FFFFFF"/>
                </a:solidFill>
                <a:latin typeface="Franklin Gothic Book" charset="0"/>
                <a:ea typeface="Franklin Gothic Book" charset="0"/>
                <a:cs typeface="Franklin Gothic Book" charset="0"/>
              </a:rPr>
            </a:br>
            <a:r>
              <a:rPr lang="en-US" dirty="0">
                <a:solidFill>
                  <a:srgbClr val="FFFFFF"/>
                </a:solidFill>
                <a:latin typeface="Franklin Gothic Book" charset="0"/>
                <a:ea typeface="Franklin Gothic Book" charset="0"/>
                <a:cs typeface="Franklin Gothic Book" charset="0"/>
              </a:rPr>
              <a:t>from email</a:t>
            </a:r>
          </a:p>
        </p:txBody>
      </p:sp>
      <p:sp>
        <p:nvSpPr>
          <p:cNvPr id="6" name="TextBox 5"/>
          <p:cNvSpPr txBox="1"/>
          <p:nvPr/>
        </p:nvSpPr>
        <p:spPr>
          <a:xfrm>
            <a:off x="7033289" y="5238204"/>
            <a:ext cx="1524136" cy="845869"/>
          </a:xfrm>
          <a:prstGeom prst="rect">
            <a:avLst/>
          </a:prstGeom>
          <a:noFill/>
        </p:spPr>
        <p:txBody>
          <a:bodyPr wrap="square" lIns="63499" tIns="31748" rIns="63499" bIns="31748" rtlCol="0">
            <a:spAutoFit/>
          </a:bodyPr>
          <a:lstStyle/>
          <a:p>
            <a:pPr algn="ctr" defTabSz="317479">
              <a:lnSpc>
                <a:spcPct val="80000"/>
              </a:lnSpc>
            </a:pPr>
            <a:r>
              <a:rPr lang="en-US" sz="3200" dirty="0">
                <a:solidFill>
                  <a:srgbClr val="FFFFFF"/>
                </a:solidFill>
                <a:latin typeface="Franklin Gothic Book" charset="0"/>
                <a:ea typeface="Franklin Gothic Book" charset="0"/>
                <a:cs typeface="Franklin Gothic Book" charset="0"/>
              </a:rPr>
              <a:t>27% </a:t>
            </a:r>
          </a:p>
          <a:p>
            <a:pPr algn="ctr" defTabSz="317479">
              <a:lnSpc>
                <a:spcPct val="70000"/>
              </a:lnSpc>
            </a:pPr>
            <a:r>
              <a:rPr lang="en-US" dirty="0">
                <a:solidFill>
                  <a:srgbClr val="FFFFFF"/>
                </a:solidFill>
                <a:latin typeface="Franklin Gothic Book" charset="0"/>
                <a:ea typeface="Franklin Gothic Book" charset="0"/>
                <a:cs typeface="Franklin Gothic Book" charset="0"/>
              </a:rPr>
              <a:t>direct mail is never opened</a:t>
            </a:r>
          </a:p>
        </p:txBody>
      </p:sp>
      <p:pic>
        <p:nvPicPr>
          <p:cNvPr id="7" name="Picture 6" descr="emai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5314" y="4135546"/>
            <a:ext cx="951935" cy="923171"/>
          </a:xfrm>
          <a:prstGeom prst="rect">
            <a:avLst/>
          </a:prstGeom>
        </p:spPr>
      </p:pic>
      <p:pic>
        <p:nvPicPr>
          <p:cNvPr id="8" name="Picture 7" descr="mai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9391" y="4135546"/>
            <a:ext cx="951935" cy="923171"/>
          </a:xfrm>
          <a:prstGeom prst="rect">
            <a:avLst/>
          </a:prstGeom>
        </p:spPr>
      </p:pic>
      <p:pic>
        <p:nvPicPr>
          <p:cNvPr id="9" name="Picture 8" descr="tv.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4913" y="4135546"/>
            <a:ext cx="951935" cy="923171"/>
          </a:xfrm>
          <a:prstGeom prst="rect">
            <a:avLst/>
          </a:prstGeom>
        </p:spPr>
      </p:pic>
      <p:pic>
        <p:nvPicPr>
          <p:cNvPr id="10" name="Picture 9" descr="phon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80618" y="4173748"/>
            <a:ext cx="873151" cy="846767"/>
          </a:xfrm>
          <a:prstGeom prst="rect">
            <a:avLst/>
          </a:prstGeom>
        </p:spPr>
      </p:pic>
      <p:sp>
        <p:nvSpPr>
          <p:cNvPr id="11" name="Rectangle 10"/>
          <p:cNvSpPr/>
          <p:nvPr/>
        </p:nvSpPr>
        <p:spPr>
          <a:xfrm>
            <a:off x="3748012" y="2446202"/>
            <a:ext cx="4915384" cy="1446542"/>
          </a:xfrm>
          <a:prstGeom prst="rect">
            <a:avLst/>
          </a:prstGeom>
        </p:spPr>
        <p:txBody>
          <a:bodyPr wrap="square" lIns="91436" tIns="45716" rIns="91436" bIns="45716">
            <a:spAutoFit/>
          </a:bodyPr>
          <a:lstStyle/>
          <a:p>
            <a:pPr algn="ctr"/>
            <a:r>
              <a:rPr lang="en-US" sz="8800" dirty="0">
                <a:solidFill>
                  <a:schemeClr val="bg1"/>
                </a:solidFill>
                <a:latin typeface="Franklin Gothic Medium" charset="0"/>
                <a:ea typeface="Franklin Gothic Medium" charset="0"/>
                <a:cs typeface="Franklin Gothic Medium" charset="0"/>
              </a:rPr>
              <a:t>BROKEN.</a:t>
            </a:r>
          </a:p>
        </p:txBody>
      </p:sp>
      <p:sp>
        <p:nvSpPr>
          <p:cNvPr id="12" name="Rectangle 11"/>
          <p:cNvSpPr/>
          <p:nvPr/>
        </p:nvSpPr>
        <p:spPr>
          <a:xfrm>
            <a:off x="1424913" y="915370"/>
            <a:ext cx="9426863" cy="1588119"/>
          </a:xfrm>
          <a:prstGeom prst="rect">
            <a:avLst/>
          </a:prstGeom>
        </p:spPr>
        <p:txBody>
          <a:bodyPr wrap="square" lIns="91436" tIns="45716" rIns="91436" bIns="45716">
            <a:spAutoFit/>
          </a:bodyPr>
          <a:lstStyle/>
          <a:p>
            <a:pPr algn="ctr">
              <a:lnSpc>
                <a:spcPct val="90000"/>
              </a:lnSpc>
            </a:pPr>
            <a:r>
              <a:rPr lang="en-US" sz="3600" dirty="0">
                <a:solidFill>
                  <a:srgbClr val="FFFFFF"/>
                </a:solidFill>
                <a:latin typeface="Franklin Gothic Medium" charset="0"/>
                <a:ea typeface="Franklin Gothic Medium" charset="0"/>
                <a:cs typeface="Franklin Gothic Medium" charset="0"/>
              </a:rPr>
              <a:t>The old</a:t>
            </a:r>
          </a:p>
          <a:p>
            <a:pPr algn="ctr">
              <a:lnSpc>
                <a:spcPct val="90000"/>
              </a:lnSpc>
            </a:pPr>
            <a:r>
              <a:rPr lang="en-US" sz="3600" dirty="0">
                <a:solidFill>
                  <a:srgbClr val="FFFFFF"/>
                </a:solidFill>
                <a:latin typeface="Franklin Gothic Medium" charset="0"/>
                <a:ea typeface="Franklin Gothic Medium" charset="0"/>
                <a:cs typeface="Franklin Gothic Medium" charset="0"/>
              </a:rPr>
              <a:t>marketing playbook</a:t>
            </a:r>
            <a:br>
              <a:rPr lang="en-US" sz="3600" dirty="0">
                <a:solidFill>
                  <a:srgbClr val="FFFFFF"/>
                </a:solidFill>
                <a:latin typeface="Franklin Gothic Medium" charset="0"/>
                <a:ea typeface="Franklin Gothic Medium" charset="0"/>
                <a:cs typeface="Franklin Gothic Medium" charset="0"/>
              </a:rPr>
            </a:br>
            <a:r>
              <a:rPr lang="en-US" sz="3600" dirty="0">
                <a:solidFill>
                  <a:srgbClr val="FFFFFF"/>
                </a:solidFill>
                <a:latin typeface="Franklin Gothic Medium" charset="0"/>
                <a:ea typeface="Franklin Gothic Medium" charset="0"/>
                <a:cs typeface="Franklin Gothic Medium" charset="0"/>
              </a:rPr>
              <a:t> is</a:t>
            </a:r>
          </a:p>
        </p:txBody>
      </p:sp>
      <p:grpSp>
        <p:nvGrpSpPr>
          <p:cNvPr id="13" name="Group 12"/>
          <p:cNvGrpSpPr/>
          <p:nvPr/>
        </p:nvGrpSpPr>
        <p:grpSpPr>
          <a:xfrm>
            <a:off x="4095140" y="2205224"/>
            <a:ext cx="4075227" cy="5715"/>
            <a:chOff x="2618344" y="1668461"/>
            <a:chExt cx="4528026" cy="6350"/>
          </a:xfrm>
        </p:grpSpPr>
        <p:cxnSp>
          <p:nvCxnSpPr>
            <p:cNvPr id="14" name="Straight Connector 13"/>
            <p:cNvCxnSpPr/>
            <p:nvPr/>
          </p:nvCxnSpPr>
          <p:spPr bwMode="auto">
            <a:xfrm flipH="1">
              <a:off x="2618344" y="1674811"/>
              <a:ext cx="1976438" cy="0"/>
            </a:xfrm>
            <a:prstGeom prst="line">
              <a:avLst/>
            </a:prstGeom>
            <a:solidFill>
              <a:srgbClr val="4D4D4D"/>
            </a:solidFill>
            <a:ln w="254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flipH="1">
              <a:off x="5169932" y="1668461"/>
              <a:ext cx="1976438" cy="0"/>
            </a:xfrm>
            <a:prstGeom prst="line">
              <a:avLst/>
            </a:prstGeom>
            <a:solidFill>
              <a:srgbClr val="4D4D4D"/>
            </a:solidFill>
            <a:ln w="254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6" name="TextBox 15"/>
          <p:cNvSpPr txBox="1"/>
          <p:nvPr/>
        </p:nvSpPr>
        <p:spPr>
          <a:xfrm>
            <a:off x="9669898" y="5236746"/>
            <a:ext cx="1294589" cy="901268"/>
          </a:xfrm>
          <a:prstGeom prst="rect">
            <a:avLst/>
          </a:prstGeom>
          <a:noFill/>
        </p:spPr>
        <p:txBody>
          <a:bodyPr wrap="square" lIns="63499" tIns="31748" rIns="63499" bIns="31748" rtlCol="0">
            <a:spAutoFit/>
          </a:bodyPr>
          <a:lstStyle/>
          <a:p>
            <a:pPr algn="ctr" defTabSz="317479">
              <a:lnSpc>
                <a:spcPct val="80000"/>
              </a:lnSpc>
            </a:pPr>
            <a:r>
              <a:rPr lang="en-US" sz="3200" dirty="0">
                <a:solidFill>
                  <a:srgbClr val="FFFFFF"/>
                </a:solidFill>
                <a:latin typeface="Franklin Gothic Book" charset="0"/>
                <a:ea typeface="Franklin Gothic Book" charset="0"/>
                <a:cs typeface="Franklin Gothic Book" charset="0"/>
              </a:rPr>
              <a:t>50% </a:t>
            </a:r>
          </a:p>
          <a:p>
            <a:pPr algn="ctr" defTabSz="317479">
              <a:lnSpc>
                <a:spcPct val="80000"/>
              </a:lnSpc>
            </a:pPr>
            <a:r>
              <a:rPr lang="en-US" dirty="0">
                <a:solidFill>
                  <a:srgbClr val="FFFFFF"/>
                </a:solidFill>
                <a:latin typeface="Franklin Gothic Book" charset="0"/>
                <a:ea typeface="Franklin Gothic Book" charset="0"/>
                <a:cs typeface="Franklin Gothic Book" charset="0"/>
              </a:rPr>
              <a:t>are on do not call lists</a:t>
            </a:r>
          </a:p>
        </p:txBody>
      </p:sp>
      <p:sp>
        <p:nvSpPr>
          <p:cNvPr id="18" name="TextBox 17"/>
          <p:cNvSpPr txBox="1"/>
          <p:nvPr/>
        </p:nvSpPr>
        <p:spPr>
          <a:xfrm>
            <a:off x="0" y="6396335"/>
            <a:ext cx="4689745" cy="461665"/>
          </a:xfrm>
          <a:prstGeom prst="rect">
            <a:avLst/>
          </a:prstGeom>
          <a:noFill/>
        </p:spPr>
        <p:txBody>
          <a:bodyPr wrap="none" rtlCol="0">
            <a:spAutoFit/>
          </a:bodyPr>
          <a:lstStyle/>
          <a:p>
            <a:r>
              <a:rPr lang="en-US" sz="1200" dirty="0">
                <a:solidFill>
                  <a:schemeClr val="bg1"/>
                </a:solidFill>
                <a:latin typeface="Franklin Gothic Book" charset="0"/>
                <a:ea typeface="Franklin Gothic Book" charset="0"/>
                <a:cs typeface="Franklin Gothic Book" charset="0"/>
              </a:rPr>
              <a:t>Base: Varied bases, minimum 598 global consumers</a:t>
            </a:r>
          </a:p>
          <a:p>
            <a:r>
              <a:rPr lang="en-US" sz="1200" dirty="0">
                <a:solidFill>
                  <a:schemeClr val="bg1"/>
                </a:solidFill>
                <a:latin typeface="Franklin Gothic Book" charset="0"/>
                <a:ea typeface="Franklin Gothic Book" charset="0"/>
                <a:cs typeface="Franklin Gothic Book" charset="0"/>
              </a:rPr>
              <a:t>Source: HubSpot Global Interruptive Ads Survey, Q4 2015 – Q1 2016.</a:t>
            </a:r>
          </a:p>
        </p:txBody>
      </p:sp>
    </p:spTree>
    <p:extLst>
      <p:ext uri="{BB962C8B-B14F-4D97-AF65-F5344CB8AC3E}">
        <p14:creationId xmlns:p14="http://schemas.microsoft.com/office/powerpoint/2010/main" val="5213449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smtClean="0">
                <a:latin typeface="Franklin Gothic Book" charset="0"/>
                <a:ea typeface="Franklin Gothic Book" charset="0"/>
                <a:cs typeface="Franklin Gothic Book" charset="0"/>
              </a:rPr>
              <a:t>Save time and keep your calendar full by putting the power to book you in your prospects’ hands.</a:t>
            </a:r>
            <a:endParaRPr lang="en-US" sz="1800" dirty="0">
              <a:latin typeface="Franklin Gothic Book" charset="0"/>
              <a:ea typeface="Franklin Gothic Book" charset="0"/>
              <a:cs typeface="Franklin Gothic Book" charset="0"/>
            </a:endParaRPr>
          </a:p>
        </p:txBody>
      </p:sp>
      <p:sp>
        <p:nvSpPr>
          <p:cNvPr id="8" name="Rectangle 7"/>
          <p:cNvSpPr/>
          <p:nvPr/>
        </p:nvSpPr>
        <p:spPr>
          <a:xfrm>
            <a:off x="7005918" y="1959040"/>
            <a:ext cx="5186082" cy="3416320"/>
          </a:xfrm>
          <a:prstGeom prst="rect">
            <a:avLst/>
          </a:prstGeom>
        </p:spPr>
        <p:txBody>
          <a:bodyPr wrap="square">
            <a:spAutoFit/>
          </a:bodyPr>
          <a:lstStyle/>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Meetings connects to your calendar and allows you to set your availability and share a personalized booking link with your prospects. When they book a meeting, you are both notified and scheduled automatically.</a:t>
            </a: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smtClean="0">
                <a:solidFill>
                  <a:srgbClr val="414141"/>
                </a:solidFill>
                <a:latin typeface="Franklin Gothic Book" charset="0"/>
                <a:ea typeface="Franklin Gothic Book" charset="0"/>
                <a:cs typeface="Franklin Gothic Book" charset="0"/>
              </a:rPr>
              <a:t>Easily drop in your meetings link from Gmail, Outlook, or even include a lead owners’ meetings link when sending marketing emails from HubSpot Marketing.</a:t>
            </a: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endParaRPr lang="en-US" dirty="0" smtClean="0">
              <a:solidFill>
                <a:srgbClr val="414141"/>
              </a:solidFill>
              <a:latin typeface="Franklin Gothic Book" charset="0"/>
              <a:ea typeface="Franklin Gothic Book" charset="0"/>
              <a:cs typeface="Franklin Gothic Book" charset="0"/>
            </a:endParaRPr>
          </a:p>
          <a:p>
            <a:pPr>
              <a:buClr>
                <a:srgbClr val="F7761F"/>
              </a:buClr>
              <a:buSzPct val="100000"/>
            </a:pP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HubSpot Sales – Meetings</a:t>
            </a:r>
            <a:endParaRPr lang="en-US" sz="3600" dirty="0">
              <a:solidFill>
                <a:srgbClr val="414141"/>
              </a:solidFill>
              <a:latin typeface="Franklin Gothic Medium" charset="0"/>
              <a:ea typeface="Franklin Gothic Medium" charset="0"/>
              <a:cs typeface="Franklin Gothic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53" y="1784556"/>
            <a:ext cx="6241197" cy="4665294"/>
          </a:xfrm>
          <a:prstGeom prst="rect">
            <a:avLst/>
          </a:prstGeom>
        </p:spPr>
      </p:pic>
    </p:spTree>
    <p:extLst>
      <p:ext uri="{BB962C8B-B14F-4D97-AF65-F5344CB8AC3E}">
        <p14:creationId xmlns:p14="http://schemas.microsoft.com/office/powerpoint/2010/main" val="5550583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smtClean="0">
                <a:latin typeface="Franklin Gothic Book" charset="0"/>
                <a:ea typeface="Franklin Gothic Book" charset="0"/>
                <a:cs typeface="Franklin Gothic Book" charset="0"/>
              </a:rPr>
              <a:t>Double your connect rate with Calling.</a:t>
            </a:r>
            <a:endParaRPr lang="en-US" sz="1800" dirty="0">
              <a:latin typeface="Franklin Gothic Book" charset="0"/>
              <a:ea typeface="Franklin Gothic Book" charset="0"/>
              <a:cs typeface="Franklin Gothic Book" charset="0"/>
            </a:endParaRPr>
          </a:p>
        </p:txBody>
      </p:sp>
      <p:sp>
        <p:nvSpPr>
          <p:cNvPr id="8" name="Rectangle 7"/>
          <p:cNvSpPr/>
          <p:nvPr/>
        </p:nvSpPr>
        <p:spPr>
          <a:xfrm>
            <a:off x="7005918" y="1959040"/>
            <a:ext cx="5186082" cy="1754326"/>
          </a:xfrm>
          <a:prstGeom prst="rect">
            <a:avLst/>
          </a:prstGeom>
        </p:spPr>
        <p:txBody>
          <a:bodyPr wrap="square">
            <a:spAutoFit/>
          </a:bodyPr>
          <a:lstStyle/>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No need to touch a phone </a:t>
            </a:r>
            <a:r>
              <a:rPr lang="en-US" dirty="0" smtClean="0">
                <a:solidFill>
                  <a:srgbClr val="414141"/>
                </a:solidFill>
                <a:latin typeface="Franklin Gothic Book" charset="0"/>
                <a:ea typeface="Franklin Gothic Book" charset="0"/>
                <a:cs typeface="Franklin Gothic Book" charset="0"/>
              </a:rPr>
              <a:t>– HubSpot Sales </a:t>
            </a:r>
            <a:r>
              <a:rPr lang="en-US" dirty="0">
                <a:solidFill>
                  <a:srgbClr val="414141"/>
                </a:solidFill>
                <a:latin typeface="Franklin Gothic Book" charset="0"/>
                <a:ea typeface="Franklin Gothic Book" charset="0"/>
                <a:cs typeface="Franklin Gothic Book" charset="0"/>
              </a:rPr>
              <a:t>connects you right from your browser, and even records the call (if you choose).</a:t>
            </a:r>
          </a:p>
          <a:p>
            <a:pPr marL="285750" indent="-285750">
              <a:buClr>
                <a:srgbClr val="F7761F"/>
              </a:buClr>
              <a:buSzPct val="100000"/>
              <a:buFont typeface="Arial" charset="0"/>
              <a:buChar char="•"/>
            </a:pPr>
            <a:endParaRPr lang="en-US" dirty="0">
              <a:solidFill>
                <a:srgbClr val="414141"/>
              </a:solidFill>
              <a:latin typeface="Franklin Gothic Book" charset="0"/>
              <a:ea typeface="Franklin Gothic Book" charset="0"/>
              <a:cs typeface="Franklin Gothic Book" charset="0"/>
            </a:endParaRPr>
          </a:p>
          <a:p>
            <a:pPr marL="285750" indent="-285750">
              <a:buClr>
                <a:srgbClr val="F7761F"/>
              </a:buClr>
              <a:buSzPct val="100000"/>
              <a:buFont typeface="Arial" charset="0"/>
              <a:buChar char="•"/>
            </a:pPr>
            <a:r>
              <a:rPr lang="en-US" dirty="0">
                <a:solidFill>
                  <a:srgbClr val="414141"/>
                </a:solidFill>
                <a:latin typeface="Franklin Gothic Book" charset="0"/>
                <a:ea typeface="Franklin Gothic Book" charset="0"/>
                <a:cs typeface="Franklin Gothic Book" charset="0"/>
              </a:rPr>
              <a:t>At the end of your call, everything is automatically logged </a:t>
            </a:r>
            <a:r>
              <a:rPr lang="en-US" dirty="0" smtClean="0">
                <a:solidFill>
                  <a:srgbClr val="414141"/>
                </a:solidFill>
                <a:latin typeface="Franklin Gothic Book" charset="0"/>
                <a:ea typeface="Franklin Gothic Book" charset="0"/>
                <a:cs typeface="Franklin Gothic Book" charset="0"/>
              </a:rPr>
              <a:t>in your CRM system.</a:t>
            </a:r>
            <a:endParaRPr lang="en-US" dirty="0">
              <a:solidFill>
                <a:srgbClr val="414141"/>
              </a:solidFill>
              <a:latin typeface="Franklin Gothic Book" charset="0"/>
              <a:ea typeface="Franklin Gothic Book" charset="0"/>
              <a:cs typeface="Franklin Gothic Book" charset="0"/>
            </a:endParaRPr>
          </a:p>
        </p:txBody>
      </p:sp>
      <p:sp>
        <p:nvSpPr>
          <p:cNvPr id="9" name="TextBox 8"/>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HubSpot Sales– Calling</a:t>
            </a:r>
            <a:endParaRPr lang="en-US" sz="3600" dirty="0">
              <a:solidFill>
                <a:srgbClr val="414141"/>
              </a:solidFill>
              <a:latin typeface="Franklin Gothic Medium" charset="0"/>
              <a:ea typeface="Franklin Gothic Medium" charset="0"/>
              <a:cs typeface="Franklin Gothic Medium" charset="0"/>
            </a:endParaRPr>
          </a:p>
        </p:txBody>
      </p:sp>
      <p:pic>
        <p:nvPicPr>
          <p:cNvPr id="10" name="Picture 9" descr="s4b-callin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775" y="1768438"/>
            <a:ext cx="5966149" cy="4605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30064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4472" y="2182901"/>
            <a:ext cx="12546107" cy="2492200"/>
          </a:xfrm>
          <a:prstGeom prst="rect">
            <a:avLst/>
          </a:prstGeom>
          <a:solidFill>
            <a:srgbClr val="F7761F"/>
          </a:solid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6</a:t>
            </a:r>
            <a:endParaRPr lang="en-US" dirty="0" smtClean="0">
              <a:latin typeface="Franklin Gothic Medium" charset="0"/>
              <a:ea typeface="Franklin Gothic Medium" charset="0"/>
              <a:cs typeface="Franklin Gothic Medium" charset="0"/>
            </a:endParaRPr>
          </a:p>
        </p:txBody>
      </p:sp>
      <p:sp>
        <p:nvSpPr>
          <p:cNvPr id="3" name="Text Placeholder 2"/>
          <p:cNvSpPr>
            <a:spLocks noGrp="1"/>
          </p:cNvSpPr>
          <p:nvPr>
            <p:ph type="body" sz="quarter" idx="14"/>
          </p:nvPr>
        </p:nvSpPr>
        <p:spPr>
          <a:xfrm>
            <a:off x="3689351" y="2799139"/>
            <a:ext cx="6524625" cy="1163638"/>
          </a:xfrm>
        </p:spPr>
        <p:txBody>
          <a:bodyPr/>
          <a:lstStyle/>
          <a:p>
            <a:r>
              <a:rPr lang="en-US" sz="4800" dirty="0">
                <a:latin typeface="Franklin Gothic Medium" charset="0"/>
                <a:ea typeface="Franklin Gothic Medium" charset="0"/>
                <a:cs typeface="Franklin Gothic Medium" charset="0"/>
              </a:rPr>
              <a:t>Services &amp; Support</a:t>
            </a:r>
          </a:p>
        </p:txBody>
      </p:sp>
    </p:spTree>
    <p:extLst>
      <p:ext uri="{BB962C8B-B14F-4D97-AF65-F5344CB8AC3E}">
        <p14:creationId xmlns:p14="http://schemas.microsoft.com/office/powerpoint/2010/main" val="17851880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979614" y="670093"/>
            <a:ext cx="8234361"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5" name="TextBox 4"/>
          <p:cNvSpPr txBox="1"/>
          <p:nvPr/>
        </p:nvSpPr>
        <p:spPr>
          <a:xfrm>
            <a:off x="1895887" y="1605032"/>
            <a:ext cx="2548959" cy="830997"/>
          </a:xfrm>
          <a:prstGeom prst="rect">
            <a:avLst/>
          </a:prstGeom>
          <a:noFill/>
        </p:spPr>
        <p:txBody>
          <a:bodyPr wrap="square" rtlCol="0">
            <a:spAutoFit/>
          </a:bodyPr>
          <a:lstStyle/>
          <a:p>
            <a:pPr algn="ctr">
              <a:buClr>
                <a:srgbClr val="F7761F"/>
              </a:buClr>
            </a:pPr>
            <a:r>
              <a:rPr lang="en-US" sz="1600" dirty="0">
                <a:solidFill>
                  <a:srgbClr val="414141"/>
                </a:solidFill>
                <a:latin typeface="Franklin Gothic Book" charset="0"/>
                <a:ea typeface="Franklin Gothic Book" charset="0"/>
                <a:cs typeface="Franklin Gothic Book" charset="0"/>
              </a:rPr>
              <a:t>Unlimited phone and </a:t>
            </a:r>
            <a:endParaRPr lang="en-US" sz="1600" dirty="0" smtClean="0">
              <a:solidFill>
                <a:srgbClr val="414141"/>
              </a:solidFill>
              <a:latin typeface="Franklin Gothic Book" charset="0"/>
              <a:ea typeface="Franklin Gothic Book" charset="0"/>
              <a:cs typeface="Franklin Gothic Book" charset="0"/>
            </a:endParaRPr>
          </a:p>
          <a:p>
            <a:pPr algn="ctr">
              <a:buClr>
                <a:srgbClr val="F7761F"/>
              </a:buClr>
            </a:pPr>
            <a:r>
              <a:rPr lang="en-US" sz="1600" dirty="0" smtClean="0">
                <a:solidFill>
                  <a:srgbClr val="414141"/>
                </a:solidFill>
                <a:latin typeface="Franklin Gothic Book" charset="0"/>
                <a:ea typeface="Franklin Gothic Book" charset="0"/>
                <a:cs typeface="Franklin Gothic Book" charset="0"/>
              </a:rPr>
              <a:t>email </a:t>
            </a:r>
            <a:r>
              <a:rPr lang="en-US" sz="1600" dirty="0">
                <a:solidFill>
                  <a:srgbClr val="414141"/>
                </a:solidFill>
                <a:latin typeface="Franklin Gothic Book" charset="0"/>
                <a:ea typeface="Franklin Gothic Book" charset="0"/>
                <a:cs typeface="Franklin Gothic Book" charset="0"/>
              </a:rPr>
              <a:t>support </a:t>
            </a:r>
            <a:r>
              <a:rPr lang="en-US" sz="1600" dirty="0" smtClean="0">
                <a:solidFill>
                  <a:srgbClr val="414141"/>
                </a:solidFill>
                <a:latin typeface="Franklin Gothic Book" charset="0"/>
                <a:ea typeface="Franklin Gothic Book" charset="0"/>
                <a:cs typeface="Franklin Gothic Book" charset="0"/>
              </a:rPr>
              <a:t>for </a:t>
            </a:r>
          </a:p>
          <a:p>
            <a:pPr algn="ctr">
              <a:buClr>
                <a:srgbClr val="F7761F"/>
              </a:buClr>
            </a:pPr>
            <a:r>
              <a:rPr lang="en-US" sz="1600" dirty="0" smtClean="0">
                <a:solidFill>
                  <a:srgbClr val="414141"/>
                </a:solidFill>
                <a:latin typeface="Franklin Gothic Book" charset="0"/>
                <a:ea typeface="Franklin Gothic Book" charset="0"/>
                <a:cs typeface="Franklin Gothic Book" charset="0"/>
              </a:rPr>
              <a:t>ALL </a:t>
            </a:r>
            <a:r>
              <a:rPr lang="en-US" sz="1600" dirty="0">
                <a:solidFill>
                  <a:srgbClr val="414141"/>
                </a:solidFill>
                <a:latin typeface="Franklin Gothic Book" charset="0"/>
                <a:ea typeface="Franklin Gothic Book" charset="0"/>
                <a:cs typeface="Franklin Gothic Book" charset="0"/>
              </a:rPr>
              <a:t>customers, </a:t>
            </a:r>
            <a:r>
              <a:rPr lang="en-US" sz="1600" dirty="0" smtClean="0">
                <a:solidFill>
                  <a:srgbClr val="414141"/>
                </a:solidFill>
                <a:latin typeface="Franklin Gothic Book" charset="0"/>
                <a:ea typeface="Franklin Gothic Book" charset="0"/>
                <a:cs typeface="Franklin Gothic Book" charset="0"/>
              </a:rPr>
              <a:t>for life</a:t>
            </a:r>
            <a:endParaRPr lang="en-US" sz="1600" dirty="0">
              <a:solidFill>
                <a:srgbClr val="414141"/>
              </a:solidFill>
              <a:latin typeface="Franklin Gothic Book" charset="0"/>
              <a:ea typeface="Franklin Gothic Book" charset="0"/>
              <a:cs typeface="Franklin Gothic Book" charset="0"/>
            </a:endParaRPr>
          </a:p>
        </p:txBody>
      </p:sp>
      <p:pic>
        <p:nvPicPr>
          <p:cNvPr id="9" name="Picture 8" descr="Blog___HubSpot.png"/>
          <p:cNvPicPr>
            <a:picLocks noChangeAspect="1"/>
          </p:cNvPicPr>
          <p:nvPr/>
        </p:nvPicPr>
        <p:blipFill rotWithShape="1">
          <a:blip r:embed="rId3" cstate="email">
            <a:extLst>
              <a:ext uri="{28A0092B-C50C-407E-A947-70E740481C1C}">
                <a14:useLocalDpi xmlns:a14="http://schemas.microsoft.com/office/drawing/2010/main"/>
              </a:ext>
            </a:extLst>
          </a:blip>
          <a:srcRect l="1" t="433" r="737" b="873"/>
          <a:stretch/>
        </p:blipFill>
        <p:spPr>
          <a:xfrm>
            <a:off x="3387415" y="2993019"/>
            <a:ext cx="5472674" cy="3531206"/>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4687912" y="1605032"/>
            <a:ext cx="2342335" cy="830997"/>
          </a:xfrm>
          <a:prstGeom prst="rect">
            <a:avLst/>
          </a:prstGeom>
          <a:noFill/>
        </p:spPr>
        <p:txBody>
          <a:bodyPr wrap="square" rtlCol="0">
            <a:spAutoFit/>
          </a:bodyPr>
          <a:lstStyle/>
          <a:p>
            <a:pPr algn="ctr">
              <a:buClr>
                <a:srgbClr val="F7761F"/>
              </a:buClr>
            </a:pPr>
            <a:r>
              <a:rPr lang="en-US" sz="1600" dirty="0">
                <a:solidFill>
                  <a:srgbClr val="414141"/>
                </a:solidFill>
                <a:latin typeface="Franklin Gothic Book" charset="0"/>
                <a:ea typeface="Franklin Gothic Book" charset="0"/>
                <a:cs typeface="Franklin Gothic Book" charset="0"/>
              </a:rPr>
              <a:t>Search the Knowledge Base for user guides </a:t>
            </a:r>
            <a:endParaRPr lang="en-US" sz="1600" dirty="0" smtClean="0">
              <a:solidFill>
                <a:srgbClr val="414141"/>
              </a:solidFill>
              <a:latin typeface="Franklin Gothic Book" charset="0"/>
              <a:ea typeface="Franklin Gothic Book" charset="0"/>
              <a:cs typeface="Franklin Gothic Book" charset="0"/>
            </a:endParaRPr>
          </a:p>
          <a:p>
            <a:pPr algn="ctr">
              <a:buClr>
                <a:srgbClr val="F7761F"/>
              </a:buClr>
            </a:pPr>
            <a:r>
              <a:rPr lang="en-US" sz="1600" dirty="0" smtClean="0">
                <a:solidFill>
                  <a:srgbClr val="414141"/>
                </a:solidFill>
                <a:latin typeface="Franklin Gothic Book" charset="0"/>
                <a:ea typeface="Franklin Gothic Book" charset="0"/>
                <a:cs typeface="Franklin Gothic Book" charset="0"/>
              </a:rPr>
              <a:t>and </a:t>
            </a:r>
            <a:r>
              <a:rPr lang="en-US" sz="1600" dirty="0">
                <a:solidFill>
                  <a:srgbClr val="414141"/>
                </a:solidFill>
                <a:latin typeface="Franklin Gothic Book" charset="0"/>
                <a:ea typeface="Franklin Gothic Book" charset="0"/>
                <a:cs typeface="Franklin Gothic Book" charset="0"/>
              </a:rPr>
              <a:t>help docs</a:t>
            </a:r>
          </a:p>
        </p:txBody>
      </p:sp>
      <p:sp>
        <p:nvSpPr>
          <p:cNvPr id="12" name="TextBox 11"/>
          <p:cNvSpPr txBox="1"/>
          <p:nvPr/>
        </p:nvSpPr>
        <p:spPr>
          <a:xfrm>
            <a:off x="7219525" y="1605033"/>
            <a:ext cx="2780025" cy="830997"/>
          </a:xfrm>
          <a:prstGeom prst="rect">
            <a:avLst/>
          </a:prstGeom>
          <a:noFill/>
        </p:spPr>
        <p:txBody>
          <a:bodyPr wrap="square" rtlCol="0">
            <a:spAutoFit/>
          </a:bodyPr>
          <a:lstStyle/>
          <a:p>
            <a:pPr algn="ctr">
              <a:buClr>
                <a:srgbClr val="F7761F"/>
              </a:buClr>
            </a:pPr>
            <a:r>
              <a:rPr lang="en-US" sz="1600" dirty="0">
                <a:solidFill>
                  <a:srgbClr val="414141"/>
                </a:solidFill>
                <a:latin typeface="Franklin Gothic Book" charset="0"/>
                <a:ea typeface="Franklin Gothic Book" charset="0"/>
                <a:cs typeface="Franklin Gothic Book" charset="0"/>
              </a:rPr>
              <a:t>Connect with other HubSpot users through the HubSpot Forums or User Groups</a:t>
            </a:r>
          </a:p>
        </p:txBody>
      </p:sp>
      <p:pic>
        <p:nvPicPr>
          <p:cNvPr id="13" name="Picture 12" descr="Phon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4825" y="1035004"/>
            <a:ext cx="236986" cy="509519"/>
          </a:xfrm>
          <a:prstGeom prst="rect">
            <a:avLst/>
          </a:prstGeom>
        </p:spPr>
      </p:pic>
      <p:pic>
        <p:nvPicPr>
          <p:cNvPr id="14" name="Picture 13" descr="Search.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5028" y="1101545"/>
            <a:ext cx="426575" cy="426575"/>
          </a:xfrm>
          <a:prstGeom prst="rect">
            <a:avLst/>
          </a:prstGeom>
        </p:spPr>
      </p:pic>
      <p:pic>
        <p:nvPicPr>
          <p:cNvPr id="15" name="Picture 14" descr="Connections.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1738" y="1101545"/>
            <a:ext cx="426575" cy="426575"/>
          </a:xfrm>
          <a:prstGeom prst="rect">
            <a:avLst/>
          </a:prstGeom>
        </p:spPr>
      </p:pic>
      <p:cxnSp>
        <p:nvCxnSpPr>
          <p:cNvPr id="16" name="Straight Connector 15"/>
          <p:cNvCxnSpPr/>
          <p:nvPr/>
        </p:nvCxnSpPr>
        <p:spPr>
          <a:xfrm>
            <a:off x="1949675" y="2677642"/>
            <a:ext cx="8353243" cy="0"/>
          </a:xfrm>
          <a:prstGeom prst="line">
            <a:avLst/>
          </a:prstGeom>
          <a:ln w="12700" cmpd="sng">
            <a:solidFill>
              <a:srgbClr val="41414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Support</a:t>
            </a:r>
            <a:endParaRPr lang="en-US" sz="3600" dirty="0">
              <a:solidFill>
                <a:srgbClr val="414141"/>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7291573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6271" y="3808119"/>
            <a:ext cx="6118413" cy="369332"/>
          </a:xfrm>
          <a:prstGeom prst="rect">
            <a:avLst/>
          </a:prstGeom>
          <a:noFill/>
        </p:spPr>
        <p:txBody>
          <a:bodyPr wrap="square" rtlCol="0">
            <a:spAutoFit/>
          </a:bodyPr>
          <a:lstStyle/>
          <a:p>
            <a:pPr algn="ctr"/>
            <a:r>
              <a:rPr lang="en-US" dirty="0">
                <a:solidFill>
                  <a:srgbClr val="414141"/>
                </a:solidFill>
                <a:latin typeface="Franklin Gothic Book" charset="0"/>
                <a:ea typeface="Franklin Gothic Book" charset="0"/>
                <a:cs typeface="Franklin Gothic Book" charset="0"/>
              </a:rPr>
              <a:t>Customers e</a:t>
            </a:r>
            <a:r>
              <a:rPr lang="en-US" dirty="0" smtClean="0">
                <a:solidFill>
                  <a:srgbClr val="414141"/>
                </a:solidFill>
                <a:latin typeface="Franklin Gothic Book" charset="0"/>
                <a:ea typeface="Franklin Gothic Book" charset="0"/>
                <a:cs typeface="Franklin Gothic Book" charset="0"/>
              </a:rPr>
              <a:t>ven </a:t>
            </a:r>
            <a:r>
              <a:rPr lang="en-US" dirty="0">
                <a:solidFill>
                  <a:srgbClr val="414141"/>
                </a:solidFill>
                <a:latin typeface="Franklin Gothic Book" charset="0"/>
                <a:ea typeface="Franklin Gothic Book" charset="0"/>
                <a:cs typeface="Franklin Gothic Book" charset="0"/>
              </a:rPr>
              <a:t>t</a:t>
            </a:r>
            <a:r>
              <a:rPr lang="en-US" dirty="0" smtClean="0">
                <a:solidFill>
                  <a:srgbClr val="414141"/>
                </a:solidFill>
                <a:latin typeface="Franklin Gothic Book" charset="0"/>
                <a:ea typeface="Franklin Gothic Book" charset="0"/>
                <a:cs typeface="Franklin Gothic Book" charset="0"/>
              </a:rPr>
              <a:t>weet </a:t>
            </a:r>
            <a:r>
              <a:rPr lang="en-US" dirty="0">
                <a:solidFill>
                  <a:srgbClr val="414141"/>
                </a:solidFill>
                <a:latin typeface="Franklin Gothic Book" charset="0"/>
                <a:ea typeface="Franklin Gothic Book" charset="0"/>
                <a:cs typeface="Franklin Gothic Book" charset="0"/>
              </a:rPr>
              <a:t>a</a:t>
            </a:r>
            <a:r>
              <a:rPr lang="en-US" dirty="0" smtClean="0">
                <a:solidFill>
                  <a:srgbClr val="414141"/>
                </a:solidFill>
                <a:latin typeface="Franklin Gothic Book" charset="0"/>
                <a:ea typeface="Franklin Gothic Book" charset="0"/>
                <a:cs typeface="Franklin Gothic Book" charset="0"/>
              </a:rPr>
              <a:t>bout </a:t>
            </a:r>
            <a:r>
              <a:rPr lang="en-US" dirty="0">
                <a:solidFill>
                  <a:srgbClr val="414141"/>
                </a:solidFill>
                <a:latin typeface="Franklin Gothic Book" charset="0"/>
                <a:ea typeface="Franklin Gothic Book" charset="0"/>
                <a:cs typeface="Franklin Gothic Book" charset="0"/>
              </a:rPr>
              <a:t>t</a:t>
            </a:r>
            <a:r>
              <a:rPr lang="en-US" dirty="0" smtClean="0">
                <a:solidFill>
                  <a:srgbClr val="414141"/>
                </a:solidFill>
                <a:latin typeface="Franklin Gothic Book" charset="0"/>
                <a:ea typeface="Franklin Gothic Book" charset="0"/>
                <a:cs typeface="Franklin Gothic Book" charset="0"/>
              </a:rPr>
              <a:t>heir </a:t>
            </a:r>
            <a:r>
              <a:rPr lang="en-US" dirty="0">
                <a:solidFill>
                  <a:srgbClr val="414141"/>
                </a:solidFill>
                <a:latin typeface="Franklin Gothic Book" charset="0"/>
                <a:ea typeface="Franklin Gothic Book" charset="0"/>
                <a:cs typeface="Franklin Gothic Book" charset="0"/>
              </a:rPr>
              <a:t>s</a:t>
            </a:r>
            <a:r>
              <a:rPr lang="en-US" dirty="0" smtClean="0">
                <a:solidFill>
                  <a:srgbClr val="414141"/>
                </a:solidFill>
                <a:latin typeface="Franklin Gothic Book" charset="0"/>
                <a:ea typeface="Franklin Gothic Book" charset="0"/>
                <a:cs typeface="Franklin Gothic Book" charset="0"/>
              </a:rPr>
              <a:t>upport experiences.</a:t>
            </a:r>
            <a:endParaRPr lang="en-US" dirty="0">
              <a:solidFill>
                <a:srgbClr val="414141"/>
              </a:solidFill>
              <a:latin typeface="Franklin Gothic Book" charset="0"/>
              <a:ea typeface="Franklin Gothic Book" charset="0"/>
              <a:cs typeface="Franklin Gothic Book" charset="0"/>
            </a:endParaRPr>
          </a:p>
        </p:txBody>
      </p:sp>
      <p:cxnSp>
        <p:nvCxnSpPr>
          <p:cNvPr id="10" name="Straight Connector 9"/>
          <p:cNvCxnSpPr/>
          <p:nvPr/>
        </p:nvCxnSpPr>
        <p:spPr>
          <a:xfrm flipV="1">
            <a:off x="443753" y="3467671"/>
            <a:ext cx="5480620" cy="3101"/>
          </a:xfrm>
          <a:prstGeom prst="line">
            <a:avLst/>
          </a:prstGeom>
          <a:ln w="12700" cmpd="sng">
            <a:solidFill>
              <a:srgbClr val="414141"/>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6295" y="1309977"/>
            <a:ext cx="2875536" cy="805150"/>
          </a:xfrm>
          <a:prstGeom prst="rect">
            <a:avLst/>
          </a:prstGeom>
        </p:spPr>
      </p:pic>
      <p:sp>
        <p:nvSpPr>
          <p:cNvPr id="13" name="Rectangle 12"/>
          <p:cNvSpPr/>
          <p:nvPr/>
        </p:nvSpPr>
        <p:spPr>
          <a:xfrm>
            <a:off x="443753" y="2362970"/>
            <a:ext cx="5480620" cy="830997"/>
          </a:xfrm>
          <a:prstGeom prst="rect">
            <a:avLst/>
          </a:prstGeom>
        </p:spPr>
        <p:txBody>
          <a:bodyPr wrap="square">
            <a:spAutoFit/>
          </a:bodyPr>
          <a:lstStyle/>
          <a:p>
            <a:pPr algn="ctr"/>
            <a:r>
              <a:rPr lang="en-US" sz="2400" dirty="0">
                <a:solidFill>
                  <a:srgbClr val="414141"/>
                </a:solidFill>
                <a:latin typeface="Franklin Gothic Book" charset="0"/>
                <a:ea typeface="Franklin Gothic Book" charset="0"/>
                <a:cs typeface="Franklin Gothic Book" charset="0"/>
              </a:rPr>
              <a:t>HubSpot ranked #1 in user satisfaction </a:t>
            </a:r>
          </a:p>
          <a:p>
            <a:pPr algn="ctr"/>
            <a:r>
              <a:rPr lang="en-US" sz="2400" dirty="0">
                <a:solidFill>
                  <a:srgbClr val="414141"/>
                </a:solidFill>
                <a:latin typeface="Franklin Gothic Book" charset="0"/>
                <a:ea typeface="Franklin Gothic Book" charset="0"/>
                <a:cs typeface="Franklin Gothic Book" charset="0"/>
              </a:rPr>
              <a:t>by G2 Crowd in 2015.</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8235" y="4592964"/>
            <a:ext cx="4102416" cy="1947537"/>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8235" y="2722082"/>
            <a:ext cx="4102416" cy="1592286"/>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4988" y="4392936"/>
            <a:ext cx="4040980" cy="2147565"/>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68235" y="268819"/>
            <a:ext cx="4102416" cy="2199566"/>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Support</a:t>
            </a:r>
            <a:endParaRPr lang="en-US" sz="3600" dirty="0">
              <a:solidFill>
                <a:srgbClr val="414141"/>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3225286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979614" y="670093"/>
            <a:ext cx="8234361"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18" name="Text Placeholder 1"/>
          <p:cNvSpPr txBox="1">
            <a:spLocks/>
          </p:cNvSpPr>
          <p:nvPr/>
        </p:nvSpPr>
        <p:spPr>
          <a:xfrm>
            <a:off x="443754" y="1760161"/>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1800" dirty="0">
                <a:latin typeface="Franklin Gothic Book" charset="0"/>
                <a:ea typeface="Franklin Gothic Book" charset="0"/>
                <a:cs typeface="Franklin Gothic Book" charset="0"/>
              </a:rPr>
              <a:t>Our team of Inbound Marketing Professors </a:t>
            </a:r>
            <a:r>
              <a:rPr lang="en-US" sz="1800" dirty="0" smtClean="0">
                <a:latin typeface="Franklin Gothic Book" charset="0"/>
                <a:ea typeface="Franklin Gothic Book" charset="0"/>
                <a:cs typeface="Franklin Gothic Book" charset="0"/>
              </a:rPr>
              <a:t>hold 8+ live training sessions daily on </a:t>
            </a:r>
            <a:r>
              <a:rPr lang="en-US" sz="1800" dirty="0">
                <a:latin typeface="Franklin Gothic Book" charset="0"/>
                <a:ea typeface="Franklin Gothic Book" charset="0"/>
                <a:cs typeface="Franklin Gothic Book" charset="0"/>
              </a:rPr>
              <a:t>every part of your marketing and sales funnel. </a:t>
            </a:r>
            <a:endParaRPr lang="en-US" sz="1800" dirty="0" smtClean="0">
              <a:latin typeface="Franklin Gothic Book" charset="0"/>
              <a:ea typeface="Franklin Gothic Book" charset="0"/>
              <a:cs typeface="Franklin Gothic Book" charset="0"/>
            </a:endParaRPr>
          </a:p>
          <a:p>
            <a:pPr>
              <a:lnSpc>
                <a:spcPct val="110000"/>
              </a:lnSpc>
            </a:pPr>
            <a:endParaRPr lang="en-US" sz="1800" dirty="0">
              <a:latin typeface="Franklin Gothic Book" charset="0"/>
              <a:ea typeface="Franklin Gothic Book" charset="0"/>
              <a:cs typeface="Franklin Gothic Book" charset="0"/>
            </a:endParaRPr>
          </a:p>
          <a:p>
            <a:pPr algn="ctr">
              <a:lnSpc>
                <a:spcPct val="110000"/>
              </a:lnSpc>
            </a:pPr>
            <a:r>
              <a:rPr lang="en-US" sz="1800" dirty="0" smtClean="0">
                <a:latin typeface="Franklin Gothic Book" charset="0"/>
                <a:ea typeface="Franklin Gothic Book" charset="0"/>
                <a:cs typeface="Franklin Gothic Book" charset="0"/>
              </a:rPr>
              <a:t>Join </a:t>
            </a:r>
            <a:r>
              <a:rPr lang="en-US" sz="1800" dirty="0">
                <a:latin typeface="Franklin Gothic Book" charset="0"/>
                <a:ea typeface="Franklin Gothic Book" charset="0"/>
                <a:cs typeface="Franklin Gothic Book" charset="0"/>
              </a:rPr>
              <a:t>the team or watch the recordings on your own time.</a:t>
            </a:r>
          </a:p>
          <a:p>
            <a:pPr marL="285750" indent="-285750">
              <a:buClr>
                <a:srgbClr val="F7761F"/>
              </a:buClr>
              <a:buFont typeface="Arial"/>
              <a:buChar char="•"/>
            </a:pPr>
            <a:endParaRPr lang="en-US" sz="1600" dirty="0">
              <a:latin typeface="Franklin Gothic Book" charset="0"/>
              <a:ea typeface="Franklin Gothic Book" charset="0"/>
              <a:cs typeface="Franklin Gothic Book" charset="0"/>
            </a:endParaRPr>
          </a:p>
        </p:txBody>
      </p:sp>
      <p:pic>
        <p:nvPicPr>
          <p:cNvPr id="16" name="Picture 15" descr="HubSpotAcademy_low-res_for_light_backgrounds-gradient-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604" y="467451"/>
            <a:ext cx="4026532" cy="1035556"/>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1516331269"/>
              </p:ext>
            </p:extLst>
          </p:nvPr>
        </p:nvGraphicFramePr>
        <p:xfrm>
          <a:off x="2181998" y="3594797"/>
          <a:ext cx="7730495" cy="2936240"/>
        </p:xfrm>
        <a:graphic>
          <a:graphicData uri="http://schemas.openxmlformats.org/drawingml/2006/table">
            <a:tbl>
              <a:tblPr firstRow="1" bandRow="1">
                <a:tableStyleId>{17292A2E-F333-43FB-9621-5CBBE7FDCDCB}</a:tableStyleId>
              </a:tblPr>
              <a:tblGrid>
                <a:gridCol w="1546099"/>
                <a:gridCol w="1546099"/>
                <a:gridCol w="1546099"/>
                <a:gridCol w="1546099"/>
                <a:gridCol w="1546099"/>
              </a:tblGrid>
              <a:tr h="370840">
                <a:tc>
                  <a:txBody>
                    <a:bodyPr/>
                    <a:lstStyle/>
                    <a:p>
                      <a:r>
                        <a:rPr lang="en-US" sz="1200" dirty="0" smtClean="0">
                          <a:latin typeface="Franklin Gothic Book" charset="0"/>
                          <a:ea typeface="Franklin Gothic Book" charset="0"/>
                          <a:cs typeface="Franklin Gothic Book" charset="0"/>
                        </a:rPr>
                        <a:t>Monday</a:t>
                      </a:r>
                      <a:endParaRPr lang="en-US" sz="1200" dirty="0">
                        <a:latin typeface="Franklin Gothic Book" charset="0"/>
                        <a:ea typeface="Franklin Gothic Book" charset="0"/>
                        <a:cs typeface="Franklin Gothic Book" charset="0"/>
                      </a:endParaRPr>
                    </a:p>
                  </a:txBody>
                  <a:tcPr/>
                </a:tc>
                <a:tc>
                  <a:txBody>
                    <a:bodyPr/>
                    <a:lstStyle/>
                    <a:p>
                      <a:r>
                        <a:rPr lang="en-US" sz="1200" dirty="0" smtClean="0">
                          <a:latin typeface="Franklin Gothic Book" charset="0"/>
                          <a:ea typeface="Franklin Gothic Book" charset="0"/>
                          <a:cs typeface="Franklin Gothic Book" charset="0"/>
                        </a:rPr>
                        <a:t>Tuesday</a:t>
                      </a:r>
                      <a:endParaRPr lang="en-US" sz="1200" dirty="0">
                        <a:latin typeface="Franklin Gothic Book" charset="0"/>
                        <a:ea typeface="Franklin Gothic Book" charset="0"/>
                        <a:cs typeface="Franklin Gothic Book" charset="0"/>
                      </a:endParaRPr>
                    </a:p>
                  </a:txBody>
                  <a:tcPr/>
                </a:tc>
                <a:tc>
                  <a:txBody>
                    <a:bodyPr/>
                    <a:lstStyle/>
                    <a:p>
                      <a:r>
                        <a:rPr lang="en-US" sz="1200" dirty="0" smtClean="0">
                          <a:latin typeface="Franklin Gothic Book" charset="0"/>
                          <a:ea typeface="Franklin Gothic Book" charset="0"/>
                          <a:cs typeface="Franklin Gothic Book" charset="0"/>
                        </a:rPr>
                        <a:t>Wednesday</a:t>
                      </a:r>
                      <a:endParaRPr lang="en-US" sz="1200" dirty="0">
                        <a:latin typeface="Franklin Gothic Book" charset="0"/>
                        <a:ea typeface="Franklin Gothic Book" charset="0"/>
                        <a:cs typeface="Franklin Gothic Book" charset="0"/>
                      </a:endParaRPr>
                    </a:p>
                  </a:txBody>
                  <a:tcPr/>
                </a:tc>
                <a:tc>
                  <a:txBody>
                    <a:bodyPr/>
                    <a:lstStyle/>
                    <a:p>
                      <a:r>
                        <a:rPr lang="en-US" sz="1200" dirty="0" smtClean="0">
                          <a:latin typeface="Franklin Gothic Book" charset="0"/>
                          <a:ea typeface="Franklin Gothic Book" charset="0"/>
                          <a:cs typeface="Franklin Gothic Book" charset="0"/>
                        </a:rPr>
                        <a:t>Thursday</a:t>
                      </a:r>
                      <a:endParaRPr lang="en-US" sz="1200" dirty="0">
                        <a:latin typeface="Franklin Gothic Book" charset="0"/>
                        <a:ea typeface="Franklin Gothic Book" charset="0"/>
                        <a:cs typeface="Franklin Gothic Book" charset="0"/>
                      </a:endParaRPr>
                    </a:p>
                  </a:txBody>
                  <a:tcPr/>
                </a:tc>
                <a:tc>
                  <a:txBody>
                    <a:bodyPr/>
                    <a:lstStyle/>
                    <a:p>
                      <a:r>
                        <a:rPr lang="en-US" sz="1200" dirty="0" smtClean="0">
                          <a:latin typeface="Franklin Gothic Book" charset="0"/>
                          <a:ea typeface="Franklin Gothic Book" charset="0"/>
                          <a:cs typeface="Franklin Gothic Book" charset="0"/>
                        </a:rPr>
                        <a:t>Friday</a:t>
                      </a:r>
                      <a:endParaRPr lang="en-US" sz="1200" dirty="0">
                        <a:latin typeface="Franklin Gothic Book" charset="0"/>
                        <a:ea typeface="Franklin Gothic Book" charset="0"/>
                        <a:cs typeface="Franklin Gothic Book" charset="0"/>
                      </a:endParaRPr>
                    </a:p>
                  </a:txBody>
                  <a:tcPr/>
                </a:tc>
              </a:tr>
              <a:tr h="370840">
                <a:tc>
                  <a:txBody>
                    <a:bodyPr/>
                    <a:lstStyle/>
                    <a:p>
                      <a:r>
                        <a:rPr lang="en-US" sz="1200" dirty="0" smtClean="0">
                          <a:solidFill>
                            <a:srgbClr val="414141"/>
                          </a:solidFill>
                          <a:latin typeface="Franklin Gothic Book" charset="0"/>
                          <a:ea typeface="Franklin Gothic Book" charset="0"/>
                          <a:cs typeface="Franklin Gothic Book" charset="0"/>
                        </a:rPr>
                        <a:t>COS Site Pages</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Content Creation</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Training Convert and Close</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Lab: Email </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Training:</a:t>
                      </a:r>
                      <a:r>
                        <a:rPr lang="en-US" sz="1200" baseline="0" dirty="0" smtClean="0">
                          <a:solidFill>
                            <a:srgbClr val="414141"/>
                          </a:solidFill>
                          <a:latin typeface="Franklin Gothic Book" charset="0"/>
                          <a:ea typeface="Franklin Gothic Book" charset="0"/>
                          <a:cs typeface="Franklin Gothic Book" charset="0"/>
                        </a:rPr>
                        <a:t> Workflows</a:t>
                      </a:r>
                      <a:endParaRPr lang="en-US" sz="1200" dirty="0">
                        <a:solidFill>
                          <a:srgbClr val="414141"/>
                        </a:solidFill>
                        <a:latin typeface="Franklin Gothic Book" charset="0"/>
                        <a:ea typeface="Franklin Gothic Book" charset="0"/>
                        <a:cs typeface="Franklin Gothic Book" charset="0"/>
                      </a:endParaRPr>
                    </a:p>
                  </a:txBody>
                  <a:tcPr/>
                </a:tc>
              </a:tr>
              <a:tr h="370840">
                <a:tc>
                  <a:txBody>
                    <a:bodyPr/>
                    <a:lstStyle/>
                    <a:p>
                      <a:r>
                        <a:rPr lang="en-US" sz="1200" dirty="0" smtClean="0">
                          <a:solidFill>
                            <a:srgbClr val="414141"/>
                          </a:solidFill>
                          <a:latin typeface="Franklin Gothic Book" charset="0"/>
                          <a:ea typeface="Franklin Gothic Book" charset="0"/>
                          <a:cs typeface="Franklin Gothic Book" charset="0"/>
                        </a:rPr>
                        <a:t>Salesforce and</a:t>
                      </a:r>
                      <a:r>
                        <a:rPr lang="en-US" sz="1200" baseline="0" dirty="0" smtClean="0">
                          <a:solidFill>
                            <a:srgbClr val="414141"/>
                          </a:solidFill>
                          <a:latin typeface="Franklin Gothic Book" charset="0"/>
                          <a:ea typeface="Franklin Gothic Book" charset="0"/>
                          <a:cs typeface="Franklin Gothic Book" charset="0"/>
                        </a:rPr>
                        <a:t> Lead Scoring </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Site Pages</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Lab: Blogging</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Training:</a:t>
                      </a:r>
                      <a:r>
                        <a:rPr lang="en-US" sz="1200" baseline="0" dirty="0" smtClean="0">
                          <a:solidFill>
                            <a:srgbClr val="414141"/>
                          </a:solidFill>
                          <a:latin typeface="Franklin Gothic Book" charset="0"/>
                          <a:ea typeface="Franklin Gothic Book" charset="0"/>
                          <a:cs typeface="Franklin Gothic Book" charset="0"/>
                        </a:rPr>
                        <a:t> Attract - Integration</a:t>
                      </a:r>
                      <a:endParaRPr lang="en-US" sz="1200" dirty="0">
                        <a:solidFill>
                          <a:srgbClr val="414141"/>
                        </a:solidFill>
                        <a:latin typeface="Franklin Gothic Book" charset="0"/>
                        <a:ea typeface="Franklin Gothic Book" charset="0"/>
                        <a:cs typeface="Franklin Gothic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414141"/>
                          </a:solidFill>
                          <a:latin typeface="Franklin Gothic Book" charset="0"/>
                          <a:ea typeface="Franklin Gothic Book" charset="0"/>
                          <a:cs typeface="Franklin Gothic Book" charset="0"/>
                        </a:rPr>
                        <a:t>Training:</a:t>
                      </a:r>
                      <a:r>
                        <a:rPr lang="en-US" sz="1200" baseline="0" dirty="0" smtClean="0">
                          <a:solidFill>
                            <a:srgbClr val="414141"/>
                          </a:solidFill>
                          <a:latin typeface="Franklin Gothic Book" charset="0"/>
                          <a:ea typeface="Franklin Gothic Book" charset="0"/>
                          <a:cs typeface="Franklin Gothic Book" charset="0"/>
                        </a:rPr>
                        <a:t> Creating A Comprehensive Sales </a:t>
                      </a:r>
                      <a:endParaRPr lang="en-US" sz="1200" dirty="0" smtClean="0">
                        <a:solidFill>
                          <a:srgbClr val="414141"/>
                        </a:solidFill>
                        <a:latin typeface="Franklin Gothic Book" charset="0"/>
                        <a:ea typeface="Franklin Gothic Book" charset="0"/>
                        <a:cs typeface="Franklin Gothic Book" charset="0"/>
                      </a:endParaRPr>
                    </a:p>
                  </a:txBody>
                  <a:tcPr/>
                </a:tc>
              </a:tr>
              <a:tr h="370840">
                <a:tc>
                  <a:txBody>
                    <a:bodyPr/>
                    <a:lstStyle/>
                    <a:p>
                      <a:r>
                        <a:rPr lang="en-US" sz="1200" baseline="0" dirty="0" smtClean="0">
                          <a:solidFill>
                            <a:srgbClr val="414141"/>
                          </a:solidFill>
                          <a:latin typeface="Franklin Gothic Book" charset="0"/>
                          <a:ea typeface="Franklin Gothic Book" charset="0"/>
                          <a:cs typeface="Franklin Gothic Book" charset="0"/>
                        </a:rPr>
                        <a:t>Training: Intro to Workflows </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Forms</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Training: Goal Setting</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Training</a:t>
                      </a:r>
                      <a:r>
                        <a:rPr lang="en-US" sz="1200" baseline="0" dirty="0" smtClean="0">
                          <a:solidFill>
                            <a:srgbClr val="414141"/>
                          </a:solidFill>
                          <a:latin typeface="Franklin Gothic Book" charset="0"/>
                          <a:ea typeface="Franklin Gothic Book" charset="0"/>
                          <a:cs typeface="Franklin Gothic Book" charset="0"/>
                        </a:rPr>
                        <a:t>: Buyer Personas</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Lab:</a:t>
                      </a:r>
                      <a:r>
                        <a:rPr lang="en-US" sz="1200" baseline="0" dirty="0" smtClean="0">
                          <a:solidFill>
                            <a:srgbClr val="414141"/>
                          </a:solidFill>
                          <a:latin typeface="Franklin Gothic Book" charset="0"/>
                          <a:ea typeface="Franklin Gothic Book" charset="0"/>
                          <a:cs typeface="Franklin Gothic Book" charset="0"/>
                        </a:rPr>
                        <a:t> Campaigns </a:t>
                      </a:r>
                      <a:endParaRPr lang="en-US" sz="1200" dirty="0">
                        <a:solidFill>
                          <a:srgbClr val="414141"/>
                        </a:solidFill>
                        <a:latin typeface="Franklin Gothic Book" charset="0"/>
                        <a:ea typeface="Franklin Gothic Book" charset="0"/>
                        <a:cs typeface="Franklin Gothic Book" charset="0"/>
                      </a:endParaRPr>
                    </a:p>
                  </a:txBody>
                  <a:tcPr/>
                </a:tc>
              </a:tr>
              <a:tr h="370840">
                <a:tc>
                  <a:txBody>
                    <a:bodyPr/>
                    <a:lstStyle/>
                    <a:p>
                      <a:r>
                        <a:rPr lang="en-US" sz="1200" dirty="0" smtClean="0">
                          <a:solidFill>
                            <a:srgbClr val="414141"/>
                          </a:solidFill>
                          <a:latin typeface="Franklin Gothic Book" charset="0"/>
                          <a:ea typeface="Franklin Gothic Book" charset="0"/>
                          <a:cs typeface="Franklin Gothic Book" charset="0"/>
                        </a:rPr>
                        <a:t>Training: Ultimate Sales and Marketing Alignment</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Live Lab: Keywords</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Training:</a:t>
                      </a:r>
                      <a:r>
                        <a:rPr lang="en-US" sz="1200" baseline="0" dirty="0" smtClean="0">
                          <a:solidFill>
                            <a:srgbClr val="414141"/>
                          </a:solidFill>
                          <a:latin typeface="Franklin Gothic Book" charset="0"/>
                          <a:ea typeface="Franklin Gothic Book" charset="0"/>
                          <a:cs typeface="Franklin Gothic Book" charset="0"/>
                        </a:rPr>
                        <a:t> Social Monitoring</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Lab: Landing Pages</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Training: Calls-to-Action</a:t>
                      </a:r>
                      <a:endParaRPr lang="en-US" sz="1200" dirty="0">
                        <a:solidFill>
                          <a:srgbClr val="414141"/>
                        </a:solidFill>
                        <a:latin typeface="Franklin Gothic Book" charset="0"/>
                        <a:ea typeface="Franklin Gothic Book" charset="0"/>
                        <a:cs typeface="Franklin Gothic Book" charset="0"/>
                      </a:endParaRPr>
                    </a:p>
                  </a:txBody>
                  <a:tcPr/>
                </a:tc>
              </a:tr>
              <a:tr h="370840">
                <a:tc>
                  <a:txBody>
                    <a:bodyPr/>
                    <a:lstStyle/>
                    <a:p>
                      <a:r>
                        <a:rPr lang="en-US" sz="1200" dirty="0" smtClean="0">
                          <a:solidFill>
                            <a:srgbClr val="414141"/>
                          </a:solidFill>
                          <a:latin typeface="Franklin Gothic Book" charset="0"/>
                          <a:ea typeface="Franklin Gothic Book" charset="0"/>
                          <a:cs typeface="Franklin Gothic Book" charset="0"/>
                        </a:rPr>
                        <a:t>+ 4</a:t>
                      </a:r>
                      <a:r>
                        <a:rPr lang="en-US" sz="1200" baseline="0" dirty="0" smtClean="0">
                          <a:solidFill>
                            <a:srgbClr val="414141"/>
                          </a:solidFill>
                          <a:latin typeface="Franklin Gothic Book" charset="0"/>
                          <a:ea typeface="Franklin Gothic Book" charset="0"/>
                          <a:cs typeface="Franklin Gothic Book" charset="0"/>
                        </a:rPr>
                        <a:t> More</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+ 4 More</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+ 4 More</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+ 4 More</a:t>
                      </a:r>
                      <a:endParaRPr lang="en-US" sz="1200" dirty="0">
                        <a:solidFill>
                          <a:srgbClr val="414141"/>
                        </a:solidFill>
                        <a:latin typeface="Franklin Gothic Book" charset="0"/>
                        <a:ea typeface="Franklin Gothic Book" charset="0"/>
                        <a:cs typeface="Franklin Gothic Book" charset="0"/>
                      </a:endParaRPr>
                    </a:p>
                  </a:txBody>
                  <a:tcPr/>
                </a:tc>
                <a:tc>
                  <a:txBody>
                    <a:bodyPr/>
                    <a:lstStyle/>
                    <a:p>
                      <a:r>
                        <a:rPr lang="en-US" sz="1200" dirty="0" smtClean="0">
                          <a:solidFill>
                            <a:srgbClr val="414141"/>
                          </a:solidFill>
                          <a:latin typeface="Franklin Gothic Book" charset="0"/>
                          <a:ea typeface="Franklin Gothic Book" charset="0"/>
                          <a:cs typeface="Franklin Gothic Book" charset="0"/>
                        </a:rPr>
                        <a:t>+ 4 More</a:t>
                      </a:r>
                      <a:endParaRPr lang="en-US" sz="1200" dirty="0">
                        <a:solidFill>
                          <a:srgbClr val="414141"/>
                        </a:solidFill>
                        <a:latin typeface="Franklin Gothic Book" charset="0"/>
                        <a:ea typeface="Franklin Gothic Book" charset="0"/>
                        <a:cs typeface="Franklin Gothic Book" charset="0"/>
                      </a:endParaRPr>
                    </a:p>
                  </a:txBody>
                  <a:tcPr/>
                </a:tc>
              </a:tr>
            </a:tbl>
          </a:graphicData>
        </a:graphic>
      </p:graphicFrame>
      <p:sp>
        <p:nvSpPr>
          <p:cNvPr id="21" name="Text Placeholder 1"/>
          <p:cNvSpPr txBox="1">
            <a:spLocks/>
          </p:cNvSpPr>
          <p:nvPr/>
        </p:nvSpPr>
        <p:spPr>
          <a:xfrm>
            <a:off x="2181998" y="3320036"/>
            <a:ext cx="3906528" cy="274761"/>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solidFill>
                  <a:srgbClr val="F7761F"/>
                </a:solidFill>
              </a:rPr>
              <a:t>Example of weekly </a:t>
            </a:r>
            <a:r>
              <a:rPr lang="en-US" sz="1000" dirty="0">
                <a:solidFill>
                  <a:srgbClr val="F7761F"/>
                </a:solidFill>
              </a:rPr>
              <a:t>Schedule</a:t>
            </a:r>
            <a:endParaRPr lang="en-US" sz="1100" dirty="0">
              <a:solidFill>
                <a:srgbClr val="F7761F"/>
              </a:solidFill>
            </a:endParaRPr>
          </a:p>
        </p:txBody>
      </p:sp>
    </p:spTree>
    <p:extLst>
      <p:ext uri="{BB962C8B-B14F-4D97-AF65-F5344CB8AC3E}">
        <p14:creationId xmlns:p14="http://schemas.microsoft.com/office/powerpoint/2010/main" val="7285355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1706" y="2169454"/>
            <a:ext cx="12653682" cy="2492200"/>
          </a:xfrm>
          <a:prstGeom prst="rect">
            <a:avLst/>
          </a:prstGeom>
          <a:solidFill>
            <a:srgbClr val="F7761F"/>
          </a:solid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1"/>
          </p:nvPr>
        </p:nvSpPr>
        <p:spPr/>
        <p:txBody>
          <a:bodyPr/>
          <a:lstStyle/>
          <a:p>
            <a:r>
              <a:rPr lang="en-US" dirty="0">
                <a:latin typeface="Franklin Gothic Medium" charset="0"/>
                <a:ea typeface="Franklin Gothic Medium" charset="0"/>
                <a:cs typeface="Franklin Gothic Medium" charset="0"/>
              </a:rPr>
              <a:t>7</a:t>
            </a:r>
          </a:p>
        </p:txBody>
      </p:sp>
      <p:sp>
        <p:nvSpPr>
          <p:cNvPr id="3" name="Text Placeholder 2"/>
          <p:cNvSpPr>
            <a:spLocks noGrp="1"/>
          </p:cNvSpPr>
          <p:nvPr>
            <p:ph type="body" sz="quarter" idx="14"/>
          </p:nvPr>
        </p:nvSpPr>
        <p:spPr>
          <a:xfrm>
            <a:off x="3689351" y="2799139"/>
            <a:ext cx="6524625" cy="1163638"/>
          </a:xfrm>
        </p:spPr>
        <p:txBody>
          <a:bodyPr/>
          <a:lstStyle/>
          <a:p>
            <a:r>
              <a:rPr lang="en-US" sz="4800" dirty="0">
                <a:latin typeface="Franklin Gothic Medium" charset="0"/>
                <a:ea typeface="Franklin Gothic Medium" charset="0"/>
                <a:cs typeface="Franklin Gothic Medium" charset="0"/>
              </a:rPr>
              <a:t>Customer Success Stories</a:t>
            </a:r>
          </a:p>
        </p:txBody>
      </p:sp>
    </p:spTree>
    <p:extLst>
      <p:ext uri="{BB962C8B-B14F-4D97-AF65-F5344CB8AC3E}">
        <p14:creationId xmlns:p14="http://schemas.microsoft.com/office/powerpoint/2010/main" val="3602584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V="1">
            <a:off x="0" y="3594851"/>
            <a:ext cx="12192000" cy="3263146"/>
          </a:xfrm>
          <a:prstGeom prst="rect">
            <a:avLst/>
          </a:prstGeom>
          <a:solidFill>
            <a:schemeClr val="bg1">
              <a:lumMod val="85000"/>
              <a:alpha val="76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sp>
        <p:nvSpPr>
          <p:cNvPr id="8" name="TextBox 7"/>
          <p:cNvSpPr txBox="1"/>
          <p:nvPr/>
        </p:nvSpPr>
        <p:spPr>
          <a:xfrm>
            <a:off x="5032365" y="636016"/>
            <a:ext cx="6697624" cy="830997"/>
          </a:xfrm>
          <a:prstGeom prst="rect">
            <a:avLst/>
          </a:prstGeom>
          <a:noFill/>
        </p:spPr>
        <p:txBody>
          <a:bodyPr wrap="square" rtlCol="0">
            <a:spAutoFit/>
          </a:bodyPr>
          <a:lstStyle/>
          <a:p>
            <a:r>
              <a:rPr lang="en-US" sz="2400" dirty="0">
                <a:solidFill>
                  <a:srgbClr val="414141"/>
                </a:solidFill>
                <a:latin typeface="Franklin Gothic Book" charset="0"/>
                <a:ea typeface="Franklin Gothic Book" charset="0"/>
                <a:cs typeface="Franklin Gothic Book" charset="0"/>
              </a:rPr>
              <a:t>Utility Bill Management Software Company EnergyCAP Uses HubSpot to Increase Leads 6.5X</a:t>
            </a:r>
          </a:p>
        </p:txBody>
      </p:sp>
      <p:grpSp>
        <p:nvGrpSpPr>
          <p:cNvPr id="24" name="Group 23"/>
          <p:cNvGrpSpPr/>
          <p:nvPr/>
        </p:nvGrpSpPr>
        <p:grpSpPr>
          <a:xfrm>
            <a:off x="4188745" y="3520953"/>
            <a:ext cx="7106784" cy="2751173"/>
            <a:chOff x="2705751" y="197963"/>
            <a:chExt cx="6285345" cy="2182173"/>
          </a:xfrm>
        </p:grpSpPr>
        <p:sp>
          <p:nvSpPr>
            <p:cNvPr id="12" name="TextBox 11"/>
            <p:cNvSpPr txBox="1"/>
            <p:nvPr/>
          </p:nvSpPr>
          <p:spPr>
            <a:xfrm>
              <a:off x="2997954" y="437056"/>
              <a:ext cx="5993142" cy="1293846"/>
            </a:xfrm>
            <a:prstGeom prst="rect">
              <a:avLst/>
            </a:prstGeom>
            <a:noFill/>
          </p:spPr>
          <p:txBody>
            <a:bodyPr wrap="square" rtlCol="0">
              <a:spAutoFit/>
            </a:bodyPr>
            <a:lstStyle/>
            <a:p>
              <a:r>
                <a:rPr lang="en-US" sz="2000" dirty="0">
                  <a:solidFill>
                    <a:srgbClr val="414141"/>
                  </a:solidFill>
                  <a:latin typeface="Franklin Gothic Book" charset="0"/>
                  <a:ea typeface="Franklin Gothic Book" charset="0"/>
                  <a:cs typeface="Franklin Gothic Book" charset="0"/>
                </a:rPr>
                <a:t>Our content strategy is empowered through the content development, management and publishing tools that HubSpot offers. We couldn’t run our marketing program and meet our marketing goals without HubSpot.</a:t>
              </a:r>
            </a:p>
          </p:txBody>
        </p:sp>
        <p:sp>
          <p:nvSpPr>
            <p:cNvPr id="13" name="TextBox 12"/>
            <p:cNvSpPr txBox="1"/>
            <p:nvPr/>
          </p:nvSpPr>
          <p:spPr>
            <a:xfrm>
              <a:off x="2705751" y="197963"/>
              <a:ext cx="448284" cy="805602"/>
            </a:xfrm>
            <a:prstGeom prst="rect">
              <a:avLst/>
            </a:prstGeom>
            <a:noFill/>
          </p:spPr>
          <p:txBody>
            <a:bodyPr wrap="square" rtlCol="0">
              <a:spAutoFit/>
            </a:bodyPr>
            <a:lstStyle/>
            <a:p>
              <a:r>
                <a:rPr lang="en-US" sz="6000" dirty="0">
                  <a:solidFill>
                    <a:srgbClr val="F7761F"/>
                  </a:solidFill>
                  <a:latin typeface="Franklin Gothic Book" charset="0"/>
                  <a:ea typeface="Franklin Gothic Book" charset="0"/>
                  <a:cs typeface="Franklin Gothic Book" charset="0"/>
                </a:rPr>
                <a:t>“</a:t>
              </a:r>
            </a:p>
          </p:txBody>
        </p:sp>
        <p:sp>
          <p:nvSpPr>
            <p:cNvPr id="14" name="Rectangle 13"/>
            <p:cNvSpPr/>
            <p:nvPr/>
          </p:nvSpPr>
          <p:spPr>
            <a:xfrm>
              <a:off x="7114305" y="1016629"/>
              <a:ext cx="506870" cy="805602"/>
            </a:xfrm>
            <a:prstGeom prst="rect">
              <a:avLst/>
            </a:prstGeom>
          </p:spPr>
          <p:txBody>
            <a:bodyPr wrap="none">
              <a:spAutoFit/>
            </a:bodyPr>
            <a:lstStyle/>
            <a:p>
              <a:r>
                <a:rPr lang="en-US" sz="6000" dirty="0">
                  <a:solidFill>
                    <a:srgbClr val="F7761F"/>
                  </a:solidFill>
                  <a:latin typeface="Franklin Gothic Book" charset="0"/>
                  <a:ea typeface="Franklin Gothic Book" charset="0"/>
                  <a:cs typeface="Franklin Gothic Book" charset="0"/>
                </a:rPr>
                <a:t>”</a:t>
              </a:r>
              <a:endParaRPr lang="en-US" sz="6000" dirty="0">
                <a:latin typeface="Franklin Gothic Book" charset="0"/>
                <a:ea typeface="Franklin Gothic Book" charset="0"/>
                <a:cs typeface="Franklin Gothic Book" charset="0"/>
              </a:endParaRPr>
            </a:p>
          </p:txBody>
        </p:sp>
        <p:sp>
          <p:nvSpPr>
            <p:cNvPr id="15" name="TextBox 14"/>
            <p:cNvSpPr txBox="1"/>
            <p:nvPr/>
          </p:nvSpPr>
          <p:spPr>
            <a:xfrm>
              <a:off x="2997954" y="1428060"/>
              <a:ext cx="1519853" cy="952076"/>
            </a:xfrm>
            <a:prstGeom prst="rect">
              <a:avLst/>
            </a:prstGeom>
            <a:noFill/>
          </p:spPr>
          <p:txBody>
            <a:bodyPr wrap="none" rtlCol="0">
              <a:spAutoFit/>
            </a:bodyPr>
            <a:lstStyle/>
            <a:p>
              <a:endParaRPr lang="en-US" dirty="0" smtClean="0">
                <a:solidFill>
                  <a:srgbClr val="414141"/>
                </a:solidFill>
                <a:latin typeface="Franklin Gothic Book" charset="0"/>
                <a:ea typeface="Franklin Gothic Book" charset="0"/>
                <a:cs typeface="Franklin Gothic Book" charset="0"/>
              </a:endParaRPr>
            </a:p>
            <a:p>
              <a:r>
                <a:rPr lang="en-US" dirty="0" smtClean="0">
                  <a:solidFill>
                    <a:srgbClr val="414141"/>
                  </a:solidFill>
                  <a:latin typeface="Franklin Gothic Book" charset="0"/>
                  <a:ea typeface="Franklin Gothic Book" charset="0"/>
                  <a:cs typeface="Franklin Gothic Book" charset="0"/>
                </a:rPr>
                <a:t>Chris </a:t>
              </a:r>
              <a:r>
                <a:rPr lang="en-US" dirty="0">
                  <a:solidFill>
                    <a:srgbClr val="414141"/>
                  </a:solidFill>
                  <a:latin typeface="Franklin Gothic Book" charset="0"/>
                  <a:ea typeface="Franklin Gothic Book" charset="0"/>
                  <a:cs typeface="Franklin Gothic Book" charset="0"/>
                </a:rPr>
                <a:t>Heinz</a:t>
              </a:r>
            </a:p>
            <a:p>
              <a:r>
                <a:rPr lang="en-US" dirty="0">
                  <a:solidFill>
                    <a:srgbClr val="414141"/>
                  </a:solidFill>
                  <a:latin typeface="Franklin Gothic Book" charset="0"/>
                  <a:ea typeface="Franklin Gothic Book" charset="0"/>
                  <a:cs typeface="Franklin Gothic Book" charset="0"/>
                </a:rPr>
                <a:t>VP of Marketing</a:t>
              </a:r>
            </a:p>
            <a:p>
              <a:r>
                <a:rPr lang="en-US" dirty="0">
                  <a:latin typeface="Franklin Gothic Book" charset="0"/>
                  <a:ea typeface="Franklin Gothic Book" charset="0"/>
                  <a:cs typeface="Franklin Gothic Book" charset="0"/>
                  <a:hlinkClick r:id="rId3"/>
                </a:rPr>
                <a:t>EnergyCAP</a:t>
              </a:r>
              <a:endParaRPr lang="en-US" dirty="0">
                <a:latin typeface="Franklin Gothic Book" charset="0"/>
                <a:ea typeface="Franklin Gothic Book" charset="0"/>
                <a:cs typeface="Franklin Gothic Book" charset="0"/>
              </a:endParaRPr>
            </a:p>
          </p:txBody>
        </p:sp>
      </p:grpSp>
      <p:sp>
        <p:nvSpPr>
          <p:cNvPr id="4" name="TextBox 3"/>
          <p:cNvSpPr txBox="1"/>
          <p:nvPr/>
        </p:nvSpPr>
        <p:spPr>
          <a:xfrm>
            <a:off x="4489751" y="6164401"/>
            <a:ext cx="6413676" cy="646331"/>
          </a:xfrm>
          <a:prstGeom prst="rect">
            <a:avLst/>
          </a:prstGeom>
          <a:noFill/>
        </p:spPr>
        <p:txBody>
          <a:bodyPr wrap="square" rtlCol="0">
            <a:spAutoFit/>
          </a:bodyPr>
          <a:lstStyle/>
          <a:p>
            <a:endParaRPr lang="en-US" dirty="0" smtClean="0">
              <a:solidFill>
                <a:srgbClr val="414141"/>
              </a:solidFill>
              <a:latin typeface="Franklin Gothic Book" charset="0"/>
              <a:ea typeface="Franklin Gothic Book" charset="0"/>
              <a:cs typeface="Franklin Gothic Book" charset="0"/>
            </a:endParaRPr>
          </a:p>
          <a:p>
            <a:r>
              <a:rPr lang="en-US" dirty="0" smtClean="0">
                <a:solidFill>
                  <a:srgbClr val="414141"/>
                </a:solidFill>
                <a:latin typeface="Franklin Gothic Book" charset="0"/>
                <a:ea typeface="Franklin Gothic Book" charset="0"/>
                <a:cs typeface="Franklin Gothic Book" charset="0"/>
              </a:rPr>
              <a:t>Full </a:t>
            </a:r>
            <a:r>
              <a:rPr lang="en-US" dirty="0">
                <a:solidFill>
                  <a:srgbClr val="414141"/>
                </a:solidFill>
                <a:latin typeface="Franklin Gothic Book" charset="0"/>
                <a:ea typeface="Franklin Gothic Book" charset="0"/>
                <a:cs typeface="Franklin Gothic Book" charset="0"/>
              </a:rPr>
              <a:t>story: </a:t>
            </a:r>
            <a:r>
              <a:rPr lang="en-US" dirty="0">
                <a:latin typeface="Franklin Gothic Book" charset="0"/>
                <a:ea typeface="Franklin Gothic Book" charset="0"/>
                <a:cs typeface="Franklin Gothic Book" charset="0"/>
                <a:hlinkClick r:id="rId4"/>
              </a:rPr>
              <a:t>www.hubspot.com/customers/energycap</a:t>
            </a:r>
            <a:r>
              <a:rPr lang="en-US" dirty="0">
                <a:latin typeface="Franklin Gothic Book" charset="0"/>
                <a:ea typeface="Franklin Gothic Book" charset="0"/>
                <a:cs typeface="Franklin Gothic Book" charset="0"/>
              </a:rPr>
              <a:t> </a:t>
            </a:r>
          </a:p>
        </p:txBody>
      </p:sp>
      <p:cxnSp>
        <p:nvCxnSpPr>
          <p:cNvPr id="23" name="Straight Connector 22"/>
          <p:cNvCxnSpPr/>
          <p:nvPr/>
        </p:nvCxnSpPr>
        <p:spPr>
          <a:xfrm>
            <a:off x="4549416" y="701331"/>
            <a:ext cx="0" cy="756141"/>
          </a:xfrm>
          <a:prstGeom prst="line">
            <a:avLst/>
          </a:prstGeom>
          <a:ln w="12700" cmpd="sng">
            <a:solidFill>
              <a:srgbClr val="414141"/>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549465" y="1879940"/>
            <a:ext cx="1581432" cy="1053574"/>
            <a:chOff x="916850" y="1880847"/>
            <a:chExt cx="1581432" cy="1053574"/>
          </a:xfrm>
        </p:grpSpPr>
        <p:sp>
          <p:nvSpPr>
            <p:cNvPr id="31" name="TextBox 30"/>
            <p:cNvSpPr txBox="1"/>
            <p:nvPr/>
          </p:nvSpPr>
          <p:spPr>
            <a:xfrm>
              <a:off x="1234244" y="1880847"/>
              <a:ext cx="942887" cy="584775"/>
            </a:xfrm>
            <a:prstGeom prst="rect">
              <a:avLst/>
            </a:prstGeom>
            <a:noFill/>
          </p:spPr>
          <p:txBody>
            <a:bodyPr wrap="none" rtlCol="0">
              <a:spAutoFit/>
            </a:bodyPr>
            <a:lstStyle/>
            <a:p>
              <a:pPr algn="ctr"/>
              <a:r>
                <a:rPr lang="en-US" sz="3200" dirty="0">
                  <a:solidFill>
                    <a:srgbClr val="F7761F"/>
                  </a:solidFill>
                  <a:latin typeface="Franklin Gothic Book" charset="0"/>
                  <a:ea typeface="Franklin Gothic Book" charset="0"/>
                  <a:cs typeface="Franklin Gothic Book" charset="0"/>
                </a:rPr>
                <a:t>6.5x</a:t>
              </a:r>
            </a:p>
          </p:txBody>
        </p:sp>
        <p:sp>
          <p:nvSpPr>
            <p:cNvPr id="32" name="TextBox 31"/>
            <p:cNvSpPr txBox="1"/>
            <p:nvPr/>
          </p:nvSpPr>
          <p:spPr>
            <a:xfrm>
              <a:off x="916850" y="2411201"/>
              <a:ext cx="1581432"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Increase in leads</a:t>
              </a:r>
            </a:p>
            <a:p>
              <a:pPr algn="ctr"/>
              <a:r>
                <a:rPr lang="en-US" sz="1400" dirty="0">
                  <a:solidFill>
                    <a:srgbClr val="414141"/>
                  </a:solidFill>
                  <a:latin typeface="Franklin Gothic Book" charset="0"/>
                  <a:ea typeface="Franklin Gothic Book" charset="0"/>
                  <a:cs typeface="Franklin Gothic Book" charset="0"/>
                </a:rPr>
                <a:t>within 6 months</a:t>
              </a:r>
            </a:p>
          </p:txBody>
        </p:sp>
      </p:grpSp>
      <p:grpSp>
        <p:nvGrpSpPr>
          <p:cNvPr id="33" name="Group 32"/>
          <p:cNvGrpSpPr/>
          <p:nvPr/>
        </p:nvGrpSpPr>
        <p:grpSpPr>
          <a:xfrm>
            <a:off x="5220770" y="1879940"/>
            <a:ext cx="1750463" cy="1053574"/>
            <a:chOff x="2910128" y="2127297"/>
            <a:chExt cx="1750463" cy="1053574"/>
          </a:xfrm>
        </p:grpSpPr>
        <p:sp>
          <p:nvSpPr>
            <p:cNvPr id="34" name="TextBox 33"/>
            <p:cNvSpPr txBox="1"/>
            <p:nvPr/>
          </p:nvSpPr>
          <p:spPr>
            <a:xfrm>
              <a:off x="3313115" y="2127297"/>
              <a:ext cx="944489" cy="584775"/>
            </a:xfrm>
            <a:prstGeom prst="rect">
              <a:avLst/>
            </a:prstGeom>
            <a:noFill/>
          </p:spPr>
          <p:txBody>
            <a:bodyPr wrap="none" rtlCol="0">
              <a:spAutoFit/>
            </a:bodyPr>
            <a:lstStyle/>
            <a:p>
              <a:pPr algn="ctr"/>
              <a:r>
                <a:rPr lang="en-US" sz="3200" dirty="0">
                  <a:solidFill>
                    <a:srgbClr val="F7761F"/>
                  </a:solidFill>
                  <a:latin typeface="Franklin Gothic Book" charset="0"/>
                  <a:ea typeface="Franklin Gothic Book" charset="0"/>
                  <a:cs typeface="Franklin Gothic Book" charset="0"/>
                </a:rPr>
                <a:t>61%</a:t>
              </a:r>
            </a:p>
          </p:txBody>
        </p:sp>
        <p:sp>
          <p:nvSpPr>
            <p:cNvPr id="35" name="TextBox 34"/>
            <p:cNvSpPr txBox="1"/>
            <p:nvPr/>
          </p:nvSpPr>
          <p:spPr>
            <a:xfrm>
              <a:off x="2910128" y="2657651"/>
              <a:ext cx="1750463"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Increase in traffic </a:t>
              </a:r>
            </a:p>
            <a:p>
              <a:pPr algn="ctr"/>
              <a:r>
                <a:rPr lang="en-US" sz="1400" dirty="0">
                  <a:solidFill>
                    <a:srgbClr val="414141"/>
                  </a:solidFill>
                  <a:latin typeface="Franklin Gothic Book" charset="0"/>
                  <a:ea typeface="Franklin Gothic Book" charset="0"/>
                  <a:cs typeface="Franklin Gothic Book" charset="0"/>
                </a:rPr>
                <a:t>within 6 months</a:t>
              </a:r>
            </a:p>
          </p:txBody>
        </p:sp>
      </p:grpSp>
      <p:grpSp>
        <p:nvGrpSpPr>
          <p:cNvPr id="36" name="Group 35"/>
          <p:cNvGrpSpPr/>
          <p:nvPr/>
        </p:nvGrpSpPr>
        <p:grpSpPr>
          <a:xfrm>
            <a:off x="7580246" y="1879940"/>
            <a:ext cx="2463060" cy="1053574"/>
            <a:chOff x="5024229" y="2289375"/>
            <a:chExt cx="1986130" cy="1053574"/>
          </a:xfrm>
        </p:grpSpPr>
        <p:sp>
          <p:nvSpPr>
            <p:cNvPr id="37" name="TextBox 36"/>
            <p:cNvSpPr txBox="1"/>
            <p:nvPr/>
          </p:nvSpPr>
          <p:spPr>
            <a:xfrm>
              <a:off x="5670073" y="2289375"/>
              <a:ext cx="760313" cy="584775"/>
            </a:xfrm>
            <a:prstGeom prst="rect">
              <a:avLst/>
            </a:prstGeom>
            <a:noFill/>
          </p:spPr>
          <p:txBody>
            <a:bodyPr wrap="none" rtlCol="0">
              <a:spAutoFit/>
            </a:bodyPr>
            <a:lstStyle/>
            <a:p>
              <a:pPr algn="ctr"/>
              <a:r>
                <a:rPr lang="en-US" sz="3200" dirty="0">
                  <a:solidFill>
                    <a:srgbClr val="F7761F"/>
                  </a:solidFill>
                  <a:latin typeface="Franklin Gothic Book" charset="0"/>
                  <a:ea typeface="Franklin Gothic Book" charset="0"/>
                  <a:cs typeface="Franklin Gothic Book" charset="0"/>
                </a:rPr>
                <a:t>6.3x</a:t>
              </a:r>
            </a:p>
          </p:txBody>
        </p:sp>
        <p:sp>
          <p:nvSpPr>
            <p:cNvPr id="38" name="TextBox 37"/>
            <p:cNvSpPr txBox="1"/>
            <p:nvPr/>
          </p:nvSpPr>
          <p:spPr>
            <a:xfrm>
              <a:off x="5024229" y="2819729"/>
              <a:ext cx="1986130"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Increase in marketing offers </a:t>
              </a:r>
            </a:p>
            <a:p>
              <a:pPr algn="ctr"/>
              <a:r>
                <a:rPr lang="en-US" sz="1400" dirty="0">
                  <a:solidFill>
                    <a:srgbClr val="414141"/>
                  </a:solidFill>
                  <a:latin typeface="Franklin Gothic Book" charset="0"/>
                  <a:ea typeface="Franklin Gothic Book" charset="0"/>
                  <a:cs typeface="Franklin Gothic Book" charset="0"/>
                </a:rPr>
                <a:t>within 6 months</a:t>
              </a:r>
            </a:p>
          </p:txBody>
        </p:sp>
      </p:grpSp>
      <p:pic>
        <p:nvPicPr>
          <p:cNvPr id="26" name="Picture 25"/>
          <p:cNvPicPr>
            <a:picLocks noChangeAspect="1"/>
          </p:cNvPicPr>
          <p:nvPr/>
        </p:nvPicPr>
        <p:blipFill>
          <a:blip r:embed="rId5"/>
          <a:stretch>
            <a:fillRect/>
          </a:stretch>
        </p:blipFill>
        <p:spPr>
          <a:xfrm>
            <a:off x="991222" y="3776319"/>
            <a:ext cx="2459736" cy="2459736"/>
          </a:xfrm>
          <a:prstGeom prst="ellipse">
            <a:avLst/>
          </a:prstGeom>
          <a:ln>
            <a:solidFill>
              <a:srgbClr val="C0C0C0"/>
            </a:solidFill>
          </a:ln>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5714" y="714778"/>
            <a:ext cx="2914032" cy="784315"/>
          </a:xfrm>
          <a:prstGeom prst="rect">
            <a:avLst/>
          </a:prstGeom>
        </p:spPr>
      </p:pic>
    </p:spTree>
    <p:extLst>
      <p:ext uri="{BB962C8B-B14F-4D97-AF65-F5344CB8AC3E}">
        <p14:creationId xmlns:p14="http://schemas.microsoft.com/office/powerpoint/2010/main" val="14340879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V="1">
            <a:off x="0" y="3594851"/>
            <a:ext cx="12192000" cy="3263146"/>
          </a:xfrm>
          <a:prstGeom prst="rect">
            <a:avLst/>
          </a:prstGeom>
          <a:solidFill>
            <a:schemeClr val="bg1">
              <a:lumMod val="85000"/>
              <a:alpha val="76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sp>
        <p:nvSpPr>
          <p:cNvPr id="8" name="TextBox 7"/>
          <p:cNvSpPr txBox="1"/>
          <p:nvPr/>
        </p:nvSpPr>
        <p:spPr>
          <a:xfrm>
            <a:off x="5032365" y="636016"/>
            <a:ext cx="6697624" cy="830997"/>
          </a:xfrm>
          <a:prstGeom prst="rect">
            <a:avLst/>
          </a:prstGeom>
          <a:noFill/>
        </p:spPr>
        <p:txBody>
          <a:bodyPr wrap="square" rtlCol="0">
            <a:spAutoFit/>
          </a:bodyPr>
          <a:lstStyle/>
          <a:p>
            <a:r>
              <a:rPr lang="en-US" sz="2400" dirty="0">
                <a:solidFill>
                  <a:srgbClr val="414141"/>
                </a:solidFill>
                <a:latin typeface="Franklin Gothic Book" charset="0"/>
                <a:ea typeface="Franklin Gothic Book" charset="0"/>
                <a:cs typeface="Franklin Gothic Book" charset="0"/>
              </a:rPr>
              <a:t>HubSpot's Salesforce Integration Revitalizes Mimio's Marketing</a:t>
            </a:r>
          </a:p>
        </p:txBody>
      </p:sp>
      <p:grpSp>
        <p:nvGrpSpPr>
          <p:cNvPr id="24" name="Group 23"/>
          <p:cNvGrpSpPr/>
          <p:nvPr/>
        </p:nvGrpSpPr>
        <p:grpSpPr>
          <a:xfrm>
            <a:off x="4203909" y="3532220"/>
            <a:ext cx="7091621" cy="2739906"/>
            <a:chOff x="2719164" y="206900"/>
            <a:chExt cx="6271932" cy="2173235"/>
          </a:xfrm>
        </p:grpSpPr>
        <p:sp>
          <p:nvSpPr>
            <p:cNvPr id="12" name="TextBox 11"/>
            <p:cNvSpPr txBox="1"/>
            <p:nvPr/>
          </p:nvSpPr>
          <p:spPr>
            <a:xfrm>
              <a:off x="2997954" y="437056"/>
              <a:ext cx="5993142" cy="1049724"/>
            </a:xfrm>
            <a:prstGeom prst="rect">
              <a:avLst/>
            </a:prstGeom>
            <a:noFill/>
          </p:spPr>
          <p:txBody>
            <a:bodyPr wrap="square" rtlCol="0">
              <a:spAutoFit/>
            </a:bodyPr>
            <a:lstStyle/>
            <a:p>
              <a:r>
                <a:rPr lang="en-US" sz="2000" dirty="0">
                  <a:solidFill>
                    <a:srgbClr val="414141"/>
                  </a:solidFill>
                  <a:latin typeface="Franklin Gothic Book" charset="0"/>
                  <a:ea typeface="Franklin Gothic Book" charset="0"/>
                  <a:cs typeface="Franklin Gothic Book" charset="0"/>
                </a:rPr>
                <a:t>HubSpot helps us to improve our entire lead process from increasing acquisition, to enabling segmentation, to sending them off to our sales organization in a more qualified state than we were able to do before.</a:t>
              </a:r>
              <a:endParaRPr lang="en-US" sz="2000" b="1" dirty="0">
                <a:solidFill>
                  <a:srgbClr val="414141"/>
                </a:solidFill>
                <a:latin typeface="Franklin Gothic Book" charset="0"/>
                <a:ea typeface="Franklin Gothic Book" charset="0"/>
                <a:cs typeface="Franklin Gothic Book" charset="0"/>
              </a:endParaRPr>
            </a:p>
          </p:txBody>
        </p:sp>
        <p:sp>
          <p:nvSpPr>
            <p:cNvPr id="13" name="TextBox 12"/>
            <p:cNvSpPr txBox="1"/>
            <p:nvPr/>
          </p:nvSpPr>
          <p:spPr>
            <a:xfrm>
              <a:off x="2719164" y="206900"/>
              <a:ext cx="506870" cy="805602"/>
            </a:xfrm>
            <a:prstGeom prst="rect">
              <a:avLst/>
            </a:prstGeom>
            <a:noFill/>
          </p:spPr>
          <p:txBody>
            <a:bodyPr wrap="none" rtlCol="0">
              <a:spAutoFit/>
            </a:bodyPr>
            <a:lstStyle/>
            <a:p>
              <a:r>
                <a:rPr lang="en-US" sz="6000" dirty="0">
                  <a:solidFill>
                    <a:srgbClr val="F7761F"/>
                  </a:solidFill>
                  <a:latin typeface="Franklin Gothic Book" charset="0"/>
                  <a:ea typeface="Franklin Gothic Book" charset="0"/>
                  <a:cs typeface="Franklin Gothic Book" charset="0"/>
                </a:rPr>
                <a:t>“</a:t>
              </a:r>
            </a:p>
          </p:txBody>
        </p:sp>
        <p:sp>
          <p:nvSpPr>
            <p:cNvPr id="14" name="Rectangle 13"/>
            <p:cNvSpPr/>
            <p:nvPr/>
          </p:nvSpPr>
          <p:spPr>
            <a:xfrm>
              <a:off x="5994525" y="1005905"/>
              <a:ext cx="506870" cy="805602"/>
            </a:xfrm>
            <a:prstGeom prst="rect">
              <a:avLst/>
            </a:prstGeom>
          </p:spPr>
          <p:txBody>
            <a:bodyPr wrap="none">
              <a:spAutoFit/>
            </a:bodyPr>
            <a:lstStyle/>
            <a:p>
              <a:r>
                <a:rPr lang="en-US" sz="6000" dirty="0">
                  <a:solidFill>
                    <a:srgbClr val="F7761F"/>
                  </a:solidFill>
                  <a:latin typeface="Franklin Gothic Book" charset="0"/>
                  <a:ea typeface="Franklin Gothic Book" charset="0"/>
                  <a:cs typeface="Franklin Gothic Book" charset="0"/>
                </a:rPr>
                <a:t>”</a:t>
              </a:r>
              <a:endParaRPr lang="en-US" sz="6000" dirty="0">
                <a:latin typeface="Franklin Gothic Book" charset="0"/>
                <a:ea typeface="Franklin Gothic Book" charset="0"/>
                <a:cs typeface="Franklin Gothic Book" charset="0"/>
              </a:endParaRPr>
            </a:p>
          </p:txBody>
        </p:sp>
        <p:sp>
          <p:nvSpPr>
            <p:cNvPr id="15" name="TextBox 14"/>
            <p:cNvSpPr txBox="1"/>
            <p:nvPr/>
          </p:nvSpPr>
          <p:spPr>
            <a:xfrm>
              <a:off x="2997954" y="1428060"/>
              <a:ext cx="3259394" cy="952075"/>
            </a:xfrm>
            <a:prstGeom prst="rect">
              <a:avLst/>
            </a:prstGeom>
            <a:noFill/>
          </p:spPr>
          <p:txBody>
            <a:bodyPr wrap="none" rtlCol="0">
              <a:spAutoFit/>
            </a:bodyPr>
            <a:lstStyle/>
            <a:p>
              <a:endParaRPr lang="en-US" dirty="0" smtClean="0">
                <a:latin typeface="Franklin Gothic Book" charset="0"/>
                <a:ea typeface="Franklin Gothic Book" charset="0"/>
                <a:cs typeface="Franklin Gothic Book" charset="0"/>
              </a:endParaRPr>
            </a:p>
            <a:p>
              <a:r>
                <a:rPr lang="en-US" dirty="0">
                  <a:solidFill>
                    <a:srgbClr val="414141"/>
                  </a:solidFill>
                  <a:latin typeface="Franklin Gothic Book" charset="0"/>
                  <a:ea typeface="Franklin Gothic Book" charset="0"/>
                  <a:cs typeface="Franklin Gothic Book" charset="0"/>
                </a:rPr>
                <a:t>Dawn Augiar</a:t>
              </a:r>
            </a:p>
            <a:p>
              <a:r>
                <a:rPr lang="en-US" dirty="0">
                  <a:solidFill>
                    <a:srgbClr val="414141"/>
                  </a:solidFill>
                  <a:latin typeface="Franklin Gothic Book" charset="0"/>
                  <a:ea typeface="Franklin Gothic Book" charset="0"/>
                  <a:cs typeface="Franklin Gothic Book" charset="0"/>
                </a:rPr>
                <a:t>Senior Manager of Digital Marketing</a:t>
              </a:r>
            </a:p>
            <a:p>
              <a:r>
                <a:rPr lang="en-US" dirty="0" smtClean="0">
                  <a:latin typeface="Franklin Gothic Book" charset="0"/>
                  <a:ea typeface="Franklin Gothic Book" charset="0"/>
                  <a:cs typeface="Franklin Gothic Book" charset="0"/>
                  <a:hlinkClick r:id="rId3"/>
                </a:rPr>
                <a:t>Mimio</a:t>
              </a:r>
              <a:endParaRPr lang="en-US" dirty="0">
                <a:latin typeface="Franklin Gothic Book" charset="0"/>
                <a:ea typeface="Franklin Gothic Book" charset="0"/>
                <a:cs typeface="Franklin Gothic Book" charset="0"/>
              </a:endParaRPr>
            </a:p>
          </p:txBody>
        </p:sp>
      </p:grpSp>
      <p:sp>
        <p:nvSpPr>
          <p:cNvPr id="4" name="TextBox 3"/>
          <p:cNvSpPr txBox="1"/>
          <p:nvPr/>
        </p:nvSpPr>
        <p:spPr>
          <a:xfrm>
            <a:off x="4489751" y="6164401"/>
            <a:ext cx="6413676" cy="646331"/>
          </a:xfrm>
          <a:prstGeom prst="rect">
            <a:avLst/>
          </a:prstGeom>
          <a:noFill/>
        </p:spPr>
        <p:txBody>
          <a:bodyPr wrap="square" rtlCol="0">
            <a:spAutoFit/>
          </a:bodyPr>
          <a:lstStyle/>
          <a:p>
            <a:endParaRPr lang="en-US" dirty="0" smtClean="0">
              <a:solidFill>
                <a:srgbClr val="414141"/>
              </a:solidFill>
              <a:latin typeface="Franklin Gothic Book" charset="0"/>
              <a:ea typeface="Franklin Gothic Book" charset="0"/>
              <a:cs typeface="Franklin Gothic Book" charset="0"/>
            </a:endParaRPr>
          </a:p>
          <a:p>
            <a:r>
              <a:rPr lang="en-US" dirty="0" smtClean="0">
                <a:solidFill>
                  <a:srgbClr val="414141"/>
                </a:solidFill>
                <a:latin typeface="Franklin Gothic Book" charset="0"/>
                <a:ea typeface="Franklin Gothic Book" charset="0"/>
                <a:cs typeface="Franklin Gothic Book" charset="0"/>
              </a:rPr>
              <a:t>Full </a:t>
            </a:r>
            <a:r>
              <a:rPr lang="en-US" dirty="0">
                <a:solidFill>
                  <a:srgbClr val="414141"/>
                </a:solidFill>
                <a:latin typeface="Franklin Gothic Book" charset="0"/>
                <a:ea typeface="Franklin Gothic Book" charset="0"/>
                <a:cs typeface="Franklin Gothic Book" charset="0"/>
              </a:rPr>
              <a:t>story: </a:t>
            </a:r>
            <a:r>
              <a:rPr lang="en-US" dirty="0">
                <a:latin typeface="Franklin Gothic Book" charset="0"/>
                <a:ea typeface="Franklin Gothic Book" charset="0"/>
                <a:cs typeface="Franklin Gothic Book" charset="0"/>
                <a:hlinkClick r:id="rId4"/>
              </a:rPr>
              <a:t>www.hubspot.com/customers/mimio</a:t>
            </a:r>
            <a:endParaRPr lang="en-US" dirty="0">
              <a:latin typeface="Franklin Gothic Book" charset="0"/>
              <a:ea typeface="Franklin Gothic Book" charset="0"/>
              <a:cs typeface="Franklin Gothic Book" charset="0"/>
            </a:endParaRPr>
          </a:p>
        </p:txBody>
      </p:sp>
      <p:cxnSp>
        <p:nvCxnSpPr>
          <p:cNvPr id="23" name="Straight Connector 22"/>
          <p:cNvCxnSpPr/>
          <p:nvPr/>
        </p:nvCxnSpPr>
        <p:spPr>
          <a:xfrm>
            <a:off x="4549416" y="701331"/>
            <a:ext cx="0" cy="756141"/>
          </a:xfrm>
          <a:prstGeom prst="line">
            <a:avLst/>
          </a:prstGeom>
          <a:ln w="12700" cmpd="sng">
            <a:solidFill>
              <a:srgbClr val="414141"/>
            </a:solidFill>
          </a:ln>
          <a:effectLst/>
        </p:spPr>
        <p:style>
          <a:lnRef idx="2">
            <a:schemeClr val="accent1"/>
          </a:lnRef>
          <a:fillRef idx="0">
            <a:schemeClr val="accent1"/>
          </a:fillRef>
          <a:effectRef idx="1">
            <a:schemeClr val="accent1"/>
          </a:effectRef>
          <a:fontRef idx="minor">
            <a:schemeClr val="tx1"/>
          </a:fontRef>
        </p:style>
      </p:cxnSp>
      <p:pic>
        <p:nvPicPr>
          <p:cNvPr id="27" name="Picture 26" descr="Mimio-Avata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830" y="3776319"/>
            <a:ext cx="2461470" cy="2461470"/>
          </a:xfrm>
          <a:prstGeom prst="ellipse">
            <a:avLst/>
          </a:prstGeom>
          <a:ln>
            <a:solidFill>
              <a:srgbClr val="C0C0C0"/>
            </a:solidFill>
          </a:ln>
          <a:effectLst>
            <a:outerShdw blurRad="50800" dist="38100" dir="2700000" algn="tl" rotWithShape="0">
              <a:prstClr val="black">
                <a:alpha val="40000"/>
              </a:prstClr>
            </a:outerShdw>
          </a:effectLst>
        </p:spPr>
      </p:pic>
      <p:sp>
        <p:nvSpPr>
          <p:cNvPr id="28" name="TextBox 27"/>
          <p:cNvSpPr txBox="1"/>
          <p:nvPr/>
        </p:nvSpPr>
        <p:spPr>
          <a:xfrm>
            <a:off x="2872951" y="1881910"/>
            <a:ext cx="960520" cy="584775"/>
          </a:xfrm>
          <a:prstGeom prst="rect">
            <a:avLst/>
          </a:prstGeom>
          <a:noFill/>
        </p:spPr>
        <p:txBody>
          <a:bodyPr wrap="none" rtlCol="0">
            <a:spAutoFit/>
          </a:bodyPr>
          <a:lstStyle/>
          <a:p>
            <a:pPr algn="ctr"/>
            <a:r>
              <a:rPr lang="en-US" sz="3200" dirty="0">
                <a:solidFill>
                  <a:srgbClr val="F7761F"/>
                </a:solidFill>
                <a:latin typeface="Franklin Gothic Book" charset="0"/>
                <a:ea typeface="Franklin Gothic Book" charset="0"/>
                <a:cs typeface="Franklin Gothic Book" charset="0"/>
              </a:rPr>
              <a:t>40%</a:t>
            </a:r>
          </a:p>
        </p:txBody>
      </p:sp>
      <p:sp>
        <p:nvSpPr>
          <p:cNvPr id="29" name="TextBox 28"/>
          <p:cNvSpPr txBox="1"/>
          <p:nvPr/>
        </p:nvSpPr>
        <p:spPr>
          <a:xfrm>
            <a:off x="2040836" y="2436264"/>
            <a:ext cx="2423215"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Amount they are exceeding monthly leads goals</a:t>
            </a:r>
          </a:p>
        </p:txBody>
      </p:sp>
      <p:sp>
        <p:nvSpPr>
          <p:cNvPr id="30" name="TextBox 29"/>
          <p:cNvSpPr txBox="1"/>
          <p:nvPr/>
        </p:nvSpPr>
        <p:spPr>
          <a:xfrm>
            <a:off x="5602471" y="1881910"/>
            <a:ext cx="960520" cy="584775"/>
          </a:xfrm>
          <a:prstGeom prst="rect">
            <a:avLst/>
          </a:prstGeom>
          <a:noFill/>
        </p:spPr>
        <p:txBody>
          <a:bodyPr wrap="none" rtlCol="0">
            <a:spAutoFit/>
          </a:bodyPr>
          <a:lstStyle/>
          <a:p>
            <a:pPr algn="ctr"/>
            <a:r>
              <a:rPr lang="en-US" sz="3200" dirty="0">
                <a:solidFill>
                  <a:srgbClr val="F7761F"/>
                </a:solidFill>
                <a:latin typeface="Franklin Gothic Book" charset="0"/>
                <a:ea typeface="Franklin Gothic Book" charset="0"/>
                <a:cs typeface="Franklin Gothic Book" charset="0"/>
              </a:rPr>
              <a:t>70%</a:t>
            </a:r>
          </a:p>
        </p:txBody>
      </p:sp>
      <p:sp>
        <p:nvSpPr>
          <p:cNvPr id="39" name="TextBox 38"/>
          <p:cNvSpPr txBox="1"/>
          <p:nvPr/>
        </p:nvSpPr>
        <p:spPr>
          <a:xfrm>
            <a:off x="5109790" y="2436264"/>
            <a:ext cx="1874106"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Increase in year-over-year web traffic</a:t>
            </a:r>
          </a:p>
        </p:txBody>
      </p:sp>
      <p:sp>
        <p:nvSpPr>
          <p:cNvPr id="40" name="TextBox 39"/>
          <p:cNvSpPr txBox="1"/>
          <p:nvPr/>
        </p:nvSpPr>
        <p:spPr>
          <a:xfrm>
            <a:off x="8480282" y="1881910"/>
            <a:ext cx="665568" cy="584775"/>
          </a:xfrm>
          <a:prstGeom prst="rect">
            <a:avLst/>
          </a:prstGeom>
          <a:noFill/>
        </p:spPr>
        <p:txBody>
          <a:bodyPr wrap="none" rtlCol="0">
            <a:spAutoFit/>
          </a:bodyPr>
          <a:lstStyle/>
          <a:p>
            <a:pPr algn="ctr"/>
            <a:r>
              <a:rPr lang="en-US" sz="3200" dirty="0">
                <a:solidFill>
                  <a:srgbClr val="F7761F"/>
                </a:solidFill>
                <a:latin typeface="Franklin Gothic Book" charset="0"/>
                <a:ea typeface="Franklin Gothic Book" charset="0"/>
                <a:cs typeface="Franklin Gothic Book" charset="0"/>
              </a:rPr>
              <a:t>#1</a:t>
            </a:r>
          </a:p>
        </p:txBody>
      </p:sp>
      <p:sp>
        <p:nvSpPr>
          <p:cNvPr id="41" name="TextBox 40"/>
          <p:cNvSpPr txBox="1"/>
          <p:nvPr/>
        </p:nvSpPr>
        <p:spPr>
          <a:xfrm>
            <a:off x="8117755" y="2436264"/>
            <a:ext cx="1426939"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Page rank of target keywords</a:t>
            </a:r>
          </a:p>
        </p:txBody>
      </p:sp>
      <p:pic>
        <p:nvPicPr>
          <p:cNvPr id="5" name="Picture 4"/>
          <p:cNvPicPr>
            <a:picLocks noChangeAspect="1"/>
          </p:cNvPicPr>
          <p:nvPr/>
        </p:nvPicPr>
        <p:blipFill>
          <a:blip r:embed="rId6"/>
          <a:stretch>
            <a:fillRect/>
          </a:stretch>
        </p:blipFill>
        <p:spPr>
          <a:xfrm>
            <a:off x="1815353" y="701331"/>
            <a:ext cx="2537148" cy="794900"/>
          </a:xfrm>
          <a:prstGeom prst="rect">
            <a:avLst/>
          </a:prstGeom>
        </p:spPr>
      </p:pic>
    </p:spTree>
    <p:extLst>
      <p:ext uri="{BB962C8B-B14F-4D97-AF65-F5344CB8AC3E}">
        <p14:creationId xmlns:p14="http://schemas.microsoft.com/office/powerpoint/2010/main" val="14800293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V="1">
            <a:off x="0" y="3594851"/>
            <a:ext cx="12192000" cy="3263146"/>
          </a:xfrm>
          <a:prstGeom prst="rect">
            <a:avLst/>
          </a:prstGeom>
          <a:solidFill>
            <a:schemeClr val="bg1">
              <a:lumMod val="85000"/>
              <a:alpha val="76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sp>
        <p:nvSpPr>
          <p:cNvPr id="8" name="TextBox 7"/>
          <p:cNvSpPr txBox="1"/>
          <p:nvPr/>
        </p:nvSpPr>
        <p:spPr>
          <a:xfrm>
            <a:off x="5032365" y="636016"/>
            <a:ext cx="6697624" cy="830997"/>
          </a:xfrm>
          <a:prstGeom prst="rect">
            <a:avLst/>
          </a:prstGeom>
          <a:noFill/>
        </p:spPr>
        <p:txBody>
          <a:bodyPr wrap="square" rtlCol="0">
            <a:spAutoFit/>
          </a:bodyPr>
          <a:lstStyle/>
          <a:p>
            <a:r>
              <a:rPr lang="en-US" sz="2400" dirty="0">
                <a:solidFill>
                  <a:srgbClr val="414141"/>
                </a:solidFill>
                <a:latin typeface="Franklin Gothic Book" charset="0"/>
                <a:ea typeface="Franklin Gothic Book" charset="0"/>
                <a:cs typeface="Franklin Gothic Book" charset="0"/>
              </a:rPr>
              <a:t>AmeriFirst Brings Its Relationship Based </a:t>
            </a:r>
            <a:endParaRPr lang="en-US" sz="2400" dirty="0" smtClean="0">
              <a:solidFill>
                <a:srgbClr val="414141"/>
              </a:solidFill>
              <a:latin typeface="Franklin Gothic Book" charset="0"/>
              <a:ea typeface="Franklin Gothic Book" charset="0"/>
              <a:cs typeface="Franklin Gothic Book" charset="0"/>
            </a:endParaRPr>
          </a:p>
          <a:p>
            <a:r>
              <a:rPr lang="en-US" sz="2400" dirty="0" smtClean="0">
                <a:solidFill>
                  <a:srgbClr val="414141"/>
                </a:solidFill>
                <a:latin typeface="Franklin Gothic Book" charset="0"/>
                <a:ea typeface="Franklin Gothic Book" charset="0"/>
                <a:cs typeface="Franklin Gothic Book" charset="0"/>
              </a:rPr>
              <a:t>Strategy </a:t>
            </a:r>
            <a:r>
              <a:rPr lang="en-US" sz="2400" dirty="0">
                <a:solidFill>
                  <a:srgbClr val="414141"/>
                </a:solidFill>
                <a:latin typeface="Franklin Gothic Book" charset="0"/>
                <a:ea typeface="Franklin Gothic Book" charset="0"/>
                <a:cs typeface="Franklin Gothic Book" charset="0"/>
              </a:rPr>
              <a:t>Online</a:t>
            </a:r>
            <a:endParaRPr lang="en-US" sz="2400" b="1" dirty="0">
              <a:solidFill>
                <a:srgbClr val="414141"/>
              </a:solidFill>
              <a:latin typeface="Franklin Gothic Book" charset="0"/>
              <a:ea typeface="Franklin Gothic Book" charset="0"/>
              <a:cs typeface="Franklin Gothic Book" charset="0"/>
            </a:endParaRPr>
          </a:p>
        </p:txBody>
      </p:sp>
      <p:grpSp>
        <p:nvGrpSpPr>
          <p:cNvPr id="24" name="Group 23"/>
          <p:cNvGrpSpPr/>
          <p:nvPr/>
        </p:nvGrpSpPr>
        <p:grpSpPr>
          <a:xfrm>
            <a:off x="4190462" y="3532220"/>
            <a:ext cx="7105069" cy="2444074"/>
            <a:chOff x="2707270" y="206900"/>
            <a:chExt cx="6283826" cy="1938586"/>
          </a:xfrm>
        </p:grpSpPr>
        <p:sp>
          <p:nvSpPr>
            <p:cNvPr id="12" name="TextBox 11"/>
            <p:cNvSpPr txBox="1"/>
            <p:nvPr/>
          </p:nvSpPr>
          <p:spPr>
            <a:xfrm>
              <a:off x="2997954" y="437056"/>
              <a:ext cx="5993142" cy="805602"/>
            </a:xfrm>
            <a:prstGeom prst="rect">
              <a:avLst/>
            </a:prstGeom>
            <a:noFill/>
          </p:spPr>
          <p:txBody>
            <a:bodyPr wrap="square" rtlCol="0">
              <a:spAutoFit/>
            </a:bodyPr>
            <a:lstStyle/>
            <a:p>
              <a:r>
                <a:rPr lang="en-US" sz="2000" dirty="0">
                  <a:solidFill>
                    <a:srgbClr val="414141"/>
                  </a:solidFill>
                  <a:latin typeface="Franklin Gothic Book" charset="0"/>
                  <a:ea typeface="Franklin Gothic Book" charset="0"/>
                  <a:cs typeface="Franklin Gothic Book" charset="0"/>
                </a:rPr>
                <a:t>I love HubSpot software because the tools are in one place. Instead of piecing it all together slowly with multiple sources, I get to do it all with fewer people and one platform.</a:t>
              </a:r>
            </a:p>
          </p:txBody>
        </p:sp>
        <p:sp>
          <p:nvSpPr>
            <p:cNvPr id="13" name="TextBox 12"/>
            <p:cNvSpPr txBox="1"/>
            <p:nvPr/>
          </p:nvSpPr>
          <p:spPr>
            <a:xfrm>
              <a:off x="2707270" y="206900"/>
              <a:ext cx="506870" cy="805602"/>
            </a:xfrm>
            <a:prstGeom prst="rect">
              <a:avLst/>
            </a:prstGeom>
            <a:noFill/>
          </p:spPr>
          <p:txBody>
            <a:bodyPr wrap="none" rtlCol="0">
              <a:spAutoFit/>
            </a:bodyPr>
            <a:lstStyle/>
            <a:p>
              <a:r>
                <a:rPr lang="en-US" sz="6000" dirty="0">
                  <a:solidFill>
                    <a:srgbClr val="F7761F"/>
                  </a:solidFill>
                  <a:latin typeface="Franklin Gothic Book" charset="0"/>
                  <a:ea typeface="Franklin Gothic Book" charset="0"/>
                  <a:cs typeface="Franklin Gothic Book" charset="0"/>
                </a:rPr>
                <a:t>“</a:t>
              </a:r>
            </a:p>
          </p:txBody>
        </p:sp>
        <p:sp>
          <p:nvSpPr>
            <p:cNvPr id="14" name="Rectangle 13"/>
            <p:cNvSpPr/>
            <p:nvPr/>
          </p:nvSpPr>
          <p:spPr>
            <a:xfrm>
              <a:off x="7730872" y="745104"/>
              <a:ext cx="506870" cy="805602"/>
            </a:xfrm>
            <a:prstGeom prst="rect">
              <a:avLst/>
            </a:prstGeom>
          </p:spPr>
          <p:txBody>
            <a:bodyPr wrap="none">
              <a:spAutoFit/>
            </a:bodyPr>
            <a:lstStyle/>
            <a:p>
              <a:r>
                <a:rPr lang="en-US" sz="6000" dirty="0">
                  <a:solidFill>
                    <a:srgbClr val="F7761F"/>
                  </a:solidFill>
                  <a:latin typeface="Franklin Gothic Book" charset="0"/>
                  <a:ea typeface="Franklin Gothic Book" charset="0"/>
                  <a:cs typeface="Franklin Gothic Book" charset="0"/>
                </a:rPr>
                <a:t>”</a:t>
              </a:r>
              <a:endParaRPr lang="en-US" sz="6000" dirty="0">
                <a:latin typeface="Franklin Gothic Book" charset="0"/>
                <a:ea typeface="Franklin Gothic Book" charset="0"/>
                <a:cs typeface="Franklin Gothic Book" charset="0"/>
              </a:endParaRPr>
            </a:p>
          </p:txBody>
        </p:sp>
        <p:sp>
          <p:nvSpPr>
            <p:cNvPr id="15" name="TextBox 14"/>
            <p:cNvSpPr txBox="1"/>
            <p:nvPr/>
          </p:nvSpPr>
          <p:spPr>
            <a:xfrm>
              <a:off x="2997954" y="1193411"/>
              <a:ext cx="2728713" cy="952075"/>
            </a:xfrm>
            <a:prstGeom prst="rect">
              <a:avLst/>
            </a:prstGeom>
            <a:noFill/>
          </p:spPr>
          <p:txBody>
            <a:bodyPr wrap="none" rtlCol="0">
              <a:spAutoFit/>
            </a:bodyPr>
            <a:lstStyle/>
            <a:p>
              <a:endParaRPr lang="en-US" dirty="0" smtClean="0">
                <a:latin typeface="Franklin Gothic Book" charset="0"/>
                <a:ea typeface="Franklin Gothic Book" charset="0"/>
                <a:cs typeface="Franklin Gothic Book" charset="0"/>
              </a:endParaRPr>
            </a:p>
            <a:p>
              <a:r>
                <a:rPr lang="en-US" dirty="0">
                  <a:solidFill>
                    <a:srgbClr val="414141"/>
                  </a:solidFill>
                  <a:latin typeface="Franklin Gothic Book" charset="0"/>
                  <a:ea typeface="Franklin Gothic Book" charset="0"/>
                  <a:cs typeface="Franklin Gothic Book" charset="0"/>
                </a:rPr>
                <a:t>Dan Moyle</a:t>
              </a:r>
            </a:p>
            <a:p>
              <a:r>
                <a:rPr lang="en-US" dirty="0">
                  <a:solidFill>
                    <a:srgbClr val="414141"/>
                  </a:solidFill>
                  <a:latin typeface="Franklin Gothic Book" charset="0"/>
                  <a:ea typeface="Franklin Gothic Book" charset="0"/>
                  <a:cs typeface="Franklin Gothic Book" charset="0"/>
                </a:rPr>
                <a:t>Creative Director of Marketing</a:t>
              </a:r>
            </a:p>
            <a:p>
              <a:r>
                <a:rPr lang="en-US" dirty="0">
                  <a:latin typeface="Franklin Gothic Book" charset="0"/>
                  <a:ea typeface="Franklin Gothic Book" charset="0"/>
                  <a:cs typeface="Franklin Gothic Book" charset="0"/>
                  <a:hlinkClick r:id="rId3"/>
                </a:rPr>
                <a:t>AmeriFirst Home Mortgage</a:t>
              </a:r>
              <a:endParaRPr lang="en-US" dirty="0">
                <a:latin typeface="Franklin Gothic Book" charset="0"/>
                <a:ea typeface="Franklin Gothic Book" charset="0"/>
                <a:cs typeface="Franklin Gothic Book" charset="0"/>
              </a:endParaRPr>
            </a:p>
          </p:txBody>
        </p:sp>
      </p:grpSp>
      <p:sp>
        <p:nvSpPr>
          <p:cNvPr id="4" name="TextBox 3"/>
          <p:cNvSpPr txBox="1"/>
          <p:nvPr/>
        </p:nvSpPr>
        <p:spPr>
          <a:xfrm>
            <a:off x="4489751" y="6164401"/>
            <a:ext cx="6413676" cy="646331"/>
          </a:xfrm>
          <a:prstGeom prst="rect">
            <a:avLst/>
          </a:prstGeom>
          <a:noFill/>
        </p:spPr>
        <p:txBody>
          <a:bodyPr wrap="square" rtlCol="0">
            <a:spAutoFit/>
          </a:bodyPr>
          <a:lstStyle/>
          <a:p>
            <a:r>
              <a:rPr lang="en-US" dirty="0">
                <a:solidFill>
                  <a:srgbClr val="414141"/>
                </a:solidFill>
                <a:latin typeface="Franklin Gothic Book" charset="0"/>
                <a:ea typeface="Franklin Gothic Book" charset="0"/>
                <a:cs typeface="Franklin Gothic Book" charset="0"/>
              </a:rPr>
              <a:t>Full story: </a:t>
            </a:r>
            <a:r>
              <a:rPr lang="en-US" dirty="0">
                <a:latin typeface="Franklin Gothic Book" charset="0"/>
                <a:ea typeface="Franklin Gothic Book" charset="0"/>
                <a:cs typeface="Franklin Gothic Book" charset="0"/>
                <a:hlinkClick r:id="rId4"/>
              </a:rPr>
              <a:t>www.hubspot.com/customers/amerifirst</a:t>
            </a:r>
            <a:endParaRPr lang="en-US" dirty="0">
              <a:latin typeface="Franklin Gothic Book" charset="0"/>
              <a:ea typeface="Franklin Gothic Book" charset="0"/>
              <a:cs typeface="Franklin Gothic Book" charset="0"/>
            </a:endParaRPr>
          </a:p>
          <a:p>
            <a:endParaRPr lang="en-US" dirty="0">
              <a:latin typeface="Franklin Gothic Book" charset="0"/>
              <a:ea typeface="Franklin Gothic Book" charset="0"/>
              <a:cs typeface="Franklin Gothic Book" charset="0"/>
            </a:endParaRPr>
          </a:p>
        </p:txBody>
      </p:sp>
      <p:cxnSp>
        <p:nvCxnSpPr>
          <p:cNvPr id="23" name="Straight Connector 22"/>
          <p:cNvCxnSpPr/>
          <p:nvPr/>
        </p:nvCxnSpPr>
        <p:spPr>
          <a:xfrm>
            <a:off x="4549416" y="701331"/>
            <a:ext cx="0" cy="756141"/>
          </a:xfrm>
          <a:prstGeom prst="line">
            <a:avLst/>
          </a:prstGeom>
          <a:ln w="12700" cmpd="sng">
            <a:solidFill>
              <a:srgbClr val="414141"/>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06907" y="557462"/>
            <a:ext cx="2207811" cy="975853"/>
          </a:xfrm>
          <a:prstGeom prst="rect">
            <a:avLst/>
          </a:prstGeom>
        </p:spPr>
      </p:pic>
      <p:grpSp>
        <p:nvGrpSpPr>
          <p:cNvPr id="20" name="Group 19"/>
          <p:cNvGrpSpPr/>
          <p:nvPr/>
        </p:nvGrpSpPr>
        <p:grpSpPr>
          <a:xfrm>
            <a:off x="2398644" y="1880844"/>
            <a:ext cx="1916073" cy="1053574"/>
            <a:chOff x="718366" y="2774915"/>
            <a:chExt cx="1426939" cy="1053574"/>
          </a:xfrm>
        </p:grpSpPr>
        <p:sp>
          <p:nvSpPr>
            <p:cNvPr id="21" name="TextBox 20"/>
            <p:cNvSpPr txBox="1"/>
            <p:nvPr/>
          </p:nvSpPr>
          <p:spPr>
            <a:xfrm>
              <a:off x="1080741" y="2774915"/>
              <a:ext cx="702187" cy="584775"/>
            </a:xfrm>
            <a:prstGeom prst="rect">
              <a:avLst/>
            </a:prstGeom>
            <a:noFill/>
          </p:spPr>
          <p:txBody>
            <a:bodyPr wrap="none" rtlCol="0">
              <a:spAutoFit/>
            </a:bodyPr>
            <a:lstStyle/>
            <a:p>
              <a:pPr algn="ctr"/>
              <a:r>
                <a:rPr lang="en-US" sz="3200" dirty="0">
                  <a:solidFill>
                    <a:srgbClr val="F7761F"/>
                  </a:solidFill>
                  <a:latin typeface="Franklin Gothic Book" charset="0"/>
                  <a:ea typeface="Franklin Gothic Book" charset="0"/>
                  <a:cs typeface="Franklin Gothic Book" charset="0"/>
                </a:rPr>
                <a:t>3.8x</a:t>
              </a:r>
            </a:p>
          </p:txBody>
        </p:sp>
        <p:sp>
          <p:nvSpPr>
            <p:cNvPr id="25" name="TextBox 24"/>
            <p:cNvSpPr txBox="1"/>
            <p:nvPr/>
          </p:nvSpPr>
          <p:spPr>
            <a:xfrm>
              <a:off x="718366" y="3305269"/>
              <a:ext cx="1426939"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More monthly website traffic after 1 year </a:t>
              </a:r>
            </a:p>
          </p:txBody>
        </p:sp>
      </p:grpSp>
      <p:grpSp>
        <p:nvGrpSpPr>
          <p:cNvPr id="26" name="Group 25"/>
          <p:cNvGrpSpPr/>
          <p:nvPr/>
        </p:nvGrpSpPr>
        <p:grpSpPr>
          <a:xfrm>
            <a:off x="5246205" y="1884977"/>
            <a:ext cx="1700486" cy="1053574"/>
            <a:chOff x="3279366" y="2904384"/>
            <a:chExt cx="1700486" cy="1053574"/>
          </a:xfrm>
        </p:grpSpPr>
        <p:sp>
          <p:nvSpPr>
            <p:cNvPr id="31" name="TextBox 30"/>
            <p:cNvSpPr txBox="1"/>
            <p:nvPr/>
          </p:nvSpPr>
          <p:spPr>
            <a:xfrm>
              <a:off x="3279366" y="2904384"/>
              <a:ext cx="1700486" cy="584775"/>
            </a:xfrm>
            <a:prstGeom prst="rect">
              <a:avLst/>
            </a:prstGeom>
            <a:noFill/>
          </p:spPr>
          <p:txBody>
            <a:bodyPr wrap="square" rtlCol="0">
              <a:spAutoFit/>
            </a:bodyPr>
            <a:lstStyle/>
            <a:p>
              <a:pPr algn="ctr"/>
              <a:r>
                <a:rPr lang="en-US" sz="3200" dirty="0">
                  <a:solidFill>
                    <a:srgbClr val="F7761F"/>
                  </a:solidFill>
                  <a:latin typeface="Franklin Gothic Book" charset="0"/>
                  <a:ea typeface="Franklin Gothic Book" charset="0"/>
                  <a:cs typeface="Franklin Gothic Book" charset="0"/>
                </a:rPr>
                <a:t>51.7X</a:t>
              </a:r>
            </a:p>
          </p:txBody>
        </p:sp>
        <p:sp>
          <p:nvSpPr>
            <p:cNvPr id="32" name="TextBox 31"/>
            <p:cNvSpPr txBox="1"/>
            <p:nvPr/>
          </p:nvSpPr>
          <p:spPr>
            <a:xfrm>
              <a:off x="3279366" y="3434738"/>
              <a:ext cx="1700486"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More monthly leads after 1 year </a:t>
              </a:r>
            </a:p>
          </p:txBody>
        </p:sp>
      </p:grpSp>
      <p:grpSp>
        <p:nvGrpSpPr>
          <p:cNvPr id="33" name="Group 32"/>
          <p:cNvGrpSpPr/>
          <p:nvPr/>
        </p:nvGrpSpPr>
        <p:grpSpPr>
          <a:xfrm>
            <a:off x="8068915" y="1871584"/>
            <a:ext cx="1568232" cy="1053574"/>
            <a:chOff x="5801280" y="2882634"/>
            <a:chExt cx="1568232" cy="1053574"/>
          </a:xfrm>
        </p:grpSpPr>
        <p:sp>
          <p:nvSpPr>
            <p:cNvPr id="34" name="TextBox 33"/>
            <p:cNvSpPr txBox="1"/>
            <p:nvPr/>
          </p:nvSpPr>
          <p:spPr>
            <a:xfrm>
              <a:off x="6196507" y="2882634"/>
              <a:ext cx="720069" cy="584775"/>
            </a:xfrm>
            <a:prstGeom prst="rect">
              <a:avLst/>
            </a:prstGeom>
            <a:noFill/>
          </p:spPr>
          <p:txBody>
            <a:bodyPr wrap="none" rtlCol="0">
              <a:spAutoFit/>
            </a:bodyPr>
            <a:lstStyle/>
            <a:p>
              <a:r>
                <a:rPr lang="en-US" sz="3200" dirty="0">
                  <a:solidFill>
                    <a:srgbClr val="F7761F"/>
                  </a:solidFill>
                  <a:latin typeface="Franklin Gothic Book" charset="0"/>
                  <a:ea typeface="Franklin Gothic Book" charset="0"/>
                  <a:cs typeface="Franklin Gothic Book" charset="0"/>
                </a:rPr>
                <a:t>5%</a:t>
              </a:r>
            </a:p>
          </p:txBody>
        </p:sp>
        <p:sp>
          <p:nvSpPr>
            <p:cNvPr id="35" name="TextBox 34"/>
            <p:cNvSpPr txBox="1"/>
            <p:nvPr/>
          </p:nvSpPr>
          <p:spPr>
            <a:xfrm>
              <a:off x="5801280" y="3412988"/>
              <a:ext cx="1568232" cy="523220"/>
            </a:xfrm>
            <a:prstGeom prst="rect">
              <a:avLst/>
            </a:prstGeom>
            <a:noFill/>
          </p:spPr>
          <p:txBody>
            <a:bodyPr wrap="square" rtlCol="0">
              <a:spAutoFit/>
            </a:bodyPr>
            <a:lstStyle/>
            <a:p>
              <a:pPr algn="ctr"/>
              <a:r>
                <a:rPr lang="en-US" sz="1400" dirty="0">
                  <a:solidFill>
                    <a:srgbClr val="414141"/>
                  </a:solidFill>
                  <a:latin typeface="Franklin Gothic Book" charset="0"/>
                  <a:ea typeface="Franklin Gothic Book" charset="0"/>
                  <a:cs typeface="Franklin Gothic Book" charset="0"/>
                </a:rPr>
                <a:t>Increase in sales after 2 years </a:t>
              </a:r>
            </a:p>
          </p:txBody>
        </p:sp>
      </p:grpSp>
      <p:pic>
        <p:nvPicPr>
          <p:cNvPr id="37" name="Picture 36" descr="dan_moyle.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3708" y="3775453"/>
            <a:ext cx="2463625" cy="2461470"/>
          </a:xfrm>
          <a:prstGeom prst="ellipse">
            <a:avLst/>
          </a:prstGeom>
          <a:ln>
            <a:solidFill>
              <a:srgbClr val="C0C0C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8659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3" name="Shape 203"/>
          <p:cNvGrpSpPr/>
          <p:nvPr/>
        </p:nvGrpSpPr>
        <p:grpSpPr>
          <a:xfrm>
            <a:off x="2130640" y="2585841"/>
            <a:ext cx="8557204" cy="3447151"/>
            <a:chOff x="568106" y="-272063"/>
            <a:chExt cx="8557204" cy="3447151"/>
          </a:xfrm>
        </p:grpSpPr>
        <p:pic>
          <p:nvPicPr>
            <p:cNvPr id="204" name="Shape 2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5964818" y="718281"/>
              <a:ext cx="1031099" cy="1031099"/>
            </a:xfrm>
            <a:prstGeom prst="rect">
              <a:avLst/>
            </a:prstGeom>
            <a:noFill/>
            <a:ln>
              <a:noFill/>
            </a:ln>
          </p:spPr>
        </p:pic>
        <p:pic>
          <p:nvPicPr>
            <p:cNvPr id="205" name="Shape 20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536453">
              <a:off x="1290976" y="361980"/>
              <a:ext cx="1960649" cy="1496559"/>
            </a:xfrm>
            <a:prstGeom prst="rect">
              <a:avLst/>
            </a:prstGeom>
            <a:noFill/>
            <a:ln>
              <a:noFill/>
            </a:ln>
          </p:spPr>
        </p:pic>
        <p:sp>
          <p:nvSpPr>
            <p:cNvPr id="206" name="Shape 206"/>
            <p:cNvSpPr/>
            <p:nvPr/>
          </p:nvSpPr>
          <p:spPr>
            <a:xfrm>
              <a:off x="568106" y="1974759"/>
              <a:ext cx="2773693" cy="1200329"/>
            </a:xfrm>
            <a:prstGeom prst="rect">
              <a:avLst/>
            </a:prstGeom>
            <a:noFill/>
            <a:ln>
              <a:noFill/>
            </a:ln>
          </p:spPr>
          <p:txBody>
            <a:bodyPr lIns="91425" tIns="45700" rIns="91425" bIns="45700" anchor="t" anchorCtr="0">
              <a:noAutofit/>
            </a:bodyPr>
            <a:lstStyle/>
            <a:p>
              <a:pPr algn="r">
                <a:buSzPct val="25000"/>
              </a:pPr>
              <a:r>
                <a:rPr lang="en-US" sz="2400" dirty="0">
                  <a:solidFill>
                    <a:srgbClr val="FFFFFF"/>
                  </a:solidFill>
                  <a:latin typeface="Franklin Gothic Book" charset="0"/>
                  <a:ea typeface="Franklin Gothic Book" charset="0"/>
                  <a:cs typeface="Franklin Gothic Book" charset="0"/>
                  <a:sym typeface="Proxima Nova"/>
                </a:rPr>
                <a:t>Cold Calling </a:t>
              </a:r>
            </a:p>
            <a:p>
              <a:pPr algn="r">
                <a:buSzPct val="25000"/>
              </a:pPr>
              <a:r>
                <a:rPr lang="en-US" sz="2400" dirty="0">
                  <a:solidFill>
                    <a:srgbClr val="FFFFFF"/>
                  </a:solidFill>
                  <a:latin typeface="Franklin Gothic Book" charset="0"/>
                  <a:ea typeface="Franklin Gothic Book" charset="0"/>
                  <a:cs typeface="Franklin Gothic Book" charset="0"/>
                  <a:sym typeface="Proxima Nova"/>
                </a:rPr>
                <a:t>Cold Emails (SPAM)</a:t>
              </a:r>
            </a:p>
            <a:p>
              <a:pPr algn="r">
                <a:buSzPct val="25000"/>
              </a:pPr>
              <a:r>
                <a:rPr lang="en-US" sz="2400" dirty="0">
                  <a:solidFill>
                    <a:srgbClr val="FFFFFF"/>
                  </a:solidFill>
                  <a:latin typeface="Franklin Gothic Book" charset="0"/>
                  <a:ea typeface="Franklin Gothic Book" charset="0"/>
                  <a:cs typeface="Franklin Gothic Book" charset="0"/>
                  <a:sym typeface="Proxima Nova"/>
                </a:rPr>
                <a:t>Interruptive Ads</a:t>
              </a:r>
            </a:p>
            <a:p>
              <a:pPr algn="r">
                <a:buSzPct val="25000"/>
              </a:pPr>
              <a:r>
                <a:rPr lang="en-US" sz="2400" dirty="0">
                  <a:solidFill>
                    <a:srgbClr val="FFFFFF"/>
                  </a:solidFill>
                  <a:latin typeface="Franklin Gothic Book" charset="0"/>
                  <a:ea typeface="Franklin Gothic Book" charset="0"/>
                  <a:cs typeface="Franklin Gothic Book" charset="0"/>
                  <a:sym typeface="Proxima Nova"/>
                </a:rPr>
                <a:t>Marketer - Centric</a:t>
              </a:r>
            </a:p>
          </p:txBody>
        </p:sp>
        <p:sp>
          <p:nvSpPr>
            <p:cNvPr id="207" name="Shape 207"/>
            <p:cNvSpPr/>
            <p:nvPr/>
          </p:nvSpPr>
          <p:spPr>
            <a:xfrm>
              <a:off x="5812458" y="1974759"/>
              <a:ext cx="3312852" cy="1200329"/>
            </a:xfrm>
            <a:prstGeom prst="rect">
              <a:avLst/>
            </a:prstGeom>
            <a:noFill/>
            <a:ln>
              <a:noFill/>
            </a:ln>
          </p:spPr>
          <p:txBody>
            <a:bodyPr lIns="91425" tIns="45700" rIns="91425" bIns="45700" anchor="t" anchorCtr="0">
              <a:noAutofit/>
            </a:bodyPr>
            <a:lstStyle/>
            <a:p>
              <a:pPr>
                <a:buSzPct val="25000"/>
              </a:pPr>
              <a:r>
                <a:rPr lang="en-US" sz="2400" dirty="0">
                  <a:solidFill>
                    <a:srgbClr val="FFFFFF"/>
                  </a:solidFill>
                  <a:latin typeface="Franklin Gothic Book" charset="0"/>
                  <a:ea typeface="Franklin Gothic Book" charset="0"/>
                  <a:cs typeface="Franklin Gothic Book" charset="0"/>
                  <a:sym typeface="Proxima Nova"/>
                </a:rPr>
                <a:t>SEO</a:t>
              </a:r>
            </a:p>
            <a:p>
              <a:pPr>
                <a:buSzPct val="25000"/>
              </a:pPr>
              <a:r>
                <a:rPr lang="en-US" sz="2400" dirty="0">
                  <a:solidFill>
                    <a:srgbClr val="FFFFFF"/>
                  </a:solidFill>
                  <a:latin typeface="Franklin Gothic Book" charset="0"/>
                  <a:ea typeface="Franklin Gothic Book" charset="0"/>
                  <a:cs typeface="Franklin Gothic Book" charset="0"/>
                  <a:sym typeface="Proxima Nova"/>
                </a:rPr>
                <a:t>Blogging</a:t>
              </a:r>
            </a:p>
            <a:p>
              <a:pPr>
                <a:buSzPct val="25000"/>
              </a:pPr>
              <a:r>
                <a:rPr lang="en-US" sz="2400" dirty="0">
                  <a:solidFill>
                    <a:srgbClr val="FFFFFF"/>
                  </a:solidFill>
                  <a:latin typeface="Franklin Gothic Book" charset="0"/>
                  <a:ea typeface="Franklin Gothic Book" charset="0"/>
                  <a:cs typeface="Franklin Gothic Book" charset="0"/>
                  <a:sym typeface="Proxima Nova"/>
                </a:rPr>
                <a:t>Attraction</a:t>
              </a:r>
            </a:p>
            <a:p>
              <a:pPr>
                <a:buSzPct val="25000"/>
              </a:pPr>
              <a:r>
                <a:rPr lang="en-US" sz="2400" dirty="0">
                  <a:solidFill>
                    <a:srgbClr val="FFFFFF"/>
                  </a:solidFill>
                  <a:latin typeface="Franklin Gothic Book" charset="0"/>
                  <a:ea typeface="Franklin Gothic Book" charset="0"/>
                  <a:cs typeface="Franklin Gothic Book" charset="0"/>
                  <a:sym typeface="Proxima Nova"/>
                </a:rPr>
                <a:t>Customer - Centric</a:t>
              </a:r>
            </a:p>
          </p:txBody>
        </p:sp>
        <p:sp>
          <p:nvSpPr>
            <p:cNvPr id="208" name="Shape 208"/>
            <p:cNvSpPr/>
            <p:nvPr/>
          </p:nvSpPr>
          <p:spPr>
            <a:xfrm>
              <a:off x="1063857" y="-119595"/>
              <a:ext cx="2414888" cy="523219"/>
            </a:xfrm>
            <a:prstGeom prst="rect">
              <a:avLst/>
            </a:prstGeom>
            <a:noFill/>
            <a:ln>
              <a:noFill/>
            </a:ln>
          </p:spPr>
          <p:txBody>
            <a:bodyPr lIns="91425" tIns="45700" rIns="91425" bIns="45700" anchor="t" anchorCtr="0">
              <a:noAutofit/>
            </a:bodyPr>
            <a:lstStyle/>
            <a:p>
              <a:pPr algn="ctr">
                <a:buSzPct val="25000"/>
              </a:pPr>
              <a:r>
                <a:rPr lang="en-US" sz="2800" b="1" dirty="0">
                  <a:solidFill>
                    <a:srgbClr val="404040"/>
                  </a:solidFill>
                  <a:latin typeface="Proxima Nova"/>
                  <a:ea typeface="Proxima Nova"/>
                  <a:cs typeface="Proxima Nova"/>
                  <a:sym typeface="Proxima Nova"/>
                </a:rPr>
                <a:t> </a:t>
              </a:r>
            </a:p>
          </p:txBody>
        </p:sp>
        <p:sp>
          <p:nvSpPr>
            <p:cNvPr id="209" name="Shape 209"/>
            <p:cNvSpPr/>
            <p:nvPr/>
          </p:nvSpPr>
          <p:spPr>
            <a:xfrm>
              <a:off x="5206703" y="-272063"/>
              <a:ext cx="2773693" cy="553997"/>
            </a:xfrm>
            <a:prstGeom prst="rect">
              <a:avLst/>
            </a:prstGeom>
            <a:noFill/>
            <a:ln>
              <a:noFill/>
            </a:ln>
          </p:spPr>
          <p:txBody>
            <a:bodyPr lIns="91425" tIns="45700" rIns="91425" bIns="45700" anchor="t" anchorCtr="0">
              <a:noAutofit/>
            </a:bodyPr>
            <a:lstStyle/>
            <a:p>
              <a:pPr algn="ctr">
                <a:buSzPct val="25000"/>
              </a:pPr>
              <a:r>
                <a:rPr lang="en-US" sz="3600" dirty="0">
                  <a:solidFill>
                    <a:srgbClr val="FFFFFF"/>
                  </a:solidFill>
                  <a:latin typeface="Franklin Gothic Medium" charset="0"/>
                  <a:ea typeface="Franklin Gothic Medium" charset="0"/>
                  <a:cs typeface="Franklin Gothic Medium" charset="0"/>
                  <a:sym typeface="Proxima Nova"/>
                </a:rPr>
                <a:t>Inbound</a:t>
              </a:r>
            </a:p>
          </p:txBody>
        </p:sp>
      </p:grpSp>
      <p:sp>
        <p:nvSpPr>
          <p:cNvPr id="210" name="Shape 210"/>
          <p:cNvSpPr/>
          <p:nvPr/>
        </p:nvSpPr>
        <p:spPr>
          <a:xfrm>
            <a:off x="2130639" y="2626233"/>
            <a:ext cx="2773693" cy="553997"/>
          </a:xfrm>
          <a:prstGeom prst="rect">
            <a:avLst/>
          </a:prstGeom>
          <a:noFill/>
          <a:ln>
            <a:noFill/>
          </a:ln>
        </p:spPr>
        <p:txBody>
          <a:bodyPr lIns="91425" tIns="45700" rIns="91425" bIns="45700" anchor="t" anchorCtr="0">
            <a:noAutofit/>
          </a:bodyPr>
          <a:lstStyle/>
          <a:p>
            <a:pPr algn="ctr">
              <a:buSzPct val="25000"/>
            </a:pPr>
            <a:r>
              <a:rPr lang="en-US" sz="3600" dirty="0">
                <a:solidFill>
                  <a:srgbClr val="FFFFFF"/>
                </a:solidFill>
                <a:latin typeface="Franklin Gothic Medium" charset="0"/>
                <a:ea typeface="Franklin Gothic Medium" charset="0"/>
                <a:cs typeface="Franklin Gothic Medium" charset="0"/>
                <a:sym typeface="Proxima Nova"/>
              </a:rPr>
              <a:t>Traditional</a:t>
            </a:r>
          </a:p>
        </p:txBody>
      </p:sp>
      <p:cxnSp>
        <p:nvCxnSpPr>
          <p:cNvPr id="211" name="Shape 211"/>
          <p:cNvCxnSpPr/>
          <p:nvPr/>
        </p:nvCxnSpPr>
        <p:spPr>
          <a:xfrm>
            <a:off x="6087623" y="3373048"/>
            <a:ext cx="0" cy="2535978"/>
          </a:xfrm>
          <a:prstGeom prst="straightConnector1">
            <a:avLst/>
          </a:prstGeom>
          <a:noFill/>
          <a:ln w="12700" cap="rnd" cmpd="sng">
            <a:solidFill>
              <a:schemeClr val="lt1"/>
            </a:solidFill>
            <a:prstDash val="dash"/>
            <a:round/>
            <a:headEnd type="none" w="med" len="med"/>
            <a:tailEnd type="none" w="med" len="med"/>
          </a:ln>
        </p:spPr>
      </p:cxnSp>
      <p:sp>
        <p:nvSpPr>
          <p:cNvPr id="212" name="Shape 212"/>
          <p:cNvSpPr/>
          <p:nvPr/>
        </p:nvSpPr>
        <p:spPr>
          <a:xfrm>
            <a:off x="5572555" y="4071755"/>
            <a:ext cx="1044231" cy="1044231"/>
          </a:xfrm>
          <a:prstGeom prst="ellipse">
            <a:avLst/>
          </a:prstGeom>
          <a:solidFill>
            <a:schemeClr val="lt1"/>
          </a:solidFill>
          <a:ln>
            <a:noFill/>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13" name="Shape 213"/>
          <p:cNvSpPr/>
          <p:nvPr/>
        </p:nvSpPr>
        <p:spPr>
          <a:xfrm>
            <a:off x="1543844" y="4154557"/>
            <a:ext cx="9144000" cy="707886"/>
          </a:xfrm>
          <a:prstGeom prst="rect">
            <a:avLst/>
          </a:prstGeom>
          <a:noFill/>
          <a:ln>
            <a:noFill/>
          </a:ln>
        </p:spPr>
        <p:txBody>
          <a:bodyPr lIns="91425" tIns="45700" rIns="91425" bIns="45700" anchor="t" anchorCtr="0">
            <a:noAutofit/>
          </a:bodyPr>
          <a:lstStyle/>
          <a:p>
            <a:pPr algn="ctr">
              <a:buSzPct val="25000"/>
            </a:pPr>
            <a:r>
              <a:rPr lang="en-US" sz="4000" dirty="0">
                <a:solidFill>
                  <a:schemeClr val="dk1"/>
                </a:solidFill>
                <a:latin typeface="Franklin Gothic Medium" charset="0"/>
                <a:ea typeface="Franklin Gothic Medium" charset="0"/>
                <a:cs typeface="Franklin Gothic Medium" charset="0"/>
                <a:sym typeface="Proxima Nova"/>
              </a:rPr>
              <a:t>vs</a:t>
            </a:r>
            <a:r>
              <a:rPr lang="en-US" sz="4000" dirty="0">
                <a:solidFill>
                  <a:srgbClr val="FF6600"/>
                </a:solidFill>
                <a:latin typeface="Franklin Gothic Medium" charset="0"/>
                <a:ea typeface="Franklin Gothic Medium" charset="0"/>
                <a:cs typeface="Franklin Gothic Medium" charset="0"/>
                <a:sym typeface="Proxima Nova"/>
              </a:rPr>
              <a:t>.</a:t>
            </a:r>
          </a:p>
        </p:txBody>
      </p:sp>
      <p:sp>
        <p:nvSpPr>
          <p:cNvPr id="15" name="Title 1"/>
          <p:cNvSpPr txBox="1">
            <a:spLocks/>
          </p:cNvSpPr>
          <p:nvPr/>
        </p:nvSpPr>
        <p:spPr>
          <a:xfrm>
            <a:off x="524435" y="589579"/>
            <a:ext cx="10945906"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latin typeface="Franklin Gothic Medium" charset="0"/>
                <a:ea typeface="Franklin Gothic Medium" charset="0"/>
                <a:cs typeface="Franklin Gothic Medium" charset="0"/>
              </a:rPr>
              <a:t>Technology has changed how people search and buy, but marketing has not caught up.</a:t>
            </a:r>
            <a:endParaRPr lang="en-US" sz="3600" dirty="0">
              <a:solidFill>
                <a:srgbClr val="FF6600"/>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080987679"/>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Stock_000009311809Large_BackgroundRemova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2236" y="1624061"/>
            <a:ext cx="9359764" cy="6364337"/>
          </a:xfrm>
          <a:prstGeom prst="rect">
            <a:avLst/>
          </a:prstGeom>
        </p:spPr>
      </p:pic>
      <p:sp>
        <p:nvSpPr>
          <p:cNvPr id="19" name="TextBox 18"/>
          <p:cNvSpPr txBox="1"/>
          <p:nvPr/>
        </p:nvSpPr>
        <p:spPr>
          <a:xfrm>
            <a:off x="2092326" y="782139"/>
            <a:ext cx="8093075" cy="1015663"/>
          </a:xfrm>
          <a:prstGeom prst="rect">
            <a:avLst/>
          </a:prstGeom>
          <a:noFill/>
        </p:spPr>
        <p:txBody>
          <a:bodyPr wrap="square" rtlCol="0">
            <a:spAutoFit/>
          </a:bodyPr>
          <a:lstStyle/>
          <a:p>
            <a:pPr>
              <a:lnSpc>
                <a:spcPct val="80000"/>
              </a:lnSpc>
            </a:pPr>
            <a:r>
              <a:rPr lang="en-US" sz="7200" dirty="0">
                <a:solidFill>
                  <a:srgbClr val="414141"/>
                </a:solidFill>
                <a:latin typeface="Franklin Gothic Book" charset="0"/>
                <a:ea typeface="Franklin Gothic Book" charset="0"/>
                <a:cs typeface="Franklin Gothic Book" charset="0"/>
              </a:rPr>
              <a:t>Questions?</a:t>
            </a:r>
          </a:p>
        </p:txBody>
      </p:sp>
    </p:spTree>
    <p:extLst>
      <p:ext uri="{BB962C8B-B14F-4D97-AF65-F5344CB8AC3E}">
        <p14:creationId xmlns:p14="http://schemas.microsoft.com/office/powerpoint/2010/main" val="6688472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5487" y="2576156"/>
            <a:ext cx="8218488" cy="1118255"/>
          </a:xfrm>
          <a:prstGeom prst="rect">
            <a:avLst/>
          </a:prstGeom>
          <a:noFill/>
        </p:spPr>
        <p:txBody>
          <a:bodyPr wrap="square" rtlCol="0">
            <a:spAutoFit/>
          </a:bodyPr>
          <a:lstStyle/>
          <a:p>
            <a:pPr algn="ctr">
              <a:lnSpc>
                <a:spcPct val="80000"/>
              </a:lnSpc>
            </a:pPr>
            <a:r>
              <a:rPr lang="en-US" sz="8000" dirty="0">
                <a:solidFill>
                  <a:schemeClr val="bg1"/>
                </a:solidFill>
                <a:latin typeface="Franklin Gothic Book" charset="0"/>
                <a:ea typeface="Franklin Gothic Book" charset="0"/>
                <a:cs typeface="Franklin Gothic Book" charset="0"/>
              </a:rPr>
              <a:t>Thank you</a:t>
            </a:r>
            <a:endParaRPr lang="en-US" sz="8000" dirty="0">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8487423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5487" y="2576156"/>
            <a:ext cx="8218488" cy="1118255"/>
          </a:xfrm>
          <a:prstGeom prst="rect">
            <a:avLst/>
          </a:prstGeom>
          <a:noFill/>
        </p:spPr>
        <p:txBody>
          <a:bodyPr wrap="square" rtlCol="0">
            <a:spAutoFit/>
          </a:bodyPr>
          <a:lstStyle/>
          <a:p>
            <a:pPr algn="ctr">
              <a:lnSpc>
                <a:spcPct val="80000"/>
              </a:lnSpc>
            </a:pPr>
            <a:r>
              <a:rPr lang="en-US" sz="8000" dirty="0" smtClean="0">
                <a:solidFill>
                  <a:schemeClr val="bg1"/>
                </a:solidFill>
                <a:latin typeface="Franklin Gothic Book" charset="0"/>
                <a:ea typeface="Franklin Gothic Book" charset="0"/>
                <a:cs typeface="Franklin Gothic Book" charset="0"/>
              </a:rPr>
              <a:t>Appendix</a:t>
            </a:r>
            <a:endParaRPr lang="en-US" sz="8000" dirty="0">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4056342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979614" y="2290235"/>
            <a:ext cx="5569267" cy="2277533"/>
          </a:xfrm>
        </p:spPr>
        <p:txBody>
          <a:bodyPr rtlCol="0"/>
          <a:lstStyle/>
          <a:p>
            <a:pPr>
              <a:lnSpc>
                <a:spcPct val="100000"/>
              </a:lnSpc>
              <a:defRPr/>
            </a:pPr>
            <a:r>
              <a:rPr lang="en-US" sz="3600" dirty="0">
                <a:latin typeface="Franklin Gothic Book" charset="0"/>
                <a:ea typeface="Franklin Gothic Book" charset="0"/>
                <a:cs typeface="Franklin Gothic Book" charset="0"/>
              </a:rPr>
              <a:t>HubSpot Website Platform was voted #1 in User Satisfaction from G2 Crowd</a:t>
            </a:r>
          </a:p>
        </p:txBody>
      </p:sp>
      <p:pic>
        <p:nvPicPr>
          <p:cNvPr id="3" name="Picture 2" descr="Asset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592" y="1594621"/>
            <a:ext cx="3012350" cy="3871852"/>
          </a:xfrm>
          <a:prstGeom prst="rect">
            <a:avLst/>
          </a:prstGeom>
        </p:spPr>
      </p:pic>
    </p:spTree>
    <p:extLst>
      <p:ext uri="{BB962C8B-B14F-4D97-AF65-F5344CB8AC3E}">
        <p14:creationId xmlns:p14="http://schemas.microsoft.com/office/powerpoint/2010/main" val="3398142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latin typeface="Franklin Gothic Book" charset="0"/>
                <a:ea typeface="Franklin Gothic Book" charset="0"/>
                <a:cs typeface="Franklin Gothic Book" charset="0"/>
              </a:rPr>
              <a:t>Note to Presenter</a:t>
            </a:r>
            <a:endParaRPr lang="en-US" dirty="0">
              <a:latin typeface="Franklin Gothic Book" charset="0"/>
              <a:ea typeface="Franklin Gothic Book" charset="0"/>
              <a:cs typeface="Franklin Gothic Book" charset="0"/>
            </a:endParaRPr>
          </a:p>
        </p:txBody>
      </p:sp>
      <p:sp>
        <p:nvSpPr>
          <p:cNvPr id="3" name="Content Placeholder 2"/>
          <p:cNvSpPr>
            <a:spLocks noGrp="1"/>
          </p:cNvSpPr>
          <p:nvPr>
            <p:ph idx="1"/>
          </p:nvPr>
        </p:nvSpPr>
        <p:spPr/>
        <p:txBody>
          <a:bodyPr/>
          <a:lstStyle/>
          <a:p>
            <a:r>
              <a:rPr lang="en-US" dirty="0" smtClean="0">
                <a:latin typeface="Franklin Gothic Book" charset="0"/>
                <a:ea typeface="Franklin Gothic Book" charset="0"/>
                <a:cs typeface="Franklin Gothic Book" charset="0"/>
              </a:rPr>
              <a:t>The following are optional slides to place in the goals section if the prospect is particularly focused on any of the following areas:</a:t>
            </a:r>
          </a:p>
          <a:p>
            <a:pPr marL="342900" indent="-342900">
              <a:buFont typeface="Arial"/>
              <a:buChar char="•"/>
            </a:pPr>
            <a:r>
              <a:rPr lang="en-US" dirty="0" smtClean="0">
                <a:latin typeface="Franklin Gothic Book" charset="0"/>
                <a:ea typeface="Franklin Gothic Book" charset="0"/>
                <a:cs typeface="Franklin Gothic Book" charset="0"/>
              </a:rPr>
              <a:t>Content creation</a:t>
            </a:r>
          </a:p>
          <a:p>
            <a:pPr marL="342900" indent="-342900">
              <a:buFont typeface="Arial"/>
              <a:buChar char="•"/>
            </a:pPr>
            <a:r>
              <a:rPr lang="en-US" dirty="0" smtClean="0">
                <a:latin typeface="Franklin Gothic Book" charset="0"/>
                <a:ea typeface="Franklin Gothic Book" charset="0"/>
                <a:cs typeface="Franklin Gothic Book" charset="0"/>
              </a:rPr>
              <a:t>Personalization</a:t>
            </a:r>
          </a:p>
          <a:p>
            <a:pPr marL="342900" indent="-342900">
              <a:buFont typeface="Arial"/>
              <a:buChar char="•"/>
            </a:pPr>
            <a:r>
              <a:rPr lang="en-US" dirty="0" smtClean="0">
                <a:latin typeface="Franklin Gothic Book" charset="0"/>
                <a:ea typeface="Franklin Gothic Book" charset="0"/>
                <a:cs typeface="Franklin Gothic Book" charset="0"/>
              </a:rPr>
              <a:t>Social media</a:t>
            </a:r>
          </a:p>
          <a:p>
            <a:pPr marL="342900" indent="-342900">
              <a:buFont typeface="Arial"/>
              <a:buChar char="•"/>
            </a:pPr>
            <a:r>
              <a:rPr lang="en-US" dirty="0" smtClean="0">
                <a:latin typeface="Franklin Gothic Book" charset="0"/>
                <a:ea typeface="Franklin Gothic Book" charset="0"/>
                <a:cs typeface="Franklin Gothic Book" charset="0"/>
              </a:rPr>
              <a:t>Aligning marketing &amp; sales</a:t>
            </a:r>
          </a:p>
          <a:p>
            <a:pPr marL="342900" indent="-342900">
              <a:buFont typeface="Arial"/>
              <a:buChar char="•"/>
            </a:pPr>
            <a:r>
              <a:rPr lang="en-US" dirty="0" smtClean="0">
                <a:latin typeface="Franklin Gothic Book" charset="0"/>
                <a:ea typeface="Franklin Gothic Book" charset="0"/>
                <a:cs typeface="Franklin Gothic Book" charset="0"/>
              </a:rPr>
              <a:t>Analytics</a:t>
            </a:r>
          </a:p>
          <a:p>
            <a:pPr marL="342900" indent="-342900">
              <a:buFont typeface="Arial"/>
              <a:buChar char="•"/>
            </a:pPr>
            <a:endParaRPr lang="en-US" dirty="0" smtClean="0">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093393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303008" y="2672302"/>
            <a:ext cx="4769026" cy="3736575"/>
            <a:chOff x="2380547" y="1869552"/>
            <a:chExt cx="4382904" cy="3147486"/>
          </a:xfrm>
        </p:grpSpPr>
        <p:sp>
          <p:nvSpPr>
            <p:cNvPr id="39" name="Trapezoid 38"/>
            <p:cNvSpPr/>
            <p:nvPr/>
          </p:nvSpPr>
          <p:spPr>
            <a:xfrm rot="10800000">
              <a:off x="2380550" y="1869553"/>
              <a:ext cx="4382901" cy="3147485"/>
            </a:xfrm>
            <a:prstGeom prst="trapezoid">
              <a:avLst>
                <a:gd name="adj" fmla="val 34394"/>
              </a:avLst>
            </a:prstGeom>
            <a:solidFill>
              <a:srgbClr val="F7C5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sp>
          <p:nvSpPr>
            <p:cNvPr id="41" name="Trapezoid 40"/>
            <p:cNvSpPr/>
            <p:nvPr/>
          </p:nvSpPr>
          <p:spPr>
            <a:xfrm rot="10800000">
              <a:off x="2380551" y="1869552"/>
              <a:ext cx="4382900" cy="2066770"/>
            </a:xfrm>
            <a:prstGeom prst="trapezoid">
              <a:avLst>
                <a:gd name="adj" fmla="val 34715"/>
              </a:avLst>
            </a:prstGeom>
            <a:solidFill>
              <a:srgbClr val="FAD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sp>
          <p:nvSpPr>
            <p:cNvPr id="42" name="Trapezoid 41"/>
            <p:cNvSpPr/>
            <p:nvPr/>
          </p:nvSpPr>
          <p:spPr>
            <a:xfrm rot="10800000">
              <a:off x="2380547" y="1869555"/>
              <a:ext cx="4382903" cy="1025496"/>
            </a:xfrm>
            <a:prstGeom prst="trapezoid">
              <a:avLst>
                <a:gd name="adj" fmla="val 36289"/>
              </a:avLst>
            </a:prstGeom>
            <a:solidFill>
              <a:srgbClr val="FBDA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grpSp>
      <p:sp>
        <p:nvSpPr>
          <p:cNvPr id="2" name="Title 1"/>
          <p:cNvSpPr>
            <a:spLocks noGrp="1"/>
          </p:cNvSpPr>
          <p:nvPr>
            <p:ph type="title" idx="4294967295"/>
          </p:nvPr>
        </p:nvSpPr>
        <p:spPr>
          <a:xfrm>
            <a:off x="0" y="2705100"/>
            <a:ext cx="2819400" cy="727075"/>
          </a:xfrm>
        </p:spPr>
        <p:txBody>
          <a:bodyPr anchor="t" anchorCtr="0">
            <a:noAutofit/>
          </a:bodyPr>
          <a:lstStyle/>
          <a:p>
            <a:pPr>
              <a:lnSpc>
                <a:spcPct val="80000"/>
              </a:lnSpc>
            </a:pPr>
            <a:r>
              <a:rPr lang="en-US" sz="1600" dirty="0">
                <a:latin typeface="Franklin Gothic Book" charset="0"/>
                <a:ea typeface="Franklin Gothic Book" charset="0"/>
                <a:cs typeface="Franklin Gothic Book" charset="0"/>
              </a:rPr>
              <a:t>Create and share optimized content to attract quality inbound visitors to your website.</a:t>
            </a:r>
          </a:p>
        </p:txBody>
      </p:sp>
      <p:cxnSp>
        <p:nvCxnSpPr>
          <p:cNvPr id="9" name="Curved Connector 8"/>
          <p:cNvCxnSpPr/>
          <p:nvPr/>
        </p:nvCxnSpPr>
        <p:spPr>
          <a:xfrm rot="16200000" flipH="1">
            <a:off x="3859143" y="2143051"/>
            <a:ext cx="662460" cy="282152"/>
          </a:xfrm>
          <a:prstGeom prst="bentConnector3">
            <a:avLst/>
          </a:prstGeom>
          <a:ln w="12700">
            <a:solidFill>
              <a:srgbClr val="F7761F"/>
            </a:solidFill>
            <a:prstDash val="solid"/>
            <a:headEnd type="none"/>
            <a:tailEnd type="triangle"/>
          </a:ln>
        </p:spPr>
        <p:style>
          <a:lnRef idx="1">
            <a:schemeClr val="accent6"/>
          </a:lnRef>
          <a:fillRef idx="0">
            <a:schemeClr val="accent6"/>
          </a:fillRef>
          <a:effectRef idx="0">
            <a:schemeClr val="accent6"/>
          </a:effectRef>
          <a:fontRef idx="minor">
            <a:schemeClr val="tx1"/>
          </a:fontRef>
        </p:style>
      </p:cxnSp>
      <p:cxnSp>
        <p:nvCxnSpPr>
          <p:cNvPr id="31" name="Curved Connector 30"/>
          <p:cNvCxnSpPr/>
          <p:nvPr/>
        </p:nvCxnSpPr>
        <p:spPr>
          <a:xfrm rot="16200000" flipH="1">
            <a:off x="3195895" y="2323720"/>
            <a:ext cx="328128" cy="255147"/>
          </a:xfrm>
          <a:prstGeom prst="bentConnector3">
            <a:avLst/>
          </a:prstGeom>
          <a:ln w="12700">
            <a:solidFill>
              <a:srgbClr val="F7761F"/>
            </a:solidFill>
            <a:prstDash val="solid"/>
            <a:headEnd type="none"/>
            <a:tailEnd type="triangle"/>
          </a:ln>
        </p:spPr>
        <p:style>
          <a:lnRef idx="1">
            <a:schemeClr val="accent6"/>
          </a:lnRef>
          <a:fillRef idx="0">
            <a:schemeClr val="accent6"/>
          </a:fillRef>
          <a:effectRef idx="0">
            <a:schemeClr val="accent6"/>
          </a:effectRef>
          <a:fontRef idx="minor">
            <a:schemeClr val="tx1"/>
          </a:fontRef>
        </p:style>
      </p:cxnSp>
      <p:cxnSp>
        <p:nvCxnSpPr>
          <p:cNvPr id="34" name="Curved Connector 33"/>
          <p:cNvCxnSpPr>
            <a:stCxn id="112" idx="2"/>
          </p:cNvCxnSpPr>
          <p:nvPr/>
        </p:nvCxnSpPr>
        <p:spPr>
          <a:xfrm rot="10800000" flipV="1">
            <a:off x="4899620" y="1956695"/>
            <a:ext cx="259974" cy="658662"/>
          </a:xfrm>
          <a:prstGeom prst="bentConnector2">
            <a:avLst/>
          </a:prstGeom>
          <a:ln w="12700">
            <a:solidFill>
              <a:srgbClr val="F7761F"/>
            </a:solidFill>
            <a:prstDash val="solid"/>
            <a:headEnd type="none"/>
            <a:tailEnd type="triangle"/>
          </a:ln>
        </p:spPr>
        <p:style>
          <a:lnRef idx="1">
            <a:schemeClr val="accent6"/>
          </a:lnRef>
          <a:fillRef idx="0">
            <a:schemeClr val="accent6"/>
          </a:fillRef>
          <a:effectRef idx="0">
            <a:schemeClr val="accent6"/>
          </a:effectRef>
          <a:fontRef idx="minor">
            <a:schemeClr val="tx1"/>
          </a:fontRef>
        </p:style>
      </p:cxnSp>
      <p:cxnSp>
        <p:nvCxnSpPr>
          <p:cNvPr id="48" name="Curved Connector 47"/>
          <p:cNvCxnSpPr/>
          <p:nvPr/>
        </p:nvCxnSpPr>
        <p:spPr>
          <a:xfrm rot="5400000">
            <a:off x="5714187" y="2064635"/>
            <a:ext cx="663610" cy="437834"/>
          </a:xfrm>
          <a:prstGeom prst="bentConnector3">
            <a:avLst/>
          </a:prstGeom>
          <a:ln w="12700">
            <a:solidFill>
              <a:srgbClr val="F7761F"/>
            </a:solidFill>
            <a:prstDash val="solid"/>
            <a:headEnd type="none"/>
            <a:tailEnd type="triangle"/>
          </a:ln>
        </p:spPr>
        <p:style>
          <a:lnRef idx="1">
            <a:schemeClr val="accent6"/>
          </a:lnRef>
          <a:fillRef idx="0">
            <a:schemeClr val="accent6"/>
          </a:fillRef>
          <a:effectRef idx="0">
            <a:schemeClr val="accent6"/>
          </a:effectRef>
          <a:fontRef idx="minor">
            <a:schemeClr val="tx1"/>
          </a:fontRef>
        </p:style>
      </p:cxnSp>
      <p:sp>
        <p:nvSpPr>
          <p:cNvPr id="35" name="Title 1"/>
          <p:cNvSpPr txBox="1">
            <a:spLocks/>
          </p:cNvSpPr>
          <p:nvPr/>
        </p:nvSpPr>
        <p:spPr>
          <a:xfrm>
            <a:off x="3427781" y="4143326"/>
            <a:ext cx="2496154" cy="726537"/>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b="0" i="0" kern="1200">
                <a:solidFill>
                  <a:srgbClr val="414141"/>
                </a:solidFill>
                <a:latin typeface="+mj-lt"/>
                <a:ea typeface="+mj-ea"/>
                <a:cs typeface="Verdana"/>
              </a:defRPr>
            </a:lvl1pPr>
          </a:lstStyle>
          <a:p>
            <a:pPr>
              <a:lnSpc>
                <a:spcPct val="80000"/>
              </a:lnSpc>
            </a:pPr>
            <a:r>
              <a:rPr lang="en-US" sz="1600" dirty="0">
                <a:latin typeface="Franklin Gothic Book" charset="0"/>
                <a:ea typeface="Franklin Gothic Book" charset="0"/>
                <a:cs typeface="Franklin Gothic Book" charset="0"/>
              </a:rPr>
              <a:t>Gate marketing assets behind a landing page form to generate leads.</a:t>
            </a:r>
          </a:p>
        </p:txBody>
      </p:sp>
      <p:sp>
        <p:nvSpPr>
          <p:cNvPr id="36" name="Title 1"/>
          <p:cNvSpPr txBox="1">
            <a:spLocks/>
          </p:cNvSpPr>
          <p:nvPr/>
        </p:nvSpPr>
        <p:spPr>
          <a:xfrm>
            <a:off x="3538619" y="5477995"/>
            <a:ext cx="2246680" cy="726537"/>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b="0" i="0" kern="1200">
                <a:solidFill>
                  <a:srgbClr val="414141"/>
                </a:solidFill>
                <a:latin typeface="+mj-lt"/>
                <a:ea typeface="+mj-ea"/>
                <a:cs typeface="Verdana"/>
              </a:defRPr>
            </a:lvl1pPr>
          </a:lstStyle>
          <a:p>
            <a:pPr>
              <a:lnSpc>
                <a:spcPct val="80000"/>
              </a:lnSpc>
            </a:pPr>
            <a:r>
              <a:rPr lang="en-US" sz="1600" dirty="0">
                <a:latin typeface="Franklin Gothic Book" charset="0"/>
                <a:ea typeface="Franklin Gothic Book" charset="0"/>
                <a:cs typeface="Franklin Gothic Book" charset="0"/>
              </a:rPr>
              <a:t>Nurture them with personalized, multi-channel marketing automation.</a:t>
            </a:r>
          </a:p>
        </p:txBody>
      </p:sp>
      <p:sp>
        <p:nvSpPr>
          <p:cNvPr id="29" name="TextBox 28"/>
          <p:cNvSpPr txBox="1"/>
          <p:nvPr/>
        </p:nvSpPr>
        <p:spPr>
          <a:xfrm>
            <a:off x="8132212" y="4167339"/>
            <a:ext cx="966931" cy="461665"/>
          </a:xfrm>
          <a:prstGeom prst="rect">
            <a:avLst/>
          </a:prstGeom>
          <a:noFill/>
        </p:spPr>
        <p:txBody>
          <a:bodyPr wrap="none" rtlCol="0">
            <a:spAutoFit/>
          </a:bodyPr>
          <a:lstStyle/>
          <a:p>
            <a:r>
              <a:rPr lang="en-US" sz="2400" dirty="0">
                <a:solidFill>
                  <a:srgbClr val="35404C"/>
                </a:solidFill>
                <a:latin typeface="Franklin Gothic Book" charset="0"/>
                <a:ea typeface="Franklin Gothic Book" charset="0"/>
                <a:cs typeface="Franklin Gothic Book" charset="0"/>
              </a:rPr>
              <a:t>Leads</a:t>
            </a:r>
          </a:p>
        </p:txBody>
      </p:sp>
      <p:sp>
        <p:nvSpPr>
          <p:cNvPr id="30" name="TextBox 29"/>
          <p:cNvSpPr txBox="1"/>
          <p:nvPr/>
        </p:nvSpPr>
        <p:spPr>
          <a:xfrm>
            <a:off x="9244889" y="3692268"/>
            <a:ext cx="184666" cy="369332"/>
          </a:xfrm>
          <a:prstGeom prst="rect">
            <a:avLst/>
          </a:prstGeom>
          <a:noFill/>
        </p:spPr>
        <p:txBody>
          <a:bodyPr wrap="none" rtlCol="0">
            <a:spAutoFit/>
          </a:bodyPr>
          <a:lstStyle/>
          <a:p>
            <a:endParaRPr lang="en-US" dirty="0">
              <a:latin typeface="Franklin Gothic Book" charset="0"/>
              <a:ea typeface="Franklin Gothic Book" charset="0"/>
              <a:cs typeface="Franklin Gothic Book" charset="0"/>
            </a:endParaRPr>
          </a:p>
        </p:txBody>
      </p:sp>
      <p:pic>
        <p:nvPicPr>
          <p:cNvPr id="37" name="Picture 36"/>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foregroundMark x1="74603" y1="27810" x2="74603" y2="27810"/>
                        <a14:foregroundMark x1="70317" y1="43048" x2="70317" y2="43048"/>
                        <a14:foregroundMark x1="69048" y1="57524" x2="69048" y2="57524"/>
                      </a14:backgroundRemoval>
                    </a14:imgEffect>
                  </a14:imgLayer>
                </a14:imgProps>
              </a:ext>
              <a:ext uri="{28A0092B-C50C-407E-A947-70E740481C1C}">
                <a14:useLocalDpi xmlns:a14="http://schemas.microsoft.com/office/drawing/2010/main"/>
              </a:ext>
            </a:extLst>
          </a:blip>
          <a:srcRect/>
          <a:stretch/>
        </p:blipFill>
        <p:spPr>
          <a:xfrm>
            <a:off x="6999349" y="3874918"/>
            <a:ext cx="1132863" cy="944223"/>
          </a:xfrm>
          <a:prstGeom prst="rect">
            <a:avLst/>
          </a:prstGeom>
        </p:spPr>
      </p:pic>
      <p:pic>
        <p:nvPicPr>
          <p:cNvPr id="38" name="Picture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4721" y="2623310"/>
            <a:ext cx="1337796" cy="645207"/>
          </a:xfrm>
          <a:prstGeom prst="rect">
            <a:avLst/>
          </a:prstGeom>
        </p:spPr>
      </p:pic>
      <p:sp>
        <p:nvSpPr>
          <p:cNvPr id="61" name="TextBox 60"/>
          <p:cNvSpPr txBox="1"/>
          <p:nvPr/>
        </p:nvSpPr>
        <p:spPr>
          <a:xfrm>
            <a:off x="8927283" y="2738057"/>
            <a:ext cx="1129786" cy="461665"/>
          </a:xfrm>
          <a:prstGeom prst="rect">
            <a:avLst/>
          </a:prstGeom>
          <a:noFill/>
        </p:spPr>
        <p:txBody>
          <a:bodyPr wrap="none" rtlCol="0">
            <a:spAutoFit/>
          </a:bodyPr>
          <a:lstStyle/>
          <a:p>
            <a:r>
              <a:rPr lang="en-US" sz="2400" dirty="0">
                <a:solidFill>
                  <a:srgbClr val="35404C"/>
                </a:solidFill>
                <a:latin typeface="Franklin Gothic Book" charset="0"/>
                <a:ea typeface="Franklin Gothic Book" charset="0"/>
                <a:cs typeface="Franklin Gothic Book" charset="0"/>
              </a:rPr>
              <a:t>Visitors</a:t>
            </a:r>
          </a:p>
        </p:txBody>
      </p:sp>
      <p:pic>
        <p:nvPicPr>
          <p:cNvPr id="40" name="Picture 39"/>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foregroundMark x1="93179" y1="52736" x2="93179" y2="52736"/>
                      </a14:backgroundRemoval>
                    </a14:imgEffect>
                  </a14:imgLayer>
                </a14:imgProps>
              </a:ext>
              <a:ext uri="{28A0092B-C50C-407E-A947-70E740481C1C}">
                <a14:useLocalDpi xmlns:a14="http://schemas.microsoft.com/office/drawing/2010/main"/>
              </a:ext>
            </a:extLst>
          </a:blip>
          <a:stretch>
            <a:fillRect/>
          </a:stretch>
        </p:blipFill>
        <p:spPr>
          <a:xfrm>
            <a:off x="6501739" y="5321393"/>
            <a:ext cx="904263" cy="664154"/>
          </a:xfrm>
          <a:prstGeom prst="rect">
            <a:avLst/>
          </a:prstGeom>
        </p:spPr>
      </p:pic>
      <p:sp>
        <p:nvSpPr>
          <p:cNvPr id="62" name="TextBox 61"/>
          <p:cNvSpPr txBox="1"/>
          <p:nvPr/>
        </p:nvSpPr>
        <p:spPr>
          <a:xfrm>
            <a:off x="7520115" y="5406899"/>
            <a:ext cx="1577804" cy="461665"/>
          </a:xfrm>
          <a:prstGeom prst="rect">
            <a:avLst/>
          </a:prstGeom>
          <a:noFill/>
        </p:spPr>
        <p:txBody>
          <a:bodyPr wrap="none" rtlCol="0">
            <a:spAutoFit/>
          </a:bodyPr>
          <a:lstStyle/>
          <a:p>
            <a:r>
              <a:rPr lang="en-US" sz="2400" dirty="0">
                <a:solidFill>
                  <a:srgbClr val="35404C"/>
                </a:solidFill>
                <a:latin typeface="Franklin Gothic Book" charset="0"/>
                <a:ea typeface="Franklin Gothic Book" charset="0"/>
                <a:cs typeface="Franklin Gothic Book" charset="0"/>
              </a:rPr>
              <a:t>Customers</a:t>
            </a:r>
          </a:p>
        </p:txBody>
      </p:sp>
      <p:sp>
        <p:nvSpPr>
          <p:cNvPr id="44" name="TextBox 43"/>
          <p:cNvSpPr txBox="1"/>
          <p:nvPr/>
        </p:nvSpPr>
        <p:spPr>
          <a:xfrm>
            <a:off x="1919083" y="231235"/>
            <a:ext cx="6664389" cy="523220"/>
          </a:xfrm>
          <a:prstGeom prst="rect">
            <a:avLst/>
          </a:prstGeom>
          <a:noFill/>
        </p:spPr>
        <p:txBody>
          <a:bodyPr wrap="none" rtlCol="0">
            <a:spAutoFit/>
          </a:bodyPr>
          <a:lstStyle/>
          <a:p>
            <a:r>
              <a:rPr lang="en-US" sz="2800" dirty="0">
                <a:latin typeface="Franklin Gothic Book" charset="0"/>
                <a:ea typeface="Franklin Gothic Book" charset="0"/>
                <a:cs typeface="Franklin Gothic Book" charset="0"/>
              </a:rPr>
              <a:t>Create Content to Generate Inbound Leads</a:t>
            </a:r>
          </a:p>
        </p:txBody>
      </p:sp>
      <p:sp>
        <p:nvSpPr>
          <p:cNvPr id="79" name="Text Placeholder 1"/>
          <p:cNvSpPr txBox="1">
            <a:spLocks/>
          </p:cNvSpPr>
          <p:nvPr/>
        </p:nvSpPr>
        <p:spPr>
          <a:xfrm>
            <a:off x="1921260" y="820829"/>
            <a:ext cx="8234361"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Franklin Gothic Book" charset="0"/>
                <a:ea typeface="Franklin Gothic Book" charset="0"/>
                <a:cs typeface="Franklin Gothic Book" charset="0"/>
              </a:rPr>
              <a:t>Attract more qualified, inbound visitors to your site, convert them into leads, and nurture them with personalized content into paying customers.</a:t>
            </a:r>
          </a:p>
        </p:txBody>
      </p:sp>
      <p:grpSp>
        <p:nvGrpSpPr>
          <p:cNvPr id="93" name="Group 92"/>
          <p:cNvGrpSpPr/>
          <p:nvPr/>
        </p:nvGrpSpPr>
        <p:grpSpPr>
          <a:xfrm>
            <a:off x="5156990" y="4877548"/>
            <a:ext cx="550062" cy="550062"/>
            <a:chOff x="915147" y="2389599"/>
            <a:chExt cx="805346" cy="805346"/>
          </a:xfrm>
        </p:grpSpPr>
        <p:sp>
          <p:nvSpPr>
            <p:cNvPr id="94" name="Oval 93"/>
            <p:cNvSpPr/>
            <p:nvPr/>
          </p:nvSpPr>
          <p:spPr>
            <a:xfrm>
              <a:off x="915147" y="2389599"/>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95" name="Picture 94" descr="Untitled-1-0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9878" y="2643113"/>
              <a:ext cx="464236" cy="312586"/>
            </a:xfrm>
            <a:prstGeom prst="rect">
              <a:avLst/>
            </a:prstGeom>
          </p:spPr>
        </p:pic>
      </p:grpSp>
      <p:grpSp>
        <p:nvGrpSpPr>
          <p:cNvPr id="96" name="Group 95"/>
          <p:cNvGrpSpPr/>
          <p:nvPr/>
        </p:nvGrpSpPr>
        <p:grpSpPr>
          <a:xfrm>
            <a:off x="4438007" y="4877548"/>
            <a:ext cx="550062" cy="550062"/>
            <a:chOff x="3088929" y="2389210"/>
            <a:chExt cx="805346" cy="805346"/>
          </a:xfrm>
        </p:grpSpPr>
        <p:sp>
          <p:nvSpPr>
            <p:cNvPr id="97" name="Oval 96"/>
            <p:cNvSpPr/>
            <p:nvPr/>
          </p:nvSpPr>
          <p:spPr>
            <a:xfrm>
              <a:off x="3088929" y="2389210"/>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98" name="Picture 97" descr="Untitled-1-07.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67206" y="2553674"/>
              <a:ext cx="467680" cy="467680"/>
            </a:xfrm>
            <a:prstGeom prst="rect">
              <a:avLst/>
            </a:prstGeom>
          </p:spPr>
        </p:pic>
      </p:grpSp>
      <p:grpSp>
        <p:nvGrpSpPr>
          <p:cNvPr id="99" name="Group 98"/>
          <p:cNvGrpSpPr/>
          <p:nvPr/>
        </p:nvGrpSpPr>
        <p:grpSpPr>
          <a:xfrm>
            <a:off x="4438007" y="3565684"/>
            <a:ext cx="550062" cy="550062"/>
            <a:chOff x="915147" y="1219778"/>
            <a:chExt cx="805346" cy="805346"/>
          </a:xfrm>
        </p:grpSpPr>
        <p:sp>
          <p:nvSpPr>
            <p:cNvPr id="100" name="Oval 99"/>
            <p:cNvSpPr/>
            <p:nvPr/>
          </p:nvSpPr>
          <p:spPr>
            <a:xfrm>
              <a:off x="915147" y="1219778"/>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101" name="Picture 100" descr="Untitled-1-04.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6770" y="1399123"/>
              <a:ext cx="442100" cy="442100"/>
            </a:xfrm>
            <a:prstGeom prst="rect">
              <a:avLst/>
            </a:prstGeom>
          </p:spPr>
        </p:pic>
      </p:grpSp>
      <p:grpSp>
        <p:nvGrpSpPr>
          <p:cNvPr id="102" name="Group 101"/>
          <p:cNvGrpSpPr/>
          <p:nvPr/>
        </p:nvGrpSpPr>
        <p:grpSpPr>
          <a:xfrm>
            <a:off x="3629312" y="3565684"/>
            <a:ext cx="550062" cy="550062"/>
            <a:chOff x="3055509" y="1219389"/>
            <a:chExt cx="805346" cy="805346"/>
          </a:xfrm>
        </p:grpSpPr>
        <p:sp>
          <p:nvSpPr>
            <p:cNvPr id="103" name="Oval 102"/>
            <p:cNvSpPr/>
            <p:nvPr/>
          </p:nvSpPr>
          <p:spPr>
            <a:xfrm>
              <a:off x="3055509" y="1219389"/>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104" name="Picture 103" descr="Untitled-1-03.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41069" y="1389231"/>
              <a:ext cx="451992" cy="451992"/>
            </a:xfrm>
            <a:prstGeom prst="rect">
              <a:avLst/>
            </a:prstGeom>
          </p:spPr>
        </p:pic>
      </p:grpSp>
      <p:grpSp>
        <p:nvGrpSpPr>
          <p:cNvPr id="105" name="Group 104"/>
          <p:cNvGrpSpPr/>
          <p:nvPr/>
        </p:nvGrpSpPr>
        <p:grpSpPr>
          <a:xfrm>
            <a:off x="5266988" y="3565684"/>
            <a:ext cx="550062" cy="550062"/>
            <a:chOff x="5194517" y="1219389"/>
            <a:chExt cx="805346" cy="805346"/>
          </a:xfrm>
        </p:grpSpPr>
        <p:sp>
          <p:nvSpPr>
            <p:cNvPr id="106" name="Oval 105"/>
            <p:cNvSpPr/>
            <p:nvPr/>
          </p:nvSpPr>
          <p:spPr>
            <a:xfrm>
              <a:off x="5194517" y="1219389"/>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107" name="Picture 106" descr="Untitled-1-06.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72808" y="1397435"/>
              <a:ext cx="448708" cy="448708"/>
            </a:xfrm>
            <a:prstGeom prst="rect">
              <a:avLst/>
            </a:prstGeom>
          </p:spPr>
        </p:pic>
      </p:grpSp>
      <p:grpSp>
        <p:nvGrpSpPr>
          <p:cNvPr id="108" name="Group 107"/>
          <p:cNvGrpSpPr/>
          <p:nvPr/>
        </p:nvGrpSpPr>
        <p:grpSpPr>
          <a:xfrm>
            <a:off x="3819515" y="1522872"/>
            <a:ext cx="550062" cy="550062"/>
            <a:chOff x="4181536" y="5915703"/>
            <a:chExt cx="805346" cy="805346"/>
          </a:xfrm>
        </p:grpSpPr>
        <p:sp>
          <p:nvSpPr>
            <p:cNvPr id="109" name="Oval 108"/>
            <p:cNvSpPr/>
            <p:nvPr/>
          </p:nvSpPr>
          <p:spPr>
            <a:xfrm>
              <a:off x="4181536" y="5915703"/>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110" name="Picture 109" descr="Untitled-1-02.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52361" y="6091777"/>
              <a:ext cx="463697" cy="426603"/>
            </a:xfrm>
            <a:prstGeom prst="rect">
              <a:avLst/>
            </a:prstGeom>
          </p:spPr>
        </p:pic>
      </p:grpSp>
      <p:grpSp>
        <p:nvGrpSpPr>
          <p:cNvPr id="111" name="Group 110"/>
          <p:cNvGrpSpPr/>
          <p:nvPr/>
        </p:nvGrpSpPr>
        <p:grpSpPr>
          <a:xfrm>
            <a:off x="5159594" y="1681664"/>
            <a:ext cx="550062" cy="550062"/>
            <a:chOff x="1335517" y="5907379"/>
            <a:chExt cx="805346" cy="805346"/>
          </a:xfrm>
        </p:grpSpPr>
        <p:sp>
          <p:nvSpPr>
            <p:cNvPr id="112" name="Oval 111"/>
            <p:cNvSpPr/>
            <p:nvPr/>
          </p:nvSpPr>
          <p:spPr>
            <a:xfrm>
              <a:off x="1335517" y="5907379"/>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113" name="Picture 112" descr="_0001__Group_.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03264" y="6083453"/>
              <a:ext cx="499607" cy="426575"/>
            </a:xfrm>
            <a:prstGeom prst="rect">
              <a:avLst/>
            </a:prstGeom>
          </p:spPr>
        </p:pic>
      </p:grpSp>
      <p:grpSp>
        <p:nvGrpSpPr>
          <p:cNvPr id="114" name="Group 113"/>
          <p:cNvGrpSpPr/>
          <p:nvPr/>
        </p:nvGrpSpPr>
        <p:grpSpPr>
          <a:xfrm>
            <a:off x="3723805" y="4877548"/>
            <a:ext cx="550062" cy="550062"/>
            <a:chOff x="0" y="5815465"/>
            <a:chExt cx="805346" cy="805346"/>
          </a:xfrm>
        </p:grpSpPr>
        <p:sp>
          <p:nvSpPr>
            <p:cNvPr id="115" name="Oval 114"/>
            <p:cNvSpPr/>
            <p:nvPr/>
          </p:nvSpPr>
          <p:spPr>
            <a:xfrm>
              <a:off x="0" y="5815465"/>
              <a:ext cx="805346" cy="805346"/>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116" name="Picture 115" descr="_0023__Group_.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7362" y="6040822"/>
              <a:ext cx="616390" cy="351344"/>
            </a:xfrm>
            <a:prstGeom prst="rect">
              <a:avLst/>
            </a:prstGeom>
          </p:spPr>
        </p:pic>
      </p:grpSp>
      <p:grpSp>
        <p:nvGrpSpPr>
          <p:cNvPr id="117" name="Group 116"/>
          <p:cNvGrpSpPr/>
          <p:nvPr/>
        </p:nvGrpSpPr>
        <p:grpSpPr>
          <a:xfrm>
            <a:off x="2929595" y="1757148"/>
            <a:ext cx="550062" cy="550062"/>
            <a:chOff x="3347063" y="2030453"/>
            <a:chExt cx="605068" cy="605068"/>
          </a:xfrm>
        </p:grpSpPr>
        <p:sp>
          <p:nvSpPr>
            <p:cNvPr id="118" name="Oval 117"/>
            <p:cNvSpPr/>
            <p:nvPr/>
          </p:nvSpPr>
          <p:spPr>
            <a:xfrm>
              <a:off x="3347063" y="2030453"/>
              <a:ext cx="605068" cy="605068"/>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119" name="Picture 118" descr="Untitled-1-05.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74624" y="2153348"/>
              <a:ext cx="339114" cy="339114"/>
            </a:xfrm>
            <a:prstGeom prst="rect">
              <a:avLst/>
            </a:prstGeom>
          </p:spPr>
        </p:pic>
      </p:grpSp>
      <p:grpSp>
        <p:nvGrpSpPr>
          <p:cNvPr id="120" name="Group 119"/>
          <p:cNvGrpSpPr/>
          <p:nvPr/>
        </p:nvGrpSpPr>
        <p:grpSpPr>
          <a:xfrm>
            <a:off x="6044317" y="1673417"/>
            <a:ext cx="550062" cy="550062"/>
            <a:chOff x="-150398" y="5634053"/>
            <a:chExt cx="550062" cy="550062"/>
          </a:xfrm>
        </p:grpSpPr>
        <p:sp>
          <p:nvSpPr>
            <p:cNvPr id="121" name="Oval 120"/>
            <p:cNvSpPr/>
            <p:nvPr/>
          </p:nvSpPr>
          <p:spPr>
            <a:xfrm>
              <a:off x="-150398" y="5634053"/>
              <a:ext cx="550062" cy="550062"/>
            </a:xfrm>
            <a:prstGeom prst="ellips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pic>
          <p:nvPicPr>
            <p:cNvPr id="122" name="Picture 121" descr="_0109__Group_.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1780" y="5755892"/>
              <a:ext cx="308485" cy="309513"/>
            </a:xfrm>
            <a:prstGeom prst="rect">
              <a:avLst/>
            </a:prstGeom>
          </p:spPr>
        </p:pic>
      </p:grpSp>
    </p:spTree>
    <p:extLst>
      <p:ext uri="{BB962C8B-B14F-4D97-AF65-F5344CB8AC3E}">
        <p14:creationId xmlns:p14="http://schemas.microsoft.com/office/powerpoint/2010/main" val="647810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10062" y="162587"/>
            <a:ext cx="8229600" cy="1143000"/>
          </a:xfrm>
          <a:prstGeom prst="rect">
            <a:avLst/>
          </a:prstGeom>
        </p:spPr>
        <p:txBody>
          <a:bodyPr>
            <a:normAutofit fontScale="97500"/>
          </a:bodyPr>
          <a:lstStyle>
            <a:lvl1pPr algn="ctr" defTabSz="457200" rtl="0" eaLnBrk="1" latinLnBrk="0" hangingPunct="1">
              <a:spcBef>
                <a:spcPct val="0"/>
              </a:spcBef>
              <a:buNone/>
              <a:defRPr sz="4400" b="0" i="0" kern="1200">
                <a:solidFill>
                  <a:srgbClr val="414141"/>
                </a:solidFill>
                <a:latin typeface="+mj-lt"/>
                <a:ea typeface="+mj-ea"/>
                <a:cs typeface="Verdana"/>
              </a:defRPr>
            </a:lvl1pPr>
          </a:lstStyle>
          <a:p>
            <a:r>
              <a:rPr lang="en-US" sz="2800" dirty="0">
                <a:latin typeface="Franklin Gothic Book" charset="0"/>
                <a:ea typeface="Franklin Gothic Book" charset="0"/>
                <a:cs typeface="Franklin Gothic Book" charset="0"/>
              </a:rPr>
              <a:t>Adapt Your Marketing to Your Visitors</a:t>
            </a:r>
            <a:br>
              <a:rPr lang="en-US" sz="2800" dirty="0">
                <a:latin typeface="Franklin Gothic Book" charset="0"/>
                <a:ea typeface="Franklin Gothic Book" charset="0"/>
                <a:cs typeface="Franklin Gothic Book" charset="0"/>
              </a:rPr>
            </a:br>
            <a:r>
              <a:rPr lang="en-US" sz="1400" dirty="0">
                <a:latin typeface="Franklin Gothic Book" charset="0"/>
                <a:ea typeface="Franklin Gothic Book" charset="0"/>
                <a:cs typeface="Franklin Gothic Book" charset="0"/>
              </a:rPr>
              <a:t>Plug your content into your contacts database to personalize your marketing based on who your leads are and where they are in your sales funnel.</a:t>
            </a:r>
            <a:endParaRPr lang="en-US" sz="2800" dirty="0">
              <a:latin typeface="Franklin Gothic Book" charset="0"/>
              <a:ea typeface="Franklin Gothic Book" charset="0"/>
              <a:cs typeface="Franklin Gothic Book" charset="0"/>
            </a:endParaRPr>
          </a:p>
        </p:txBody>
      </p:sp>
      <p:sp>
        <p:nvSpPr>
          <p:cNvPr id="9" name="TextBox 8"/>
          <p:cNvSpPr txBox="1"/>
          <p:nvPr/>
        </p:nvSpPr>
        <p:spPr>
          <a:xfrm>
            <a:off x="2093526" y="4336759"/>
            <a:ext cx="1973186" cy="523220"/>
          </a:xfrm>
          <a:prstGeom prst="rect">
            <a:avLst/>
          </a:prstGeom>
          <a:noFill/>
        </p:spPr>
        <p:txBody>
          <a:bodyPr wrap="square" rtlCol="0">
            <a:spAutoFit/>
          </a:bodyPr>
          <a:lstStyle/>
          <a:p>
            <a:r>
              <a:rPr lang="en-US" sz="1400" b="1" dirty="0">
                <a:latin typeface="Franklin Gothic Book" charset="0"/>
                <a:ea typeface="Franklin Gothic Book" charset="0"/>
                <a:cs typeface="Franklin Gothic Book" charset="0"/>
              </a:rPr>
              <a:t>Visitor B: </a:t>
            </a:r>
            <a:r>
              <a:rPr lang="en-US" sz="1400" dirty="0">
                <a:latin typeface="Franklin Gothic Book" charset="0"/>
                <a:ea typeface="Franklin Gothic Book" charset="0"/>
                <a:cs typeface="Franklin Gothic Book" charset="0"/>
              </a:rPr>
              <a:t>Warm Lead</a:t>
            </a:r>
          </a:p>
          <a:p>
            <a:r>
              <a:rPr lang="en-US" sz="1400" b="1" dirty="0">
                <a:latin typeface="Franklin Gothic Book" charset="0"/>
                <a:ea typeface="Franklin Gothic Book" charset="0"/>
                <a:cs typeface="Franklin Gothic Book" charset="0"/>
              </a:rPr>
              <a:t>Goal: </a:t>
            </a:r>
            <a:r>
              <a:rPr lang="en-US" sz="1400" dirty="0">
                <a:latin typeface="Franklin Gothic Book" charset="0"/>
                <a:ea typeface="Franklin Gothic Book" charset="0"/>
                <a:cs typeface="Franklin Gothic Book" charset="0"/>
              </a:rPr>
              <a:t>Nurture for Sales</a:t>
            </a:r>
          </a:p>
        </p:txBody>
      </p:sp>
      <p:sp>
        <p:nvSpPr>
          <p:cNvPr id="10" name="TextBox 9"/>
          <p:cNvSpPr txBox="1"/>
          <p:nvPr/>
        </p:nvSpPr>
        <p:spPr>
          <a:xfrm>
            <a:off x="6785738" y="2231880"/>
            <a:ext cx="3788564" cy="1938992"/>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CTAs: How-to Guides, Whitepapers, ebooks</a:t>
            </a:r>
          </a:p>
          <a:p>
            <a:endParaRPr lang="en-US" sz="1200" dirty="0">
              <a:latin typeface="Franklin Gothic Book" charset="0"/>
              <a:ea typeface="Franklin Gothic Book" charset="0"/>
              <a:cs typeface="Franklin Gothic Book" charset="0"/>
            </a:endParaRPr>
          </a:p>
          <a:p>
            <a:endParaRPr lang="en-US" sz="1200" dirty="0">
              <a:latin typeface="Franklin Gothic Book" charset="0"/>
              <a:ea typeface="Franklin Gothic Book" charset="0"/>
              <a:cs typeface="Franklin Gothic Book" charset="0"/>
            </a:endParaRPr>
          </a:p>
          <a:p>
            <a:r>
              <a:rPr lang="en-US" sz="1200" dirty="0">
                <a:latin typeface="Franklin Gothic Book" charset="0"/>
                <a:ea typeface="Franklin Gothic Book" charset="0"/>
                <a:cs typeface="Franklin Gothic Book" charset="0"/>
              </a:rPr>
              <a:t>Personalized Emails: Top-of-Funnel Offers</a:t>
            </a:r>
          </a:p>
          <a:p>
            <a:endParaRPr lang="en-US" sz="1200" dirty="0">
              <a:latin typeface="Franklin Gothic Book" charset="0"/>
              <a:ea typeface="Franklin Gothic Book" charset="0"/>
              <a:cs typeface="Franklin Gothic Book" charset="0"/>
            </a:endParaRPr>
          </a:p>
          <a:p>
            <a:endParaRPr lang="en-US" sz="1200" dirty="0">
              <a:latin typeface="Franklin Gothic Book" charset="0"/>
              <a:ea typeface="Franklin Gothic Book" charset="0"/>
              <a:cs typeface="Franklin Gothic Book" charset="0"/>
            </a:endParaRPr>
          </a:p>
          <a:p>
            <a:r>
              <a:rPr lang="en-US" sz="1200" dirty="0">
                <a:latin typeface="Franklin Gothic Book" charset="0"/>
                <a:ea typeface="Franklin Gothic Book" charset="0"/>
                <a:cs typeface="Franklin Gothic Book" charset="0"/>
              </a:rPr>
              <a:t>Workflow: Generate new leads</a:t>
            </a:r>
          </a:p>
          <a:p>
            <a:endParaRPr lang="en-US" sz="1200" dirty="0">
              <a:latin typeface="Franklin Gothic Book" charset="0"/>
              <a:ea typeface="Franklin Gothic Book" charset="0"/>
              <a:cs typeface="Franklin Gothic Book" charset="0"/>
            </a:endParaRPr>
          </a:p>
          <a:p>
            <a:endParaRPr lang="en-US" sz="1200" dirty="0">
              <a:latin typeface="Franklin Gothic Book" charset="0"/>
              <a:ea typeface="Franklin Gothic Book" charset="0"/>
              <a:cs typeface="Franklin Gothic Book" charset="0"/>
            </a:endParaRPr>
          </a:p>
          <a:p>
            <a:r>
              <a:rPr lang="en-US" sz="1200" dirty="0">
                <a:latin typeface="Franklin Gothic Book" charset="0"/>
                <a:ea typeface="Franklin Gothic Book" charset="0"/>
                <a:cs typeface="Franklin Gothic Book" charset="0"/>
              </a:rPr>
              <a:t>List: Cold Leads</a:t>
            </a:r>
          </a:p>
        </p:txBody>
      </p:sp>
      <p:sp>
        <p:nvSpPr>
          <p:cNvPr id="11" name="TextBox 10"/>
          <p:cNvSpPr txBox="1"/>
          <p:nvPr/>
        </p:nvSpPr>
        <p:spPr>
          <a:xfrm>
            <a:off x="3406164" y="5182404"/>
            <a:ext cx="2733093" cy="830997"/>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Number of Conversions = </a:t>
            </a:r>
            <a:r>
              <a:rPr lang="en-US" sz="1200" dirty="0">
                <a:solidFill>
                  <a:srgbClr val="FF8125"/>
                </a:solidFill>
                <a:latin typeface="Franklin Gothic Book" charset="0"/>
                <a:ea typeface="Franklin Gothic Book" charset="0"/>
                <a:cs typeface="Franklin Gothic Book" charset="0"/>
              </a:rPr>
              <a:t>3</a:t>
            </a:r>
          </a:p>
          <a:p>
            <a:r>
              <a:rPr lang="en-US" sz="1200" dirty="0">
                <a:latin typeface="Franklin Gothic Book" charset="0"/>
                <a:ea typeface="Franklin Gothic Book" charset="0"/>
                <a:cs typeface="Franklin Gothic Book" charset="0"/>
              </a:rPr>
              <a:t>Lifecycle Stage = </a:t>
            </a:r>
            <a:r>
              <a:rPr lang="en-US" sz="1200" dirty="0">
                <a:solidFill>
                  <a:srgbClr val="FF8125"/>
                </a:solidFill>
                <a:latin typeface="Franklin Gothic Book" charset="0"/>
                <a:ea typeface="Franklin Gothic Book" charset="0"/>
                <a:cs typeface="Franklin Gothic Book" charset="0"/>
              </a:rPr>
              <a:t>Marketing Qualified</a:t>
            </a:r>
          </a:p>
          <a:p>
            <a:r>
              <a:rPr lang="en-US" sz="1200" dirty="0">
                <a:latin typeface="Franklin Gothic Book" charset="0"/>
                <a:ea typeface="Franklin Gothic Book" charset="0"/>
                <a:cs typeface="Franklin Gothic Book" charset="0"/>
              </a:rPr>
              <a:t>Requested Consultation? = </a:t>
            </a:r>
            <a:r>
              <a:rPr lang="en-US" sz="1200" dirty="0">
                <a:solidFill>
                  <a:srgbClr val="FF8125"/>
                </a:solidFill>
                <a:latin typeface="Franklin Gothic Book" charset="0"/>
                <a:ea typeface="Franklin Gothic Book" charset="0"/>
                <a:cs typeface="Franklin Gothic Book" charset="0"/>
              </a:rPr>
              <a:t>No</a:t>
            </a:r>
          </a:p>
          <a:p>
            <a:r>
              <a:rPr lang="en-US" sz="1200" dirty="0">
                <a:latin typeface="Franklin Gothic Book" charset="0"/>
                <a:ea typeface="Franklin Gothic Book" charset="0"/>
                <a:cs typeface="Franklin Gothic Book" charset="0"/>
              </a:rPr>
              <a:t>Viewed Pricing Page? = </a:t>
            </a:r>
            <a:r>
              <a:rPr lang="en-US" sz="1200" dirty="0">
                <a:solidFill>
                  <a:srgbClr val="FF8125"/>
                </a:solidFill>
                <a:latin typeface="Franklin Gothic Book" charset="0"/>
                <a:ea typeface="Franklin Gothic Book" charset="0"/>
                <a:cs typeface="Franklin Gothic Book" charset="0"/>
              </a:rPr>
              <a:t>Yes</a:t>
            </a:r>
            <a:endParaRPr lang="en-US" dirty="0">
              <a:solidFill>
                <a:srgbClr val="FF8125"/>
              </a:solidFill>
              <a:latin typeface="Franklin Gothic Book" charset="0"/>
              <a:ea typeface="Franklin Gothic Book" charset="0"/>
              <a:cs typeface="Franklin Gothic Book" charset="0"/>
            </a:endParaRPr>
          </a:p>
        </p:txBody>
      </p:sp>
      <p:sp>
        <p:nvSpPr>
          <p:cNvPr id="17" name="TextBox 16"/>
          <p:cNvSpPr txBox="1"/>
          <p:nvPr/>
        </p:nvSpPr>
        <p:spPr>
          <a:xfrm>
            <a:off x="6785738" y="4500504"/>
            <a:ext cx="4274689" cy="1938992"/>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CTAs: Request a Consultation, Schedule a Demo</a:t>
            </a:r>
          </a:p>
          <a:p>
            <a:endParaRPr lang="en-US" sz="1200" dirty="0">
              <a:latin typeface="Franklin Gothic Book" charset="0"/>
              <a:ea typeface="Franklin Gothic Book" charset="0"/>
              <a:cs typeface="Franklin Gothic Book" charset="0"/>
            </a:endParaRPr>
          </a:p>
          <a:p>
            <a:endParaRPr lang="en-US" sz="1200" dirty="0">
              <a:latin typeface="Franklin Gothic Book" charset="0"/>
              <a:ea typeface="Franklin Gothic Book" charset="0"/>
              <a:cs typeface="Franklin Gothic Book" charset="0"/>
            </a:endParaRPr>
          </a:p>
          <a:p>
            <a:r>
              <a:rPr lang="en-US" sz="1200" dirty="0">
                <a:latin typeface="Franklin Gothic Book" charset="0"/>
                <a:ea typeface="Franklin Gothic Book" charset="0"/>
                <a:cs typeface="Franklin Gothic Book" charset="0"/>
              </a:rPr>
              <a:t>Personalized Emails: Middle-of-Funnel Offers</a:t>
            </a:r>
          </a:p>
          <a:p>
            <a:endParaRPr lang="en-US" sz="1200" dirty="0">
              <a:latin typeface="Franklin Gothic Book" charset="0"/>
              <a:ea typeface="Franklin Gothic Book" charset="0"/>
              <a:cs typeface="Franklin Gothic Book" charset="0"/>
            </a:endParaRPr>
          </a:p>
          <a:p>
            <a:endParaRPr lang="en-US" sz="1200" dirty="0">
              <a:latin typeface="Franklin Gothic Book" charset="0"/>
              <a:ea typeface="Franklin Gothic Book" charset="0"/>
              <a:cs typeface="Franklin Gothic Book" charset="0"/>
            </a:endParaRPr>
          </a:p>
          <a:p>
            <a:r>
              <a:rPr lang="en-US" sz="1200" dirty="0">
                <a:latin typeface="Franklin Gothic Book" charset="0"/>
                <a:ea typeface="Franklin Gothic Book" charset="0"/>
                <a:cs typeface="Franklin Gothic Book" charset="0"/>
              </a:rPr>
              <a:t>Workflow: Warm up existing leads</a:t>
            </a:r>
          </a:p>
          <a:p>
            <a:endParaRPr lang="en-US" sz="1200" dirty="0">
              <a:latin typeface="Franklin Gothic Book" charset="0"/>
              <a:ea typeface="Franklin Gothic Book" charset="0"/>
              <a:cs typeface="Franklin Gothic Book" charset="0"/>
            </a:endParaRPr>
          </a:p>
          <a:p>
            <a:endParaRPr lang="en-US" sz="1200" dirty="0">
              <a:latin typeface="Franklin Gothic Book" charset="0"/>
              <a:ea typeface="Franklin Gothic Book" charset="0"/>
              <a:cs typeface="Franklin Gothic Book" charset="0"/>
            </a:endParaRPr>
          </a:p>
          <a:p>
            <a:r>
              <a:rPr lang="en-US" sz="1200" dirty="0">
                <a:latin typeface="Franklin Gothic Book" charset="0"/>
                <a:ea typeface="Franklin Gothic Book" charset="0"/>
                <a:cs typeface="Franklin Gothic Book" charset="0"/>
              </a:rPr>
              <a:t>List: Warm Leads</a:t>
            </a:r>
          </a:p>
        </p:txBody>
      </p:sp>
      <p:sp>
        <p:nvSpPr>
          <p:cNvPr id="18" name="TextBox 17"/>
          <p:cNvSpPr txBox="1"/>
          <p:nvPr/>
        </p:nvSpPr>
        <p:spPr>
          <a:xfrm>
            <a:off x="3795652" y="4753497"/>
            <a:ext cx="1337624" cy="369332"/>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Context</a:t>
            </a:r>
          </a:p>
        </p:txBody>
      </p:sp>
      <p:sp>
        <p:nvSpPr>
          <p:cNvPr id="19" name="TextBox 18"/>
          <p:cNvSpPr txBox="1"/>
          <p:nvPr/>
        </p:nvSpPr>
        <p:spPr>
          <a:xfrm>
            <a:off x="2093527" y="1994662"/>
            <a:ext cx="2083767" cy="523220"/>
          </a:xfrm>
          <a:prstGeom prst="rect">
            <a:avLst/>
          </a:prstGeom>
          <a:noFill/>
        </p:spPr>
        <p:txBody>
          <a:bodyPr wrap="square" rtlCol="0">
            <a:spAutoFit/>
          </a:bodyPr>
          <a:lstStyle/>
          <a:p>
            <a:r>
              <a:rPr lang="en-US" sz="1400" b="1" dirty="0">
                <a:latin typeface="Franklin Gothic Book" charset="0"/>
                <a:ea typeface="Franklin Gothic Book" charset="0"/>
                <a:cs typeface="Franklin Gothic Book" charset="0"/>
              </a:rPr>
              <a:t>Visitor A: </a:t>
            </a:r>
            <a:r>
              <a:rPr lang="en-US" sz="1400" dirty="0">
                <a:latin typeface="Franklin Gothic Book" charset="0"/>
                <a:ea typeface="Franklin Gothic Book" charset="0"/>
                <a:cs typeface="Franklin Gothic Book" charset="0"/>
              </a:rPr>
              <a:t>New Prospect</a:t>
            </a:r>
          </a:p>
          <a:p>
            <a:r>
              <a:rPr lang="en-US" sz="1400" b="1" dirty="0">
                <a:latin typeface="Franklin Gothic Book" charset="0"/>
                <a:ea typeface="Franklin Gothic Book" charset="0"/>
                <a:cs typeface="Franklin Gothic Book" charset="0"/>
              </a:rPr>
              <a:t>Goal: </a:t>
            </a:r>
            <a:r>
              <a:rPr lang="en-US" sz="1400" dirty="0">
                <a:latin typeface="Franklin Gothic Book" charset="0"/>
                <a:ea typeface="Franklin Gothic Book" charset="0"/>
                <a:cs typeface="Franklin Gothic Book" charset="0"/>
              </a:rPr>
              <a:t>Convert to a Lead</a:t>
            </a:r>
          </a:p>
        </p:txBody>
      </p:sp>
      <p:sp>
        <p:nvSpPr>
          <p:cNvPr id="20" name="TextBox 19"/>
          <p:cNvSpPr txBox="1"/>
          <p:nvPr/>
        </p:nvSpPr>
        <p:spPr>
          <a:xfrm>
            <a:off x="3406164" y="2923899"/>
            <a:ext cx="2733093" cy="830997"/>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Number of Conversions = </a:t>
            </a:r>
            <a:r>
              <a:rPr lang="en-US" sz="1200" dirty="0">
                <a:solidFill>
                  <a:srgbClr val="FF8125"/>
                </a:solidFill>
                <a:latin typeface="Franklin Gothic Book" charset="0"/>
                <a:ea typeface="Franklin Gothic Book" charset="0"/>
                <a:cs typeface="Franklin Gothic Book" charset="0"/>
              </a:rPr>
              <a:t>0</a:t>
            </a:r>
          </a:p>
          <a:p>
            <a:r>
              <a:rPr lang="en-US" sz="1200" dirty="0">
                <a:latin typeface="Franklin Gothic Book" charset="0"/>
                <a:ea typeface="Franklin Gothic Book" charset="0"/>
                <a:cs typeface="Franklin Gothic Book" charset="0"/>
              </a:rPr>
              <a:t>Lifecycle Stage = </a:t>
            </a:r>
            <a:r>
              <a:rPr lang="en-US" sz="1200" dirty="0">
                <a:solidFill>
                  <a:srgbClr val="FF8125"/>
                </a:solidFill>
                <a:latin typeface="Franklin Gothic Book" charset="0"/>
                <a:ea typeface="Franklin Gothic Book" charset="0"/>
                <a:cs typeface="Franklin Gothic Book" charset="0"/>
              </a:rPr>
              <a:t>Subscriber</a:t>
            </a:r>
          </a:p>
          <a:p>
            <a:r>
              <a:rPr lang="en-US" sz="1200" dirty="0">
                <a:latin typeface="Franklin Gothic Book" charset="0"/>
                <a:ea typeface="Franklin Gothic Book" charset="0"/>
                <a:cs typeface="Franklin Gothic Book" charset="0"/>
              </a:rPr>
              <a:t>Requested Consultation? = </a:t>
            </a:r>
            <a:r>
              <a:rPr lang="en-US" sz="1200" dirty="0">
                <a:solidFill>
                  <a:srgbClr val="FF8125"/>
                </a:solidFill>
                <a:latin typeface="Franklin Gothic Book" charset="0"/>
                <a:ea typeface="Franklin Gothic Book" charset="0"/>
                <a:cs typeface="Franklin Gothic Book" charset="0"/>
              </a:rPr>
              <a:t>No</a:t>
            </a:r>
          </a:p>
          <a:p>
            <a:r>
              <a:rPr lang="en-US" sz="1200" dirty="0">
                <a:latin typeface="Franklin Gothic Book" charset="0"/>
                <a:ea typeface="Franklin Gothic Book" charset="0"/>
                <a:cs typeface="Franklin Gothic Book" charset="0"/>
              </a:rPr>
              <a:t>Viewed Pricing Page? = </a:t>
            </a:r>
            <a:r>
              <a:rPr lang="en-US" sz="1200" dirty="0">
                <a:solidFill>
                  <a:srgbClr val="FF8125"/>
                </a:solidFill>
                <a:latin typeface="Franklin Gothic Book" charset="0"/>
                <a:ea typeface="Franklin Gothic Book" charset="0"/>
                <a:cs typeface="Franklin Gothic Book" charset="0"/>
              </a:rPr>
              <a:t>No</a:t>
            </a:r>
            <a:endParaRPr lang="en-US" dirty="0">
              <a:solidFill>
                <a:srgbClr val="FF8125"/>
              </a:solidFill>
              <a:latin typeface="Franklin Gothic Book" charset="0"/>
              <a:ea typeface="Franklin Gothic Book" charset="0"/>
              <a:cs typeface="Franklin Gothic Book" charset="0"/>
            </a:endParaRPr>
          </a:p>
        </p:txBody>
      </p:sp>
      <p:sp>
        <p:nvSpPr>
          <p:cNvPr id="22" name="TextBox 21"/>
          <p:cNvSpPr txBox="1"/>
          <p:nvPr/>
        </p:nvSpPr>
        <p:spPr>
          <a:xfrm>
            <a:off x="3795652" y="2494992"/>
            <a:ext cx="1337624" cy="369332"/>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Context</a:t>
            </a:r>
          </a:p>
        </p:txBody>
      </p:sp>
      <p:sp>
        <p:nvSpPr>
          <p:cNvPr id="23" name="TextBox 22"/>
          <p:cNvSpPr txBox="1"/>
          <p:nvPr/>
        </p:nvSpPr>
        <p:spPr>
          <a:xfrm>
            <a:off x="3620793" y="1514773"/>
            <a:ext cx="4950414" cy="369332"/>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Marketing to a </a:t>
            </a:r>
            <a:r>
              <a:rPr lang="en-US" dirty="0">
                <a:solidFill>
                  <a:schemeClr val="accent1"/>
                </a:solidFill>
                <a:latin typeface="Franklin Gothic Book" charset="0"/>
                <a:ea typeface="Franklin Gothic Book" charset="0"/>
                <a:cs typeface="Franklin Gothic Book" charset="0"/>
              </a:rPr>
              <a:t>New Prospect </a:t>
            </a:r>
            <a:r>
              <a:rPr lang="en-US" dirty="0">
                <a:latin typeface="Franklin Gothic Book" charset="0"/>
                <a:ea typeface="Franklin Gothic Book" charset="0"/>
                <a:cs typeface="Franklin Gothic Book" charset="0"/>
              </a:rPr>
              <a:t>VS. </a:t>
            </a:r>
            <a:r>
              <a:rPr lang="en-US" dirty="0">
                <a:solidFill>
                  <a:schemeClr val="tx2"/>
                </a:solidFill>
                <a:latin typeface="Franklin Gothic Book" charset="0"/>
                <a:ea typeface="Franklin Gothic Book" charset="0"/>
                <a:cs typeface="Franklin Gothic Book" charset="0"/>
              </a:rPr>
              <a:t>Warm Lead</a:t>
            </a:r>
          </a:p>
        </p:txBody>
      </p:sp>
      <p:pic>
        <p:nvPicPr>
          <p:cNvPr id="37" name="Picture 36" descr="IconPeopl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9352" y="2256664"/>
            <a:ext cx="411480" cy="245690"/>
          </a:xfrm>
          <a:prstGeom prst="rect">
            <a:avLst/>
          </a:prstGeom>
        </p:spPr>
      </p:pic>
      <p:pic>
        <p:nvPicPr>
          <p:cNvPr id="38" name="Picture 37" descr="IconLett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9353" y="2801221"/>
            <a:ext cx="411480" cy="277649"/>
          </a:xfrm>
          <a:prstGeom prst="rect">
            <a:avLst/>
          </a:prstGeom>
        </p:spPr>
      </p:pic>
      <p:pic>
        <p:nvPicPr>
          <p:cNvPr id="39" name="Picture 38" descr="IconShuff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9353" y="3318311"/>
            <a:ext cx="433241" cy="328085"/>
          </a:xfrm>
          <a:prstGeom prst="rect">
            <a:avLst/>
          </a:prstGeom>
        </p:spPr>
      </p:pic>
      <p:pic>
        <p:nvPicPr>
          <p:cNvPr id="40" name="Picture 39" descr="IconLis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9352" y="3837112"/>
            <a:ext cx="413820" cy="349537"/>
          </a:xfrm>
          <a:prstGeom prst="rect">
            <a:avLst/>
          </a:prstGeom>
        </p:spPr>
      </p:pic>
      <p:pic>
        <p:nvPicPr>
          <p:cNvPr id="41" name="Picture 40" descr="IconPeopl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9352" y="4525300"/>
            <a:ext cx="411480" cy="245690"/>
          </a:xfrm>
          <a:prstGeom prst="rect">
            <a:avLst/>
          </a:prstGeom>
        </p:spPr>
      </p:pic>
      <p:pic>
        <p:nvPicPr>
          <p:cNvPr id="42" name="Picture 41" descr="IconLett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9353" y="5061497"/>
            <a:ext cx="411480" cy="277649"/>
          </a:xfrm>
          <a:prstGeom prst="rect">
            <a:avLst/>
          </a:prstGeom>
        </p:spPr>
      </p:pic>
      <p:pic>
        <p:nvPicPr>
          <p:cNvPr id="43" name="Picture 42" descr="IconShuff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9353" y="5586948"/>
            <a:ext cx="433241" cy="328085"/>
          </a:xfrm>
          <a:prstGeom prst="rect">
            <a:avLst/>
          </a:prstGeom>
        </p:spPr>
      </p:pic>
      <p:pic>
        <p:nvPicPr>
          <p:cNvPr id="44" name="Picture 43" descr="IconLis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9352" y="6111249"/>
            <a:ext cx="413820" cy="349537"/>
          </a:xfrm>
          <a:prstGeom prst="rect">
            <a:avLst/>
          </a:prstGeom>
        </p:spPr>
      </p:pic>
      <p:cxnSp>
        <p:nvCxnSpPr>
          <p:cNvPr id="48" name="Elbow Connector 25"/>
          <p:cNvCxnSpPr/>
          <p:nvPr/>
        </p:nvCxnSpPr>
        <p:spPr>
          <a:xfrm>
            <a:off x="3502934" y="5182403"/>
            <a:ext cx="2167404" cy="0"/>
          </a:xfrm>
          <a:prstGeom prst="straightConnector1">
            <a:avLst/>
          </a:prstGeom>
          <a:ln>
            <a:solidFill>
              <a:srgbClr val="F7761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25"/>
          <p:cNvCxnSpPr/>
          <p:nvPr/>
        </p:nvCxnSpPr>
        <p:spPr>
          <a:xfrm>
            <a:off x="3502934" y="2923898"/>
            <a:ext cx="2167404" cy="0"/>
          </a:xfrm>
          <a:prstGeom prst="straightConnector1">
            <a:avLst/>
          </a:prstGeom>
          <a:ln>
            <a:solidFill>
              <a:srgbClr val="F7761F"/>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2" name="Picture 51" descr="Man copy.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57328" y="4989106"/>
            <a:ext cx="460317" cy="1202963"/>
          </a:xfrm>
          <a:prstGeom prst="rect">
            <a:avLst/>
          </a:prstGeom>
        </p:spPr>
      </p:pic>
      <p:pic>
        <p:nvPicPr>
          <p:cNvPr id="53" name="Picture 52" descr="Man copy.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0992" y="2768348"/>
            <a:ext cx="460317" cy="1202963"/>
          </a:xfrm>
          <a:prstGeom prst="rect">
            <a:avLst/>
          </a:prstGeom>
        </p:spPr>
      </p:pic>
    </p:spTree>
    <p:extLst>
      <p:ext uri="{BB962C8B-B14F-4D97-AF65-F5344CB8AC3E}">
        <p14:creationId xmlns:p14="http://schemas.microsoft.com/office/powerpoint/2010/main" val="117395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urved Connector 37"/>
          <p:cNvCxnSpPr/>
          <p:nvPr/>
        </p:nvCxnSpPr>
        <p:spPr>
          <a:xfrm flipV="1">
            <a:off x="5183689" y="2575881"/>
            <a:ext cx="763896" cy="256727"/>
          </a:xfrm>
          <a:prstGeom prst="bentConnector3">
            <a:avLst>
              <a:gd name="adj1" fmla="val 62032"/>
            </a:avLst>
          </a:prstGeom>
          <a:ln w="19050">
            <a:solidFill>
              <a:srgbClr val="F7761F"/>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2" name="Curved Connector 41"/>
          <p:cNvCxnSpPr/>
          <p:nvPr/>
        </p:nvCxnSpPr>
        <p:spPr>
          <a:xfrm>
            <a:off x="4757386" y="3995176"/>
            <a:ext cx="1792943" cy="12700"/>
          </a:xfrm>
          <a:prstGeom prst="curvedConnector3">
            <a:avLst>
              <a:gd name="adj1" fmla="val 50000"/>
            </a:avLst>
          </a:prstGeom>
          <a:ln w="19050">
            <a:solidFill>
              <a:srgbClr val="F7761F"/>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Curved Connector 43"/>
          <p:cNvCxnSpPr/>
          <p:nvPr/>
        </p:nvCxnSpPr>
        <p:spPr>
          <a:xfrm>
            <a:off x="4398276" y="5280849"/>
            <a:ext cx="1044098" cy="537427"/>
          </a:xfrm>
          <a:prstGeom prst="bentConnector3">
            <a:avLst/>
          </a:prstGeom>
          <a:ln w="19050">
            <a:solidFill>
              <a:srgbClr val="F7761F"/>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1849856" y="1512395"/>
            <a:ext cx="3918375" cy="4588974"/>
            <a:chOff x="2497860" y="1869552"/>
            <a:chExt cx="4148280" cy="3147486"/>
          </a:xfrm>
        </p:grpSpPr>
        <p:sp>
          <p:nvSpPr>
            <p:cNvPr id="16" name="Trapezoid 15"/>
            <p:cNvSpPr/>
            <p:nvPr/>
          </p:nvSpPr>
          <p:spPr>
            <a:xfrm rot="10800000">
              <a:off x="2497861" y="1869553"/>
              <a:ext cx="4148279" cy="3147485"/>
            </a:xfrm>
            <a:prstGeom prst="trapezoid">
              <a:avLst>
                <a:gd name="adj" fmla="val 34394"/>
              </a:avLst>
            </a:prstGeom>
            <a:solidFill>
              <a:srgbClr val="F7C5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sp>
          <p:nvSpPr>
            <p:cNvPr id="17" name="Trapezoid 16"/>
            <p:cNvSpPr/>
            <p:nvPr/>
          </p:nvSpPr>
          <p:spPr>
            <a:xfrm rot="10800000">
              <a:off x="2497861" y="1869552"/>
              <a:ext cx="4148279" cy="2066770"/>
            </a:xfrm>
            <a:prstGeom prst="trapezoid">
              <a:avLst>
                <a:gd name="adj" fmla="val 29385"/>
              </a:avLst>
            </a:prstGeom>
            <a:solidFill>
              <a:srgbClr val="FAD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sp>
          <p:nvSpPr>
            <p:cNvPr id="18" name="Trapezoid 17"/>
            <p:cNvSpPr/>
            <p:nvPr/>
          </p:nvSpPr>
          <p:spPr>
            <a:xfrm rot="10800000">
              <a:off x="2497860" y="1869555"/>
              <a:ext cx="4148279" cy="1025496"/>
            </a:xfrm>
            <a:prstGeom prst="trapezoid">
              <a:avLst>
                <a:gd name="adj" fmla="val 30561"/>
              </a:avLst>
            </a:prstGeom>
            <a:solidFill>
              <a:srgbClr val="FBDA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grpSp>
      <p:sp>
        <p:nvSpPr>
          <p:cNvPr id="2" name="Text Placeholder 1"/>
          <p:cNvSpPr>
            <a:spLocks noGrp="1"/>
          </p:cNvSpPr>
          <p:nvPr>
            <p:ph type="body" sz="quarter" idx="13"/>
          </p:nvPr>
        </p:nvSpPr>
        <p:spPr>
          <a:xfrm>
            <a:off x="1595710" y="324939"/>
            <a:ext cx="8952219" cy="597984"/>
          </a:xfrm>
        </p:spPr>
        <p:txBody>
          <a:bodyPr/>
          <a:lstStyle/>
          <a:p>
            <a:r>
              <a:rPr lang="en-US" sz="2800" dirty="0">
                <a:latin typeface="Franklin Gothic Book" charset="0"/>
                <a:ea typeface="Franklin Gothic Book" charset="0"/>
                <a:cs typeface="Franklin Gothic Book" charset="0"/>
              </a:rPr>
              <a:t>Social Media Marketing for More Leads and Customers</a:t>
            </a:r>
          </a:p>
        </p:txBody>
      </p:sp>
      <p:sp>
        <p:nvSpPr>
          <p:cNvPr id="14" name="TextBox 13"/>
          <p:cNvSpPr txBox="1"/>
          <p:nvPr/>
        </p:nvSpPr>
        <p:spPr>
          <a:xfrm>
            <a:off x="2446594" y="1656551"/>
            <a:ext cx="2867323" cy="1538883"/>
          </a:xfrm>
          <a:prstGeom prst="rect">
            <a:avLst/>
          </a:prstGeom>
          <a:noFill/>
        </p:spPr>
        <p:txBody>
          <a:bodyPr wrap="none" rtlCol="0">
            <a:spAutoFit/>
          </a:bodyPr>
          <a:lstStyle/>
          <a:p>
            <a:pPr algn="ctr"/>
            <a:r>
              <a:rPr lang="en-US" sz="2000" dirty="0">
                <a:latin typeface="Franklin Gothic Book" charset="0"/>
                <a:ea typeface="Franklin Gothic Book" charset="0"/>
                <a:cs typeface="Franklin Gothic Book" charset="0"/>
              </a:rPr>
              <a:t>TOFU</a:t>
            </a:r>
          </a:p>
          <a:p>
            <a:r>
              <a:rPr lang="en-US" dirty="0">
                <a:latin typeface="Franklin Gothic Book" charset="0"/>
                <a:ea typeface="Franklin Gothic Book" charset="0"/>
                <a:cs typeface="Franklin Gothic Book" charset="0"/>
              </a:rPr>
              <a:t>Automatic Social Publishing</a:t>
            </a:r>
          </a:p>
          <a:p>
            <a:r>
              <a:rPr lang="en-US" dirty="0">
                <a:latin typeface="Franklin Gothic Book" charset="0"/>
                <a:ea typeface="Franklin Gothic Book" charset="0"/>
                <a:cs typeface="Franklin Gothic Book" charset="0"/>
              </a:rPr>
              <a:t>Social Prospecting</a:t>
            </a:r>
          </a:p>
          <a:p>
            <a:r>
              <a:rPr lang="en-US" dirty="0">
                <a:latin typeface="Franklin Gothic Book" charset="0"/>
                <a:ea typeface="Franklin Gothic Book" charset="0"/>
                <a:cs typeface="Franklin Gothic Book" charset="0"/>
              </a:rPr>
              <a:t>Social Reach</a:t>
            </a:r>
          </a:p>
          <a:p>
            <a:endParaRPr lang="en-US" sz="2000" dirty="0">
              <a:latin typeface="Franklin Gothic Book" charset="0"/>
              <a:ea typeface="Franklin Gothic Book" charset="0"/>
              <a:cs typeface="Franklin Gothic Book" charset="0"/>
            </a:endParaRPr>
          </a:p>
        </p:txBody>
      </p:sp>
      <p:pic>
        <p:nvPicPr>
          <p:cNvPr id="30" name="Picture 29" descr="Social_Channel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20769" y="4822663"/>
            <a:ext cx="5463758" cy="1973820"/>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2588007" y="3103772"/>
            <a:ext cx="2482667" cy="1538883"/>
          </a:xfrm>
          <a:prstGeom prst="rect">
            <a:avLst/>
          </a:prstGeom>
          <a:noFill/>
        </p:spPr>
        <p:txBody>
          <a:bodyPr wrap="none" rtlCol="0">
            <a:spAutoFit/>
          </a:bodyPr>
          <a:lstStyle/>
          <a:p>
            <a:pPr algn="ctr"/>
            <a:r>
              <a:rPr lang="en-US" sz="2000" dirty="0">
                <a:latin typeface="Franklin Gothic Book" charset="0"/>
                <a:ea typeface="Franklin Gothic Book" charset="0"/>
                <a:cs typeface="Franklin Gothic Book" charset="0"/>
              </a:rPr>
              <a:t>MOFU</a:t>
            </a:r>
          </a:p>
          <a:p>
            <a:r>
              <a:rPr lang="en-US" dirty="0">
                <a:latin typeface="Franklin Gothic Book" charset="0"/>
                <a:ea typeface="Franklin Gothic Book" charset="0"/>
                <a:cs typeface="Franklin Gothic Book" charset="0"/>
              </a:rPr>
              <a:t>Social Lead Intelligence</a:t>
            </a:r>
          </a:p>
          <a:p>
            <a:r>
              <a:rPr lang="en-US" dirty="0">
                <a:latin typeface="Franklin Gothic Book" charset="0"/>
                <a:ea typeface="Franklin Gothic Book" charset="0"/>
                <a:cs typeface="Franklin Gothic Book" charset="0"/>
              </a:rPr>
              <a:t>Social Segmentation</a:t>
            </a:r>
          </a:p>
          <a:p>
            <a:r>
              <a:rPr lang="en-US" dirty="0">
                <a:latin typeface="Franklin Gothic Book" charset="0"/>
                <a:ea typeface="Franklin Gothic Book" charset="0"/>
                <a:cs typeface="Franklin Gothic Book" charset="0"/>
              </a:rPr>
              <a:t>Social Monitoring</a:t>
            </a:r>
          </a:p>
          <a:p>
            <a:endParaRPr lang="en-US" sz="2000" dirty="0">
              <a:latin typeface="Franklin Gothic Book" charset="0"/>
              <a:ea typeface="Franklin Gothic Book" charset="0"/>
              <a:cs typeface="Franklin Gothic Book" charset="0"/>
            </a:endParaRPr>
          </a:p>
        </p:txBody>
      </p:sp>
      <p:sp>
        <p:nvSpPr>
          <p:cNvPr id="32" name="TextBox 31"/>
          <p:cNvSpPr txBox="1"/>
          <p:nvPr/>
        </p:nvSpPr>
        <p:spPr>
          <a:xfrm>
            <a:off x="2970503" y="4584636"/>
            <a:ext cx="1686680" cy="1231106"/>
          </a:xfrm>
          <a:prstGeom prst="rect">
            <a:avLst/>
          </a:prstGeom>
          <a:noFill/>
        </p:spPr>
        <p:txBody>
          <a:bodyPr wrap="none" rtlCol="0">
            <a:spAutoFit/>
          </a:bodyPr>
          <a:lstStyle/>
          <a:p>
            <a:pPr algn="ctr"/>
            <a:r>
              <a:rPr lang="en-US" sz="2000" dirty="0">
                <a:solidFill>
                  <a:schemeClr val="bg1"/>
                </a:solidFill>
                <a:latin typeface="Franklin Gothic Book" charset="0"/>
                <a:ea typeface="Franklin Gothic Book" charset="0"/>
                <a:cs typeface="Franklin Gothic Book" charset="0"/>
              </a:rPr>
              <a:t>Reporting</a:t>
            </a:r>
          </a:p>
          <a:p>
            <a:r>
              <a:rPr lang="en-US" dirty="0">
                <a:solidFill>
                  <a:schemeClr val="bg1"/>
                </a:solidFill>
                <a:latin typeface="Franklin Gothic Book" charset="0"/>
                <a:ea typeface="Franklin Gothic Book" charset="0"/>
                <a:cs typeface="Franklin Gothic Book" charset="0"/>
              </a:rPr>
              <a:t>Social Analytics</a:t>
            </a:r>
          </a:p>
          <a:p>
            <a:r>
              <a:rPr lang="en-US" dirty="0">
                <a:solidFill>
                  <a:schemeClr val="bg1"/>
                </a:solidFill>
                <a:latin typeface="Franklin Gothic Book" charset="0"/>
                <a:ea typeface="Franklin Gothic Book" charset="0"/>
                <a:cs typeface="Franklin Gothic Book" charset="0"/>
              </a:rPr>
              <a:t>Social Reach</a:t>
            </a:r>
          </a:p>
          <a:p>
            <a:r>
              <a:rPr lang="en-US" dirty="0">
                <a:solidFill>
                  <a:schemeClr val="bg1"/>
                </a:solidFill>
                <a:latin typeface="Franklin Gothic Book" charset="0"/>
                <a:ea typeface="Franklin Gothic Book" charset="0"/>
                <a:cs typeface="Franklin Gothic Book" charset="0"/>
              </a:rPr>
              <a:t>Social ROI</a:t>
            </a:r>
          </a:p>
        </p:txBody>
      </p:sp>
      <p:pic>
        <p:nvPicPr>
          <p:cNvPr id="34" name="Picture 33" descr="contacts-img.jpg"/>
          <p:cNvPicPr>
            <a:picLocks noChangeAspect="1"/>
          </p:cNvPicPr>
          <p:nvPr/>
        </p:nvPicPr>
        <p:blipFill rotWithShape="1">
          <a:blip r:embed="rId3" cstate="email">
            <a:extLst>
              <a:ext uri="{28A0092B-C50C-407E-A947-70E740481C1C}">
                <a14:useLocalDpi xmlns:a14="http://schemas.microsoft.com/office/drawing/2010/main"/>
              </a:ext>
            </a:extLst>
          </a:blip>
          <a:srcRect l="-3967"/>
          <a:stretch/>
        </p:blipFill>
        <p:spPr>
          <a:xfrm>
            <a:off x="5947587" y="1023193"/>
            <a:ext cx="4600342" cy="2230732"/>
          </a:xfrm>
          <a:prstGeom prst="rect">
            <a:avLst/>
          </a:prstGeom>
          <a:ln>
            <a:noFill/>
          </a:ln>
          <a:effectLst>
            <a:outerShdw blurRad="292100" dist="139700" dir="2700000" algn="tl" rotWithShape="0">
              <a:srgbClr val="333333">
                <a:alpha val="65000"/>
              </a:srgbClr>
            </a:outerShdw>
          </a:effectLst>
        </p:spPr>
      </p:pic>
      <p:pic>
        <p:nvPicPr>
          <p:cNvPr id="37" name="Picture 36" descr="SociaLSegmenta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3222" y="3426548"/>
            <a:ext cx="3804707" cy="1207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57394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0078" y="347974"/>
            <a:ext cx="8664263" cy="1143000"/>
          </a:xfrm>
          <a:prstGeom prst="rect">
            <a:avLst/>
          </a:prstGeom>
        </p:spPr>
        <p:txBody>
          <a:bodyPr>
            <a:normAutofit fontScale="97500"/>
          </a:bodyPr>
          <a:lstStyle>
            <a:lvl1pPr algn="ctr" defTabSz="457200" rtl="0" eaLnBrk="1" latinLnBrk="0" hangingPunct="1">
              <a:spcBef>
                <a:spcPct val="0"/>
              </a:spcBef>
              <a:buNone/>
              <a:defRPr sz="4400" b="0" i="0" kern="1200">
                <a:solidFill>
                  <a:srgbClr val="414141"/>
                </a:solidFill>
                <a:latin typeface="+mj-lt"/>
                <a:ea typeface="+mj-ea"/>
                <a:cs typeface="Verdana"/>
              </a:defRPr>
            </a:lvl1pPr>
          </a:lstStyle>
          <a:p>
            <a:pPr algn="l"/>
            <a:r>
              <a:rPr lang="en-US" sz="3200" dirty="0">
                <a:latin typeface="Franklin Gothic Book" charset="0"/>
                <a:ea typeface="Franklin Gothic Book" charset="0"/>
                <a:cs typeface="Franklin Gothic Book" charset="0"/>
              </a:rPr>
              <a:t>Empower Your Sales Team</a:t>
            </a:r>
            <a:br>
              <a:rPr lang="en-US" sz="3200" dirty="0">
                <a:latin typeface="Franklin Gothic Book" charset="0"/>
                <a:ea typeface="Franklin Gothic Book" charset="0"/>
                <a:cs typeface="Franklin Gothic Book" charset="0"/>
              </a:rPr>
            </a:br>
            <a:r>
              <a:rPr lang="en-US" sz="1400" dirty="0">
                <a:latin typeface="Franklin Gothic Book" charset="0"/>
                <a:ea typeface="Franklin Gothic Book" charset="0"/>
                <a:cs typeface="Franklin Gothic Book" charset="0"/>
              </a:rPr>
              <a:t>Pass valuable lead intelligence to your sales team for faster follow-ups, better connects, and warmer leads.</a:t>
            </a:r>
          </a:p>
        </p:txBody>
      </p:sp>
      <p:sp>
        <p:nvSpPr>
          <p:cNvPr id="8" name="TextBox 7"/>
          <p:cNvSpPr txBox="1"/>
          <p:nvPr/>
        </p:nvSpPr>
        <p:spPr>
          <a:xfrm>
            <a:off x="4384429" y="1760276"/>
            <a:ext cx="3439656" cy="400110"/>
          </a:xfrm>
          <a:prstGeom prst="rect">
            <a:avLst/>
          </a:prstGeom>
          <a:noFill/>
        </p:spPr>
        <p:txBody>
          <a:bodyPr wrap="square" rtlCol="0">
            <a:spAutoFit/>
          </a:bodyPr>
          <a:lstStyle/>
          <a:p>
            <a:pPr algn="ctr"/>
            <a:r>
              <a:rPr lang="en-US" sz="2000" b="1" dirty="0">
                <a:latin typeface="Franklin Gothic Book" charset="0"/>
                <a:ea typeface="Franklin Gothic Book" charset="0"/>
                <a:cs typeface="Franklin Gothic Book" charset="0"/>
              </a:rPr>
              <a:t>360° View of Your Leads</a:t>
            </a:r>
          </a:p>
        </p:txBody>
      </p:sp>
      <p:sp>
        <p:nvSpPr>
          <p:cNvPr id="9" name="TextBox 8"/>
          <p:cNvSpPr txBox="1"/>
          <p:nvPr/>
        </p:nvSpPr>
        <p:spPr>
          <a:xfrm>
            <a:off x="7215521" y="2313227"/>
            <a:ext cx="2293494" cy="646331"/>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What companies are visiting our site?</a:t>
            </a:r>
          </a:p>
        </p:txBody>
      </p:sp>
      <p:sp>
        <p:nvSpPr>
          <p:cNvPr id="10" name="TextBox 9"/>
          <p:cNvSpPr txBox="1"/>
          <p:nvPr/>
        </p:nvSpPr>
        <p:spPr>
          <a:xfrm>
            <a:off x="7701265" y="3413675"/>
            <a:ext cx="2293494" cy="646331"/>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What pages have they viewed?</a:t>
            </a:r>
          </a:p>
        </p:txBody>
      </p:sp>
      <p:sp>
        <p:nvSpPr>
          <p:cNvPr id="11" name="TextBox 10"/>
          <p:cNvSpPr txBox="1"/>
          <p:nvPr/>
        </p:nvSpPr>
        <p:spPr>
          <a:xfrm>
            <a:off x="7215521" y="4403426"/>
            <a:ext cx="2293494" cy="646331"/>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What have they converted on?</a:t>
            </a:r>
          </a:p>
        </p:txBody>
      </p:sp>
      <p:sp>
        <p:nvSpPr>
          <p:cNvPr id="12" name="TextBox 11"/>
          <p:cNvSpPr txBox="1"/>
          <p:nvPr/>
        </p:nvSpPr>
        <p:spPr>
          <a:xfrm>
            <a:off x="6068774" y="5393328"/>
            <a:ext cx="2293494" cy="646331"/>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How engaged are they?</a:t>
            </a:r>
          </a:p>
        </p:txBody>
      </p:sp>
      <p:sp>
        <p:nvSpPr>
          <p:cNvPr id="13" name="TextBox 12"/>
          <p:cNvSpPr txBox="1"/>
          <p:nvPr/>
        </p:nvSpPr>
        <p:spPr>
          <a:xfrm>
            <a:off x="2761860" y="4423329"/>
            <a:ext cx="2293494" cy="646331"/>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When are they on </a:t>
            </a:r>
          </a:p>
          <a:p>
            <a:pPr algn="ctr"/>
            <a:r>
              <a:rPr lang="en-US" dirty="0">
                <a:latin typeface="Franklin Gothic Book" charset="0"/>
                <a:ea typeface="Franklin Gothic Book" charset="0"/>
                <a:cs typeface="Franklin Gothic Book" charset="0"/>
              </a:rPr>
              <a:t>our site?</a:t>
            </a:r>
          </a:p>
        </p:txBody>
      </p:sp>
      <p:sp>
        <p:nvSpPr>
          <p:cNvPr id="14" name="TextBox 13"/>
          <p:cNvSpPr txBox="1"/>
          <p:nvPr/>
        </p:nvSpPr>
        <p:spPr>
          <a:xfrm>
            <a:off x="2462325" y="3445940"/>
            <a:ext cx="2293494" cy="646331"/>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What emails have they opened?</a:t>
            </a:r>
          </a:p>
        </p:txBody>
      </p:sp>
      <p:sp>
        <p:nvSpPr>
          <p:cNvPr id="15" name="TextBox 14"/>
          <p:cNvSpPr txBox="1"/>
          <p:nvPr/>
        </p:nvSpPr>
        <p:spPr>
          <a:xfrm>
            <a:off x="3086924" y="2313120"/>
            <a:ext cx="2293494" cy="646331"/>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Who are they on social media?</a:t>
            </a:r>
          </a:p>
        </p:txBody>
      </p:sp>
      <p:sp>
        <p:nvSpPr>
          <p:cNvPr id="16" name="TextBox 15"/>
          <p:cNvSpPr txBox="1"/>
          <p:nvPr/>
        </p:nvSpPr>
        <p:spPr>
          <a:xfrm>
            <a:off x="3810676" y="5413632"/>
            <a:ext cx="2293494" cy="646331"/>
          </a:xfrm>
          <a:prstGeom prst="rect">
            <a:avLst/>
          </a:prstGeom>
          <a:noFill/>
        </p:spPr>
        <p:txBody>
          <a:bodyPr wrap="square" rtlCol="0">
            <a:spAutoFit/>
          </a:bodyPr>
          <a:lstStyle/>
          <a:p>
            <a:pPr algn="ctr"/>
            <a:r>
              <a:rPr lang="en-US" dirty="0">
                <a:latin typeface="Franklin Gothic Book" charset="0"/>
                <a:ea typeface="Franklin Gothic Book" charset="0"/>
                <a:cs typeface="Franklin Gothic Book" charset="0"/>
              </a:rPr>
              <a:t>What is their lead score?</a:t>
            </a:r>
          </a:p>
        </p:txBody>
      </p:sp>
      <p:pic>
        <p:nvPicPr>
          <p:cNvPr id="17" name="Picture 16" descr="Man cop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01755" y="2989586"/>
            <a:ext cx="604830" cy="1580622"/>
          </a:xfrm>
          <a:prstGeom prst="rect">
            <a:avLst/>
          </a:prstGeom>
        </p:spPr>
      </p:pic>
      <p:sp>
        <p:nvSpPr>
          <p:cNvPr id="19" name="Bent Arrow 18"/>
          <p:cNvSpPr/>
          <p:nvPr/>
        </p:nvSpPr>
        <p:spPr>
          <a:xfrm rot="8248740">
            <a:off x="6526202" y="3378794"/>
            <a:ext cx="672509" cy="717847"/>
          </a:xfrm>
          <a:prstGeom prst="bentArrow">
            <a:avLst>
              <a:gd name="adj1" fmla="val 16719"/>
              <a:gd name="adj2" fmla="val 18013"/>
              <a:gd name="adj3" fmla="val 27588"/>
              <a:gd name="adj4" fmla="val 62382"/>
            </a:avLst>
          </a:prstGeom>
          <a:solidFill>
            <a:srgbClr val="589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Franklin Gothic Book" charset="0"/>
              <a:ea typeface="Franklin Gothic Book" charset="0"/>
              <a:cs typeface="Franklin Gothic Book" charset="0"/>
            </a:endParaRPr>
          </a:p>
        </p:txBody>
      </p:sp>
      <p:sp>
        <p:nvSpPr>
          <p:cNvPr id="22" name="Bent Arrow 21"/>
          <p:cNvSpPr/>
          <p:nvPr/>
        </p:nvSpPr>
        <p:spPr>
          <a:xfrm rot="13500000">
            <a:off x="5732520" y="4298166"/>
            <a:ext cx="672509" cy="717847"/>
          </a:xfrm>
          <a:prstGeom prst="bentArrow">
            <a:avLst>
              <a:gd name="adj1" fmla="val 16719"/>
              <a:gd name="adj2" fmla="val 18013"/>
              <a:gd name="adj3" fmla="val 27588"/>
              <a:gd name="adj4" fmla="val 62382"/>
            </a:avLst>
          </a:prstGeom>
          <a:solidFill>
            <a:srgbClr val="589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Franklin Gothic Book" charset="0"/>
              <a:ea typeface="Franklin Gothic Book" charset="0"/>
              <a:cs typeface="Franklin Gothic Book" charset="0"/>
            </a:endParaRPr>
          </a:p>
        </p:txBody>
      </p:sp>
      <p:sp>
        <p:nvSpPr>
          <p:cNvPr id="23" name="Bent Arrow 22"/>
          <p:cNvSpPr/>
          <p:nvPr/>
        </p:nvSpPr>
        <p:spPr>
          <a:xfrm rot="19048740">
            <a:off x="4975089" y="3314803"/>
            <a:ext cx="672509" cy="717847"/>
          </a:xfrm>
          <a:prstGeom prst="bentArrow">
            <a:avLst>
              <a:gd name="adj1" fmla="val 16719"/>
              <a:gd name="adj2" fmla="val 18013"/>
              <a:gd name="adj3" fmla="val 27588"/>
              <a:gd name="adj4" fmla="val 62382"/>
            </a:avLst>
          </a:prstGeom>
          <a:solidFill>
            <a:srgbClr val="589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Franklin Gothic Book" charset="0"/>
              <a:ea typeface="Franklin Gothic Book" charset="0"/>
              <a:cs typeface="Franklin Gothic Book" charset="0"/>
            </a:endParaRPr>
          </a:p>
        </p:txBody>
      </p:sp>
      <p:sp>
        <p:nvSpPr>
          <p:cNvPr id="24" name="Bent Arrow 23"/>
          <p:cNvSpPr/>
          <p:nvPr/>
        </p:nvSpPr>
        <p:spPr>
          <a:xfrm rot="2700000">
            <a:off x="5816204" y="2514849"/>
            <a:ext cx="672509" cy="717847"/>
          </a:xfrm>
          <a:prstGeom prst="bentArrow">
            <a:avLst>
              <a:gd name="adj1" fmla="val 16719"/>
              <a:gd name="adj2" fmla="val 18013"/>
              <a:gd name="adj3" fmla="val 27588"/>
              <a:gd name="adj4" fmla="val 62382"/>
            </a:avLst>
          </a:prstGeom>
          <a:solidFill>
            <a:srgbClr val="589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05892077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600" dirty="0">
                <a:latin typeface="Franklin Gothic Book" charset="0"/>
                <a:ea typeface="Franklin Gothic Book" charset="0"/>
                <a:cs typeface="Franklin Gothic Book" charset="0"/>
              </a:rPr>
              <a:t>Analyze Your Marketing ROI</a:t>
            </a:r>
          </a:p>
        </p:txBody>
      </p:sp>
      <p:sp>
        <p:nvSpPr>
          <p:cNvPr id="60" name="Text Placeholder 1"/>
          <p:cNvSpPr txBox="1">
            <a:spLocks/>
          </p:cNvSpPr>
          <p:nvPr/>
        </p:nvSpPr>
        <p:spPr>
          <a:xfrm>
            <a:off x="2013116" y="1054604"/>
            <a:ext cx="8234361"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Franklin Gothic Book" charset="0"/>
                <a:ea typeface="Franklin Gothic Book" charset="0"/>
                <a:cs typeface="Franklin Gothic Book" charset="0"/>
              </a:rPr>
              <a:t>Understand which of your marketing activities are driving the best visitors, leads, and customers to your business.</a:t>
            </a:r>
          </a:p>
        </p:txBody>
      </p:sp>
      <p:sp>
        <p:nvSpPr>
          <p:cNvPr id="4" name="Oval 3"/>
          <p:cNvSpPr/>
          <p:nvPr/>
        </p:nvSpPr>
        <p:spPr>
          <a:xfrm>
            <a:off x="2365539" y="2333664"/>
            <a:ext cx="1083973" cy="1083973"/>
          </a:xfrm>
          <a:prstGeom prst="ellipse">
            <a:avLst/>
          </a:prstGeom>
          <a:solidFill>
            <a:srgbClr val="FDD7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Franklin Gothic Book" charset="0"/>
              <a:ea typeface="Franklin Gothic Book" charset="0"/>
              <a:cs typeface="Franklin Gothic Book" charset="0"/>
            </a:endParaRPr>
          </a:p>
        </p:txBody>
      </p:sp>
      <p:sp>
        <p:nvSpPr>
          <p:cNvPr id="26" name="Oval 25"/>
          <p:cNvSpPr/>
          <p:nvPr/>
        </p:nvSpPr>
        <p:spPr>
          <a:xfrm>
            <a:off x="5341870" y="2316647"/>
            <a:ext cx="1073342" cy="1083973"/>
          </a:xfrm>
          <a:prstGeom prst="ellipse">
            <a:avLst/>
          </a:prstGeom>
          <a:solidFill>
            <a:srgbClr val="F0B6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Franklin Gothic Book" charset="0"/>
              <a:ea typeface="Franklin Gothic Book" charset="0"/>
              <a:cs typeface="Franklin Gothic Book" charset="0"/>
            </a:endParaRPr>
          </a:p>
        </p:txBody>
      </p:sp>
      <p:sp>
        <p:nvSpPr>
          <p:cNvPr id="27" name="Oval 26"/>
          <p:cNvSpPr/>
          <p:nvPr/>
        </p:nvSpPr>
        <p:spPr>
          <a:xfrm>
            <a:off x="8503594" y="2287791"/>
            <a:ext cx="1112829" cy="1112829"/>
          </a:xfrm>
          <a:prstGeom prst="ellipse">
            <a:avLst/>
          </a:prstGeom>
          <a:solidFill>
            <a:srgbClr val="E080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charset="0"/>
              <a:ea typeface="Franklin Gothic Book" charset="0"/>
              <a:cs typeface="Franklin Gothic Book" charset="0"/>
            </a:endParaRPr>
          </a:p>
        </p:txBody>
      </p:sp>
      <p:sp>
        <p:nvSpPr>
          <p:cNvPr id="5" name="Rectangle 4"/>
          <p:cNvSpPr/>
          <p:nvPr/>
        </p:nvSpPr>
        <p:spPr>
          <a:xfrm>
            <a:off x="8448590" y="2635382"/>
            <a:ext cx="1229119" cy="369332"/>
          </a:xfrm>
          <a:prstGeom prst="rect">
            <a:avLst/>
          </a:prstGeom>
        </p:spPr>
        <p:txBody>
          <a:bodyPr wrap="none">
            <a:spAutoFit/>
          </a:bodyPr>
          <a:lstStyle/>
          <a:p>
            <a:pPr algn="ctr"/>
            <a:r>
              <a:rPr lang="en-US" dirty="0">
                <a:solidFill>
                  <a:schemeClr val="bg1"/>
                </a:solidFill>
                <a:latin typeface="Franklin Gothic Book" charset="0"/>
                <a:ea typeface="Franklin Gothic Book" charset="0"/>
                <a:cs typeface="Franklin Gothic Book" charset="0"/>
              </a:rPr>
              <a:t>Customers</a:t>
            </a:r>
            <a:endParaRPr lang="en-US" sz="2400" dirty="0">
              <a:solidFill>
                <a:schemeClr val="bg1"/>
              </a:solidFill>
              <a:latin typeface="Franklin Gothic Book" charset="0"/>
              <a:ea typeface="Franklin Gothic Book" charset="0"/>
              <a:cs typeface="Franklin Gothic Book" charset="0"/>
            </a:endParaRPr>
          </a:p>
        </p:txBody>
      </p:sp>
      <p:sp>
        <p:nvSpPr>
          <p:cNvPr id="6" name="Rectangle 5"/>
          <p:cNvSpPr/>
          <p:nvPr/>
        </p:nvSpPr>
        <p:spPr>
          <a:xfrm>
            <a:off x="2039198" y="3908401"/>
            <a:ext cx="2655881" cy="1600438"/>
          </a:xfrm>
          <a:prstGeom prst="rect">
            <a:avLst/>
          </a:prstGeom>
        </p:spPr>
        <p:txBody>
          <a:bodyPr wrap="square">
            <a:spAutoFit/>
          </a:bodyPr>
          <a:lstStyle/>
          <a:p>
            <a:pPr marL="285750" indent="-285750">
              <a:buFont typeface="Arial"/>
              <a:buChar char="•"/>
            </a:pPr>
            <a:r>
              <a:rPr lang="en-US" sz="1400" dirty="0">
                <a:latin typeface="Franklin Gothic Book" charset="0"/>
                <a:ea typeface="Franklin Gothic Book" charset="0"/>
                <a:cs typeface="Franklin Gothic Book" charset="0"/>
              </a:rPr>
              <a:t>Keyword Rankings</a:t>
            </a:r>
          </a:p>
          <a:p>
            <a:pPr marL="285750" indent="-285750">
              <a:buFont typeface="Arial"/>
              <a:buChar char="•"/>
            </a:pPr>
            <a:r>
              <a:rPr lang="en-US" sz="1400" dirty="0">
                <a:latin typeface="Franklin Gothic Book" charset="0"/>
                <a:ea typeface="Franklin Gothic Book" charset="0"/>
                <a:cs typeface="Franklin Gothic Book" charset="0"/>
              </a:rPr>
              <a:t>Page Views</a:t>
            </a:r>
          </a:p>
          <a:p>
            <a:pPr marL="285750" indent="-285750">
              <a:buFont typeface="Arial"/>
              <a:buChar char="•"/>
            </a:pPr>
            <a:r>
              <a:rPr lang="en-US" sz="1400" dirty="0">
                <a:latin typeface="Franklin Gothic Book" charset="0"/>
                <a:ea typeface="Franklin Gothic Book" charset="0"/>
                <a:cs typeface="Franklin Gothic Book" charset="0"/>
              </a:rPr>
              <a:t>Blog Visits &amp; Readership</a:t>
            </a:r>
          </a:p>
          <a:p>
            <a:pPr marL="285750" indent="-285750">
              <a:buFont typeface="Arial"/>
              <a:buChar char="•"/>
            </a:pPr>
            <a:r>
              <a:rPr lang="en-US" sz="1400" dirty="0">
                <a:latin typeface="Franklin Gothic Book" charset="0"/>
                <a:ea typeface="Franklin Gothic Book" charset="0"/>
                <a:cs typeface="Franklin Gothic Book" charset="0"/>
              </a:rPr>
              <a:t>Competitive Analysis</a:t>
            </a:r>
          </a:p>
          <a:p>
            <a:pPr marL="285750" indent="-285750">
              <a:buFont typeface="Arial"/>
              <a:buChar char="•"/>
            </a:pPr>
            <a:r>
              <a:rPr lang="en-US" sz="1400" dirty="0">
                <a:latin typeface="Franklin Gothic Book" charset="0"/>
                <a:ea typeface="Franklin Gothic Book" charset="0"/>
                <a:cs typeface="Franklin Gothic Book" charset="0"/>
              </a:rPr>
              <a:t>Social Media Reach</a:t>
            </a:r>
          </a:p>
          <a:p>
            <a:pPr marL="285750" indent="-285750">
              <a:buFont typeface="Arial"/>
              <a:buChar char="•"/>
            </a:pPr>
            <a:r>
              <a:rPr lang="en-US" sz="1400" dirty="0">
                <a:latin typeface="Franklin Gothic Book" charset="0"/>
                <a:ea typeface="Franklin Gothic Book" charset="0"/>
                <a:cs typeface="Franklin Gothic Book" charset="0"/>
              </a:rPr>
              <a:t>Social Media Message Analytics</a:t>
            </a:r>
          </a:p>
        </p:txBody>
      </p:sp>
      <p:sp>
        <p:nvSpPr>
          <p:cNvPr id="30" name="Rectangle 29"/>
          <p:cNvSpPr/>
          <p:nvPr/>
        </p:nvSpPr>
        <p:spPr>
          <a:xfrm>
            <a:off x="4787895" y="3930454"/>
            <a:ext cx="2655881" cy="2246769"/>
          </a:xfrm>
          <a:prstGeom prst="rect">
            <a:avLst/>
          </a:prstGeom>
        </p:spPr>
        <p:txBody>
          <a:bodyPr wrap="square">
            <a:spAutoFit/>
          </a:bodyPr>
          <a:lstStyle/>
          <a:p>
            <a:pPr marL="285750" indent="-285750">
              <a:buFont typeface="Arial"/>
              <a:buChar char="•"/>
            </a:pPr>
            <a:r>
              <a:rPr lang="en-US" sz="1400" dirty="0">
                <a:latin typeface="Franklin Gothic Book" charset="0"/>
                <a:ea typeface="Franklin Gothic Book" charset="0"/>
                <a:cs typeface="Franklin Gothic Book" charset="0"/>
              </a:rPr>
              <a:t>Highest lead generating channels for</a:t>
            </a:r>
          </a:p>
          <a:p>
            <a:pPr marL="742950" lvl="1" indent="-285750">
              <a:buFont typeface="Arial"/>
              <a:buChar char="•"/>
            </a:pPr>
            <a:r>
              <a:rPr lang="en-US" sz="1400" dirty="0">
                <a:latin typeface="Franklin Gothic Book" charset="0"/>
                <a:ea typeface="Franklin Gothic Book" charset="0"/>
                <a:cs typeface="Franklin Gothic Book" charset="0"/>
              </a:rPr>
              <a:t>Landing Pages</a:t>
            </a:r>
          </a:p>
          <a:p>
            <a:pPr marL="742950" lvl="1" indent="-285750">
              <a:buFont typeface="Arial"/>
              <a:buChar char="•"/>
            </a:pPr>
            <a:r>
              <a:rPr lang="en-US" sz="1400" dirty="0">
                <a:latin typeface="Franklin Gothic Book" charset="0"/>
                <a:ea typeface="Franklin Gothic Book" charset="0"/>
                <a:cs typeface="Franklin Gothic Book" charset="0"/>
              </a:rPr>
              <a:t>Email</a:t>
            </a:r>
          </a:p>
          <a:p>
            <a:pPr marL="742950" lvl="1" indent="-285750">
              <a:buFont typeface="Arial"/>
              <a:buChar char="•"/>
            </a:pPr>
            <a:r>
              <a:rPr lang="en-US" sz="1400" dirty="0">
                <a:latin typeface="Franklin Gothic Book" charset="0"/>
                <a:ea typeface="Franklin Gothic Book" charset="0"/>
                <a:cs typeface="Franklin Gothic Book" charset="0"/>
              </a:rPr>
              <a:t>Blogs</a:t>
            </a:r>
          </a:p>
          <a:p>
            <a:pPr marL="742950" lvl="1" indent="-285750">
              <a:buFont typeface="Arial"/>
              <a:buChar char="•"/>
            </a:pPr>
            <a:r>
              <a:rPr lang="en-US" sz="1400" dirty="0">
                <a:latin typeface="Franklin Gothic Book" charset="0"/>
                <a:ea typeface="Franklin Gothic Book" charset="0"/>
                <a:cs typeface="Franklin Gothic Book" charset="0"/>
              </a:rPr>
              <a:t>Site Pages</a:t>
            </a:r>
          </a:p>
          <a:p>
            <a:pPr marL="285750" indent="-285750">
              <a:buFont typeface="Arial"/>
              <a:buChar char="•"/>
            </a:pPr>
            <a:r>
              <a:rPr lang="en-US" sz="1400" dirty="0">
                <a:latin typeface="Franklin Gothic Book" charset="0"/>
                <a:ea typeface="Franklin Gothic Book" charset="0"/>
                <a:cs typeface="Franklin Gothic Book" charset="0"/>
              </a:rPr>
              <a:t>Contacts database size</a:t>
            </a:r>
          </a:p>
          <a:p>
            <a:pPr marL="285750" indent="-285750">
              <a:buFont typeface="Arial"/>
              <a:buChar char="•"/>
            </a:pPr>
            <a:r>
              <a:rPr lang="en-US" sz="1400" dirty="0">
                <a:latin typeface="Franklin Gothic Book" charset="0"/>
                <a:ea typeface="Franklin Gothic Book" charset="0"/>
                <a:cs typeface="Franklin Gothic Book" charset="0"/>
              </a:rPr>
              <a:t>Number of sales qualified leads</a:t>
            </a:r>
          </a:p>
          <a:p>
            <a:pPr marL="285750" indent="-285750">
              <a:buFont typeface="Arial"/>
              <a:buChar char="•"/>
            </a:pPr>
            <a:r>
              <a:rPr lang="en-US" sz="1400" dirty="0">
                <a:latin typeface="Franklin Gothic Book" charset="0"/>
                <a:ea typeface="Franklin Gothic Book" charset="0"/>
                <a:cs typeface="Franklin Gothic Book" charset="0"/>
              </a:rPr>
              <a:t>Blog subscribers</a:t>
            </a:r>
          </a:p>
        </p:txBody>
      </p:sp>
      <p:cxnSp>
        <p:nvCxnSpPr>
          <p:cNvPr id="8" name="Straight Arrow Connector 7"/>
          <p:cNvCxnSpPr>
            <a:stCxn id="4" idx="6"/>
          </p:cNvCxnSpPr>
          <p:nvPr/>
        </p:nvCxnSpPr>
        <p:spPr>
          <a:xfrm flipV="1">
            <a:off x="3449511" y="2858634"/>
            <a:ext cx="1826088" cy="17017"/>
          </a:xfrm>
          <a:prstGeom prst="straightConnector1">
            <a:avLst/>
          </a:prstGeom>
          <a:ln w="28575" cmpd="sng">
            <a:solidFill>
              <a:srgbClr val="F7761F"/>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473632" y="2690984"/>
            <a:ext cx="893506" cy="369332"/>
          </a:xfrm>
          <a:prstGeom prst="rect">
            <a:avLst/>
          </a:prstGeom>
        </p:spPr>
        <p:txBody>
          <a:bodyPr wrap="none">
            <a:spAutoFit/>
          </a:bodyPr>
          <a:lstStyle/>
          <a:p>
            <a:pPr algn="ctr"/>
            <a:r>
              <a:rPr lang="en-US" dirty="0">
                <a:latin typeface="Franklin Gothic Book" charset="0"/>
                <a:ea typeface="Franklin Gothic Book" charset="0"/>
                <a:cs typeface="Franklin Gothic Book" charset="0"/>
              </a:rPr>
              <a:t>Visitors</a:t>
            </a:r>
          </a:p>
        </p:txBody>
      </p:sp>
      <p:sp>
        <p:nvSpPr>
          <p:cNvPr id="15" name="Rectangle 14"/>
          <p:cNvSpPr/>
          <p:nvPr/>
        </p:nvSpPr>
        <p:spPr>
          <a:xfrm>
            <a:off x="5466306" y="2673967"/>
            <a:ext cx="772969" cy="369332"/>
          </a:xfrm>
          <a:prstGeom prst="rect">
            <a:avLst/>
          </a:prstGeom>
        </p:spPr>
        <p:txBody>
          <a:bodyPr wrap="none">
            <a:spAutoFit/>
          </a:bodyPr>
          <a:lstStyle/>
          <a:p>
            <a:pPr algn="ctr"/>
            <a:r>
              <a:rPr lang="en-US" dirty="0">
                <a:latin typeface="Franklin Gothic Book" charset="0"/>
                <a:ea typeface="Franklin Gothic Book" charset="0"/>
                <a:cs typeface="Franklin Gothic Book" charset="0"/>
              </a:rPr>
              <a:t>Leads</a:t>
            </a:r>
          </a:p>
        </p:txBody>
      </p:sp>
      <p:cxnSp>
        <p:nvCxnSpPr>
          <p:cNvPr id="96" name="Straight Arrow Connector 95"/>
          <p:cNvCxnSpPr>
            <a:stCxn id="26" idx="6"/>
          </p:cNvCxnSpPr>
          <p:nvPr/>
        </p:nvCxnSpPr>
        <p:spPr>
          <a:xfrm flipV="1">
            <a:off x="6415212" y="2820049"/>
            <a:ext cx="1960260" cy="38585"/>
          </a:xfrm>
          <a:prstGeom prst="straightConnector1">
            <a:avLst/>
          </a:prstGeom>
          <a:ln w="28575" cmpd="sng">
            <a:solidFill>
              <a:srgbClr val="F7761F"/>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8174259" y="3973691"/>
            <a:ext cx="2655881" cy="738664"/>
          </a:xfrm>
          <a:prstGeom prst="rect">
            <a:avLst/>
          </a:prstGeom>
        </p:spPr>
        <p:txBody>
          <a:bodyPr wrap="square">
            <a:spAutoFit/>
          </a:bodyPr>
          <a:lstStyle/>
          <a:p>
            <a:pPr marL="285750" indent="-285750">
              <a:buFont typeface="Arial"/>
              <a:buChar char="•"/>
            </a:pPr>
            <a:r>
              <a:rPr lang="en-US" sz="1400" dirty="0">
                <a:latin typeface="Franklin Gothic Book" charset="0"/>
                <a:ea typeface="Franklin Gothic Book" charset="0"/>
                <a:cs typeface="Franklin Gothic Book" charset="0"/>
              </a:rPr>
              <a:t>Sources ROI</a:t>
            </a:r>
          </a:p>
          <a:p>
            <a:pPr marL="285750" indent="-285750">
              <a:buFont typeface="Arial"/>
              <a:buChar char="•"/>
            </a:pPr>
            <a:r>
              <a:rPr lang="en-US" sz="1400" dirty="0">
                <a:latin typeface="Franklin Gothic Book" charset="0"/>
                <a:ea typeface="Franklin Gothic Book" charset="0"/>
                <a:cs typeface="Franklin Gothic Book" charset="0"/>
              </a:rPr>
              <a:t>Number of customers</a:t>
            </a:r>
          </a:p>
          <a:p>
            <a:pPr marL="285750" indent="-285750">
              <a:buFont typeface="Arial"/>
              <a:buChar char="•"/>
            </a:pPr>
            <a:r>
              <a:rPr lang="en-US" sz="1400" dirty="0">
                <a:latin typeface="Franklin Gothic Book" charset="0"/>
                <a:ea typeface="Franklin Gothic Book" charset="0"/>
                <a:cs typeface="Franklin Gothic Book" charset="0"/>
              </a:rPr>
              <a:t>Lifecycle summary</a:t>
            </a:r>
          </a:p>
        </p:txBody>
      </p:sp>
    </p:spTree>
    <p:extLst>
      <p:ext uri="{BB962C8B-B14F-4D97-AF65-F5344CB8AC3E}">
        <p14:creationId xmlns:p14="http://schemas.microsoft.com/office/powerpoint/2010/main" val="1084516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rkBackgroun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7576"/>
            <a:ext cx="12192000" cy="6992275"/>
          </a:xfrm>
          <a:prstGeom prst="rect">
            <a:avLst/>
          </a:prstGeom>
        </p:spPr>
      </p:pic>
      <p:sp>
        <p:nvSpPr>
          <p:cNvPr id="2" name="TextBox 1"/>
          <p:cNvSpPr txBox="1"/>
          <p:nvPr/>
        </p:nvSpPr>
        <p:spPr>
          <a:xfrm>
            <a:off x="13990750" y="3197943"/>
            <a:ext cx="184666" cy="369332"/>
          </a:xfrm>
          <a:prstGeom prst="rect">
            <a:avLst/>
          </a:prstGeom>
          <a:noFill/>
        </p:spPr>
        <p:txBody>
          <a:bodyPr wrap="none" rtlCol="0">
            <a:spAutoFit/>
          </a:bodyPr>
          <a:lstStyle/>
          <a:p>
            <a:endParaRPr lang="en-US" dirty="0"/>
          </a:p>
        </p:txBody>
      </p:sp>
      <p:grpSp>
        <p:nvGrpSpPr>
          <p:cNvPr id="17" name="Group 4"/>
          <p:cNvGrpSpPr>
            <a:grpSpLocks/>
          </p:cNvGrpSpPr>
          <p:nvPr/>
        </p:nvGrpSpPr>
        <p:grpSpPr bwMode="auto">
          <a:xfrm>
            <a:off x="5997388" y="1698336"/>
            <a:ext cx="4980980" cy="4921409"/>
            <a:chOff x="0" y="0"/>
            <a:chExt cx="9186" cy="9568"/>
          </a:xfrm>
        </p:grpSpPr>
        <p:pic>
          <p:nvPicPr>
            <p:cNvPr id="1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86" cy="9568"/>
            </a:xfrm>
            <a:prstGeom prst="rect">
              <a:avLst/>
            </a:prstGeom>
            <a:noFill/>
            <a:ln w="12700">
              <a:noFill/>
              <a:miter lim="800000"/>
              <a:headEnd/>
              <a:tailEnd/>
            </a:ln>
          </p:spPr>
        </p:pic>
        <p:sp>
          <p:nvSpPr>
            <p:cNvPr id="19" name="Rectangle 3"/>
            <p:cNvSpPr>
              <a:spLocks/>
            </p:cNvSpPr>
            <p:nvPr/>
          </p:nvSpPr>
          <p:spPr bwMode="auto">
            <a:xfrm>
              <a:off x="1745" y="5095"/>
              <a:ext cx="5656" cy="1280"/>
            </a:xfrm>
            <a:prstGeom prst="rect">
              <a:avLst/>
            </a:prstGeom>
            <a:noFill/>
            <a:ln w="12700">
              <a:noFill/>
              <a:miter lim="800000"/>
              <a:headEnd/>
              <a:tailEnd/>
            </a:ln>
          </p:spPr>
          <p:txBody>
            <a:bodyPr lIns="0" tIns="0" rIns="0" bIns="0" anchor="ctr"/>
            <a:lstStyle/>
            <a:p>
              <a:pPr algn="ctr"/>
              <a:r>
                <a:rPr lang="en-US" sz="2800" b="1" dirty="0">
                  <a:solidFill>
                    <a:srgbClr val="FFFFFF"/>
                  </a:solidFill>
                  <a:latin typeface="Franklin Gothic Medium" charset="0"/>
                  <a:ea typeface="Franklin Gothic Medium" charset="0"/>
                  <a:cs typeface="Franklin Gothic Medium" charset="0"/>
                  <a:sym typeface="Helvetica Neue Medium" pitchFamily="1" charset="0"/>
                </a:rPr>
                <a:t>Content</a:t>
              </a:r>
            </a:p>
          </p:txBody>
        </p:sp>
      </p:grpSp>
      <p:sp>
        <p:nvSpPr>
          <p:cNvPr id="20" name="TextBox 19"/>
          <p:cNvSpPr txBox="1"/>
          <p:nvPr/>
        </p:nvSpPr>
        <p:spPr>
          <a:xfrm>
            <a:off x="954741" y="2605581"/>
            <a:ext cx="5204012" cy="3046988"/>
          </a:xfrm>
          <a:prstGeom prst="rect">
            <a:avLst/>
          </a:prstGeom>
          <a:noFill/>
        </p:spPr>
        <p:txBody>
          <a:bodyPr wrap="square" rtlCol="0">
            <a:spAutoFit/>
          </a:bodyPr>
          <a:lstStyle/>
          <a:p>
            <a:r>
              <a:rPr lang="en-US" sz="3600" b="1" dirty="0">
                <a:solidFill>
                  <a:schemeClr val="bg1"/>
                </a:solidFill>
                <a:latin typeface="Franklin Gothic Medium" charset="0"/>
                <a:ea typeface="Franklin Gothic Medium" charset="0"/>
                <a:cs typeface="Franklin Gothic Medium" charset="0"/>
              </a:rPr>
              <a:t>Inbound Helps You </a:t>
            </a:r>
            <a:endParaRPr lang="en-US" sz="3600" b="1" dirty="0" smtClean="0">
              <a:solidFill>
                <a:schemeClr val="bg1"/>
              </a:solidFill>
              <a:latin typeface="Franklin Gothic Medium" charset="0"/>
              <a:ea typeface="Franklin Gothic Medium" charset="0"/>
              <a:cs typeface="Franklin Gothic Medium" charset="0"/>
            </a:endParaRPr>
          </a:p>
          <a:p>
            <a:r>
              <a:rPr lang="en-US" sz="3600" b="1" dirty="0" smtClean="0">
                <a:solidFill>
                  <a:schemeClr val="bg1"/>
                </a:solidFill>
                <a:latin typeface="Franklin Gothic Medium" charset="0"/>
                <a:ea typeface="Franklin Gothic Medium" charset="0"/>
                <a:cs typeface="Franklin Gothic Medium" charset="0"/>
              </a:rPr>
              <a:t>Get </a:t>
            </a:r>
            <a:r>
              <a:rPr lang="en-US" sz="3600" b="1" dirty="0">
                <a:solidFill>
                  <a:schemeClr val="bg1"/>
                </a:solidFill>
                <a:latin typeface="Franklin Gothic Medium" charset="0"/>
                <a:ea typeface="Franklin Gothic Medium" charset="0"/>
                <a:cs typeface="Franklin Gothic Medium" charset="0"/>
              </a:rPr>
              <a:t>Found:</a:t>
            </a:r>
          </a:p>
          <a:p>
            <a:pPr marL="342900" indent="-342900">
              <a:buFont typeface="Arial"/>
              <a:buChar char="•"/>
            </a:pPr>
            <a:r>
              <a:rPr lang="en-US" sz="2400" dirty="0">
                <a:solidFill>
                  <a:schemeClr val="bg1"/>
                </a:solidFill>
                <a:latin typeface="Franklin Gothic Book" charset="0"/>
                <a:ea typeface="Franklin Gothic Book" charset="0"/>
                <a:cs typeface="Franklin Gothic Book" charset="0"/>
              </a:rPr>
              <a:t>Website pages</a:t>
            </a:r>
          </a:p>
          <a:p>
            <a:pPr marL="342900" indent="-342900">
              <a:buFont typeface="Arial"/>
              <a:buChar char="•"/>
            </a:pPr>
            <a:r>
              <a:rPr lang="en-US" sz="2400" dirty="0">
                <a:solidFill>
                  <a:schemeClr val="bg1"/>
                </a:solidFill>
                <a:latin typeface="Franklin Gothic Book" charset="0"/>
                <a:ea typeface="Franklin Gothic Book" charset="0"/>
                <a:cs typeface="Franklin Gothic Book" charset="0"/>
              </a:rPr>
              <a:t>Blog articles</a:t>
            </a:r>
          </a:p>
          <a:p>
            <a:pPr marL="342900" indent="-342900">
              <a:buFont typeface="Arial"/>
              <a:buChar char="•"/>
            </a:pPr>
            <a:r>
              <a:rPr lang="en-US" sz="2400" dirty="0">
                <a:solidFill>
                  <a:schemeClr val="bg1"/>
                </a:solidFill>
                <a:latin typeface="Franklin Gothic Book" charset="0"/>
                <a:ea typeface="Franklin Gothic Book" charset="0"/>
                <a:cs typeface="Franklin Gothic Book" charset="0"/>
              </a:rPr>
              <a:t>Social media messages </a:t>
            </a:r>
          </a:p>
          <a:p>
            <a:pPr marL="342900" indent="-342900">
              <a:buFont typeface="Arial"/>
              <a:buChar char="•"/>
            </a:pPr>
            <a:r>
              <a:rPr lang="en-US" sz="2400" dirty="0">
                <a:solidFill>
                  <a:schemeClr val="bg1"/>
                </a:solidFill>
                <a:latin typeface="Franklin Gothic Book" charset="0"/>
                <a:ea typeface="Franklin Gothic Book" charset="0"/>
                <a:cs typeface="Franklin Gothic Book" charset="0"/>
              </a:rPr>
              <a:t>All optimized to drive qualified leads to your site</a:t>
            </a:r>
          </a:p>
        </p:txBody>
      </p:sp>
      <p:sp>
        <p:nvSpPr>
          <p:cNvPr id="10" name="Title 1"/>
          <p:cNvSpPr txBox="1">
            <a:spLocks/>
          </p:cNvSpPr>
          <p:nvPr/>
        </p:nvSpPr>
        <p:spPr>
          <a:xfrm>
            <a:off x="524435" y="589579"/>
            <a:ext cx="10945906"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latin typeface="Franklin Gothic Medium" charset="0"/>
                <a:ea typeface="Franklin Gothic Medium" charset="0"/>
                <a:cs typeface="Franklin Gothic Medium" charset="0"/>
              </a:rPr>
              <a:t>Your customers now start </a:t>
            </a:r>
          </a:p>
          <a:p>
            <a:r>
              <a:rPr lang="en-US" sz="3600" dirty="0" smtClean="0">
                <a:solidFill>
                  <a:schemeClr val="bg1"/>
                </a:solidFill>
                <a:latin typeface="Franklin Gothic Medium" charset="0"/>
                <a:ea typeface="Franklin Gothic Medium" charset="0"/>
                <a:cs typeface="Franklin Gothic Medium" charset="0"/>
              </a:rPr>
              <a:t>their search online.</a:t>
            </a:r>
            <a:endParaRPr lang="en-US" sz="3600" b="1" dirty="0">
              <a:solidFill>
                <a:srgbClr val="FF6600"/>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65643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979614" y="670093"/>
            <a:ext cx="8234361"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7" name="TextBox 6"/>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Premier Services</a:t>
            </a:r>
            <a:endParaRPr lang="en-US" sz="3600" dirty="0">
              <a:solidFill>
                <a:srgbClr val="414141"/>
              </a:solidFill>
              <a:latin typeface="Franklin Gothic Medium" charset="0"/>
              <a:ea typeface="Franklin Gothic Medium" charset="0"/>
              <a:cs typeface="Franklin Gothic Medium" charset="0"/>
            </a:endParaRPr>
          </a:p>
        </p:txBody>
      </p:sp>
      <p:sp>
        <p:nvSpPr>
          <p:cNvPr id="9" name="Rectangle 8"/>
          <p:cNvSpPr/>
          <p:nvPr/>
        </p:nvSpPr>
        <p:spPr>
          <a:xfrm flipV="1">
            <a:off x="0" y="3594851"/>
            <a:ext cx="12192000" cy="3263146"/>
          </a:xfrm>
          <a:prstGeom prst="rect">
            <a:avLst/>
          </a:prstGeom>
          <a:solidFill>
            <a:schemeClr val="bg1">
              <a:lumMod val="85000"/>
              <a:alpha val="76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charset="0"/>
              <a:ea typeface="Franklin Gothic Book" charset="0"/>
              <a:cs typeface="Franklin Gothic Book" charset="0"/>
            </a:endParaRPr>
          </a:p>
        </p:txBody>
      </p:sp>
      <p:grpSp>
        <p:nvGrpSpPr>
          <p:cNvPr id="10" name="Group 9"/>
          <p:cNvGrpSpPr/>
          <p:nvPr/>
        </p:nvGrpSpPr>
        <p:grpSpPr>
          <a:xfrm>
            <a:off x="4188745" y="3520953"/>
            <a:ext cx="7106784" cy="2751173"/>
            <a:chOff x="2705751" y="197963"/>
            <a:chExt cx="6285345" cy="2182173"/>
          </a:xfrm>
        </p:grpSpPr>
        <p:sp>
          <p:nvSpPr>
            <p:cNvPr id="11" name="TextBox 10"/>
            <p:cNvSpPr txBox="1"/>
            <p:nvPr/>
          </p:nvSpPr>
          <p:spPr>
            <a:xfrm>
              <a:off x="2997954" y="437056"/>
              <a:ext cx="5993142" cy="1049724"/>
            </a:xfrm>
            <a:prstGeom prst="rect">
              <a:avLst/>
            </a:prstGeom>
            <a:noFill/>
          </p:spPr>
          <p:txBody>
            <a:bodyPr wrap="square" rtlCol="0">
              <a:spAutoFit/>
            </a:bodyPr>
            <a:lstStyle/>
            <a:p>
              <a:r>
                <a:rPr lang="en-US" sz="2000" dirty="0" smtClean="0">
                  <a:solidFill>
                    <a:srgbClr val="414141"/>
                  </a:solidFill>
                  <a:latin typeface="Franklin Gothic Book" charset="0"/>
                  <a:ea typeface="Franklin Gothic Book" charset="0"/>
                  <a:cs typeface="Franklin Gothic Book" charset="0"/>
                </a:rPr>
                <a:t>HubSpot and Premier Services have allowed me to dream big. No idea is too small. It sounds cliché, but we pushed HubSpot to its limits and beyond and I am grateful for their their support.</a:t>
              </a:r>
              <a:endParaRPr lang="en-US" sz="2000" dirty="0">
                <a:solidFill>
                  <a:srgbClr val="414141"/>
                </a:solidFill>
                <a:latin typeface="Franklin Gothic Book" charset="0"/>
                <a:ea typeface="Franklin Gothic Book" charset="0"/>
                <a:cs typeface="Franklin Gothic Book" charset="0"/>
              </a:endParaRPr>
            </a:p>
          </p:txBody>
        </p:sp>
        <p:sp>
          <p:nvSpPr>
            <p:cNvPr id="12" name="TextBox 11"/>
            <p:cNvSpPr txBox="1"/>
            <p:nvPr/>
          </p:nvSpPr>
          <p:spPr>
            <a:xfrm>
              <a:off x="2705751" y="197963"/>
              <a:ext cx="448284" cy="805602"/>
            </a:xfrm>
            <a:prstGeom prst="rect">
              <a:avLst/>
            </a:prstGeom>
            <a:noFill/>
          </p:spPr>
          <p:txBody>
            <a:bodyPr wrap="square" rtlCol="0">
              <a:spAutoFit/>
            </a:bodyPr>
            <a:lstStyle/>
            <a:p>
              <a:r>
                <a:rPr lang="en-US" sz="6000" dirty="0">
                  <a:solidFill>
                    <a:srgbClr val="F7761F"/>
                  </a:solidFill>
                  <a:latin typeface="Franklin Gothic Book" charset="0"/>
                  <a:ea typeface="Franklin Gothic Book" charset="0"/>
                  <a:cs typeface="Franklin Gothic Book" charset="0"/>
                </a:rPr>
                <a:t>“</a:t>
              </a:r>
            </a:p>
          </p:txBody>
        </p:sp>
        <p:sp>
          <p:nvSpPr>
            <p:cNvPr id="13" name="Rectangle 12"/>
            <p:cNvSpPr/>
            <p:nvPr/>
          </p:nvSpPr>
          <p:spPr>
            <a:xfrm>
              <a:off x="4264371" y="1003565"/>
              <a:ext cx="506870" cy="805602"/>
            </a:xfrm>
            <a:prstGeom prst="rect">
              <a:avLst/>
            </a:prstGeom>
          </p:spPr>
          <p:txBody>
            <a:bodyPr wrap="none">
              <a:spAutoFit/>
            </a:bodyPr>
            <a:lstStyle/>
            <a:p>
              <a:r>
                <a:rPr lang="en-US" sz="6000" dirty="0">
                  <a:solidFill>
                    <a:srgbClr val="F7761F"/>
                  </a:solidFill>
                  <a:latin typeface="Franklin Gothic Book" charset="0"/>
                  <a:ea typeface="Franklin Gothic Book" charset="0"/>
                  <a:cs typeface="Franklin Gothic Book" charset="0"/>
                </a:rPr>
                <a:t>”</a:t>
              </a:r>
              <a:endParaRPr lang="en-US" sz="6000" dirty="0">
                <a:latin typeface="Franklin Gothic Book" charset="0"/>
                <a:ea typeface="Franklin Gothic Book" charset="0"/>
                <a:cs typeface="Franklin Gothic Book" charset="0"/>
              </a:endParaRPr>
            </a:p>
          </p:txBody>
        </p:sp>
        <p:sp>
          <p:nvSpPr>
            <p:cNvPr id="14" name="TextBox 13"/>
            <p:cNvSpPr txBox="1"/>
            <p:nvPr/>
          </p:nvSpPr>
          <p:spPr>
            <a:xfrm>
              <a:off x="2997954" y="1428060"/>
              <a:ext cx="1838045" cy="952076"/>
            </a:xfrm>
            <a:prstGeom prst="rect">
              <a:avLst/>
            </a:prstGeom>
            <a:noFill/>
          </p:spPr>
          <p:txBody>
            <a:bodyPr wrap="none" rtlCol="0">
              <a:spAutoFit/>
            </a:bodyPr>
            <a:lstStyle/>
            <a:p>
              <a:endParaRPr lang="en-US" dirty="0" smtClean="0">
                <a:solidFill>
                  <a:srgbClr val="414141"/>
                </a:solidFill>
                <a:latin typeface="Franklin Gothic Book" charset="0"/>
                <a:ea typeface="Franklin Gothic Book" charset="0"/>
                <a:cs typeface="Franklin Gothic Book" charset="0"/>
              </a:endParaRPr>
            </a:p>
            <a:p>
              <a:r>
                <a:rPr lang="en-US" dirty="0" smtClean="0">
                  <a:solidFill>
                    <a:srgbClr val="414141"/>
                  </a:solidFill>
                  <a:latin typeface="Franklin Gothic Book" charset="0"/>
                  <a:ea typeface="Franklin Gothic Book" charset="0"/>
                  <a:cs typeface="Franklin Gothic Book" charset="0"/>
                </a:rPr>
                <a:t>Denise Huynh</a:t>
              </a:r>
              <a:endParaRPr lang="en-US" dirty="0">
                <a:solidFill>
                  <a:srgbClr val="414141"/>
                </a:solidFill>
                <a:latin typeface="Franklin Gothic Book" charset="0"/>
                <a:ea typeface="Franklin Gothic Book" charset="0"/>
                <a:cs typeface="Franklin Gothic Book" charset="0"/>
              </a:endParaRPr>
            </a:p>
            <a:p>
              <a:r>
                <a:rPr lang="en-US" dirty="0" smtClean="0">
                  <a:solidFill>
                    <a:srgbClr val="414141"/>
                  </a:solidFill>
                  <a:latin typeface="Franklin Gothic Book" charset="0"/>
                  <a:ea typeface="Franklin Gothic Book" charset="0"/>
                  <a:cs typeface="Franklin Gothic Book" charset="0"/>
                </a:rPr>
                <a:t>Marketing Manager</a:t>
              </a:r>
              <a:endParaRPr lang="en-US" dirty="0">
                <a:latin typeface="Franklin Gothic Book" charset="0"/>
                <a:ea typeface="Franklin Gothic Book" charset="0"/>
                <a:cs typeface="Franklin Gothic Book" charset="0"/>
              </a:endParaRPr>
            </a:p>
            <a:p>
              <a:r>
                <a:rPr lang="en-US" dirty="0" smtClean="0">
                  <a:solidFill>
                    <a:srgbClr val="414141"/>
                  </a:solidFill>
                  <a:latin typeface="Franklin Gothic Book" charset="0"/>
                  <a:ea typeface="Franklin Gothic Book" charset="0"/>
                  <a:cs typeface="Franklin Gothic Book" charset="0"/>
                  <a:hlinkClick r:id="rId3"/>
                </a:rPr>
                <a:t>Lostgolfballs.com</a:t>
              </a:r>
              <a:endParaRPr lang="en-US" dirty="0">
                <a:solidFill>
                  <a:srgbClr val="414141"/>
                </a:solidFill>
                <a:latin typeface="Franklin Gothic Book" charset="0"/>
                <a:ea typeface="Franklin Gothic Book" charset="0"/>
                <a:cs typeface="Franklin Gothic Book" charset="0"/>
              </a:endParaRPr>
            </a:p>
          </p:txBody>
        </p:sp>
      </p:grpSp>
      <p:sp>
        <p:nvSpPr>
          <p:cNvPr id="15" name="TextBox 14"/>
          <p:cNvSpPr txBox="1"/>
          <p:nvPr/>
        </p:nvSpPr>
        <p:spPr>
          <a:xfrm>
            <a:off x="4489750" y="6164401"/>
            <a:ext cx="7702249" cy="646331"/>
          </a:xfrm>
          <a:prstGeom prst="rect">
            <a:avLst/>
          </a:prstGeom>
          <a:noFill/>
        </p:spPr>
        <p:txBody>
          <a:bodyPr wrap="square" rtlCol="0">
            <a:spAutoFit/>
          </a:bodyPr>
          <a:lstStyle/>
          <a:p>
            <a:endParaRPr lang="en-US" dirty="0" smtClean="0">
              <a:solidFill>
                <a:srgbClr val="414141"/>
              </a:solidFill>
              <a:latin typeface="Franklin Gothic Book" charset="0"/>
              <a:ea typeface="Franklin Gothic Book" charset="0"/>
              <a:cs typeface="Franklin Gothic Book" charset="0"/>
            </a:endParaRPr>
          </a:p>
          <a:p>
            <a:r>
              <a:rPr lang="en-US" dirty="0" smtClean="0">
                <a:solidFill>
                  <a:srgbClr val="414141"/>
                </a:solidFill>
                <a:latin typeface="Franklin Gothic Book" charset="0"/>
                <a:ea typeface="Franklin Gothic Book" charset="0"/>
                <a:cs typeface="Franklin Gothic Book" charset="0"/>
              </a:rPr>
              <a:t>Full story</a:t>
            </a:r>
            <a:r>
              <a:rPr lang="en-US" sz="1400" dirty="0">
                <a:solidFill>
                  <a:srgbClr val="414141"/>
                </a:solidFill>
                <a:latin typeface="Franklin Gothic Book" charset="0"/>
                <a:ea typeface="Franklin Gothic Book" charset="0"/>
                <a:cs typeface="Franklin Gothic Book" charset="0"/>
              </a:rPr>
              <a:t>: </a:t>
            </a:r>
            <a:r>
              <a:rPr lang="en-US" sz="1400" dirty="0" smtClean="0">
                <a:solidFill>
                  <a:srgbClr val="414141"/>
                </a:solidFill>
                <a:latin typeface="Franklin Gothic Book" charset="0"/>
                <a:ea typeface="Franklin Gothic Book" charset="0"/>
                <a:cs typeface="Franklin Gothic Book" charset="0"/>
                <a:hlinkClick r:id="rId4"/>
              </a:rPr>
              <a:t>www.blog.hubspot.com/customers/online-assessment-increases-website-conversion</a:t>
            </a:r>
            <a:r>
              <a:rPr lang="en-US" sz="1400" dirty="0" smtClean="0">
                <a:solidFill>
                  <a:srgbClr val="414141"/>
                </a:solidFill>
                <a:latin typeface="Franklin Gothic Book" charset="0"/>
                <a:ea typeface="Franklin Gothic Book" charset="0"/>
                <a:cs typeface="Franklin Gothic Book" charset="0"/>
              </a:rPr>
              <a:t> </a:t>
            </a:r>
            <a:endParaRPr lang="en-US" sz="1400" dirty="0">
              <a:latin typeface="Franklin Gothic Book" charset="0"/>
              <a:ea typeface="Franklin Gothic Book" charset="0"/>
              <a:cs typeface="Franklin Gothic Book" charset="0"/>
            </a:endParaRPr>
          </a:p>
        </p:txBody>
      </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7312" y="3776319"/>
            <a:ext cx="2459736" cy="2459736"/>
          </a:xfrm>
          <a:prstGeom prst="ellipse">
            <a:avLst/>
          </a:prstGeom>
          <a:effectLst>
            <a:outerShdw blurRad="50800" dist="38100" dir="2700000" algn="tl" rotWithShape="0">
              <a:prstClr val="black">
                <a:alpha val="40000"/>
              </a:prstClr>
            </a:outerShdw>
          </a:effectLst>
        </p:spPr>
      </p:pic>
      <p:sp>
        <p:nvSpPr>
          <p:cNvPr id="18"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7761F"/>
              </a:buClr>
            </a:pPr>
            <a:r>
              <a:rPr lang="en-US" sz="1800" dirty="0" smtClean="0">
                <a:latin typeface="Franklin Gothic Book" charset="0"/>
                <a:ea typeface="Franklin Gothic Book" charset="0"/>
                <a:cs typeface="Franklin Gothic Book" charset="0"/>
              </a:rPr>
              <a:t>Premier Services gives </a:t>
            </a:r>
            <a:r>
              <a:rPr lang="en-US" sz="1800" dirty="0">
                <a:latin typeface="Franklin Gothic Book" charset="0"/>
                <a:ea typeface="Franklin Gothic Book" charset="0"/>
                <a:cs typeface="Franklin Gothic Book" charset="0"/>
              </a:rPr>
              <a:t>you access to HubSpot experts who will work with you to build long-term inbound marketing </a:t>
            </a:r>
            <a:r>
              <a:rPr lang="en-US" sz="1800" dirty="0" smtClean="0">
                <a:latin typeface="Franklin Gothic Book" charset="0"/>
                <a:ea typeface="Franklin Gothic Book" charset="0"/>
                <a:cs typeface="Franklin Gothic Book" charset="0"/>
              </a:rPr>
              <a:t>success. A </a:t>
            </a:r>
            <a:r>
              <a:rPr lang="en-US" sz="1800" dirty="0">
                <a:latin typeface="Franklin Gothic Book" charset="0"/>
                <a:ea typeface="Franklin Gothic Book" charset="0"/>
                <a:cs typeface="Franklin Gothic Book" charset="0"/>
              </a:rPr>
              <a:t>variety of packages are available </a:t>
            </a:r>
            <a:r>
              <a:rPr lang="en-US" sz="1800" dirty="0" smtClean="0">
                <a:latin typeface="Franklin Gothic Book" charset="0"/>
                <a:ea typeface="Franklin Gothic Book" charset="0"/>
                <a:cs typeface="Franklin Gothic Book" charset="0"/>
              </a:rPr>
              <a:t>including:</a:t>
            </a:r>
            <a:endParaRPr lang="en-US" sz="1600" dirty="0">
              <a:latin typeface="Franklin Gothic Book" charset="0"/>
              <a:ea typeface="Franklin Gothic Book" charset="0"/>
              <a:cs typeface="Franklin Gothic Book" charset="0"/>
            </a:endParaRPr>
          </a:p>
          <a:p>
            <a:pPr marL="285750" indent="-285750">
              <a:buClr>
                <a:srgbClr val="F7761F"/>
              </a:buClr>
              <a:buFont typeface="Arial"/>
              <a:buChar char="•"/>
            </a:pPr>
            <a:endParaRPr lang="en-US" sz="1800" dirty="0">
              <a:latin typeface="Franklin Gothic Book" charset="0"/>
              <a:ea typeface="Franklin Gothic Book" charset="0"/>
              <a:cs typeface="Franklin Gothic Book" charset="0"/>
            </a:endParaRPr>
          </a:p>
          <a:p>
            <a:pPr marL="285750" indent="-285750">
              <a:buClr>
                <a:srgbClr val="F7761F"/>
              </a:buClr>
              <a:buFont typeface="Arial"/>
              <a:buChar char="•"/>
            </a:pPr>
            <a:r>
              <a:rPr lang="en-US" sz="1800" dirty="0">
                <a:latin typeface="Franklin Gothic Book" charset="0"/>
                <a:ea typeface="Franklin Gothic Book" charset="0"/>
                <a:cs typeface="Franklin Gothic Book" charset="0"/>
              </a:rPr>
              <a:t>Monthly </a:t>
            </a:r>
            <a:r>
              <a:rPr lang="en-US" sz="1800" dirty="0" smtClean="0">
                <a:latin typeface="Franklin Gothic Book" charset="0"/>
                <a:ea typeface="Franklin Gothic Book" charset="0"/>
                <a:cs typeface="Franklin Gothic Book" charset="0"/>
              </a:rPr>
              <a:t>access </a:t>
            </a:r>
            <a:r>
              <a:rPr lang="en-US" sz="1800" dirty="0">
                <a:latin typeface="Franklin Gothic Book" charset="0"/>
                <a:ea typeface="Franklin Gothic Book" charset="0"/>
                <a:cs typeface="Franklin Gothic Book" charset="0"/>
              </a:rPr>
              <a:t>to an Inbound </a:t>
            </a:r>
            <a:r>
              <a:rPr lang="en-US" sz="1800" dirty="0" smtClean="0">
                <a:latin typeface="Franklin Gothic Book" charset="0"/>
                <a:ea typeface="Franklin Gothic Book" charset="0"/>
                <a:cs typeface="Franklin Gothic Book" charset="0"/>
              </a:rPr>
              <a:t>Consultant</a:t>
            </a:r>
            <a:endParaRPr lang="en-US" sz="1800" dirty="0">
              <a:latin typeface="Franklin Gothic Book" charset="0"/>
              <a:ea typeface="Franklin Gothic Book" charset="0"/>
              <a:cs typeface="Franklin Gothic Book" charset="0"/>
            </a:endParaRPr>
          </a:p>
          <a:p>
            <a:pPr marL="285750" indent="-285750">
              <a:buClr>
                <a:srgbClr val="F7761F"/>
              </a:buClr>
              <a:buFont typeface="Arial"/>
              <a:buChar char="•"/>
            </a:pPr>
            <a:r>
              <a:rPr lang="en-US" sz="1800" dirty="0">
                <a:latin typeface="Franklin Gothic Book" charset="0"/>
                <a:ea typeface="Franklin Gothic Book" charset="0"/>
                <a:cs typeface="Franklin Gothic Book" charset="0"/>
              </a:rPr>
              <a:t>Quarterly </a:t>
            </a:r>
            <a:r>
              <a:rPr lang="en-US" sz="1800" dirty="0" smtClean="0">
                <a:latin typeface="Franklin Gothic Book" charset="0"/>
                <a:ea typeface="Franklin Gothic Book" charset="0"/>
                <a:cs typeface="Franklin Gothic Book" charset="0"/>
              </a:rPr>
              <a:t>strategy </a:t>
            </a:r>
            <a:r>
              <a:rPr lang="en-US" sz="1800" dirty="0">
                <a:latin typeface="Franklin Gothic Book" charset="0"/>
                <a:ea typeface="Franklin Gothic Book" charset="0"/>
                <a:cs typeface="Franklin Gothic Book" charset="0"/>
              </a:rPr>
              <a:t>r</a:t>
            </a:r>
            <a:r>
              <a:rPr lang="en-US" sz="1800" dirty="0" smtClean="0">
                <a:latin typeface="Franklin Gothic Book" charset="0"/>
                <a:ea typeface="Franklin Gothic Book" charset="0"/>
                <a:cs typeface="Franklin Gothic Book" charset="0"/>
              </a:rPr>
              <a:t>eports</a:t>
            </a:r>
            <a:endParaRPr lang="en-US" sz="1800" dirty="0">
              <a:latin typeface="Franklin Gothic Book" charset="0"/>
              <a:ea typeface="Franklin Gothic Book" charset="0"/>
              <a:cs typeface="Franklin Gothic Book" charset="0"/>
            </a:endParaRPr>
          </a:p>
          <a:p>
            <a:pPr marL="285750" indent="-285750">
              <a:buClr>
                <a:srgbClr val="F7761F"/>
              </a:buClr>
              <a:buFont typeface="Arial"/>
              <a:buChar char="•"/>
            </a:pPr>
            <a:r>
              <a:rPr lang="en-US" sz="1800" dirty="0">
                <a:latin typeface="Franklin Gothic Book" charset="0"/>
                <a:ea typeface="Franklin Gothic Book" charset="0"/>
                <a:cs typeface="Franklin Gothic Book" charset="0"/>
              </a:rPr>
              <a:t>Ongoing access to a named </a:t>
            </a:r>
            <a:r>
              <a:rPr lang="en-US" sz="1800" dirty="0" smtClean="0">
                <a:latin typeface="Franklin Gothic Book" charset="0"/>
                <a:ea typeface="Franklin Gothic Book" charset="0"/>
                <a:cs typeface="Franklin Gothic Book" charset="0"/>
              </a:rPr>
              <a:t>Support </a:t>
            </a:r>
            <a:r>
              <a:rPr lang="en-US" sz="1800" dirty="0">
                <a:latin typeface="Franklin Gothic Book" charset="0"/>
                <a:ea typeface="Franklin Gothic Book" charset="0"/>
                <a:cs typeface="Franklin Gothic Book" charset="0"/>
              </a:rPr>
              <a:t>R</a:t>
            </a:r>
            <a:r>
              <a:rPr lang="en-US" sz="1800" dirty="0" smtClean="0">
                <a:latin typeface="Franklin Gothic Book" charset="0"/>
                <a:ea typeface="Franklin Gothic Book" charset="0"/>
                <a:cs typeface="Franklin Gothic Book" charset="0"/>
              </a:rPr>
              <a:t>epresentative</a:t>
            </a:r>
            <a:endParaRPr lang="en-US" sz="1800" dirty="0">
              <a:latin typeface="Franklin Gothic Book" charset="0"/>
              <a:ea typeface="Franklin Gothic Book" charset="0"/>
              <a:cs typeface="Franklin Gothic Book" charset="0"/>
            </a:endParaRPr>
          </a:p>
          <a:p>
            <a:pPr marL="285750" indent="-285750">
              <a:buClr>
                <a:srgbClr val="F7761F"/>
              </a:buClr>
              <a:buFont typeface="Arial"/>
              <a:buChar char="•"/>
            </a:pPr>
            <a:r>
              <a:rPr lang="en-US" sz="1800" dirty="0">
                <a:latin typeface="Franklin Gothic Book" charset="0"/>
                <a:ea typeface="Franklin Gothic Book" charset="0"/>
                <a:cs typeface="Franklin Gothic Book" charset="0"/>
              </a:rPr>
              <a:t>Ongoing access to an Inbound </a:t>
            </a:r>
            <a:r>
              <a:rPr lang="en-US" sz="1800" dirty="0" smtClean="0">
                <a:latin typeface="Franklin Gothic Book" charset="0"/>
                <a:ea typeface="Franklin Gothic Book" charset="0"/>
                <a:cs typeface="Franklin Gothic Book" charset="0"/>
              </a:rPr>
              <a:t>Consultant</a:t>
            </a:r>
            <a:endParaRPr lang="en-US" sz="1800" dirty="0">
              <a:latin typeface="Franklin Gothic Book" charset="0"/>
              <a:ea typeface="Franklin Gothic Book" charset="0"/>
              <a:cs typeface="Franklin Gothic Book" charset="0"/>
            </a:endParaRPr>
          </a:p>
          <a:p>
            <a:pPr marL="285750" indent="-285750">
              <a:buClr>
                <a:srgbClr val="F7761F"/>
              </a:buClr>
              <a:buFont typeface="Arial"/>
              <a:buChar char="•"/>
            </a:pPr>
            <a:r>
              <a:rPr lang="en-US" sz="1800" dirty="0">
                <a:latin typeface="Franklin Gothic Book" charset="0"/>
                <a:ea typeface="Franklin Gothic Book" charset="0"/>
                <a:cs typeface="Franklin Gothic Book" charset="0"/>
              </a:rPr>
              <a:t>Ongoing access to a Technical </a:t>
            </a:r>
            <a:r>
              <a:rPr lang="en-US" sz="1800" dirty="0" smtClean="0">
                <a:latin typeface="Franklin Gothic Book" charset="0"/>
                <a:ea typeface="Franklin Gothic Book" charset="0"/>
                <a:cs typeface="Franklin Gothic Book" charset="0"/>
              </a:rPr>
              <a:t>Consultant</a:t>
            </a:r>
            <a:endParaRPr lang="en-US" sz="1800" dirty="0">
              <a:latin typeface="Franklin Gothic Book" charset="0"/>
              <a:ea typeface="Franklin Gothic Book" charset="0"/>
              <a:cs typeface="Franklin Gothic Book" charset="0"/>
            </a:endParaRPr>
          </a:p>
          <a:p>
            <a:pPr marL="285750" indent="-285750">
              <a:buClr>
                <a:srgbClr val="F7761F"/>
              </a:buClr>
              <a:buFont typeface="Arial"/>
              <a:buChar char="•"/>
            </a:pPr>
            <a:endParaRPr lang="en-US" sz="1600" dirty="0">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8925837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979614" y="670093"/>
            <a:ext cx="8234361"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7" name="TextBox 6"/>
          <p:cNvSpPr txBox="1"/>
          <p:nvPr/>
        </p:nvSpPr>
        <p:spPr>
          <a:xfrm>
            <a:off x="443753" y="355866"/>
            <a:ext cx="11362765" cy="701731"/>
          </a:xfrm>
          <a:prstGeom prst="rect">
            <a:avLst/>
          </a:prstGeom>
          <a:noFill/>
        </p:spPr>
        <p:txBody>
          <a:bodyPr wrap="square" rtlCol="0">
            <a:spAutoFit/>
          </a:bodyPr>
          <a:lstStyle/>
          <a:p>
            <a:pPr>
              <a:lnSpc>
                <a:spcPct val="110000"/>
              </a:lnSpc>
            </a:pPr>
            <a:r>
              <a:rPr lang="en-US" sz="3600" dirty="0" smtClean="0">
                <a:solidFill>
                  <a:srgbClr val="414141"/>
                </a:solidFill>
                <a:latin typeface="Franklin Gothic Medium" charset="0"/>
                <a:ea typeface="Franklin Gothic Medium" charset="0"/>
                <a:cs typeface="Franklin Gothic Medium" charset="0"/>
              </a:rPr>
              <a:t>Onboarding</a:t>
            </a:r>
            <a:endParaRPr lang="en-US" sz="3600" dirty="0">
              <a:solidFill>
                <a:srgbClr val="414141"/>
              </a:solidFill>
              <a:latin typeface="Franklin Gothic Medium" charset="0"/>
              <a:ea typeface="Franklin Gothic Medium" charset="0"/>
              <a:cs typeface="Franklin Gothic Medium" charset="0"/>
            </a:endParaRPr>
          </a:p>
        </p:txBody>
      </p:sp>
      <p:sp>
        <p:nvSpPr>
          <p:cNvPr id="18" name="Text Placeholder 1"/>
          <p:cNvSpPr txBox="1">
            <a:spLocks/>
          </p:cNvSpPr>
          <p:nvPr/>
        </p:nvSpPr>
        <p:spPr>
          <a:xfrm>
            <a:off x="443754" y="1155046"/>
            <a:ext cx="10932458" cy="846803"/>
          </a:xfrm>
          <a:prstGeom prst="rect">
            <a:avLst/>
          </a:prstGeom>
        </p:spPr>
        <p:txBody>
          <a:bodyPr vert="horz" lIns="91440" tIns="45720" rIns="91440" bIns="45720" rtlCol="0">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3200" b="0" i="0" kern="1200" baseline="0">
                <a:solidFill>
                  <a:srgbClr val="414141"/>
                </a:solidFill>
                <a:latin typeface="+mj-lt"/>
                <a:ea typeface="+mn-ea"/>
                <a:cs typeface="Verdana"/>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Verdana"/>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Verdana"/>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7761F"/>
              </a:buClr>
            </a:pPr>
            <a:r>
              <a:rPr lang="en-US" sz="1800" dirty="0">
                <a:latin typeface="Franklin Gothic Book" charset="0"/>
                <a:ea typeface="Franklin Gothic Book" charset="0"/>
                <a:cs typeface="Franklin Gothic Book" charset="0"/>
              </a:rPr>
              <a:t>Technical set-up help and assurance for a first successful campaign launch</a:t>
            </a:r>
          </a:p>
          <a:p>
            <a:pPr>
              <a:buClr>
                <a:srgbClr val="F7761F"/>
              </a:buClr>
            </a:pPr>
            <a:endParaRPr lang="en-US" sz="1800" dirty="0">
              <a:latin typeface="Franklin Gothic Book" charset="0"/>
              <a:ea typeface="Franklin Gothic Book" charset="0"/>
              <a:cs typeface="Franklin Gothic Book" charset="0"/>
            </a:endParaRPr>
          </a:p>
          <a:p>
            <a:pPr marL="285750" indent="-285750">
              <a:buClr>
                <a:srgbClr val="F7761F"/>
              </a:buClr>
              <a:buFont typeface="Arial"/>
              <a:buChar char="•"/>
            </a:pPr>
            <a:r>
              <a:rPr lang="en-US" sz="1800" dirty="0">
                <a:latin typeface="Franklin Gothic Book" charset="0"/>
                <a:ea typeface="Franklin Gothic Book" charset="0"/>
                <a:cs typeface="Franklin Gothic Book" charset="0"/>
              </a:rPr>
              <a:t>Receive technical set-up </a:t>
            </a:r>
            <a:r>
              <a:rPr lang="en-US" sz="1800" dirty="0" smtClean="0">
                <a:latin typeface="Franklin Gothic Book" charset="0"/>
                <a:ea typeface="Franklin Gothic Book" charset="0"/>
                <a:cs typeface="Franklin Gothic Book" charset="0"/>
              </a:rPr>
              <a:t>assistance</a:t>
            </a:r>
            <a:endParaRPr lang="en-US" sz="1800" dirty="0">
              <a:latin typeface="Franklin Gothic Book" charset="0"/>
              <a:ea typeface="Franklin Gothic Book" charset="0"/>
              <a:cs typeface="Franklin Gothic Book" charset="0"/>
            </a:endParaRPr>
          </a:p>
          <a:p>
            <a:pPr marL="285750" indent="-285750">
              <a:buClr>
                <a:srgbClr val="F7761F"/>
              </a:buClr>
              <a:buFont typeface="Arial"/>
              <a:buChar char="•"/>
            </a:pPr>
            <a:r>
              <a:rPr lang="en-US" sz="1800" dirty="0" smtClean="0">
                <a:latin typeface="Franklin Gothic Book" charset="0"/>
                <a:ea typeface="Franklin Gothic Book" charset="0"/>
                <a:cs typeface="Franklin Gothic Book" charset="0"/>
              </a:rPr>
              <a:t>Build </a:t>
            </a:r>
            <a:r>
              <a:rPr lang="en-US" sz="1800" dirty="0">
                <a:latin typeface="Franklin Gothic Book" charset="0"/>
                <a:ea typeface="Franklin Gothic Book" charset="0"/>
                <a:cs typeface="Franklin Gothic Book" charset="0"/>
              </a:rPr>
              <a:t>a campaign project </a:t>
            </a:r>
            <a:r>
              <a:rPr lang="en-US" sz="1800" dirty="0" smtClean="0">
                <a:latin typeface="Franklin Gothic Book" charset="0"/>
                <a:ea typeface="Franklin Gothic Book" charset="0"/>
                <a:cs typeface="Franklin Gothic Book" charset="0"/>
              </a:rPr>
              <a:t>plan</a:t>
            </a:r>
          </a:p>
          <a:p>
            <a:pPr marL="285750" indent="-285750">
              <a:buClr>
                <a:srgbClr val="F7761F"/>
              </a:buClr>
              <a:buFont typeface="Arial"/>
              <a:buChar char="•"/>
            </a:pPr>
            <a:r>
              <a:rPr lang="en-US" sz="1800" dirty="0">
                <a:latin typeface="Franklin Gothic Book" charset="0"/>
                <a:ea typeface="Franklin Gothic Book" charset="0"/>
                <a:cs typeface="Franklin Gothic Book" charset="0"/>
              </a:rPr>
              <a:t>Work with a one-on-one implementation specialist</a:t>
            </a:r>
            <a:r>
              <a:rPr lang="en-US" sz="1800" baseline="30000" dirty="0" smtClean="0">
                <a:latin typeface="Franklin Gothic Book" charset="0"/>
                <a:ea typeface="Franklin Gothic Book" charset="0"/>
                <a:cs typeface="Franklin Gothic Book" charset="0"/>
              </a:rPr>
              <a:t>*</a:t>
            </a:r>
            <a:endParaRPr lang="en-US" sz="1800" dirty="0">
              <a:latin typeface="Franklin Gothic Book" charset="0"/>
              <a:ea typeface="Franklin Gothic Book" charset="0"/>
              <a:cs typeface="Franklin Gothic Book" charset="0"/>
            </a:endParaRPr>
          </a:p>
          <a:p>
            <a:pPr marL="285750" indent="-285750">
              <a:buClr>
                <a:srgbClr val="F7761F"/>
              </a:buClr>
              <a:buFont typeface="Arial"/>
              <a:buChar char="•"/>
            </a:pPr>
            <a:r>
              <a:rPr lang="en-US" sz="1800" dirty="0">
                <a:latin typeface="Franklin Gothic Book" charset="0"/>
                <a:ea typeface="Franklin Gothic Book" charset="0"/>
                <a:cs typeface="Franklin Gothic Book" charset="0"/>
              </a:rPr>
              <a:t>Get personalized assistance launching your first </a:t>
            </a:r>
            <a:r>
              <a:rPr lang="en-US" sz="1800" dirty="0" smtClean="0">
                <a:latin typeface="Franklin Gothic Book" charset="0"/>
                <a:ea typeface="Franklin Gothic Book" charset="0"/>
                <a:cs typeface="Franklin Gothic Book" charset="0"/>
              </a:rPr>
              <a:t>campaign</a:t>
            </a:r>
            <a:r>
              <a:rPr lang="en-US" sz="1800" baseline="30000" dirty="0" smtClean="0">
                <a:latin typeface="Franklin Gothic Book" charset="0"/>
                <a:ea typeface="Franklin Gothic Book" charset="0"/>
                <a:cs typeface="Franklin Gothic Book" charset="0"/>
              </a:rPr>
              <a:t>*</a:t>
            </a:r>
          </a:p>
          <a:p>
            <a:pPr marL="285750" indent="-285750">
              <a:buClr>
                <a:srgbClr val="F7761F"/>
              </a:buClr>
              <a:buFont typeface="Arial"/>
              <a:buChar char="•"/>
            </a:pPr>
            <a:endParaRPr lang="en-US" sz="1800" baseline="30000" dirty="0">
              <a:latin typeface="Franklin Gothic Book" charset="0"/>
              <a:ea typeface="Franklin Gothic Book" charset="0"/>
              <a:cs typeface="Franklin Gothic Book" charset="0"/>
            </a:endParaRPr>
          </a:p>
          <a:p>
            <a:pPr>
              <a:buClr>
                <a:srgbClr val="F7761F"/>
              </a:buClr>
            </a:pPr>
            <a:r>
              <a:rPr lang="en-US" sz="1800" baseline="30000" dirty="0" smtClean="0">
                <a:latin typeface="Franklin Gothic Book" charset="0"/>
                <a:ea typeface="Franklin Gothic Book" charset="0"/>
                <a:cs typeface="Franklin Gothic Book" charset="0"/>
              </a:rPr>
              <a:t>				</a:t>
            </a:r>
            <a:br>
              <a:rPr lang="en-US" sz="1800" baseline="30000" dirty="0" smtClean="0">
                <a:latin typeface="Franklin Gothic Book" charset="0"/>
                <a:ea typeface="Franklin Gothic Book" charset="0"/>
                <a:cs typeface="Franklin Gothic Book" charset="0"/>
              </a:rPr>
            </a:br>
            <a:r>
              <a:rPr lang="en-US" sz="1800" baseline="30000" dirty="0" smtClean="0">
                <a:latin typeface="Franklin Gothic Book" charset="0"/>
                <a:ea typeface="Franklin Gothic Book" charset="0"/>
                <a:cs typeface="Franklin Gothic Book" charset="0"/>
              </a:rPr>
              <a:t>				</a:t>
            </a:r>
            <a:r>
              <a:rPr lang="en-US" sz="1800" dirty="0" smtClean="0">
                <a:latin typeface="Franklin Gothic Book" charset="0"/>
                <a:ea typeface="Franklin Gothic Book" charset="0"/>
                <a:cs typeface="Franklin Gothic Book" charset="0"/>
              </a:rPr>
              <a:t>Sample onboarding plan				</a:t>
            </a:r>
            <a:r>
              <a:rPr lang="en-US" sz="1400" dirty="0" smtClean="0">
                <a:latin typeface="Franklin Gothic Book" charset="0"/>
                <a:ea typeface="Franklin Gothic Book" charset="0"/>
                <a:cs typeface="Franklin Gothic Book" charset="0"/>
              </a:rPr>
              <a:t>*For Professional and Enterprise packages</a:t>
            </a:r>
            <a:endParaRPr lang="en-US" sz="1400" baseline="30000" dirty="0" smtClean="0">
              <a:latin typeface="Franklin Gothic Book" charset="0"/>
              <a:ea typeface="Franklin Gothic Book" charset="0"/>
              <a:cs typeface="Franklin Gothic Book" charset="0"/>
            </a:endParaRPr>
          </a:p>
          <a:p>
            <a:pPr marL="285750" indent="-285750">
              <a:buClr>
                <a:srgbClr val="F7761F"/>
              </a:buClr>
              <a:buFont typeface="Arial"/>
              <a:buChar char="•"/>
            </a:pPr>
            <a:endParaRPr lang="en-US" sz="1800" baseline="30000" dirty="0">
              <a:latin typeface="Franklin Gothic Book" charset="0"/>
              <a:ea typeface="Franklin Gothic Book" charset="0"/>
              <a:cs typeface="Franklin Gothic Book" charset="0"/>
            </a:endParaRPr>
          </a:p>
        </p:txBody>
      </p:sp>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64420" y="3485776"/>
            <a:ext cx="7468973" cy="3318695"/>
          </a:xfrm>
          <a:prstGeom prst="rect">
            <a:avLst/>
          </a:prstGeom>
        </p:spPr>
      </p:pic>
    </p:spTree>
    <p:extLst>
      <p:ext uri="{BB962C8B-B14F-4D97-AF65-F5344CB8AC3E}">
        <p14:creationId xmlns:p14="http://schemas.microsoft.com/office/powerpoint/2010/main" val="258768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4604</TotalTime>
  <Words>5307</Words>
  <Application>Microsoft Macintosh PowerPoint</Application>
  <PresentationFormat>Widescreen</PresentationFormat>
  <Paragraphs>898</Paragraphs>
  <Slides>91</Slides>
  <Notes>69</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91</vt:i4>
      </vt:variant>
    </vt:vector>
  </HeadingPairs>
  <TitlesOfParts>
    <vt:vector size="102" baseType="lpstr">
      <vt:lpstr>Calibri</vt:lpstr>
      <vt:lpstr>Calibri Light</vt:lpstr>
      <vt:lpstr>Franklin Gothic Book</vt:lpstr>
      <vt:lpstr>Franklin Gothic Medium</vt:lpstr>
      <vt:lpstr>Helvetica Neue Medium</vt:lpstr>
      <vt:lpstr>Proxima Nova</vt:lpstr>
      <vt:lpstr>Proxima Nova Light</vt:lpstr>
      <vt:lpstr>Verdana</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and share optimized content to attract quality inbound visitors to your website.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Cotton</dc:creator>
  <cp:lastModifiedBy>Microsoft Office User</cp:lastModifiedBy>
  <cp:revision>333</cp:revision>
  <dcterms:created xsi:type="dcterms:W3CDTF">2016-02-19T10:12:50Z</dcterms:created>
  <dcterms:modified xsi:type="dcterms:W3CDTF">2016-08-31T15:26:35Z</dcterms:modified>
</cp:coreProperties>
</file>