
<file path=[Content_Types].xml><?xml version="1.0" encoding="utf-8"?>
<Types xmlns="http://schemas.openxmlformats.org/package/2006/content-types">
  <Default Extension="xml" ContentType="application/xml"/>
  <Default Extension="jpeg" ContentType="image/jpeg"/>
  <Default Extension="png" ContentType="image/png"/>
  <Default Extension="rels" ContentType="application/vnd.openxmlformats-package.relationships+xml"/>
  <Default Extension="emf" ContentType="image/x-em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0"/>
  </p:notesMasterIdLst>
  <p:sldIdLst>
    <p:sldId id="257" r:id="rId2"/>
    <p:sldId id="280" r:id="rId3"/>
    <p:sldId id="278" r:id="rId4"/>
    <p:sldId id="258" r:id="rId5"/>
    <p:sldId id="279" r:id="rId6"/>
    <p:sldId id="261" r:id="rId7"/>
    <p:sldId id="277" r:id="rId8"/>
    <p:sldId id="264" r:id="rId9"/>
    <p:sldId id="265" r:id="rId10"/>
    <p:sldId id="266" r:id="rId11"/>
    <p:sldId id="267" r:id="rId12"/>
    <p:sldId id="268" r:id="rId13"/>
    <p:sldId id="269" r:id="rId14"/>
    <p:sldId id="270" r:id="rId15"/>
    <p:sldId id="271" r:id="rId16"/>
    <p:sldId id="276" r:id="rId17"/>
    <p:sldId id="273" r:id="rId18"/>
    <p:sldId id="275" r:id="rId19"/>
  </p:sldIdLst>
  <p:sldSz cx="9144000" cy="6858000" type="screen4x3"/>
  <p:notesSz cx="6858000" cy="9144000"/>
  <p:defaultTextStyle>
    <a:defPPr>
      <a:defRPr lang="en-US"/>
    </a:defPPr>
    <a:lvl1pPr algn="l" defTabSz="457200" rtl="0" fontAlgn="base">
      <a:spcBef>
        <a:spcPct val="0"/>
      </a:spcBef>
      <a:spcAft>
        <a:spcPct val="0"/>
      </a:spcAft>
      <a:defRPr kern="1200">
        <a:solidFill>
          <a:schemeClr val="tx1"/>
        </a:solidFill>
        <a:latin typeface="Calibri" charset="0"/>
        <a:ea typeface="ＭＳ Ｐゴシック" charset="-128"/>
        <a:cs typeface="+mn-cs"/>
      </a:defRPr>
    </a:lvl1pPr>
    <a:lvl2pPr marL="457200" algn="l" defTabSz="457200" rtl="0" fontAlgn="base">
      <a:spcBef>
        <a:spcPct val="0"/>
      </a:spcBef>
      <a:spcAft>
        <a:spcPct val="0"/>
      </a:spcAft>
      <a:defRPr kern="1200">
        <a:solidFill>
          <a:schemeClr val="tx1"/>
        </a:solidFill>
        <a:latin typeface="Calibri" charset="0"/>
        <a:ea typeface="ＭＳ Ｐゴシック" charset="-128"/>
        <a:cs typeface="+mn-cs"/>
      </a:defRPr>
    </a:lvl2pPr>
    <a:lvl3pPr marL="914400" algn="l" defTabSz="457200" rtl="0" fontAlgn="base">
      <a:spcBef>
        <a:spcPct val="0"/>
      </a:spcBef>
      <a:spcAft>
        <a:spcPct val="0"/>
      </a:spcAft>
      <a:defRPr kern="1200">
        <a:solidFill>
          <a:schemeClr val="tx1"/>
        </a:solidFill>
        <a:latin typeface="Calibri" charset="0"/>
        <a:ea typeface="ＭＳ Ｐゴシック" charset="-128"/>
        <a:cs typeface="+mn-cs"/>
      </a:defRPr>
    </a:lvl3pPr>
    <a:lvl4pPr marL="1371600" algn="l" defTabSz="457200" rtl="0" fontAlgn="base">
      <a:spcBef>
        <a:spcPct val="0"/>
      </a:spcBef>
      <a:spcAft>
        <a:spcPct val="0"/>
      </a:spcAft>
      <a:defRPr kern="1200">
        <a:solidFill>
          <a:schemeClr val="tx1"/>
        </a:solidFill>
        <a:latin typeface="Calibri" charset="0"/>
        <a:ea typeface="ＭＳ Ｐゴシック" charset="-128"/>
        <a:cs typeface="+mn-cs"/>
      </a:defRPr>
    </a:lvl4pPr>
    <a:lvl5pPr marL="1828800" algn="l" defTabSz="457200" rtl="0" fontAlgn="base">
      <a:spcBef>
        <a:spcPct val="0"/>
      </a:spcBef>
      <a:spcAft>
        <a:spcPct val="0"/>
      </a:spcAft>
      <a:defRPr kern="1200">
        <a:solidFill>
          <a:schemeClr val="tx1"/>
        </a:solidFill>
        <a:latin typeface="Calibri" charset="0"/>
        <a:ea typeface="ＭＳ Ｐゴシック" charset="-128"/>
        <a:cs typeface="+mn-cs"/>
      </a:defRPr>
    </a:lvl5pPr>
    <a:lvl6pPr marL="2286000" algn="l" defTabSz="914400" rtl="0" eaLnBrk="1" latinLnBrk="0" hangingPunct="1">
      <a:defRPr kern="1200">
        <a:solidFill>
          <a:schemeClr val="tx1"/>
        </a:solidFill>
        <a:latin typeface="Calibri" charset="0"/>
        <a:ea typeface="ＭＳ Ｐゴシック" charset="-128"/>
        <a:cs typeface="+mn-cs"/>
      </a:defRPr>
    </a:lvl6pPr>
    <a:lvl7pPr marL="2743200" algn="l" defTabSz="914400" rtl="0" eaLnBrk="1" latinLnBrk="0" hangingPunct="1">
      <a:defRPr kern="1200">
        <a:solidFill>
          <a:schemeClr val="tx1"/>
        </a:solidFill>
        <a:latin typeface="Calibri" charset="0"/>
        <a:ea typeface="ＭＳ Ｐゴシック" charset="-128"/>
        <a:cs typeface="+mn-cs"/>
      </a:defRPr>
    </a:lvl7pPr>
    <a:lvl8pPr marL="3200400" algn="l" defTabSz="914400" rtl="0" eaLnBrk="1" latinLnBrk="0" hangingPunct="1">
      <a:defRPr kern="1200">
        <a:solidFill>
          <a:schemeClr val="tx1"/>
        </a:solidFill>
        <a:latin typeface="Calibri" charset="0"/>
        <a:ea typeface="ＭＳ Ｐゴシック" charset="-128"/>
        <a:cs typeface="+mn-cs"/>
      </a:defRPr>
    </a:lvl8pPr>
    <a:lvl9pPr marL="3657600" algn="l" defTabSz="914400" rtl="0" eaLnBrk="1" latinLnBrk="0" hangingPunct="1">
      <a:defRPr kern="1200">
        <a:solidFill>
          <a:schemeClr val="tx1"/>
        </a:solidFill>
        <a:latin typeface="Calibri" charset="0"/>
        <a:ea typeface="ＭＳ Ｐゴシック"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C2341"/>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9211"/>
    <p:restoredTop sz="94643"/>
  </p:normalViewPr>
  <p:slideViewPr>
    <p:cSldViewPr snapToGrid="0" snapToObjects="1">
      <p:cViewPr varScale="1">
        <p:scale>
          <a:sx n="120" d="100"/>
          <a:sy n="120" d="100"/>
        </p:scale>
        <p:origin x="328" y="176"/>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notesMaster" Target="notesMasters/notesMaster1.xml"/><Relationship Id="rId21" Type="http://schemas.openxmlformats.org/officeDocument/2006/relationships/presProps" Target="presProps.xml"/><Relationship Id="rId22" Type="http://schemas.openxmlformats.org/officeDocument/2006/relationships/viewProps" Target="viewProps.xml"/><Relationship Id="rId23" Type="http://schemas.openxmlformats.org/officeDocument/2006/relationships/theme" Target="theme/theme1.xml"/><Relationship Id="rId24"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ea typeface="+mn-ea"/>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vl1pPr>
          </a:lstStyle>
          <a:p>
            <a:fld id="{E85BEF64-5525-124C-8DE6-481F4D1429A6}" type="datetimeFigureOut">
              <a:rPr lang="en-US" altLang="en-US"/>
              <a:pPr/>
              <a:t>7/12/19</a:t>
            </a:fld>
            <a:endParaRPr lang="en-US" alt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ea typeface="+mn-ea"/>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309AB087-076A-5F49-AA0C-9B9453EA2B49}" type="slidenum">
              <a:rPr lang="en-US" altLang="en-US"/>
              <a:pPr/>
              <a:t>‹#›</a:t>
            </a:fld>
            <a:endParaRPr lang="en-US" altLang="en-US"/>
          </a:p>
        </p:txBody>
      </p:sp>
    </p:spTree>
  </p:cSld>
  <p:clrMap bg1="lt1" tx1="dk1" bg2="lt2" tx2="dk2" accent1="accent1" accent2="accent2" accent3="accent3" accent4="accent4" accent5="accent5" accent6="accent6" hlink="hlink" folHlink="folHlink"/>
  <p:notesStyle>
    <a:lvl1pPr algn="l" defTabSz="457200" rtl="0" eaLnBrk="0" fontAlgn="base" hangingPunct="0">
      <a:spcBef>
        <a:spcPct val="30000"/>
      </a:spcBef>
      <a:spcAft>
        <a:spcPct val="0"/>
      </a:spcAft>
      <a:defRPr sz="1200" kern="1200">
        <a:solidFill>
          <a:schemeClr val="tx1"/>
        </a:solidFill>
        <a:latin typeface="+mn-lt"/>
        <a:ea typeface="ＭＳ Ｐゴシック" charset="0"/>
        <a:cs typeface="ＭＳ Ｐゴシック" charset="0"/>
      </a:defRPr>
    </a:lvl1pPr>
    <a:lvl2pPr marL="457200" algn="l" defTabSz="457200" rtl="0" eaLnBrk="0" fontAlgn="base" hangingPunct="0">
      <a:spcBef>
        <a:spcPct val="30000"/>
      </a:spcBef>
      <a:spcAft>
        <a:spcPct val="0"/>
      </a:spcAft>
      <a:defRPr sz="1200" kern="1200">
        <a:solidFill>
          <a:schemeClr val="tx1"/>
        </a:solidFill>
        <a:latin typeface="+mn-lt"/>
        <a:ea typeface="ＭＳ Ｐゴシック" charset="0"/>
        <a:cs typeface="+mn-cs"/>
      </a:defRPr>
    </a:lvl2pPr>
    <a:lvl3pPr marL="914400" algn="l" defTabSz="457200" rtl="0" eaLnBrk="0" fontAlgn="base" hangingPunct="0">
      <a:spcBef>
        <a:spcPct val="30000"/>
      </a:spcBef>
      <a:spcAft>
        <a:spcPct val="0"/>
      </a:spcAft>
      <a:defRPr sz="1200" kern="1200">
        <a:solidFill>
          <a:schemeClr val="tx1"/>
        </a:solidFill>
        <a:latin typeface="+mn-lt"/>
        <a:ea typeface="ＭＳ Ｐゴシック" charset="0"/>
        <a:cs typeface="+mn-cs"/>
      </a:defRPr>
    </a:lvl3pPr>
    <a:lvl4pPr marL="1371600" algn="l" defTabSz="457200" rtl="0" eaLnBrk="0" fontAlgn="base" hangingPunct="0">
      <a:spcBef>
        <a:spcPct val="30000"/>
      </a:spcBef>
      <a:spcAft>
        <a:spcPct val="0"/>
      </a:spcAft>
      <a:defRPr sz="1200" kern="1200">
        <a:solidFill>
          <a:schemeClr val="tx1"/>
        </a:solidFill>
        <a:latin typeface="+mn-lt"/>
        <a:ea typeface="ＭＳ Ｐゴシック" charset="0"/>
        <a:cs typeface="+mn-cs"/>
      </a:defRPr>
    </a:lvl4pPr>
    <a:lvl5pPr marL="1828800" algn="l" defTabSz="457200" rtl="0" eaLnBrk="0" fontAlgn="base" hangingPunct="0">
      <a:spcBef>
        <a:spcPct val="30000"/>
      </a:spcBef>
      <a:spcAft>
        <a:spcPct val="0"/>
      </a:spcAft>
      <a:defRPr sz="1200" kern="1200">
        <a:solidFill>
          <a:schemeClr val="tx1"/>
        </a:solidFill>
        <a:latin typeface="+mn-lt"/>
        <a:ea typeface="ＭＳ Ｐゴシック" charset="0"/>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fld id="{F8EE642F-3C9E-FB43-8857-A346912C5630}" type="datetimeFigureOut">
              <a:rPr lang="en-US" altLang="en-US"/>
              <a:pPr/>
              <a:t>7/12/19</a:t>
            </a:fld>
            <a:endParaRPr lang="en-US" alt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fld id="{BBBD3376-5A0D-8844-8219-7C94B2AE3245}" type="slidenum">
              <a:rPr lang="en-US" altLang="en-US"/>
              <a:pPr/>
              <a:t>‹#›</a:t>
            </a:fld>
            <a:endParaRPr lang="en-US" altLang="en-US"/>
          </a:p>
        </p:txBody>
      </p:sp>
    </p:spTree>
    <p:extLst>
      <p:ext uri="{BB962C8B-B14F-4D97-AF65-F5344CB8AC3E}">
        <p14:creationId xmlns:p14="http://schemas.microsoft.com/office/powerpoint/2010/main" val="152694105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fld id="{5BFE223C-E9B7-D144-98B5-DA103D88A938}" type="datetimeFigureOut">
              <a:rPr lang="en-US" altLang="en-US"/>
              <a:pPr/>
              <a:t>7/12/19</a:t>
            </a:fld>
            <a:endParaRPr lang="en-US" alt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fld id="{5A9C7C27-2857-6D4E-9A53-AC80488572D1}" type="slidenum">
              <a:rPr lang="en-US" altLang="en-US"/>
              <a:pPr/>
              <a:t>‹#›</a:t>
            </a:fld>
            <a:endParaRPr lang="en-US" altLang="en-US"/>
          </a:p>
        </p:txBody>
      </p:sp>
    </p:spTree>
    <p:extLst>
      <p:ext uri="{BB962C8B-B14F-4D97-AF65-F5344CB8AC3E}">
        <p14:creationId xmlns:p14="http://schemas.microsoft.com/office/powerpoint/2010/main" val="125813497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fld id="{D72FAF48-6790-9947-8C59-333B2EE1B607}" type="datetimeFigureOut">
              <a:rPr lang="en-US" altLang="en-US"/>
              <a:pPr/>
              <a:t>7/12/19</a:t>
            </a:fld>
            <a:endParaRPr lang="en-US" alt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fld id="{5ABE4374-4CBD-4C4E-97E8-65A0BEEDB99D}" type="slidenum">
              <a:rPr lang="en-US" altLang="en-US"/>
              <a:pPr/>
              <a:t>‹#›</a:t>
            </a:fld>
            <a:endParaRPr lang="en-US" altLang="en-US"/>
          </a:p>
        </p:txBody>
      </p:sp>
    </p:spTree>
    <p:extLst>
      <p:ext uri="{BB962C8B-B14F-4D97-AF65-F5344CB8AC3E}">
        <p14:creationId xmlns:p14="http://schemas.microsoft.com/office/powerpoint/2010/main" val="135053646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fld id="{63714A1F-0BE7-B344-8B3C-B5F489D5AE45}" type="datetimeFigureOut">
              <a:rPr lang="en-US" altLang="en-US"/>
              <a:pPr/>
              <a:t>7/12/19</a:t>
            </a:fld>
            <a:endParaRPr lang="en-US" alt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fld id="{FAA84409-C068-6844-ADD3-3FD082A845CD}" type="slidenum">
              <a:rPr lang="en-US" altLang="en-US"/>
              <a:pPr/>
              <a:t>‹#›</a:t>
            </a:fld>
            <a:endParaRPr lang="en-US" altLang="en-US"/>
          </a:p>
        </p:txBody>
      </p:sp>
    </p:spTree>
    <p:extLst>
      <p:ext uri="{BB962C8B-B14F-4D97-AF65-F5344CB8AC3E}">
        <p14:creationId xmlns:p14="http://schemas.microsoft.com/office/powerpoint/2010/main" val="86872973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fld id="{29E25584-2214-434A-9AFE-65AE8ECE0FE5}" type="datetimeFigureOut">
              <a:rPr lang="en-US" altLang="en-US"/>
              <a:pPr/>
              <a:t>7/12/19</a:t>
            </a:fld>
            <a:endParaRPr lang="en-US" alt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fld id="{A5E3B585-C96D-AF46-9940-FA165FC6C96A}" type="slidenum">
              <a:rPr lang="en-US" altLang="en-US"/>
              <a:pPr/>
              <a:t>‹#›</a:t>
            </a:fld>
            <a:endParaRPr lang="en-US" altLang="en-US"/>
          </a:p>
        </p:txBody>
      </p:sp>
    </p:spTree>
    <p:extLst>
      <p:ext uri="{BB962C8B-B14F-4D97-AF65-F5344CB8AC3E}">
        <p14:creationId xmlns:p14="http://schemas.microsoft.com/office/powerpoint/2010/main" val="214682383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fld id="{C9E86D57-F2EB-5049-AE27-13C6EB7761E5}" type="datetimeFigureOut">
              <a:rPr lang="en-US" altLang="en-US"/>
              <a:pPr/>
              <a:t>7/12/19</a:t>
            </a:fld>
            <a:endParaRPr lang="en-US" alt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fld id="{BDB0A401-59B2-4E46-8951-6DDAC1304F8A}" type="slidenum">
              <a:rPr lang="en-US" altLang="en-US"/>
              <a:pPr/>
              <a:t>‹#›</a:t>
            </a:fld>
            <a:endParaRPr lang="en-US" altLang="en-US"/>
          </a:p>
        </p:txBody>
      </p:sp>
    </p:spTree>
    <p:extLst>
      <p:ext uri="{BB962C8B-B14F-4D97-AF65-F5344CB8AC3E}">
        <p14:creationId xmlns:p14="http://schemas.microsoft.com/office/powerpoint/2010/main" val="179550882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fld id="{0EB24A29-F4F7-D149-BC3E-7DBE9F3F4A00}" type="datetimeFigureOut">
              <a:rPr lang="en-US" altLang="en-US"/>
              <a:pPr/>
              <a:t>7/12/19</a:t>
            </a:fld>
            <a:endParaRPr lang="en-US" alt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fld id="{087BBA37-A2B1-3642-9CD3-D8A2FA47DA14}" type="slidenum">
              <a:rPr lang="en-US" altLang="en-US"/>
              <a:pPr/>
              <a:t>‹#›</a:t>
            </a:fld>
            <a:endParaRPr lang="en-US" altLang="en-US"/>
          </a:p>
        </p:txBody>
      </p:sp>
    </p:spTree>
    <p:extLst>
      <p:ext uri="{BB962C8B-B14F-4D97-AF65-F5344CB8AC3E}">
        <p14:creationId xmlns:p14="http://schemas.microsoft.com/office/powerpoint/2010/main" val="67663093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fld id="{BEB58C93-7F16-8A41-A67D-217084D1CF51}" type="datetimeFigureOut">
              <a:rPr lang="en-US" altLang="en-US"/>
              <a:pPr/>
              <a:t>7/12/19</a:t>
            </a:fld>
            <a:endParaRPr lang="en-US" alt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fld id="{A761F354-6E0C-6A48-AEED-F13942BD55AF}" type="slidenum">
              <a:rPr lang="en-US" altLang="en-US"/>
              <a:pPr/>
              <a:t>‹#›</a:t>
            </a:fld>
            <a:endParaRPr lang="en-US" altLang="en-US"/>
          </a:p>
        </p:txBody>
      </p:sp>
    </p:spTree>
    <p:extLst>
      <p:ext uri="{BB962C8B-B14F-4D97-AF65-F5344CB8AC3E}">
        <p14:creationId xmlns:p14="http://schemas.microsoft.com/office/powerpoint/2010/main" val="121026410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fld id="{3A70CDF5-B9A0-0D4C-84EC-E4E1E7542E88}" type="datetimeFigureOut">
              <a:rPr lang="en-US" altLang="en-US"/>
              <a:pPr/>
              <a:t>7/12/19</a:t>
            </a:fld>
            <a:endParaRPr lang="en-US" alt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fld id="{390D74E1-9300-8B44-AC5F-FD54809CF8AB}" type="slidenum">
              <a:rPr lang="en-US" altLang="en-US"/>
              <a:pPr/>
              <a:t>‹#›</a:t>
            </a:fld>
            <a:endParaRPr lang="en-US" altLang="en-US"/>
          </a:p>
        </p:txBody>
      </p:sp>
    </p:spTree>
    <p:extLst>
      <p:ext uri="{BB962C8B-B14F-4D97-AF65-F5344CB8AC3E}">
        <p14:creationId xmlns:p14="http://schemas.microsoft.com/office/powerpoint/2010/main" val="209112477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fld id="{7D1D81B0-7D65-7141-A3DC-E34458141622}" type="datetimeFigureOut">
              <a:rPr lang="en-US" altLang="en-US"/>
              <a:pPr/>
              <a:t>7/12/19</a:t>
            </a:fld>
            <a:endParaRPr lang="en-US" alt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fld id="{F2350262-239A-5B48-BBFF-0822AEC773CF}" type="slidenum">
              <a:rPr lang="en-US" altLang="en-US"/>
              <a:pPr/>
              <a:t>‹#›</a:t>
            </a:fld>
            <a:endParaRPr lang="en-US" altLang="en-US"/>
          </a:p>
        </p:txBody>
      </p:sp>
    </p:spTree>
    <p:extLst>
      <p:ext uri="{BB962C8B-B14F-4D97-AF65-F5344CB8AC3E}">
        <p14:creationId xmlns:p14="http://schemas.microsoft.com/office/powerpoint/2010/main" val="196412623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fld id="{506A347D-D099-1543-9F75-060401F36B2B}" type="datetimeFigureOut">
              <a:rPr lang="en-US" altLang="en-US"/>
              <a:pPr/>
              <a:t>7/12/19</a:t>
            </a:fld>
            <a:endParaRPr lang="en-US" alt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fld id="{9E94664B-137B-2348-B1A0-76B2D262F2EA}" type="slidenum">
              <a:rPr lang="en-US" altLang="en-US"/>
              <a:pPr/>
              <a:t>‹#›</a:t>
            </a:fld>
            <a:endParaRPr lang="en-US" altLang="en-US"/>
          </a:p>
        </p:txBody>
      </p:sp>
    </p:spTree>
    <p:extLst>
      <p:ext uri="{BB962C8B-B14F-4D97-AF65-F5344CB8AC3E}">
        <p14:creationId xmlns:p14="http://schemas.microsoft.com/office/powerpoint/2010/main" val="2098493608"/>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tx2">
            <a:lumMod val="50000"/>
          </a:schemeClr>
        </a:solid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wrap="square" lIns="91440" tIns="45720" rIns="91440" bIns="45720" numCol="1" anchor="ctr" anchorCtr="0" compatLnSpc="1">
            <a:prstTxWarp prst="textNoShape">
              <a:avLst/>
            </a:prstTxWarp>
          </a:bodyPr>
          <a:lstStyle>
            <a:lvl1pPr>
              <a:defRPr sz="1200">
                <a:solidFill>
                  <a:srgbClr val="898989"/>
                </a:solidFill>
              </a:defRPr>
            </a:lvl1pPr>
          </a:lstStyle>
          <a:p>
            <a:fld id="{6500AA85-921B-4B4E-BB1D-4421279FF7A9}" type="datetimeFigureOut">
              <a:rPr lang="en-US" altLang="en-US"/>
              <a:pPr/>
              <a:t>7/12/19</a:t>
            </a:fld>
            <a:endParaRPr lang="en-US" alt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ea typeface="+mn-ea"/>
                <a:cs typeface="+mn-cs"/>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898989"/>
                </a:solidFill>
              </a:defRPr>
            </a:lvl1pPr>
          </a:lstStyle>
          <a:p>
            <a:fld id="{8808E68B-633D-B248-A47D-7886F7E9C06D}" type="slidenum">
              <a:rPr lang="en-US" altLang="en-US"/>
              <a:pPr/>
              <a:t>‹#›</a:t>
            </a:fld>
            <a:endParaRPr lang="en-US"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0" fontAlgn="base" hangingPunct="0">
        <a:spcBef>
          <a:spcPct val="0"/>
        </a:spcBef>
        <a:spcAft>
          <a:spcPct val="0"/>
        </a:spcAft>
        <a:defRPr sz="4400" kern="1200">
          <a:solidFill>
            <a:schemeClr val="tx1"/>
          </a:solidFill>
          <a:latin typeface="+mj-lt"/>
          <a:ea typeface="ＭＳ Ｐゴシック" charset="0"/>
          <a:cs typeface="ＭＳ Ｐゴシック" charset="0"/>
        </a:defRPr>
      </a:lvl1pPr>
      <a:lvl2pPr algn="ctr" defTabSz="457200" rtl="0" eaLnBrk="0" fontAlgn="base" hangingPunct="0">
        <a:spcBef>
          <a:spcPct val="0"/>
        </a:spcBef>
        <a:spcAft>
          <a:spcPct val="0"/>
        </a:spcAft>
        <a:defRPr sz="4400">
          <a:solidFill>
            <a:schemeClr val="tx1"/>
          </a:solidFill>
          <a:latin typeface="Calibri" charset="0"/>
          <a:ea typeface="ＭＳ Ｐゴシック" charset="0"/>
          <a:cs typeface="ＭＳ Ｐゴシック" charset="0"/>
        </a:defRPr>
      </a:lvl2pPr>
      <a:lvl3pPr algn="ctr" defTabSz="457200" rtl="0" eaLnBrk="0" fontAlgn="base" hangingPunct="0">
        <a:spcBef>
          <a:spcPct val="0"/>
        </a:spcBef>
        <a:spcAft>
          <a:spcPct val="0"/>
        </a:spcAft>
        <a:defRPr sz="4400">
          <a:solidFill>
            <a:schemeClr val="tx1"/>
          </a:solidFill>
          <a:latin typeface="Calibri" charset="0"/>
          <a:ea typeface="ＭＳ Ｐゴシック" charset="0"/>
          <a:cs typeface="ＭＳ Ｐゴシック" charset="0"/>
        </a:defRPr>
      </a:lvl3pPr>
      <a:lvl4pPr algn="ctr" defTabSz="457200" rtl="0" eaLnBrk="0" fontAlgn="base" hangingPunct="0">
        <a:spcBef>
          <a:spcPct val="0"/>
        </a:spcBef>
        <a:spcAft>
          <a:spcPct val="0"/>
        </a:spcAft>
        <a:defRPr sz="4400">
          <a:solidFill>
            <a:schemeClr val="tx1"/>
          </a:solidFill>
          <a:latin typeface="Calibri" charset="0"/>
          <a:ea typeface="ＭＳ Ｐゴシック" charset="0"/>
          <a:cs typeface="ＭＳ Ｐゴシック" charset="0"/>
        </a:defRPr>
      </a:lvl4pPr>
      <a:lvl5pPr algn="ctr" defTabSz="457200" rtl="0" eaLnBrk="0" fontAlgn="base" hangingPunct="0">
        <a:spcBef>
          <a:spcPct val="0"/>
        </a:spcBef>
        <a:spcAft>
          <a:spcPct val="0"/>
        </a:spcAft>
        <a:defRPr sz="4400">
          <a:solidFill>
            <a:schemeClr val="tx1"/>
          </a:solidFill>
          <a:latin typeface="Calibri" charset="0"/>
          <a:ea typeface="ＭＳ Ｐゴシック" charset="0"/>
          <a:cs typeface="ＭＳ Ｐゴシック" charset="0"/>
        </a:defRPr>
      </a:lvl5pPr>
      <a:lvl6pPr marL="4572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6pPr>
      <a:lvl7pPr marL="9144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7pPr>
      <a:lvl8pPr marL="13716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8pPr>
      <a:lvl9pPr marL="18288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9pPr>
    </p:titleStyle>
    <p:bodyStyle>
      <a:lvl1pPr marL="342900" indent="-342900" algn="l" defTabSz="457200" rtl="0" eaLnBrk="0" fontAlgn="base" hangingPunct="0">
        <a:spcBef>
          <a:spcPct val="20000"/>
        </a:spcBef>
        <a:spcAft>
          <a:spcPct val="0"/>
        </a:spcAft>
        <a:buFont typeface="Arial" charset="0"/>
        <a:buChar char="•"/>
        <a:defRPr sz="3200" kern="1200">
          <a:solidFill>
            <a:schemeClr val="tx1"/>
          </a:solidFill>
          <a:latin typeface="+mn-lt"/>
          <a:ea typeface="ＭＳ Ｐゴシック" charset="0"/>
          <a:cs typeface="ＭＳ Ｐゴシック" charset="0"/>
        </a:defRPr>
      </a:lvl1pPr>
      <a:lvl2pPr marL="742950" indent="-285750" algn="l" defTabSz="457200" rtl="0" eaLnBrk="0" fontAlgn="base" hangingPunct="0">
        <a:spcBef>
          <a:spcPct val="20000"/>
        </a:spcBef>
        <a:spcAft>
          <a:spcPct val="0"/>
        </a:spcAft>
        <a:buFont typeface="Arial" charset="0"/>
        <a:buChar char="–"/>
        <a:defRPr sz="2800" kern="1200">
          <a:solidFill>
            <a:schemeClr val="tx1"/>
          </a:solidFill>
          <a:latin typeface="+mn-lt"/>
          <a:ea typeface="ＭＳ Ｐゴシック" charset="0"/>
          <a:cs typeface="+mn-cs"/>
        </a:defRPr>
      </a:lvl2pPr>
      <a:lvl3pPr marL="1143000" indent="-228600" algn="l" defTabSz="457200" rtl="0" eaLnBrk="0" fontAlgn="base" hangingPunct="0">
        <a:spcBef>
          <a:spcPct val="20000"/>
        </a:spcBef>
        <a:spcAft>
          <a:spcPct val="0"/>
        </a:spcAft>
        <a:buFont typeface="Arial" charset="0"/>
        <a:buChar char="•"/>
        <a:defRPr sz="2400" kern="1200">
          <a:solidFill>
            <a:schemeClr val="tx1"/>
          </a:solidFill>
          <a:latin typeface="+mn-lt"/>
          <a:ea typeface="ＭＳ Ｐゴシック" charset="0"/>
          <a:cs typeface="+mn-cs"/>
        </a:defRPr>
      </a:lvl3pPr>
      <a:lvl4pPr marL="16002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ＭＳ Ｐゴシック" charset="0"/>
          <a:cs typeface="+mn-cs"/>
        </a:defRPr>
      </a:lvl4pPr>
      <a:lvl5pPr marL="20574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ＭＳ Ｐゴシック" charset="0"/>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4.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5.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6.emf"/><Relationship Id="rId3" Type="http://schemas.openxmlformats.org/officeDocument/2006/relationships/image" Target="../media/image7.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8.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9.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10.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s://offers.hubspot.com/demo?utm_source=marketing-reporting-template"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s://support.office.com/en-us/article/save-a-chart-as-a-picture-254bbf9a-1ce1-459f-914a-4902e8ca9217"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s://support.office.com/en-us/article/save-a-chart-as-a-picture-254bbf9a-1ce1-459f-914a-4902e8ca9217" TargetMode="Externa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2.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794208"/>
            <a:ext cx="7772400" cy="2484105"/>
          </a:xfrm>
        </p:spPr>
        <p:txBody>
          <a:bodyPr rtlCol="0">
            <a:noAutofit/>
          </a:bodyPr>
          <a:lstStyle/>
          <a:p>
            <a:pPr eaLnBrk="1" fontAlgn="auto" hangingPunct="1">
              <a:spcAft>
                <a:spcPts val="0"/>
              </a:spcAft>
              <a:defRPr/>
            </a:pPr>
            <a:r>
              <a:rPr lang="en-US" sz="5400" b="1" dirty="0" smtClean="0">
                <a:solidFill>
                  <a:schemeClr val="bg1"/>
                </a:solidFill>
                <a:latin typeface="Avenir Next" charset="0"/>
                <a:ea typeface="Avenir Next" charset="0"/>
                <a:cs typeface="Avenir Next" charset="0"/>
              </a:rPr>
              <a:t>Monthly Marketing Reporting Meeting</a:t>
            </a:r>
            <a:br>
              <a:rPr lang="en-US" sz="5400" b="1" dirty="0" smtClean="0">
                <a:solidFill>
                  <a:schemeClr val="bg1"/>
                </a:solidFill>
                <a:latin typeface="Avenir Next" charset="0"/>
                <a:ea typeface="Avenir Next" charset="0"/>
                <a:cs typeface="Avenir Next" charset="0"/>
              </a:rPr>
            </a:br>
            <a:r>
              <a:rPr lang="en-US" sz="3800" dirty="0" smtClean="0">
                <a:solidFill>
                  <a:schemeClr val="accent6">
                    <a:lumMod val="75000"/>
                  </a:schemeClr>
                </a:solidFill>
                <a:latin typeface="Avenir Next" charset="0"/>
                <a:ea typeface="Avenir Next" charset="0"/>
                <a:cs typeface="Avenir Next" charset="0"/>
              </a:rPr>
              <a:t>[</a:t>
            </a:r>
            <a:r>
              <a:rPr lang="en-US" sz="3800" i="1" dirty="0" smtClean="0">
                <a:solidFill>
                  <a:schemeClr val="accent6">
                    <a:lumMod val="75000"/>
                  </a:schemeClr>
                </a:solidFill>
                <a:latin typeface="Avenir Next" charset="0"/>
                <a:ea typeface="Avenir Next" charset="0"/>
                <a:cs typeface="Avenir Next" charset="0"/>
              </a:rPr>
              <a:t>Insert Company Name Here</a:t>
            </a:r>
            <a:r>
              <a:rPr lang="en-US" sz="3800" dirty="0" smtClean="0">
                <a:solidFill>
                  <a:schemeClr val="accent6">
                    <a:lumMod val="75000"/>
                  </a:schemeClr>
                </a:solidFill>
                <a:latin typeface="Avenir Next" charset="0"/>
                <a:ea typeface="Avenir Next" charset="0"/>
                <a:cs typeface="Avenir Next" charset="0"/>
              </a:rPr>
              <a:t>]</a:t>
            </a:r>
            <a:endParaRPr lang="en-US" sz="3800" dirty="0">
              <a:solidFill>
                <a:schemeClr val="accent6">
                  <a:lumMod val="75000"/>
                </a:schemeClr>
              </a:solidFill>
              <a:latin typeface="Avenir Next" charset="0"/>
              <a:ea typeface="Avenir Next" charset="0"/>
              <a:cs typeface="Avenir Next" charset="0"/>
            </a:endParaRPr>
          </a:p>
        </p:txBody>
      </p:sp>
      <p:sp>
        <p:nvSpPr>
          <p:cNvPr id="3" name="Subtitle 2"/>
          <p:cNvSpPr>
            <a:spLocks noGrp="1"/>
          </p:cNvSpPr>
          <p:nvPr>
            <p:ph type="subTitle" idx="1"/>
          </p:nvPr>
        </p:nvSpPr>
        <p:spPr>
          <a:xfrm>
            <a:off x="1371600" y="4503738"/>
            <a:ext cx="6400800" cy="514829"/>
          </a:xfrm>
        </p:spPr>
        <p:txBody>
          <a:bodyPr>
            <a:normAutofit/>
          </a:bodyPr>
          <a:lstStyle/>
          <a:p>
            <a:pPr eaLnBrk="1" hangingPunct="1"/>
            <a:r>
              <a:rPr lang="en-US" altLang="en-US" sz="2400" dirty="0" smtClean="0">
                <a:solidFill>
                  <a:schemeClr val="bg1"/>
                </a:solidFill>
                <a:latin typeface="Avenir Next" charset="0"/>
                <a:ea typeface="Avenir Next" charset="0"/>
                <a:cs typeface="Avenir Next" charset="0"/>
              </a:rPr>
              <a:t>[</a:t>
            </a:r>
            <a:r>
              <a:rPr lang="en-US" altLang="en-US" sz="2400" i="1" dirty="0" smtClean="0">
                <a:solidFill>
                  <a:schemeClr val="bg1"/>
                </a:solidFill>
                <a:latin typeface="Avenir Next" charset="0"/>
                <a:ea typeface="Avenir Next" charset="0"/>
                <a:cs typeface="Avenir Next" charset="0"/>
              </a:rPr>
              <a:t>Insert Meeting Date Here</a:t>
            </a:r>
            <a:r>
              <a:rPr lang="en-US" altLang="en-US" sz="2400" dirty="0" smtClean="0">
                <a:solidFill>
                  <a:schemeClr val="bg1"/>
                </a:solidFill>
                <a:latin typeface="Avenir Next" charset="0"/>
                <a:ea typeface="Avenir Next" charset="0"/>
                <a:cs typeface="Avenir Next" charset="0"/>
              </a:rPr>
              <a:t>]</a:t>
            </a:r>
            <a:endParaRPr lang="en-US" altLang="en-US" sz="2400" dirty="0">
              <a:solidFill>
                <a:schemeClr val="bg1"/>
              </a:solidFill>
              <a:latin typeface="Avenir Next" charset="0"/>
              <a:ea typeface="Avenir Next" charset="0"/>
              <a:cs typeface="Avenir Next" charset="0"/>
            </a:endParaRPr>
          </a:p>
        </p:txBody>
      </p:sp>
      <p:pic>
        <p:nvPicPr>
          <p:cNvPr id="14339" name="Picture 4"/>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7112000" y="6089650"/>
            <a:ext cx="1711325" cy="495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Title 1"/>
          <p:cNvSpPr>
            <a:spLocks noGrp="1"/>
          </p:cNvSpPr>
          <p:nvPr>
            <p:ph type="title"/>
          </p:nvPr>
        </p:nvSpPr>
        <p:spPr>
          <a:xfrm>
            <a:off x="457200" y="566738"/>
            <a:ext cx="8229600" cy="1143000"/>
          </a:xfrm>
        </p:spPr>
        <p:txBody>
          <a:bodyPr/>
          <a:lstStyle/>
          <a:p>
            <a:pPr eaLnBrk="1" hangingPunct="1"/>
            <a:r>
              <a:rPr lang="en-US" altLang="en-US" sz="4000" b="1" dirty="0" smtClean="0">
                <a:solidFill>
                  <a:srgbClr val="FFFFFF"/>
                </a:solidFill>
                <a:latin typeface="Avenir Next" charset="0"/>
                <a:ea typeface="Avenir Next" charset="0"/>
                <a:cs typeface="Avenir Next" charset="0"/>
              </a:rPr>
              <a:t>Leads Generated by Marketing Efforts</a:t>
            </a:r>
            <a:endParaRPr lang="en-US" altLang="en-US" sz="4000" b="1" dirty="0">
              <a:solidFill>
                <a:srgbClr val="FFFFFF"/>
              </a:solidFill>
              <a:latin typeface="Avenir Next" charset="0"/>
              <a:ea typeface="Avenir Next" charset="0"/>
              <a:cs typeface="Avenir Next" charset="0"/>
            </a:endParaRPr>
          </a:p>
        </p:txBody>
      </p:sp>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48856" y="2081878"/>
            <a:ext cx="8237944" cy="4159434"/>
          </a:xfrm>
          <a:prstGeom prst="rect">
            <a:avLst/>
          </a:prstGeom>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Title 1"/>
          <p:cNvSpPr>
            <a:spLocks noGrp="1"/>
          </p:cNvSpPr>
          <p:nvPr>
            <p:ph type="title"/>
          </p:nvPr>
        </p:nvSpPr>
        <p:spPr>
          <a:xfrm>
            <a:off x="457200" y="566738"/>
            <a:ext cx="8229600" cy="1143000"/>
          </a:xfrm>
        </p:spPr>
        <p:txBody>
          <a:bodyPr/>
          <a:lstStyle/>
          <a:p>
            <a:pPr eaLnBrk="1" hangingPunct="1"/>
            <a:r>
              <a:rPr lang="en-US" altLang="en-US" sz="4000" b="1" dirty="0" smtClean="0">
                <a:solidFill>
                  <a:srgbClr val="FFFFFF"/>
                </a:solidFill>
                <a:latin typeface="Avenir Next" charset="0"/>
                <a:ea typeface="Avenir Next" charset="0"/>
                <a:cs typeface="Avenir Next" charset="0"/>
              </a:rPr>
              <a:t>New Customers by Source</a:t>
            </a:r>
            <a:endParaRPr lang="en-US" altLang="en-US" sz="4000" b="1" dirty="0">
              <a:solidFill>
                <a:srgbClr val="FFFFFF"/>
              </a:solidFill>
              <a:latin typeface="Avenir Next" charset="0"/>
              <a:ea typeface="Avenir Next" charset="0"/>
              <a:cs typeface="Avenir Next" charset="0"/>
            </a:endParaRPr>
          </a:p>
        </p:txBody>
      </p:sp>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02550" y="2264735"/>
            <a:ext cx="8284250" cy="3469125"/>
          </a:xfrm>
          <a:prstGeom prst="rect">
            <a:avLst/>
          </a:prstGeom>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Title 1"/>
          <p:cNvSpPr>
            <a:spLocks noGrp="1"/>
          </p:cNvSpPr>
          <p:nvPr>
            <p:ph type="title"/>
          </p:nvPr>
        </p:nvSpPr>
        <p:spPr>
          <a:xfrm>
            <a:off x="457200" y="566738"/>
            <a:ext cx="8229600" cy="1143000"/>
          </a:xfrm>
        </p:spPr>
        <p:txBody>
          <a:bodyPr/>
          <a:lstStyle/>
          <a:p>
            <a:pPr eaLnBrk="1" hangingPunct="1"/>
            <a:r>
              <a:rPr lang="en-US" altLang="en-US" sz="4000" b="1" dirty="0" smtClean="0">
                <a:solidFill>
                  <a:srgbClr val="FFFFFF"/>
                </a:solidFill>
                <a:latin typeface="Avenir Next" charset="0"/>
                <a:ea typeface="Avenir Next" charset="0"/>
                <a:cs typeface="Avenir Next" charset="0"/>
              </a:rPr>
              <a:t>Customers Generated by Marketing Efforts</a:t>
            </a:r>
            <a:endParaRPr lang="en-US" altLang="en-US" sz="4000" b="1" dirty="0">
              <a:solidFill>
                <a:srgbClr val="FFFFFF"/>
              </a:solidFill>
              <a:latin typeface="Avenir Next" charset="0"/>
              <a:ea typeface="Avenir Next" charset="0"/>
              <a:cs typeface="Avenir Next" charset="0"/>
            </a:endParaRPr>
          </a:p>
        </p:txBody>
      </p:sp>
      <p:pic>
        <p:nvPicPr>
          <p:cNvPr id="2" name="Picture 1"/>
          <p:cNvPicPr>
            <a:picLocks noChangeAspect="1"/>
          </p:cNvPicPr>
          <p:nvPr/>
        </p:nvPicPr>
        <p:blipFill>
          <a:blip r:embed="rId2"/>
          <a:stretch>
            <a:fillRect/>
          </a:stretch>
        </p:blipFill>
        <p:spPr>
          <a:xfrm>
            <a:off x="0" y="0"/>
            <a:ext cx="9144000" cy="6858000"/>
          </a:xfrm>
          <a:prstGeom prst="rect">
            <a:avLst/>
          </a:prstGeom>
        </p:spPr>
      </p:pic>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15679" y="2199856"/>
            <a:ext cx="8112642" cy="3736486"/>
          </a:xfrm>
          <a:prstGeom prst="rect">
            <a:avLst/>
          </a:prstGeom>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Title 1"/>
          <p:cNvSpPr>
            <a:spLocks noGrp="1"/>
          </p:cNvSpPr>
          <p:nvPr>
            <p:ph type="title"/>
          </p:nvPr>
        </p:nvSpPr>
        <p:spPr>
          <a:xfrm>
            <a:off x="457200" y="566738"/>
            <a:ext cx="8229600" cy="1143000"/>
          </a:xfrm>
        </p:spPr>
        <p:txBody>
          <a:bodyPr/>
          <a:lstStyle/>
          <a:p>
            <a:pPr eaLnBrk="1" hangingPunct="1"/>
            <a:r>
              <a:rPr lang="en-US" altLang="en-US" sz="4000" b="1" dirty="0" smtClean="0">
                <a:solidFill>
                  <a:srgbClr val="FFFFFF"/>
                </a:solidFill>
                <a:latin typeface="Avenir Next" charset="0"/>
                <a:ea typeface="Avenir Next" charset="0"/>
                <a:cs typeface="Avenir Next" charset="0"/>
              </a:rPr>
              <a:t>Visitor-to-Lead Performance</a:t>
            </a:r>
            <a:endParaRPr lang="en-US" altLang="en-US" sz="4000" b="1" dirty="0">
              <a:solidFill>
                <a:srgbClr val="FFFFFF"/>
              </a:solidFill>
              <a:latin typeface="Avenir Next" charset="0"/>
              <a:ea typeface="Avenir Next" charset="0"/>
              <a:cs typeface="Avenir Next" charset="0"/>
            </a:endParaRPr>
          </a:p>
        </p:txBody>
      </p:sp>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44296" y="1827028"/>
            <a:ext cx="7455408" cy="4267200"/>
          </a:xfrm>
          <a:prstGeom prst="rect">
            <a:avLst/>
          </a:prstGeom>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Title 1"/>
          <p:cNvSpPr>
            <a:spLocks noGrp="1"/>
          </p:cNvSpPr>
          <p:nvPr>
            <p:ph type="title"/>
          </p:nvPr>
        </p:nvSpPr>
        <p:spPr>
          <a:xfrm>
            <a:off x="457200" y="566738"/>
            <a:ext cx="8229600" cy="1143000"/>
          </a:xfrm>
        </p:spPr>
        <p:txBody>
          <a:bodyPr/>
          <a:lstStyle/>
          <a:p>
            <a:pPr eaLnBrk="1" hangingPunct="1"/>
            <a:r>
              <a:rPr lang="en-US" altLang="en-US" sz="4000" b="1" dirty="0" smtClean="0">
                <a:solidFill>
                  <a:srgbClr val="FFFFFF"/>
                </a:solidFill>
                <a:latin typeface="Avenir Next" charset="0"/>
                <a:ea typeface="Avenir Next" charset="0"/>
                <a:cs typeface="Avenir Next" charset="0"/>
              </a:rPr>
              <a:t>Lead-to-Customer Performance</a:t>
            </a:r>
            <a:endParaRPr lang="en-US" altLang="en-US" sz="4000" b="1" dirty="0">
              <a:solidFill>
                <a:srgbClr val="FFFFFF"/>
              </a:solidFill>
              <a:latin typeface="Avenir Next" charset="0"/>
              <a:ea typeface="Avenir Next" charset="0"/>
              <a:cs typeface="Avenir Next" charset="0"/>
            </a:endParaRPr>
          </a:p>
        </p:txBody>
      </p:sp>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53335" y="1988288"/>
            <a:ext cx="7837330" cy="4116513"/>
          </a:xfrm>
          <a:prstGeom prst="rect">
            <a:avLst/>
          </a:prstGeom>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Title 1"/>
          <p:cNvSpPr txBox="1">
            <a:spLocks/>
          </p:cNvSpPr>
          <p:nvPr/>
        </p:nvSpPr>
        <p:spPr bwMode="auto">
          <a:xfrm>
            <a:off x="457200" y="5667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nchor="ctr"/>
          <a:lstStyle>
            <a:lvl1pPr eaLnBrk="0" hangingPunct="0">
              <a:defRPr sz="2400">
                <a:solidFill>
                  <a:schemeClr val="tx1"/>
                </a:solidFill>
                <a:latin typeface="Calibri" charset="0"/>
                <a:ea typeface="ＭＳ Ｐゴシック" charset="-128"/>
              </a:defRPr>
            </a:lvl1pPr>
            <a:lvl2pPr marL="742950" indent="-285750" eaLnBrk="0" hangingPunct="0">
              <a:defRPr sz="2400">
                <a:solidFill>
                  <a:schemeClr val="tx1"/>
                </a:solidFill>
                <a:latin typeface="Calibri" charset="0"/>
                <a:ea typeface="ＭＳ Ｐゴシック" charset="-128"/>
              </a:defRPr>
            </a:lvl2pPr>
            <a:lvl3pPr marL="1143000" indent="-228600" eaLnBrk="0" hangingPunct="0">
              <a:defRPr sz="2400">
                <a:solidFill>
                  <a:schemeClr val="tx1"/>
                </a:solidFill>
                <a:latin typeface="Calibri" charset="0"/>
                <a:ea typeface="ＭＳ Ｐゴシック" charset="-128"/>
              </a:defRPr>
            </a:lvl3pPr>
            <a:lvl4pPr marL="1600200" indent="-228600" eaLnBrk="0" hangingPunct="0">
              <a:defRPr sz="2400">
                <a:solidFill>
                  <a:schemeClr val="tx1"/>
                </a:solidFill>
                <a:latin typeface="Calibri" charset="0"/>
                <a:ea typeface="ＭＳ Ｐゴシック" charset="-128"/>
              </a:defRPr>
            </a:lvl4pPr>
            <a:lvl5pPr marL="2057400" indent="-228600" eaLnBrk="0" hangingPunct="0">
              <a:defRPr sz="2400">
                <a:solidFill>
                  <a:schemeClr val="tx1"/>
                </a:solidFill>
                <a:latin typeface="Calibri"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Calibri"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Calibri"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Calibri"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Calibri" charset="0"/>
                <a:ea typeface="ＭＳ Ｐゴシック" charset="-128"/>
              </a:defRPr>
            </a:lvl9pPr>
          </a:lstStyle>
          <a:p>
            <a:pPr algn="ctr" eaLnBrk="1" hangingPunct="1"/>
            <a:r>
              <a:rPr lang="en-US" altLang="en-US" sz="4000" b="1" dirty="0" smtClean="0">
                <a:solidFill>
                  <a:srgbClr val="FFFFFF"/>
                </a:solidFill>
                <a:latin typeface="Avenir Next" charset="0"/>
                <a:ea typeface="Avenir Next" charset="0"/>
                <a:cs typeface="Avenir Next" charset="0"/>
              </a:rPr>
              <a:t>Visit-to-Customer Performance</a:t>
            </a:r>
            <a:endParaRPr lang="en-US" altLang="en-US" sz="4000" b="1" dirty="0">
              <a:solidFill>
                <a:srgbClr val="FFFFFF"/>
              </a:solidFill>
              <a:latin typeface="Avenir Next" charset="0"/>
              <a:ea typeface="Avenir Next" charset="0"/>
              <a:cs typeface="Avenir Next" charset="0"/>
            </a:endParaRPr>
          </a:p>
        </p:txBody>
      </p:sp>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47074" y="1894368"/>
            <a:ext cx="7849852" cy="4144926"/>
          </a:xfrm>
          <a:prstGeom prst="rect">
            <a:avLst/>
          </a:prstGeom>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481" name="Title 1"/>
          <p:cNvSpPr>
            <a:spLocks noGrp="1"/>
          </p:cNvSpPr>
          <p:nvPr>
            <p:ph type="title"/>
          </p:nvPr>
        </p:nvSpPr>
        <p:spPr>
          <a:xfrm>
            <a:off x="457200" y="392113"/>
            <a:ext cx="8229600" cy="1143000"/>
          </a:xfrm>
        </p:spPr>
        <p:txBody>
          <a:bodyPr/>
          <a:lstStyle/>
          <a:p>
            <a:pPr eaLnBrk="1" hangingPunct="1">
              <a:defRPr/>
            </a:pPr>
            <a:r>
              <a:rPr lang="en-US" sz="4000" b="1" dirty="0" smtClean="0">
                <a:solidFill>
                  <a:srgbClr val="10253F"/>
                </a:solidFill>
                <a:latin typeface="Avenir Next" charset="0"/>
                <a:ea typeface="Avenir Next" charset="0"/>
                <a:cs typeface="Avenir Next" charset="0"/>
              </a:rPr>
              <a:t>Point Out Top Campaigns</a:t>
            </a:r>
            <a:endParaRPr lang="en-US" sz="4000" b="1" dirty="0">
              <a:solidFill>
                <a:schemeClr val="tx2">
                  <a:lumMod val="50000"/>
                </a:schemeClr>
              </a:solidFill>
              <a:latin typeface="Avenir Next" charset="0"/>
              <a:ea typeface="Avenir Next" charset="0"/>
              <a:cs typeface="Avenir Next" charset="0"/>
            </a:endParaRPr>
          </a:p>
        </p:txBody>
      </p:sp>
      <p:sp>
        <p:nvSpPr>
          <p:cNvPr id="20482" name="Content Placeholder 2"/>
          <p:cNvSpPr>
            <a:spLocks noGrp="1"/>
          </p:cNvSpPr>
          <p:nvPr>
            <p:ph idx="1"/>
          </p:nvPr>
        </p:nvSpPr>
        <p:spPr>
          <a:xfrm>
            <a:off x="752475" y="1881188"/>
            <a:ext cx="7654925" cy="4244975"/>
          </a:xfrm>
        </p:spPr>
        <p:txBody>
          <a:bodyPr/>
          <a:lstStyle/>
          <a:p>
            <a:pPr marL="0" indent="0" eaLnBrk="1" hangingPunct="1">
              <a:buFont typeface="Arial" charset="0"/>
              <a:buNone/>
              <a:defRPr/>
            </a:pPr>
            <a:r>
              <a:rPr lang="en-US" sz="1600" dirty="0" smtClean="0">
                <a:solidFill>
                  <a:schemeClr val="tx2">
                    <a:lumMod val="50000"/>
                  </a:schemeClr>
                </a:solidFill>
                <a:latin typeface="Avenir Next" charset="0"/>
                <a:ea typeface="Avenir Next" charset="0"/>
                <a:cs typeface="Avenir Next" charset="0"/>
              </a:rPr>
              <a:t>Your team works on many campaigns that ultimately help drive the trends shown in the previous graphs. Use this last slide to call out the specific campaigns that helped drive your success. </a:t>
            </a:r>
          </a:p>
          <a:p>
            <a:pPr marL="0" indent="0" eaLnBrk="1" hangingPunct="1">
              <a:buFont typeface="Arial" charset="0"/>
              <a:buNone/>
              <a:defRPr/>
            </a:pPr>
            <a:endParaRPr lang="en-US" sz="1600" dirty="0" smtClean="0">
              <a:solidFill>
                <a:schemeClr val="tx2">
                  <a:lumMod val="50000"/>
                </a:schemeClr>
              </a:solidFill>
              <a:latin typeface="Avenir Next" charset="0"/>
              <a:ea typeface="Avenir Next" charset="0"/>
              <a:cs typeface="Avenir Next" charset="0"/>
            </a:endParaRPr>
          </a:p>
          <a:p>
            <a:pPr marL="0" indent="0" eaLnBrk="1" hangingPunct="1">
              <a:buFont typeface="Arial" charset="0"/>
              <a:buNone/>
              <a:defRPr/>
            </a:pPr>
            <a:r>
              <a:rPr lang="en-US" sz="1600" dirty="0" smtClean="0">
                <a:solidFill>
                  <a:schemeClr val="tx2">
                    <a:lumMod val="50000"/>
                  </a:schemeClr>
                </a:solidFill>
                <a:latin typeface="Avenir Next" charset="0"/>
                <a:ea typeface="Avenir Next" charset="0"/>
                <a:cs typeface="Avenir Next" charset="0"/>
              </a:rPr>
              <a:t>For a larger team, this is an opportunity to call out folks who may have worked particularly hard to help meet a specific goal with their campaign. </a:t>
            </a:r>
            <a:r>
              <a:rPr lang="en-US" sz="1600" dirty="0" smtClean="0">
                <a:solidFill>
                  <a:schemeClr val="tx2">
                    <a:lumMod val="50000"/>
                  </a:schemeClr>
                </a:solidFill>
                <a:latin typeface="Avenir Next" charset="0"/>
                <a:ea typeface="Avenir Next" charset="0"/>
                <a:cs typeface="Avenir Next" charset="0"/>
              </a:rPr>
              <a:t>This will also help you show the </a:t>
            </a:r>
            <a:r>
              <a:rPr lang="en-US" sz="1600" dirty="0" smtClean="0">
                <a:solidFill>
                  <a:schemeClr val="tx2">
                    <a:lumMod val="50000"/>
                  </a:schemeClr>
                </a:solidFill>
                <a:latin typeface="Avenir Next" charset="0"/>
                <a:ea typeface="Avenir Next" charset="0"/>
                <a:cs typeface="Avenir Next" charset="0"/>
              </a:rPr>
              <a:t>long-term impact of the various projects your marketing team works on at any given time.</a:t>
            </a:r>
            <a:endParaRPr lang="en-US" sz="1600" dirty="0" smtClean="0">
              <a:solidFill>
                <a:schemeClr val="tx2">
                  <a:lumMod val="50000"/>
                </a:schemeClr>
              </a:solidFill>
              <a:latin typeface="Avenir Next" charset="0"/>
              <a:ea typeface="Avenir Next" charset="0"/>
              <a:cs typeface="Avenir Next" charset="0"/>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Title 1"/>
          <p:cNvSpPr>
            <a:spLocks noGrp="1"/>
          </p:cNvSpPr>
          <p:nvPr>
            <p:ph type="title"/>
          </p:nvPr>
        </p:nvSpPr>
        <p:spPr>
          <a:xfrm>
            <a:off x="457200" y="701675"/>
            <a:ext cx="8229600" cy="1143000"/>
          </a:xfrm>
        </p:spPr>
        <p:txBody>
          <a:bodyPr/>
          <a:lstStyle/>
          <a:p>
            <a:pPr eaLnBrk="1" hangingPunct="1"/>
            <a:r>
              <a:rPr lang="en-US" altLang="en-US" sz="4000" b="1" dirty="0" smtClean="0">
                <a:solidFill>
                  <a:schemeClr val="bg1"/>
                </a:solidFill>
                <a:latin typeface="Avenir Next" charset="0"/>
                <a:ea typeface="Avenir Next" charset="0"/>
                <a:cs typeface="Avenir Next" charset="0"/>
              </a:rPr>
              <a:t>Top-Performing Marketing Campaigns</a:t>
            </a:r>
            <a:endParaRPr lang="en-US" altLang="en-US" sz="4000" b="1" dirty="0">
              <a:solidFill>
                <a:schemeClr val="bg1"/>
              </a:solidFill>
              <a:latin typeface="Avenir Next" charset="0"/>
              <a:ea typeface="Avenir Next" charset="0"/>
              <a:cs typeface="Avenir Next" charset="0"/>
            </a:endParaRPr>
          </a:p>
        </p:txBody>
      </p:sp>
      <p:sp>
        <p:nvSpPr>
          <p:cNvPr id="3" name="Content Placeholder 2"/>
          <p:cNvSpPr>
            <a:spLocks noGrp="1"/>
          </p:cNvSpPr>
          <p:nvPr>
            <p:ph idx="1"/>
          </p:nvPr>
        </p:nvSpPr>
        <p:spPr>
          <a:xfrm>
            <a:off x="587375" y="1965325"/>
            <a:ext cx="8099425" cy="4525963"/>
          </a:xfrm>
        </p:spPr>
        <p:txBody>
          <a:bodyPr rtlCol="0">
            <a:normAutofit/>
          </a:bodyPr>
          <a:lstStyle/>
          <a:p>
            <a:pPr eaLnBrk="1" fontAlgn="auto" hangingPunct="1">
              <a:spcAft>
                <a:spcPts val="0"/>
              </a:spcAft>
              <a:buFont typeface="Wingdings" charset="2"/>
              <a:buChar char="§"/>
              <a:defRPr/>
            </a:pPr>
            <a:endParaRPr lang="en-US" dirty="0">
              <a:solidFill>
                <a:schemeClr val="tx1">
                  <a:lumMod val="65000"/>
                  <a:lumOff val="35000"/>
                </a:schemeClr>
              </a:solidFill>
              <a:latin typeface="Avenir Next" charset="0"/>
              <a:ea typeface="Avenir Next" charset="0"/>
              <a:cs typeface="Avenir Next" charset="0"/>
            </a:endParaRPr>
          </a:p>
          <a:p>
            <a:pPr eaLnBrk="1" fontAlgn="auto" hangingPunct="1">
              <a:spcAft>
                <a:spcPts val="0"/>
              </a:spcAft>
              <a:buFont typeface="Wingdings" charset="2"/>
              <a:buChar char="§"/>
              <a:defRPr/>
            </a:pPr>
            <a:r>
              <a:rPr lang="en-US" dirty="0" smtClean="0">
                <a:solidFill>
                  <a:schemeClr val="bg1"/>
                </a:solidFill>
                <a:latin typeface="Avenir Next" charset="0"/>
                <a:ea typeface="Avenir Next" charset="0"/>
                <a:cs typeface="Avenir Next" charset="0"/>
              </a:rPr>
              <a:t>Campaign </a:t>
            </a:r>
            <a:r>
              <a:rPr lang="en-US" dirty="0" smtClean="0">
                <a:solidFill>
                  <a:schemeClr val="bg1"/>
                </a:solidFill>
                <a:latin typeface="Avenir Next" charset="0"/>
                <a:ea typeface="Avenir Next" charset="0"/>
                <a:cs typeface="Avenir Next" charset="0"/>
              </a:rPr>
              <a:t>A: X Leads</a:t>
            </a:r>
          </a:p>
          <a:p>
            <a:pPr marL="0" indent="0" eaLnBrk="1" fontAlgn="auto" hangingPunct="1">
              <a:spcAft>
                <a:spcPts val="0"/>
              </a:spcAft>
              <a:buFont typeface="Arial" charset="0"/>
              <a:buNone/>
              <a:defRPr/>
            </a:pPr>
            <a:r>
              <a:rPr lang="en-US" sz="2400" i="1" dirty="0">
                <a:solidFill>
                  <a:srgbClr val="FF6600"/>
                </a:solidFill>
                <a:latin typeface="Avenir Next" charset="0"/>
                <a:ea typeface="Avenir Next" charset="0"/>
                <a:cs typeface="Avenir Next" charset="0"/>
              </a:rPr>
              <a:t>(Example: </a:t>
            </a:r>
            <a:r>
              <a:rPr lang="en-US" sz="2400" i="1" dirty="0" smtClean="0">
                <a:solidFill>
                  <a:schemeClr val="accent6">
                    <a:lumMod val="75000"/>
                  </a:schemeClr>
                </a:solidFill>
                <a:latin typeface="Avenir Next" charset="0"/>
                <a:ea typeface="Avenir Next" charset="0"/>
                <a:cs typeface="Avenir Next" charset="0"/>
              </a:rPr>
              <a:t>Industry </a:t>
            </a:r>
            <a:r>
              <a:rPr lang="en-US" sz="2400" i="1" dirty="0">
                <a:solidFill>
                  <a:schemeClr val="accent6">
                    <a:lumMod val="75000"/>
                  </a:schemeClr>
                </a:solidFill>
                <a:latin typeface="Avenir Next" charset="0"/>
                <a:ea typeface="Avenir Next" charset="0"/>
                <a:cs typeface="Avenir Next" charset="0"/>
              </a:rPr>
              <a:t>Trends </a:t>
            </a:r>
            <a:r>
              <a:rPr lang="en-US" sz="2400" i="1" dirty="0" err="1">
                <a:solidFill>
                  <a:schemeClr val="accent6">
                    <a:lumMod val="75000"/>
                  </a:schemeClr>
                </a:solidFill>
                <a:latin typeface="Avenir Next" charset="0"/>
                <a:ea typeface="Avenir Next" charset="0"/>
                <a:cs typeface="Avenir Next" charset="0"/>
              </a:rPr>
              <a:t>Ebook</a:t>
            </a:r>
            <a:r>
              <a:rPr lang="en-US" sz="2400" i="1" dirty="0">
                <a:solidFill>
                  <a:schemeClr val="accent6">
                    <a:lumMod val="75000"/>
                  </a:schemeClr>
                </a:solidFill>
                <a:latin typeface="Avenir Next" charset="0"/>
                <a:ea typeface="Avenir Next" charset="0"/>
                <a:cs typeface="Avenir Next" charset="0"/>
              </a:rPr>
              <a:t>: 225 </a:t>
            </a:r>
            <a:r>
              <a:rPr lang="en-US" sz="2400" i="1" dirty="0" smtClean="0">
                <a:solidFill>
                  <a:schemeClr val="accent6">
                    <a:lumMod val="75000"/>
                  </a:schemeClr>
                </a:solidFill>
                <a:latin typeface="Avenir Next" charset="0"/>
                <a:ea typeface="Avenir Next" charset="0"/>
                <a:cs typeface="Avenir Next" charset="0"/>
              </a:rPr>
              <a:t>leads)</a:t>
            </a:r>
            <a:endParaRPr lang="en-US" dirty="0" smtClean="0">
              <a:solidFill>
                <a:schemeClr val="accent6">
                  <a:lumMod val="75000"/>
                </a:schemeClr>
              </a:solidFill>
              <a:latin typeface="Avenir Next" charset="0"/>
              <a:ea typeface="Avenir Next" charset="0"/>
              <a:cs typeface="Avenir Next" charset="0"/>
            </a:endParaRPr>
          </a:p>
          <a:p>
            <a:pPr eaLnBrk="1" fontAlgn="auto" hangingPunct="1">
              <a:spcAft>
                <a:spcPts val="0"/>
              </a:spcAft>
              <a:buFont typeface="Wingdings" charset="2"/>
              <a:buChar char="§"/>
              <a:defRPr/>
            </a:pPr>
            <a:r>
              <a:rPr lang="en-US" dirty="0" smtClean="0">
                <a:solidFill>
                  <a:srgbClr val="FFFFFF"/>
                </a:solidFill>
                <a:latin typeface="Avenir Next" charset="0"/>
                <a:ea typeface="Avenir Next" charset="0"/>
                <a:cs typeface="Avenir Next" charset="0"/>
              </a:rPr>
              <a:t>Campaign B: X Leads</a:t>
            </a:r>
          </a:p>
          <a:p>
            <a:pPr marL="0" indent="0" eaLnBrk="1" fontAlgn="auto" hangingPunct="1">
              <a:spcAft>
                <a:spcPts val="0"/>
              </a:spcAft>
              <a:buFont typeface="Arial" charset="0"/>
              <a:buNone/>
              <a:defRPr/>
            </a:pPr>
            <a:r>
              <a:rPr lang="en-US" sz="2400" i="1" dirty="0" smtClean="0">
                <a:solidFill>
                  <a:srgbClr val="FF6600"/>
                </a:solidFill>
                <a:latin typeface="Avenir Next" charset="0"/>
                <a:ea typeface="Avenir Next" charset="0"/>
                <a:cs typeface="Avenir Next" charset="0"/>
              </a:rPr>
              <a:t>(Example: Free </a:t>
            </a:r>
            <a:r>
              <a:rPr lang="en-US" sz="2400" i="1" dirty="0">
                <a:solidFill>
                  <a:srgbClr val="FF6600"/>
                </a:solidFill>
                <a:latin typeface="Avenir Next" charset="0"/>
                <a:ea typeface="Avenir Next" charset="0"/>
                <a:cs typeface="Avenir Next" charset="0"/>
              </a:rPr>
              <a:t>Sales Assessment: 75 </a:t>
            </a:r>
            <a:r>
              <a:rPr lang="en-US" sz="2400" i="1" dirty="0" smtClean="0">
                <a:solidFill>
                  <a:srgbClr val="FF6600"/>
                </a:solidFill>
                <a:latin typeface="Avenir Next" charset="0"/>
                <a:ea typeface="Avenir Next" charset="0"/>
                <a:cs typeface="Avenir Next" charset="0"/>
              </a:rPr>
              <a:t>leads)</a:t>
            </a:r>
          </a:p>
          <a:p>
            <a:pPr eaLnBrk="1" fontAlgn="auto" hangingPunct="1">
              <a:spcAft>
                <a:spcPts val="0"/>
              </a:spcAft>
              <a:buFont typeface="Wingdings" charset="2"/>
              <a:buChar char="§"/>
              <a:defRPr/>
            </a:pPr>
            <a:r>
              <a:rPr lang="en-US" dirty="0" smtClean="0">
                <a:solidFill>
                  <a:srgbClr val="FFFFFF"/>
                </a:solidFill>
                <a:latin typeface="Avenir Next" charset="0"/>
                <a:ea typeface="Avenir Next" charset="0"/>
                <a:cs typeface="Avenir Next" charset="0"/>
              </a:rPr>
              <a:t>Campaign C: X Leads</a:t>
            </a:r>
          </a:p>
          <a:p>
            <a:pPr marL="0" indent="0" eaLnBrk="1" fontAlgn="auto" hangingPunct="1">
              <a:spcAft>
                <a:spcPts val="0"/>
              </a:spcAft>
              <a:buFont typeface="Arial" charset="0"/>
              <a:buNone/>
              <a:defRPr/>
            </a:pPr>
            <a:r>
              <a:rPr lang="en-US" sz="2400" i="1" dirty="0" smtClean="0">
                <a:solidFill>
                  <a:schemeClr val="accent6">
                    <a:lumMod val="75000"/>
                  </a:schemeClr>
                </a:solidFill>
                <a:latin typeface="Avenir Next" charset="0"/>
                <a:ea typeface="Avenir Next" charset="0"/>
                <a:cs typeface="Avenir Next" charset="0"/>
              </a:rPr>
              <a:t>(Example: Product </a:t>
            </a:r>
            <a:r>
              <a:rPr lang="en-US" sz="2400" i="1" dirty="0">
                <a:solidFill>
                  <a:schemeClr val="accent6">
                    <a:lumMod val="75000"/>
                  </a:schemeClr>
                </a:solidFill>
                <a:latin typeface="Avenir Next" charset="0"/>
                <a:ea typeface="Avenir Next" charset="0"/>
                <a:cs typeface="Avenir Next" charset="0"/>
              </a:rPr>
              <a:t>Launch Webinar: 50 </a:t>
            </a:r>
            <a:r>
              <a:rPr lang="en-US" sz="2400" i="1" dirty="0" smtClean="0">
                <a:solidFill>
                  <a:schemeClr val="accent6">
                    <a:lumMod val="75000"/>
                  </a:schemeClr>
                </a:solidFill>
                <a:latin typeface="Avenir Next" charset="0"/>
                <a:ea typeface="Avenir Next" charset="0"/>
                <a:cs typeface="Avenir Next" charset="0"/>
              </a:rPr>
              <a:t>leads)</a:t>
            </a:r>
            <a:endParaRPr lang="en-US" sz="2400" i="1" dirty="0">
              <a:solidFill>
                <a:schemeClr val="accent6">
                  <a:lumMod val="75000"/>
                </a:schemeClr>
              </a:solidFill>
              <a:latin typeface="Avenir Next" charset="0"/>
              <a:ea typeface="Avenir Next" charset="0"/>
              <a:cs typeface="Avenir Next" charset="0"/>
            </a:endParaRPr>
          </a:p>
          <a:p>
            <a:pPr eaLnBrk="1" fontAlgn="auto" hangingPunct="1">
              <a:spcAft>
                <a:spcPts val="0"/>
              </a:spcAft>
              <a:buFont typeface="Arial"/>
              <a:buChar char="•"/>
              <a:defRPr/>
            </a:pPr>
            <a:endParaRPr lang="en-US" dirty="0" smtClean="0">
              <a:solidFill>
                <a:schemeClr val="bg1"/>
              </a:solidFill>
              <a:latin typeface="Avenir Next" charset="0"/>
              <a:ea typeface="Avenir Next" charset="0"/>
              <a:cs typeface="Avenir Next" charset="0"/>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481" name="Title 1"/>
          <p:cNvSpPr>
            <a:spLocks noGrp="1"/>
          </p:cNvSpPr>
          <p:nvPr>
            <p:ph type="title"/>
          </p:nvPr>
        </p:nvSpPr>
        <p:spPr>
          <a:xfrm>
            <a:off x="457200" y="392113"/>
            <a:ext cx="8229600" cy="1143000"/>
          </a:xfrm>
        </p:spPr>
        <p:txBody>
          <a:bodyPr/>
          <a:lstStyle/>
          <a:p>
            <a:pPr eaLnBrk="1" hangingPunct="1">
              <a:defRPr/>
            </a:pPr>
            <a:r>
              <a:rPr lang="en-US" sz="4000" b="1" dirty="0" smtClean="0">
                <a:solidFill>
                  <a:schemeClr val="tx2">
                    <a:lumMod val="50000"/>
                  </a:schemeClr>
                </a:solidFill>
                <a:latin typeface="Avenir Next" charset="0"/>
                <a:ea typeface="Avenir Next" charset="0"/>
                <a:cs typeface="Avenir Next" charset="0"/>
              </a:rPr>
              <a:t>Next Steps</a:t>
            </a:r>
            <a:endParaRPr lang="en-US" sz="4000" b="1" dirty="0">
              <a:solidFill>
                <a:schemeClr val="tx2">
                  <a:lumMod val="50000"/>
                </a:schemeClr>
              </a:solidFill>
              <a:latin typeface="Avenir Next" charset="0"/>
              <a:ea typeface="Avenir Next" charset="0"/>
              <a:cs typeface="Avenir Next" charset="0"/>
            </a:endParaRPr>
          </a:p>
        </p:txBody>
      </p:sp>
      <p:sp>
        <p:nvSpPr>
          <p:cNvPr id="20482" name="Content Placeholder 2"/>
          <p:cNvSpPr>
            <a:spLocks noGrp="1"/>
          </p:cNvSpPr>
          <p:nvPr>
            <p:ph idx="1"/>
          </p:nvPr>
        </p:nvSpPr>
        <p:spPr>
          <a:xfrm>
            <a:off x="744537" y="1647271"/>
            <a:ext cx="7654925" cy="4594040"/>
          </a:xfrm>
        </p:spPr>
        <p:txBody>
          <a:bodyPr/>
          <a:lstStyle/>
          <a:p>
            <a:pPr marL="0" indent="0" eaLnBrk="1" hangingPunct="1">
              <a:buFont typeface="Arial" charset="0"/>
              <a:buNone/>
            </a:pPr>
            <a:r>
              <a:rPr lang="en-US" altLang="en-US" sz="1600" dirty="0">
                <a:solidFill>
                  <a:srgbClr val="10253F"/>
                </a:solidFill>
                <a:latin typeface="Avenir Next" charset="0"/>
                <a:ea typeface="Avenir Next" charset="0"/>
                <a:cs typeface="Avenir Next" charset="0"/>
              </a:rPr>
              <a:t>Now that you have this </a:t>
            </a:r>
            <a:r>
              <a:rPr lang="en-US" altLang="en-US" sz="1600" dirty="0" smtClean="0">
                <a:solidFill>
                  <a:srgbClr val="10253F"/>
                </a:solidFill>
                <a:latin typeface="Avenir Next" charset="0"/>
                <a:ea typeface="Avenir Next" charset="0"/>
                <a:cs typeface="Avenir Next" charset="0"/>
              </a:rPr>
              <a:t>template and are familiar with how to use it, you’ll be able to simply update the accompanying spreadsheet and specific numbers each month. </a:t>
            </a:r>
          </a:p>
          <a:p>
            <a:pPr marL="0" indent="0" eaLnBrk="1" hangingPunct="1">
              <a:buNone/>
            </a:pPr>
            <a:endParaRPr lang="en-US" altLang="en-US" sz="1600" dirty="0" smtClean="0">
              <a:solidFill>
                <a:srgbClr val="10253F"/>
              </a:solidFill>
              <a:latin typeface="Avenir Next" charset="0"/>
              <a:ea typeface="Avenir Next" charset="0"/>
              <a:cs typeface="Avenir Next" charset="0"/>
            </a:endParaRPr>
          </a:p>
          <a:p>
            <a:pPr marL="0" indent="0" eaLnBrk="1" hangingPunct="1">
              <a:buNone/>
            </a:pPr>
            <a:r>
              <a:rPr lang="en-US" altLang="en-US" sz="1600" dirty="0" smtClean="0">
                <a:solidFill>
                  <a:srgbClr val="10253F"/>
                </a:solidFill>
                <a:latin typeface="Avenir Next" charset="0"/>
                <a:ea typeface="Avenir Next" charset="0"/>
                <a:cs typeface="Avenir Next" charset="0"/>
              </a:rPr>
              <a:t>Use it to identify areas for growth and areas where your team should stop investing. Use it to hold yourself accountable.</a:t>
            </a:r>
          </a:p>
          <a:p>
            <a:pPr marL="0" indent="0" eaLnBrk="1" hangingPunct="1">
              <a:buFont typeface="Arial" charset="0"/>
              <a:buNone/>
            </a:pPr>
            <a:endParaRPr lang="en-US" altLang="en-US" sz="1600" b="1" dirty="0">
              <a:solidFill>
                <a:srgbClr val="10253F"/>
              </a:solidFill>
              <a:latin typeface="Avenir Next" charset="0"/>
              <a:ea typeface="Avenir Next" charset="0"/>
              <a:cs typeface="Avenir Next" charset="0"/>
            </a:endParaRPr>
          </a:p>
          <a:p>
            <a:pPr marL="0" indent="0" eaLnBrk="1" hangingPunct="1">
              <a:buFont typeface="Arial" charset="0"/>
              <a:buNone/>
            </a:pPr>
            <a:r>
              <a:rPr lang="en-US" altLang="en-US" sz="1600" dirty="0" smtClean="0">
                <a:solidFill>
                  <a:srgbClr val="10253F"/>
                </a:solidFill>
                <a:latin typeface="Avenir Next" charset="0"/>
                <a:ea typeface="Avenir Next" charset="0"/>
                <a:cs typeface="Avenir Next" charset="0"/>
              </a:rPr>
              <a:t>Most importantly, use it to demonstrate your impact </a:t>
            </a:r>
            <a:r>
              <a:rPr lang="mr-IN" altLang="en-US" sz="1600" dirty="0" smtClean="0">
                <a:solidFill>
                  <a:srgbClr val="10253F"/>
                </a:solidFill>
                <a:latin typeface="Avenir Next" charset="0"/>
                <a:ea typeface="Avenir Next" charset="0"/>
                <a:cs typeface="Avenir Next" charset="0"/>
              </a:rPr>
              <a:t>–</a:t>
            </a:r>
            <a:r>
              <a:rPr lang="en-US" altLang="en-US" sz="1600" dirty="0" smtClean="0">
                <a:solidFill>
                  <a:srgbClr val="10253F"/>
                </a:solidFill>
                <a:latin typeface="Avenir Next" charset="0"/>
                <a:ea typeface="Avenir Next" charset="0"/>
                <a:cs typeface="Avenir Next" charset="0"/>
              </a:rPr>
              <a:t> and always remember that your </a:t>
            </a:r>
            <a:r>
              <a:rPr lang="en-US" altLang="en-US" sz="1600" dirty="0">
                <a:solidFill>
                  <a:srgbClr val="10253F"/>
                </a:solidFill>
                <a:latin typeface="Avenir Next" charset="0"/>
                <a:ea typeface="Avenir Next" charset="0"/>
                <a:cs typeface="Avenir Next" charset="0"/>
              </a:rPr>
              <a:t>metrics matter. Your team’s impact </a:t>
            </a:r>
            <a:r>
              <a:rPr lang="en-US" altLang="en-US" sz="1600" dirty="0" smtClean="0">
                <a:solidFill>
                  <a:srgbClr val="10253F"/>
                </a:solidFill>
                <a:latin typeface="Avenir Next" charset="0"/>
                <a:ea typeface="Avenir Next" charset="0"/>
                <a:cs typeface="Avenir Next" charset="0"/>
              </a:rPr>
              <a:t>matters to your business. </a:t>
            </a:r>
          </a:p>
          <a:p>
            <a:pPr marL="0" indent="0" eaLnBrk="1" hangingPunct="1">
              <a:buFont typeface="Arial" charset="0"/>
              <a:buNone/>
            </a:pPr>
            <a:endParaRPr lang="en-US" altLang="en-US" sz="1600" dirty="0">
              <a:solidFill>
                <a:srgbClr val="10253F"/>
              </a:solidFill>
              <a:latin typeface="Avenir Next" charset="0"/>
              <a:ea typeface="Avenir Next" charset="0"/>
              <a:cs typeface="Avenir Next" charset="0"/>
            </a:endParaRPr>
          </a:p>
          <a:p>
            <a:pPr marL="0" indent="0" eaLnBrk="1" hangingPunct="1">
              <a:buFont typeface="Arial" charset="0"/>
              <a:buNone/>
            </a:pPr>
            <a:r>
              <a:rPr lang="en-US" altLang="en-US" sz="1600" dirty="0" smtClean="0">
                <a:solidFill>
                  <a:srgbClr val="10253F"/>
                </a:solidFill>
                <a:latin typeface="Avenir Next" charset="0"/>
                <a:ea typeface="Avenir Next" charset="0"/>
                <a:cs typeface="Avenir Next" charset="0"/>
              </a:rPr>
              <a:t>Still feeling like you’re spending too much time putting together reports by hand and stitching together data? </a:t>
            </a:r>
            <a:r>
              <a:rPr lang="en-US" altLang="en-US" sz="1600" b="1" dirty="0" smtClean="0">
                <a:solidFill>
                  <a:srgbClr val="10253F"/>
                </a:solidFill>
                <a:latin typeface="Avenir Next" charset="0"/>
                <a:ea typeface="Avenir Next" charset="0"/>
                <a:cs typeface="Avenir Next" charset="0"/>
              </a:rPr>
              <a:t>HubSpot’s Marketing Hub includes reporting functionality that instantaneously pulls together every metric you want to see.</a:t>
            </a:r>
          </a:p>
          <a:p>
            <a:pPr marL="0" indent="0" eaLnBrk="1" hangingPunct="1">
              <a:buFont typeface="Arial" charset="0"/>
              <a:buNone/>
            </a:pPr>
            <a:endParaRPr lang="en-US" altLang="en-US" sz="1600" b="1" dirty="0">
              <a:solidFill>
                <a:srgbClr val="10253F"/>
              </a:solidFill>
              <a:latin typeface="Avenir Next" charset="0"/>
              <a:ea typeface="Avenir Next" charset="0"/>
              <a:cs typeface="Avenir Next" charset="0"/>
            </a:endParaRPr>
          </a:p>
          <a:p>
            <a:pPr marL="0" indent="0" algn="ctr" eaLnBrk="1" hangingPunct="1">
              <a:buFont typeface="Arial" charset="0"/>
              <a:buNone/>
            </a:pPr>
            <a:r>
              <a:rPr lang="en-US" altLang="en-US" sz="1800" b="1" dirty="0" smtClean="0">
                <a:solidFill>
                  <a:schemeClr val="accent6"/>
                </a:solidFill>
                <a:latin typeface="Avenir Next" charset="0"/>
                <a:ea typeface="Avenir Next" charset="0"/>
                <a:cs typeface="Avenir Next" charset="0"/>
                <a:hlinkClick r:id="rId2"/>
              </a:rPr>
              <a:t>Get a free demo today.</a:t>
            </a:r>
            <a:endParaRPr lang="en-US" altLang="en-US" sz="1800" b="1" dirty="0">
              <a:solidFill>
                <a:schemeClr val="accent6"/>
              </a:solidFill>
              <a:latin typeface="Avenir Next" charset="0"/>
              <a:ea typeface="Avenir Next" charset="0"/>
              <a:cs typeface="Avenir Next"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481" name="Title 1"/>
          <p:cNvSpPr>
            <a:spLocks noGrp="1"/>
          </p:cNvSpPr>
          <p:nvPr>
            <p:ph type="title"/>
          </p:nvPr>
        </p:nvSpPr>
        <p:spPr>
          <a:xfrm>
            <a:off x="457200" y="392113"/>
            <a:ext cx="8229600" cy="1143000"/>
          </a:xfrm>
        </p:spPr>
        <p:txBody>
          <a:bodyPr/>
          <a:lstStyle/>
          <a:p>
            <a:pPr eaLnBrk="1" hangingPunct="1">
              <a:defRPr/>
            </a:pPr>
            <a:r>
              <a:rPr lang="en-US" sz="4000" b="1" dirty="0" smtClean="0">
                <a:solidFill>
                  <a:srgbClr val="10253F"/>
                </a:solidFill>
                <a:latin typeface="Avenir Next" charset="0"/>
                <a:ea typeface="Avenir Next" charset="0"/>
                <a:cs typeface="Avenir Next" charset="0"/>
              </a:rPr>
              <a:t>Why Use This Template?</a:t>
            </a:r>
            <a:endParaRPr lang="en-US" sz="4000" b="1" dirty="0">
              <a:solidFill>
                <a:schemeClr val="tx2">
                  <a:lumMod val="50000"/>
                </a:schemeClr>
              </a:solidFill>
              <a:latin typeface="Avenir Next" charset="0"/>
              <a:ea typeface="Avenir Next" charset="0"/>
              <a:cs typeface="Avenir Next" charset="0"/>
            </a:endParaRPr>
          </a:p>
        </p:txBody>
      </p:sp>
      <p:sp>
        <p:nvSpPr>
          <p:cNvPr id="15363" name="Content Placeholder 2"/>
          <p:cNvSpPr>
            <a:spLocks noGrp="1"/>
          </p:cNvSpPr>
          <p:nvPr>
            <p:ph idx="1"/>
          </p:nvPr>
        </p:nvSpPr>
        <p:spPr>
          <a:xfrm>
            <a:off x="596900" y="1753599"/>
            <a:ext cx="7950200" cy="4455816"/>
          </a:xfrm>
        </p:spPr>
        <p:txBody>
          <a:bodyPr/>
          <a:lstStyle/>
          <a:p>
            <a:pPr marL="0" indent="0" eaLnBrk="1" hangingPunct="1">
              <a:buFont typeface="Arial" charset="0"/>
              <a:buNone/>
            </a:pPr>
            <a:r>
              <a:rPr lang="en-US" altLang="en-US" sz="1600" dirty="0" smtClean="0">
                <a:solidFill>
                  <a:srgbClr val="10253F"/>
                </a:solidFill>
                <a:latin typeface="Avenir Next" charset="0"/>
                <a:ea typeface="Avenir Next" charset="0"/>
                <a:cs typeface="Avenir Next" charset="0"/>
              </a:rPr>
              <a:t>One of the key questions on many marketing leaders’ minds is</a:t>
            </a:r>
            <a:r>
              <a:rPr lang="en-US" altLang="en-US" sz="1600" i="1" dirty="0" smtClean="0">
                <a:solidFill>
                  <a:srgbClr val="10253F"/>
                </a:solidFill>
                <a:latin typeface="Avenir Next" charset="0"/>
                <a:ea typeface="Avenir Next" charset="0"/>
                <a:cs typeface="Avenir Next" charset="0"/>
              </a:rPr>
              <a:t>: </a:t>
            </a:r>
            <a:r>
              <a:rPr lang="en-US" altLang="en-US" sz="1600" i="1" dirty="0">
                <a:solidFill>
                  <a:srgbClr val="10253F"/>
                </a:solidFill>
                <a:latin typeface="Avenir Next" charset="0"/>
                <a:ea typeface="Avenir Next" charset="0"/>
                <a:cs typeface="Avenir Next" charset="0"/>
              </a:rPr>
              <a:t>How </a:t>
            </a:r>
            <a:r>
              <a:rPr lang="en-US" altLang="en-US" sz="1600" i="1" dirty="0" smtClean="0">
                <a:solidFill>
                  <a:srgbClr val="10253F"/>
                </a:solidFill>
                <a:latin typeface="Avenir Next" charset="0"/>
                <a:ea typeface="Avenir Next" charset="0"/>
                <a:cs typeface="Avenir Next" charset="0"/>
              </a:rPr>
              <a:t>can I make sure the rest of the company sees the impact of my team’s efforts on our bottom line?</a:t>
            </a:r>
            <a:endParaRPr lang="en-US" altLang="en-US" sz="1600" i="1" dirty="0">
              <a:solidFill>
                <a:srgbClr val="10253F"/>
              </a:solidFill>
              <a:latin typeface="Avenir Next" charset="0"/>
              <a:ea typeface="Avenir Next" charset="0"/>
              <a:cs typeface="Avenir Next" charset="0"/>
            </a:endParaRPr>
          </a:p>
          <a:p>
            <a:pPr marL="0" indent="0" eaLnBrk="1" hangingPunct="1">
              <a:buFont typeface="Arial" charset="0"/>
              <a:buNone/>
            </a:pPr>
            <a:endParaRPr lang="en-US" altLang="en-US" sz="1600" dirty="0">
              <a:solidFill>
                <a:srgbClr val="10253F"/>
              </a:solidFill>
              <a:latin typeface="Avenir Next" charset="0"/>
              <a:ea typeface="Avenir Next" charset="0"/>
              <a:cs typeface="Avenir Next" charset="0"/>
            </a:endParaRPr>
          </a:p>
          <a:p>
            <a:pPr marL="0" indent="0" eaLnBrk="1" hangingPunct="1">
              <a:buFont typeface="Arial" charset="0"/>
              <a:buNone/>
            </a:pPr>
            <a:r>
              <a:rPr lang="en-US" altLang="en-US" sz="1600" dirty="0" smtClean="0">
                <a:solidFill>
                  <a:srgbClr val="10253F"/>
                </a:solidFill>
                <a:latin typeface="Avenir Next" charset="0"/>
                <a:ea typeface="Avenir Next" charset="0"/>
                <a:cs typeface="Avenir Next" charset="0"/>
              </a:rPr>
              <a:t>The </a:t>
            </a:r>
            <a:r>
              <a:rPr lang="en-US" altLang="en-US" sz="1600" dirty="0">
                <a:solidFill>
                  <a:srgbClr val="10253F"/>
                </a:solidFill>
                <a:latin typeface="Avenir Next" charset="0"/>
                <a:ea typeface="Avenir Next" charset="0"/>
                <a:cs typeface="Avenir Next" charset="0"/>
              </a:rPr>
              <a:t>first step should be to publish a thorough and quantitative monthly report on your marketing team's </a:t>
            </a:r>
            <a:r>
              <a:rPr lang="en-US" altLang="en-US" sz="1600" dirty="0" smtClean="0">
                <a:solidFill>
                  <a:srgbClr val="10253F"/>
                </a:solidFill>
                <a:latin typeface="Avenir Next" charset="0"/>
                <a:ea typeface="Avenir Next" charset="0"/>
                <a:cs typeface="Avenir Next" charset="0"/>
              </a:rPr>
              <a:t>impact. It can </a:t>
            </a:r>
            <a:r>
              <a:rPr lang="en-US" altLang="en-US" sz="1600" dirty="0">
                <a:solidFill>
                  <a:srgbClr val="10253F"/>
                </a:solidFill>
                <a:latin typeface="Avenir Next" charset="0"/>
                <a:ea typeface="Avenir Next" charset="0"/>
                <a:cs typeface="Avenir Next" charset="0"/>
              </a:rPr>
              <a:t>be </a:t>
            </a:r>
            <a:r>
              <a:rPr lang="en-US" altLang="en-US" sz="1600" dirty="0" smtClean="0">
                <a:solidFill>
                  <a:srgbClr val="10253F"/>
                </a:solidFill>
                <a:latin typeface="Avenir Next" charset="0"/>
                <a:ea typeface="Avenir Next" charset="0"/>
                <a:cs typeface="Avenir Next" charset="0"/>
              </a:rPr>
              <a:t>time-consuming </a:t>
            </a:r>
            <a:r>
              <a:rPr lang="en-US" altLang="en-US" sz="1600" dirty="0">
                <a:solidFill>
                  <a:srgbClr val="10253F"/>
                </a:solidFill>
                <a:latin typeface="Avenir Next" charset="0"/>
                <a:ea typeface="Avenir Next" charset="0"/>
                <a:cs typeface="Avenir Next" charset="0"/>
              </a:rPr>
              <a:t>and difficult to </a:t>
            </a:r>
            <a:r>
              <a:rPr lang="en-US" altLang="en-US" sz="1600" dirty="0" smtClean="0">
                <a:solidFill>
                  <a:srgbClr val="10253F"/>
                </a:solidFill>
                <a:latin typeface="Avenir Next" charset="0"/>
                <a:ea typeface="Avenir Next" charset="0"/>
                <a:cs typeface="Avenir Next" charset="0"/>
              </a:rPr>
              <a:t>prove the downstream impact of your marketing efforts, but it’s worth pulling together the numbers to demonstrate the value of your work and identify areas where your team may need to invest more of its energies. </a:t>
            </a:r>
          </a:p>
          <a:p>
            <a:pPr marL="0" indent="0" eaLnBrk="1" hangingPunct="1">
              <a:buFont typeface="Arial" charset="0"/>
              <a:buNone/>
            </a:pPr>
            <a:endParaRPr lang="en-US" altLang="en-US" sz="1600" dirty="0">
              <a:solidFill>
                <a:srgbClr val="10253F"/>
              </a:solidFill>
              <a:latin typeface="Avenir Next" charset="0"/>
              <a:ea typeface="Avenir Next" charset="0"/>
              <a:cs typeface="Avenir Next" charset="0"/>
            </a:endParaRPr>
          </a:p>
          <a:p>
            <a:pPr marL="0" indent="0" eaLnBrk="1" hangingPunct="1">
              <a:buFont typeface="Arial" charset="0"/>
              <a:buNone/>
            </a:pPr>
            <a:r>
              <a:rPr lang="en-US" altLang="en-US" sz="1600" dirty="0" smtClean="0">
                <a:solidFill>
                  <a:srgbClr val="10253F"/>
                </a:solidFill>
                <a:latin typeface="Avenir Next" charset="0"/>
                <a:ea typeface="Avenir Next" charset="0"/>
                <a:cs typeface="Avenir Next" charset="0"/>
              </a:rPr>
              <a:t>The spreadsheet included alongside this slide deck template will help you collect </a:t>
            </a:r>
            <a:r>
              <a:rPr lang="en-US" altLang="en-US" sz="1600" dirty="0">
                <a:solidFill>
                  <a:srgbClr val="10253F"/>
                </a:solidFill>
                <a:latin typeface="Avenir Next" charset="0"/>
                <a:ea typeface="Avenir Next" charset="0"/>
                <a:cs typeface="Avenir Next" charset="0"/>
              </a:rPr>
              <a:t>the data you need to show how your marketing investments are generating revenue for your </a:t>
            </a:r>
            <a:r>
              <a:rPr lang="en-US" altLang="en-US" sz="1600" dirty="0" smtClean="0">
                <a:solidFill>
                  <a:srgbClr val="10253F"/>
                </a:solidFill>
                <a:latin typeface="Avenir Next" charset="0"/>
                <a:ea typeface="Avenir Next" charset="0"/>
                <a:cs typeface="Avenir Next" charset="0"/>
              </a:rPr>
              <a:t>business. This deck will allow you to put together a comprehensive presentation for your team and your superiors that gives them the key takeaways as well as the specific numbers to back up those takeaways. </a:t>
            </a:r>
            <a:endParaRPr lang="en-US" altLang="en-US" sz="1600" dirty="0">
              <a:solidFill>
                <a:srgbClr val="10253F"/>
              </a:solidFill>
              <a:latin typeface="Avenir Next" charset="0"/>
              <a:ea typeface="Avenir Next" charset="0"/>
              <a:cs typeface="Avenir Next" charset="0"/>
            </a:endParaRPr>
          </a:p>
        </p:txBody>
      </p:sp>
    </p:spTree>
    <p:extLst>
      <p:ext uri="{BB962C8B-B14F-4D97-AF65-F5344CB8AC3E}">
        <p14:creationId xmlns:p14="http://schemas.microsoft.com/office/powerpoint/2010/main" val="15422635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481" name="Title 1"/>
          <p:cNvSpPr>
            <a:spLocks noGrp="1"/>
          </p:cNvSpPr>
          <p:nvPr>
            <p:ph type="title"/>
          </p:nvPr>
        </p:nvSpPr>
        <p:spPr>
          <a:xfrm>
            <a:off x="457200" y="392113"/>
            <a:ext cx="8229600" cy="1143000"/>
          </a:xfrm>
        </p:spPr>
        <p:txBody>
          <a:bodyPr/>
          <a:lstStyle/>
          <a:p>
            <a:pPr eaLnBrk="1" hangingPunct="1">
              <a:defRPr/>
            </a:pPr>
            <a:r>
              <a:rPr lang="en-US" sz="4000" b="1" dirty="0" smtClean="0">
                <a:solidFill>
                  <a:srgbClr val="10253F"/>
                </a:solidFill>
                <a:latin typeface="Avenir Next" charset="0"/>
                <a:ea typeface="Avenir Next" charset="0"/>
                <a:cs typeface="Avenir Next" charset="0"/>
              </a:rPr>
              <a:t>How to </a:t>
            </a:r>
            <a:r>
              <a:rPr lang="en-US" sz="4000" b="1" dirty="0" smtClean="0">
                <a:solidFill>
                  <a:srgbClr val="0C2341"/>
                </a:solidFill>
                <a:latin typeface="Avenir Next" charset="0"/>
                <a:ea typeface="Avenir Next" charset="0"/>
                <a:cs typeface="Avenir Next" charset="0"/>
              </a:rPr>
              <a:t>Use</a:t>
            </a:r>
            <a:r>
              <a:rPr lang="en-US" sz="4000" b="1" dirty="0" smtClean="0">
                <a:solidFill>
                  <a:srgbClr val="10253F"/>
                </a:solidFill>
                <a:latin typeface="Avenir Next" charset="0"/>
                <a:ea typeface="Avenir Next" charset="0"/>
                <a:cs typeface="Avenir Next" charset="0"/>
              </a:rPr>
              <a:t> This Template</a:t>
            </a:r>
            <a:endParaRPr lang="en-US" sz="4000" b="1" dirty="0">
              <a:solidFill>
                <a:schemeClr val="tx2">
                  <a:lumMod val="50000"/>
                </a:schemeClr>
              </a:solidFill>
              <a:latin typeface="Avenir Next" charset="0"/>
              <a:ea typeface="Avenir Next" charset="0"/>
              <a:cs typeface="Avenir Next" charset="0"/>
            </a:endParaRPr>
          </a:p>
        </p:txBody>
      </p:sp>
      <p:sp>
        <p:nvSpPr>
          <p:cNvPr id="15363" name="Content Placeholder 2"/>
          <p:cNvSpPr>
            <a:spLocks noGrp="1"/>
          </p:cNvSpPr>
          <p:nvPr>
            <p:ph idx="1"/>
          </p:nvPr>
        </p:nvSpPr>
        <p:spPr>
          <a:xfrm>
            <a:off x="596900" y="1753598"/>
            <a:ext cx="7950200" cy="4881119"/>
          </a:xfrm>
        </p:spPr>
        <p:txBody>
          <a:bodyPr/>
          <a:lstStyle/>
          <a:p>
            <a:pPr marL="0" indent="0" eaLnBrk="1" hangingPunct="1">
              <a:buFont typeface="Arial" charset="0"/>
              <a:buNone/>
            </a:pPr>
            <a:r>
              <a:rPr lang="en-US" altLang="en-US" sz="1600" dirty="0" smtClean="0">
                <a:solidFill>
                  <a:srgbClr val="0C2341"/>
                </a:solidFill>
                <a:latin typeface="Avenir Next" charset="0"/>
                <a:ea typeface="Avenir Next" charset="0"/>
                <a:cs typeface="Avenir Next" charset="0"/>
              </a:rPr>
              <a:t>Inside this slide deck, you’ll find </a:t>
            </a:r>
            <a:r>
              <a:rPr lang="en-US" altLang="en-US" sz="1600" b="1" dirty="0" smtClean="0">
                <a:solidFill>
                  <a:srgbClr val="0C2341"/>
                </a:solidFill>
                <a:latin typeface="Avenir Next" charset="0"/>
                <a:ea typeface="Avenir Next" charset="0"/>
                <a:cs typeface="Avenir Next" charset="0"/>
              </a:rPr>
              <a:t>navy blue</a:t>
            </a:r>
            <a:r>
              <a:rPr lang="en-US" altLang="en-US" sz="1600" dirty="0" smtClean="0">
                <a:solidFill>
                  <a:srgbClr val="0C2341"/>
                </a:solidFill>
                <a:latin typeface="Avenir Next" charset="0"/>
                <a:ea typeface="Avenir Next" charset="0"/>
                <a:cs typeface="Avenir Next" charset="0"/>
              </a:rPr>
              <a:t> slides for your final presentation, and you’ll also find </a:t>
            </a:r>
            <a:r>
              <a:rPr lang="en-US" altLang="en-US" sz="1600" b="1" dirty="0" smtClean="0">
                <a:solidFill>
                  <a:srgbClr val="0C2341"/>
                </a:solidFill>
                <a:latin typeface="Avenir Next" charset="0"/>
                <a:ea typeface="Avenir Next" charset="0"/>
                <a:cs typeface="Avenir Next" charset="0"/>
              </a:rPr>
              <a:t>white</a:t>
            </a:r>
            <a:r>
              <a:rPr lang="en-US" altLang="en-US" sz="1600" dirty="0" smtClean="0">
                <a:solidFill>
                  <a:srgbClr val="0C2341"/>
                </a:solidFill>
                <a:latin typeface="Avenir Next" charset="0"/>
                <a:ea typeface="Avenir Next" charset="0"/>
                <a:cs typeface="Avenir Next" charset="0"/>
              </a:rPr>
              <a:t> slides with instructions, tips, and tricks.</a:t>
            </a:r>
          </a:p>
          <a:p>
            <a:pPr marL="0" indent="0" eaLnBrk="1" hangingPunct="1">
              <a:buFont typeface="Arial" charset="0"/>
              <a:buNone/>
            </a:pPr>
            <a:endParaRPr lang="en-US" altLang="en-US" sz="1600" dirty="0">
              <a:solidFill>
                <a:srgbClr val="0C2341"/>
              </a:solidFill>
              <a:latin typeface="Avenir Next" charset="0"/>
              <a:ea typeface="Avenir Next" charset="0"/>
              <a:cs typeface="Avenir Next" charset="0"/>
            </a:endParaRPr>
          </a:p>
          <a:p>
            <a:pPr eaLnBrk="1" hangingPunct="1"/>
            <a:r>
              <a:rPr lang="en-US" altLang="en-US" sz="1600" dirty="0" smtClean="0">
                <a:solidFill>
                  <a:srgbClr val="0C2341"/>
                </a:solidFill>
                <a:latin typeface="Avenir Next" charset="0"/>
                <a:ea typeface="Avenir Next" charset="0"/>
                <a:cs typeface="Avenir Next" charset="0"/>
              </a:rPr>
              <a:t>Once you’re confident with your navy blue slides, you can </a:t>
            </a:r>
            <a:r>
              <a:rPr lang="en-US" altLang="en-US" sz="1600" b="1" dirty="0" smtClean="0">
                <a:solidFill>
                  <a:srgbClr val="0C2341"/>
                </a:solidFill>
                <a:latin typeface="Avenir Next" charset="0"/>
                <a:ea typeface="Avenir Next" charset="0"/>
                <a:cs typeface="Avenir Next" charset="0"/>
              </a:rPr>
              <a:t>delete the slides with white backgrounds</a:t>
            </a:r>
            <a:r>
              <a:rPr lang="en-US" altLang="en-US" sz="1600" dirty="0" smtClean="0">
                <a:solidFill>
                  <a:srgbClr val="0C2341"/>
                </a:solidFill>
                <a:latin typeface="Avenir Next" charset="0"/>
                <a:ea typeface="Avenir Next" charset="0"/>
                <a:cs typeface="Avenir Next" charset="0"/>
              </a:rPr>
              <a:t>. To do so, right-click on the relevant slide in the left-hand column and press ‘Delete Slide.’</a:t>
            </a:r>
          </a:p>
          <a:p>
            <a:pPr eaLnBrk="1" hangingPunct="1"/>
            <a:r>
              <a:rPr lang="en-US" altLang="en-US" sz="1600" dirty="0" smtClean="0">
                <a:solidFill>
                  <a:srgbClr val="0C2341"/>
                </a:solidFill>
                <a:latin typeface="Avenir Next" charset="0"/>
                <a:ea typeface="Avenir Next" charset="0"/>
                <a:cs typeface="Avenir Next" charset="0"/>
              </a:rPr>
              <a:t>To fill in the Monthly Highlights slide, </a:t>
            </a:r>
            <a:r>
              <a:rPr lang="en-US" altLang="en-US" sz="1600" b="1" dirty="0">
                <a:solidFill>
                  <a:srgbClr val="0C2341"/>
                </a:solidFill>
                <a:latin typeface="Avenir Next" charset="0"/>
                <a:ea typeface="Avenir Next" charset="0"/>
                <a:cs typeface="Avenir Next" charset="0"/>
              </a:rPr>
              <a:t>simply refer to the </a:t>
            </a:r>
            <a:r>
              <a:rPr lang="en-US" altLang="en-US" sz="1600" b="1" dirty="0" smtClean="0">
                <a:solidFill>
                  <a:srgbClr val="0C2341"/>
                </a:solidFill>
                <a:latin typeface="Avenir Next" charset="0"/>
                <a:ea typeface="Avenir Next" charset="0"/>
                <a:cs typeface="Avenir Next" charset="0"/>
              </a:rPr>
              <a:t>spreadsheet included </a:t>
            </a:r>
            <a:r>
              <a:rPr lang="en-US" altLang="en-US" sz="1600" b="1" dirty="0">
                <a:solidFill>
                  <a:srgbClr val="0C2341"/>
                </a:solidFill>
                <a:latin typeface="Avenir Next" charset="0"/>
                <a:ea typeface="Avenir Next" charset="0"/>
                <a:cs typeface="Avenir Next" charset="0"/>
              </a:rPr>
              <a:t>with your download of this </a:t>
            </a:r>
            <a:r>
              <a:rPr lang="en-US" altLang="en-US" sz="1600" b="1" dirty="0" smtClean="0">
                <a:solidFill>
                  <a:srgbClr val="0C2341"/>
                </a:solidFill>
                <a:latin typeface="Avenir Next" charset="0"/>
                <a:ea typeface="Avenir Next" charset="0"/>
                <a:cs typeface="Avenir Next" charset="0"/>
              </a:rPr>
              <a:t>template. </a:t>
            </a:r>
            <a:r>
              <a:rPr lang="en-US" altLang="en-US" sz="1600" dirty="0" smtClean="0">
                <a:solidFill>
                  <a:srgbClr val="0C2341"/>
                </a:solidFill>
                <a:latin typeface="Avenir Next" charset="0"/>
                <a:ea typeface="Avenir Next" charset="0"/>
                <a:cs typeface="Avenir Next" charset="0"/>
              </a:rPr>
              <a:t>You’ll find the exact cell location included on the slide deck to show you where to look.</a:t>
            </a:r>
          </a:p>
          <a:p>
            <a:pPr eaLnBrk="1" hangingPunct="1"/>
            <a:r>
              <a:rPr lang="en-US" altLang="en-US" sz="1600" b="1" i="1" dirty="0" smtClean="0">
                <a:solidFill>
                  <a:srgbClr val="0C2341"/>
                </a:solidFill>
                <a:latin typeface="Avenir Next" charset="0"/>
                <a:ea typeface="Avenir Next" charset="0"/>
                <a:cs typeface="Avenir Next" charset="0"/>
              </a:rPr>
              <a:t>Italicized</a:t>
            </a:r>
            <a:r>
              <a:rPr lang="en-US" altLang="en-US" sz="1600" dirty="0" smtClean="0">
                <a:solidFill>
                  <a:srgbClr val="0C2341"/>
                </a:solidFill>
                <a:latin typeface="Avenir Next" charset="0"/>
                <a:ea typeface="Avenir Next" charset="0"/>
                <a:cs typeface="Avenir Next" charset="0"/>
              </a:rPr>
              <a:t> text and </a:t>
            </a:r>
            <a:r>
              <a:rPr lang="en-US" altLang="en-US" sz="1600" b="1" dirty="0" smtClean="0">
                <a:solidFill>
                  <a:srgbClr val="0C2341"/>
                </a:solidFill>
                <a:latin typeface="Avenir Next" charset="0"/>
                <a:ea typeface="Avenir Next" charset="0"/>
                <a:cs typeface="Avenir Next" charset="0"/>
              </a:rPr>
              <a:t>X</a:t>
            </a:r>
            <a:r>
              <a:rPr lang="en-US" altLang="en-US" sz="1600" dirty="0" smtClean="0">
                <a:solidFill>
                  <a:srgbClr val="0C2341"/>
                </a:solidFill>
                <a:latin typeface="Avenir Next" charset="0"/>
                <a:ea typeface="Avenir Next" charset="0"/>
                <a:cs typeface="Avenir Next" charset="0"/>
              </a:rPr>
              <a:t>’s indicate that you should </a:t>
            </a:r>
            <a:r>
              <a:rPr lang="en-US" altLang="en-US" sz="1600" b="1" dirty="0" smtClean="0">
                <a:solidFill>
                  <a:srgbClr val="0C2341"/>
                </a:solidFill>
                <a:latin typeface="Avenir Next" charset="0"/>
                <a:ea typeface="Avenir Next" charset="0"/>
                <a:cs typeface="Avenir Next" charset="0"/>
              </a:rPr>
              <a:t>replace the text with information specific to your presentation</a:t>
            </a:r>
            <a:r>
              <a:rPr lang="en-US" altLang="en-US" sz="1600" dirty="0" smtClean="0">
                <a:solidFill>
                  <a:srgbClr val="0C2341"/>
                </a:solidFill>
                <a:latin typeface="Avenir Next" charset="0"/>
                <a:ea typeface="Avenir Next" charset="0"/>
                <a:cs typeface="Avenir Next" charset="0"/>
              </a:rPr>
              <a:t> </a:t>
            </a:r>
            <a:r>
              <a:rPr lang="mr-IN" altLang="en-US" sz="1600" dirty="0" smtClean="0">
                <a:solidFill>
                  <a:srgbClr val="0C2341"/>
                </a:solidFill>
                <a:latin typeface="Avenir Next" charset="0"/>
                <a:ea typeface="Avenir Next" charset="0"/>
                <a:cs typeface="Avenir Next" charset="0"/>
              </a:rPr>
              <a:t>–</a:t>
            </a:r>
            <a:r>
              <a:rPr lang="en-US" altLang="en-US" sz="1600" dirty="0" smtClean="0">
                <a:solidFill>
                  <a:srgbClr val="0C2341"/>
                </a:solidFill>
                <a:latin typeface="Avenir Next" charset="0"/>
                <a:ea typeface="Avenir Next" charset="0"/>
                <a:cs typeface="Avenir Next" charset="0"/>
              </a:rPr>
              <a:t> for example, which month it is or the number of total leads you generated in the previous month.</a:t>
            </a:r>
          </a:p>
          <a:p>
            <a:pPr eaLnBrk="1" hangingPunct="1"/>
            <a:r>
              <a:rPr lang="en-US" altLang="en-US" sz="1600" dirty="0" smtClean="0">
                <a:solidFill>
                  <a:srgbClr val="0C2341"/>
                </a:solidFill>
                <a:latin typeface="Avenir Next" charset="0"/>
                <a:ea typeface="Avenir Next" charset="0"/>
                <a:cs typeface="Avenir Next" charset="0"/>
              </a:rPr>
              <a:t>To insert one of the charts from the spreadsheet, you can </a:t>
            </a:r>
            <a:r>
              <a:rPr lang="en-US" altLang="en-US" sz="1600" b="1" dirty="0" smtClean="0">
                <a:solidFill>
                  <a:srgbClr val="0C2341"/>
                </a:solidFill>
                <a:latin typeface="Avenir Next" charset="0"/>
                <a:ea typeface="Avenir Next" charset="0"/>
                <a:cs typeface="Avenir Next" charset="0"/>
              </a:rPr>
              <a:t>right-click on the chart in the spreadsheet and select ‘Save as Picture.’ </a:t>
            </a:r>
            <a:r>
              <a:rPr lang="en-US" altLang="en-US" sz="1600" dirty="0" smtClean="0">
                <a:solidFill>
                  <a:srgbClr val="0C2341"/>
                </a:solidFill>
                <a:latin typeface="Avenir Next" charset="0"/>
                <a:ea typeface="Avenir Next" charset="0"/>
                <a:cs typeface="Avenir Next" charset="0"/>
              </a:rPr>
              <a:t>Once you’ve saved the picture, you can upload it into this slide deck by selecting ‘Insert’ &gt; ‘Picture’ in the top toolbar.</a:t>
            </a:r>
          </a:p>
          <a:p>
            <a:pPr lvl="1" eaLnBrk="1" hangingPunct="1"/>
            <a:r>
              <a:rPr lang="en-US" altLang="en-US" sz="1400" dirty="0" smtClean="0">
                <a:solidFill>
                  <a:srgbClr val="0C2341"/>
                </a:solidFill>
                <a:latin typeface="Avenir Next" charset="0"/>
                <a:ea typeface="Avenir Next" charset="0"/>
                <a:cs typeface="Avenir Next" charset="0"/>
              </a:rPr>
              <a:t>You can find more detailed instructions on saving pictures of charts </a:t>
            </a:r>
            <a:r>
              <a:rPr lang="en-US" altLang="en-US" sz="1400" dirty="0" smtClean="0">
                <a:solidFill>
                  <a:srgbClr val="0C2341"/>
                </a:solidFill>
                <a:latin typeface="Avenir Next" charset="0"/>
                <a:ea typeface="Avenir Next" charset="0"/>
                <a:cs typeface="Avenir Next" charset="0"/>
                <a:hlinkClick r:id="rId2"/>
              </a:rPr>
              <a:t>here</a:t>
            </a:r>
            <a:r>
              <a:rPr lang="en-US" altLang="en-US" sz="1400" dirty="0" smtClean="0">
                <a:solidFill>
                  <a:srgbClr val="0C2341"/>
                </a:solidFill>
                <a:latin typeface="Avenir Next" charset="0"/>
                <a:ea typeface="Avenir Next" charset="0"/>
                <a:cs typeface="Avenir Next" charset="0"/>
              </a:rPr>
              <a:t>.</a:t>
            </a:r>
            <a:endParaRPr lang="en-US" altLang="en-US" sz="1400" dirty="0">
              <a:solidFill>
                <a:srgbClr val="0C2341"/>
              </a:solidFill>
              <a:latin typeface="Avenir Next" charset="0"/>
              <a:ea typeface="Avenir Next" charset="0"/>
              <a:cs typeface="Avenir Next"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Title 1"/>
          <p:cNvSpPr>
            <a:spLocks noGrp="1"/>
          </p:cNvSpPr>
          <p:nvPr>
            <p:ph type="title"/>
          </p:nvPr>
        </p:nvSpPr>
        <p:spPr/>
        <p:txBody>
          <a:bodyPr/>
          <a:lstStyle/>
          <a:p>
            <a:pPr eaLnBrk="1" hangingPunct="1"/>
            <a:r>
              <a:rPr lang="en-US" altLang="en-US" sz="4000" b="1" dirty="0" smtClean="0">
                <a:solidFill>
                  <a:schemeClr val="bg1"/>
                </a:solidFill>
                <a:latin typeface="Avenir Next" charset="0"/>
                <a:ea typeface="Avenir Next" charset="0"/>
                <a:cs typeface="Avenir Next" charset="0"/>
              </a:rPr>
              <a:t>Agenda</a:t>
            </a:r>
            <a:endParaRPr lang="en-US" altLang="en-US" sz="4000" dirty="0">
              <a:solidFill>
                <a:srgbClr val="FFFFFF"/>
              </a:solidFill>
              <a:latin typeface="Avenir Next" charset="0"/>
              <a:ea typeface="Avenir Next" charset="0"/>
              <a:cs typeface="Avenir Next" charset="0"/>
            </a:endParaRPr>
          </a:p>
        </p:txBody>
      </p:sp>
      <p:sp>
        <p:nvSpPr>
          <p:cNvPr id="3074" name="Content Placeholder 2"/>
          <p:cNvSpPr>
            <a:spLocks noGrp="1"/>
          </p:cNvSpPr>
          <p:nvPr>
            <p:ph idx="1"/>
          </p:nvPr>
        </p:nvSpPr>
        <p:spPr>
          <a:xfrm>
            <a:off x="717550" y="1657350"/>
            <a:ext cx="7969250" cy="4468813"/>
          </a:xfrm>
        </p:spPr>
        <p:txBody>
          <a:bodyPr/>
          <a:lstStyle/>
          <a:p>
            <a:pPr marL="457200" indent="-457200" eaLnBrk="1" hangingPunct="1">
              <a:buFont typeface="+mj-lt"/>
              <a:buAutoNum type="arabicPeriod"/>
              <a:defRPr/>
            </a:pPr>
            <a:r>
              <a:rPr lang="en-US" dirty="0" smtClean="0">
                <a:solidFill>
                  <a:srgbClr val="FFFFFF"/>
                </a:solidFill>
                <a:latin typeface="Avenir Next" charset="0"/>
                <a:ea typeface="Avenir Next" charset="0"/>
                <a:cs typeface="Avenir Next" charset="0"/>
              </a:rPr>
              <a:t>[</a:t>
            </a:r>
            <a:r>
              <a:rPr lang="en-US" i="1" dirty="0" smtClean="0">
                <a:solidFill>
                  <a:srgbClr val="FFFFFF"/>
                </a:solidFill>
                <a:latin typeface="Avenir Next" charset="0"/>
                <a:ea typeface="Avenir Next" charset="0"/>
                <a:cs typeface="Avenir Next" charset="0"/>
              </a:rPr>
              <a:t>Insert Month Here</a:t>
            </a:r>
            <a:r>
              <a:rPr lang="en-US" dirty="0" smtClean="0">
                <a:solidFill>
                  <a:srgbClr val="FFFFFF"/>
                </a:solidFill>
                <a:latin typeface="Avenir Next" charset="0"/>
                <a:ea typeface="Avenir Next" charset="0"/>
                <a:cs typeface="Avenir Next" charset="0"/>
              </a:rPr>
              <a:t>] Highlights</a:t>
            </a:r>
            <a:endParaRPr lang="en-US" dirty="0" smtClean="0">
              <a:solidFill>
                <a:srgbClr val="FFFFFF"/>
              </a:solidFill>
              <a:latin typeface="Avenir Next" charset="0"/>
              <a:ea typeface="Avenir Next" charset="0"/>
              <a:cs typeface="Avenir Next" charset="0"/>
            </a:endParaRPr>
          </a:p>
          <a:p>
            <a:pPr marL="457200" indent="-457200" eaLnBrk="1" hangingPunct="1">
              <a:buFont typeface="+mj-lt"/>
              <a:buAutoNum type="arabicPeriod"/>
              <a:defRPr/>
            </a:pPr>
            <a:r>
              <a:rPr lang="en-US" dirty="0" smtClean="0">
                <a:solidFill>
                  <a:srgbClr val="FFFFFF"/>
                </a:solidFill>
                <a:latin typeface="Avenir Next" charset="0"/>
                <a:ea typeface="Avenir Next" charset="0"/>
                <a:cs typeface="Avenir Next" charset="0"/>
              </a:rPr>
              <a:t>Monthly Trends</a:t>
            </a:r>
          </a:p>
          <a:p>
            <a:pPr marL="857250" lvl="1" indent="-457200" eaLnBrk="1" hangingPunct="1">
              <a:buFont typeface="Wingdings" charset="2"/>
              <a:buChar char="§"/>
              <a:defRPr/>
            </a:pPr>
            <a:r>
              <a:rPr lang="en-US" sz="1800" dirty="0" smtClean="0">
                <a:solidFill>
                  <a:schemeClr val="tx2">
                    <a:lumMod val="60000"/>
                    <a:lumOff val="40000"/>
                  </a:schemeClr>
                </a:solidFill>
                <a:latin typeface="Avenir Next" charset="0"/>
                <a:ea typeface="Avenir Next" charset="0"/>
                <a:cs typeface="Avenir Next" charset="0"/>
              </a:rPr>
              <a:t>Marketing Reach</a:t>
            </a:r>
          </a:p>
          <a:p>
            <a:pPr marL="857250" lvl="1" indent="-457200" eaLnBrk="1" hangingPunct="1">
              <a:buFont typeface="Wingdings" charset="2"/>
              <a:buChar char="§"/>
              <a:defRPr/>
            </a:pPr>
            <a:r>
              <a:rPr lang="en-US" sz="1800" dirty="0" smtClean="0">
                <a:solidFill>
                  <a:schemeClr val="tx2">
                    <a:lumMod val="60000"/>
                    <a:lumOff val="40000"/>
                  </a:schemeClr>
                </a:solidFill>
                <a:latin typeface="Avenir Next" charset="0"/>
                <a:ea typeface="Avenir Next" charset="0"/>
                <a:cs typeface="Avenir Next" charset="0"/>
              </a:rPr>
              <a:t>Website Visits</a:t>
            </a:r>
          </a:p>
          <a:p>
            <a:pPr marL="857250" lvl="1" indent="-457200" eaLnBrk="1" hangingPunct="1">
              <a:buFont typeface="Wingdings" charset="2"/>
              <a:buChar char="§"/>
              <a:defRPr/>
            </a:pPr>
            <a:r>
              <a:rPr lang="en-US" sz="1800" dirty="0" smtClean="0">
                <a:solidFill>
                  <a:schemeClr val="tx2">
                    <a:lumMod val="60000"/>
                    <a:lumOff val="40000"/>
                  </a:schemeClr>
                </a:solidFill>
                <a:latin typeface="Avenir Next" charset="0"/>
                <a:ea typeface="Avenir Next" charset="0"/>
                <a:cs typeface="Avenir Next" charset="0"/>
              </a:rPr>
              <a:t>Leads Generated by Marketing</a:t>
            </a:r>
          </a:p>
          <a:p>
            <a:pPr marL="857250" lvl="1" indent="-457200" eaLnBrk="1" hangingPunct="1">
              <a:buFont typeface="Wingdings" charset="2"/>
              <a:buChar char="§"/>
              <a:defRPr/>
            </a:pPr>
            <a:r>
              <a:rPr lang="en-US" sz="1800" dirty="0" smtClean="0">
                <a:solidFill>
                  <a:schemeClr val="tx2">
                    <a:lumMod val="60000"/>
                    <a:lumOff val="40000"/>
                  </a:schemeClr>
                </a:solidFill>
                <a:latin typeface="Avenir Next" charset="0"/>
                <a:ea typeface="Avenir Next" charset="0"/>
                <a:cs typeface="Avenir Next" charset="0"/>
              </a:rPr>
              <a:t>New Customers by Source</a:t>
            </a:r>
          </a:p>
          <a:p>
            <a:pPr marL="857250" lvl="1" indent="-457200" eaLnBrk="1" hangingPunct="1">
              <a:buFont typeface="Wingdings" charset="2"/>
              <a:buChar char="§"/>
              <a:defRPr/>
            </a:pPr>
            <a:r>
              <a:rPr lang="en-US" sz="1800" dirty="0" smtClean="0">
                <a:solidFill>
                  <a:schemeClr val="tx2">
                    <a:lumMod val="60000"/>
                    <a:lumOff val="40000"/>
                  </a:schemeClr>
                </a:solidFill>
                <a:latin typeface="Avenir Next" charset="0"/>
                <a:ea typeface="Avenir Next" charset="0"/>
                <a:cs typeface="Avenir Next" charset="0"/>
              </a:rPr>
              <a:t>Customers Sourced by Marketing</a:t>
            </a:r>
          </a:p>
          <a:p>
            <a:pPr marL="857250" lvl="1" indent="-457200" eaLnBrk="1" hangingPunct="1">
              <a:buFont typeface="Wingdings" charset="2"/>
              <a:buChar char="§"/>
              <a:defRPr/>
            </a:pPr>
            <a:r>
              <a:rPr lang="en-US" sz="1800" dirty="0" smtClean="0">
                <a:solidFill>
                  <a:schemeClr val="tx2">
                    <a:lumMod val="60000"/>
                    <a:lumOff val="40000"/>
                  </a:schemeClr>
                </a:solidFill>
                <a:latin typeface="Avenir Next" charset="0"/>
                <a:ea typeface="Avenir Next" charset="0"/>
                <a:cs typeface="Avenir Next" charset="0"/>
              </a:rPr>
              <a:t>Visit-to-Lead Performance</a:t>
            </a:r>
          </a:p>
          <a:p>
            <a:pPr marL="857250" lvl="1" indent="-457200" eaLnBrk="1" hangingPunct="1">
              <a:buFont typeface="Wingdings" charset="2"/>
              <a:buChar char="§"/>
              <a:defRPr/>
            </a:pPr>
            <a:r>
              <a:rPr lang="en-US" sz="1800" dirty="0" smtClean="0">
                <a:solidFill>
                  <a:schemeClr val="tx2">
                    <a:lumMod val="60000"/>
                    <a:lumOff val="40000"/>
                  </a:schemeClr>
                </a:solidFill>
                <a:latin typeface="Avenir Next" charset="0"/>
                <a:ea typeface="Avenir Next" charset="0"/>
                <a:cs typeface="Avenir Next" charset="0"/>
              </a:rPr>
              <a:t>Lead-to-Customer Performance</a:t>
            </a:r>
          </a:p>
          <a:p>
            <a:pPr marL="857250" lvl="1" indent="-457200" eaLnBrk="1" hangingPunct="1">
              <a:buFont typeface="Wingdings" charset="2"/>
              <a:buChar char="§"/>
              <a:defRPr/>
            </a:pPr>
            <a:r>
              <a:rPr lang="en-US" sz="1800" dirty="0" smtClean="0">
                <a:solidFill>
                  <a:schemeClr val="tx2">
                    <a:lumMod val="60000"/>
                    <a:lumOff val="40000"/>
                  </a:schemeClr>
                </a:solidFill>
                <a:latin typeface="Avenir Next" charset="0"/>
                <a:ea typeface="Avenir Next" charset="0"/>
                <a:cs typeface="Avenir Next" charset="0"/>
              </a:rPr>
              <a:t>Visit-to-Customer Performance</a:t>
            </a:r>
            <a:endParaRPr lang="en-US" dirty="0">
              <a:solidFill>
                <a:srgbClr val="FFFFFF"/>
              </a:solidFill>
              <a:latin typeface="Avenir Next" charset="0"/>
              <a:ea typeface="Avenir Next" charset="0"/>
              <a:cs typeface="Avenir Next" charset="0"/>
            </a:endParaRPr>
          </a:p>
          <a:p>
            <a:pPr marL="457200" indent="-457200" eaLnBrk="1" hangingPunct="1">
              <a:buFont typeface="+mj-lt"/>
              <a:buAutoNum type="arabicPeriod"/>
              <a:defRPr/>
            </a:pPr>
            <a:r>
              <a:rPr lang="en-US" dirty="0" smtClean="0">
                <a:solidFill>
                  <a:srgbClr val="FFFFFF"/>
                </a:solidFill>
                <a:latin typeface="Avenir Next" charset="0"/>
                <a:ea typeface="Avenir Next" charset="0"/>
                <a:cs typeface="Avenir Next" charset="0"/>
              </a:rPr>
              <a:t>Top Recent </a:t>
            </a:r>
            <a:r>
              <a:rPr lang="en-US" dirty="0" smtClean="0">
                <a:solidFill>
                  <a:srgbClr val="FFFFFF"/>
                </a:solidFill>
                <a:latin typeface="Avenir Next" charset="0"/>
                <a:ea typeface="Avenir Next" charset="0"/>
                <a:cs typeface="Avenir Next" charset="0"/>
              </a:rPr>
              <a:t>Campaigns</a:t>
            </a:r>
            <a:endParaRPr lang="en-US" dirty="0">
              <a:solidFill>
                <a:srgbClr val="FFFFFF"/>
              </a:solidFill>
              <a:latin typeface="Avenir Next" charset="0"/>
              <a:ea typeface="Avenir Next" charset="0"/>
              <a:cs typeface="Avenir Next"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481" name="Title 1"/>
          <p:cNvSpPr>
            <a:spLocks noGrp="1"/>
          </p:cNvSpPr>
          <p:nvPr>
            <p:ph type="title"/>
          </p:nvPr>
        </p:nvSpPr>
        <p:spPr>
          <a:xfrm>
            <a:off x="457200" y="392113"/>
            <a:ext cx="8229600" cy="1143000"/>
          </a:xfrm>
        </p:spPr>
        <p:txBody>
          <a:bodyPr/>
          <a:lstStyle/>
          <a:p>
            <a:pPr eaLnBrk="1" hangingPunct="1">
              <a:defRPr/>
            </a:pPr>
            <a:r>
              <a:rPr lang="en-US" sz="4000" b="1" dirty="0" smtClean="0">
                <a:solidFill>
                  <a:schemeClr val="tx2">
                    <a:lumMod val="50000"/>
                  </a:schemeClr>
                </a:solidFill>
                <a:latin typeface="Avenir Next" charset="0"/>
                <a:ea typeface="Avenir Next" charset="0"/>
                <a:cs typeface="Avenir Next" charset="0"/>
              </a:rPr>
              <a:t>Monthly Highlights</a:t>
            </a:r>
            <a:endParaRPr lang="en-US" sz="4000" b="1" dirty="0">
              <a:solidFill>
                <a:schemeClr val="tx2">
                  <a:lumMod val="50000"/>
                </a:schemeClr>
              </a:solidFill>
              <a:latin typeface="Avenir Next" charset="0"/>
              <a:ea typeface="Avenir Next" charset="0"/>
              <a:cs typeface="Avenir Next" charset="0"/>
            </a:endParaRPr>
          </a:p>
        </p:txBody>
      </p:sp>
      <p:sp>
        <p:nvSpPr>
          <p:cNvPr id="20482" name="Content Placeholder 2"/>
          <p:cNvSpPr>
            <a:spLocks noGrp="1"/>
          </p:cNvSpPr>
          <p:nvPr>
            <p:ph idx="1"/>
          </p:nvPr>
        </p:nvSpPr>
        <p:spPr>
          <a:xfrm>
            <a:off x="744537" y="1679170"/>
            <a:ext cx="7654925" cy="4244975"/>
          </a:xfrm>
        </p:spPr>
        <p:txBody>
          <a:bodyPr/>
          <a:lstStyle/>
          <a:p>
            <a:pPr marL="0" indent="0" eaLnBrk="1" hangingPunct="1">
              <a:buFont typeface="Arial" charset="0"/>
              <a:buNone/>
            </a:pPr>
            <a:r>
              <a:rPr lang="en-US" altLang="en-US" sz="1600" dirty="0">
                <a:solidFill>
                  <a:srgbClr val="10253F"/>
                </a:solidFill>
                <a:latin typeface="Avenir Next" charset="0"/>
                <a:ea typeface="Avenir Next" charset="0"/>
                <a:cs typeface="Avenir Next" charset="0"/>
              </a:rPr>
              <a:t>Your </a:t>
            </a:r>
            <a:r>
              <a:rPr lang="en-US" altLang="en-US" sz="1600" dirty="0" smtClean="0">
                <a:solidFill>
                  <a:srgbClr val="10253F"/>
                </a:solidFill>
                <a:latin typeface="Avenir Next" charset="0"/>
                <a:ea typeface="Avenir Next" charset="0"/>
                <a:cs typeface="Avenir Next" charset="0"/>
              </a:rPr>
              <a:t>C-suite </a:t>
            </a:r>
            <a:r>
              <a:rPr lang="en-US" altLang="en-US" sz="1600" dirty="0">
                <a:solidFill>
                  <a:srgbClr val="10253F"/>
                </a:solidFill>
                <a:latin typeface="Avenir Next" charset="0"/>
                <a:ea typeface="Avenir Next" charset="0"/>
                <a:cs typeface="Avenir Next" charset="0"/>
              </a:rPr>
              <a:t>is </a:t>
            </a:r>
            <a:r>
              <a:rPr lang="en-US" altLang="en-US" sz="1600" dirty="0" smtClean="0">
                <a:solidFill>
                  <a:srgbClr val="10253F"/>
                </a:solidFill>
                <a:latin typeface="Avenir Next" charset="0"/>
                <a:ea typeface="Avenir Next" charset="0"/>
                <a:cs typeface="Avenir Next" charset="0"/>
              </a:rPr>
              <a:t>busy, but </a:t>
            </a:r>
            <a:r>
              <a:rPr lang="en-US" altLang="en-US" sz="1600" dirty="0">
                <a:solidFill>
                  <a:srgbClr val="10253F"/>
                </a:solidFill>
                <a:latin typeface="Avenir Next" charset="0"/>
                <a:ea typeface="Avenir Next" charset="0"/>
                <a:cs typeface="Avenir Next" charset="0"/>
              </a:rPr>
              <a:t>that doesn’t mean they </a:t>
            </a:r>
            <a:r>
              <a:rPr lang="en-US" altLang="en-US" sz="1600" dirty="0" smtClean="0">
                <a:solidFill>
                  <a:srgbClr val="10253F"/>
                </a:solidFill>
                <a:latin typeface="Avenir Next" charset="0"/>
                <a:ea typeface="Avenir Next" charset="0"/>
                <a:cs typeface="Avenir Next" charset="0"/>
              </a:rPr>
              <a:t>can ignore the results you’ve driven. </a:t>
            </a:r>
            <a:r>
              <a:rPr lang="en-US" altLang="en-US" sz="1600" b="1" dirty="0" smtClean="0">
                <a:solidFill>
                  <a:srgbClr val="10253F"/>
                </a:solidFill>
                <a:latin typeface="Avenir Next" charset="0"/>
                <a:ea typeface="Avenir Next" charset="0"/>
                <a:cs typeface="Avenir Next" charset="0"/>
              </a:rPr>
              <a:t>You should strive to make it as easy as possible for your superiors to glean key insights from your detailed reports</a:t>
            </a:r>
            <a:r>
              <a:rPr lang="en-US" altLang="en-US" sz="1600" dirty="0" smtClean="0">
                <a:solidFill>
                  <a:srgbClr val="10253F"/>
                </a:solidFill>
                <a:latin typeface="Avenir Next" charset="0"/>
                <a:ea typeface="Avenir Next" charset="0"/>
                <a:cs typeface="Avenir Next" charset="0"/>
              </a:rPr>
              <a:t>.</a:t>
            </a:r>
          </a:p>
          <a:p>
            <a:pPr marL="0" indent="0" eaLnBrk="1" hangingPunct="1">
              <a:buFont typeface="Arial" charset="0"/>
              <a:buNone/>
            </a:pPr>
            <a:endParaRPr lang="en-US" altLang="en-US" sz="1600" dirty="0">
              <a:solidFill>
                <a:srgbClr val="10253F"/>
              </a:solidFill>
              <a:latin typeface="Avenir Next" charset="0"/>
              <a:ea typeface="Avenir Next" charset="0"/>
              <a:cs typeface="Avenir Next" charset="0"/>
            </a:endParaRPr>
          </a:p>
          <a:p>
            <a:pPr marL="0" indent="0" eaLnBrk="1" hangingPunct="1">
              <a:buFont typeface="Arial" charset="0"/>
              <a:buNone/>
            </a:pPr>
            <a:r>
              <a:rPr lang="en-US" altLang="en-US" sz="1600" dirty="0" smtClean="0">
                <a:solidFill>
                  <a:srgbClr val="10253F"/>
                </a:solidFill>
                <a:latin typeface="Avenir Next" charset="0"/>
                <a:ea typeface="Avenir Next" charset="0"/>
                <a:cs typeface="Avenir Next" charset="0"/>
              </a:rPr>
              <a:t>While </a:t>
            </a:r>
            <a:r>
              <a:rPr lang="en-US" altLang="en-US" sz="1600" dirty="0">
                <a:solidFill>
                  <a:srgbClr val="10253F"/>
                </a:solidFill>
                <a:latin typeface="Avenir Next" charset="0"/>
                <a:ea typeface="Avenir Next" charset="0"/>
                <a:cs typeface="Avenir Next" charset="0"/>
              </a:rPr>
              <a:t>a marketing </a:t>
            </a:r>
            <a:r>
              <a:rPr lang="en-US" altLang="en-US" sz="1600" dirty="0" smtClean="0">
                <a:solidFill>
                  <a:srgbClr val="10253F"/>
                </a:solidFill>
                <a:latin typeface="Avenir Next" charset="0"/>
                <a:ea typeface="Avenir Next" charset="0"/>
                <a:cs typeface="Avenir Next" charset="0"/>
              </a:rPr>
              <a:t>director or VP will </a:t>
            </a:r>
            <a:r>
              <a:rPr lang="en-US" altLang="en-US" sz="1600" dirty="0">
                <a:solidFill>
                  <a:srgbClr val="10253F"/>
                </a:solidFill>
                <a:latin typeface="Avenir Next" charset="0"/>
                <a:ea typeface="Avenir Next" charset="0"/>
                <a:cs typeface="Avenir Next" charset="0"/>
              </a:rPr>
              <a:t>be invested in your full report, you’ll want to provide a summary of the metrics to </a:t>
            </a:r>
            <a:r>
              <a:rPr lang="en-US" altLang="en-US" sz="1600" dirty="0" smtClean="0">
                <a:solidFill>
                  <a:srgbClr val="10253F"/>
                </a:solidFill>
                <a:latin typeface="Avenir Next" charset="0"/>
                <a:ea typeface="Avenir Next" charset="0"/>
                <a:cs typeface="Avenir Next" charset="0"/>
              </a:rPr>
              <a:t>help:</a:t>
            </a:r>
          </a:p>
          <a:p>
            <a:pPr marL="0" indent="0" eaLnBrk="1" hangingPunct="1">
              <a:buFont typeface="Arial" charset="0"/>
              <a:buNone/>
            </a:pPr>
            <a:endParaRPr lang="en-US" altLang="en-US" sz="1600" dirty="0" smtClean="0">
              <a:solidFill>
                <a:srgbClr val="10253F"/>
              </a:solidFill>
              <a:latin typeface="Avenir Next" charset="0"/>
              <a:ea typeface="Avenir Next" charset="0"/>
              <a:cs typeface="Avenir Next" charset="0"/>
            </a:endParaRPr>
          </a:p>
          <a:p>
            <a:pPr eaLnBrk="1" hangingPunct="1"/>
            <a:r>
              <a:rPr lang="en-US" altLang="en-US" sz="1600" dirty="0" smtClean="0">
                <a:solidFill>
                  <a:srgbClr val="10253F"/>
                </a:solidFill>
                <a:latin typeface="Avenir Next" charset="0"/>
                <a:ea typeface="Avenir Next" charset="0"/>
                <a:cs typeface="Avenir Next" charset="0"/>
              </a:rPr>
              <a:t>Keep an easy reference for monthly performance.</a:t>
            </a:r>
          </a:p>
          <a:p>
            <a:pPr eaLnBrk="1" hangingPunct="1"/>
            <a:r>
              <a:rPr lang="en-US" altLang="en-US" sz="1600" dirty="0" smtClean="0">
                <a:solidFill>
                  <a:srgbClr val="10253F"/>
                </a:solidFill>
                <a:latin typeface="Avenir Next" charset="0"/>
                <a:ea typeface="Avenir Next" charset="0"/>
                <a:cs typeface="Avenir Next" charset="0"/>
              </a:rPr>
              <a:t>Show off your team’s work to senior leaders who want to scan results quickly.</a:t>
            </a:r>
          </a:p>
          <a:p>
            <a:pPr lvl="1" eaLnBrk="1" hangingPunct="1">
              <a:buFont typeface="Arial" charset="0"/>
              <a:buNone/>
            </a:pPr>
            <a:endParaRPr lang="en-US" altLang="en-US" sz="1600" dirty="0" smtClean="0">
              <a:solidFill>
                <a:srgbClr val="10253F"/>
              </a:solidFill>
              <a:latin typeface="Avenir Next" charset="0"/>
              <a:ea typeface="Avenir Next" charset="0"/>
              <a:cs typeface="Avenir Next" charset="0"/>
            </a:endParaRPr>
          </a:p>
          <a:p>
            <a:pPr marL="0" indent="0" eaLnBrk="1" hangingPunct="1">
              <a:buFont typeface="Arial" charset="0"/>
              <a:buNone/>
            </a:pPr>
            <a:r>
              <a:rPr lang="en-US" altLang="en-US" sz="1600" dirty="0" smtClean="0">
                <a:solidFill>
                  <a:srgbClr val="10253F"/>
                </a:solidFill>
                <a:latin typeface="Avenir Next" charset="0"/>
                <a:ea typeface="Avenir Next" charset="0"/>
                <a:cs typeface="Avenir Next" charset="0"/>
              </a:rPr>
              <a:t>The </a:t>
            </a:r>
            <a:r>
              <a:rPr lang="en-US" altLang="en-US" sz="1600" dirty="0">
                <a:solidFill>
                  <a:srgbClr val="10253F"/>
                </a:solidFill>
                <a:latin typeface="Avenir Next" charset="0"/>
                <a:ea typeface="Avenir Next" charset="0"/>
                <a:cs typeface="Avenir Next" charset="0"/>
              </a:rPr>
              <a:t>following slide will </a:t>
            </a:r>
            <a:r>
              <a:rPr lang="en-US" altLang="en-US" sz="1600" dirty="0" smtClean="0">
                <a:solidFill>
                  <a:srgbClr val="10253F"/>
                </a:solidFill>
                <a:latin typeface="Avenir Next" charset="0"/>
                <a:ea typeface="Avenir Next" charset="0"/>
                <a:cs typeface="Avenir Next" charset="0"/>
              </a:rPr>
              <a:t>allow you to highlight key metrics. In light blue, you’ll find exactly where </a:t>
            </a:r>
            <a:r>
              <a:rPr lang="en-US" altLang="en-US" sz="1600" dirty="0">
                <a:solidFill>
                  <a:srgbClr val="10253F"/>
                </a:solidFill>
                <a:latin typeface="Avenir Next" charset="0"/>
                <a:ea typeface="Avenir Next" charset="0"/>
                <a:cs typeface="Avenir Next" charset="0"/>
              </a:rPr>
              <a:t>you can </a:t>
            </a:r>
            <a:r>
              <a:rPr lang="en-US" altLang="en-US" sz="1600" dirty="0" smtClean="0">
                <a:solidFill>
                  <a:srgbClr val="10253F"/>
                </a:solidFill>
                <a:latin typeface="Avenir Next" charset="0"/>
                <a:ea typeface="Avenir Next" charset="0"/>
                <a:cs typeface="Avenir Next" charset="0"/>
              </a:rPr>
              <a:t>look in </a:t>
            </a:r>
            <a:r>
              <a:rPr lang="en-US" altLang="en-US" sz="1600" dirty="0">
                <a:solidFill>
                  <a:srgbClr val="10253F"/>
                </a:solidFill>
                <a:latin typeface="Avenir Next" charset="0"/>
                <a:ea typeface="Avenir Next" charset="0"/>
                <a:cs typeface="Avenir Next" charset="0"/>
              </a:rPr>
              <a:t>the associated </a:t>
            </a:r>
            <a:r>
              <a:rPr lang="en-US" altLang="en-US" sz="1600" dirty="0" smtClean="0">
                <a:solidFill>
                  <a:srgbClr val="10253F"/>
                </a:solidFill>
                <a:latin typeface="Avenir Next" charset="0"/>
                <a:ea typeface="Avenir Next" charset="0"/>
                <a:cs typeface="Avenir Next" charset="0"/>
              </a:rPr>
              <a:t>spreadsheet for the number the slide is referencing.</a:t>
            </a:r>
            <a:endParaRPr lang="en-US" altLang="en-US" sz="1600" dirty="0">
              <a:solidFill>
                <a:srgbClr val="10253F"/>
              </a:solidFill>
              <a:latin typeface="Avenir Next" charset="0"/>
              <a:ea typeface="Avenir Next" charset="0"/>
              <a:cs typeface="Avenir Next"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0C234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a:bodyPr>
          <a:lstStyle/>
          <a:p>
            <a:pPr eaLnBrk="1" fontAlgn="auto" hangingPunct="1">
              <a:spcAft>
                <a:spcPts val="0"/>
              </a:spcAft>
              <a:defRPr/>
            </a:pPr>
            <a:r>
              <a:rPr lang="en-US" sz="4000" dirty="0" smtClean="0">
                <a:solidFill>
                  <a:schemeClr val="accent6">
                    <a:lumMod val="75000"/>
                  </a:schemeClr>
                </a:solidFill>
                <a:latin typeface="Avenir Next" charset="0"/>
                <a:ea typeface="Avenir Next" charset="0"/>
                <a:cs typeface="Avenir Next" charset="0"/>
              </a:rPr>
              <a:t>[</a:t>
            </a:r>
            <a:r>
              <a:rPr lang="en-US" sz="4000" i="1" dirty="0" smtClean="0">
                <a:solidFill>
                  <a:schemeClr val="accent6">
                    <a:lumMod val="75000"/>
                  </a:schemeClr>
                </a:solidFill>
                <a:latin typeface="Avenir Next" charset="0"/>
                <a:ea typeface="Avenir Next" charset="0"/>
                <a:cs typeface="Avenir Next" charset="0"/>
              </a:rPr>
              <a:t>Insert Month Here</a:t>
            </a:r>
            <a:r>
              <a:rPr lang="en-US" sz="4000" dirty="0" smtClean="0">
                <a:solidFill>
                  <a:schemeClr val="accent6">
                    <a:lumMod val="75000"/>
                  </a:schemeClr>
                </a:solidFill>
                <a:latin typeface="Avenir Next" charset="0"/>
                <a:ea typeface="Avenir Next" charset="0"/>
                <a:cs typeface="Avenir Next" charset="0"/>
              </a:rPr>
              <a:t>] </a:t>
            </a:r>
            <a:r>
              <a:rPr lang="en-US" sz="4000" b="1" dirty="0" smtClean="0">
                <a:solidFill>
                  <a:schemeClr val="bg1"/>
                </a:solidFill>
                <a:latin typeface="Avenir Next" charset="0"/>
                <a:ea typeface="Avenir Next" charset="0"/>
                <a:cs typeface="Avenir Next" charset="0"/>
              </a:rPr>
              <a:t>Highlights</a:t>
            </a:r>
            <a:endParaRPr lang="en-US" sz="4000" dirty="0">
              <a:solidFill>
                <a:schemeClr val="bg1"/>
              </a:solidFill>
              <a:latin typeface="Avenir Next" charset="0"/>
              <a:ea typeface="Avenir Next" charset="0"/>
              <a:cs typeface="Avenir Next" charset="0"/>
            </a:endParaRPr>
          </a:p>
        </p:txBody>
      </p:sp>
      <p:sp>
        <p:nvSpPr>
          <p:cNvPr id="3" name="Content Placeholder 2"/>
          <p:cNvSpPr>
            <a:spLocks noGrp="1"/>
          </p:cNvSpPr>
          <p:nvPr>
            <p:ph idx="1"/>
          </p:nvPr>
        </p:nvSpPr>
        <p:spPr>
          <a:xfrm>
            <a:off x="457200" y="1600200"/>
            <a:ext cx="8229600" cy="4964113"/>
          </a:xfrm>
        </p:spPr>
        <p:txBody>
          <a:bodyPr rtlCol="0">
            <a:normAutofit fontScale="62500" lnSpcReduction="20000"/>
          </a:bodyPr>
          <a:lstStyle/>
          <a:p>
            <a:pPr eaLnBrk="1" fontAlgn="auto" hangingPunct="1">
              <a:spcAft>
                <a:spcPts val="0"/>
              </a:spcAft>
              <a:buFont typeface="Wingdings" charset="2"/>
              <a:buChar char="§"/>
              <a:defRPr/>
            </a:pPr>
            <a:r>
              <a:rPr lang="en-US" dirty="0" smtClean="0">
                <a:solidFill>
                  <a:srgbClr val="FFFFFF"/>
                </a:solidFill>
                <a:latin typeface="Avenir Next" charset="0"/>
                <a:ea typeface="Avenir Next" charset="0"/>
                <a:cs typeface="Avenir Next" charset="0"/>
              </a:rPr>
              <a:t>Total Marketing reach grew </a:t>
            </a:r>
            <a:r>
              <a:rPr lang="en-US" dirty="0" smtClean="0">
                <a:solidFill>
                  <a:srgbClr val="E46C0A"/>
                </a:solidFill>
                <a:latin typeface="Avenir Next" charset="0"/>
                <a:ea typeface="Avenir Next" charset="0"/>
                <a:cs typeface="Avenir Next" charset="0"/>
              </a:rPr>
              <a:t>X</a:t>
            </a:r>
            <a:r>
              <a:rPr lang="en-US" dirty="0" smtClean="0">
                <a:solidFill>
                  <a:srgbClr val="FFFFFF"/>
                </a:solidFill>
                <a:latin typeface="Avenir Next" charset="0"/>
                <a:ea typeface="Avenir Next" charset="0"/>
                <a:cs typeface="Avenir Next" charset="0"/>
              </a:rPr>
              <a:t>% month over month</a:t>
            </a:r>
            <a:r>
              <a:rPr lang="en-US" dirty="0" smtClean="0">
                <a:solidFill>
                  <a:srgbClr val="262626"/>
                </a:solidFill>
                <a:latin typeface="Avenir Next" charset="0"/>
                <a:ea typeface="Avenir Next" charset="0"/>
                <a:cs typeface="Avenir Next" charset="0"/>
              </a:rPr>
              <a:t> </a:t>
            </a:r>
            <a:br>
              <a:rPr lang="en-US" dirty="0" smtClean="0">
                <a:solidFill>
                  <a:srgbClr val="262626"/>
                </a:solidFill>
                <a:latin typeface="Avenir Next" charset="0"/>
                <a:ea typeface="Avenir Next" charset="0"/>
                <a:cs typeface="Avenir Next" charset="0"/>
              </a:rPr>
            </a:br>
            <a:r>
              <a:rPr lang="en-US" dirty="0" smtClean="0">
                <a:solidFill>
                  <a:schemeClr val="tx2">
                    <a:lumMod val="60000"/>
                    <a:lumOff val="40000"/>
                  </a:schemeClr>
                </a:solidFill>
                <a:latin typeface="Avenir Next" charset="0"/>
                <a:ea typeface="Avenir Next" charset="0"/>
                <a:cs typeface="Avenir Next" charset="0"/>
              </a:rPr>
              <a:t>(</a:t>
            </a:r>
            <a:r>
              <a:rPr lang="en-US" dirty="0" smtClean="0">
                <a:solidFill>
                  <a:schemeClr val="tx2">
                    <a:lumMod val="60000"/>
                    <a:lumOff val="40000"/>
                  </a:schemeClr>
                </a:solidFill>
                <a:latin typeface="Avenir Next" charset="0"/>
                <a:ea typeface="Avenir Next" charset="0"/>
                <a:cs typeface="Avenir Next" charset="0"/>
                <a:sym typeface="Wingdings"/>
              </a:rPr>
              <a:t>Cell </a:t>
            </a:r>
            <a:r>
              <a:rPr lang="en-US" dirty="0" smtClean="0">
                <a:solidFill>
                  <a:schemeClr val="tx2">
                    <a:lumMod val="60000"/>
                    <a:lumOff val="40000"/>
                  </a:schemeClr>
                </a:solidFill>
                <a:latin typeface="Avenir Next" charset="0"/>
                <a:ea typeface="Avenir Next" charset="0"/>
                <a:cs typeface="Avenir Next" charset="0"/>
                <a:sym typeface="Wingdings"/>
              </a:rPr>
              <a:t>O10, </a:t>
            </a:r>
            <a:r>
              <a:rPr lang="en-US" dirty="0" smtClean="0">
                <a:solidFill>
                  <a:schemeClr val="tx2">
                    <a:lumMod val="60000"/>
                    <a:lumOff val="40000"/>
                  </a:schemeClr>
                </a:solidFill>
                <a:latin typeface="Avenir Next" charset="0"/>
                <a:ea typeface="Avenir Next" charset="0"/>
                <a:cs typeface="Avenir Next" charset="0"/>
                <a:sym typeface="Wingdings"/>
              </a:rPr>
              <a:t>Reach </a:t>
            </a:r>
            <a:r>
              <a:rPr lang="en-US" dirty="0" smtClean="0">
                <a:solidFill>
                  <a:schemeClr val="tx2">
                    <a:lumMod val="60000"/>
                    <a:lumOff val="40000"/>
                  </a:schemeClr>
                </a:solidFill>
                <a:latin typeface="Avenir Next" charset="0"/>
                <a:ea typeface="Avenir Next" charset="0"/>
                <a:cs typeface="Avenir Next" charset="0"/>
                <a:sym typeface="Wingdings"/>
              </a:rPr>
              <a:t>tab</a:t>
            </a:r>
            <a:r>
              <a:rPr lang="en-US" dirty="0" smtClean="0">
                <a:solidFill>
                  <a:schemeClr val="tx2">
                    <a:lumMod val="60000"/>
                    <a:lumOff val="40000"/>
                  </a:schemeClr>
                </a:solidFill>
                <a:latin typeface="Avenir Next" charset="0"/>
                <a:ea typeface="Avenir Next" charset="0"/>
                <a:cs typeface="Avenir Next" charset="0"/>
                <a:sym typeface="Wingdings"/>
              </a:rPr>
              <a:t>)</a:t>
            </a:r>
            <a:endParaRPr lang="en-US" dirty="0">
              <a:solidFill>
                <a:schemeClr val="tx2">
                  <a:lumMod val="60000"/>
                  <a:lumOff val="40000"/>
                </a:schemeClr>
              </a:solidFill>
              <a:latin typeface="Avenir Next" charset="0"/>
              <a:ea typeface="Avenir Next" charset="0"/>
              <a:cs typeface="Avenir Next" charset="0"/>
              <a:sym typeface="Wingdings"/>
            </a:endParaRPr>
          </a:p>
          <a:p>
            <a:pPr marL="0" indent="0" eaLnBrk="1" fontAlgn="auto" hangingPunct="1">
              <a:spcAft>
                <a:spcPts val="0"/>
              </a:spcAft>
              <a:buFont typeface="Arial" charset="0"/>
              <a:buNone/>
              <a:defRPr/>
            </a:pPr>
            <a:endParaRPr lang="en-US" dirty="0" smtClean="0">
              <a:solidFill>
                <a:schemeClr val="bg1"/>
              </a:solidFill>
              <a:latin typeface="Avenir Next" charset="0"/>
              <a:ea typeface="Avenir Next" charset="0"/>
              <a:cs typeface="Avenir Next" charset="0"/>
            </a:endParaRPr>
          </a:p>
          <a:p>
            <a:pPr eaLnBrk="1" fontAlgn="auto" hangingPunct="1">
              <a:spcAft>
                <a:spcPts val="0"/>
              </a:spcAft>
              <a:buFont typeface="Wingdings" charset="2"/>
              <a:buChar char="§"/>
              <a:defRPr/>
            </a:pPr>
            <a:r>
              <a:rPr lang="en-US" dirty="0" smtClean="0">
                <a:solidFill>
                  <a:srgbClr val="FFFFFF"/>
                </a:solidFill>
                <a:latin typeface="Avenir Next" charset="0"/>
                <a:ea typeface="Avenir Next" charset="0"/>
                <a:cs typeface="Avenir Next" charset="0"/>
              </a:rPr>
              <a:t>Overall website visits up </a:t>
            </a:r>
            <a:r>
              <a:rPr lang="en-US" dirty="0" smtClean="0">
                <a:solidFill>
                  <a:srgbClr val="E46C0A"/>
                </a:solidFill>
                <a:latin typeface="Avenir Next" charset="0"/>
                <a:ea typeface="Avenir Next" charset="0"/>
                <a:cs typeface="Avenir Next" charset="0"/>
              </a:rPr>
              <a:t>X</a:t>
            </a:r>
            <a:r>
              <a:rPr lang="en-US" dirty="0" smtClean="0">
                <a:solidFill>
                  <a:srgbClr val="FFFFFF"/>
                </a:solidFill>
                <a:latin typeface="Avenir Next" charset="0"/>
                <a:ea typeface="Avenir Next" charset="0"/>
                <a:cs typeface="Avenir Next" charset="0"/>
              </a:rPr>
              <a:t>% from </a:t>
            </a:r>
            <a:r>
              <a:rPr lang="en-US" dirty="0" smtClean="0">
                <a:solidFill>
                  <a:srgbClr val="E46C0A"/>
                </a:solidFill>
                <a:latin typeface="Avenir Next" charset="0"/>
                <a:ea typeface="Avenir Next" charset="0"/>
                <a:cs typeface="Avenir Next" charset="0"/>
              </a:rPr>
              <a:t>[</a:t>
            </a:r>
            <a:r>
              <a:rPr lang="en-US" i="1" dirty="0" smtClean="0">
                <a:solidFill>
                  <a:srgbClr val="E46C0A"/>
                </a:solidFill>
                <a:latin typeface="Avenir Next" charset="0"/>
                <a:ea typeface="Avenir Next" charset="0"/>
                <a:cs typeface="Avenir Next" charset="0"/>
              </a:rPr>
              <a:t>previous month</a:t>
            </a:r>
            <a:r>
              <a:rPr lang="en-US" dirty="0" smtClean="0">
                <a:solidFill>
                  <a:srgbClr val="E46C0A"/>
                </a:solidFill>
                <a:latin typeface="Avenir Next" charset="0"/>
                <a:ea typeface="Avenir Next" charset="0"/>
                <a:cs typeface="Avenir Next" charset="0"/>
              </a:rPr>
              <a:t>]</a:t>
            </a:r>
            <a:br>
              <a:rPr lang="en-US" dirty="0" smtClean="0">
                <a:solidFill>
                  <a:srgbClr val="E46C0A"/>
                </a:solidFill>
                <a:latin typeface="Avenir Next" charset="0"/>
                <a:ea typeface="Avenir Next" charset="0"/>
                <a:cs typeface="Avenir Next" charset="0"/>
              </a:rPr>
            </a:br>
            <a:r>
              <a:rPr lang="en-US" dirty="0" smtClean="0">
                <a:solidFill>
                  <a:srgbClr val="558ED5"/>
                </a:solidFill>
                <a:latin typeface="Avenir Next" charset="0"/>
                <a:ea typeface="Avenir Next" charset="0"/>
                <a:cs typeface="Avenir Next" charset="0"/>
                <a:sym typeface="Wingdings"/>
              </a:rPr>
              <a:t>(Cell </a:t>
            </a:r>
            <a:r>
              <a:rPr lang="en-US" dirty="0" smtClean="0">
                <a:solidFill>
                  <a:srgbClr val="558ED5"/>
                </a:solidFill>
                <a:latin typeface="Avenir Next" charset="0"/>
                <a:ea typeface="Avenir Next" charset="0"/>
                <a:cs typeface="Avenir Next" charset="0"/>
                <a:sym typeface="Wingdings"/>
              </a:rPr>
              <a:t>O13, </a:t>
            </a:r>
            <a:r>
              <a:rPr lang="en-US" dirty="0" smtClean="0">
                <a:solidFill>
                  <a:srgbClr val="558ED5"/>
                </a:solidFill>
                <a:latin typeface="Avenir Next" charset="0"/>
                <a:ea typeface="Avenir Next" charset="0"/>
                <a:cs typeface="Avenir Next" charset="0"/>
                <a:sym typeface="Wingdings"/>
              </a:rPr>
              <a:t>Visits </a:t>
            </a:r>
            <a:r>
              <a:rPr lang="en-US" dirty="0" smtClean="0">
                <a:solidFill>
                  <a:srgbClr val="558ED5"/>
                </a:solidFill>
                <a:latin typeface="Avenir Next" charset="0"/>
                <a:ea typeface="Avenir Next" charset="0"/>
                <a:cs typeface="Avenir Next" charset="0"/>
                <a:sym typeface="Wingdings"/>
              </a:rPr>
              <a:t>tab</a:t>
            </a:r>
            <a:r>
              <a:rPr lang="en-US" dirty="0" smtClean="0">
                <a:solidFill>
                  <a:srgbClr val="558ED5"/>
                </a:solidFill>
                <a:latin typeface="Avenir Next" charset="0"/>
                <a:ea typeface="Avenir Next" charset="0"/>
                <a:cs typeface="Avenir Next" charset="0"/>
                <a:sym typeface="Wingdings"/>
              </a:rPr>
              <a:t>)</a:t>
            </a:r>
          </a:p>
          <a:p>
            <a:pPr marL="0" indent="0" eaLnBrk="1" fontAlgn="auto" hangingPunct="1">
              <a:spcAft>
                <a:spcPts val="0"/>
              </a:spcAft>
              <a:buFont typeface="Arial" charset="0"/>
              <a:buNone/>
              <a:defRPr/>
            </a:pPr>
            <a:endParaRPr lang="en-US" dirty="0" smtClean="0">
              <a:solidFill>
                <a:schemeClr val="bg1"/>
              </a:solidFill>
              <a:latin typeface="Avenir Next" charset="0"/>
              <a:ea typeface="Avenir Next" charset="0"/>
              <a:cs typeface="Avenir Next" charset="0"/>
            </a:endParaRPr>
          </a:p>
          <a:p>
            <a:pPr eaLnBrk="1" fontAlgn="auto" hangingPunct="1">
              <a:spcAft>
                <a:spcPts val="0"/>
              </a:spcAft>
              <a:buFont typeface="Wingdings" charset="2"/>
              <a:buChar char="§"/>
              <a:defRPr/>
            </a:pPr>
            <a:r>
              <a:rPr lang="en-US" dirty="0" smtClean="0">
                <a:solidFill>
                  <a:srgbClr val="FFFFFF"/>
                </a:solidFill>
                <a:latin typeface="Avenir Next" charset="0"/>
                <a:ea typeface="Avenir Next" charset="0"/>
                <a:cs typeface="Avenir Next" charset="0"/>
              </a:rPr>
              <a:t>Generated </a:t>
            </a:r>
            <a:r>
              <a:rPr lang="en-US" dirty="0" smtClean="0">
                <a:solidFill>
                  <a:srgbClr val="E46C0A"/>
                </a:solidFill>
                <a:latin typeface="Avenir Next" charset="0"/>
                <a:ea typeface="Avenir Next" charset="0"/>
                <a:cs typeface="Avenir Next" charset="0"/>
              </a:rPr>
              <a:t>X</a:t>
            </a:r>
            <a:r>
              <a:rPr lang="en-US" dirty="0" smtClean="0">
                <a:solidFill>
                  <a:schemeClr val="bg1"/>
                </a:solidFill>
                <a:latin typeface="Avenir Next" charset="0"/>
                <a:ea typeface="Avenir Next" charset="0"/>
                <a:cs typeface="Avenir Next" charset="0"/>
              </a:rPr>
              <a:t> </a:t>
            </a:r>
            <a:r>
              <a:rPr lang="en-US" dirty="0" smtClean="0">
                <a:solidFill>
                  <a:srgbClr val="FFFFFF"/>
                </a:solidFill>
                <a:latin typeface="Avenir Next" charset="0"/>
                <a:ea typeface="Avenir Next" charset="0"/>
                <a:cs typeface="Avenir Next" charset="0"/>
              </a:rPr>
              <a:t>new leads in </a:t>
            </a:r>
            <a:r>
              <a:rPr lang="en-US" dirty="0" smtClean="0">
                <a:solidFill>
                  <a:srgbClr val="E46C0A"/>
                </a:solidFill>
                <a:latin typeface="Avenir Next" charset="0"/>
                <a:ea typeface="Avenir Next" charset="0"/>
                <a:cs typeface="Avenir Next" charset="0"/>
              </a:rPr>
              <a:t>[</a:t>
            </a:r>
            <a:r>
              <a:rPr lang="en-US" i="1" dirty="0" smtClean="0">
                <a:solidFill>
                  <a:srgbClr val="E46C0A"/>
                </a:solidFill>
                <a:latin typeface="Avenir Next" charset="0"/>
                <a:ea typeface="Avenir Next" charset="0"/>
                <a:cs typeface="Avenir Next" charset="0"/>
              </a:rPr>
              <a:t>month</a:t>
            </a:r>
            <a:r>
              <a:rPr lang="en-US" dirty="0" smtClean="0">
                <a:solidFill>
                  <a:srgbClr val="E46C0A"/>
                </a:solidFill>
                <a:latin typeface="Avenir Next" charset="0"/>
                <a:ea typeface="Avenir Next" charset="0"/>
                <a:cs typeface="Avenir Next" charset="0"/>
              </a:rPr>
              <a:t>]</a:t>
            </a:r>
            <a:r>
              <a:rPr lang="en-US" dirty="0" smtClean="0">
                <a:solidFill>
                  <a:srgbClr val="FFFFFF"/>
                </a:solidFill>
                <a:latin typeface="Avenir Next" charset="0"/>
                <a:ea typeface="Avenir Next" charset="0"/>
                <a:cs typeface="Avenir Next" charset="0"/>
              </a:rPr>
              <a:t>, up </a:t>
            </a:r>
            <a:r>
              <a:rPr lang="en-US" dirty="0" smtClean="0">
                <a:solidFill>
                  <a:srgbClr val="E46C0A"/>
                </a:solidFill>
                <a:latin typeface="Avenir Next" charset="0"/>
                <a:ea typeface="Avenir Next" charset="0"/>
                <a:cs typeface="Avenir Next" charset="0"/>
              </a:rPr>
              <a:t>X</a:t>
            </a:r>
            <a:r>
              <a:rPr lang="en-US" dirty="0" smtClean="0">
                <a:solidFill>
                  <a:srgbClr val="FFFFFF"/>
                </a:solidFill>
                <a:latin typeface="Avenir Next" charset="0"/>
                <a:ea typeface="Avenir Next" charset="0"/>
                <a:cs typeface="Avenir Next" charset="0"/>
              </a:rPr>
              <a:t>% from </a:t>
            </a:r>
            <a:r>
              <a:rPr lang="en-US" dirty="0" smtClean="0">
                <a:solidFill>
                  <a:srgbClr val="E46C0A"/>
                </a:solidFill>
                <a:latin typeface="Avenir Next" charset="0"/>
                <a:ea typeface="Avenir Next" charset="0"/>
                <a:cs typeface="Avenir Next" charset="0"/>
              </a:rPr>
              <a:t>[</a:t>
            </a:r>
            <a:r>
              <a:rPr lang="en-US" i="1" dirty="0" smtClean="0">
                <a:solidFill>
                  <a:srgbClr val="E46C0A"/>
                </a:solidFill>
                <a:latin typeface="Avenir Next" charset="0"/>
                <a:ea typeface="Avenir Next" charset="0"/>
                <a:cs typeface="Avenir Next" charset="0"/>
              </a:rPr>
              <a:t>previous month</a:t>
            </a:r>
            <a:r>
              <a:rPr lang="en-US" dirty="0" smtClean="0">
                <a:solidFill>
                  <a:srgbClr val="E46C0A"/>
                </a:solidFill>
                <a:latin typeface="Avenir Next" charset="0"/>
                <a:ea typeface="Avenir Next" charset="0"/>
                <a:cs typeface="Avenir Next" charset="0"/>
              </a:rPr>
              <a:t>] </a:t>
            </a:r>
            <a:r>
              <a:rPr lang="en-US" dirty="0" smtClean="0">
                <a:solidFill>
                  <a:srgbClr val="262626"/>
                </a:solidFill>
                <a:latin typeface="Avenir Next" charset="0"/>
                <a:ea typeface="Avenir Next" charset="0"/>
                <a:cs typeface="Avenir Next" charset="0"/>
              </a:rPr>
              <a:t/>
            </a:r>
            <a:br>
              <a:rPr lang="en-US" dirty="0" smtClean="0">
                <a:solidFill>
                  <a:srgbClr val="262626"/>
                </a:solidFill>
                <a:latin typeface="Avenir Next" charset="0"/>
                <a:ea typeface="Avenir Next" charset="0"/>
                <a:cs typeface="Avenir Next" charset="0"/>
              </a:rPr>
            </a:br>
            <a:r>
              <a:rPr lang="en-US" dirty="0" smtClean="0">
                <a:solidFill>
                  <a:srgbClr val="558ED5"/>
                </a:solidFill>
                <a:latin typeface="Avenir Next" charset="0"/>
                <a:ea typeface="Avenir Next" charset="0"/>
                <a:cs typeface="Avenir Next" charset="0"/>
                <a:sym typeface="Wingdings"/>
              </a:rPr>
              <a:t>(Cell M13 &amp; </a:t>
            </a:r>
            <a:r>
              <a:rPr lang="en-US" dirty="0" smtClean="0">
                <a:solidFill>
                  <a:srgbClr val="558ED5"/>
                </a:solidFill>
                <a:latin typeface="Avenir Next" charset="0"/>
                <a:ea typeface="Avenir Next" charset="0"/>
                <a:cs typeface="Avenir Next" charset="0"/>
                <a:sym typeface="Wingdings"/>
              </a:rPr>
              <a:t>O13 respectively, </a:t>
            </a:r>
            <a:r>
              <a:rPr lang="en-US" dirty="0" smtClean="0">
                <a:solidFill>
                  <a:srgbClr val="558ED5"/>
                </a:solidFill>
                <a:latin typeface="Avenir Next" charset="0"/>
                <a:ea typeface="Avenir Next" charset="0"/>
                <a:cs typeface="Avenir Next" charset="0"/>
                <a:sym typeface="Wingdings"/>
              </a:rPr>
              <a:t>Leads Tab)</a:t>
            </a:r>
            <a:endParaRPr lang="en-US" dirty="0" smtClean="0">
              <a:solidFill>
                <a:srgbClr val="558ED5"/>
              </a:solidFill>
              <a:latin typeface="Avenir Next" charset="0"/>
              <a:ea typeface="Avenir Next" charset="0"/>
              <a:cs typeface="Avenir Next" charset="0"/>
            </a:endParaRPr>
          </a:p>
          <a:p>
            <a:pPr eaLnBrk="1" fontAlgn="auto" hangingPunct="1">
              <a:spcAft>
                <a:spcPts val="0"/>
              </a:spcAft>
              <a:buFont typeface="Wingdings" charset="2"/>
              <a:buChar char="§"/>
              <a:defRPr/>
            </a:pPr>
            <a:endParaRPr lang="en-US" dirty="0" smtClean="0">
              <a:solidFill>
                <a:schemeClr val="bg1"/>
              </a:solidFill>
              <a:latin typeface="Avenir Next" charset="0"/>
              <a:ea typeface="Avenir Next" charset="0"/>
              <a:cs typeface="Avenir Next" charset="0"/>
            </a:endParaRPr>
          </a:p>
          <a:p>
            <a:pPr eaLnBrk="1" fontAlgn="auto" hangingPunct="1">
              <a:spcAft>
                <a:spcPts val="0"/>
              </a:spcAft>
              <a:buFont typeface="Wingdings" charset="2"/>
              <a:buChar char="§"/>
              <a:defRPr/>
            </a:pPr>
            <a:r>
              <a:rPr lang="en-US" dirty="0" smtClean="0">
                <a:solidFill>
                  <a:srgbClr val="FFFFFF"/>
                </a:solidFill>
                <a:latin typeface="Avenir Next" charset="0"/>
                <a:ea typeface="Avenir Next" charset="0"/>
                <a:cs typeface="Avenir Next" charset="0"/>
              </a:rPr>
              <a:t>Marketing brought in </a:t>
            </a:r>
            <a:r>
              <a:rPr lang="en-US" dirty="0" smtClean="0">
                <a:solidFill>
                  <a:srgbClr val="E46C0A"/>
                </a:solidFill>
                <a:latin typeface="Avenir Next" charset="0"/>
                <a:ea typeface="Avenir Next" charset="0"/>
                <a:cs typeface="Avenir Next" charset="0"/>
              </a:rPr>
              <a:t>X</a:t>
            </a:r>
            <a:r>
              <a:rPr lang="en-US" dirty="0" smtClean="0">
                <a:solidFill>
                  <a:srgbClr val="FFFFFF"/>
                </a:solidFill>
                <a:latin typeface="Avenir Next" charset="0"/>
                <a:ea typeface="Avenir Next" charset="0"/>
                <a:cs typeface="Avenir Next" charset="0"/>
              </a:rPr>
              <a:t> customers, up </a:t>
            </a:r>
            <a:r>
              <a:rPr lang="en-US" dirty="0" smtClean="0">
                <a:solidFill>
                  <a:srgbClr val="E46C0A"/>
                </a:solidFill>
                <a:latin typeface="Avenir Next" charset="0"/>
                <a:ea typeface="Avenir Next" charset="0"/>
                <a:cs typeface="Avenir Next" charset="0"/>
              </a:rPr>
              <a:t>X</a:t>
            </a:r>
            <a:r>
              <a:rPr lang="en-US" dirty="0" smtClean="0">
                <a:solidFill>
                  <a:srgbClr val="FFFFFF"/>
                </a:solidFill>
                <a:latin typeface="Avenir Next" charset="0"/>
                <a:ea typeface="Avenir Next" charset="0"/>
                <a:cs typeface="Avenir Next" charset="0"/>
              </a:rPr>
              <a:t>% from </a:t>
            </a:r>
            <a:r>
              <a:rPr lang="en-US" dirty="0" smtClean="0">
                <a:solidFill>
                  <a:srgbClr val="E46C0A"/>
                </a:solidFill>
                <a:latin typeface="Avenir Next" charset="0"/>
                <a:ea typeface="Avenir Next" charset="0"/>
                <a:cs typeface="Avenir Next" charset="0"/>
              </a:rPr>
              <a:t>[</a:t>
            </a:r>
            <a:r>
              <a:rPr lang="en-US" i="1" dirty="0" smtClean="0">
                <a:solidFill>
                  <a:srgbClr val="E46C0A"/>
                </a:solidFill>
                <a:latin typeface="Avenir Next" charset="0"/>
                <a:ea typeface="Avenir Next" charset="0"/>
                <a:cs typeface="Avenir Next" charset="0"/>
              </a:rPr>
              <a:t>previous month</a:t>
            </a:r>
            <a:r>
              <a:rPr lang="en-US" dirty="0" smtClean="0">
                <a:solidFill>
                  <a:srgbClr val="E46C0A"/>
                </a:solidFill>
                <a:latin typeface="Avenir Next" charset="0"/>
                <a:ea typeface="Avenir Next" charset="0"/>
                <a:cs typeface="Avenir Next" charset="0"/>
              </a:rPr>
              <a:t>] </a:t>
            </a:r>
            <a:br>
              <a:rPr lang="en-US" dirty="0" smtClean="0">
                <a:solidFill>
                  <a:srgbClr val="E46C0A"/>
                </a:solidFill>
                <a:latin typeface="Avenir Next" charset="0"/>
                <a:ea typeface="Avenir Next" charset="0"/>
                <a:cs typeface="Avenir Next" charset="0"/>
              </a:rPr>
            </a:br>
            <a:r>
              <a:rPr lang="en-US" dirty="0" smtClean="0">
                <a:solidFill>
                  <a:srgbClr val="558ED5"/>
                </a:solidFill>
                <a:latin typeface="Avenir Next" charset="0"/>
                <a:ea typeface="Avenir Next" charset="0"/>
                <a:cs typeface="Avenir Next" charset="0"/>
              </a:rPr>
              <a:t>(Cell M13 &amp; </a:t>
            </a:r>
            <a:r>
              <a:rPr lang="en-US" dirty="0" smtClean="0">
                <a:solidFill>
                  <a:srgbClr val="558ED5"/>
                </a:solidFill>
                <a:latin typeface="Avenir Next" charset="0"/>
                <a:ea typeface="Avenir Next" charset="0"/>
                <a:cs typeface="Avenir Next" charset="0"/>
                <a:sym typeface="Wingdings"/>
              </a:rPr>
              <a:t>O13 respectively, Customers </a:t>
            </a:r>
            <a:r>
              <a:rPr lang="en-US" dirty="0" smtClean="0">
                <a:solidFill>
                  <a:srgbClr val="558ED5"/>
                </a:solidFill>
                <a:latin typeface="Avenir Next" charset="0"/>
                <a:ea typeface="Avenir Next" charset="0"/>
                <a:cs typeface="Avenir Next" charset="0"/>
                <a:sym typeface="Wingdings"/>
              </a:rPr>
              <a:t>Tab)</a:t>
            </a:r>
          </a:p>
          <a:p>
            <a:pPr marL="0" indent="0" eaLnBrk="1" fontAlgn="auto" hangingPunct="1">
              <a:spcAft>
                <a:spcPts val="0"/>
              </a:spcAft>
              <a:buFont typeface="Arial" charset="0"/>
              <a:buNone/>
              <a:defRPr/>
            </a:pPr>
            <a:endParaRPr lang="en-US" dirty="0" smtClean="0">
              <a:solidFill>
                <a:srgbClr val="558ED5"/>
              </a:solidFill>
              <a:latin typeface="Avenir Next" charset="0"/>
              <a:ea typeface="Avenir Next" charset="0"/>
              <a:cs typeface="Avenir Next" charset="0"/>
              <a:sym typeface="Wingdings"/>
            </a:endParaRPr>
          </a:p>
          <a:p>
            <a:pPr lvl="1" eaLnBrk="1" fontAlgn="auto" hangingPunct="1">
              <a:spcAft>
                <a:spcPts val="0"/>
              </a:spcAft>
              <a:buFont typeface="Wingdings" charset="2"/>
              <a:buChar char="§"/>
              <a:defRPr/>
            </a:pPr>
            <a:r>
              <a:rPr lang="en-US" sz="2880" dirty="0" smtClean="0">
                <a:solidFill>
                  <a:schemeClr val="bg1"/>
                </a:solidFill>
                <a:latin typeface="Avenir Next" charset="0"/>
                <a:ea typeface="Avenir Next" charset="0"/>
                <a:cs typeface="Avenir Next" charset="0"/>
              </a:rPr>
              <a:t>Marketing generated </a:t>
            </a:r>
            <a:r>
              <a:rPr lang="en-US" sz="2880" dirty="0" smtClean="0">
                <a:solidFill>
                  <a:schemeClr val="accent6">
                    <a:lumMod val="75000"/>
                  </a:schemeClr>
                </a:solidFill>
                <a:latin typeface="Avenir Next" charset="0"/>
                <a:ea typeface="Avenir Next" charset="0"/>
                <a:cs typeface="Avenir Next" charset="0"/>
              </a:rPr>
              <a:t>X</a:t>
            </a:r>
            <a:r>
              <a:rPr lang="en-US" sz="2880" dirty="0" smtClean="0">
                <a:solidFill>
                  <a:srgbClr val="FFFFFF"/>
                </a:solidFill>
                <a:latin typeface="Avenir Next" charset="0"/>
                <a:ea typeface="Avenir Next" charset="0"/>
                <a:cs typeface="Avenir Next" charset="0"/>
              </a:rPr>
              <a:t>% of all customers closed </a:t>
            </a:r>
            <a:r>
              <a:rPr lang="en-US" sz="2880" dirty="0" smtClean="0">
                <a:solidFill>
                  <a:srgbClr val="262626"/>
                </a:solidFill>
                <a:latin typeface="Avenir Next" charset="0"/>
                <a:ea typeface="Avenir Next" charset="0"/>
                <a:cs typeface="Avenir Next" charset="0"/>
              </a:rPr>
              <a:t/>
            </a:r>
            <a:br>
              <a:rPr lang="en-US" sz="2880" dirty="0" smtClean="0">
                <a:solidFill>
                  <a:srgbClr val="262626"/>
                </a:solidFill>
                <a:latin typeface="Avenir Next" charset="0"/>
                <a:ea typeface="Avenir Next" charset="0"/>
                <a:cs typeface="Avenir Next" charset="0"/>
              </a:rPr>
            </a:br>
            <a:r>
              <a:rPr lang="en-US" sz="2880" dirty="0" smtClean="0">
                <a:solidFill>
                  <a:srgbClr val="558ED5"/>
                </a:solidFill>
                <a:latin typeface="Avenir Next" charset="0"/>
                <a:ea typeface="Avenir Next" charset="0"/>
                <a:cs typeface="Avenir Next" charset="0"/>
              </a:rPr>
              <a:t>(</a:t>
            </a:r>
            <a:r>
              <a:rPr lang="en-US" sz="2880" dirty="0" smtClean="0">
                <a:solidFill>
                  <a:srgbClr val="558ED5"/>
                </a:solidFill>
                <a:latin typeface="Avenir Next" charset="0"/>
                <a:ea typeface="Avenir Next" charset="0"/>
                <a:cs typeface="Avenir Next" charset="0"/>
                <a:sym typeface="Wingdings"/>
              </a:rPr>
              <a:t>Cell M18, Customers Tab)</a:t>
            </a:r>
          </a:p>
          <a:p>
            <a:pPr lvl="1" eaLnBrk="1" fontAlgn="auto" hangingPunct="1">
              <a:spcAft>
                <a:spcPts val="0"/>
              </a:spcAft>
              <a:buFont typeface="Arial"/>
              <a:buNone/>
              <a:defRPr/>
            </a:pPr>
            <a:endParaRPr lang="en-US" sz="2880" dirty="0" smtClean="0">
              <a:solidFill>
                <a:schemeClr val="bg1"/>
              </a:solidFill>
              <a:latin typeface="Avenir Next" charset="0"/>
              <a:ea typeface="Avenir Next" charset="0"/>
              <a:cs typeface="Avenir Next" charset="0"/>
              <a:sym typeface="Wingdings"/>
            </a:endParaRPr>
          </a:p>
          <a:p>
            <a:pPr lvl="1" eaLnBrk="1" fontAlgn="auto" hangingPunct="1">
              <a:spcAft>
                <a:spcPts val="0"/>
              </a:spcAft>
              <a:buFont typeface="Arial"/>
              <a:buNone/>
              <a:defRPr/>
            </a:pPr>
            <a:r>
              <a:rPr lang="en-US" sz="2880" i="1" dirty="0" smtClean="0">
                <a:solidFill>
                  <a:srgbClr val="E46C0A"/>
                </a:solidFill>
                <a:latin typeface="Avenir Next" charset="0"/>
                <a:ea typeface="Avenir Next" charset="0"/>
                <a:cs typeface="Avenir Next" charset="0"/>
                <a:sym typeface="Wingdings"/>
              </a:rPr>
              <a:t>[Note</a:t>
            </a:r>
            <a:r>
              <a:rPr lang="en-US" sz="2880" i="1" dirty="0" smtClean="0">
                <a:solidFill>
                  <a:srgbClr val="E46C0A"/>
                </a:solidFill>
                <a:latin typeface="Avenir Next" charset="0"/>
                <a:ea typeface="Avenir Next" charset="0"/>
                <a:cs typeface="Avenir Next" charset="0"/>
                <a:sym typeface="Wingdings"/>
              </a:rPr>
              <a:t>: Add additional metrics as needed</a:t>
            </a:r>
            <a:r>
              <a:rPr lang="en-US" sz="2880" i="1" dirty="0" smtClean="0">
                <a:solidFill>
                  <a:srgbClr val="E46C0A"/>
                </a:solidFill>
                <a:latin typeface="Avenir Next" charset="0"/>
                <a:ea typeface="Avenir Next" charset="0"/>
                <a:cs typeface="Avenir Next" charset="0"/>
                <a:sym typeface="Wingdings"/>
              </a:rPr>
              <a:t>.]</a:t>
            </a:r>
            <a:endParaRPr lang="en-US" sz="2880" i="1" dirty="0" smtClean="0">
              <a:solidFill>
                <a:srgbClr val="E46C0A"/>
              </a:solidFill>
              <a:latin typeface="Avenir Next" charset="0"/>
              <a:ea typeface="Avenir Next" charset="0"/>
              <a:cs typeface="Avenir Next" charset="0"/>
            </a:endParaRPr>
          </a:p>
          <a:p>
            <a:pPr lvl="1" eaLnBrk="1" fontAlgn="auto" hangingPunct="1">
              <a:spcAft>
                <a:spcPts val="0"/>
              </a:spcAft>
              <a:buFont typeface="Arial"/>
              <a:buChar char="–"/>
              <a:defRPr/>
            </a:pPr>
            <a:endParaRPr lang="en-US" dirty="0" smtClean="0">
              <a:solidFill>
                <a:schemeClr val="bg1"/>
              </a:solidFill>
              <a:latin typeface="Avenir Next" charset="0"/>
              <a:ea typeface="Avenir Next" charset="0"/>
              <a:cs typeface="Avenir Next"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481" name="Title 1"/>
          <p:cNvSpPr>
            <a:spLocks noGrp="1"/>
          </p:cNvSpPr>
          <p:nvPr>
            <p:ph type="title"/>
          </p:nvPr>
        </p:nvSpPr>
        <p:spPr>
          <a:xfrm>
            <a:off x="457200" y="392113"/>
            <a:ext cx="8229600" cy="1143000"/>
          </a:xfrm>
        </p:spPr>
        <p:txBody>
          <a:bodyPr/>
          <a:lstStyle/>
          <a:p>
            <a:pPr eaLnBrk="1" hangingPunct="1">
              <a:defRPr/>
            </a:pPr>
            <a:r>
              <a:rPr lang="en-US" sz="4000" b="1" dirty="0" smtClean="0">
                <a:solidFill>
                  <a:srgbClr val="10253F"/>
                </a:solidFill>
                <a:latin typeface="Avenir Next" charset="0"/>
                <a:ea typeface="Avenir Next" charset="0"/>
                <a:cs typeface="Avenir Next" charset="0"/>
              </a:rPr>
              <a:t>Displaying Trends</a:t>
            </a:r>
            <a:endParaRPr lang="en-US" sz="4000" b="1" dirty="0">
              <a:solidFill>
                <a:schemeClr val="tx2">
                  <a:lumMod val="50000"/>
                </a:schemeClr>
              </a:solidFill>
              <a:latin typeface="Avenir Next" charset="0"/>
              <a:ea typeface="Avenir Next" charset="0"/>
              <a:cs typeface="Avenir Next" charset="0"/>
            </a:endParaRPr>
          </a:p>
        </p:txBody>
      </p:sp>
      <p:sp>
        <p:nvSpPr>
          <p:cNvPr id="19459" name="Content Placeholder 2"/>
          <p:cNvSpPr>
            <a:spLocks noGrp="1"/>
          </p:cNvSpPr>
          <p:nvPr>
            <p:ph idx="1"/>
          </p:nvPr>
        </p:nvSpPr>
        <p:spPr>
          <a:xfrm>
            <a:off x="752475" y="1881188"/>
            <a:ext cx="7654925" cy="4244975"/>
          </a:xfrm>
        </p:spPr>
        <p:txBody>
          <a:bodyPr/>
          <a:lstStyle/>
          <a:p>
            <a:pPr marL="0" indent="0" eaLnBrk="1" hangingPunct="1">
              <a:buFont typeface="Arial" charset="0"/>
              <a:buNone/>
            </a:pPr>
            <a:r>
              <a:rPr lang="en-US" altLang="en-US" sz="1600" dirty="0" smtClean="0">
                <a:solidFill>
                  <a:srgbClr val="10253F"/>
                </a:solidFill>
                <a:latin typeface="Avenir Next" charset="0"/>
                <a:ea typeface="Avenir Next" charset="0"/>
                <a:cs typeface="Avenir Next" charset="0"/>
              </a:rPr>
              <a:t>The highlights </a:t>
            </a:r>
            <a:r>
              <a:rPr lang="en-US" altLang="en-US" sz="1600" dirty="0">
                <a:solidFill>
                  <a:srgbClr val="10253F"/>
                </a:solidFill>
                <a:latin typeface="Avenir Next" charset="0"/>
                <a:ea typeface="Avenir Next" charset="0"/>
                <a:cs typeface="Avenir Next" charset="0"/>
              </a:rPr>
              <a:t>summary </a:t>
            </a:r>
            <a:r>
              <a:rPr lang="en-US" altLang="en-US" sz="1600" dirty="0" smtClean="0">
                <a:solidFill>
                  <a:srgbClr val="10253F"/>
                </a:solidFill>
                <a:latin typeface="Avenir Next" charset="0"/>
                <a:ea typeface="Avenir Next" charset="0"/>
                <a:cs typeface="Avenir Next" charset="0"/>
              </a:rPr>
              <a:t>will have your audience excited to dive into the details, but it’s important to show </a:t>
            </a:r>
            <a:r>
              <a:rPr lang="en-US" altLang="en-US" sz="1600" dirty="0">
                <a:solidFill>
                  <a:srgbClr val="10253F"/>
                </a:solidFill>
                <a:latin typeface="Avenir Next" charset="0"/>
                <a:ea typeface="Avenir Next" charset="0"/>
                <a:cs typeface="Avenir Next" charset="0"/>
              </a:rPr>
              <a:t>your team the </a:t>
            </a:r>
            <a:r>
              <a:rPr lang="en-US" altLang="en-US" sz="1600" dirty="0" smtClean="0">
                <a:solidFill>
                  <a:srgbClr val="10253F"/>
                </a:solidFill>
                <a:latin typeface="Avenir Next" charset="0"/>
                <a:ea typeface="Avenir Next" charset="0"/>
                <a:cs typeface="Avenir Next" charset="0"/>
              </a:rPr>
              <a:t>overall trends </a:t>
            </a:r>
            <a:r>
              <a:rPr lang="en-US" altLang="en-US" sz="1600" dirty="0">
                <a:solidFill>
                  <a:srgbClr val="10253F"/>
                </a:solidFill>
                <a:latin typeface="Avenir Next" charset="0"/>
                <a:ea typeface="Avenir Next" charset="0"/>
                <a:cs typeface="Avenir Next" charset="0"/>
              </a:rPr>
              <a:t>occurring in various parts of your </a:t>
            </a:r>
            <a:r>
              <a:rPr lang="en-US" altLang="en-US" sz="1600" dirty="0" smtClean="0">
                <a:solidFill>
                  <a:srgbClr val="10253F"/>
                </a:solidFill>
                <a:latin typeface="Avenir Next" charset="0"/>
                <a:ea typeface="Avenir Next" charset="0"/>
                <a:cs typeface="Avenir Next" charset="0"/>
              </a:rPr>
              <a:t>marketing, too. </a:t>
            </a:r>
            <a:endParaRPr lang="en-US" altLang="en-US" sz="1600" dirty="0">
              <a:solidFill>
                <a:srgbClr val="10253F"/>
              </a:solidFill>
              <a:latin typeface="Avenir Next" charset="0"/>
              <a:ea typeface="Avenir Next" charset="0"/>
              <a:cs typeface="Avenir Next" charset="0"/>
            </a:endParaRPr>
          </a:p>
          <a:p>
            <a:pPr marL="0" indent="0" eaLnBrk="1" hangingPunct="1">
              <a:buFont typeface="Arial" charset="0"/>
              <a:buNone/>
            </a:pPr>
            <a:endParaRPr lang="en-US" altLang="en-US" sz="1600" dirty="0">
              <a:solidFill>
                <a:srgbClr val="10253F"/>
              </a:solidFill>
              <a:latin typeface="Avenir Next" charset="0"/>
              <a:ea typeface="Avenir Next" charset="0"/>
              <a:cs typeface="Avenir Next" charset="0"/>
            </a:endParaRPr>
          </a:p>
          <a:p>
            <a:pPr marL="0" indent="0" eaLnBrk="1" hangingPunct="1">
              <a:buFont typeface="Arial" charset="0"/>
              <a:buNone/>
            </a:pPr>
            <a:r>
              <a:rPr lang="en-US" altLang="en-US" sz="1600" dirty="0" smtClean="0">
                <a:solidFill>
                  <a:srgbClr val="10253F"/>
                </a:solidFill>
                <a:latin typeface="Avenir Next" charset="0"/>
                <a:ea typeface="Avenir Next" charset="0"/>
                <a:cs typeface="Avenir Next" charset="0"/>
              </a:rPr>
              <a:t>Showing trends overtime will </a:t>
            </a:r>
            <a:r>
              <a:rPr lang="en-US" altLang="en-US" sz="1600" dirty="0">
                <a:solidFill>
                  <a:srgbClr val="10253F"/>
                </a:solidFill>
                <a:latin typeface="Avenir Next" charset="0"/>
                <a:ea typeface="Avenir Next" charset="0"/>
                <a:cs typeface="Avenir Next" charset="0"/>
              </a:rPr>
              <a:t>help </a:t>
            </a:r>
            <a:r>
              <a:rPr lang="en-US" altLang="en-US" sz="1600" dirty="0" smtClean="0">
                <a:solidFill>
                  <a:srgbClr val="10253F"/>
                </a:solidFill>
                <a:latin typeface="Avenir Next" charset="0"/>
                <a:ea typeface="Avenir Next" charset="0"/>
                <a:cs typeface="Avenir Next" charset="0"/>
              </a:rPr>
              <a:t>you to:</a:t>
            </a:r>
            <a:endParaRPr lang="en-US" altLang="en-US" sz="1600" dirty="0">
              <a:solidFill>
                <a:srgbClr val="10253F"/>
              </a:solidFill>
              <a:latin typeface="Avenir Next" charset="0"/>
              <a:ea typeface="Avenir Next" charset="0"/>
              <a:cs typeface="Avenir Next" charset="0"/>
            </a:endParaRPr>
          </a:p>
          <a:p>
            <a:pPr lvl="1" eaLnBrk="1" hangingPunct="1">
              <a:buFont typeface="Wingdings" charset="2"/>
              <a:buChar char="§"/>
            </a:pPr>
            <a:r>
              <a:rPr lang="en-US" altLang="en-US" sz="1600" dirty="0" smtClean="0">
                <a:solidFill>
                  <a:srgbClr val="10253F"/>
                </a:solidFill>
                <a:latin typeface="Avenir Next" charset="0"/>
                <a:ea typeface="Avenir Next" charset="0"/>
                <a:cs typeface="Avenir Next" charset="0"/>
              </a:rPr>
              <a:t>Provide </a:t>
            </a:r>
            <a:r>
              <a:rPr lang="en-US" altLang="en-US" sz="1600" dirty="0">
                <a:solidFill>
                  <a:srgbClr val="10253F"/>
                </a:solidFill>
                <a:latin typeface="Avenir Next" charset="0"/>
                <a:ea typeface="Avenir Next" charset="0"/>
                <a:cs typeface="Avenir Next" charset="0"/>
              </a:rPr>
              <a:t>h</a:t>
            </a:r>
            <a:r>
              <a:rPr lang="en-US" altLang="en-US" sz="1600" dirty="0" smtClean="0">
                <a:solidFill>
                  <a:srgbClr val="10253F"/>
                </a:solidFill>
                <a:latin typeface="Avenir Next" charset="0"/>
                <a:ea typeface="Avenir Next" charset="0"/>
                <a:cs typeface="Avenir Next" charset="0"/>
              </a:rPr>
              <a:t>istorical </a:t>
            </a:r>
            <a:r>
              <a:rPr lang="en-US" altLang="en-US" sz="1600" dirty="0">
                <a:solidFill>
                  <a:srgbClr val="10253F"/>
                </a:solidFill>
                <a:latin typeface="Avenir Next" charset="0"/>
                <a:ea typeface="Avenir Next" charset="0"/>
                <a:cs typeface="Avenir Next" charset="0"/>
              </a:rPr>
              <a:t>context into </a:t>
            </a:r>
            <a:r>
              <a:rPr lang="en-US" altLang="en-US" sz="1600" dirty="0" smtClean="0">
                <a:solidFill>
                  <a:srgbClr val="10253F"/>
                </a:solidFill>
                <a:latin typeface="Avenir Next" charset="0"/>
                <a:ea typeface="Avenir Next" charset="0"/>
                <a:cs typeface="Avenir Next" charset="0"/>
              </a:rPr>
              <a:t>the growth and seasonal patterns affecting your numbers</a:t>
            </a:r>
            <a:endParaRPr lang="en-US" altLang="en-US" sz="1600" dirty="0">
              <a:solidFill>
                <a:srgbClr val="10253F"/>
              </a:solidFill>
              <a:latin typeface="Avenir Next" charset="0"/>
              <a:ea typeface="Avenir Next" charset="0"/>
              <a:cs typeface="Avenir Next" charset="0"/>
            </a:endParaRPr>
          </a:p>
          <a:p>
            <a:pPr lvl="1" eaLnBrk="1" hangingPunct="1">
              <a:buFont typeface="Wingdings" charset="2"/>
              <a:buChar char="§"/>
            </a:pPr>
            <a:r>
              <a:rPr lang="en-US" altLang="en-US" sz="1600" dirty="0" smtClean="0">
                <a:solidFill>
                  <a:srgbClr val="10253F"/>
                </a:solidFill>
                <a:latin typeface="Avenir Next" charset="0"/>
                <a:ea typeface="Avenir Next" charset="0"/>
                <a:cs typeface="Avenir Next" charset="0"/>
              </a:rPr>
              <a:t>Pinpoint which </a:t>
            </a:r>
            <a:r>
              <a:rPr lang="en-US" altLang="en-US" sz="1600" dirty="0">
                <a:solidFill>
                  <a:srgbClr val="10253F"/>
                </a:solidFill>
                <a:latin typeface="Avenir Next" charset="0"/>
                <a:ea typeface="Avenir Next" charset="0"/>
                <a:cs typeface="Avenir Next" charset="0"/>
              </a:rPr>
              <a:t>campaigns </a:t>
            </a:r>
            <a:r>
              <a:rPr lang="en-US" altLang="en-US" sz="1600" dirty="0" smtClean="0">
                <a:solidFill>
                  <a:srgbClr val="10253F"/>
                </a:solidFill>
                <a:latin typeface="Avenir Next" charset="0"/>
                <a:ea typeface="Avenir Next" charset="0"/>
                <a:cs typeface="Avenir Next" charset="0"/>
              </a:rPr>
              <a:t>and channels are </a:t>
            </a:r>
            <a:r>
              <a:rPr lang="en-US" altLang="en-US" sz="1600" dirty="0">
                <a:solidFill>
                  <a:srgbClr val="10253F"/>
                </a:solidFill>
                <a:latin typeface="Avenir Next" charset="0"/>
                <a:ea typeface="Avenir Next" charset="0"/>
                <a:cs typeface="Avenir Next" charset="0"/>
              </a:rPr>
              <a:t>hurting or helping </a:t>
            </a:r>
            <a:r>
              <a:rPr lang="en-US" altLang="en-US" sz="1600" dirty="0" smtClean="0">
                <a:solidFill>
                  <a:srgbClr val="10253F"/>
                </a:solidFill>
                <a:latin typeface="Avenir Next" charset="0"/>
                <a:ea typeface="Avenir Next" charset="0"/>
                <a:cs typeface="Avenir Next" charset="0"/>
              </a:rPr>
              <a:t>you</a:t>
            </a:r>
            <a:endParaRPr lang="en-US" altLang="en-US" sz="1600" dirty="0">
              <a:solidFill>
                <a:srgbClr val="10253F"/>
              </a:solidFill>
              <a:latin typeface="Avenir Next" charset="0"/>
              <a:ea typeface="Avenir Next" charset="0"/>
              <a:cs typeface="Avenir Next" charset="0"/>
            </a:endParaRPr>
          </a:p>
          <a:p>
            <a:pPr lvl="1" eaLnBrk="1" hangingPunct="1">
              <a:buFont typeface="Wingdings" charset="2"/>
              <a:buChar char="§"/>
            </a:pPr>
            <a:r>
              <a:rPr lang="en-US" altLang="en-US" sz="1600" dirty="0">
                <a:solidFill>
                  <a:srgbClr val="10253F"/>
                </a:solidFill>
                <a:latin typeface="Avenir Next" charset="0"/>
                <a:ea typeface="Avenir Next" charset="0"/>
                <a:cs typeface="Avenir Next" charset="0"/>
              </a:rPr>
              <a:t>Monitor trends that can be used in future strategy </a:t>
            </a:r>
            <a:r>
              <a:rPr lang="en-US" altLang="en-US" sz="1600" dirty="0" smtClean="0">
                <a:solidFill>
                  <a:srgbClr val="10253F"/>
                </a:solidFill>
                <a:latin typeface="Avenir Next" charset="0"/>
                <a:ea typeface="Avenir Next" charset="0"/>
                <a:cs typeface="Avenir Next" charset="0"/>
              </a:rPr>
              <a:t>meetings</a:t>
            </a:r>
            <a:endParaRPr lang="en-US" altLang="en-US" sz="1600" dirty="0">
              <a:solidFill>
                <a:srgbClr val="10253F"/>
              </a:solidFill>
              <a:latin typeface="Avenir Next" charset="0"/>
              <a:ea typeface="Avenir Next" charset="0"/>
              <a:cs typeface="Avenir Next" charset="0"/>
            </a:endParaRPr>
          </a:p>
          <a:p>
            <a:pPr lvl="1" eaLnBrk="1" hangingPunct="1"/>
            <a:endParaRPr lang="en-US" altLang="en-US" sz="1600" dirty="0">
              <a:solidFill>
                <a:srgbClr val="10253F"/>
              </a:solidFill>
              <a:latin typeface="Avenir Next" charset="0"/>
              <a:ea typeface="Avenir Next" charset="0"/>
              <a:cs typeface="Avenir Next" charset="0"/>
            </a:endParaRPr>
          </a:p>
          <a:p>
            <a:pPr marL="0" indent="0" eaLnBrk="1" hangingPunct="1">
              <a:buNone/>
            </a:pPr>
            <a:r>
              <a:rPr lang="en-US" altLang="en-US" sz="1600" dirty="0">
                <a:solidFill>
                  <a:srgbClr val="10253F"/>
                </a:solidFill>
                <a:latin typeface="Avenir Next" charset="0"/>
                <a:ea typeface="Avenir Next" charset="0"/>
                <a:cs typeface="Avenir Next" charset="0"/>
              </a:rPr>
              <a:t>The following </a:t>
            </a:r>
            <a:r>
              <a:rPr lang="en-US" altLang="en-US" sz="1600" dirty="0" smtClean="0">
                <a:solidFill>
                  <a:srgbClr val="10253F"/>
                </a:solidFill>
                <a:latin typeface="Avenir Next" charset="0"/>
                <a:ea typeface="Avenir Next" charset="0"/>
                <a:cs typeface="Avenir Next" charset="0"/>
              </a:rPr>
              <a:t>slides </a:t>
            </a:r>
            <a:r>
              <a:rPr lang="en-US" altLang="en-US" sz="1600" dirty="0">
                <a:solidFill>
                  <a:srgbClr val="10253F"/>
                </a:solidFill>
                <a:latin typeface="Avenir Next" charset="0"/>
                <a:ea typeface="Avenir Next" charset="0"/>
                <a:cs typeface="Avenir Next" charset="0"/>
              </a:rPr>
              <a:t>will highlight eight different metrics to include in your report. </a:t>
            </a:r>
            <a:r>
              <a:rPr lang="en-US" altLang="en-US" sz="1600" dirty="0" smtClean="0">
                <a:solidFill>
                  <a:srgbClr val="0C2341"/>
                </a:solidFill>
                <a:latin typeface="Avenir Next" charset="0"/>
                <a:ea typeface="Avenir Next" charset="0"/>
                <a:cs typeface="Avenir Next" charset="0"/>
              </a:rPr>
              <a:t>Again, you can </a:t>
            </a:r>
            <a:r>
              <a:rPr lang="en-US" altLang="en-US" sz="1600" b="1" dirty="0" smtClean="0">
                <a:solidFill>
                  <a:srgbClr val="0C2341"/>
                </a:solidFill>
                <a:latin typeface="Avenir Next" charset="0"/>
                <a:ea typeface="Avenir Next" charset="0"/>
                <a:cs typeface="Avenir Next" charset="0"/>
              </a:rPr>
              <a:t>right-click on any chart in the included spreadsheet and select ‘Save as Picture’ </a:t>
            </a:r>
            <a:r>
              <a:rPr lang="en-US" altLang="en-US" sz="1600" dirty="0" smtClean="0">
                <a:solidFill>
                  <a:srgbClr val="0C2341"/>
                </a:solidFill>
                <a:latin typeface="Avenir Next" charset="0"/>
                <a:ea typeface="Avenir Next" charset="0"/>
                <a:cs typeface="Avenir Next" charset="0"/>
              </a:rPr>
              <a:t>and then upload it into this slide deck by selecting ‘Insert’ &gt; ‘Picture’ in the top toolbar.</a:t>
            </a:r>
          </a:p>
          <a:p>
            <a:pPr lvl="1" eaLnBrk="1" hangingPunct="1"/>
            <a:r>
              <a:rPr lang="en-US" altLang="en-US" sz="1400" dirty="0" smtClean="0">
                <a:solidFill>
                  <a:srgbClr val="0C2341"/>
                </a:solidFill>
                <a:latin typeface="Avenir Next" charset="0"/>
                <a:ea typeface="Avenir Next" charset="0"/>
                <a:cs typeface="Avenir Next" charset="0"/>
              </a:rPr>
              <a:t>You can find more detailed instructions on saving pictures of charts </a:t>
            </a:r>
            <a:r>
              <a:rPr lang="en-US" altLang="en-US" sz="1400" dirty="0" smtClean="0">
                <a:solidFill>
                  <a:srgbClr val="0C2341"/>
                </a:solidFill>
                <a:latin typeface="Avenir Next" charset="0"/>
                <a:ea typeface="Avenir Next" charset="0"/>
                <a:cs typeface="Avenir Next" charset="0"/>
                <a:hlinkClick r:id="rId2"/>
              </a:rPr>
              <a:t>here</a:t>
            </a:r>
            <a:r>
              <a:rPr lang="en-US" altLang="en-US" sz="1400" dirty="0" smtClean="0">
                <a:solidFill>
                  <a:srgbClr val="0C2341"/>
                </a:solidFill>
                <a:latin typeface="Avenir Next" charset="0"/>
                <a:ea typeface="Avenir Next" charset="0"/>
                <a:cs typeface="Avenir Next" charset="0"/>
              </a:rPr>
              <a:t>.</a:t>
            </a:r>
          </a:p>
          <a:p>
            <a:pPr marL="0" indent="0" eaLnBrk="1" hangingPunct="1">
              <a:buFont typeface="Arial" charset="0"/>
              <a:buNone/>
            </a:pPr>
            <a:endParaRPr lang="en-US" altLang="en-US" sz="1600" dirty="0">
              <a:solidFill>
                <a:srgbClr val="10253F"/>
              </a:solidFill>
              <a:latin typeface="Avenir Next" charset="0"/>
              <a:ea typeface="Avenir Next" charset="0"/>
              <a:cs typeface="Avenir Next" charset="0"/>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Title 1"/>
          <p:cNvSpPr>
            <a:spLocks noGrp="1"/>
          </p:cNvSpPr>
          <p:nvPr>
            <p:ph type="title"/>
          </p:nvPr>
        </p:nvSpPr>
        <p:spPr>
          <a:xfrm>
            <a:off x="457200" y="566738"/>
            <a:ext cx="8229600" cy="1143000"/>
          </a:xfrm>
        </p:spPr>
        <p:txBody>
          <a:bodyPr/>
          <a:lstStyle/>
          <a:p>
            <a:pPr eaLnBrk="1" hangingPunct="1"/>
            <a:r>
              <a:rPr lang="en-US" altLang="en-US" sz="4000" b="1" dirty="0" smtClean="0">
                <a:solidFill>
                  <a:srgbClr val="FFFFFF"/>
                </a:solidFill>
                <a:latin typeface="Avenir Next" charset="0"/>
                <a:ea typeface="Avenir Next" charset="0"/>
                <a:cs typeface="Avenir Next" charset="0"/>
              </a:rPr>
              <a:t>Marketing Reach by Month</a:t>
            </a:r>
            <a:endParaRPr lang="en-US" altLang="en-US" sz="1800" dirty="0">
              <a:solidFill>
                <a:srgbClr val="FFFFFF"/>
              </a:solidFill>
              <a:latin typeface="Avenir Next" charset="0"/>
              <a:ea typeface="Avenir Next" charset="0"/>
              <a:cs typeface="Avenir Next" charset="0"/>
            </a:endParaRPr>
          </a:p>
        </p:txBody>
      </p:sp>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17919" y="1818166"/>
            <a:ext cx="7508162" cy="4360429"/>
          </a:xfrm>
          <a:prstGeom prst="rect">
            <a:avLst/>
          </a:prstGeom>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Title 1"/>
          <p:cNvSpPr>
            <a:spLocks noGrp="1"/>
          </p:cNvSpPr>
          <p:nvPr>
            <p:ph type="title"/>
          </p:nvPr>
        </p:nvSpPr>
        <p:spPr>
          <a:xfrm>
            <a:off x="457200" y="566738"/>
            <a:ext cx="8229600" cy="1143000"/>
          </a:xfrm>
        </p:spPr>
        <p:txBody>
          <a:bodyPr/>
          <a:lstStyle/>
          <a:p>
            <a:pPr eaLnBrk="1" hangingPunct="1"/>
            <a:r>
              <a:rPr lang="en-US" altLang="en-US" sz="4000" b="1" dirty="0" smtClean="0">
                <a:solidFill>
                  <a:srgbClr val="FFFFFF"/>
                </a:solidFill>
                <a:latin typeface="Avenir Next" charset="0"/>
                <a:ea typeface="Avenir Next" charset="0"/>
                <a:cs typeface="Avenir Next" charset="0"/>
              </a:rPr>
              <a:t>Website Visits by Month</a:t>
            </a:r>
            <a:endParaRPr lang="en-US" altLang="en-US" sz="4000" b="1" dirty="0">
              <a:solidFill>
                <a:srgbClr val="FFFFFF"/>
              </a:solidFill>
              <a:latin typeface="Avenir Next" charset="0"/>
              <a:ea typeface="Avenir Next" charset="0"/>
              <a:cs typeface="Avenir Next" charset="0"/>
            </a:endParaRPr>
          </a:p>
        </p:txBody>
      </p:sp>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03093" y="1551450"/>
            <a:ext cx="7137813" cy="4973278"/>
          </a:xfrm>
          <a:prstGeom prst="rect">
            <a:avLst/>
          </a:prstGeom>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10598</TotalTime>
  <Words>998</Words>
  <Application>Microsoft Macintosh PowerPoint</Application>
  <PresentationFormat>On-screen Show (4:3)</PresentationFormat>
  <Paragraphs>89</Paragraphs>
  <Slides>18</Slides>
  <Notes>0</Notes>
  <HiddenSlides>0</HiddenSlides>
  <MMClips>0</MMClips>
  <ScaleCrop>false</ScaleCrop>
  <HeadingPairs>
    <vt:vector size="8" baseType="variant">
      <vt:variant>
        <vt:lpstr>Fonts Used</vt:lpstr>
      </vt:variant>
      <vt:variant>
        <vt:i4>8</vt:i4>
      </vt:variant>
      <vt:variant>
        <vt:lpstr>Theme</vt:lpstr>
      </vt:variant>
      <vt:variant>
        <vt:i4>1</vt:i4>
      </vt:variant>
      <vt:variant>
        <vt:lpstr>Embedded OLE Servers</vt:lpstr>
      </vt:variant>
      <vt:variant>
        <vt:i4>1</vt:i4>
      </vt:variant>
      <vt:variant>
        <vt:lpstr>Slide Titles</vt:lpstr>
      </vt:variant>
      <vt:variant>
        <vt:i4>18</vt:i4>
      </vt:variant>
    </vt:vector>
  </HeadingPairs>
  <TitlesOfParts>
    <vt:vector size="28" baseType="lpstr">
      <vt:lpstr>Calibri</vt:lpstr>
      <vt:lpstr>ＭＳ Ｐゴシック</vt:lpstr>
      <vt:lpstr>Arial</vt:lpstr>
      <vt:lpstr>Times New Roman</vt:lpstr>
      <vt:lpstr>Georgia</vt:lpstr>
      <vt:lpstr>Garamond</vt:lpstr>
      <vt:lpstr>Arial </vt:lpstr>
      <vt:lpstr>Wingdings</vt:lpstr>
      <vt:lpstr>Office Theme</vt:lpstr>
      <vt:lpstr>Microsoft Excel Chart</vt:lpstr>
      <vt:lpstr>Monthly Marketing Reporting Meeting [Insert Company Name Here]</vt:lpstr>
      <vt:lpstr>Why Use This Template?</vt:lpstr>
      <vt:lpstr>How to Use This Template</vt:lpstr>
      <vt:lpstr>Agenda</vt:lpstr>
      <vt:lpstr>Monthly Highlights</vt:lpstr>
      <vt:lpstr>[Insert Month Here] Highlights</vt:lpstr>
      <vt:lpstr>Displaying Trends</vt:lpstr>
      <vt:lpstr>Marketing Reach by Month</vt:lpstr>
      <vt:lpstr>Website Visits by Month</vt:lpstr>
      <vt:lpstr>Leads Generated by Marketing Efforts</vt:lpstr>
      <vt:lpstr>New Customers by Source</vt:lpstr>
      <vt:lpstr>Customers Generated by Marketing Efforts</vt:lpstr>
      <vt:lpstr>Visitor-to-Lead Performance</vt:lpstr>
      <vt:lpstr>Lead-to-Customer Performance</vt:lpstr>
      <vt:lpstr>PowerPoint Presentation</vt:lpstr>
      <vt:lpstr>Point Out Top Campaigns</vt:lpstr>
      <vt:lpstr>Top-Performing Marketing Campaigns</vt:lpstr>
      <vt:lpstr>Next Steps</vt:lpstr>
    </vt:vector>
  </TitlesOfParts>
  <Company>HubSpot</Company>
  <LinksUpToDate>false</LinksUpToDate>
  <SharedDoc>false</SharedDoc>
  <HyperlinksChanged>false</HyperlinksChanged>
  <AppVersion>15.0040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Monthly Marketing Report  {Company Name}</dc:title>
  <dc:creator>Anum Hussain</dc:creator>
  <cp:lastModifiedBy>Microsoft Office User</cp:lastModifiedBy>
  <cp:revision>62</cp:revision>
  <dcterms:created xsi:type="dcterms:W3CDTF">2013-09-26T18:32:51Z</dcterms:created>
  <dcterms:modified xsi:type="dcterms:W3CDTF">2019-07-13T04:02:09Z</dcterms:modified>
</cp:coreProperties>
</file>