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C4B2987-F8D7-4A37-963F-41DEC8824F54}">
  <a:tblStyle styleId="{0C4B2987-F8D7-4A37-963F-41DEC8824F54}" styleName="Table_0">
    <a:wholeTbl>
      <a:tcStyle>
        <a:tcBdr>
          <a:lef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4B87C7CE-7537-49A9-A9AA-E87CCA658200}" styleName="Table_1">
    <a:wholeTbl>
      <a:tcStyle>
        <a:tcBdr>
          <a:lef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ACF25904-0BE7-4971-8645-25A398078D3E}" styleName="Table_2">
    <a:wholeTbl>
      <a:tcStyle>
        <a:tcBdr>
          <a:lef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1" Type="http://schemas.openxmlformats.org/officeDocument/2006/relationships/theme" Target="theme/theme2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Font typeface="Arial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Font typeface="Arial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Font typeface="Arial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Font typeface="Arial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Font typeface="Arial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Font typeface="Arial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/>
              <a:t>Updated http://www.hubspot.com/products/crm#prospecting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Font typeface="Arial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ype="http://schemas.openxmlformats.org/officeDocument/2006/relationships/image" Target="../media/image0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2" Type="http://schemas.openxmlformats.org/officeDocument/2006/relationships/image" Target="../media/image0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2" Type="http://schemas.openxmlformats.org/officeDocument/2006/relationships/image" Target="../media/image03.jpg"/><Relationship Id="rId1" Type="http://schemas.openxmlformats.org/officeDocument/2006/relationships/slideMaster" Target="../slideMasters/slideMaster2.xml"/><Relationship Id="rId3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2" Type="http://schemas.openxmlformats.org/officeDocument/2006/relationships/image" Target="../media/image04.jpg"/><Relationship Id="rId1" Type="http://schemas.openxmlformats.org/officeDocument/2006/relationships/slideMaster" Target="../slideMasters/slideMaster2.xml"/><Relationship Id="rId3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2" Type="http://schemas.openxmlformats.org/officeDocument/2006/relationships/image" Target="../media/image0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2" Type="http://schemas.openxmlformats.org/officeDocument/2006/relationships/image" Target="../media/image0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74" y="4885875"/>
            <a:ext cx="532853" cy="15444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595350" y="4798450"/>
            <a:ext cx="1973699" cy="31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0" lang="en-US" sz="10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CRM GO TO MARKET 2015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74" y="4885875"/>
            <a:ext cx="532853" cy="15444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595350" y="4798450"/>
            <a:ext cx="1973699" cy="31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0" lang="en-US" sz="10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CRM GO TO MARKET 2015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5_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- 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79388" y="603504"/>
            <a:ext cx="8786812" cy="548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SzPct val="100000"/>
              <a:defRPr sz="3000"/>
            </a:lvl1pPr>
            <a:lvl2pPr rtl="0">
              <a:spcBef>
                <a:spcPts val="480"/>
              </a:spcBef>
              <a:buSzPct val="100000"/>
              <a:defRPr sz="2400"/>
            </a:lvl2pPr>
            <a:lvl3pPr rtl="0">
              <a:spcBef>
                <a:spcPts val="480"/>
              </a:spcBef>
              <a:buSzPct val="100000"/>
              <a:defRPr sz="2400"/>
            </a:lvl3pPr>
            <a:lvl4pPr rtl="0">
              <a:spcBef>
                <a:spcPts val="360"/>
              </a:spcBef>
              <a:buSzPct val="100000"/>
              <a:defRPr sz="1800"/>
            </a:lvl4pPr>
            <a:lvl5pPr rtl="0">
              <a:spcBef>
                <a:spcPts val="360"/>
              </a:spcBef>
              <a:buSzPct val="100000"/>
              <a:defRPr sz="1800"/>
            </a:lvl5pPr>
            <a:lvl6pPr rtl="0">
              <a:spcBef>
                <a:spcPts val="360"/>
              </a:spcBef>
              <a:buSzPct val="100000"/>
              <a:defRPr sz="1800"/>
            </a:lvl6pPr>
            <a:lvl7pPr rtl="0">
              <a:spcBef>
                <a:spcPts val="360"/>
              </a:spcBef>
              <a:buSzPct val="100000"/>
              <a:defRPr sz="1800"/>
            </a:lvl7pPr>
            <a:lvl8pPr rtl="0">
              <a:spcBef>
                <a:spcPts val="360"/>
              </a:spcBef>
              <a:buSzPct val="100000"/>
              <a:defRPr sz="1800"/>
            </a:lvl8pPr>
            <a:lvl9pPr rtl="0"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3" Type="http://schemas.openxmlformats.org/officeDocument/2006/relationships/image" Target="../media/image00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9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ubspot.com/products/crm#prospecting" TargetMode="Externa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10" Type="http://schemas.openxmlformats.org/officeDocument/2006/relationships/hyperlink" Target="http://note.io/19Y8NuW" TargetMode="External"/><Relationship Id="rId4" Type="http://schemas.openxmlformats.org/officeDocument/2006/relationships/hyperlink" Target="http://note.io/1G7czQS" TargetMode="External"/><Relationship Id="rId11" Type="http://schemas.openxmlformats.org/officeDocument/2006/relationships/hyperlink" Target="http://note.io/1GDeSdf" TargetMode="External"/><Relationship Id="rId3" Type="http://schemas.openxmlformats.org/officeDocument/2006/relationships/hyperlink" Target="http://note.io/1G7crkm" TargetMode="External"/><Relationship Id="rId9" Type="http://schemas.openxmlformats.org/officeDocument/2006/relationships/hyperlink" Target="http://note.io/1GDeSdf" TargetMode="External"/><Relationship Id="rId6" Type="http://schemas.openxmlformats.org/officeDocument/2006/relationships/hyperlink" Target="http://note.io/1BU7bdB" TargetMode="External"/><Relationship Id="rId5" Type="http://schemas.openxmlformats.org/officeDocument/2006/relationships/hyperlink" Target="http://note.io/1BU6XTK" TargetMode="External"/><Relationship Id="rId8" Type="http://schemas.openxmlformats.org/officeDocument/2006/relationships/hyperlink" Target="http://note.io/1GDgbJh" TargetMode="External"/><Relationship Id="rId7" Type="http://schemas.openxmlformats.org/officeDocument/2006/relationships/hyperlink" Target="http://note.io/1G7mIx5" TargetMode="Externa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3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1470750" y="2051800"/>
            <a:ext cx="6354899" cy="71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Training: Prospects </a:t>
            </a:r>
          </a:p>
        </p:txBody>
      </p:sp>
      <p:cxnSp>
        <p:nvCxnSpPr>
          <p:cNvPr id="56" name="Shape 56"/>
          <p:cNvCxnSpPr/>
          <p:nvPr/>
        </p:nvCxnSpPr>
        <p:spPr>
          <a:xfrm>
            <a:off x="1794775" y="2840000"/>
            <a:ext cx="561870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7" name="Shape 57"/>
          <p:cNvSpPr txBox="1"/>
          <p:nvPr>
            <p:ph idx="2" type="ctrTitle"/>
          </p:nvPr>
        </p:nvSpPr>
        <p:spPr>
          <a:xfrm>
            <a:off x="1997100" y="2912999"/>
            <a:ext cx="5302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14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April 2015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2141" y="1828198"/>
            <a:ext cx="1059727" cy="30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380055" y="321825"/>
            <a:ext cx="8261100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Sales Rep User Role Now Lives in CRM</a:t>
            </a:r>
          </a:p>
        </p:txBody>
      </p:sp>
      <p:cxnSp>
        <p:nvCxnSpPr>
          <p:cNvPr id="122" name="Shape 122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3" name="Shape 123"/>
          <p:cNvSpPr txBox="1"/>
          <p:nvPr/>
        </p:nvSpPr>
        <p:spPr>
          <a:xfrm>
            <a:off x="693175" y="1501425"/>
            <a:ext cx="3445199" cy="233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To add a Sales Rep User Role, you will have to enable the CRM first. You’ll see a notification in a trial portal asking you to do that when you try to add a Sales Rep User Role.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546" y="1329978"/>
            <a:ext cx="3555225" cy="35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80055" y="321825"/>
            <a:ext cx="8261100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But I was using the Prospects Report to...</a:t>
            </a:r>
          </a:p>
        </p:txBody>
      </p:sp>
      <p:cxnSp>
        <p:nvCxnSpPr>
          <p:cNvPr id="130" name="Shape 130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1" name="Shape 131"/>
          <p:cNvSpPr txBox="1"/>
          <p:nvPr/>
        </p:nvSpPr>
        <p:spPr>
          <a:xfrm>
            <a:off x="465675" y="1054950"/>
            <a:ext cx="7928999" cy="29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32" name="Shape 132"/>
          <p:cNvGraphicFramePr/>
          <p:nvPr/>
        </p:nvGraphicFramePr>
        <p:xfrm>
          <a:off x="255187" y="96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{0C4B2987-F8D7-4A37-963F-41DEC8824F54}</a:tableStyleId>
              </a:tblPr>
              <a:tblGrid>
                <a:gridCol w="4197600"/>
                <a:gridCol w="4197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I used to use the Prospects Report to...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You can still do that by..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Show time-to-value in a trial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-US" sz="1000"/>
                        <a:t>Showing Prospects in the CRM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“Wow” execs on executive demo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-US" sz="1000"/>
                        <a:t>Saved views with more specific prospecting criteria</a:t>
                      </a:r>
                    </a:p>
                    <a:p>
                      <a:pPr indent="-2921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-US" sz="1000"/>
                        <a:t>Business intelligence each company is enriched with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Show anonymous website visits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-US" sz="1000"/>
                        <a:t>See number of visits from a company in the CRM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Bridging outbound methods to our inbound methodology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-US" sz="1000"/>
                        <a:t>Using the HubSpot Database in the CRM to find prospects that are a good fit for your business based on what you know for existing customers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Connecting with the right people at the right time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-US" sz="1000"/>
                        <a:t>Filtering Prospects by “Last Seen” property for given timeframe &amp; finding them on LinkedIn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Figure out what content is working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-US" sz="1000"/>
                        <a:t>Use Page Analytics on your content to view performance and compare to find what works best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80055" y="321825"/>
            <a:ext cx="8261100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Differences between old &amp; new Prospects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9" name="Shape 139"/>
          <p:cNvSpPr txBox="1"/>
          <p:nvPr/>
        </p:nvSpPr>
        <p:spPr>
          <a:xfrm>
            <a:off x="465675" y="1116150"/>
            <a:ext cx="8678400" cy="402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b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Ability to export Prospects information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solve</a:t>
            </a: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: Create </a:t>
            </a:r>
            <a:r>
              <a:rPr lang="en-US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saved views</a:t>
            </a: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of Prospects to filter for what you’re looking for, as opposed to exporting </a:t>
            </a:r>
            <a:r>
              <a:rPr i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then</a:t>
            </a: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filtering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b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b="1" lang="en-US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pages</a:t>
            </a:r>
            <a:r>
              <a:rPr b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viewed on your site by companies</a:t>
            </a:r>
            <a:r>
              <a:rPr b="1"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*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This feature does not exist in the CRM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b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See which </a:t>
            </a:r>
            <a:r>
              <a:rPr b="1" i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leads</a:t>
            </a:r>
            <a:r>
              <a:rPr b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in your database have visited your site (# pages seen, etc)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solve</a:t>
            </a: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: Create a view of contacts with filter “Time Last Session” = Today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b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See </a:t>
            </a:r>
            <a:r>
              <a:rPr b="1" i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anonymous visitors</a:t>
            </a:r>
            <a:r>
              <a:rPr b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that have visited your site (# of pages seen, etc)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solve</a:t>
            </a: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: Use “Number of Visitors” field in CRM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1470750" y="2051800"/>
            <a:ext cx="6354899" cy="71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FAQs about Prospects</a:t>
            </a:r>
          </a:p>
        </p:txBody>
      </p:sp>
      <p:cxnSp>
        <p:nvCxnSpPr>
          <p:cNvPr id="145" name="Shape 145"/>
          <p:cNvCxnSpPr/>
          <p:nvPr/>
        </p:nvCxnSpPr>
        <p:spPr>
          <a:xfrm>
            <a:off x="1794775" y="2840000"/>
            <a:ext cx="561870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6" name="Shape 146"/>
          <p:cNvSpPr txBox="1"/>
          <p:nvPr>
            <p:ph idx="2" type="ctrTitle"/>
          </p:nvPr>
        </p:nvSpPr>
        <p:spPr>
          <a:xfrm>
            <a:off x="1997100" y="2912999"/>
            <a:ext cx="5302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14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Top 5 Questions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0049" y="321825"/>
            <a:ext cx="8763899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if the trial doesn’t buy &amp; I turned on the CRM?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3" name="Shape 153"/>
          <p:cNvSpPr txBox="1"/>
          <p:nvPr/>
        </p:nvSpPr>
        <p:spPr>
          <a:xfrm>
            <a:off x="465675" y="1116150"/>
            <a:ext cx="7928999" cy="29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Their portal will automatically convert to a free CRM portal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(the marketing features will leave, CRM features stay)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97125" y="2242500"/>
            <a:ext cx="7466099" cy="142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-US" sz="1800"/>
              <a:t>This means that even if they don’t buy HubSpot, they can still use the HubSpot Database in the CRM for prospecting, even if they use another CRM, like Salesforce.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380049" y="321825"/>
            <a:ext cx="8763899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Where are we getting the data in the HubSpot database?</a:t>
            </a:r>
          </a:p>
        </p:txBody>
      </p:sp>
      <p:cxnSp>
        <p:nvCxnSpPr>
          <p:cNvPr id="160" name="Shape 160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1" name="Shape 161"/>
          <p:cNvSpPr txBox="1"/>
          <p:nvPr/>
        </p:nvSpPr>
        <p:spPr>
          <a:xfrm>
            <a:off x="465675" y="1116150"/>
            <a:ext cx="8395500" cy="29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 built a service that scans the web for this </a:t>
            </a:r>
            <a:r>
              <a:rPr lang="en-US" sz="1800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publicly available information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To be very clear, </a:t>
            </a:r>
            <a:r>
              <a:rPr b="1"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 are not sharing our customer’s data </a:t>
            </a:r>
            <a:r>
              <a:rPr b="1" lang="en-US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AT ALL</a:t>
            </a: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50" y="2446250"/>
            <a:ext cx="22479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80049" y="321825"/>
            <a:ext cx="8763899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Do I have to turn on the CRM in a trial?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9" name="Shape 169"/>
          <p:cNvSpPr txBox="1"/>
          <p:nvPr/>
        </p:nvSpPr>
        <p:spPr>
          <a:xfrm>
            <a:off x="465675" y="1116150"/>
            <a:ext cx="7928999" cy="29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Nope. Only if you want to show Prospects after April 15.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75" y="18452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80049" y="321825"/>
            <a:ext cx="8763899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about the about the Daily Prospects Email…?</a:t>
            </a:r>
          </a:p>
        </p:txBody>
      </p:sp>
      <p:cxnSp>
        <p:nvCxnSpPr>
          <p:cNvPr id="176" name="Shape 176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7" name="Shape 177"/>
          <p:cNvSpPr txBox="1"/>
          <p:nvPr/>
        </p:nvSpPr>
        <p:spPr>
          <a:xfrm>
            <a:off x="465675" y="1116150"/>
            <a:ext cx="7928999" cy="29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This feature is in beta currently.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80049" y="321825"/>
            <a:ext cx="8763899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plan to remove it for existing customers?</a:t>
            </a:r>
          </a:p>
        </p:txBody>
      </p:sp>
      <p:cxnSp>
        <p:nvCxnSpPr>
          <p:cNvPr id="183" name="Shape 183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62214" l="852" r="0" t="0"/>
          <a:stretch/>
        </p:blipFill>
        <p:spPr>
          <a:xfrm>
            <a:off x="281600" y="957375"/>
            <a:ext cx="8590251" cy="18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465675" y="2924025"/>
            <a:ext cx="9030299" cy="29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This blue info box </a:t>
            </a:r>
            <a:r>
              <a:rPr b="1"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now appears</a:t>
            </a: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in any portal with the CRM enabled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After 4/15, we’ll get together and devise a plan for removal for existing customers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Gradual change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Heavily communicated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ctrTitle"/>
          </p:nvPr>
        </p:nvSpPr>
        <p:spPr>
          <a:xfrm>
            <a:off x="1470750" y="2051800"/>
            <a:ext cx="6354899" cy="71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Resources for April 15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1794775" y="2840000"/>
            <a:ext cx="561870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2" name="Shape 192"/>
          <p:cNvSpPr txBox="1"/>
          <p:nvPr>
            <p:ph idx="2" type="ctrTitle"/>
          </p:nvPr>
        </p:nvSpPr>
        <p:spPr>
          <a:xfrm>
            <a:off x="1997100" y="2912999"/>
            <a:ext cx="5302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14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Collateral on using Prospects in the CRM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380037" y="321825"/>
            <a:ext cx="5863199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Agenda for today</a:t>
            </a:r>
          </a:p>
        </p:txBody>
      </p:sp>
      <p:cxnSp>
        <p:nvCxnSpPr>
          <p:cNvPr id="64" name="Shape 64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5" name="Shape 65"/>
          <p:cNvSpPr txBox="1"/>
          <p:nvPr/>
        </p:nvSpPr>
        <p:spPr>
          <a:xfrm>
            <a:off x="465675" y="1116150"/>
            <a:ext cx="7928999" cy="29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About the changes to Prospects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 &amp; Demo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FAQs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Resources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380049" y="321825"/>
            <a:ext cx="8763899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Updated CRM product page - ready now!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9" name="Shape 199"/>
          <p:cNvSpPr txBox="1"/>
          <p:nvPr/>
        </p:nvSpPr>
        <p:spPr>
          <a:xfrm>
            <a:off x="465675" y="1116150"/>
            <a:ext cx="7928999" cy="29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50" y="946350"/>
            <a:ext cx="7149775" cy="397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8394675" y="4661675"/>
            <a:ext cx="651899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Link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380055" y="321825"/>
            <a:ext cx="8261100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Feature by feature comparison</a:t>
            </a:r>
          </a:p>
        </p:txBody>
      </p:sp>
      <p:cxnSp>
        <p:nvCxnSpPr>
          <p:cNvPr id="207" name="Shape 207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graphicFrame>
        <p:nvGraphicFramePr>
          <p:cNvPr id="208" name="Shape 208"/>
          <p:cNvGraphicFramePr/>
          <p:nvPr/>
        </p:nvGraphicFramePr>
        <p:xfrm>
          <a:off x="156975" y="85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{4B87C7CE-7537-49A9-A9AA-E87CCA658200}</a:tableStyleId>
              </a:tblPr>
              <a:tblGrid>
                <a:gridCol w="2829550"/>
                <a:gridCol w="2327675"/>
                <a:gridCol w="3331425"/>
              </a:tblGrid>
              <a:tr h="3948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Features of Marketing Prospects Report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Available in Prospects in the CRM?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You can see what it looks like...</a:t>
                      </a:r>
                    </a:p>
                  </a:txBody>
                  <a:tcPr marT="91425" marB="91425" marR="91425" marL="91425"/>
                </a:tc>
              </a:tr>
              <a:tr h="3948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See which companies visit your website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Yes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 u="sng">
                          <a:solidFill>
                            <a:schemeClr val="hlink"/>
                          </a:solidFill>
                          <a:hlinkClick r:id="rId3"/>
                        </a:rPr>
                        <a:t>Here</a:t>
                      </a:r>
                    </a:p>
                  </a:txBody>
                  <a:tcPr marT="91425" marB="91425" marR="91425" marL="91425"/>
                </a:tc>
              </a:tr>
              <a:tr h="3948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Get Prospects by email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Yes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TBD, but will be available April 15</a:t>
                      </a:r>
                    </a:p>
                  </a:txBody>
                  <a:tcPr marT="91425" marB="91425" marR="91425" marL="91425"/>
                </a:tc>
              </a:tr>
              <a:tr h="3948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Add and remove filters to find Prospects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Yes (Now with saved views!)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 u="sng">
                          <a:solidFill>
                            <a:schemeClr val="hlink"/>
                          </a:solidFill>
                          <a:hlinkClick r:id="rId4"/>
                        </a:rPr>
                        <a:t>Here</a:t>
                      </a:r>
                    </a:p>
                  </a:txBody>
                  <a:tcPr marT="91425" marB="91425" marR="91425" marL="91425"/>
                </a:tc>
              </a:tr>
              <a:tr h="39487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See unique visitors from a company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Yes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 u="sng">
                          <a:solidFill>
                            <a:schemeClr val="hlink"/>
                          </a:solidFill>
                          <a:hlinkClick r:id="rId5"/>
                        </a:rPr>
                        <a:t>Here</a:t>
                      </a:r>
                    </a:p>
                  </a:txBody>
                  <a:tcPr marT="91425" marB="91425" marR="91425" marL="91425"/>
                </a:tc>
              </a:tr>
              <a:tr h="50540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See # of total pageviews for that company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 u="sng">
                          <a:solidFill>
                            <a:schemeClr val="hlink"/>
                          </a:solidFill>
                          <a:hlinkClick r:id="rId6"/>
                        </a:rPr>
                        <a:t>Here</a:t>
                      </a:r>
                    </a:p>
                  </a:txBody>
                  <a:tcPr marT="91425" marB="91425" marR="91425" marL="91425"/>
                </a:tc>
              </a:tr>
              <a:tr h="39487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Get a “First Seen” date for site visitors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Yes (and last seen!)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 u="sng">
                          <a:solidFill>
                            <a:schemeClr val="hlink"/>
                          </a:solidFill>
                          <a:hlinkClick r:id="rId7"/>
                        </a:rPr>
                        <a:t>Here</a:t>
                      </a:r>
                    </a:p>
                  </a:txBody>
                  <a:tcPr marT="91425" marB="91425" marR="91425" marL="91425"/>
                </a:tc>
              </a:tr>
              <a:tr h="50540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See which campaigns brought this company to your site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Yes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 u="sng">
                          <a:solidFill>
                            <a:schemeClr val="hlink"/>
                          </a:solidFill>
                          <a:hlinkClick r:id="rId8"/>
                        </a:rPr>
                        <a:t>Here</a:t>
                      </a:r>
                      <a:r>
                        <a:rPr lang="en-US" sz="1000"/>
                        <a:t> (</a:t>
                      </a:r>
                      <a:r>
                        <a:rPr lang="en-US" sz="1000" u="sng">
                          <a:solidFill>
                            <a:schemeClr val="hlink"/>
                          </a:solidFill>
                          <a:hlinkClick r:id="rId9"/>
                        </a:rPr>
                        <a:t>explanation</a:t>
                      </a:r>
                      <a:r>
                        <a:rPr lang="en-US" sz="1000"/>
                        <a:t>)</a:t>
                      </a:r>
                    </a:p>
                  </a:txBody>
                  <a:tcPr marT="91425" marB="91425" marR="91425" marL="91425"/>
                </a:tc>
              </a:tr>
              <a:tr h="50540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See what keywords were searched to find your site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Yes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-US" sz="1000" u="sng">
                          <a:solidFill>
                            <a:schemeClr val="hlink"/>
                          </a:solidFill>
                          <a:hlinkClick r:id="rId10"/>
                        </a:rPr>
                        <a:t>Here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 (</a:t>
                      </a:r>
                      <a:r>
                        <a:rPr lang="en-US" sz="1000" u="sng">
                          <a:solidFill>
                            <a:schemeClr val="hlink"/>
                          </a:solidFill>
                          <a:hlinkClick r:id="rId11"/>
                        </a:rPr>
                        <a:t>explanation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)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380055" y="321825"/>
            <a:ext cx="8261100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Feature by feature comparison</a:t>
            </a:r>
          </a:p>
        </p:txBody>
      </p:sp>
      <p:cxnSp>
        <p:nvCxnSpPr>
          <p:cNvPr id="214" name="Shape 214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graphicFrame>
        <p:nvGraphicFramePr>
          <p:cNvPr id="215" name="Shape 215"/>
          <p:cNvGraphicFramePr/>
          <p:nvPr/>
        </p:nvGraphicFramePr>
        <p:xfrm>
          <a:off x="156975" y="85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{ACF25904-0BE7-4971-8645-25A398078D3E}</a:tableStyleId>
              </a:tblPr>
              <a:tblGrid>
                <a:gridCol w="4463500"/>
                <a:gridCol w="4463500"/>
              </a:tblGrid>
              <a:tr h="449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Features of Marketing Prospects Report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Available in Prospects in the CRM?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639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See which pages are being viewed on your site by a company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No</a:t>
                      </a:r>
                    </a:p>
                  </a:txBody>
                  <a:tcPr marT="91425" marB="91425" marR="91425" marL="91425"/>
                </a:tc>
              </a:tr>
              <a:tr h="3639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See which known leads in your database are visiting your site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No </a:t>
                      </a:r>
                    </a:p>
                  </a:txBody>
                  <a:tcPr marT="91425" marB="91425" marR="91425" marL="91425"/>
                </a:tc>
              </a:tr>
              <a:tr h="3639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See anonymous visitors visiting your site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No </a:t>
                      </a:r>
                    </a:p>
                  </a:txBody>
                  <a:tcPr marT="91425" marB="91425" marR="91425" marL="91425"/>
                </a:tc>
              </a:tr>
              <a:tr h="36397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Export Prospects data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No</a:t>
                      </a:r>
                    </a:p>
                  </a:txBody>
                  <a:tcPr marT="91425" marB="91425" marR="91425" marL="91425"/>
                </a:tc>
              </a:tr>
              <a:tr h="3639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Get a timeline view of a company’s page view activity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No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1470750" y="2051800"/>
            <a:ext cx="6354899" cy="71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Changes to Prospects </a:t>
            </a:r>
          </a:p>
        </p:txBody>
      </p:sp>
      <p:cxnSp>
        <p:nvCxnSpPr>
          <p:cNvPr id="71" name="Shape 71"/>
          <p:cNvCxnSpPr/>
          <p:nvPr/>
        </p:nvCxnSpPr>
        <p:spPr>
          <a:xfrm>
            <a:off x="1794775" y="2840000"/>
            <a:ext cx="561870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2" name="Shape 72"/>
          <p:cNvSpPr txBox="1"/>
          <p:nvPr>
            <p:ph idx="2" type="ctrTitle"/>
          </p:nvPr>
        </p:nvSpPr>
        <p:spPr>
          <a:xfrm>
            <a:off x="1997100" y="2912999"/>
            <a:ext cx="5302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14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Moving from the marketing platform to the CRM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016" y="957900"/>
            <a:ext cx="6736157" cy="23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89900" y="3344000"/>
            <a:ext cx="8991600" cy="179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Prospects </a:t>
            </a:r>
            <a:r>
              <a:rPr b="1"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will not be available</a:t>
            </a: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for marketing portals created after April 15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want to demo Prospects to a prospect after that, </a:t>
            </a:r>
            <a:r>
              <a:rPr b="1"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turn on the CRM</a:t>
            </a: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for them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After April 15, we’ll be back with </a:t>
            </a:r>
            <a:r>
              <a:rPr b="1"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 plan to remove Prospects</a:t>
            </a: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for existing customers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80037" y="321825"/>
            <a:ext cx="5863199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Key takeaways from today</a:t>
            </a:r>
          </a:p>
        </p:txBody>
      </p:sp>
      <p:cxnSp>
        <p:nvCxnSpPr>
          <p:cNvPr id="80" name="Shape 80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1470750" y="2051800"/>
            <a:ext cx="6354899" cy="71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Prospects in the CRM</a:t>
            </a:r>
          </a:p>
        </p:txBody>
      </p:sp>
      <p:cxnSp>
        <p:nvCxnSpPr>
          <p:cNvPr id="86" name="Shape 86"/>
          <p:cNvCxnSpPr/>
          <p:nvPr/>
        </p:nvCxnSpPr>
        <p:spPr>
          <a:xfrm>
            <a:off x="1794775" y="2840000"/>
            <a:ext cx="561870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7" name="Shape 87"/>
          <p:cNvSpPr txBox="1"/>
          <p:nvPr>
            <p:ph idx="2" type="ctrTitle"/>
          </p:nvPr>
        </p:nvSpPr>
        <p:spPr>
          <a:xfrm>
            <a:off x="1997100" y="2912999"/>
            <a:ext cx="5302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14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380054" y="321825"/>
            <a:ext cx="7928999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Exciting news about Prospects in the CRM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4" name="Shape 94"/>
          <p:cNvSpPr txBox="1"/>
          <p:nvPr/>
        </p:nvSpPr>
        <p:spPr>
          <a:xfrm>
            <a:off x="465675" y="1116150"/>
            <a:ext cx="7928999" cy="29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Solves for the </a:t>
            </a:r>
            <a:r>
              <a:rPr b="1"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primary user</a:t>
            </a: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of the report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Has </a:t>
            </a:r>
            <a:r>
              <a:rPr b="1"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more data</a:t>
            </a: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due to placement in CRM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b="1" i="1"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Better </a:t>
            </a:r>
            <a:r>
              <a:rPr b="1"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data</a:t>
            </a: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than what’s available now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b="1"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More features</a:t>
            </a: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that help sales reps prospect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212" y="1116150"/>
            <a:ext cx="3286125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80055" y="321825"/>
            <a:ext cx="8261100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Cool (AMAZING) new stuff in CRM Prospects</a:t>
            </a:r>
          </a:p>
        </p:txBody>
      </p:sp>
      <p:cxnSp>
        <p:nvCxnSpPr>
          <p:cNvPr id="101" name="Shape 101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2" name="Shape 102"/>
          <p:cNvSpPr txBox="1"/>
          <p:nvPr/>
        </p:nvSpPr>
        <p:spPr>
          <a:xfrm>
            <a:off x="465675" y="1116300"/>
            <a:ext cx="8678400" cy="402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b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Ability to browse a database of millions of companies for easy prospecting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Filter by industry, revenue, company size, and lots more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None of our competitors offer this data FOR FREE!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b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MUCH better filtering options when browsing prospects that have visited your website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Can now build and save views of prospects in specific regions, or who meet other</a:t>
            </a:r>
            <a:b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specific criteria (e.g., company size, revenue, industry)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-"/>
            </a:pPr>
            <a:r>
              <a:rPr b="1"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An experience designed for a sales rep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Familiar interface for reps who have used a CRM before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-"/>
            </a:pP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Eliminates any confusion about giving reps limited access to the marketing product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ctrTitle"/>
          </p:nvPr>
        </p:nvSpPr>
        <p:spPr>
          <a:xfrm>
            <a:off x="1470750" y="2051800"/>
            <a:ext cx="6354899" cy="71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Prospects in the CRM: Demo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1794775" y="2840000"/>
            <a:ext cx="561870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9" name="Shape 109"/>
          <p:cNvSpPr txBox="1"/>
          <p:nvPr>
            <p:ph idx="2" type="ctrTitle"/>
          </p:nvPr>
        </p:nvSpPr>
        <p:spPr>
          <a:xfrm>
            <a:off x="1997100" y="2912999"/>
            <a:ext cx="5302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-US" sz="14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Live demo by Lia Cefalu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80055" y="321825"/>
            <a:ext cx="8261100" cy="45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Turning on the CRM in a trial portal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465662" y="817200"/>
            <a:ext cx="8222100" cy="0"/>
          </a:xfrm>
          <a:prstGeom prst="straightConnector1">
            <a:avLst/>
          </a:prstGeom>
          <a:noFill/>
          <a:ln cap="flat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975" y="856875"/>
            <a:ext cx="6215450" cy="466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HubSpot2013PowerPointTemplate_V3-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