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0" r:id="rId2"/>
  </p:sldMasterIdLst>
  <p:notesMasterIdLst>
    <p:notesMasterId r:id="rId34"/>
  </p:notesMasterIdLst>
  <p:sldIdLst>
    <p:sldId id="291" r:id="rId3"/>
    <p:sldId id="318" r:id="rId4"/>
    <p:sldId id="325" r:id="rId5"/>
    <p:sldId id="329" r:id="rId6"/>
    <p:sldId id="331" r:id="rId7"/>
    <p:sldId id="313" r:id="rId8"/>
    <p:sldId id="326" r:id="rId9"/>
    <p:sldId id="335" r:id="rId10"/>
    <p:sldId id="337" r:id="rId11"/>
    <p:sldId id="336" r:id="rId12"/>
    <p:sldId id="332" r:id="rId13"/>
    <p:sldId id="342" r:id="rId14"/>
    <p:sldId id="343" r:id="rId15"/>
    <p:sldId id="338" r:id="rId16"/>
    <p:sldId id="339" r:id="rId17"/>
    <p:sldId id="340" r:id="rId18"/>
    <p:sldId id="341" r:id="rId19"/>
    <p:sldId id="309" r:id="rId20"/>
    <p:sldId id="263" r:id="rId21"/>
    <p:sldId id="314" r:id="rId22"/>
    <p:sldId id="328" r:id="rId23"/>
    <p:sldId id="299" r:id="rId24"/>
    <p:sldId id="300" r:id="rId25"/>
    <p:sldId id="317" r:id="rId26"/>
    <p:sldId id="344" r:id="rId27"/>
    <p:sldId id="327" r:id="rId28"/>
    <p:sldId id="262" r:id="rId29"/>
    <p:sldId id="311" r:id="rId30"/>
    <p:sldId id="312" r:id="rId31"/>
    <p:sldId id="330" r:id="rId32"/>
    <p:sldId id="275" r:id="rId3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 DeKrey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34D"/>
    <a:srgbClr val="4F4F4F"/>
    <a:srgbClr val="1D8FD3"/>
    <a:srgbClr val="2782BA"/>
    <a:srgbClr val="00FF80"/>
    <a:srgbClr val="1DA141"/>
    <a:srgbClr val="F7761F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/>
    <p:restoredTop sz="99113" autoAdjust="0"/>
  </p:normalViewPr>
  <p:slideViewPr>
    <p:cSldViewPr snapToGrid="0" snapToObjects="1">
      <p:cViewPr>
        <p:scale>
          <a:sx n="125" d="100"/>
          <a:sy n="125" d="100"/>
        </p:scale>
        <p:origin x="968" y="152"/>
      </p:cViewPr>
      <p:guideLst>
        <p:guide orient="horz" pos="3031"/>
        <p:guide orient="horz" pos="708"/>
        <p:guide orient="horz" pos="207"/>
        <p:guide pos="287"/>
        <p:guide pos="5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944593-14EA-E94B-B1E7-CAA7D8346D59}" type="datetimeFigureOut">
              <a:rPr lang="en-US"/>
              <a:pPr>
                <a:defRPr/>
              </a:pPr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9B8C70-94B1-7F4A-8B35-816F4C0FE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Talking points: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73% of the global population owns a smartphone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2.08 Billion have smartphones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A9029-79A8-0B4E-88F9-0BF31907DC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EXTRA QUESTIONS</a:t>
            </a:r>
          </a:p>
          <a:p>
            <a:pPr eaLnBrk="1" hangingPunct="1"/>
            <a:r>
              <a:rPr lang="en-US">
                <a:latin typeface="Calibri" charset="0"/>
              </a:rPr>
              <a:t>Why have you / haven’t you moved to the COS?</a:t>
            </a:r>
          </a:p>
          <a:p>
            <a:pPr eaLnBrk="1" hangingPunct="1"/>
            <a:r>
              <a:rPr lang="en-US">
                <a:latin typeface="Calibri" charset="0"/>
              </a:rPr>
              <a:t>How would you articulate the difference between “life before” being on the COS versus “life after”?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63D1B-668B-8E45-A4E5-2BA0164959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EXTRA QUESTIONS</a:t>
            </a:r>
          </a:p>
          <a:p>
            <a:pPr eaLnBrk="1" hangingPunct="1"/>
            <a:r>
              <a:rPr lang="en-US">
                <a:latin typeface="Calibri" charset="0"/>
              </a:rPr>
              <a:t>Why have you / haven’t you moved to the COS?</a:t>
            </a:r>
          </a:p>
          <a:p>
            <a:pPr eaLnBrk="1" hangingPunct="1"/>
            <a:r>
              <a:rPr lang="en-US">
                <a:latin typeface="Calibri" charset="0"/>
              </a:rPr>
              <a:t>How would you articulate the difference between “life before” being on the COS versus “life after”?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11D38-7159-E94E-A99B-FB17E673F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EXTRA QUESTIONS</a:t>
            </a:r>
          </a:p>
          <a:p>
            <a:pPr eaLnBrk="1" hangingPunct="1"/>
            <a:r>
              <a:rPr lang="en-US">
                <a:latin typeface="Calibri" charset="0"/>
              </a:rPr>
              <a:t>Why have you / haven’t you moved to the COS?</a:t>
            </a:r>
          </a:p>
          <a:p>
            <a:pPr eaLnBrk="1" hangingPunct="1"/>
            <a:r>
              <a:rPr lang="en-US">
                <a:latin typeface="Calibri" charset="0"/>
              </a:rPr>
              <a:t>How would you articulate the difference between “life before” being on the COS versus “life after”?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C5823-88DE-1240-9F4B-221E24E369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59486-0408-EE45-98A1-40E07924A0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EXTRA QUESTIONS</a:t>
            </a:r>
          </a:p>
          <a:p>
            <a:pPr eaLnBrk="1" hangingPunct="1"/>
            <a:r>
              <a:rPr lang="en-US">
                <a:latin typeface="Calibri" charset="0"/>
              </a:rPr>
              <a:t>Why have you / haven’t you moved to the COS?</a:t>
            </a:r>
          </a:p>
          <a:p>
            <a:pPr eaLnBrk="1" hangingPunct="1"/>
            <a:r>
              <a:rPr lang="en-US">
                <a:latin typeface="Calibri" charset="0"/>
              </a:rPr>
              <a:t>How would you articulate the difference between “life before” being on the COS versus “life after”?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1E5D0-2FFC-0046-9996-02C3ED02BA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EXTRA QUESTIONS</a:t>
            </a:r>
          </a:p>
          <a:p>
            <a:pPr eaLnBrk="1" hangingPunct="1"/>
            <a:r>
              <a:rPr lang="en-US">
                <a:latin typeface="Calibri" charset="0"/>
              </a:rPr>
              <a:t>Why have you / haven’t you moved to the COS?</a:t>
            </a:r>
          </a:p>
          <a:p>
            <a:pPr eaLnBrk="1" hangingPunct="1"/>
            <a:r>
              <a:rPr lang="en-US">
                <a:latin typeface="Calibri" charset="0"/>
              </a:rPr>
              <a:t>How would you articulate the difference between “life before” being on the COS versus “life after”?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62D29-ED9E-574D-ADB1-AE714E8F83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EXTRA QUESTIONS</a:t>
            </a:r>
          </a:p>
          <a:p>
            <a:pPr eaLnBrk="1" hangingPunct="1"/>
            <a:r>
              <a:rPr lang="en-US">
                <a:latin typeface="Calibri" charset="0"/>
              </a:rPr>
              <a:t>Why have you / haven’t you moved to the COS?</a:t>
            </a:r>
          </a:p>
          <a:p>
            <a:pPr eaLnBrk="1" hangingPunct="1"/>
            <a:r>
              <a:rPr lang="en-US">
                <a:latin typeface="Calibri" charset="0"/>
              </a:rPr>
              <a:t>How would you articulate the difference between “life before” being on the COS versus “life after”?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62D29-ED9E-574D-ADB1-AE714E8F83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F0AB54-516E-AB48-B73C-F6AB5DC0C159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4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Spot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ubSpotLogo_Light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582613"/>
            <a:ext cx="37211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827258" y="2100513"/>
            <a:ext cx="7505023" cy="10605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827258" y="3161013"/>
            <a:ext cx="7505023" cy="3645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55614" y="4438462"/>
            <a:ext cx="4116387" cy="36452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 bwMode="auto">
          <a:xfrm>
            <a:off x="7366000" y="4446588"/>
            <a:ext cx="1323975" cy="36512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>
                <a:solidFill>
                  <a:schemeClr val="bg1"/>
                </a:solidFill>
                <a:cs typeface="Verdana" charset="0"/>
              </a:defRPr>
            </a:lvl1pPr>
          </a:lstStyle>
          <a:p>
            <a:pPr>
              <a:defRPr/>
            </a:pPr>
            <a:fld id="{D8C7F4B9-9404-BB47-B903-A5C32A5E200B}" type="datetimeFigureOut">
              <a:rPr lang="en-US"/>
              <a:pPr>
                <a:defRPr/>
              </a:pPr>
              <a:t>8/31/16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ragrap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None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1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ragraph Spl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9904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9904"/>
            <a:ext cx="4038600" cy="367307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57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Spl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7200" y="1129903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55127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1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pl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55127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9904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5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plit Rever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5613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51374" y="1129906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93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290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0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478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7790" y="1129905"/>
            <a:ext cx="5245514" cy="2204660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4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igh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9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827260" y="1645748"/>
            <a:ext cx="7505023" cy="1211877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8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827260" y="2857624"/>
            <a:ext cx="7505023" cy="3645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55616" y="4438462"/>
            <a:ext cx="4116387" cy="36452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 bwMode="auto">
          <a:xfrm>
            <a:off x="7366000" y="4529138"/>
            <a:ext cx="1323975" cy="2746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>
                <a:solidFill>
                  <a:schemeClr val="bg1"/>
                </a:solidFill>
                <a:cs typeface="Verdana" charset="0"/>
              </a:defRPr>
            </a:lvl1pPr>
          </a:lstStyle>
          <a:p>
            <a:pPr>
              <a:defRPr/>
            </a:pPr>
            <a:fld id="{7EF8957D-C168-1442-A439-6C5192BED419}" type="datetimeFigureOut">
              <a:rPr lang="en-US"/>
              <a:pPr>
                <a:defRPr/>
              </a:pPr>
              <a:t>8/31/16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7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Spo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ubSpotLogo_Light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0" y="1800225"/>
            <a:ext cx="5270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95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0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4" y="342464"/>
            <a:ext cx="2545598" cy="44848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5614" y="1129902"/>
            <a:ext cx="8231186" cy="3673079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rgbClr val="F7761F"/>
              </a:buClr>
              <a:buSzPct val="150000"/>
              <a:buFont typeface="Wingdings" charset="2"/>
              <a:buAutoNum type="arabicPlain"/>
              <a:defRPr sz="24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2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30300" y="1793186"/>
            <a:ext cx="1035050" cy="1266808"/>
          </a:xfrm>
        </p:spPr>
        <p:txBody>
          <a:bodyPr anchor="ctr">
            <a:noAutofit/>
          </a:bodyPr>
          <a:lstStyle>
            <a:lvl1pPr marL="0" indent="0">
              <a:buNone/>
              <a:defRPr sz="9800" b="0" i="0">
                <a:solidFill>
                  <a:srgbClr val="F7761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165353" y="1793186"/>
            <a:ext cx="6524625" cy="1266808"/>
          </a:xfrm>
        </p:spPr>
        <p:txBody>
          <a:bodyPr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Lis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4"/>
            <a:ext cx="8234361" cy="44848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rgbClr val="414141"/>
                </a:solidFill>
                <a:latin typeface="Verdana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5614" y="1129902"/>
            <a:ext cx="8231186" cy="3673079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rgbClr val="F7761F"/>
              </a:buClr>
              <a:buSzPct val="150000"/>
              <a:buFont typeface="Wingdings" charset="2"/>
              <a:buAutoNum type="arabicPlain"/>
              <a:defRPr sz="2400">
                <a:solidFill>
                  <a:srgbClr val="41414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4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30300" y="1793186"/>
            <a:ext cx="1035050" cy="1266808"/>
          </a:xfrm>
        </p:spPr>
        <p:txBody>
          <a:bodyPr anchor="ctr">
            <a:noAutofit/>
          </a:bodyPr>
          <a:lstStyle>
            <a:lvl1pPr marL="0" indent="0">
              <a:buNone/>
              <a:defRPr sz="9800" b="0" i="0">
                <a:solidFill>
                  <a:srgbClr val="F7761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165353" y="1793186"/>
            <a:ext cx="6524625" cy="1266808"/>
          </a:xfrm>
        </p:spPr>
        <p:txBody>
          <a:bodyPr anchor="ctr">
            <a:noAutofit/>
          </a:bodyPr>
          <a:lstStyle>
            <a:lvl1pPr marL="0" indent="0">
              <a:buNone/>
              <a:defRPr sz="4000" b="0" i="0">
                <a:solidFill>
                  <a:srgbClr val="41414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83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Wingdings" charset="2"/>
              <a:buAutoNum type="arabicPlain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16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79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5616" y="342465"/>
            <a:ext cx="8234361" cy="63510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414141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50000"/>
              <a:buFontTx/>
              <a:buBlip>
                <a:blip r:embed="rId3"/>
              </a:buBlip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27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14141"/>
          </a:solidFill>
          <a:latin typeface="+mj-lt"/>
          <a:ea typeface="ＭＳ Ｐゴシック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14141"/>
          </a:solidFill>
          <a:latin typeface="Franklin Gothic Medium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14141"/>
          </a:solidFill>
          <a:latin typeface="+mn-lt"/>
          <a:ea typeface="ＭＳ Ｐゴシック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14141"/>
          </a:solidFill>
          <a:latin typeface="+mn-lt"/>
          <a:ea typeface="ＭＳ Ｐゴシック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14141"/>
          </a:solidFill>
          <a:latin typeface="+mn-lt"/>
          <a:ea typeface="ＭＳ Ｐゴシック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14141"/>
          </a:solidFill>
          <a:latin typeface="+mn-lt"/>
          <a:ea typeface="ＭＳ Ｐゴシック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14141"/>
          </a:solidFill>
          <a:latin typeface="+mn-lt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3754390-12AE-2F47-A7A1-5F80FDC0F6AB}" type="datetimeFigureOut">
              <a:rPr lang="en-US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280B7C3-73DF-9346-AF73-13845257C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hyperlink" Target="http://www.hubspot.com/security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yottaa.com/" TargetMode="External"/><Relationship Id="rId5" Type="http://schemas.openxmlformats.org/officeDocument/2006/relationships/hyperlink" Target="http://www.yottaa.com/blog/application-optimization/bid/301605/Benchmarking-Performance-of-8-CMS-Platforms-Who-Is-Slowest" TargetMode="External"/><Relationship Id="rId6" Type="http://schemas.openxmlformats.org/officeDocument/2006/relationships/hyperlink" Target="http://www.yottaa.com/blog/application-optimization/benchmarking-performance-on-hubspots-cos" TargetMode="External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hyperlink" Target="http://designers.hubspot.com/blog/site-speed-test-improve-conversion-roi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hyperlink" Target="http://bit.ly/FrankenSpot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hyperlink" Target="http://bit.ly/FrankenSpot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bit.ly/HubSpotCMSDev" TargetMode="External"/><Relationship Id="rId3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hyperlink" Target="https://hubspot.uservoice.com/forums/76407-general-hubspot-ideas/category/10763-content-management-system" TargetMode="External"/><Relationship Id="rId6" Type="http://schemas.openxmlformats.org/officeDocument/2006/relationships/hyperlink" Target="http://designers.hubspot.com/forum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hyperlink" Target="http://designers.hubspot.com/inspire" TargetMode="External"/><Relationship Id="rId5" Type="http://schemas.openxmlformats.org/officeDocument/2006/relationships/image" Target="../media/image60.png"/><Relationship Id="rId6" Type="http://schemas.openxmlformats.org/officeDocument/2006/relationships/hyperlink" Target="http://marketplace.hubspot.com/templates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2crowd.com/categories/web-content-management/research" TargetMode="External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hyperlink" Target="http://bit.ly/WhyDevsLoveHS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hyperlink" Target="http://www.sensiblemarketing.com/" TargetMode="External"/><Relationship Id="rId5" Type="http://schemas.openxmlformats.org/officeDocument/2006/relationships/hyperlink" Target="http://brandca.co/" TargetMode="External"/><Relationship Id="rId6" Type="http://schemas.openxmlformats.org/officeDocument/2006/relationships/hyperlink" Target="http://www.adherecreative.com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hyperlink" Target="http://kulapartners.com/blog/2014/05/building-with-the-hubspot-cos-pros-cons/" TargetMode="External"/><Relationship Id="rId5" Type="http://schemas.openxmlformats.org/officeDocument/2006/relationships/hyperlink" Target="http://www.adherecreative.com/" TargetMode="External"/><Relationship Id="rId6" Type="http://schemas.openxmlformats.org/officeDocument/2006/relationships/hyperlink" Target="http://www.newbreedmarketing.com/" TargetMode="External"/><Relationship Id="rId7" Type="http://schemas.openxmlformats.org/officeDocument/2006/relationships/hyperlink" Target="http://savvypanda.com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app.hubspot.com/l/produc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7088" y="4175125"/>
            <a:ext cx="7505700" cy="10604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PUT YOUR WEBSITE TO WORK</a:t>
            </a:r>
            <a:endParaRPr lang="en-US" dirty="0">
              <a:ea typeface="+mn-ea"/>
            </a:endParaRPr>
          </a:p>
        </p:txBody>
      </p:sp>
      <p:pic>
        <p:nvPicPr>
          <p:cNvPr id="3" name="Picture 2" descr="Websites_Hero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" y="1193443"/>
            <a:ext cx="7000240" cy="2981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HubSpot makes your website look great on any device</a:t>
            </a:r>
            <a:endParaRPr lang="en-US" dirty="0"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038" y="1603375"/>
            <a:ext cx="362585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F7761F"/>
                </a:solidFill>
                <a:latin typeface="Proxima Nova Light"/>
                <a:cs typeface="Proxima Nova Light"/>
              </a:rPr>
              <a:t>Automatically optimized </a:t>
            </a:r>
            <a:r>
              <a:rPr lang="en-US" sz="2000" dirty="0">
                <a:solidFill>
                  <a:srgbClr val="35434D"/>
                </a:solidFill>
                <a:latin typeface="Proxima Nova Light"/>
                <a:cs typeface="Proxima Nova Light"/>
              </a:rPr>
              <a:t>for Google mobile search</a:t>
            </a:r>
          </a:p>
          <a:p>
            <a:pPr>
              <a:defRPr/>
            </a:pPr>
            <a:endParaRPr lang="en-US" sz="2000" dirty="0">
              <a:solidFill>
                <a:srgbClr val="35434D"/>
              </a:solidFill>
              <a:latin typeface="Proxima Nova Light"/>
              <a:cs typeface="Proxima Nova Ligh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F7761F"/>
                </a:solidFill>
                <a:latin typeface="Proxima Nova Light"/>
                <a:cs typeface="Proxima Nova Light"/>
              </a:rPr>
              <a:t>No code </a:t>
            </a:r>
            <a:r>
              <a:rPr lang="en-US" sz="2000" dirty="0">
                <a:solidFill>
                  <a:srgbClr val="35434D"/>
                </a:solidFill>
                <a:latin typeface="Proxima Nova Light"/>
                <a:cs typeface="Proxima Nova Light"/>
              </a:rPr>
              <a:t>needed</a:t>
            </a:r>
          </a:p>
          <a:p>
            <a:pPr>
              <a:defRPr/>
            </a:pPr>
            <a:endParaRPr lang="en-US" sz="2000" dirty="0">
              <a:solidFill>
                <a:srgbClr val="35434D"/>
              </a:solidFill>
              <a:latin typeface="Proxima Nova Light"/>
              <a:cs typeface="Proxima Nova Light"/>
            </a:endParaRPr>
          </a:p>
          <a:p>
            <a:pPr marL="342900" indent="-342900">
              <a:buClr>
                <a:srgbClr val="F7761F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35434D"/>
                </a:solidFill>
                <a:latin typeface="Proxima Nova Light"/>
                <a:cs typeface="Proxima Nova Light"/>
              </a:rPr>
              <a:t>Preview your content </a:t>
            </a:r>
            <a:r>
              <a:rPr lang="en-US" sz="2000" dirty="0">
                <a:solidFill>
                  <a:srgbClr val="F7761F"/>
                </a:solidFill>
                <a:latin typeface="Proxima Nova Light"/>
                <a:cs typeface="Proxima Nova Light"/>
              </a:rPr>
              <a:t>on any device, in any orientation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solidFill>
                <a:srgbClr val="35434D"/>
              </a:solidFill>
              <a:latin typeface="Proxima Nova Light"/>
              <a:cs typeface="Proxima Nova Light"/>
            </a:endParaRPr>
          </a:p>
        </p:txBody>
      </p:sp>
      <p:pic>
        <p:nvPicPr>
          <p:cNvPr id="24579" name="Picture 9" descr="ResponsiveAll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3188"/>
            <a:ext cx="4394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Your visitors aren’t one-size-fits-all. Your website shouldn’t be either.</a:t>
            </a:r>
            <a:endParaRPr lang="en-US" dirty="0">
              <a:ea typeface="+mn-ea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7200" y="1290638"/>
            <a:ext cx="44846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7761F"/>
                </a:solidFill>
              </a:rPr>
              <a:t>PERSONALIZE BY LOCATION, SOURCE &amp; DEVICE</a:t>
            </a:r>
            <a:endParaRPr lang="en-US" sz="1600" dirty="0">
              <a:solidFill>
                <a:srgbClr val="F7761F"/>
              </a:solidFill>
            </a:endParaRPr>
          </a:p>
          <a:p>
            <a:r>
              <a:rPr lang="en-US" sz="1600" dirty="0">
                <a:solidFill>
                  <a:srgbClr val="35434D"/>
                </a:solidFill>
              </a:rPr>
              <a:t>Personalize your content from the moment someone sets foot on your website. Tailor your content based on location, source, or device.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57200" y="2459305"/>
            <a:ext cx="44846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7761F"/>
                </a:solidFill>
              </a:rPr>
              <a:t>PERSONALIZE BY </a:t>
            </a:r>
            <a:r>
              <a:rPr lang="en-US" sz="1600" dirty="0" smtClean="0">
                <a:solidFill>
                  <a:srgbClr val="F7761F"/>
                </a:solidFill>
              </a:rPr>
              <a:t>LIFECYCLE &amp; INDUSTRY</a:t>
            </a:r>
            <a:endParaRPr lang="en-US" sz="1600" dirty="0">
              <a:solidFill>
                <a:srgbClr val="F7761F"/>
              </a:solidFill>
            </a:endParaRPr>
          </a:p>
          <a:p>
            <a:r>
              <a:rPr lang="en-US" sz="1600" dirty="0" smtClean="0">
                <a:solidFill>
                  <a:srgbClr val="35434D"/>
                </a:solidFill>
              </a:rPr>
              <a:t>Personalize based on where a visitor is in their buying process. Create </a:t>
            </a:r>
            <a:r>
              <a:rPr lang="en-US" sz="1600" dirty="0">
                <a:solidFill>
                  <a:srgbClr val="35434D"/>
                </a:solidFill>
              </a:rPr>
              <a:t>different homepage messages for the primary industries or personas you serve</a:t>
            </a:r>
            <a:r>
              <a:rPr lang="en-US" sz="1600" dirty="0" smtClean="0">
                <a:solidFill>
                  <a:srgbClr val="35434D"/>
                </a:solidFill>
              </a:rPr>
              <a:t>.</a:t>
            </a:r>
            <a:endParaRPr lang="en-US" sz="1600" dirty="0">
              <a:solidFill>
                <a:srgbClr val="35434D"/>
              </a:solidFill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7200" y="3873500"/>
            <a:ext cx="4484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7761F"/>
                </a:solidFill>
              </a:rPr>
              <a:t>CONDUCT A/B TESTS</a:t>
            </a:r>
          </a:p>
          <a:p>
            <a:r>
              <a:rPr lang="en-US" sz="1600" dirty="0">
                <a:solidFill>
                  <a:srgbClr val="35434D"/>
                </a:solidFill>
              </a:rPr>
              <a:t>Test any element on a </a:t>
            </a:r>
            <a:r>
              <a:rPr lang="en-US" sz="1600" dirty="0" smtClean="0">
                <a:solidFill>
                  <a:srgbClr val="35434D"/>
                </a:solidFill>
              </a:rPr>
              <a:t>page. See which version of your page drives the most conversions, new leads, and customers.</a:t>
            </a:r>
            <a:endParaRPr lang="en-US" sz="1600" dirty="0">
              <a:solidFill>
                <a:srgbClr val="35434D"/>
              </a:solidFill>
            </a:endParaRPr>
          </a:p>
        </p:txBody>
      </p:sp>
      <p:pic>
        <p:nvPicPr>
          <p:cNvPr id="3" name="Picture 2" descr="Smart-Content-3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05" y="1198880"/>
            <a:ext cx="4355495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Personalization can mean adapting part of a site or displaying completely different content</a:t>
            </a:r>
            <a:endParaRPr lang="en-US" dirty="0">
              <a:ea typeface="+mn-ea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7200" y="1321118"/>
            <a:ext cx="43586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7761F"/>
                </a:solidFill>
              </a:rPr>
              <a:t>Intuit Uses Adaptive CTAs to Drive Engagement</a:t>
            </a:r>
            <a:endParaRPr lang="en-US" sz="1600" dirty="0">
              <a:solidFill>
                <a:srgbClr val="F7761F"/>
              </a:solidFill>
            </a:endParaRPr>
          </a:p>
          <a:p>
            <a:r>
              <a:rPr lang="en-US" sz="1600" dirty="0" smtClean="0">
                <a:solidFill>
                  <a:srgbClr val="35434D"/>
                </a:solidFill>
              </a:rPr>
              <a:t>In 2014, Intuit saw </a:t>
            </a:r>
            <a:r>
              <a:rPr lang="en-US" sz="1600" dirty="0" err="1" smtClean="0">
                <a:solidFill>
                  <a:srgbClr val="35434D"/>
                </a:solidFill>
              </a:rPr>
              <a:t>clickthrough</a:t>
            </a:r>
            <a:r>
              <a:rPr lang="en-US" sz="1600" dirty="0" smtClean="0">
                <a:solidFill>
                  <a:srgbClr val="35434D"/>
                </a:solidFill>
              </a:rPr>
              <a:t> rates above 10% on personalized CTAs and click-to-submissions rates of close to 100%.</a:t>
            </a:r>
            <a:endParaRPr lang="en-US" sz="1600" dirty="0">
              <a:solidFill>
                <a:srgbClr val="35434D"/>
              </a:solidFill>
            </a:endParaRPr>
          </a:p>
        </p:txBody>
      </p:sp>
      <p:pic>
        <p:nvPicPr>
          <p:cNvPr id="3" name="Picture 2" descr="IntuitCT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40" y="1321118"/>
            <a:ext cx="3295670" cy="1571781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</p:spPr>
      </p:pic>
      <p:pic>
        <p:nvPicPr>
          <p:cNvPr id="4" name="Picture 3" descr="IntuitCT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967" y="1747520"/>
            <a:ext cx="2861676" cy="1439643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</p:spPr>
      </p:pic>
      <p:pic>
        <p:nvPicPr>
          <p:cNvPr id="5" name="Picture 4" descr="Desktop-and-Mobile-For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0" y="2781139"/>
            <a:ext cx="2433055" cy="2068097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42640" y="3668078"/>
            <a:ext cx="52425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7761F"/>
                </a:solidFill>
              </a:rPr>
              <a:t>HubSpot Uses Smart Forms to Increase Lead Generation</a:t>
            </a:r>
            <a:endParaRPr lang="en-US" sz="1600" dirty="0">
              <a:solidFill>
                <a:srgbClr val="F7761F"/>
              </a:solidFill>
            </a:endParaRPr>
          </a:p>
          <a:p>
            <a:r>
              <a:rPr lang="en-US" sz="1600" dirty="0" smtClean="0">
                <a:solidFill>
                  <a:srgbClr val="35434D"/>
                </a:solidFill>
              </a:rPr>
              <a:t>In 2015, HubSpot began shortening the forms seen by mobile visitors. Lead generation from mobile increase by 5x over a 2-week period.</a:t>
            </a:r>
            <a:endParaRPr lang="en-US" sz="1600" dirty="0">
              <a:solidFill>
                <a:srgbClr val="354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Marketers are seeing high ROI from personalization</a:t>
            </a:r>
            <a:endParaRPr lang="en-US" dirty="0">
              <a:ea typeface="+mn-ea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68960" y="1422718"/>
            <a:ext cx="423672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5434D"/>
                </a:solidFill>
              </a:rPr>
              <a:t>After looking at data from more than 93,000 calls-to-</a:t>
            </a:r>
            <a:r>
              <a:rPr lang="en-US" sz="1600" dirty="0" smtClean="0">
                <a:solidFill>
                  <a:srgbClr val="35434D"/>
                </a:solidFill>
              </a:rPr>
              <a:t>action, </a:t>
            </a:r>
            <a:r>
              <a:rPr lang="en-US" b="1" dirty="0">
                <a:solidFill>
                  <a:srgbClr val="F7761F"/>
                </a:solidFill>
              </a:rPr>
              <a:t>HubSpot found that CTAs targeted to the user had a 42% higher view-to-submission rate</a:t>
            </a:r>
            <a:r>
              <a:rPr lang="en-US" sz="1600" dirty="0">
                <a:solidFill>
                  <a:srgbClr val="35434D"/>
                </a:solidFill>
              </a:rPr>
              <a:t> than calls-to-action that were the same for all visitors.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85160" y="3576638"/>
            <a:ext cx="524256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5434D"/>
                </a:solidFill>
              </a:rPr>
              <a:t>A </a:t>
            </a:r>
            <a:r>
              <a:rPr lang="en-US" sz="1600" dirty="0" smtClean="0">
                <a:solidFill>
                  <a:srgbClr val="35434D"/>
                </a:solidFill>
              </a:rPr>
              <a:t>Monetate</a:t>
            </a:r>
            <a:r>
              <a:rPr lang="en-US" sz="1600" dirty="0">
                <a:solidFill>
                  <a:srgbClr val="35434D"/>
                </a:solidFill>
              </a:rPr>
              <a:t>/</a:t>
            </a:r>
            <a:r>
              <a:rPr lang="en-US" sz="1600" dirty="0" smtClean="0">
                <a:solidFill>
                  <a:srgbClr val="35434D"/>
                </a:solidFill>
              </a:rPr>
              <a:t>eConsultancy study </a:t>
            </a:r>
            <a:r>
              <a:rPr lang="en-US" sz="1600" dirty="0">
                <a:solidFill>
                  <a:srgbClr val="35434D"/>
                </a:solidFill>
              </a:rPr>
              <a:t>found that in-</a:t>
            </a:r>
            <a:r>
              <a:rPr lang="en-US" sz="1600" dirty="0" smtClean="0">
                <a:solidFill>
                  <a:srgbClr val="35434D"/>
                </a:solidFill>
              </a:rPr>
              <a:t>house </a:t>
            </a:r>
            <a:r>
              <a:rPr lang="en-US" dirty="0" smtClean="0">
                <a:solidFill>
                  <a:srgbClr val="F7761F"/>
                </a:solidFill>
              </a:rPr>
              <a:t>marketers </a:t>
            </a:r>
            <a:r>
              <a:rPr lang="en-US" dirty="0">
                <a:solidFill>
                  <a:srgbClr val="F7761F"/>
                </a:solidFill>
              </a:rPr>
              <a:t>who are personalizing their web experiences </a:t>
            </a:r>
            <a:r>
              <a:rPr lang="en-US" dirty="0" smtClean="0">
                <a:solidFill>
                  <a:srgbClr val="F7761F"/>
                </a:solidFill>
              </a:rPr>
              <a:t>see, </a:t>
            </a:r>
            <a:r>
              <a:rPr lang="en-US" dirty="0">
                <a:solidFill>
                  <a:srgbClr val="F7761F"/>
                </a:solidFill>
              </a:rPr>
              <a:t>on </a:t>
            </a:r>
            <a:r>
              <a:rPr lang="en-US" dirty="0" smtClean="0">
                <a:solidFill>
                  <a:srgbClr val="F7761F"/>
                </a:solidFill>
              </a:rPr>
              <a:t>average, </a:t>
            </a:r>
            <a:r>
              <a:rPr lang="en-US" dirty="0">
                <a:solidFill>
                  <a:srgbClr val="F7761F"/>
                </a:solidFill>
              </a:rPr>
              <a:t>a 19% uplift in sales.</a:t>
            </a:r>
            <a:endParaRPr lang="en-US" dirty="0">
              <a:solidFill>
                <a:srgbClr val="35434D"/>
              </a:solidFill>
            </a:endParaRPr>
          </a:p>
        </p:txBody>
      </p:sp>
      <p:pic>
        <p:nvPicPr>
          <p:cNvPr id="6" name="Picture 5" descr="11ywhpm-econsultancy-us-anglesticky_08607908607900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" y="3199778"/>
            <a:ext cx="2189480" cy="1943722"/>
          </a:xfrm>
          <a:prstGeom prst="rect">
            <a:avLst/>
          </a:prstGeom>
        </p:spPr>
      </p:pic>
      <p:pic>
        <p:nvPicPr>
          <p:cNvPr id="7" name="Picture 6" descr="personalization-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520" y="1078812"/>
            <a:ext cx="3830320" cy="1943603"/>
          </a:xfrm>
          <a:prstGeom prst="rect">
            <a:avLst/>
          </a:prstGeom>
          <a:noFill/>
          <a:ln w="3175" cmpd="sng">
            <a:noFill/>
          </a:ln>
          <a:effectLst>
            <a:outerShdw blurRad="63500" dist="127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2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65400" y="1658938"/>
            <a:ext cx="6080125" cy="1211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Unparalleled Speed, Security &amp; Reliability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i="1" dirty="0" smtClean="0">
                <a:solidFill>
                  <a:srgbClr val="F7761F"/>
                </a:solidFill>
                <a:ea typeface="+mn-ea"/>
              </a:rPr>
              <a:t>to keep you sane</a:t>
            </a:r>
            <a:endParaRPr lang="en-US" sz="3600" i="1" dirty="0">
              <a:solidFill>
                <a:srgbClr val="F7761F"/>
              </a:solidFill>
              <a:ea typeface="+mn-ea"/>
            </a:endParaRPr>
          </a:p>
        </p:txBody>
      </p:sp>
      <p:pic>
        <p:nvPicPr>
          <p:cNvPr id="9218" name="Picture 2" descr="Sp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1931988"/>
            <a:ext cx="139858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215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HubSpot uses powerful security tools to defend customers against outside attacks</a:t>
            </a:r>
            <a:endParaRPr lang="en-US" dirty="0">
              <a:ea typeface="+mn-ea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41681" y="2234089"/>
            <a:ext cx="320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7761F"/>
                </a:solidFill>
              </a:rPr>
              <a:t>HubSpot has a security team on alert 24/</a:t>
            </a:r>
            <a:r>
              <a:rPr lang="en-US" dirty="0" smtClean="0">
                <a:solidFill>
                  <a:srgbClr val="F7761F"/>
                </a:solidFill>
              </a:rPr>
              <a:t>7. </a:t>
            </a:r>
          </a:p>
          <a:p>
            <a:pPr algn="ctr"/>
            <a:endParaRPr lang="en-US" dirty="0">
              <a:solidFill>
                <a:srgbClr val="F7761F"/>
              </a:solidFill>
            </a:endParaRPr>
          </a:p>
          <a:p>
            <a:pPr algn="ctr"/>
            <a:r>
              <a:rPr lang="en-US" dirty="0" smtClean="0">
                <a:solidFill>
                  <a:srgbClr val="F7761F"/>
                </a:solidFill>
              </a:rPr>
              <a:t>In the last year, HubSpot achieved 99.99% uptime and defended against numerous attacks, keeping customer sites safe and active.</a:t>
            </a:r>
            <a:endParaRPr lang="en-US" dirty="0">
              <a:solidFill>
                <a:srgbClr val="F7761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3778" y="2234089"/>
            <a:ext cx="320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1D8FD3"/>
                </a:solidFill>
              </a:rPr>
              <a:t>WordPress</a:t>
            </a:r>
            <a:r>
              <a:rPr lang="en-US" dirty="0">
                <a:solidFill>
                  <a:srgbClr val="1D8FD3"/>
                </a:solidFill>
              </a:rPr>
              <a:t> alone does not offer strong security and faces a high volume of attacks. </a:t>
            </a:r>
            <a:endParaRPr lang="en-US" dirty="0" smtClean="0">
              <a:solidFill>
                <a:srgbClr val="1D8FD3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1D8FD3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1D8FD3"/>
                </a:solidFill>
              </a:rPr>
              <a:t>In </a:t>
            </a:r>
            <a:r>
              <a:rPr lang="en-US" dirty="0">
                <a:solidFill>
                  <a:srgbClr val="1D8FD3"/>
                </a:solidFill>
              </a:rPr>
              <a:t>July 2015, </a:t>
            </a:r>
            <a:r>
              <a:rPr lang="en-US" dirty="0" smtClean="0">
                <a:solidFill>
                  <a:srgbClr val="1D8FD3"/>
                </a:solidFill>
              </a:rPr>
              <a:t>users </a:t>
            </a:r>
            <a:r>
              <a:rPr lang="en-US" dirty="0">
                <a:solidFill>
                  <a:srgbClr val="1D8FD3"/>
                </a:solidFill>
              </a:rPr>
              <a:t>with the </a:t>
            </a:r>
            <a:r>
              <a:rPr lang="en-US" dirty="0" err="1">
                <a:solidFill>
                  <a:srgbClr val="1D8FD3"/>
                </a:solidFill>
              </a:rPr>
              <a:t>Wordfence</a:t>
            </a:r>
            <a:r>
              <a:rPr lang="en-US" dirty="0">
                <a:solidFill>
                  <a:srgbClr val="1D8FD3"/>
                </a:solidFill>
              </a:rPr>
              <a:t> security plugin </a:t>
            </a:r>
            <a:r>
              <a:rPr lang="en-US" dirty="0">
                <a:solidFill>
                  <a:schemeClr val="accent5"/>
                </a:solidFill>
              </a:rPr>
              <a:t>saw a total of over </a:t>
            </a:r>
            <a:r>
              <a:rPr lang="en-US" dirty="0" smtClean="0">
                <a:solidFill>
                  <a:schemeClr val="accent5"/>
                </a:solidFill>
              </a:rPr>
              <a:t>16,000 </a:t>
            </a:r>
            <a:r>
              <a:rPr lang="en-US" dirty="0">
                <a:solidFill>
                  <a:schemeClr val="accent5"/>
                </a:solidFill>
              </a:rPr>
              <a:t>attacks / min.</a:t>
            </a:r>
          </a:p>
        </p:txBody>
      </p:sp>
      <p:pic>
        <p:nvPicPr>
          <p:cNvPr id="10248" name="Picture 18" descr="white imag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644" y="1226424"/>
            <a:ext cx="2581849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0" descr="wordpress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526" y="1205945"/>
            <a:ext cx="33861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8963" y="4787821"/>
            <a:ext cx="3022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Read more about </a:t>
            </a:r>
            <a:r>
              <a:rPr lang="en-US" sz="1400" dirty="0" smtClean="0">
                <a:hlinkClick r:id="rId5"/>
              </a:rPr>
              <a:t>security at HubSpot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77360" y="1747520"/>
            <a:ext cx="0" cy="26416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215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The HubSpot COS is one of the fastest content platforms.</a:t>
            </a:r>
            <a:endParaRPr lang="en-US" dirty="0">
              <a:ea typeface="+mn-ea"/>
            </a:endParaRPr>
          </a:p>
        </p:txBody>
      </p:sp>
      <p:pic>
        <p:nvPicPr>
          <p:cNvPr id="12290" name="Picture 2" descr="cmstt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1211263"/>
            <a:ext cx="3668713" cy="2967037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6575" y="4268788"/>
            <a:ext cx="3725863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1D8FD3"/>
                </a:solidFill>
              </a:rPr>
              <a:t>“HubSpot sites absolutely rock for </a:t>
            </a:r>
            <a:r>
              <a:rPr lang="en-US" sz="1400" b="1" i="1" dirty="0" smtClean="0">
                <a:solidFill>
                  <a:srgbClr val="1D8FD3"/>
                </a:solidFill>
              </a:rPr>
              <a:t>performance</a:t>
            </a:r>
            <a:r>
              <a:rPr lang="en-US" sz="1200" i="1" dirty="0" smtClean="0">
                <a:solidFill>
                  <a:srgbClr val="1D8FD3"/>
                </a:solidFill>
              </a:rPr>
              <a:t>.</a:t>
            </a:r>
            <a:r>
              <a:rPr lang="en-US" sz="1200" i="1" dirty="0">
                <a:solidFill>
                  <a:srgbClr val="1D8FD3"/>
                </a:solidFill>
              </a:rPr>
              <a:t>” (July 2013)</a:t>
            </a:r>
          </a:p>
          <a:p>
            <a:endParaRPr lang="en-US" sz="300" b="1" i="1" dirty="0">
              <a:solidFill>
                <a:srgbClr val="F7761F"/>
              </a:solidFill>
            </a:endParaRPr>
          </a:p>
          <a:p>
            <a:pPr algn="r"/>
            <a:r>
              <a:rPr lang="en-US" sz="1000" b="1" dirty="0"/>
              <a:t>~ Alex Pinto, Digital Marketing Manager (</a:t>
            </a:r>
            <a:r>
              <a:rPr lang="en-US" sz="1000" b="1" dirty="0">
                <a:hlinkClick r:id="rId4"/>
              </a:rPr>
              <a:t>Yottaa</a:t>
            </a:r>
            <a:r>
              <a:rPr lang="en-US" sz="1000" b="1" dirty="0"/>
              <a:t>). Read more </a:t>
            </a:r>
            <a:r>
              <a:rPr lang="en-US" sz="1000" b="1" dirty="0">
                <a:hlinkClick r:id="rId5"/>
              </a:rPr>
              <a:t>here</a:t>
            </a:r>
            <a:r>
              <a:rPr lang="en-US" sz="1000" b="1" dirty="0"/>
              <a:t>.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716463" y="1211263"/>
            <a:ext cx="41179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1D8FD3"/>
                </a:solidFill>
              </a:rPr>
              <a:t>“Despite nearly a 250% increase in weight from the 2013 CMS sample, there was no performance degradation of note... </a:t>
            </a:r>
            <a:r>
              <a:rPr lang="en-US" sz="1400" b="1" i="1" dirty="0" smtClean="0">
                <a:solidFill>
                  <a:srgbClr val="1D8FD3"/>
                </a:solidFill>
              </a:rPr>
              <a:t>COS </a:t>
            </a:r>
            <a:r>
              <a:rPr lang="en-US" sz="1400" b="1" i="1" dirty="0">
                <a:solidFill>
                  <a:srgbClr val="1D8FD3"/>
                </a:solidFill>
              </a:rPr>
              <a:t>websites outperformed our control sample by a considerable margin.” </a:t>
            </a:r>
            <a:r>
              <a:rPr lang="en-US" sz="1200" b="1" i="1" dirty="0">
                <a:solidFill>
                  <a:srgbClr val="1D8FD3"/>
                </a:solidFill>
              </a:rPr>
              <a:t>(July 2015)</a:t>
            </a:r>
            <a:endParaRPr lang="en-US" sz="1400" b="1" i="1" dirty="0">
              <a:solidFill>
                <a:srgbClr val="1D8FD3"/>
              </a:solidFill>
            </a:endParaRPr>
          </a:p>
          <a:p>
            <a:endParaRPr lang="en-US" sz="300" b="1" i="1" dirty="0">
              <a:solidFill>
                <a:srgbClr val="1D8FD3"/>
              </a:solidFill>
            </a:endParaRPr>
          </a:p>
          <a:p>
            <a:pPr algn="r"/>
            <a:r>
              <a:rPr lang="en-US" sz="1000" b="1" dirty="0">
                <a:solidFill>
                  <a:srgbClr val="414141"/>
                </a:solidFill>
              </a:rPr>
              <a:t>~ Brendan MacArthur, Content Marketing Manager (</a:t>
            </a:r>
            <a:r>
              <a:rPr lang="en-US" sz="1000" b="1" dirty="0">
                <a:solidFill>
                  <a:srgbClr val="414141"/>
                </a:solidFill>
                <a:hlinkClick r:id="rId4"/>
              </a:rPr>
              <a:t>Yottaa</a:t>
            </a:r>
            <a:r>
              <a:rPr lang="en-US" sz="1000" b="1" dirty="0">
                <a:solidFill>
                  <a:srgbClr val="414141"/>
                </a:solidFill>
              </a:rPr>
              <a:t>). Read more </a:t>
            </a:r>
            <a:r>
              <a:rPr lang="en-US" sz="1000" b="1" dirty="0">
                <a:solidFill>
                  <a:srgbClr val="414141"/>
                </a:solidFill>
                <a:hlinkClick r:id="rId6"/>
              </a:rPr>
              <a:t>here</a:t>
            </a:r>
            <a:r>
              <a:rPr lang="en-US" sz="1000" b="1" dirty="0">
                <a:solidFill>
                  <a:srgbClr val="414141"/>
                </a:solidFill>
              </a:rPr>
              <a:t>.</a:t>
            </a:r>
            <a:endParaRPr lang="en-US" sz="1400" b="1" i="1" dirty="0">
              <a:solidFill>
                <a:srgbClr val="1D8FD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1280" y="141598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/>
                <a:cs typeface="Calibri"/>
              </a:rPr>
              <a:t>(2013)</a:t>
            </a:r>
            <a:endParaRPr lang="en-US" sz="1200" b="1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512" y="2548890"/>
            <a:ext cx="3822589" cy="2330143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2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99" y="1334288"/>
            <a:ext cx="3822589" cy="2330143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215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Increasing the speed of your website can increase your ROI.</a:t>
            </a:r>
            <a:endParaRPr lang="en-US" dirty="0">
              <a:ea typeface="+mn-ea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3738" y="4033838"/>
            <a:ext cx="5114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rgbClr val="1D8FD3"/>
                </a:solidFill>
                <a:latin typeface="Zapf Dingbats" charset="0"/>
                <a:cs typeface="Zapf Dingbats" charset="0"/>
                <a:sym typeface="Zapf Dingbats" charset="0"/>
              </a:rPr>
              <a:t>✜ </a:t>
            </a:r>
            <a:r>
              <a:rPr lang="en-US" sz="1600" b="1" i="1" dirty="0">
                <a:solidFill>
                  <a:srgbClr val="1D8FD3"/>
                </a:solidFill>
              </a:rPr>
              <a:t>After a year long performance redesign project that sped up page loads by 5 seconds, </a:t>
            </a:r>
            <a:r>
              <a:rPr lang="en-US" sz="1600" b="1" i="1" dirty="0" err="1">
                <a:solidFill>
                  <a:srgbClr val="1D8FD3"/>
                </a:solidFill>
              </a:rPr>
              <a:t>Shopzilla</a:t>
            </a:r>
            <a:r>
              <a:rPr lang="en-US" sz="1600" b="1" i="1" dirty="0">
                <a:solidFill>
                  <a:srgbClr val="1D8FD3"/>
                </a:solidFill>
              </a:rPr>
              <a:t> realized a 25% increase in page views </a:t>
            </a:r>
            <a:r>
              <a:rPr lang="en-US" sz="1600" b="1" i="1" dirty="0" smtClean="0">
                <a:solidFill>
                  <a:srgbClr val="1D8FD3"/>
                </a:solidFill>
              </a:rPr>
              <a:t>and </a:t>
            </a:r>
            <a:r>
              <a:rPr lang="en-US" sz="1600" b="1" i="1" dirty="0">
                <a:solidFill>
                  <a:srgbClr val="1D8FD3"/>
                </a:solidFill>
              </a:rPr>
              <a:t>a 7-12% increase in revenue. </a:t>
            </a:r>
            <a:r>
              <a:rPr lang="en-US" sz="1600" b="1" dirty="0">
                <a:solidFill>
                  <a:srgbClr val="1D8FD3"/>
                </a:solidFill>
                <a:latin typeface="Zapf Dingbats" charset="0"/>
                <a:cs typeface="Zapf Dingbats" charset="0"/>
                <a:sym typeface="Zapf Dingbats" charset="0"/>
              </a:rPr>
              <a:t>✜</a:t>
            </a:r>
            <a:endParaRPr lang="en-US" sz="1600" b="1" i="1" dirty="0">
              <a:solidFill>
                <a:srgbClr val="1D8FD3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8975" y="3040063"/>
            <a:ext cx="383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D8FD3"/>
                </a:solidFill>
                <a:latin typeface="Zapf Dingbats" charset="0"/>
                <a:cs typeface="Zapf Dingbats" charset="0"/>
                <a:sym typeface="Zapf Dingbats" charset="0"/>
              </a:rPr>
              <a:t>✜</a:t>
            </a:r>
            <a:r>
              <a:rPr lang="en-US" sz="1600" b="1" i="1">
                <a:solidFill>
                  <a:srgbClr val="1D8FD3"/>
                </a:solidFill>
              </a:rPr>
              <a:t> A one second delay in load time can result in a 7% loss in conversions and 11% fewer page views. </a:t>
            </a:r>
            <a:r>
              <a:rPr lang="en-US" sz="1600" b="1">
                <a:solidFill>
                  <a:srgbClr val="1D8FD3"/>
                </a:solidFill>
                <a:latin typeface="Zapf Dingbats" charset="0"/>
                <a:cs typeface="Zapf Dingbats" charset="0"/>
                <a:sym typeface="Zapf Dingbats" charset="0"/>
              </a:rPr>
              <a:t>✜</a:t>
            </a:r>
            <a:endParaRPr lang="en-US" sz="1600" b="1">
              <a:solidFill>
                <a:srgbClr val="1D8FD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13" y="1262063"/>
            <a:ext cx="4038600" cy="922337"/>
          </a:xfrm>
          <a:prstGeom prst="rect">
            <a:avLst/>
          </a:prstGeom>
          <a:solidFill>
            <a:srgbClr val="F776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✜ </a:t>
            </a:r>
            <a:r>
              <a:rPr lang="en-US">
                <a:solidFill>
                  <a:schemeClr val="bg1"/>
                </a:solidFill>
                <a:latin typeface="Franklin Gothic Book" charset="0"/>
                <a:ea typeface="ＭＳ Ｐゴシック" charset="0"/>
                <a:cs typeface="ＭＳ Ｐゴシック" charset="0"/>
              </a:rPr>
              <a:t>1 in 4 people will abandon a website if it takes longer than 4 seconds to load. </a:t>
            </a:r>
            <a:r>
              <a:rPr lang="en-US">
                <a:solidFill>
                  <a:schemeClr val="bg1"/>
                </a:solidFill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✜</a:t>
            </a:r>
            <a:endParaRPr lang="en-US">
              <a:solidFill>
                <a:schemeClr val="bg1"/>
              </a:solidFill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TextBox 16"/>
          <p:cNvSpPr txBox="1">
            <a:spLocks noChangeArrowheads="1"/>
          </p:cNvSpPr>
          <p:nvPr/>
        </p:nvSpPr>
        <p:spPr bwMode="auto">
          <a:xfrm>
            <a:off x="84138" y="4805363"/>
            <a:ext cx="279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Read more on the </a:t>
            </a:r>
            <a:r>
              <a:rPr lang="en-US" sz="1200" dirty="0">
                <a:hlinkClick r:id="rId4"/>
              </a:rPr>
              <a:t>HubSpot Design Blog.</a:t>
            </a:r>
            <a:endParaRPr lang="en-US" sz="1200" dirty="0"/>
          </a:p>
        </p:txBody>
      </p:sp>
      <p:cxnSp>
        <p:nvCxnSpPr>
          <p:cNvPr id="8" name="Elbow Connector 7"/>
          <p:cNvCxnSpPr>
            <a:stCxn id="9" idx="2"/>
          </p:cNvCxnSpPr>
          <p:nvPr/>
        </p:nvCxnSpPr>
        <p:spPr>
          <a:xfrm rot="16200000" flipH="1">
            <a:off x="3616326" y="1042987"/>
            <a:ext cx="254000" cy="2536825"/>
          </a:xfrm>
          <a:prstGeom prst="bentConnector2">
            <a:avLst/>
          </a:prstGeom>
          <a:ln w="57150" cmpd="sng">
            <a:solidFill>
              <a:srgbClr val="F7761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7088" y="1646238"/>
            <a:ext cx="7505700" cy="1211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Why not just use </a:t>
            </a:r>
            <a:r>
              <a:rPr lang="en-US" dirty="0" err="1" smtClean="0">
                <a:ea typeface="+mn-ea"/>
              </a:rPr>
              <a:t>WordPress</a:t>
            </a:r>
            <a:r>
              <a:rPr lang="en-US" dirty="0" smtClean="0">
                <a:ea typeface="+mn-ea"/>
              </a:rPr>
              <a:t> instead?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Couldn’t I just build HubSpot Website on </a:t>
            </a:r>
            <a:r>
              <a:rPr lang="en-US" dirty="0" err="1" smtClean="0">
                <a:ea typeface="+mn-ea"/>
              </a:rPr>
              <a:t>WordPress</a:t>
            </a:r>
            <a:r>
              <a:rPr lang="en-US" dirty="0" smtClean="0">
                <a:ea typeface="+mn-ea"/>
              </a:rPr>
              <a:t>?</a:t>
            </a:r>
            <a:endParaRPr lang="en-US" dirty="0">
              <a:ea typeface="+mn-ea"/>
            </a:endParaRPr>
          </a:p>
        </p:txBody>
      </p:sp>
      <p:pic>
        <p:nvPicPr>
          <p:cNvPr id="276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1201738"/>
            <a:ext cx="14652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wpms_logo_fw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763" y="1201738"/>
            <a:ext cx="15827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_footer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56" y="2639879"/>
            <a:ext cx="1121147" cy="370773"/>
          </a:xfrm>
          <a:prstGeom prst="rect">
            <a:avLst/>
          </a:prstGeom>
        </p:spPr>
      </p:pic>
      <p:pic>
        <p:nvPicPr>
          <p:cNvPr id="27653" name="Picture 11" descr="imgres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1924050"/>
            <a:ext cx="9048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2673350"/>
            <a:ext cx="2081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Broken-Link-Check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949450"/>
            <a:ext cx="1044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7" descr="images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738" y="2673350"/>
            <a:ext cx="15081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9" descr="image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300" y="1201738"/>
            <a:ext cx="1651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604963" y="1168400"/>
            <a:ext cx="2227262" cy="576263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37038" y="1168400"/>
            <a:ext cx="2227262" cy="576263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94500" y="1163638"/>
            <a:ext cx="2227263" cy="581025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604963" y="1897063"/>
            <a:ext cx="2227262" cy="574675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237038" y="1897063"/>
            <a:ext cx="2227262" cy="574675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94500" y="1892300"/>
            <a:ext cx="2227263" cy="579438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64" name="Picture 21" descr="maxbuttons-pro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946275"/>
            <a:ext cx="10556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1604963" y="2624138"/>
            <a:ext cx="2227262" cy="576262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237038" y="2624138"/>
            <a:ext cx="2227262" cy="576262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794500" y="2620963"/>
            <a:ext cx="2227263" cy="579437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21" idx="3"/>
            <a:endCxn id="23" idx="1"/>
          </p:cNvCxnSpPr>
          <p:nvPr/>
        </p:nvCxnSpPr>
        <p:spPr>
          <a:xfrm>
            <a:off x="3832225" y="1455738"/>
            <a:ext cx="404813" cy="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23" idx="3"/>
            <a:endCxn id="24" idx="1"/>
          </p:cNvCxnSpPr>
          <p:nvPr/>
        </p:nvCxnSpPr>
        <p:spPr>
          <a:xfrm flipV="1">
            <a:off x="6464300" y="1454150"/>
            <a:ext cx="330200" cy="1588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25" idx="3"/>
            <a:endCxn id="26" idx="1"/>
          </p:cNvCxnSpPr>
          <p:nvPr/>
        </p:nvCxnSpPr>
        <p:spPr>
          <a:xfrm>
            <a:off x="3832225" y="2184400"/>
            <a:ext cx="404813" cy="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29" idx="3"/>
            <a:endCxn id="30" idx="1"/>
          </p:cNvCxnSpPr>
          <p:nvPr/>
        </p:nvCxnSpPr>
        <p:spPr>
          <a:xfrm>
            <a:off x="3832225" y="2913063"/>
            <a:ext cx="404813" cy="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Connector 43"/>
          <p:cNvCxnSpPr>
            <a:stCxn id="30" idx="3"/>
            <a:endCxn id="31" idx="1"/>
          </p:cNvCxnSpPr>
          <p:nvPr/>
        </p:nvCxnSpPr>
        <p:spPr>
          <a:xfrm flipV="1">
            <a:off x="6464300" y="2909888"/>
            <a:ext cx="330200" cy="3175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Straight Connector 46"/>
          <p:cNvCxnSpPr>
            <a:stCxn id="26" idx="3"/>
            <a:endCxn id="27" idx="1"/>
          </p:cNvCxnSpPr>
          <p:nvPr/>
        </p:nvCxnSpPr>
        <p:spPr>
          <a:xfrm flipV="1">
            <a:off x="6464300" y="2182813"/>
            <a:ext cx="330200" cy="1587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stCxn id="25" idx="2"/>
            <a:endCxn id="29" idx="0"/>
          </p:cNvCxnSpPr>
          <p:nvPr/>
        </p:nvCxnSpPr>
        <p:spPr>
          <a:xfrm>
            <a:off x="2717800" y="2471738"/>
            <a:ext cx="0" cy="15240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/>
          <p:cNvCxnSpPr>
            <a:stCxn id="21" idx="2"/>
            <a:endCxn id="25" idx="0"/>
          </p:cNvCxnSpPr>
          <p:nvPr/>
        </p:nvCxnSpPr>
        <p:spPr>
          <a:xfrm>
            <a:off x="2717800" y="1744663"/>
            <a:ext cx="0" cy="15240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>
            <a:stCxn id="23" idx="2"/>
            <a:endCxn id="26" idx="0"/>
          </p:cNvCxnSpPr>
          <p:nvPr/>
        </p:nvCxnSpPr>
        <p:spPr>
          <a:xfrm>
            <a:off x="5349875" y="1744663"/>
            <a:ext cx="0" cy="15240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>
            <a:stCxn id="26" idx="2"/>
            <a:endCxn id="30" idx="0"/>
          </p:cNvCxnSpPr>
          <p:nvPr/>
        </p:nvCxnSpPr>
        <p:spPr>
          <a:xfrm>
            <a:off x="5349875" y="2471738"/>
            <a:ext cx="0" cy="15240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Straight Connector 61"/>
          <p:cNvCxnSpPr>
            <a:stCxn id="24" idx="2"/>
            <a:endCxn id="27" idx="0"/>
          </p:cNvCxnSpPr>
          <p:nvPr/>
        </p:nvCxnSpPr>
        <p:spPr>
          <a:xfrm>
            <a:off x="7908925" y="1744663"/>
            <a:ext cx="0" cy="147637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27" idx="2"/>
            <a:endCxn id="31" idx="0"/>
          </p:cNvCxnSpPr>
          <p:nvPr/>
        </p:nvCxnSpPr>
        <p:spPr>
          <a:xfrm>
            <a:off x="7908925" y="2471738"/>
            <a:ext cx="0" cy="149225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680" name="TextBox 39938"/>
          <p:cNvSpPr txBox="1">
            <a:spLocks noChangeArrowheads="1"/>
          </p:cNvSpPr>
          <p:nvPr/>
        </p:nvSpPr>
        <p:spPr bwMode="auto">
          <a:xfrm>
            <a:off x="2425700" y="1538288"/>
            <a:ext cx="584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/ mo</a:t>
            </a:r>
          </a:p>
        </p:txBody>
      </p:sp>
      <p:sp>
        <p:nvSpPr>
          <p:cNvPr id="27681" name="TextBox 68"/>
          <p:cNvSpPr txBox="1">
            <a:spLocks noChangeArrowheads="1"/>
          </p:cNvSpPr>
          <p:nvPr/>
        </p:nvSpPr>
        <p:spPr bwMode="auto">
          <a:xfrm>
            <a:off x="4829175" y="1538288"/>
            <a:ext cx="10429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$5.75 - $29 / mo</a:t>
            </a:r>
          </a:p>
        </p:txBody>
      </p:sp>
      <p:sp>
        <p:nvSpPr>
          <p:cNvPr id="27682" name="TextBox 69"/>
          <p:cNvSpPr txBox="1">
            <a:spLocks noChangeArrowheads="1"/>
          </p:cNvSpPr>
          <p:nvPr/>
        </p:nvSpPr>
        <p:spPr bwMode="auto">
          <a:xfrm>
            <a:off x="7386638" y="1538288"/>
            <a:ext cx="10429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$5.75 - $29 / mo</a:t>
            </a:r>
          </a:p>
        </p:txBody>
      </p:sp>
      <p:sp>
        <p:nvSpPr>
          <p:cNvPr id="27683" name="TextBox 70"/>
          <p:cNvSpPr txBox="1">
            <a:spLocks noChangeArrowheads="1"/>
          </p:cNvSpPr>
          <p:nvPr/>
        </p:nvSpPr>
        <p:spPr bwMode="auto">
          <a:xfrm>
            <a:off x="2247900" y="2274888"/>
            <a:ext cx="9413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$0 - $0.67/ mo</a:t>
            </a:r>
          </a:p>
        </p:txBody>
      </p:sp>
      <p:sp>
        <p:nvSpPr>
          <p:cNvPr id="27684" name="TextBox 71"/>
          <p:cNvSpPr txBox="1">
            <a:spLocks noChangeArrowheads="1"/>
          </p:cNvSpPr>
          <p:nvPr/>
        </p:nvSpPr>
        <p:spPr bwMode="auto">
          <a:xfrm>
            <a:off x="4867275" y="2274888"/>
            <a:ext cx="966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$0 - $7.40 / mo</a:t>
            </a:r>
          </a:p>
        </p:txBody>
      </p:sp>
      <p:sp>
        <p:nvSpPr>
          <p:cNvPr id="27685" name="TextBox 72"/>
          <p:cNvSpPr txBox="1">
            <a:spLocks noChangeArrowheads="1"/>
          </p:cNvSpPr>
          <p:nvPr/>
        </p:nvSpPr>
        <p:spPr bwMode="auto">
          <a:xfrm>
            <a:off x="7418388" y="2274888"/>
            <a:ext cx="9794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$0 - $8.25 / mo</a:t>
            </a:r>
          </a:p>
        </p:txBody>
      </p:sp>
      <p:sp>
        <p:nvSpPr>
          <p:cNvPr id="27686" name="TextBox 73"/>
          <p:cNvSpPr txBox="1">
            <a:spLocks noChangeArrowheads="1"/>
          </p:cNvSpPr>
          <p:nvPr/>
        </p:nvSpPr>
        <p:spPr bwMode="auto">
          <a:xfrm>
            <a:off x="2425700" y="2995613"/>
            <a:ext cx="584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/ mo</a:t>
            </a:r>
          </a:p>
        </p:txBody>
      </p:sp>
      <p:sp>
        <p:nvSpPr>
          <p:cNvPr id="27687" name="TextBox 74"/>
          <p:cNvSpPr txBox="1">
            <a:spLocks noChangeArrowheads="1"/>
          </p:cNvSpPr>
          <p:nvPr/>
        </p:nvSpPr>
        <p:spPr bwMode="auto">
          <a:xfrm>
            <a:off x="4783138" y="2995613"/>
            <a:ext cx="11350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$3.25 - $8.45 / mo</a:t>
            </a:r>
          </a:p>
        </p:txBody>
      </p:sp>
      <p:sp>
        <p:nvSpPr>
          <p:cNvPr id="27688" name="TextBox 75"/>
          <p:cNvSpPr txBox="1">
            <a:spLocks noChangeArrowheads="1"/>
          </p:cNvSpPr>
          <p:nvPr/>
        </p:nvSpPr>
        <p:spPr bwMode="auto">
          <a:xfrm>
            <a:off x="7629525" y="2992438"/>
            <a:ext cx="5572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$0/ mo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792413" y="3462338"/>
            <a:ext cx="2227262" cy="576262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349875" y="3459163"/>
            <a:ext cx="2228850" cy="579437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60338" y="4191000"/>
            <a:ext cx="2227262" cy="576263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792413" y="4191000"/>
            <a:ext cx="2227262" cy="576263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349875" y="4186238"/>
            <a:ext cx="2228850" cy="581025"/>
          </a:xfrm>
          <a:prstGeom prst="roundRect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1" name="Straight Connector 90"/>
          <p:cNvCxnSpPr>
            <a:stCxn id="84" idx="3"/>
            <a:endCxn id="85" idx="1"/>
          </p:cNvCxnSpPr>
          <p:nvPr/>
        </p:nvCxnSpPr>
        <p:spPr>
          <a:xfrm flipV="1">
            <a:off x="5019675" y="3748088"/>
            <a:ext cx="330200" cy="3175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86" idx="3"/>
            <a:endCxn id="87" idx="1"/>
          </p:cNvCxnSpPr>
          <p:nvPr/>
        </p:nvCxnSpPr>
        <p:spPr>
          <a:xfrm>
            <a:off x="2387600" y="4478338"/>
            <a:ext cx="404813" cy="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87" idx="3"/>
            <a:endCxn id="88" idx="1"/>
          </p:cNvCxnSpPr>
          <p:nvPr/>
        </p:nvCxnSpPr>
        <p:spPr>
          <a:xfrm flipV="1">
            <a:off x="5019675" y="4476750"/>
            <a:ext cx="330200" cy="1588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84" idx="2"/>
            <a:endCxn id="87" idx="0"/>
          </p:cNvCxnSpPr>
          <p:nvPr/>
        </p:nvCxnSpPr>
        <p:spPr>
          <a:xfrm>
            <a:off x="3906838" y="4038600"/>
            <a:ext cx="0" cy="152400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85" idx="2"/>
            <a:endCxn id="88" idx="0"/>
          </p:cNvCxnSpPr>
          <p:nvPr/>
        </p:nvCxnSpPr>
        <p:spPr>
          <a:xfrm>
            <a:off x="6464300" y="4038600"/>
            <a:ext cx="0" cy="147638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699" name="TextBox 97"/>
          <p:cNvSpPr txBox="1">
            <a:spLocks noChangeArrowheads="1"/>
          </p:cNvSpPr>
          <p:nvPr/>
        </p:nvSpPr>
        <p:spPr bwMode="auto">
          <a:xfrm>
            <a:off x="3416300" y="3832225"/>
            <a:ext cx="9794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$29 - $249/ mo</a:t>
            </a:r>
          </a:p>
        </p:txBody>
      </p:sp>
      <p:sp>
        <p:nvSpPr>
          <p:cNvPr id="27700" name="TextBox 98"/>
          <p:cNvSpPr txBox="1">
            <a:spLocks noChangeArrowheads="1"/>
          </p:cNvSpPr>
          <p:nvPr/>
        </p:nvSpPr>
        <p:spPr bwMode="auto">
          <a:xfrm>
            <a:off x="5992813" y="3832225"/>
            <a:ext cx="9413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$0 - $3.90/ mo</a:t>
            </a:r>
          </a:p>
        </p:txBody>
      </p:sp>
      <p:sp>
        <p:nvSpPr>
          <p:cNvPr id="27701" name="TextBox 99"/>
          <p:cNvSpPr txBox="1">
            <a:spLocks noChangeArrowheads="1"/>
          </p:cNvSpPr>
          <p:nvPr/>
        </p:nvSpPr>
        <p:spPr bwMode="auto">
          <a:xfrm>
            <a:off x="835025" y="4570413"/>
            <a:ext cx="877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$5 - $50 / mo</a:t>
            </a:r>
          </a:p>
        </p:txBody>
      </p:sp>
      <p:sp>
        <p:nvSpPr>
          <p:cNvPr id="27702" name="TextBox 100"/>
          <p:cNvSpPr txBox="1">
            <a:spLocks noChangeArrowheads="1"/>
          </p:cNvSpPr>
          <p:nvPr/>
        </p:nvSpPr>
        <p:spPr bwMode="auto">
          <a:xfrm>
            <a:off x="3614738" y="4570413"/>
            <a:ext cx="584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$0 / mo</a:t>
            </a:r>
          </a:p>
        </p:txBody>
      </p:sp>
      <p:sp>
        <p:nvSpPr>
          <p:cNvPr id="27703" name="TextBox 101"/>
          <p:cNvSpPr txBox="1">
            <a:spLocks noChangeArrowheads="1"/>
          </p:cNvSpPr>
          <p:nvPr/>
        </p:nvSpPr>
        <p:spPr bwMode="auto">
          <a:xfrm>
            <a:off x="5961063" y="4570413"/>
            <a:ext cx="1006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F7761F"/>
                </a:solidFill>
              </a:rPr>
              <a:t>$49 - $199 / mo</a:t>
            </a:r>
          </a:p>
        </p:txBody>
      </p:sp>
      <p:pic>
        <p:nvPicPr>
          <p:cNvPr id="27704" name="Picture 39940" descr="WP-Engine-managed-hosting-review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487738"/>
            <a:ext cx="1108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5" name="Picture 39942" descr="wordfenc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87738"/>
            <a:ext cx="119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39943" descr="banner-772x2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0" y="423545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7" name="Picture 39944" descr="home-logo-green-2x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4235450"/>
            <a:ext cx="13223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8" name="Picture 39946" descr="logo.gif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235450"/>
            <a:ext cx="13366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Box 39947"/>
          <p:cNvSpPr txBox="1"/>
          <p:nvPr/>
        </p:nvSpPr>
        <p:spPr>
          <a:xfrm>
            <a:off x="228600" y="4808538"/>
            <a:ext cx="72723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/>
              <a:t>Note: this assemblage will not recreate </a:t>
            </a:r>
            <a:r>
              <a:rPr lang="en-US" sz="900" i="1" dirty="0" err="1"/>
              <a:t>HubSpot’s</a:t>
            </a:r>
            <a:r>
              <a:rPr lang="en-US" sz="900" i="1" dirty="0"/>
              <a:t> Landing Pages, Social Inbox, Email Tool, Contacts &amp; Lead Management, Integrated Analytics &amp; Optimization, and Interconnected Marketing Automation. Read more </a:t>
            </a:r>
            <a:r>
              <a:rPr lang="en-US" sz="900" i="1" dirty="0" smtClean="0"/>
              <a:t>at </a:t>
            </a:r>
            <a:r>
              <a:rPr lang="en-US" sz="900" i="1" dirty="0" err="1" smtClean="0">
                <a:hlinkClick r:id="rId16"/>
              </a:rPr>
              <a:t>bit.ly</a:t>
            </a:r>
            <a:r>
              <a:rPr lang="en-US" sz="900" i="1" dirty="0" smtClean="0">
                <a:hlinkClick r:id="rId16"/>
              </a:rPr>
              <a:t>/</a:t>
            </a:r>
            <a:r>
              <a:rPr lang="en-US" sz="900" i="1" dirty="0" err="1" smtClean="0">
                <a:hlinkClick r:id="rId16"/>
              </a:rPr>
              <a:t>FrankenSpot</a:t>
            </a:r>
            <a:endParaRPr lang="en-US" sz="900" i="1" dirty="0">
              <a:solidFill>
                <a:schemeClr val="accent5"/>
              </a:solidFill>
            </a:endParaRPr>
          </a:p>
        </p:txBody>
      </p:sp>
      <p:sp>
        <p:nvSpPr>
          <p:cNvPr id="39949" name="Pentagon 39948"/>
          <p:cNvSpPr/>
          <p:nvPr/>
        </p:nvSpPr>
        <p:spPr>
          <a:xfrm>
            <a:off x="160338" y="1379538"/>
            <a:ext cx="1349375" cy="1616075"/>
          </a:xfrm>
          <a:prstGeom prst="homePlate">
            <a:avLst>
              <a:gd name="adj" fmla="val 15116"/>
            </a:avLst>
          </a:prstGeom>
          <a:solidFill>
            <a:srgbClr val="1D8FD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To Mimic the HubSpot COS</a:t>
            </a:r>
          </a:p>
        </p:txBody>
      </p:sp>
      <p:sp>
        <p:nvSpPr>
          <p:cNvPr id="115" name="Pentagon 114"/>
          <p:cNvSpPr/>
          <p:nvPr/>
        </p:nvSpPr>
        <p:spPr>
          <a:xfrm rot="10800000">
            <a:off x="7689850" y="3322638"/>
            <a:ext cx="1349375" cy="1624012"/>
          </a:xfrm>
          <a:prstGeom prst="homePlate">
            <a:avLst>
              <a:gd name="adj" fmla="val 15116"/>
            </a:avLst>
          </a:prstGeom>
          <a:solidFill>
            <a:srgbClr val="1D8FD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764463" y="3368675"/>
            <a:ext cx="1308100" cy="157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To Mimic </a:t>
            </a:r>
            <a:r>
              <a:rPr lang="en-US" b="1" dirty="0" err="1">
                <a:solidFill>
                  <a:schemeClr val="bg1"/>
                </a:solidFill>
              </a:rPr>
              <a:t>HubSpot’s</a:t>
            </a:r>
            <a:r>
              <a:rPr lang="en-US" b="1" dirty="0">
                <a:solidFill>
                  <a:schemeClr val="bg1"/>
                </a:solidFill>
              </a:rPr>
              <a:t> Hosting, Security, &amp; Speed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6400"/>
            <a:ext cx="9153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7761F"/>
                </a:solidFill>
                <a:latin typeface="Proxima Nova Light"/>
                <a:ea typeface="+mn-ea"/>
                <a:cs typeface="Proxima Nova Light"/>
              </a:rPr>
              <a:t>All the benefits you’ve expected from your website, but never had.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6949" y="1819275"/>
            <a:ext cx="7170102" cy="2378075"/>
            <a:chOff x="784543" y="1819275"/>
            <a:chExt cx="7170102" cy="2378075"/>
          </a:xfrm>
        </p:grpSpPr>
        <p:pic>
          <p:nvPicPr>
            <p:cNvPr id="8194" name="Picture 2" descr="Spe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608" y="1862138"/>
              <a:ext cx="919162" cy="9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987733" y="2997200"/>
              <a:ext cx="1966912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Unparalleled </a:t>
              </a:r>
              <a:r>
                <a:rPr lang="en-US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Speed, Security &amp; Reliability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F7761F"/>
                  </a:solidFill>
                  <a:latin typeface="Calibri"/>
                  <a:ea typeface="+mn-ea"/>
                  <a:cs typeface="+mn-cs"/>
                </a:rPr>
                <a:t>to keep you sane</a:t>
              </a:r>
            </a:p>
          </p:txBody>
        </p:sp>
        <p:pic>
          <p:nvPicPr>
            <p:cNvPr id="8196" name="Picture 13" descr="Optimization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37" y="1862138"/>
              <a:ext cx="830263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454400" y="2952750"/>
              <a:ext cx="196532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Intuitive Tools, All in One Place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F7761F"/>
                  </a:solidFill>
                  <a:latin typeface="Calibri"/>
                  <a:ea typeface="+mn-ea"/>
                  <a:cs typeface="+mn-cs"/>
                </a:rPr>
                <a:t>to let you focus on delivering results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543" y="2952750"/>
              <a:ext cx="21018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Responsive Design, Personalization &amp; SEO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F7761F"/>
                  </a:solidFill>
                  <a:latin typeface="Calibri"/>
                  <a:ea typeface="+mn-ea"/>
                  <a:cs typeface="+mn-cs"/>
                </a:rPr>
                <a:t>to keep you relevant</a:t>
              </a:r>
            </a:p>
          </p:txBody>
        </p:sp>
        <p:pic>
          <p:nvPicPr>
            <p:cNvPr id="8199" name="Picture 15" descr="CTA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530" y="18192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The true cost of cobbling together functionality around WordPress is large</a:t>
            </a:r>
            <a:endParaRPr lang="en-US" dirty="0">
              <a:ea typeface="+mn-ea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57200" y="1182688"/>
            <a:ext cx="772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F7761F"/>
                </a:solidFill>
              </a:rPr>
              <a:t>These items will likely be more manually intensive, more difficult, and more frustrating if you choose to use WordPress instead of HubSpot:</a:t>
            </a:r>
          </a:p>
        </p:txBody>
      </p:sp>
      <p:grpSp>
        <p:nvGrpSpPr>
          <p:cNvPr id="28675" name="Group 41"/>
          <p:cNvGrpSpPr>
            <a:grpSpLocks/>
          </p:cNvGrpSpPr>
          <p:nvPr/>
        </p:nvGrpSpPr>
        <p:grpSpPr bwMode="auto">
          <a:xfrm>
            <a:off x="533400" y="1879600"/>
            <a:ext cx="2349500" cy="2860675"/>
            <a:chOff x="533400" y="2107671"/>
            <a:chExt cx="2349473" cy="2861323"/>
          </a:xfrm>
        </p:grpSpPr>
        <p:pic>
          <p:nvPicPr>
            <p:cNvPr id="28695" name="Picture 6" descr="Supp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10767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10"/>
            <p:cNvSpPr txBox="1">
              <a:spLocks noChangeArrowheads="1"/>
            </p:cNvSpPr>
            <p:nvPr/>
          </p:nvSpPr>
          <p:spPr bwMode="auto">
            <a:xfrm>
              <a:off x="1075267" y="2166994"/>
              <a:ext cx="10084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SUPPORT</a:t>
              </a:r>
            </a:p>
          </p:txBody>
        </p:sp>
        <p:pic>
          <p:nvPicPr>
            <p:cNvPr id="28697" name="Picture 16" descr="Bloa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912786"/>
              <a:ext cx="457200" cy="4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Box 21"/>
            <p:cNvSpPr txBox="1">
              <a:spLocks noChangeArrowheads="1"/>
            </p:cNvSpPr>
            <p:nvPr/>
          </p:nvSpPr>
          <p:spPr bwMode="auto">
            <a:xfrm>
              <a:off x="1075267" y="2947106"/>
              <a:ext cx="13581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BLOAT FIXING</a:t>
              </a:r>
            </a:p>
          </p:txBody>
        </p:sp>
        <p:pic>
          <p:nvPicPr>
            <p:cNvPr id="28699" name="Picture 24" descr="Obsolescenc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46" y="3667895"/>
              <a:ext cx="2143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0" name="TextBox 27"/>
            <p:cNvSpPr txBox="1">
              <a:spLocks noChangeArrowheads="1"/>
            </p:cNvSpPr>
            <p:nvPr/>
          </p:nvSpPr>
          <p:spPr bwMode="auto">
            <a:xfrm>
              <a:off x="1075267" y="3727218"/>
              <a:ext cx="16242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OBSOLESCENCE</a:t>
              </a:r>
            </a:p>
          </p:txBody>
        </p:sp>
        <p:pic>
          <p:nvPicPr>
            <p:cNvPr id="28701" name="Picture 30" descr="Decision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65878"/>
              <a:ext cx="457200" cy="22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2" name="TextBox 33"/>
            <p:cNvSpPr txBox="1">
              <a:spLocks noChangeArrowheads="1"/>
            </p:cNvSpPr>
            <p:nvPr/>
          </p:nvSpPr>
          <p:spPr bwMode="auto">
            <a:xfrm>
              <a:off x="1075267" y="4384218"/>
              <a:ext cx="180760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EVALUATION &amp;</a:t>
              </a:r>
            </a:p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DECISION-MAKING</a:t>
              </a:r>
            </a:p>
          </p:txBody>
        </p:sp>
      </p:grpSp>
      <p:grpSp>
        <p:nvGrpSpPr>
          <p:cNvPr id="28676" name="Group 40"/>
          <p:cNvGrpSpPr>
            <a:grpSpLocks/>
          </p:cNvGrpSpPr>
          <p:nvPr/>
        </p:nvGrpSpPr>
        <p:grpSpPr bwMode="auto">
          <a:xfrm>
            <a:off x="3668713" y="1903413"/>
            <a:ext cx="2022475" cy="2836862"/>
            <a:chOff x="3576697" y="2132674"/>
            <a:chExt cx="2021608" cy="2836320"/>
          </a:xfrm>
        </p:grpSpPr>
        <p:pic>
          <p:nvPicPr>
            <p:cNvPr id="28687" name="Picture 8" descr="Bug Fixin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97" y="2132674"/>
              <a:ext cx="457200" cy="4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extBox 12"/>
            <p:cNvSpPr txBox="1">
              <a:spLocks noChangeArrowheads="1"/>
            </p:cNvSpPr>
            <p:nvPr/>
          </p:nvSpPr>
          <p:spPr bwMode="auto">
            <a:xfrm>
              <a:off x="4127029" y="2166994"/>
              <a:ext cx="14697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MAINTENANCE</a:t>
              </a:r>
            </a:p>
          </p:txBody>
        </p:sp>
        <p:pic>
          <p:nvPicPr>
            <p:cNvPr id="28689" name="Picture 20" descr="Redundancy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97" y="2898499"/>
              <a:ext cx="457200" cy="43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Box 22"/>
            <p:cNvSpPr txBox="1">
              <a:spLocks noChangeArrowheads="1"/>
            </p:cNvSpPr>
            <p:nvPr/>
          </p:nvSpPr>
          <p:spPr bwMode="auto">
            <a:xfrm>
              <a:off x="4127029" y="2947106"/>
              <a:ext cx="1415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REDUNDANCY</a:t>
              </a:r>
            </a:p>
          </p:txBody>
        </p:sp>
        <p:pic>
          <p:nvPicPr>
            <p:cNvPr id="28691" name="Picture 25" descr="Styl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97" y="366789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TextBox 28"/>
            <p:cNvSpPr txBox="1">
              <a:spLocks noChangeArrowheads="1"/>
            </p:cNvSpPr>
            <p:nvPr/>
          </p:nvSpPr>
          <p:spPr bwMode="auto">
            <a:xfrm>
              <a:off x="4127029" y="3727218"/>
              <a:ext cx="9292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STYLING</a:t>
              </a:r>
            </a:p>
          </p:txBody>
        </p:sp>
        <p:pic>
          <p:nvPicPr>
            <p:cNvPr id="28693" name="Picture 31" descr="Accoun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97" y="4448006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TextBox 34"/>
            <p:cNvSpPr txBox="1">
              <a:spLocks noChangeArrowheads="1"/>
            </p:cNvSpPr>
            <p:nvPr/>
          </p:nvSpPr>
          <p:spPr bwMode="auto">
            <a:xfrm>
              <a:off x="4127029" y="4384218"/>
              <a:ext cx="147127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ACCOUNT</a:t>
              </a:r>
            </a:p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MANAGEMENT</a:t>
              </a:r>
            </a:p>
          </p:txBody>
        </p:sp>
      </p:grpSp>
      <p:grpSp>
        <p:nvGrpSpPr>
          <p:cNvPr id="28677" name="Group 42"/>
          <p:cNvGrpSpPr>
            <a:grpSpLocks/>
          </p:cNvGrpSpPr>
          <p:nvPr/>
        </p:nvGrpSpPr>
        <p:grpSpPr bwMode="auto">
          <a:xfrm>
            <a:off x="6477000" y="1879600"/>
            <a:ext cx="2020888" cy="2771775"/>
            <a:chOff x="6477001" y="2107671"/>
            <a:chExt cx="2020799" cy="2772532"/>
          </a:xfrm>
        </p:grpSpPr>
        <p:pic>
          <p:nvPicPr>
            <p:cNvPr id="28679" name="Picture 9" descr="Integratio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210767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Box 14"/>
            <p:cNvSpPr txBox="1">
              <a:spLocks noChangeArrowheads="1"/>
            </p:cNvSpPr>
            <p:nvPr/>
          </p:nvSpPr>
          <p:spPr bwMode="auto">
            <a:xfrm>
              <a:off x="7047162" y="2166994"/>
              <a:ext cx="13524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INTEGRATION</a:t>
              </a:r>
            </a:p>
          </p:txBody>
        </p:sp>
        <p:pic>
          <p:nvPicPr>
            <p:cNvPr id="28681" name="Picture 19" descr="Repetition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2952077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Box 23"/>
            <p:cNvSpPr txBox="1">
              <a:spLocks noChangeArrowheads="1"/>
            </p:cNvSpPr>
            <p:nvPr/>
          </p:nvSpPr>
          <p:spPr bwMode="auto">
            <a:xfrm>
              <a:off x="7047162" y="2823995"/>
              <a:ext cx="145063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AGGREGATION</a:t>
              </a:r>
            </a:p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&amp; REPETITION</a:t>
              </a:r>
            </a:p>
          </p:txBody>
        </p:sp>
        <p:pic>
          <p:nvPicPr>
            <p:cNvPr id="28683" name="Picture 26" descr="Education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3703614"/>
              <a:ext cx="457200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Box 29"/>
            <p:cNvSpPr txBox="1">
              <a:spLocks noChangeArrowheads="1"/>
            </p:cNvSpPr>
            <p:nvPr/>
          </p:nvSpPr>
          <p:spPr bwMode="auto">
            <a:xfrm>
              <a:off x="7047162" y="3727218"/>
              <a:ext cx="1184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EDUCATION</a:t>
              </a:r>
            </a:p>
          </p:txBody>
        </p:sp>
        <p:pic>
          <p:nvPicPr>
            <p:cNvPr id="28685" name="Picture 32" descr="Bugs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4473009"/>
              <a:ext cx="457200" cy="4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TextBox 35"/>
            <p:cNvSpPr txBox="1">
              <a:spLocks noChangeArrowheads="1"/>
            </p:cNvSpPr>
            <p:nvPr/>
          </p:nvSpPr>
          <p:spPr bwMode="auto">
            <a:xfrm>
              <a:off x="7047162" y="4507329"/>
              <a:ext cx="11981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D8FD3"/>
                  </a:solidFill>
                </a:rPr>
                <a:t>BUG FIXING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624138" y="4860925"/>
            <a:ext cx="4404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/>
              <a:t>Read more about these trade-offs </a:t>
            </a:r>
            <a:r>
              <a:rPr lang="en-US" sz="1400" i="1" dirty="0" smtClean="0"/>
              <a:t>at </a:t>
            </a:r>
            <a:r>
              <a:rPr lang="en-US" sz="1400" i="1" dirty="0" err="1" smtClean="0">
                <a:hlinkClick r:id="rId15"/>
              </a:rPr>
              <a:t>bit.ly</a:t>
            </a:r>
            <a:r>
              <a:rPr lang="en-US" sz="1400" i="1" dirty="0" smtClean="0">
                <a:hlinkClick r:id="rId15"/>
              </a:rPr>
              <a:t>/</a:t>
            </a:r>
            <a:r>
              <a:rPr lang="en-US" sz="1400" i="1" dirty="0" err="1" smtClean="0">
                <a:hlinkClick r:id="rId15"/>
              </a:rPr>
              <a:t>FrankenSpot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7088" y="1646238"/>
            <a:ext cx="7505700" cy="1211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But doesn’t WordPress have a big open-source community behind it?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342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The HubSpot COS has a driven, responsive team dedicated to its development</a:t>
            </a:r>
            <a:endParaRPr lang="en-US" dirty="0">
              <a:ea typeface="+mn-ea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484313" y="4813300"/>
            <a:ext cx="5976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Read more about the life of the HubSpot COS:</a:t>
            </a:r>
            <a:r>
              <a:rPr lang="en-US" sz="1400">
                <a:solidFill>
                  <a:srgbClr val="2782BA"/>
                </a:solidFill>
              </a:rPr>
              <a:t>  </a:t>
            </a:r>
            <a:r>
              <a:rPr lang="en-US" sz="1400">
                <a:solidFill>
                  <a:srgbClr val="2782BA"/>
                </a:solidFill>
                <a:hlinkClick r:id="rId2"/>
              </a:rPr>
              <a:t>http://bit.ly/HubSpotCMSDev</a:t>
            </a:r>
            <a:endParaRPr lang="en-US" sz="1400">
              <a:solidFill>
                <a:srgbClr val="2782BA"/>
              </a:solidFill>
            </a:endParaRPr>
          </a:p>
        </p:txBody>
      </p:sp>
      <p:pic>
        <p:nvPicPr>
          <p:cNvPr id="31747" name="Picture 2" descr="Screen Shot 2015-07-07 at 5.5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1363663"/>
            <a:ext cx="5919787" cy="3179762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834188" y="1397000"/>
            <a:ext cx="1908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D8FD3"/>
                </a:solidFill>
              </a:rPr>
              <a:t>There have been over 1600 updates, fixes, and enhancements over the last two years.</a:t>
            </a:r>
          </a:p>
          <a:p>
            <a:endParaRPr lang="en-US" sz="1600" b="1">
              <a:solidFill>
                <a:srgbClr val="1D8FD3"/>
              </a:solidFill>
            </a:endParaRPr>
          </a:p>
          <a:p>
            <a:r>
              <a:rPr lang="en-US" sz="1600" b="1">
                <a:solidFill>
                  <a:srgbClr val="1D8FD3"/>
                </a:solidFill>
              </a:rPr>
              <a:t>These fixes and enhancements are rolling out daily to our customers, with no need for them to manually update.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215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sz="2400" dirty="0" smtClean="0">
                <a:ea typeface="+mn-ea"/>
              </a:rPr>
              <a:t>The HubSpot team actively solicits ideas and an engaged designer/developer community exists to provide support</a:t>
            </a:r>
            <a:endParaRPr lang="en-US" sz="2400" dirty="0">
              <a:ea typeface="+mn-ea"/>
            </a:endParaRP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39838"/>
            <a:ext cx="3813175" cy="3181350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963" y="1239838"/>
            <a:ext cx="3817937" cy="3181350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458913" y="4589463"/>
            <a:ext cx="211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5"/>
              </a:rPr>
              <a:t>Ideas.HubSpot.Com</a:t>
            </a:r>
            <a:endParaRPr lang="en-US" sz="1800" dirty="0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4986338" y="4589463"/>
            <a:ext cx="340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6"/>
              </a:rPr>
              <a:t>Developer / Designer Community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215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sz="2400" dirty="0" smtClean="0">
                <a:ea typeface="+mn-ea"/>
              </a:rPr>
              <a:t>Customers are building gorgeous website examples and designers are daily offering new themes and templates</a:t>
            </a:r>
            <a:endParaRPr lang="en-US" sz="2400" dirty="0">
              <a:ea typeface="+mn-ea"/>
            </a:endParaRP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1211263"/>
            <a:ext cx="3316288" cy="3178175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322388" y="4589463"/>
            <a:ext cx="2246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4"/>
              </a:rPr>
              <a:t>Inspire.HubSpot.Com</a:t>
            </a:r>
            <a:endParaRPr lang="en-US" sz="1800"/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1211263"/>
            <a:ext cx="3481387" cy="3178175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149850" y="4589463"/>
            <a:ext cx="2341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6"/>
              </a:rPr>
              <a:t>Template Marketplace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2" y="1717675"/>
            <a:ext cx="5569267" cy="1708150"/>
          </a:xfrm>
        </p:spPr>
        <p:txBody>
          <a:bodyPr rtlCol="0"/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>
                <a:ea typeface="+mn-ea"/>
              </a:rPr>
              <a:t>HubSpot Website Platform was voted #1 in User Satisfaction from G2 Crowd</a:t>
            </a:r>
            <a:endParaRPr lang="en-US" sz="3600" dirty="0">
              <a:ea typeface="+mn-ea"/>
            </a:endParaRP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455612" y="4007486"/>
            <a:ext cx="1301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hlinkClick r:id="rId3"/>
              </a:rPr>
              <a:t>Learn More</a:t>
            </a:r>
            <a:endParaRPr lang="en-US" sz="1800" dirty="0"/>
          </a:p>
        </p:txBody>
      </p:sp>
      <p:pic>
        <p:nvPicPr>
          <p:cNvPr id="3" name="Picture 2" descr="G2_bad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9848"/>
          <a:stretch/>
        </p:blipFill>
        <p:spPr>
          <a:xfrm>
            <a:off x="5916613" y="568960"/>
            <a:ext cx="2963228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7088" y="1646238"/>
            <a:ext cx="7505700" cy="1211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This seems great for marketers, but I’m a developer…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342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Developers tend to highlight four reasons they love the HubSpot COS</a:t>
            </a:r>
            <a:endParaRPr lang="en-US" dirty="0">
              <a:ea typeface="+mn-ea"/>
            </a:endParaRPr>
          </a:p>
        </p:txBody>
      </p:sp>
      <p:grpSp>
        <p:nvGrpSpPr>
          <p:cNvPr id="37890" name="Group 25"/>
          <p:cNvGrpSpPr>
            <a:grpSpLocks/>
          </p:cNvGrpSpPr>
          <p:nvPr/>
        </p:nvGrpSpPr>
        <p:grpSpPr bwMode="auto">
          <a:xfrm>
            <a:off x="525463" y="1598613"/>
            <a:ext cx="1662112" cy="3036887"/>
            <a:chOff x="723515" y="1598515"/>
            <a:chExt cx="1662546" cy="3037199"/>
          </a:xfrm>
        </p:grpSpPr>
        <p:grpSp>
          <p:nvGrpSpPr>
            <p:cNvPr id="37910" name="Group 13"/>
            <p:cNvGrpSpPr>
              <a:grpSpLocks/>
            </p:cNvGrpSpPr>
            <p:nvPr/>
          </p:nvGrpSpPr>
          <p:grpSpPr bwMode="auto">
            <a:xfrm>
              <a:off x="1031884" y="1598515"/>
              <a:ext cx="986559" cy="986559"/>
              <a:chOff x="1036587" y="1657348"/>
              <a:chExt cx="986559" cy="986559"/>
            </a:xfrm>
          </p:grpSpPr>
          <p:pic>
            <p:nvPicPr>
              <p:cNvPr id="37913" name="Picture 8" descr="Flexibility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207" y="1838900"/>
                <a:ext cx="779319" cy="623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1036273" y="1657348"/>
                <a:ext cx="986095" cy="985938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911" name="TextBox 20"/>
            <p:cNvSpPr txBox="1">
              <a:spLocks noChangeArrowheads="1"/>
            </p:cNvSpPr>
            <p:nvPr/>
          </p:nvSpPr>
          <p:spPr bwMode="auto">
            <a:xfrm>
              <a:off x="862061" y="2640122"/>
              <a:ext cx="1326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FLEXIBILITY</a:t>
              </a:r>
            </a:p>
          </p:txBody>
        </p:sp>
        <p:sp>
          <p:nvSpPr>
            <p:cNvPr id="37912" name="Rectangle 21"/>
            <p:cNvSpPr>
              <a:spLocks noChangeArrowheads="1"/>
            </p:cNvSpPr>
            <p:nvPr/>
          </p:nvSpPr>
          <p:spPr bwMode="auto">
            <a:xfrm>
              <a:off x="723515" y="3035276"/>
              <a:ext cx="1662546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1D8FD3"/>
                  </a:solidFill>
                </a:rPr>
                <a:t>The HubSpot COS gives developers the functionality and flexibility they need to build a beautiful, high-performing website.</a:t>
              </a:r>
            </a:p>
          </p:txBody>
        </p:sp>
      </p:grpSp>
      <p:grpSp>
        <p:nvGrpSpPr>
          <p:cNvPr id="37891" name="Group 29"/>
          <p:cNvGrpSpPr>
            <a:grpSpLocks/>
          </p:cNvGrpSpPr>
          <p:nvPr/>
        </p:nvGrpSpPr>
        <p:grpSpPr bwMode="auto">
          <a:xfrm>
            <a:off x="2627313" y="1598613"/>
            <a:ext cx="1663700" cy="2606675"/>
            <a:chOff x="2560013" y="1598515"/>
            <a:chExt cx="1662546" cy="2606312"/>
          </a:xfrm>
        </p:grpSpPr>
        <p:grpSp>
          <p:nvGrpSpPr>
            <p:cNvPr id="37905" name="Group 11"/>
            <p:cNvGrpSpPr>
              <a:grpSpLocks/>
            </p:cNvGrpSpPr>
            <p:nvPr/>
          </p:nvGrpSpPr>
          <p:grpSpPr bwMode="auto">
            <a:xfrm>
              <a:off x="2895149" y="1598515"/>
              <a:ext cx="986559" cy="986559"/>
              <a:chOff x="2990078" y="1969075"/>
              <a:chExt cx="986559" cy="986559"/>
            </a:xfrm>
          </p:grpSpPr>
          <p:pic>
            <p:nvPicPr>
              <p:cNvPr id="37908" name="Picture 10" descr="Autonomy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9312" y="2108309"/>
                <a:ext cx="708091" cy="708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989671" y="1969075"/>
                <a:ext cx="986740" cy="987288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906" name="TextBox 22"/>
            <p:cNvSpPr txBox="1">
              <a:spLocks noChangeArrowheads="1"/>
            </p:cNvSpPr>
            <p:nvPr/>
          </p:nvSpPr>
          <p:spPr bwMode="auto">
            <a:xfrm>
              <a:off x="2739671" y="2640183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AUTONOMY</a:t>
              </a:r>
            </a:p>
          </p:txBody>
        </p:sp>
        <p:sp>
          <p:nvSpPr>
            <p:cNvPr id="37907" name="Rectangle 26"/>
            <p:cNvSpPr>
              <a:spLocks noChangeArrowheads="1"/>
            </p:cNvSpPr>
            <p:nvPr/>
          </p:nvSpPr>
          <p:spPr bwMode="auto">
            <a:xfrm>
              <a:off x="2560013" y="3035276"/>
              <a:ext cx="166254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1D8FD3"/>
                  </a:solidFill>
                </a:rPr>
                <a:t>The HubSpot COS let’s developers build, designers design, and marketers market. </a:t>
              </a:r>
            </a:p>
          </p:txBody>
        </p:sp>
      </p:grpSp>
      <p:grpSp>
        <p:nvGrpSpPr>
          <p:cNvPr id="37892" name="Group 30"/>
          <p:cNvGrpSpPr>
            <a:grpSpLocks/>
          </p:cNvGrpSpPr>
          <p:nvPr/>
        </p:nvGrpSpPr>
        <p:grpSpPr bwMode="auto">
          <a:xfrm>
            <a:off x="4730750" y="1598613"/>
            <a:ext cx="1662113" cy="2820987"/>
            <a:chOff x="4374959" y="1598515"/>
            <a:chExt cx="1662546" cy="2821756"/>
          </a:xfrm>
        </p:grpSpPr>
        <p:grpSp>
          <p:nvGrpSpPr>
            <p:cNvPr id="37900" name="Group 17"/>
            <p:cNvGrpSpPr>
              <a:grpSpLocks/>
            </p:cNvGrpSpPr>
            <p:nvPr/>
          </p:nvGrpSpPr>
          <p:grpSpPr bwMode="auto">
            <a:xfrm>
              <a:off x="4753711" y="1598515"/>
              <a:ext cx="986559" cy="986559"/>
              <a:chOff x="4535630" y="1475796"/>
              <a:chExt cx="986559" cy="986559"/>
            </a:xfrm>
          </p:grpSpPr>
          <p:pic>
            <p:nvPicPr>
              <p:cNvPr id="37903" name="Picture 14" descr="Velocity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3808" y="1635550"/>
                <a:ext cx="713232" cy="71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4536390" y="1475796"/>
                <a:ext cx="986094" cy="986106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901" name="TextBox 23"/>
            <p:cNvSpPr txBox="1">
              <a:spLocks noChangeArrowheads="1"/>
            </p:cNvSpPr>
            <p:nvPr/>
          </p:nvSpPr>
          <p:spPr bwMode="auto">
            <a:xfrm>
              <a:off x="4675274" y="2640183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VELOCITY</a:t>
              </a:r>
            </a:p>
          </p:txBody>
        </p:sp>
        <p:sp>
          <p:nvSpPr>
            <p:cNvPr id="37902" name="Rectangle 27"/>
            <p:cNvSpPr>
              <a:spLocks noChangeArrowheads="1"/>
            </p:cNvSpPr>
            <p:nvPr/>
          </p:nvSpPr>
          <p:spPr bwMode="auto">
            <a:xfrm>
              <a:off x="4374959" y="3035276"/>
              <a:ext cx="166254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8FD3"/>
                  </a:solidFill>
                </a:rPr>
                <a:t>The HubSpot COS allows developers to work at their best, accelerating the development process.</a:t>
              </a:r>
            </a:p>
          </p:txBody>
        </p:sp>
      </p:grpSp>
      <p:grpSp>
        <p:nvGrpSpPr>
          <p:cNvPr id="37893" name="Group 12287"/>
          <p:cNvGrpSpPr>
            <a:grpSpLocks/>
          </p:cNvGrpSpPr>
          <p:nvPr/>
        </p:nvGrpSpPr>
        <p:grpSpPr bwMode="auto">
          <a:xfrm>
            <a:off x="6832600" y="1598613"/>
            <a:ext cx="1808163" cy="3036887"/>
            <a:chOff x="6203758" y="1598515"/>
            <a:chExt cx="1808787" cy="3037199"/>
          </a:xfrm>
        </p:grpSpPr>
        <p:grpSp>
          <p:nvGrpSpPr>
            <p:cNvPr id="37895" name="Group 19"/>
            <p:cNvGrpSpPr>
              <a:grpSpLocks/>
            </p:cNvGrpSpPr>
            <p:nvPr/>
          </p:nvGrpSpPr>
          <p:grpSpPr bwMode="auto">
            <a:xfrm>
              <a:off x="6612272" y="1598515"/>
              <a:ext cx="986559" cy="986559"/>
              <a:chOff x="6612272" y="1227954"/>
              <a:chExt cx="986559" cy="986559"/>
            </a:xfrm>
          </p:grpSpPr>
          <p:pic>
            <p:nvPicPr>
              <p:cNvPr id="37898" name="Picture 15" descr="Reliability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3512" y="1395405"/>
                <a:ext cx="624078" cy="71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Oval 18"/>
              <p:cNvSpPr/>
              <p:nvPr/>
            </p:nvSpPr>
            <p:spPr>
              <a:xfrm>
                <a:off x="6611887" y="1227954"/>
                <a:ext cx="986177" cy="985938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6" name="TextBox 24"/>
            <p:cNvSpPr txBox="1">
              <a:spLocks noChangeArrowheads="1"/>
            </p:cNvSpPr>
            <p:nvPr/>
          </p:nvSpPr>
          <p:spPr bwMode="auto">
            <a:xfrm>
              <a:off x="6422491" y="2640122"/>
              <a:ext cx="1364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RELIABILITY</a:t>
              </a:r>
            </a:p>
          </p:txBody>
        </p:sp>
        <p:sp>
          <p:nvSpPr>
            <p:cNvPr id="37897" name="Rectangle 28"/>
            <p:cNvSpPr>
              <a:spLocks noChangeArrowheads="1"/>
            </p:cNvSpPr>
            <p:nvPr/>
          </p:nvSpPr>
          <p:spPr bwMode="auto">
            <a:xfrm>
              <a:off x="6203758" y="3035276"/>
              <a:ext cx="1808787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1D8FD3"/>
                  </a:solidFill>
                </a:rPr>
                <a:t>HubSpot has a dedicated team updating, maintaining, and troubleshooting behind the scenes so you don’t have to. </a:t>
              </a:r>
            </a:p>
          </p:txBody>
        </p:sp>
      </p:grp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1181100" y="4813300"/>
            <a:ext cx="644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Read more about what developers love about HubSpot </a:t>
            </a:r>
            <a:r>
              <a:rPr lang="en-US" sz="1400" dirty="0" smtClean="0"/>
              <a:t>COS: </a:t>
            </a:r>
            <a:r>
              <a:rPr lang="en-US" sz="1400" dirty="0" smtClean="0">
                <a:hlinkClick r:id="rId6"/>
              </a:rPr>
              <a:t>bit.ly/WhyDevsLoveHS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342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What developers love about the COS – in their own words:</a:t>
            </a:r>
            <a:endParaRPr lang="en-US" dirty="0">
              <a:ea typeface="+mn-ea"/>
            </a:endParaRPr>
          </a:p>
        </p:txBody>
      </p:sp>
      <p:grpSp>
        <p:nvGrpSpPr>
          <p:cNvPr id="38914" name="Group 25"/>
          <p:cNvGrpSpPr>
            <a:grpSpLocks/>
          </p:cNvGrpSpPr>
          <p:nvPr/>
        </p:nvGrpSpPr>
        <p:grpSpPr bwMode="auto">
          <a:xfrm>
            <a:off x="236538" y="1358900"/>
            <a:ext cx="1325562" cy="1411288"/>
            <a:chOff x="862061" y="1598515"/>
            <a:chExt cx="1326204" cy="1410939"/>
          </a:xfrm>
        </p:grpSpPr>
        <p:grpSp>
          <p:nvGrpSpPr>
            <p:cNvPr id="38925" name="Group 13"/>
            <p:cNvGrpSpPr>
              <a:grpSpLocks/>
            </p:cNvGrpSpPr>
            <p:nvPr/>
          </p:nvGrpSpPr>
          <p:grpSpPr bwMode="auto">
            <a:xfrm>
              <a:off x="1031884" y="1598515"/>
              <a:ext cx="986559" cy="986559"/>
              <a:chOff x="1036587" y="1657348"/>
              <a:chExt cx="986559" cy="986559"/>
            </a:xfrm>
          </p:grpSpPr>
          <p:pic>
            <p:nvPicPr>
              <p:cNvPr id="38927" name="Picture 8" descr="Flexibility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207" y="1838900"/>
                <a:ext cx="779319" cy="623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1036708" y="1657348"/>
                <a:ext cx="986316" cy="987181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6" name="TextBox 20"/>
            <p:cNvSpPr txBox="1">
              <a:spLocks noChangeArrowheads="1"/>
            </p:cNvSpPr>
            <p:nvPr/>
          </p:nvSpPr>
          <p:spPr bwMode="auto">
            <a:xfrm>
              <a:off x="862061" y="2640122"/>
              <a:ext cx="1326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FLEXIBILITY</a:t>
              </a:r>
            </a:p>
          </p:txBody>
        </p:sp>
      </p:grpSp>
      <p:grpSp>
        <p:nvGrpSpPr>
          <p:cNvPr id="38915" name="Group 29"/>
          <p:cNvGrpSpPr>
            <a:grpSpLocks/>
          </p:cNvGrpSpPr>
          <p:nvPr/>
        </p:nvGrpSpPr>
        <p:grpSpPr bwMode="auto">
          <a:xfrm>
            <a:off x="7707313" y="3287713"/>
            <a:ext cx="1312862" cy="1411287"/>
            <a:chOff x="2739671" y="1598515"/>
            <a:chExt cx="1313180" cy="1411000"/>
          </a:xfrm>
        </p:grpSpPr>
        <p:grpSp>
          <p:nvGrpSpPr>
            <p:cNvPr id="38921" name="Group 11"/>
            <p:cNvGrpSpPr>
              <a:grpSpLocks/>
            </p:cNvGrpSpPr>
            <p:nvPr/>
          </p:nvGrpSpPr>
          <p:grpSpPr bwMode="auto">
            <a:xfrm>
              <a:off x="2895149" y="1598515"/>
              <a:ext cx="986559" cy="986559"/>
              <a:chOff x="2990078" y="1969075"/>
              <a:chExt cx="986559" cy="986559"/>
            </a:xfrm>
          </p:grpSpPr>
          <p:pic>
            <p:nvPicPr>
              <p:cNvPr id="38923" name="Picture 10" descr="Autonomy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9312" y="2108309"/>
                <a:ext cx="708091" cy="708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990213" y="1969075"/>
                <a:ext cx="986076" cy="987224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22"/>
            <p:cNvSpPr txBox="1">
              <a:spLocks noChangeArrowheads="1"/>
            </p:cNvSpPr>
            <p:nvPr/>
          </p:nvSpPr>
          <p:spPr bwMode="auto">
            <a:xfrm>
              <a:off x="2739671" y="2640183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AUTONOMY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495800" y="1162050"/>
            <a:ext cx="14288" cy="3602038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54175" y="1365250"/>
            <a:ext cx="26257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i="1" dirty="0">
                <a:solidFill>
                  <a:srgbClr val="1D8FD3"/>
                </a:solidFill>
              </a:rPr>
              <a:t>“</a:t>
            </a:r>
            <a:r>
              <a:rPr lang="en-US" altLang="ja-JP" sz="1600" b="1" i="1" dirty="0">
                <a:solidFill>
                  <a:srgbClr val="1D8FD3"/>
                </a:solidFill>
              </a:rPr>
              <a:t>The COS allows for any kind of web design and custom code we throw at it</a:t>
            </a:r>
            <a:r>
              <a:rPr lang="en-US" altLang="ja-JP" sz="1600" b="1" i="1" dirty="0" smtClean="0">
                <a:solidFill>
                  <a:srgbClr val="1D8FD3"/>
                </a:solidFill>
              </a:rPr>
              <a:t>!</a:t>
            </a:r>
            <a:r>
              <a:rPr lang="en-US" altLang="ja-JP" sz="1600" i="1" dirty="0" smtClean="0">
                <a:solidFill>
                  <a:srgbClr val="1D8FD3"/>
                </a:solidFill>
              </a:rPr>
              <a:t>.</a:t>
            </a:r>
            <a:r>
              <a:rPr lang="en-US" sz="1600" i="1" dirty="0">
                <a:solidFill>
                  <a:srgbClr val="1D8FD3"/>
                </a:solidFill>
              </a:rPr>
              <a:t>”</a:t>
            </a:r>
            <a:endParaRPr lang="en-US" altLang="ja-JP" sz="1600" i="1" dirty="0">
              <a:solidFill>
                <a:srgbClr val="1D8FD3"/>
              </a:solidFill>
            </a:endParaRPr>
          </a:p>
          <a:p>
            <a:endParaRPr lang="en-US" sz="300" i="1" dirty="0"/>
          </a:p>
          <a:p>
            <a:pPr algn="r"/>
            <a:r>
              <a:rPr lang="en-US" sz="1000" dirty="0"/>
              <a:t>~ Larry </a:t>
            </a:r>
            <a:r>
              <a:rPr lang="en-US" sz="1000" dirty="0" err="1"/>
              <a:t>Levenson</a:t>
            </a:r>
            <a:r>
              <a:rPr lang="en-US" sz="1000" dirty="0"/>
              <a:t>, Chief Inbound Officer, </a:t>
            </a:r>
            <a:r>
              <a:rPr lang="en-US" sz="1000" dirty="0">
                <a:hlinkClick r:id="rId4"/>
              </a:rPr>
              <a:t>Sensible Marketing</a:t>
            </a:r>
            <a:endParaRPr lang="en-US" sz="1200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36538" y="3352800"/>
            <a:ext cx="40433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 dirty="0" smtClean="0">
                <a:solidFill>
                  <a:srgbClr val="1D8FD3"/>
                </a:solidFill>
              </a:rPr>
              <a:t>“With </a:t>
            </a:r>
            <a:r>
              <a:rPr lang="en-US" sz="1600" b="1" i="1" dirty="0">
                <a:solidFill>
                  <a:srgbClr val="1D8FD3"/>
                </a:solidFill>
              </a:rPr>
              <a:t>several ready-to-use widgets, powerful customization and access to HubSpot API, I've been able to develop ready-to-deploy products very efficiently with great results.” </a:t>
            </a:r>
          </a:p>
          <a:p>
            <a:endParaRPr lang="en-US" sz="300" i="1" dirty="0">
              <a:solidFill>
                <a:srgbClr val="1D8FD3"/>
              </a:solidFill>
            </a:endParaRPr>
          </a:p>
          <a:p>
            <a:pPr algn="r"/>
            <a:r>
              <a:rPr lang="en-US" sz="1000" dirty="0"/>
              <a:t>~ Santiago </a:t>
            </a:r>
            <a:r>
              <a:rPr lang="en-US" sz="1000" dirty="0" err="1"/>
              <a:t>Restrepo</a:t>
            </a:r>
            <a:r>
              <a:rPr lang="en-US" sz="1000" dirty="0"/>
              <a:t>, Head of Development, </a:t>
            </a:r>
            <a:r>
              <a:rPr lang="en-US" sz="1000" dirty="0">
                <a:hlinkClick r:id="rId5"/>
              </a:rPr>
              <a:t>Brandca</a:t>
            </a:r>
            <a:endParaRPr lang="en-US" sz="1000" dirty="0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618038" y="1439863"/>
            <a:ext cx="4256087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1D8FD3"/>
                </a:solidFill>
              </a:rPr>
              <a:t>“[</a:t>
            </a:r>
            <a:r>
              <a:rPr lang="en-US" sz="1600" b="1" i="1" dirty="0">
                <a:solidFill>
                  <a:srgbClr val="1D8FD3"/>
                </a:solidFill>
              </a:rPr>
              <a:t>Sites can] be modified by the someone using the COS who lacks website design knowledge, while retaining the branding </a:t>
            </a:r>
            <a:r>
              <a:rPr lang="en-US" sz="1600" b="1" i="1" dirty="0" smtClean="0">
                <a:solidFill>
                  <a:srgbClr val="1D8FD3"/>
                </a:solidFill>
              </a:rPr>
              <a:t>elements.</a:t>
            </a:r>
            <a:r>
              <a:rPr lang="en-US" sz="1600" b="1" i="1" dirty="0">
                <a:solidFill>
                  <a:srgbClr val="1D8FD3"/>
                </a:solidFill>
              </a:rPr>
              <a:t>”</a:t>
            </a:r>
          </a:p>
          <a:p>
            <a:endParaRPr lang="en-US" sz="300" dirty="0"/>
          </a:p>
          <a:p>
            <a:pPr algn="r"/>
            <a:r>
              <a:rPr lang="en-US" sz="1000" dirty="0"/>
              <a:t>~ Laura </a:t>
            </a:r>
            <a:r>
              <a:rPr lang="en-US" sz="1000" dirty="0" err="1"/>
              <a:t>Amézquita</a:t>
            </a:r>
            <a:r>
              <a:rPr lang="en-US" sz="1000" dirty="0"/>
              <a:t>, CEO, </a:t>
            </a:r>
            <a:r>
              <a:rPr lang="en-US" sz="1000" dirty="0">
                <a:hlinkClick r:id="rId5"/>
              </a:rPr>
              <a:t>Brandca</a:t>
            </a:r>
            <a:endParaRPr lang="en-US" sz="1000" dirty="0"/>
          </a:p>
        </p:txBody>
      </p:sp>
      <p:sp>
        <p:nvSpPr>
          <p:cNvPr id="38920" name="Rectangle 12288"/>
          <p:cNvSpPr>
            <a:spLocks noChangeArrowheads="1"/>
          </p:cNvSpPr>
          <p:nvPr/>
        </p:nvSpPr>
        <p:spPr bwMode="auto">
          <a:xfrm>
            <a:off x="4618038" y="2689225"/>
            <a:ext cx="28241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1D8FD3"/>
                </a:solidFill>
              </a:rPr>
              <a:t>“clients can fulfill minor demands without having to impose on developers who can in turn dedicate more time on major site development and more complicated site issues.”</a:t>
            </a:r>
          </a:p>
          <a:p>
            <a:endParaRPr lang="en-US" sz="300" dirty="0"/>
          </a:p>
          <a:p>
            <a:pPr algn="r"/>
            <a:r>
              <a:rPr lang="en-US" sz="1000" dirty="0"/>
              <a:t>~ Aaron Wagner, Lead Developer, </a:t>
            </a:r>
            <a:r>
              <a:rPr lang="en-US" sz="1000" dirty="0">
                <a:hlinkClick r:id="rId6"/>
              </a:rPr>
              <a:t>Adhere Creative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342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What developers love about the COS – in their own words: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162050"/>
            <a:ext cx="14288" cy="3602038"/>
          </a:xfrm>
          <a:prstGeom prst="line">
            <a:avLst/>
          </a:prstGeom>
          <a:noFill/>
          <a:ln>
            <a:solidFill>
              <a:srgbClr val="F776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39939" name="Group 17"/>
          <p:cNvGrpSpPr>
            <a:grpSpLocks/>
          </p:cNvGrpSpPr>
          <p:nvPr/>
        </p:nvGrpSpPr>
        <p:grpSpPr bwMode="auto">
          <a:xfrm>
            <a:off x="244475" y="1404938"/>
            <a:ext cx="1133475" cy="1411287"/>
            <a:chOff x="4675274" y="1598515"/>
            <a:chExt cx="1133644" cy="1411000"/>
          </a:xfrm>
        </p:grpSpPr>
        <p:grpSp>
          <p:nvGrpSpPr>
            <p:cNvPr id="39949" name="Group 18"/>
            <p:cNvGrpSpPr>
              <a:grpSpLocks/>
            </p:cNvGrpSpPr>
            <p:nvPr/>
          </p:nvGrpSpPr>
          <p:grpSpPr bwMode="auto">
            <a:xfrm>
              <a:off x="4753711" y="1598515"/>
              <a:ext cx="986559" cy="986559"/>
              <a:chOff x="4535630" y="1475796"/>
              <a:chExt cx="986559" cy="986559"/>
            </a:xfrm>
          </p:grpSpPr>
          <p:pic>
            <p:nvPicPr>
              <p:cNvPr id="39951" name="Picture 23" descr="Velocity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3808" y="1635550"/>
                <a:ext cx="713232" cy="71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Oval 24"/>
              <p:cNvSpPr/>
              <p:nvPr/>
            </p:nvSpPr>
            <p:spPr>
              <a:xfrm>
                <a:off x="4534993" y="1475796"/>
                <a:ext cx="987572" cy="987224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50" name="TextBox 19"/>
            <p:cNvSpPr txBox="1">
              <a:spLocks noChangeArrowheads="1"/>
            </p:cNvSpPr>
            <p:nvPr/>
          </p:nvSpPr>
          <p:spPr bwMode="auto">
            <a:xfrm>
              <a:off x="4675274" y="2640183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VELOCITY</a:t>
              </a:r>
            </a:p>
          </p:txBody>
        </p:sp>
      </p:grpSp>
      <p:grpSp>
        <p:nvGrpSpPr>
          <p:cNvPr id="39940" name="Group 26"/>
          <p:cNvGrpSpPr>
            <a:grpSpLocks/>
          </p:cNvGrpSpPr>
          <p:nvPr/>
        </p:nvGrpSpPr>
        <p:grpSpPr bwMode="auto">
          <a:xfrm>
            <a:off x="7620000" y="3352800"/>
            <a:ext cx="1363663" cy="1411288"/>
            <a:chOff x="6422491" y="1598515"/>
            <a:chExt cx="1364476" cy="1410939"/>
          </a:xfrm>
        </p:grpSpPr>
        <p:grpSp>
          <p:nvGrpSpPr>
            <p:cNvPr id="39945" name="Group 27"/>
            <p:cNvGrpSpPr>
              <a:grpSpLocks/>
            </p:cNvGrpSpPr>
            <p:nvPr/>
          </p:nvGrpSpPr>
          <p:grpSpPr bwMode="auto">
            <a:xfrm>
              <a:off x="6612272" y="1598515"/>
              <a:ext cx="986559" cy="986559"/>
              <a:chOff x="6612272" y="1227954"/>
              <a:chExt cx="986559" cy="986559"/>
            </a:xfrm>
          </p:grpSpPr>
          <p:pic>
            <p:nvPicPr>
              <p:cNvPr id="39947" name="Picture 31" descr="Reliability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3512" y="1395405"/>
                <a:ext cx="624078" cy="71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val 32"/>
              <p:cNvSpPr/>
              <p:nvPr/>
            </p:nvSpPr>
            <p:spPr>
              <a:xfrm>
                <a:off x="6611517" y="1227954"/>
                <a:ext cx="988014" cy="987181"/>
              </a:xfrm>
              <a:prstGeom prst="ellipse">
                <a:avLst/>
              </a:prstGeom>
              <a:noFill/>
              <a:ln>
                <a:solidFill>
                  <a:srgbClr val="F7761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28"/>
            <p:cNvSpPr txBox="1">
              <a:spLocks noChangeArrowheads="1"/>
            </p:cNvSpPr>
            <p:nvPr/>
          </p:nvSpPr>
          <p:spPr bwMode="auto">
            <a:xfrm>
              <a:off x="6422491" y="2640122"/>
              <a:ext cx="1364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7761F"/>
                  </a:solidFill>
                </a:rPr>
                <a:t>RELIABILITY</a:t>
              </a:r>
            </a:p>
          </p:txBody>
        </p:sp>
      </p:grp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1625600" y="1162050"/>
            <a:ext cx="2752725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 i="1" dirty="0">
                <a:solidFill>
                  <a:srgbClr val="1D8FD3"/>
                </a:solidFill>
              </a:rPr>
              <a:t>“</a:t>
            </a:r>
            <a:r>
              <a:rPr lang="en-US" altLang="ja-JP" sz="1600" b="1" i="1" dirty="0">
                <a:solidFill>
                  <a:srgbClr val="1D8FD3"/>
                </a:solidFill>
              </a:rPr>
              <a:t>With the COS you have access to a wide variety of tools that would typically only be accessible over many different platforms or services</a:t>
            </a:r>
            <a:r>
              <a:rPr lang="en-US" altLang="ja-JP" sz="1600" b="1" i="1" dirty="0" smtClean="0">
                <a:solidFill>
                  <a:srgbClr val="1D8FD3"/>
                </a:solidFill>
              </a:rPr>
              <a:t>.</a:t>
            </a:r>
            <a:r>
              <a:rPr lang="en-US" sz="1600" b="1" i="1" dirty="0" smtClean="0">
                <a:solidFill>
                  <a:srgbClr val="1D8FD3"/>
                </a:solidFill>
              </a:rPr>
              <a:t>”</a:t>
            </a:r>
            <a:endParaRPr lang="en-US" altLang="ja-JP" sz="1600" b="1" i="1" dirty="0">
              <a:solidFill>
                <a:srgbClr val="1D8FD3"/>
              </a:solidFill>
            </a:endParaRPr>
          </a:p>
          <a:p>
            <a:endParaRPr lang="en-US" sz="300" dirty="0"/>
          </a:p>
          <a:p>
            <a:pPr algn="r"/>
            <a:r>
              <a:rPr lang="en-US" sz="1000" dirty="0"/>
              <a:t>~ Luke </a:t>
            </a:r>
            <a:r>
              <a:rPr lang="en-US" sz="1000" dirty="0" err="1"/>
              <a:t>Desroches</a:t>
            </a:r>
            <a:r>
              <a:rPr lang="en-US" sz="1000" dirty="0"/>
              <a:t>, Web Designer, </a:t>
            </a:r>
            <a:r>
              <a:rPr lang="en-US" sz="1000" dirty="0">
                <a:hlinkClick r:id="rId4"/>
              </a:rPr>
              <a:t>Kula Partners</a:t>
            </a:r>
            <a:endParaRPr lang="en-US" sz="1000" dirty="0"/>
          </a:p>
        </p:txBody>
      </p:sp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127000" y="3194050"/>
            <a:ext cx="425132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1D8FD3"/>
                </a:solidFill>
              </a:rPr>
              <a:t>“With the HubSpot COS’ instant preview feature, developers can check for potential errors or changes they may want to make as they are working on specific sections</a:t>
            </a:r>
            <a:r>
              <a:rPr lang="en-US" sz="1600" i="1" dirty="0" smtClean="0">
                <a:solidFill>
                  <a:srgbClr val="1D8FD3"/>
                </a:solidFill>
              </a:rPr>
              <a:t>.</a:t>
            </a:r>
            <a:r>
              <a:rPr lang="en-US" sz="1600" b="1" i="1" dirty="0" smtClean="0">
                <a:solidFill>
                  <a:srgbClr val="1D8FD3"/>
                </a:solidFill>
              </a:rPr>
              <a:t>”</a:t>
            </a:r>
            <a:endParaRPr lang="en-US" sz="1600" b="1" i="1" dirty="0">
              <a:solidFill>
                <a:srgbClr val="1D8FD3"/>
              </a:solidFill>
            </a:endParaRPr>
          </a:p>
          <a:p>
            <a:endParaRPr lang="en-US" sz="300" dirty="0"/>
          </a:p>
          <a:p>
            <a:pPr algn="r"/>
            <a:r>
              <a:rPr lang="en-US" sz="1000" dirty="0"/>
              <a:t>~ Aaron Wagner, Lead Developer, </a:t>
            </a:r>
            <a:r>
              <a:rPr lang="en-US" sz="1000" dirty="0">
                <a:hlinkClick r:id="rId5"/>
              </a:rPr>
              <a:t>Adhere Creative</a:t>
            </a:r>
            <a:endParaRPr lang="en-US" sz="1000" dirty="0"/>
          </a:p>
        </p:txBody>
      </p:sp>
      <p:sp>
        <p:nvSpPr>
          <p:cNvPr id="39943" name="Rectangle 15"/>
          <p:cNvSpPr>
            <a:spLocks noChangeArrowheads="1"/>
          </p:cNvSpPr>
          <p:nvPr/>
        </p:nvSpPr>
        <p:spPr bwMode="auto">
          <a:xfrm>
            <a:off x="4572001" y="1393036"/>
            <a:ext cx="44116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1D8FD3"/>
                </a:solidFill>
              </a:rPr>
              <a:t>“They’ve got all hands on deck to help fix any problems... </a:t>
            </a:r>
            <a:r>
              <a:rPr lang="en-US" sz="1600" b="1" i="1" dirty="0" smtClean="0">
                <a:solidFill>
                  <a:srgbClr val="1D8FD3"/>
                </a:solidFill>
              </a:rPr>
              <a:t>It’s </a:t>
            </a:r>
            <a:r>
              <a:rPr lang="en-US" sz="1600" b="1" i="1" dirty="0">
                <a:solidFill>
                  <a:srgbClr val="1D8FD3"/>
                </a:solidFill>
              </a:rPr>
              <a:t>like a Swiss Army knife that spontaneously grows more tools as you need them.”</a:t>
            </a:r>
          </a:p>
          <a:p>
            <a:endParaRPr lang="en-US" sz="300" dirty="0"/>
          </a:p>
          <a:p>
            <a:pPr algn="r"/>
            <a:r>
              <a:rPr lang="en-US" sz="1000" dirty="0"/>
              <a:t>~ Robin Earle, Designer/Developer, </a:t>
            </a:r>
            <a:r>
              <a:rPr lang="en-US" sz="1000" dirty="0">
                <a:hlinkClick r:id="rId6"/>
              </a:rPr>
              <a:t>New Breed Marketing</a:t>
            </a:r>
            <a:endParaRPr lang="en-US" sz="1000" dirty="0"/>
          </a:p>
        </p:txBody>
      </p:sp>
      <p:sp>
        <p:nvSpPr>
          <p:cNvPr id="39944" name="Rectangle 16"/>
          <p:cNvSpPr>
            <a:spLocks noChangeArrowheads="1"/>
          </p:cNvSpPr>
          <p:nvPr/>
        </p:nvSpPr>
        <p:spPr bwMode="auto">
          <a:xfrm>
            <a:off x="4572001" y="3081386"/>
            <a:ext cx="26111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1D8FD3"/>
                </a:solidFill>
              </a:rPr>
              <a:t>“Updates </a:t>
            </a:r>
            <a:r>
              <a:rPr lang="en-US" sz="1600" b="1" i="1" dirty="0">
                <a:solidFill>
                  <a:srgbClr val="1D8FD3"/>
                </a:solidFill>
              </a:rPr>
              <a:t>are invisible and don’t break your site. (Shocker!)”</a:t>
            </a:r>
          </a:p>
          <a:p>
            <a:endParaRPr lang="en-US" sz="1200" dirty="0"/>
          </a:p>
          <a:p>
            <a:pPr algn="r"/>
            <a:r>
              <a:rPr lang="en-US" sz="1000" dirty="0"/>
              <a:t>~Gabe </a:t>
            </a:r>
            <a:r>
              <a:rPr lang="en-US" sz="1000" dirty="0" err="1"/>
              <a:t>Wahhab</a:t>
            </a:r>
            <a:r>
              <a:rPr lang="en-US" sz="1000" dirty="0"/>
              <a:t>, Owner &amp; Web Developer, </a:t>
            </a:r>
            <a:r>
              <a:rPr lang="en-US" sz="1000" dirty="0">
                <a:hlinkClick r:id="rId7"/>
              </a:rPr>
              <a:t>Savvy Panda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65400" y="1658938"/>
            <a:ext cx="6080125" cy="22526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Intuitive Tools, All in One Place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i="1" dirty="0" smtClean="0">
                <a:solidFill>
                  <a:srgbClr val="F7761F"/>
                </a:solidFill>
                <a:ea typeface="+mn-ea"/>
              </a:rPr>
              <a:t>to help you focus on delivering results</a:t>
            </a:r>
            <a:endParaRPr lang="en-US" sz="3600" i="1" dirty="0">
              <a:solidFill>
                <a:srgbClr val="F7761F"/>
              </a:solidFill>
              <a:ea typeface="+mn-ea"/>
            </a:endParaRPr>
          </a:p>
        </p:txBody>
      </p:sp>
      <p:pic>
        <p:nvPicPr>
          <p:cNvPr id="16386" name="Picture 3" descr="Optimiz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2085975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5613" y="342900"/>
            <a:ext cx="8234362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/>
              <a:t>HubSpot is actively building developer-focused tools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8537" y="1358583"/>
            <a:ext cx="3830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7761F"/>
                </a:solidFill>
              </a:rPr>
              <a:t>Coming Soon: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/>
              <a:t>Website Migration Engine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/>
              <a:t>Greater alignment </a:t>
            </a:r>
            <a:r>
              <a:rPr lang="en-US" sz="2400" dirty="0" smtClean="0">
                <a:solidFill>
                  <a:srgbClr val="35434D"/>
                </a:solidFill>
              </a:rPr>
              <a:t>with Growth Driven Design principles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38823" y="1358583"/>
            <a:ext cx="36198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7761F"/>
                </a:solidFill>
              </a:rPr>
              <a:t>Tools Developers Love: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In-App </a:t>
            </a:r>
            <a:r>
              <a:rPr lang="en-US" sz="2400" dirty="0" err="1" smtClean="0"/>
              <a:t>HubL</a:t>
            </a:r>
            <a:r>
              <a:rPr lang="en-US" sz="2400" dirty="0" smtClean="0"/>
              <a:t> (HubSpot Markup Language) </a:t>
            </a:r>
            <a:r>
              <a:rPr lang="en-US" sz="2400" dirty="0"/>
              <a:t>Documentation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Style Manager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Visual Template Builder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Automatic XML Site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1608138" y="1820863"/>
            <a:ext cx="5689600" cy="1531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Try HubSpot Website Free for </a:t>
            </a:r>
            <a:r>
              <a:rPr lang="en-US" sz="4000" dirty="0" smtClean="0"/>
              <a:t>14 </a:t>
            </a:r>
            <a:r>
              <a:rPr lang="en-US" sz="4000" dirty="0"/>
              <a:t>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HubSpot offers inline editing and a flexible design center</a:t>
            </a:r>
            <a:endParaRPr lang="en-US" dirty="0">
              <a:ea typeface="+mn-ea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894263" y="1295400"/>
            <a:ext cx="379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INLINE EDITOR</a:t>
            </a:r>
            <a:endParaRPr lang="en-US" sz="1600" dirty="0">
              <a:solidFill>
                <a:srgbClr val="FF6600"/>
              </a:solidFill>
            </a:endParaRPr>
          </a:p>
          <a:p>
            <a:r>
              <a:rPr lang="en-US" sz="1600" dirty="0">
                <a:solidFill>
                  <a:srgbClr val="35434D"/>
                </a:solidFill>
              </a:rPr>
              <a:t>Create pages in moments without needing code. Build your content, preview it across devices, and publish away.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894263" y="2539470"/>
            <a:ext cx="3797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7761F"/>
                </a:solidFill>
              </a:rPr>
              <a:t>TEMPLATE BUILDER</a:t>
            </a:r>
          </a:p>
          <a:p>
            <a:r>
              <a:rPr lang="en-US" sz="1600" dirty="0" smtClean="0">
                <a:solidFill>
                  <a:srgbClr val="35434D"/>
                </a:solidFill>
              </a:rPr>
              <a:t>Create and easily preview </a:t>
            </a:r>
            <a:r>
              <a:rPr lang="en-US" sz="1600" dirty="0">
                <a:solidFill>
                  <a:srgbClr val="35434D"/>
                </a:solidFill>
              </a:rPr>
              <a:t>new layouts and page structures using a simple drag-and-drop template </a:t>
            </a:r>
            <a:r>
              <a:rPr lang="en-US" sz="1600" dirty="0" smtClean="0">
                <a:solidFill>
                  <a:srgbClr val="35434D"/>
                </a:solidFill>
              </a:rPr>
              <a:t>builder.</a:t>
            </a:r>
            <a:endParaRPr lang="en-US" sz="1600" dirty="0">
              <a:solidFill>
                <a:srgbClr val="35434D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894263" y="3783539"/>
            <a:ext cx="3797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7761F"/>
                </a:solidFill>
              </a:rPr>
              <a:t>STYLE EDITOR</a:t>
            </a:r>
          </a:p>
          <a:p>
            <a:r>
              <a:rPr lang="en-US" sz="1600" dirty="0">
                <a:solidFill>
                  <a:srgbClr val="35434D"/>
                </a:solidFill>
              </a:rPr>
              <a:t>If they’d prefer, designers can dive directly into the design center to </a:t>
            </a:r>
            <a:r>
              <a:rPr lang="en-US" sz="1600" dirty="0" smtClean="0">
                <a:solidFill>
                  <a:srgbClr val="35434D"/>
                </a:solidFill>
              </a:rPr>
              <a:t>build and instantly preview </a:t>
            </a:r>
            <a:r>
              <a:rPr lang="en-US" sz="1600" dirty="0">
                <a:solidFill>
                  <a:srgbClr val="35434D"/>
                </a:solidFill>
              </a:rPr>
              <a:t>CSS </a:t>
            </a:r>
            <a:r>
              <a:rPr lang="en-US" sz="1600" dirty="0" err="1">
                <a:solidFill>
                  <a:srgbClr val="35434D"/>
                </a:solidFill>
              </a:rPr>
              <a:t>stylesheets</a:t>
            </a:r>
            <a:r>
              <a:rPr lang="en-US" sz="1600" dirty="0">
                <a:solidFill>
                  <a:srgbClr val="35434D"/>
                </a:solidFill>
              </a:rPr>
              <a:t> and sophisticated websites.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9" y="1635760"/>
            <a:ext cx="4068281" cy="2806700"/>
          </a:xfrm>
          <a:prstGeom prst="rect">
            <a:avLst/>
          </a:prstGeom>
          <a:noFill/>
          <a:ln w="3175" cmpd="sng">
            <a:solidFill>
              <a:srgbClr val="4F4F4F"/>
            </a:solidFill>
          </a:ln>
          <a:effectLst>
            <a:outerShdw blurRad="63500" dist="12700" dir="2700000" algn="tl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HubSpot gives you full-funnel marketing analytics – all in one place</a:t>
            </a:r>
            <a:endParaRPr lang="en-US" dirty="0">
              <a:ea typeface="+mn-ea"/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57200" y="1346200"/>
            <a:ext cx="4122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PAGE PERFORMANCE</a:t>
            </a:r>
          </a:p>
          <a:p>
            <a:r>
              <a:rPr lang="en-US" sz="1600" dirty="0">
                <a:solidFill>
                  <a:srgbClr val="35434D"/>
                </a:solidFill>
              </a:rPr>
              <a:t>Find out what channels are driving people to your pages, and see a breakdown of each page’s performance. Diagnose problem pages and get clear instructions on how to improve them for SEO.</a:t>
            </a:r>
          </a:p>
        </p:txBody>
      </p:sp>
      <p:pic>
        <p:nvPicPr>
          <p:cNvPr id="18435" name="Picture 2" descr="Analytics_Cus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1346200"/>
            <a:ext cx="419893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457200" y="3017838"/>
            <a:ext cx="3941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7761F"/>
                </a:solidFill>
              </a:rPr>
              <a:t>CUSTOM ANALYTICS</a:t>
            </a:r>
          </a:p>
          <a:p>
            <a:r>
              <a:rPr lang="en-US" sz="1600">
                <a:solidFill>
                  <a:srgbClr val="35434D"/>
                </a:solidFill>
              </a:rPr>
              <a:t>Event reporting at the enterprise level helps you analyze which of your website pages are influencing your leads to take the next step, whether it's clicking a button or submitting a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ea typeface="+mn-ea"/>
              </a:rPr>
              <a:t>Going all-in by moving to HubSpot Website will accelerate marketing results</a:t>
            </a:r>
            <a:endParaRPr lang="en-US" dirty="0">
              <a:ea typeface="+mn-ea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292725" y="1315760"/>
            <a:ext cx="35464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5434D"/>
                </a:solidFill>
              </a:rPr>
              <a:t>Customers who go all-in by moving to HubSpot Website see:</a:t>
            </a:r>
          </a:p>
          <a:p>
            <a:pPr>
              <a:defRPr/>
            </a:pPr>
            <a:endParaRPr lang="en-US" sz="1000" b="1" dirty="0">
              <a:solidFill>
                <a:srgbClr val="35434D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F7761F"/>
                </a:solidFill>
              </a:rPr>
              <a:t>visits rise by 39</a:t>
            </a:r>
            <a:r>
              <a:rPr lang="en-US" b="1" dirty="0" smtClean="0">
                <a:solidFill>
                  <a:srgbClr val="F7761F"/>
                </a:solidFill>
              </a:rPr>
              <a:t>% overall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700" b="1" dirty="0" smtClean="0">
              <a:solidFill>
                <a:srgbClr val="F7761F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 smtClean="0">
                <a:solidFill>
                  <a:srgbClr val="F7761F"/>
                </a:solidFill>
              </a:rPr>
              <a:t>visits from organic search rise by 70%</a:t>
            </a:r>
            <a:endParaRPr lang="en-US" b="1" dirty="0">
              <a:solidFill>
                <a:srgbClr val="F7761F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700" b="1" dirty="0">
              <a:solidFill>
                <a:srgbClr val="F7761F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F7761F"/>
                </a:solidFill>
              </a:rPr>
              <a:t>landing page submissions increase by 47% </a:t>
            </a:r>
          </a:p>
          <a:p>
            <a:pPr>
              <a:defRPr/>
            </a:pPr>
            <a:endParaRPr lang="en-US" b="1" dirty="0">
              <a:solidFill>
                <a:srgbClr val="F7761F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414141"/>
                </a:solidFill>
              </a:rPr>
              <a:t>On these metrics, HubSpot Website customers </a:t>
            </a:r>
            <a:r>
              <a:rPr lang="en-US" b="1" dirty="0">
                <a:solidFill>
                  <a:srgbClr val="F7761F"/>
                </a:solidFill>
              </a:rPr>
              <a:t>outperform their peers by 10-20%.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1323975"/>
            <a:ext cx="4321175" cy="3500438"/>
          </a:xfrm>
          <a:prstGeom prst="rect">
            <a:avLst/>
          </a:prstGeom>
          <a:noFill/>
          <a:ln w="38100">
            <a:solidFill>
              <a:srgbClr val="278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28863" y="1760538"/>
            <a:ext cx="6080125" cy="1812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Responsive Design, Personalization &amp; SEO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i="1" dirty="0" smtClean="0">
                <a:solidFill>
                  <a:srgbClr val="F7761F"/>
                </a:solidFill>
                <a:ea typeface="+mn-ea"/>
              </a:rPr>
              <a:t>to keep you relevant</a:t>
            </a:r>
            <a:endParaRPr lang="en-US" sz="3600" i="1" dirty="0">
              <a:solidFill>
                <a:srgbClr val="F7761F"/>
              </a:solidFill>
              <a:ea typeface="+mn-ea"/>
            </a:endParaRPr>
          </a:p>
        </p:txBody>
      </p:sp>
      <p:pic>
        <p:nvPicPr>
          <p:cNvPr id="20482" name="Picture 4" descr="C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1968500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01675" y="793750"/>
            <a:ext cx="2614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800">
                <a:solidFill>
                  <a:srgbClr val="F7761F"/>
                </a:solidFill>
                <a:latin typeface="Proxima Nova Semibold" charset="0"/>
                <a:cs typeface="Proxima Nova Semibold" charset="0"/>
              </a:rPr>
              <a:t>62%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436938" y="1101725"/>
            <a:ext cx="473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Proxima Nova Light" charset="0"/>
                <a:cs typeface="Proxima Nova Light" charset="0"/>
              </a:rPr>
              <a:t>Of adults expect a mobile-friendly website.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89300" y="1101725"/>
            <a:ext cx="0" cy="83185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701675" y="2717800"/>
            <a:ext cx="2614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800">
                <a:solidFill>
                  <a:srgbClr val="F7761F"/>
                </a:solidFill>
                <a:latin typeface="Proxima Nova Semibold" charset="0"/>
                <a:cs typeface="Proxima Nova Semibold" charset="0"/>
              </a:rPr>
              <a:t>74%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3436938" y="2655888"/>
            <a:ext cx="47339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Proxima Nova Light" charset="0"/>
                <a:cs typeface="Proxima Nova Light" charset="0"/>
              </a:rPr>
              <a:t>Of consumers get frustrated when visiting a site and the content has nothing to do with their interests.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89300" y="2859088"/>
            <a:ext cx="0" cy="1163637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58763"/>
            <a:ext cx="8234363" cy="635000"/>
          </a:xfrm>
        </p:spPr>
        <p:txBody>
          <a:bodyPr rtlCol="0"/>
          <a:lstStyle/>
          <a:p>
            <a:pPr>
              <a:defRPr/>
            </a:pPr>
            <a:r>
              <a:rPr lang="en-US" dirty="0" err="1" smtClean="0">
                <a:ea typeface="+mn-ea"/>
              </a:rPr>
              <a:t>HubSpot’s</a:t>
            </a:r>
            <a:r>
              <a:rPr lang="en-US" dirty="0" smtClean="0">
                <a:ea typeface="+mn-ea"/>
              </a:rPr>
              <a:t> SEO recommendations enable you to act quickly and smartly</a:t>
            </a:r>
            <a:endParaRPr lang="en-US" dirty="0">
              <a:ea typeface="+mn-ea"/>
            </a:endParaRPr>
          </a:p>
        </p:txBody>
      </p:sp>
      <p:pic>
        <p:nvPicPr>
          <p:cNvPr id="23554" name="Picture 5" descr="Competitive_Re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95463"/>
            <a:ext cx="281463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Organic_Traffi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475" y="1398588"/>
            <a:ext cx="24987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783138" y="1201738"/>
            <a:ext cx="4175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7761F"/>
                </a:solidFill>
              </a:rPr>
              <a:t>NATIVE SEO</a:t>
            </a:r>
          </a:p>
          <a:p>
            <a:r>
              <a:rPr lang="en-US" sz="1600" dirty="0">
                <a:solidFill>
                  <a:srgbClr val="35434D"/>
                </a:solidFill>
              </a:rPr>
              <a:t>Search for SEO tools today and you’ll find a myriad of plug-ins. With HubSpot, SEO features are native and maintained so you don’t have to think about it.</a:t>
            </a:r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4783138" y="2614613"/>
            <a:ext cx="429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7761F"/>
                </a:solidFill>
              </a:rPr>
              <a:t>AS-YOU-TYPE ADVICE</a:t>
            </a:r>
          </a:p>
          <a:p>
            <a:r>
              <a:rPr lang="en-US" sz="1600" dirty="0">
                <a:solidFill>
                  <a:srgbClr val="35434D"/>
                </a:solidFill>
              </a:rPr>
              <a:t>As you create blog posts</a:t>
            </a:r>
            <a:r>
              <a:rPr lang="en-US" sz="1600" dirty="0" smtClean="0">
                <a:solidFill>
                  <a:srgbClr val="35434D"/>
                </a:solidFill>
              </a:rPr>
              <a:t>, landing pages, and website pages, </a:t>
            </a:r>
            <a:r>
              <a:rPr lang="en-US" sz="1600" dirty="0">
                <a:solidFill>
                  <a:srgbClr val="35434D"/>
                </a:solidFill>
              </a:rPr>
              <a:t>HubSpot will give you as-you-type advice to improve the content you’re creating so it’s optimized to rank </a:t>
            </a:r>
            <a:r>
              <a:rPr lang="en-US" sz="1600" dirty="0" smtClean="0">
                <a:solidFill>
                  <a:srgbClr val="35434D"/>
                </a:solidFill>
              </a:rPr>
              <a:t>well.</a:t>
            </a:r>
            <a:endParaRPr lang="en-US" sz="1600" dirty="0">
              <a:solidFill>
                <a:srgbClr val="35434D"/>
              </a:solidFill>
            </a:endParaRPr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4783138" y="4025900"/>
            <a:ext cx="4360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7761F"/>
                </a:solidFill>
              </a:rPr>
              <a:t>ANALYZE YOUR SEO</a:t>
            </a:r>
          </a:p>
          <a:p>
            <a:r>
              <a:rPr lang="en-US" sz="1600">
                <a:solidFill>
                  <a:srgbClr val="35434D"/>
                </a:solidFill>
              </a:rPr>
              <a:t>You’ll be able to track organic traffic growth and diagnose pages that aren’t fully optimized using built-in analytics.</a:t>
            </a:r>
          </a:p>
        </p:txBody>
      </p:sp>
      <p:pic>
        <p:nvPicPr>
          <p:cNvPr id="9" name="Picture 8" descr="https://lh6.googleusercontent.com/WIoHfOcpjFSv0ldFBmRoBvC_jhCAbnaJulXYDz5-_R6ZZt9uTa5Kdf_75ToEk9J5MBdcjJ5SstKrEy01yzj83r6Sr5EvlPmgREqF1kOZU8owsypsvfZp4scrJluKLH5f3Wp9fw9cfw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506" y="2871787"/>
            <a:ext cx="3265093" cy="1963419"/>
          </a:xfrm>
          <a:prstGeom prst="rect">
            <a:avLst/>
          </a:prstGeom>
          <a:noFill/>
          <a:ln w="3175" cmpd="sng">
            <a:solidFill>
              <a:srgbClr val="4F4F4F"/>
            </a:solidFill>
          </a:ln>
          <a:effectLst>
            <a:outerShdw blurRad="63500" dist="12700" dir="2700000" algn="tl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414141"/>
      </a:dk1>
      <a:lt1>
        <a:sysClr val="window" lastClr="FFFFFF"/>
      </a:lt1>
      <a:dk2>
        <a:srgbClr val="1F497D"/>
      </a:dk2>
      <a:lt2>
        <a:srgbClr val="EEECE1"/>
      </a:lt2>
      <a:accent1>
        <a:srgbClr val="2374BC"/>
      </a:accent1>
      <a:accent2>
        <a:srgbClr val="A92F74"/>
      </a:accent2>
      <a:accent3>
        <a:srgbClr val="5240BD"/>
      </a:accent3>
      <a:accent4>
        <a:srgbClr val="F7761F"/>
      </a:accent4>
      <a:accent5>
        <a:srgbClr val="D01F21"/>
      </a:accent5>
      <a:accent6>
        <a:srgbClr val="E9BF4E"/>
      </a:accent6>
      <a:hlink>
        <a:srgbClr val="1D8FD3"/>
      </a:hlink>
      <a:folHlink>
        <a:srgbClr val="1D8FD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45826</TotalTime>
  <Words>1990</Words>
  <Application>Microsoft Macintosh PowerPoint</Application>
  <PresentationFormat>On-screen Show (16:9)</PresentationFormat>
  <Paragraphs>221</Paragraphs>
  <Slides>31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ＭＳ Ｐゴシック</vt:lpstr>
      <vt:lpstr>Proxima Nova Light</vt:lpstr>
      <vt:lpstr>Proxima Nova Semibold</vt:lpstr>
      <vt:lpstr>Verdana</vt:lpstr>
      <vt:lpstr>Wingdings</vt:lpstr>
      <vt:lpstr>Zapf Dingbats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Sunguroff</dc:creator>
  <cp:lastModifiedBy>Microsoft Office User</cp:lastModifiedBy>
  <cp:revision>170</cp:revision>
  <dcterms:created xsi:type="dcterms:W3CDTF">2013-04-17T22:01:51Z</dcterms:created>
  <dcterms:modified xsi:type="dcterms:W3CDTF">2016-08-31T18:19:48Z</dcterms:modified>
</cp:coreProperties>
</file>