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36"/>
  </p:notes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2437765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Cot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DD97FE-4B56-41B9-9F54-77E9F047B6DC}">
  <a:tblStyle styleId="{DDDD97FE-4B56-41B9-9F54-77E9F047B6DC}" styleName="Table_0">
    <a:wholeTbl>
      <a:tcTxStyle b="off" i="off">
        <a:font>
          <a:latin typeface="Lato Light"/>
          <a:ea typeface="Lato Light"/>
          <a:cs typeface="Lato Light"/>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7CAC070C-2BB4-4C1E-A6F6-D3BD593CA7C9}"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7" autoAdjust="0"/>
    <p:restoredTop sz="94444"/>
  </p:normalViewPr>
  <p:slideViewPr>
    <p:cSldViewPr snapToGrid="0" snapToObjects="1">
      <p:cViewPr varScale="1">
        <p:scale>
          <a:sx n="41" d="100"/>
          <a:sy n="41" d="100"/>
        </p:scale>
        <p:origin x="3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0T13:26:28.228" idx="1">
    <p:pos x="6000" y="0"/>
    <p:text>Use G2 Crowd logo with white background: https://d2eyrv63e6x6lp.cloudfront.net/wp-content/uploads/2015/02/24144414/g2crowd-blog-logo.png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4216" marR="0" lvl="1" indent="-12516" algn="l" rtl="0">
              <a:spcBef>
                <a:spcPts val="0"/>
              </a:spcBef>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914216" marR="0" lvl="1" indent="-12516" algn="l" rtl="0">
              <a:spcBef>
                <a:spcPts val="0"/>
              </a:spcBef>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2400" b="0" i="0" u="none" strike="noStrike" cap="none">
                <a:solidFill>
                  <a:schemeClr val="dk1"/>
                </a:solidFill>
                <a:latin typeface="Calibri"/>
                <a:ea typeface="Calibri"/>
                <a:cs typeface="Calibri"/>
                <a:sym typeface="Calibri"/>
              </a:defRPr>
            </a:lvl1pPr>
            <a:lvl2pPr marL="914216" marR="0" lvl="1" indent="-12516" algn="l" rtl="0">
              <a:spcBef>
                <a:spcPts val="0"/>
              </a:spcBef>
              <a:buNone/>
              <a:defRPr sz="2400" b="0" i="0" u="none" strike="noStrike" cap="none">
                <a:solidFill>
                  <a:schemeClr val="dk1"/>
                </a:solidFill>
                <a:latin typeface="Calibri"/>
                <a:ea typeface="Calibri"/>
                <a:cs typeface="Calibri"/>
                <a:sym typeface="Calibri"/>
              </a:defRPr>
            </a:lvl2pPr>
            <a:lvl3pPr marL="1828433" marR="0" lvl="2" indent="-12333" algn="l" rtl="0">
              <a:spcBef>
                <a:spcPts val="0"/>
              </a:spcBef>
              <a:buNone/>
              <a:defRPr sz="2400" b="0" i="0" u="none" strike="noStrike" cap="none">
                <a:solidFill>
                  <a:schemeClr val="dk1"/>
                </a:solidFill>
                <a:latin typeface="Calibri"/>
                <a:ea typeface="Calibri"/>
                <a:cs typeface="Calibri"/>
                <a:sym typeface="Calibri"/>
              </a:defRPr>
            </a:lvl3pPr>
            <a:lvl4pPr marL="2742651" marR="0" lvl="3" indent="-12151" algn="l" rtl="0">
              <a:spcBef>
                <a:spcPts val="0"/>
              </a:spcBef>
              <a:buNone/>
              <a:defRPr sz="2400" b="0" i="0" u="none" strike="noStrike" cap="none">
                <a:solidFill>
                  <a:schemeClr val="dk1"/>
                </a:solidFill>
                <a:latin typeface="Calibri"/>
                <a:ea typeface="Calibri"/>
                <a:cs typeface="Calibri"/>
                <a:sym typeface="Calibri"/>
              </a:defRPr>
            </a:lvl4pPr>
            <a:lvl5pPr marL="3656867" marR="0" lvl="4" indent="-11967" algn="l" rtl="0">
              <a:spcBef>
                <a:spcPts val="0"/>
              </a:spcBef>
              <a:buNone/>
              <a:defRPr sz="2400" b="0" i="0" u="none" strike="noStrike" cap="none">
                <a:solidFill>
                  <a:schemeClr val="dk1"/>
                </a:solidFill>
                <a:latin typeface="Calibri"/>
                <a:ea typeface="Calibri"/>
                <a:cs typeface="Calibri"/>
                <a:sym typeface="Calibri"/>
              </a:defRPr>
            </a:lvl5pPr>
            <a:lvl6pPr marL="4571086" marR="0" lvl="5" indent="-11786" algn="l" rtl="0">
              <a:spcBef>
                <a:spcPts val="0"/>
              </a:spcBef>
              <a:buNone/>
              <a:defRPr sz="2400" b="0" i="0" u="none" strike="noStrike" cap="none">
                <a:solidFill>
                  <a:schemeClr val="dk1"/>
                </a:solidFill>
                <a:latin typeface="Calibri"/>
                <a:ea typeface="Calibri"/>
                <a:cs typeface="Calibri"/>
                <a:sym typeface="Calibri"/>
              </a:defRPr>
            </a:lvl6pPr>
            <a:lvl7pPr marL="5485303" marR="0" lvl="6" indent="-11603" algn="l" rtl="0">
              <a:spcBef>
                <a:spcPts val="0"/>
              </a:spcBef>
              <a:buNone/>
              <a:defRPr sz="2400" b="0" i="0" u="none" strike="noStrike" cap="none">
                <a:solidFill>
                  <a:schemeClr val="dk1"/>
                </a:solidFill>
                <a:latin typeface="Calibri"/>
                <a:ea typeface="Calibri"/>
                <a:cs typeface="Calibri"/>
                <a:sym typeface="Calibri"/>
              </a:defRPr>
            </a:lvl7pPr>
            <a:lvl8pPr marL="6399520" marR="0" lvl="7" indent="-11419" algn="l" rtl="0">
              <a:spcBef>
                <a:spcPts val="0"/>
              </a:spcBef>
              <a:buNone/>
              <a:defRPr sz="2400" b="0" i="0" u="none" strike="noStrike" cap="none">
                <a:solidFill>
                  <a:schemeClr val="dk1"/>
                </a:solidFill>
                <a:latin typeface="Calibri"/>
                <a:ea typeface="Calibri"/>
                <a:cs typeface="Calibri"/>
                <a:sym typeface="Calibri"/>
              </a:defRPr>
            </a:lvl8pPr>
            <a:lvl9pPr marL="7313737" marR="0" lvl="8" indent="-11237" algn="l" rtl="0">
              <a:spcBef>
                <a:spcPts val="0"/>
              </a:spcBef>
              <a:buNone/>
              <a:defRPr sz="2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914216" marR="0" lvl="1" indent="-12516" algn="l" rtl="0">
              <a:spcBef>
                <a:spcPts val="0"/>
              </a:spcBef>
              <a:buNone/>
              <a:defRPr sz="3600" b="0" i="0" u="none" strike="noStrike" cap="none">
                <a:solidFill>
                  <a:schemeClr val="dk1"/>
                </a:solidFill>
                <a:latin typeface="Calibri"/>
                <a:ea typeface="Calibri"/>
                <a:cs typeface="Calibri"/>
                <a:sym typeface="Calibri"/>
              </a:defRPr>
            </a:lvl2pPr>
            <a:lvl3pPr marL="1828433" marR="0" lvl="2" indent="-12333" algn="l" rtl="0">
              <a:spcBef>
                <a:spcPts val="0"/>
              </a:spcBef>
              <a:buNone/>
              <a:defRPr sz="3600" b="0" i="0" u="none" strike="noStrike" cap="none">
                <a:solidFill>
                  <a:schemeClr val="dk1"/>
                </a:solidFill>
                <a:latin typeface="Calibri"/>
                <a:ea typeface="Calibri"/>
                <a:cs typeface="Calibri"/>
                <a:sym typeface="Calibri"/>
              </a:defRPr>
            </a:lvl3pPr>
            <a:lvl4pPr marL="2742651" marR="0" lvl="3" indent="-12151" algn="l" rtl="0">
              <a:spcBef>
                <a:spcPts val="0"/>
              </a:spcBef>
              <a:buNone/>
              <a:defRPr sz="3600" b="0" i="0" u="none" strike="noStrike" cap="none">
                <a:solidFill>
                  <a:schemeClr val="dk1"/>
                </a:solidFill>
                <a:latin typeface="Calibri"/>
                <a:ea typeface="Calibri"/>
                <a:cs typeface="Calibri"/>
                <a:sym typeface="Calibri"/>
              </a:defRPr>
            </a:lvl4pPr>
            <a:lvl5pPr marL="3656867" marR="0" lvl="4" indent="-11967" algn="l" rtl="0">
              <a:spcBef>
                <a:spcPts val="0"/>
              </a:spcBef>
              <a:buNone/>
              <a:defRPr sz="3600" b="0" i="0" u="none" strike="noStrike" cap="none">
                <a:solidFill>
                  <a:schemeClr val="dk1"/>
                </a:solidFill>
                <a:latin typeface="Calibri"/>
                <a:ea typeface="Calibri"/>
                <a:cs typeface="Calibri"/>
                <a:sym typeface="Calibri"/>
              </a:defRPr>
            </a:lvl5pPr>
            <a:lvl6pPr marL="4571086" marR="0" lvl="5" indent="-11786" algn="l" rtl="0">
              <a:spcBef>
                <a:spcPts val="0"/>
              </a:spcBef>
              <a:buNone/>
              <a:defRPr sz="3600" b="0" i="0" u="none" strike="noStrike" cap="none">
                <a:solidFill>
                  <a:schemeClr val="dk1"/>
                </a:solidFill>
                <a:latin typeface="Calibri"/>
                <a:ea typeface="Calibri"/>
                <a:cs typeface="Calibri"/>
                <a:sym typeface="Calibri"/>
              </a:defRPr>
            </a:lvl6pPr>
            <a:lvl7pPr marL="5485303" marR="0" lvl="6" indent="-11603" algn="l" rtl="0">
              <a:spcBef>
                <a:spcPts val="0"/>
              </a:spcBef>
              <a:buNone/>
              <a:defRPr sz="3600" b="0" i="0" u="none" strike="noStrike" cap="none">
                <a:solidFill>
                  <a:schemeClr val="dk1"/>
                </a:solidFill>
                <a:latin typeface="Calibri"/>
                <a:ea typeface="Calibri"/>
                <a:cs typeface="Calibri"/>
                <a:sym typeface="Calibri"/>
              </a:defRPr>
            </a:lvl7pPr>
            <a:lvl8pPr marL="6399520" marR="0" lvl="7" indent="-11419" algn="l" rtl="0">
              <a:spcBef>
                <a:spcPts val="0"/>
              </a:spcBef>
              <a:buNone/>
              <a:defRPr sz="3600" b="0" i="0" u="none" strike="noStrike" cap="none">
                <a:solidFill>
                  <a:schemeClr val="dk1"/>
                </a:solidFill>
                <a:latin typeface="Calibri"/>
                <a:ea typeface="Calibri"/>
                <a:cs typeface="Calibri"/>
                <a:sym typeface="Calibri"/>
              </a:defRPr>
            </a:lvl8pPr>
            <a:lvl9pPr marL="7313737" marR="0" lvl="8" indent="-11237" algn="l" rtl="0">
              <a:spcBef>
                <a:spcPts val="0"/>
              </a:spcBef>
              <a:buNone/>
              <a:defRPr sz="3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16541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24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488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951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820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06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026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8476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382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91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87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73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8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2400" b="0" i="0" u="none" strike="noStrike" cap="none">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167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7835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1262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8653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11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1" name="Shape 4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04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346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819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0" name="Shape 43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67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151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430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323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0" name="Shape 4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3524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771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695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8993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539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9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543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46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529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313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2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074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ig Image Placeholder">
    <p:spTree>
      <p:nvGrpSpPr>
        <p:cNvPr id="1" name="Shape 16"/>
        <p:cNvGrpSpPr/>
        <p:nvPr/>
      </p:nvGrpSpPr>
      <p:grpSpPr>
        <a:xfrm>
          <a:off x="0" y="0"/>
          <a:ext cx="0" cy="0"/>
          <a:chOff x="0" y="0"/>
          <a:chExt cx="0" cy="0"/>
        </a:xfrm>
      </p:grpSpPr>
      <p:sp>
        <p:nvSpPr>
          <p:cNvPr id="17" name="Shape 17"/>
          <p:cNvSpPr>
            <a:spLocks noGrp="1"/>
          </p:cNvSpPr>
          <p:nvPr>
            <p:ph type="pic" idx="2"/>
          </p:nvPr>
        </p:nvSpPr>
        <p:spPr>
          <a:xfrm>
            <a:off x="-3176" y="0"/>
            <a:ext cx="24426547" cy="13716000"/>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42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8" name="Shape 18"/>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Big Image Placeholder">
    <p:spTree>
      <p:nvGrpSpPr>
        <p:cNvPr id="1" name="Shape 102"/>
        <p:cNvGrpSpPr/>
        <p:nvPr/>
      </p:nvGrpSpPr>
      <p:grpSpPr>
        <a:xfrm>
          <a:off x="0" y="0"/>
          <a:ext cx="0" cy="0"/>
          <a:chOff x="0" y="0"/>
          <a:chExt cx="0" cy="0"/>
        </a:xfrm>
      </p:grpSpPr>
      <p:sp>
        <p:nvSpPr>
          <p:cNvPr id="103" name="Shape 103"/>
          <p:cNvSpPr>
            <a:spLocks noGrp="1"/>
          </p:cNvSpPr>
          <p:nvPr>
            <p:ph type="pic" idx="2"/>
          </p:nvPr>
        </p:nvSpPr>
        <p:spPr>
          <a:xfrm>
            <a:off x="12667861" y="2676266"/>
            <a:ext cx="10052051" cy="8462762"/>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42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ig Image Placeholder">
    <p:spTree>
      <p:nvGrpSpPr>
        <p:cNvPr id="1" name="Shape 104"/>
        <p:cNvGrpSpPr/>
        <p:nvPr/>
      </p:nvGrpSpPr>
      <p:grpSpPr>
        <a:xfrm>
          <a:off x="0" y="0"/>
          <a:ext cx="0" cy="0"/>
          <a:chOff x="0" y="0"/>
          <a:chExt cx="0" cy="0"/>
        </a:xfrm>
      </p:grpSpPr>
      <p:sp>
        <p:nvSpPr>
          <p:cNvPr id="105" name="Shape 105"/>
          <p:cNvSpPr>
            <a:spLocks noGrp="1"/>
          </p:cNvSpPr>
          <p:nvPr>
            <p:ph type="pic" idx="2"/>
          </p:nvPr>
        </p:nvSpPr>
        <p:spPr>
          <a:xfrm>
            <a:off x="1541675" y="2984874"/>
            <a:ext cx="4114800" cy="4114800"/>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06" name="Shape 106"/>
          <p:cNvSpPr>
            <a:spLocks noGrp="1"/>
          </p:cNvSpPr>
          <p:nvPr>
            <p:ph type="pic" idx="3"/>
          </p:nvPr>
        </p:nvSpPr>
        <p:spPr>
          <a:xfrm>
            <a:off x="7297949" y="2984874"/>
            <a:ext cx="4114800" cy="4114800"/>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07" name="Shape 107"/>
          <p:cNvSpPr>
            <a:spLocks noGrp="1"/>
          </p:cNvSpPr>
          <p:nvPr>
            <p:ph type="pic" idx="4"/>
          </p:nvPr>
        </p:nvSpPr>
        <p:spPr>
          <a:xfrm>
            <a:off x="12954659" y="2984874"/>
            <a:ext cx="4114800" cy="4114800"/>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08" name="Shape 108"/>
          <p:cNvSpPr>
            <a:spLocks noGrp="1"/>
          </p:cNvSpPr>
          <p:nvPr>
            <p:ph type="pic" idx="5"/>
          </p:nvPr>
        </p:nvSpPr>
        <p:spPr>
          <a:xfrm>
            <a:off x="18601817" y="2984874"/>
            <a:ext cx="4114800" cy="4114800"/>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ig Image Placeholder">
    <p:spTree>
      <p:nvGrpSpPr>
        <p:cNvPr id="1" name="Shape 109"/>
        <p:cNvGrpSpPr/>
        <p:nvPr/>
      </p:nvGrpSpPr>
      <p:grpSpPr>
        <a:xfrm>
          <a:off x="0" y="0"/>
          <a:ext cx="0" cy="0"/>
          <a:chOff x="0" y="0"/>
          <a:chExt cx="0" cy="0"/>
        </a:xfrm>
      </p:grpSpPr>
      <p:sp>
        <p:nvSpPr>
          <p:cNvPr id="110" name="Shape 110"/>
          <p:cNvSpPr>
            <a:spLocks noGrp="1"/>
          </p:cNvSpPr>
          <p:nvPr>
            <p:ph type="pic" idx="2"/>
          </p:nvPr>
        </p:nvSpPr>
        <p:spPr>
          <a:xfrm>
            <a:off x="2296923" y="2527999"/>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1" name="Shape 111"/>
          <p:cNvSpPr>
            <a:spLocks noGrp="1"/>
          </p:cNvSpPr>
          <p:nvPr>
            <p:ph type="pic" idx="3"/>
          </p:nvPr>
        </p:nvSpPr>
        <p:spPr>
          <a:xfrm>
            <a:off x="8087228" y="2527999"/>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2" name="Shape 112"/>
          <p:cNvSpPr>
            <a:spLocks noGrp="1"/>
          </p:cNvSpPr>
          <p:nvPr>
            <p:ph type="pic" idx="4"/>
          </p:nvPr>
        </p:nvSpPr>
        <p:spPr>
          <a:xfrm>
            <a:off x="13742306" y="2527999"/>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3" name="Shape 113"/>
          <p:cNvSpPr>
            <a:spLocks noGrp="1"/>
          </p:cNvSpPr>
          <p:nvPr>
            <p:ph type="pic" idx="5"/>
          </p:nvPr>
        </p:nvSpPr>
        <p:spPr>
          <a:xfrm>
            <a:off x="19371495" y="2527999"/>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4" name="Shape 114"/>
          <p:cNvSpPr>
            <a:spLocks noGrp="1"/>
          </p:cNvSpPr>
          <p:nvPr>
            <p:ph type="pic" idx="6"/>
          </p:nvPr>
        </p:nvSpPr>
        <p:spPr>
          <a:xfrm>
            <a:off x="2296923" y="7568586"/>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5" name="Shape 115"/>
          <p:cNvSpPr>
            <a:spLocks noGrp="1"/>
          </p:cNvSpPr>
          <p:nvPr>
            <p:ph type="pic" idx="7"/>
          </p:nvPr>
        </p:nvSpPr>
        <p:spPr>
          <a:xfrm>
            <a:off x="8087228" y="7568586"/>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6" name="Shape 116"/>
          <p:cNvSpPr>
            <a:spLocks noGrp="1"/>
          </p:cNvSpPr>
          <p:nvPr>
            <p:ph type="pic" idx="8"/>
          </p:nvPr>
        </p:nvSpPr>
        <p:spPr>
          <a:xfrm>
            <a:off x="13742306" y="7568586"/>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17" name="Shape 117"/>
          <p:cNvSpPr>
            <a:spLocks noGrp="1"/>
          </p:cNvSpPr>
          <p:nvPr>
            <p:ph type="pic" idx="9"/>
          </p:nvPr>
        </p:nvSpPr>
        <p:spPr>
          <a:xfrm>
            <a:off x="19371495" y="7568586"/>
            <a:ext cx="2743199" cy="2743199"/>
          </a:xfrm>
          <a:prstGeom prst="ellipse">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25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Footer">
    <p:spTree>
      <p:nvGrpSpPr>
        <p:cNvPr id="1" name="Shape 118"/>
        <p:cNvGrpSpPr/>
        <p:nvPr/>
      </p:nvGrpSpPr>
      <p:grpSpPr>
        <a:xfrm>
          <a:off x="0" y="0"/>
          <a:ext cx="0" cy="0"/>
          <a:chOff x="0" y="0"/>
          <a:chExt cx="0" cy="0"/>
        </a:xfrm>
      </p:grpSpPr>
      <p:sp>
        <p:nvSpPr>
          <p:cNvPr id="119" name="Shape 119"/>
          <p:cNvSpPr txBox="1">
            <a:spLocks noGrp="1"/>
          </p:cNvSpPr>
          <p:nvPr>
            <p:ph type="dt" idx="10"/>
          </p:nvPr>
        </p:nvSpPr>
        <p:spPr>
          <a:xfrm>
            <a:off x="1218883" y="16667467"/>
            <a:ext cx="5688118" cy="730250"/>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Lato"/>
                <a:ea typeface="Lato"/>
                <a:cs typeface="Lato"/>
                <a:sym typeface="Lato"/>
              </a:defRPr>
            </a:lvl1pPr>
            <a:lvl2pPr marL="914216" marR="0" lvl="1" indent="-12516" algn="l" rtl="0">
              <a:spcBef>
                <a:spcPts val="0"/>
              </a:spcBef>
              <a:buNone/>
              <a:defRPr sz="3600" b="0" i="0" u="none" strike="noStrike" cap="none">
                <a:solidFill>
                  <a:schemeClr val="dk1"/>
                </a:solidFill>
                <a:latin typeface="Lato"/>
                <a:ea typeface="Lato"/>
                <a:cs typeface="Lato"/>
                <a:sym typeface="Lato"/>
              </a:defRPr>
            </a:lvl2pPr>
            <a:lvl3pPr marL="1828433" marR="0" lvl="2" indent="-12333" algn="l" rtl="0">
              <a:spcBef>
                <a:spcPts val="0"/>
              </a:spcBef>
              <a:buNone/>
              <a:defRPr sz="3600" b="0" i="0" u="none" strike="noStrike" cap="none">
                <a:solidFill>
                  <a:schemeClr val="dk1"/>
                </a:solidFill>
                <a:latin typeface="Lato"/>
                <a:ea typeface="Lato"/>
                <a:cs typeface="Lato"/>
                <a:sym typeface="Lato"/>
              </a:defRPr>
            </a:lvl3pPr>
            <a:lvl4pPr marL="2742651" marR="0" lvl="3" indent="-12151" algn="l" rtl="0">
              <a:spcBef>
                <a:spcPts val="0"/>
              </a:spcBef>
              <a:buNone/>
              <a:defRPr sz="3600" b="0" i="0" u="none" strike="noStrike" cap="none">
                <a:solidFill>
                  <a:schemeClr val="dk1"/>
                </a:solidFill>
                <a:latin typeface="Lato"/>
                <a:ea typeface="Lato"/>
                <a:cs typeface="Lato"/>
                <a:sym typeface="Lato"/>
              </a:defRPr>
            </a:lvl4pPr>
            <a:lvl5pPr marL="3656867" marR="0" lvl="4" indent="-11967" algn="l" rtl="0">
              <a:spcBef>
                <a:spcPts val="0"/>
              </a:spcBef>
              <a:buNone/>
              <a:defRPr sz="3600" b="0" i="0" u="none" strike="noStrike" cap="none">
                <a:solidFill>
                  <a:schemeClr val="dk1"/>
                </a:solidFill>
                <a:latin typeface="Lato"/>
                <a:ea typeface="Lato"/>
                <a:cs typeface="Lato"/>
                <a:sym typeface="Lato"/>
              </a:defRPr>
            </a:lvl5pPr>
            <a:lvl6pPr marL="4571086" marR="0" lvl="5" indent="-11786" algn="l" rtl="0">
              <a:spcBef>
                <a:spcPts val="0"/>
              </a:spcBef>
              <a:buNone/>
              <a:defRPr sz="3600" b="0" i="0" u="none" strike="noStrike" cap="none">
                <a:solidFill>
                  <a:schemeClr val="dk1"/>
                </a:solidFill>
                <a:latin typeface="Lato"/>
                <a:ea typeface="Lato"/>
                <a:cs typeface="Lato"/>
                <a:sym typeface="Lato"/>
              </a:defRPr>
            </a:lvl6pPr>
            <a:lvl7pPr marL="5485303" marR="0" lvl="6" indent="-11603" algn="l" rtl="0">
              <a:spcBef>
                <a:spcPts val="0"/>
              </a:spcBef>
              <a:buNone/>
              <a:defRPr sz="3600" b="0" i="0" u="none" strike="noStrike" cap="none">
                <a:solidFill>
                  <a:schemeClr val="dk1"/>
                </a:solidFill>
                <a:latin typeface="Lato"/>
                <a:ea typeface="Lato"/>
                <a:cs typeface="Lato"/>
                <a:sym typeface="Lato"/>
              </a:defRPr>
            </a:lvl7pPr>
            <a:lvl8pPr marL="6399520" marR="0" lvl="7" indent="-11419" algn="l" rtl="0">
              <a:spcBef>
                <a:spcPts val="0"/>
              </a:spcBef>
              <a:buNone/>
              <a:defRPr sz="3600" b="0" i="0" u="none" strike="noStrike" cap="none">
                <a:solidFill>
                  <a:schemeClr val="dk1"/>
                </a:solidFill>
                <a:latin typeface="Lato"/>
                <a:ea typeface="Lato"/>
                <a:cs typeface="Lato"/>
                <a:sym typeface="Lato"/>
              </a:defRPr>
            </a:lvl8pPr>
            <a:lvl9pPr marL="7313737" marR="0" lvl="8" indent="-11237" algn="l" rtl="0">
              <a:spcBef>
                <a:spcPts val="0"/>
              </a:spcBef>
              <a:buNone/>
              <a:defRPr sz="3600" b="0" i="0" u="none" strike="noStrike" cap="none">
                <a:solidFill>
                  <a:schemeClr val="dk1"/>
                </a:solidFill>
                <a:latin typeface="Lato"/>
                <a:ea typeface="Lato"/>
                <a:cs typeface="Lato"/>
                <a:sym typeface="Lato"/>
              </a:defRPr>
            </a:lvl9pPr>
          </a:lstStyle>
          <a:p>
            <a:endParaRPr/>
          </a:p>
        </p:txBody>
      </p:sp>
      <p:sp>
        <p:nvSpPr>
          <p:cNvPr id="120" name="Shape 120"/>
          <p:cNvSpPr>
            <a:spLocks noGrp="1"/>
          </p:cNvSpPr>
          <p:nvPr>
            <p:ph type="pic" idx="2"/>
          </p:nvPr>
        </p:nvSpPr>
        <p:spPr>
          <a:xfrm>
            <a:off x="0" y="3344264"/>
            <a:ext cx="8779139" cy="588818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21" name="Shape 121"/>
          <p:cNvSpPr>
            <a:spLocks noGrp="1"/>
          </p:cNvSpPr>
          <p:nvPr>
            <p:ph type="pic" idx="3"/>
          </p:nvPr>
        </p:nvSpPr>
        <p:spPr>
          <a:xfrm>
            <a:off x="15561801" y="3344264"/>
            <a:ext cx="8842869" cy="588818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Footer">
    <p:spTree>
      <p:nvGrpSpPr>
        <p:cNvPr id="1" name="Shape 122"/>
        <p:cNvGrpSpPr/>
        <p:nvPr/>
      </p:nvGrpSpPr>
      <p:grpSpPr>
        <a:xfrm>
          <a:off x="0" y="0"/>
          <a:ext cx="0" cy="0"/>
          <a:chOff x="0" y="0"/>
          <a:chExt cx="0" cy="0"/>
        </a:xfrm>
      </p:grpSpPr>
      <p:sp>
        <p:nvSpPr>
          <p:cNvPr id="123" name="Shape 123"/>
          <p:cNvSpPr txBox="1">
            <a:spLocks noGrp="1"/>
          </p:cNvSpPr>
          <p:nvPr>
            <p:ph type="dt" idx="10"/>
          </p:nvPr>
        </p:nvSpPr>
        <p:spPr>
          <a:xfrm>
            <a:off x="1218883" y="16667467"/>
            <a:ext cx="5688118" cy="730250"/>
          </a:xfrm>
          <a:prstGeom prst="rect">
            <a:avLst/>
          </a:prstGeom>
          <a:noFill/>
          <a:ln>
            <a:noFill/>
          </a:ln>
        </p:spPr>
        <p:txBody>
          <a:bodyPr lIns="91425" tIns="91425" rIns="91425" bIns="91425" anchor="t" anchorCtr="0"/>
          <a:lstStyle>
            <a:lvl1pPr marL="0" marR="0" lvl="0" indent="0" algn="l" rtl="0">
              <a:spcBef>
                <a:spcPts val="0"/>
              </a:spcBef>
              <a:buNone/>
              <a:defRPr sz="3600">
                <a:solidFill>
                  <a:schemeClr val="dk1"/>
                </a:solidFill>
                <a:latin typeface="Lato"/>
                <a:ea typeface="Lato"/>
                <a:cs typeface="Lato"/>
                <a:sym typeface="Lato"/>
              </a:defRPr>
            </a:lvl1pPr>
            <a:lvl2pPr marL="914216" marR="0" lvl="1" indent="-12516" algn="l" rtl="0">
              <a:spcBef>
                <a:spcPts val="0"/>
              </a:spcBef>
              <a:buNone/>
              <a:defRPr sz="3600" b="0" i="0" u="none" strike="noStrike" cap="none">
                <a:solidFill>
                  <a:schemeClr val="dk1"/>
                </a:solidFill>
                <a:latin typeface="Lato"/>
                <a:ea typeface="Lato"/>
                <a:cs typeface="Lato"/>
                <a:sym typeface="Lato"/>
              </a:defRPr>
            </a:lvl2pPr>
            <a:lvl3pPr marL="1828433" marR="0" lvl="2" indent="-12333" algn="l" rtl="0">
              <a:spcBef>
                <a:spcPts val="0"/>
              </a:spcBef>
              <a:buNone/>
              <a:defRPr sz="3600" b="0" i="0" u="none" strike="noStrike" cap="none">
                <a:solidFill>
                  <a:schemeClr val="dk1"/>
                </a:solidFill>
                <a:latin typeface="Lato"/>
                <a:ea typeface="Lato"/>
                <a:cs typeface="Lato"/>
                <a:sym typeface="Lato"/>
              </a:defRPr>
            </a:lvl3pPr>
            <a:lvl4pPr marL="2742651" marR="0" lvl="3" indent="-12151" algn="l" rtl="0">
              <a:spcBef>
                <a:spcPts val="0"/>
              </a:spcBef>
              <a:buNone/>
              <a:defRPr sz="3600" b="0" i="0" u="none" strike="noStrike" cap="none">
                <a:solidFill>
                  <a:schemeClr val="dk1"/>
                </a:solidFill>
                <a:latin typeface="Lato"/>
                <a:ea typeface="Lato"/>
                <a:cs typeface="Lato"/>
                <a:sym typeface="Lato"/>
              </a:defRPr>
            </a:lvl4pPr>
            <a:lvl5pPr marL="3656867" marR="0" lvl="4" indent="-11967" algn="l" rtl="0">
              <a:spcBef>
                <a:spcPts val="0"/>
              </a:spcBef>
              <a:buNone/>
              <a:defRPr sz="3600" b="0" i="0" u="none" strike="noStrike" cap="none">
                <a:solidFill>
                  <a:schemeClr val="dk1"/>
                </a:solidFill>
                <a:latin typeface="Lato"/>
                <a:ea typeface="Lato"/>
                <a:cs typeface="Lato"/>
                <a:sym typeface="Lato"/>
              </a:defRPr>
            </a:lvl5pPr>
            <a:lvl6pPr marL="4571086" marR="0" lvl="5" indent="-11786" algn="l" rtl="0">
              <a:spcBef>
                <a:spcPts val="0"/>
              </a:spcBef>
              <a:buNone/>
              <a:defRPr sz="3600" b="0" i="0" u="none" strike="noStrike" cap="none">
                <a:solidFill>
                  <a:schemeClr val="dk1"/>
                </a:solidFill>
                <a:latin typeface="Lato"/>
                <a:ea typeface="Lato"/>
                <a:cs typeface="Lato"/>
                <a:sym typeface="Lato"/>
              </a:defRPr>
            </a:lvl6pPr>
            <a:lvl7pPr marL="5485303" marR="0" lvl="6" indent="-11603" algn="l" rtl="0">
              <a:spcBef>
                <a:spcPts val="0"/>
              </a:spcBef>
              <a:buNone/>
              <a:defRPr sz="3600" b="0" i="0" u="none" strike="noStrike" cap="none">
                <a:solidFill>
                  <a:schemeClr val="dk1"/>
                </a:solidFill>
                <a:latin typeface="Lato"/>
                <a:ea typeface="Lato"/>
                <a:cs typeface="Lato"/>
                <a:sym typeface="Lato"/>
              </a:defRPr>
            </a:lvl7pPr>
            <a:lvl8pPr marL="6399520" marR="0" lvl="7" indent="-11419" algn="l" rtl="0">
              <a:spcBef>
                <a:spcPts val="0"/>
              </a:spcBef>
              <a:buNone/>
              <a:defRPr sz="3600" b="0" i="0" u="none" strike="noStrike" cap="none">
                <a:solidFill>
                  <a:schemeClr val="dk1"/>
                </a:solidFill>
                <a:latin typeface="Lato"/>
                <a:ea typeface="Lato"/>
                <a:cs typeface="Lato"/>
                <a:sym typeface="Lato"/>
              </a:defRPr>
            </a:lvl8pPr>
            <a:lvl9pPr marL="7313737" marR="0" lvl="8" indent="-11237" algn="l" rtl="0">
              <a:spcBef>
                <a:spcPts val="0"/>
              </a:spcBef>
              <a:buNone/>
              <a:defRPr sz="3600" b="0" i="0" u="none" strike="noStrike" cap="none">
                <a:solidFill>
                  <a:schemeClr val="dk1"/>
                </a:solidFill>
                <a:latin typeface="Lato"/>
                <a:ea typeface="Lato"/>
                <a:cs typeface="Lato"/>
                <a:sym typeface="Lato"/>
              </a:defRPr>
            </a:lvl9pPr>
          </a:lstStyle>
          <a:p>
            <a:endParaRPr/>
          </a:p>
        </p:txBody>
      </p:sp>
      <p:sp>
        <p:nvSpPr>
          <p:cNvPr id="124" name="Shape 124"/>
          <p:cNvSpPr>
            <a:spLocks noGrp="1"/>
          </p:cNvSpPr>
          <p:nvPr>
            <p:ph type="pic" idx="2"/>
          </p:nvPr>
        </p:nvSpPr>
        <p:spPr>
          <a:xfrm>
            <a:off x="0" y="0"/>
            <a:ext cx="24414224" cy="1371600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ew MacBook 2015">
    <p:spTree>
      <p:nvGrpSpPr>
        <p:cNvPr id="1" name="Shape 125"/>
        <p:cNvGrpSpPr/>
        <p:nvPr/>
      </p:nvGrpSpPr>
      <p:grpSpPr>
        <a:xfrm>
          <a:off x="0" y="0"/>
          <a:ext cx="0" cy="0"/>
          <a:chOff x="0" y="0"/>
          <a:chExt cx="0" cy="0"/>
        </a:xfrm>
      </p:grpSpPr>
      <p:sp>
        <p:nvSpPr>
          <p:cNvPr id="126" name="Shape 126"/>
          <p:cNvSpPr>
            <a:spLocks noGrp="1"/>
          </p:cNvSpPr>
          <p:nvPr>
            <p:ph type="pic" idx="2"/>
          </p:nvPr>
        </p:nvSpPr>
        <p:spPr>
          <a:xfrm>
            <a:off x="7479104" y="3499555"/>
            <a:ext cx="9285379" cy="5853039"/>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27" name="Shape 127"/>
          <p:cNvSpPr>
            <a:spLocks noGrp="1"/>
          </p:cNvSpPr>
          <p:nvPr>
            <p:ph type="pic" idx="3"/>
          </p:nvPr>
        </p:nvSpPr>
        <p:spPr>
          <a:xfrm>
            <a:off x="15706659" y="6286876"/>
            <a:ext cx="4331697" cy="2730485"/>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28" name="Shape 128"/>
          <p:cNvSpPr>
            <a:spLocks noGrp="1"/>
          </p:cNvSpPr>
          <p:nvPr>
            <p:ph type="pic" idx="4"/>
          </p:nvPr>
        </p:nvSpPr>
        <p:spPr>
          <a:xfrm>
            <a:off x="3910894" y="6258655"/>
            <a:ext cx="4331697" cy="2730485"/>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ur Clients Rectangle">
    <p:spTree>
      <p:nvGrpSpPr>
        <p:cNvPr id="1" name="Shape 129"/>
        <p:cNvGrpSpPr/>
        <p:nvPr/>
      </p:nvGrpSpPr>
      <p:grpSpPr>
        <a:xfrm>
          <a:off x="0" y="0"/>
          <a:ext cx="0" cy="0"/>
          <a:chOff x="0" y="0"/>
          <a:chExt cx="0" cy="0"/>
        </a:xfrm>
      </p:grpSpPr>
      <p:sp>
        <p:nvSpPr>
          <p:cNvPr id="130" name="Shape 130"/>
          <p:cNvSpPr>
            <a:spLocks noGrp="1"/>
          </p:cNvSpPr>
          <p:nvPr>
            <p:ph type="pic" idx="2"/>
          </p:nvPr>
        </p:nvSpPr>
        <p:spPr>
          <a:xfrm>
            <a:off x="1666847" y="3254530"/>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1" name="Shape 131"/>
          <p:cNvSpPr>
            <a:spLocks noGrp="1"/>
          </p:cNvSpPr>
          <p:nvPr>
            <p:ph type="pic" idx="3"/>
          </p:nvPr>
        </p:nvSpPr>
        <p:spPr>
          <a:xfrm>
            <a:off x="7396239" y="3254530"/>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2" name="Shape 132"/>
          <p:cNvSpPr>
            <a:spLocks noGrp="1"/>
          </p:cNvSpPr>
          <p:nvPr>
            <p:ph type="pic" idx="4"/>
          </p:nvPr>
        </p:nvSpPr>
        <p:spPr>
          <a:xfrm>
            <a:off x="12760860" y="3254530"/>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3" name="Shape 133"/>
          <p:cNvSpPr>
            <a:spLocks noGrp="1"/>
          </p:cNvSpPr>
          <p:nvPr>
            <p:ph type="pic" idx="5"/>
          </p:nvPr>
        </p:nvSpPr>
        <p:spPr>
          <a:xfrm>
            <a:off x="18084876" y="3254530"/>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4" name="Shape 134"/>
          <p:cNvSpPr>
            <a:spLocks noGrp="1"/>
          </p:cNvSpPr>
          <p:nvPr>
            <p:ph type="pic" idx="6"/>
          </p:nvPr>
        </p:nvSpPr>
        <p:spPr>
          <a:xfrm>
            <a:off x="1666847" y="5847571"/>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5" name="Shape 135"/>
          <p:cNvSpPr>
            <a:spLocks noGrp="1"/>
          </p:cNvSpPr>
          <p:nvPr>
            <p:ph type="pic" idx="7"/>
          </p:nvPr>
        </p:nvSpPr>
        <p:spPr>
          <a:xfrm>
            <a:off x="7396239" y="5847571"/>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6" name="Shape 136"/>
          <p:cNvSpPr>
            <a:spLocks noGrp="1"/>
          </p:cNvSpPr>
          <p:nvPr>
            <p:ph type="pic" idx="8"/>
          </p:nvPr>
        </p:nvSpPr>
        <p:spPr>
          <a:xfrm>
            <a:off x="12760860" y="5847571"/>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7" name="Shape 137"/>
          <p:cNvSpPr>
            <a:spLocks noGrp="1"/>
          </p:cNvSpPr>
          <p:nvPr>
            <p:ph type="pic" idx="9"/>
          </p:nvPr>
        </p:nvSpPr>
        <p:spPr>
          <a:xfrm>
            <a:off x="18084876" y="5847571"/>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8" name="Shape 138"/>
          <p:cNvSpPr>
            <a:spLocks noGrp="1"/>
          </p:cNvSpPr>
          <p:nvPr>
            <p:ph type="pic" idx="13"/>
          </p:nvPr>
        </p:nvSpPr>
        <p:spPr>
          <a:xfrm>
            <a:off x="1666847" y="8467074"/>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39" name="Shape 139"/>
          <p:cNvSpPr>
            <a:spLocks noGrp="1"/>
          </p:cNvSpPr>
          <p:nvPr>
            <p:ph type="pic" idx="14"/>
          </p:nvPr>
        </p:nvSpPr>
        <p:spPr>
          <a:xfrm>
            <a:off x="7396239" y="8467074"/>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0" name="Shape 140"/>
          <p:cNvSpPr>
            <a:spLocks noGrp="1"/>
          </p:cNvSpPr>
          <p:nvPr>
            <p:ph type="pic" idx="15"/>
          </p:nvPr>
        </p:nvSpPr>
        <p:spPr>
          <a:xfrm>
            <a:off x="12760860" y="8467074"/>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1" name="Shape 141"/>
          <p:cNvSpPr>
            <a:spLocks noGrp="1"/>
          </p:cNvSpPr>
          <p:nvPr>
            <p:ph type="pic" idx="16"/>
          </p:nvPr>
        </p:nvSpPr>
        <p:spPr>
          <a:xfrm>
            <a:off x="18084876" y="8467074"/>
            <a:ext cx="4630132" cy="2090310"/>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ur Clients Square">
    <p:spTree>
      <p:nvGrpSpPr>
        <p:cNvPr id="1" name="Shape 142"/>
        <p:cNvGrpSpPr/>
        <p:nvPr/>
      </p:nvGrpSpPr>
      <p:grpSpPr>
        <a:xfrm>
          <a:off x="0" y="0"/>
          <a:ext cx="0" cy="0"/>
          <a:chOff x="0" y="0"/>
          <a:chExt cx="0" cy="0"/>
        </a:xfrm>
      </p:grpSpPr>
      <p:sp>
        <p:nvSpPr>
          <p:cNvPr id="143" name="Shape 143"/>
          <p:cNvSpPr>
            <a:spLocks noGrp="1"/>
          </p:cNvSpPr>
          <p:nvPr>
            <p:ph type="pic" idx="2"/>
          </p:nvPr>
        </p:nvSpPr>
        <p:spPr>
          <a:xfrm>
            <a:off x="3101313"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4" name="Shape 144"/>
          <p:cNvSpPr>
            <a:spLocks noGrp="1"/>
          </p:cNvSpPr>
          <p:nvPr>
            <p:ph type="pic" idx="3"/>
          </p:nvPr>
        </p:nvSpPr>
        <p:spPr>
          <a:xfrm>
            <a:off x="6159689"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5" name="Shape 145"/>
          <p:cNvSpPr>
            <a:spLocks noGrp="1"/>
          </p:cNvSpPr>
          <p:nvPr>
            <p:ph type="pic" idx="4"/>
          </p:nvPr>
        </p:nvSpPr>
        <p:spPr>
          <a:xfrm>
            <a:off x="9218065"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6" name="Shape 146"/>
          <p:cNvSpPr>
            <a:spLocks noGrp="1"/>
          </p:cNvSpPr>
          <p:nvPr>
            <p:ph type="pic" idx="5"/>
          </p:nvPr>
        </p:nvSpPr>
        <p:spPr>
          <a:xfrm>
            <a:off x="12276442"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7" name="Shape 147"/>
          <p:cNvSpPr>
            <a:spLocks noGrp="1"/>
          </p:cNvSpPr>
          <p:nvPr>
            <p:ph type="pic" idx="6"/>
          </p:nvPr>
        </p:nvSpPr>
        <p:spPr>
          <a:xfrm>
            <a:off x="15334820"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8" name="Shape 148"/>
          <p:cNvSpPr>
            <a:spLocks noGrp="1"/>
          </p:cNvSpPr>
          <p:nvPr>
            <p:ph type="pic" idx="7"/>
          </p:nvPr>
        </p:nvSpPr>
        <p:spPr>
          <a:xfrm>
            <a:off x="18393196" y="253730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49" name="Shape 149"/>
          <p:cNvSpPr>
            <a:spLocks noGrp="1"/>
          </p:cNvSpPr>
          <p:nvPr>
            <p:ph type="pic" idx="8"/>
          </p:nvPr>
        </p:nvSpPr>
        <p:spPr>
          <a:xfrm>
            <a:off x="3101313"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0" name="Shape 150"/>
          <p:cNvSpPr>
            <a:spLocks noGrp="1"/>
          </p:cNvSpPr>
          <p:nvPr>
            <p:ph type="pic" idx="9"/>
          </p:nvPr>
        </p:nvSpPr>
        <p:spPr>
          <a:xfrm>
            <a:off x="6159689"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1" name="Shape 151"/>
          <p:cNvSpPr>
            <a:spLocks noGrp="1"/>
          </p:cNvSpPr>
          <p:nvPr>
            <p:ph type="pic" idx="13"/>
          </p:nvPr>
        </p:nvSpPr>
        <p:spPr>
          <a:xfrm>
            <a:off x="9218065"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2" name="Shape 152"/>
          <p:cNvSpPr>
            <a:spLocks noGrp="1"/>
          </p:cNvSpPr>
          <p:nvPr>
            <p:ph type="pic" idx="14"/>
          </p:nvPr>
        </p:nvSpPr>
        <p:spPr>
          <a:xfrm>
            <a:off x="12276442"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3" name="Shape 153"/>
          <p:cNvSpPr>
            <a:spLocks noGrp="1"/>
          </p:cNvSpPr>
          <p:nvPr>
            <p:ph type="pic" idx="15"/>
          </p:nvPr>
        </p:nvSpPr>
        <p:spPr>
          <a:xfrm>
            <a:off x="15334820"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4" name="Shape 154"/>
          <p:cNvSpPr>
            <a:spLocks noGrp="1"/>
          </p:cNvSpPr>
          <p:nvPr>
            <p:ph type="pic" idx="16"/>
          </p:nvPr>
        </p:nvSpPr>
        <p:spPr>
          <a:xfrm>
            <a:off x="18393196" y="5603666"/>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5" name="Shape 155"/>
          <p:cNvSpPr>
            <a:spLocks noGrp="1"/>
          </p:cNvSpPr>
          <p:nvPr>
            <p:ph type="pic" idx="17"/>
          </p:nvPr>
        </p:nvSpPr>
        <p:spPr>
          <a:xfrm>
            <a:off x="3101313"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6" name="Shape 156"/>
          <p:cNvSpPr>
            <a:spLocks noGrp="1"/>
          </p:cNvSpPr>
          <p:nvPr>
            <p:ph type="pic" idx="18"/>
          </p:nvPr>
        </p:nvSpPr>
        <p:spPr>
          <a:xfrm>
            <a:off x="6159689"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7" name="Shape 157"/>
          <p:cNvSpPr>
            <a:spLocks noGrp="1"/>
          </p:cNvSpPr>
          <p:nvPr>
            <p:ph type="pic" idx="19"/>
          </p:nvPr>
        </p:nvSpPr>
        <p:spPr>
          <a:xfrm>
            <a:off x="9218065"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8" name="Shape 158"/>
          <p:cNvSpPr>
            <a:spLocks noGrp="1"/>
          </p:cNvSpPr>
          <p:nvPr>
            <p:ph type="pic" idx="20"/>
          </p:nvPr>
        </p:nvSpPr>
        <p:spPr>
          <a:xfrm>
            <a:off x="12276442"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59" name="Shape 159"/>
          <p:cNvSpPr>
            <a:spLocks noGrp="1"/>
          </p:cNvSpPr>
          <p:nvPr>
            <p:ph type="pic" idx="21"/>
          </p:nvPr>
        </p:nvSpPr>
        <p:spPr>
          <a:xfrm>
            <a:off x="15334820"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0" name="Shape 160"/>
          <p:cNvSpPr>
            <a:spLocks noGrp="1"/>
          </p:cNvSpPr>
          <p:nvPr>
            <p:ph type="pic" idx="22"/>
          </p:nvPr>
        </p:nvSpPr>
        <p:spPr>
          <a:xfrm>
            <a:off x="18393196" y="8742943"/>
            <a:ext cx="2822817" cy="2822815"/>
          </a:xfrm>
          <a:prstGeom prst="rect">
            <a:avLst/>
          </a:prstGeom>
          <a:solidFill>
            <a:schemeClr val="lt1"/>
          </a:solid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Our Clients Square">
    <p:spTree>
      <p:nvGrpSpPr>
        <p:cNvPr id="1" name="Shape 161"/>
        <p:cNvGrpSpPr/>
        <p:nvPr/>
      </p:nvGrpSpPr>
      <p:grpSpPr>
        <a:xfrm>
          <a:off x="0" y="0"/>
          <a:ext cx="0" cy="0"/>
          <a:chOff x="0" y="0"/>
          <a:chExt cx="0" cy="0"/>
        </a:xfrm>
      </p:grpSpPr>
      <p:sp>
        <p:nvSpPr>
          <p:cNvPr id="162" name="Shape 162"/>
          <p:cNvSpPr>
            <a:spLocks noGrp="1"/>
          </p:cNvSpPr>
          <p:nvPr>
            <p:ph type="pic" idx="2"/>
          </p:nvPr>
        </p:nvSpPr>
        <p:spPr>
          <a:xfrm>
            <a:off x="8732134" y="4330876"/>
            <a:ext cx="3371444" cy="337144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3" name="Shape 163"/>
          <p:cNvSpPr>
            <a:spLocks noGrp="1"/>
          </p:cNvSpPr>
          <p:nvPr>
            <p:ph type="pic" idx="3"/>
          </p:nvPr>
        </p:nvSpPr>
        <p:spPr>
          <a:xfrm>
            <a:off x="12188825" y="4330876"/>
            <a:ext cx="3371444" cy="337144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4" name="Shape 164"/>
          <p:cNvSpPr>
            <a:spLocks noGrp="1"/>
          </p:cNvSpPr>
          <p:nvPr>
            <p:ph type="pic" idx="4"/>
          </p:nvPr>
        </p:nvSpPr>
        <p:spPr>
          <a:xfrm>
            <a:off x="8732134" y="7791285"/>
            <a:ext cx="3371444" cy="337144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5" name="Shape 165"/>
          <p:cNvSpPr>
            <a:spLocks noGrp="1"/>
          </p:cNvSpPr>
          <p:nvPr>
            <p:ph type="pic" idx="5"/>
          </p:nvPr>
        </p:nvSpPr>
        <p:spPr>
          <a:xfrm>
            <a:off x="12188825" y="7791285"/>
            <a:ext cx="3371444" cy="3371444"/>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What our Clients are Saying">
    <p:spTree>
      <p:nvGrpSpPr>
        <p:cNvPr id="1" name="Shape 166"/>
        <p:cNvGrpSpPr/>
        <p:nvPr/>
      </p:nvGrpSpPr>
      <p:grpSpPr>
        <a:xfrm>
          <a:off x="0" y="0"/>
          <a:ext cx="0" cy="0"/>
          <a:chOff x="0" y="0"/>
          <a:chExt cx="0" cy="0"/>
        </a:xfrm>
      </p:grpSpPr>
      <p:sp>
        <p:nvSpPr>
          <p:cNvPr id="167" name="Shape 167"/>
          <p:cNvSpPr>
            <a:spLocks noGrp="1"/>
          </p:cNvSpPr>
          <p:nvPr>
            <p:ph type="pic" idx="2"/>
          </p:nvPr>
        </p:nvSpPr>
        <p:spPr>
          <a:xfrm>
            <a:off x="2693786" y="3633055"/>
            <a:ext cx="2221725" cy="2221723"/>
          </a:xfrm>
          <a:prstGeom prst="ellipse">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8" name="Shape 168"/>
          <p:cNvSpPr>
            <a:spLocks noGrp="1"/>
          </p:cNvSpPr>
          <p:nvPr>
            <p:ph type="pic" idx="3"/>
          </p:nvPr>
        </p:nvSpPr>
        <p:spPr>
          <a:xfrm>
            <a:off x="13020150" y="3633055"/>
            <a:ext cx="2221725" cy="2221723"/>
          </a:xfrm>
          <a:prstGeom prst="ellipse">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69" name="Shape 169"/>
          <p:cNvSpPr>
            <a:spLocks noGrp="1"/>
          </p:cNvSpPr>
          <p:nvPr>
            <p:ph type="pic" idx="4"/>
          </p:nvPr>
        </p:nvSpPr>
        <p:spPr>
          <a:xfrm>
            <a:off x="2693786" y="7516764"/>
            <a:ext cx="2221725" cy="2221723"/>
          </a:xfrm>
          <a:prstGeom prst="ellipse">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70" name="Shape 170"/>
          <p:cNvSpPr>
            <a:spLocks noGrp="1"/>
          </p:cNvSpPr>
          <p:nvPr>
            <p:ph type="pic" idx="5"/>
          </p:nvPr>
        </p:nvSpPr>
        <p:spPr>
          <a:xfrm>
            <a:off x="13020150" y="7516764"/>
            <a:ext cx="2221725" cy="2221723"/>
          </a:xfrm>
          <a:prstGeom prst="ellipse">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p:spTree>
      <p:nvGrpSpPr>
        <p:cNvPr id="1" name="Shape 19"/>
        <p:cNvGrpSpPr/>
        <p:nvPr/>
      </p:nvGrpSpPr>
      <p:grpSpPr>
        <a:xfrm>
          <a:off x="0" y="0"/>
          <a:ext cx="0" cy="0"/>
          <a:chOff x="0" y="0"/>
          <a:chExt cx="0" cy="0"/>
        </a:xfrm>
      </p:grpSpPr>
      <p:sp>
        <p:nvSpPr>
          <p:cNvPr id="20" name="Shape 20"/>
          <p:cNvSpPr/>
          <p:nvPr/>
        </p:nvSpPr>
        <p:spPr>
          <a:xfrm>
            <a:off x="22936667" y="841375"/>
            <a:ext cx="1295400" cy="16001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1" name="Shape 21"/>
          <p:cNvSpPr/>
          <p:nvPr/>
        </p:nvSpPr>
        <p:spPr>
          <a:xfrm>
            <a:off x="11270231" y="115260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22" name="Shape 22"/>
          <p:cNvCxnSpPr/>
          <p:nvPr/>
        </p:nvCxnSpPr>
        <p:spPr>
          <a:xfrm rot="10800000" flipH="1">
            <a:off x="12919672" y="1895918"/>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23" name="Shape 23"/>
          <p:cNvSpPr/>
          <p:nvPr/>
        </p:nvSpPr>
        <p:spPr>
          <a:xfrm>
            <a:off x="10733174" y="1685468"/>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dirty="0">
                <a:solidFill>
                  <a:srgbClr val="393A39"/>
                </a:solidFill>
                <a:latin typeface="+mn-lt"/>
                <a:ea typeface="Lato"/>
                <a:cs typeface="Lato"/>
                <a:sym typeface="Lato"/>
              </a:rPr>
              <a:t>Overview</a:t>
            </a:r>
          </a:p>
        </p:txBody>
      </p:sp>
      <p:sp>
        <p:nvSpPr>
          <p:cNvPr id="24" name="Shape 24"/>
          <p:cNvSpPr/>
          <p:nvPr/>
        </p:nvSpPr>
        <p:spPr>
          <a:xfrm>
            <a:off x="13712718" y="115260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25" name="Shape 25"/>
          <p:cNvCxnSpPr/>
          <p:nvPr/>
        </p:nvCxnSpPr>
        <p:spPr>
          <a:xfrm rot="10800000" flipH="1">
            <a:off x="15362160" y="1895918"/>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26" name="Shape 26"/>
          <p:cNvSpPr/>
          <p:nvPr/>
        </p:nvSpPr>
        <p:spPr>
          <a:xfrm>
            <a:off x="13175662" y="1685468"/>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Attract</a:t>
            </a:r>
          </a:p>
        </p:txBody>
      </p:sp>
      <p:sp>
        <p:nvSpPr>
          <p:cNvPr id="27" name="Shape 27"/>
          <p:cNvSpPr/>
          <p:nvPr/>
        </p:nvSpPr>
        <p:spPr>
          <a:xfrm>
            <a:off x="16155204" y="115260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28" name="Shape 28"/>
          <p:cNvCxnSpPr/>
          <p:nvPr/>
        </p:nvCxnSpPr>
        <p:spPr>
          <a:xfrm rot="10800000" flipH="1">
            <a:off x="17804646" y="1895918"/>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29" name="Shape 29"/>
          <p:cNvSpPr/>
          <p:nvPr/>
        </p:nvSpPr>
        <p:spPr>
          <a:xfrm>
            <a:off x="15618148" y="1685468"/>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Convert</a:t>
            </a:r>
          </a:p>
        </p:txBody>
      </p:sp>
      <p:sp>
        <p:nvSpPr>
          <p:cNvPr id="30" name="Shape 30"/>
          <p:cNvSpPr/>
          <p:nvPr/>
        </p:nvSpPr>
        <p:spPr>
          <a:xfrm>
            <a:off x="18597687" y="1151383"/>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31" name="Shape 31"/>
          <p:cNvCxnSpPr/>
          <p:nvPr/>
        </p:nvCxnSpPr>
        <p:spPr>
          <a:xfrm rot="10800000" flipH="1">
            <a:off x="20247129" y="1894695"/>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32" name="Shape 32"/>
          <p:cNvSpPr/>
          <p:nvPr/>
        </p:nvSpPr>
        <p:spPr>
          <a:xfrm>
            <a:off x="18060631" y="1648765"/>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Close</a:t>
            </a:r>
          </a:p>
        </p:txBody>
      </p:sp>
      <p:sp>
        <p:nvSpPr>
          <p:cNvPr id="33" name="Shape 33"/>
          <p:cNvSpPr/>
          <p:nvPr/>
        </p:nvSpPr>
        <p:spPr>
          <a:xfrm>
            <a:off x="21040168" y="1151383"/>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34" name="Shape 34"/>
          <p:cNvCxnSpPr/>
          <p:nvPr/>
        </p:nvCxnSpPr>
        <p:spPr>
          <a:xfrm rot="10800000" flipH="1">
            <a:off x="22689610" y="1894695"/>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35" name="Shape 35"/>
          <p:cNvSpPr/>
          <p:nvPr/>
        </p:nvSpPr>
        <p:spPr>
          <a:xfrm>
            <a:off x="20500982" y="1634613"/>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Delight</a:t>
            </a:r>
          </a:p>
        </p:txBody>
      </p:sp>
      <p:sp>
        <p:nvSpPr>
          <p:cNvPr id="36" name="Shape 36"/>
          <p:cNvSpPr txBox="1">
            <a:spLocks noGrp="1"/>
          </p:cNvSpPr>
          <p:nvPr>
            <p:ph type="body" idx="1"/>
          </p:nvPr>
        </p:nvSpPr>
        <p:spPr>
          <a:xfrm>
            <a:off x="12640790" y="4903357"/>
            <a:ext cx="10606086" cy="495501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600" b="0" i="0" u="none" strike="noStrike" cap="none">
                <a:solidFill>
                  <a:schemeClr val="dk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24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20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37" name="Shape 37"/>
          <p:cNvSpPr txBox="1">
            <a:spLocks noGrp="1"/>
          </p:cNvSpPr>
          <p:nvPr>
            <p:ph type="body" idx="2"/>
          </p:nvPr>
        </p:nvSpPr>
        <p:spPr>
          <a:xfrm>
            <a:off x="12640790" y="3765310"/>
            <a:ext cx="10120312" cy="113804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accent1"/>
              </a:buClr>
              <a:buFont typeface="Arial"/>
              <a:buNone/>
              <a:defRPr sz="6000" b="0" i="0" u="none" strike="noStrike" cap="none">
                <a:solidFill>
                  <a:schemeClr val="accent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38" name="Shape 38"/>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39" name="Shape 39"/>
          <p:cNvSpPr txBox="1"/>
          <p:nvPr/>
        </p:nvSpPr>
        <p:spPr>
          <a:xfrm>
            <a:off x="1419924" y="1143341"/>
            <a:ext cx="7315001"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HubSpot Marketing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Laptop 02">
    <p:spTree>
      <p:nvGrpSpPr>
        <p:cNvPr id="1" name="Shape 171"/>
        <p:cNvGrpSpPr/>
        <p:nvPr/>
      </p:nvGrpSpPr>
      <p:grpSpPr>
        <a:xfrm>
          <a:off x="0" y="0"/>
          <a:ext cx="0" cy="0"/>
          <a:chOff x="0" y="0"/>
          <a:chExt cx="0" cy="0"/>
        </a:xfrm>
      </p:grpSpPr>
      <p:sp>
        <p:nvSpPr>
          <p:cNvPr id="172" name="Shape 172"/>
          <p:cNvSpPr>
            <a:spLocks noGrp="1"/>
          </p:cNvSpPr>
          <p:nvPr>
            <p:ph type="pic" idx="2"/>
          </p:nvPr>
        </p:nvSpPr>
        <p:spPr>
          <a:xfrm>
            <a:off x="0" y="3173577"/>
            <a:ext cx="24377649" cy="4945698"/>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B8B9B8"/>
              </a:buClr>
              <a:buFont typeface="Arial"/>
              <a:buNone/>
              <a:defRPr sz="2100" b="0" i="0" u="none" strike="noStrike" cap="none">
                <a:solidFill>
                  <a:srgbClr val="B8B9B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wo Bar Text Subtitle">
    <p:spTree>
      <p:nvGrpSpPr>
        <p:cNvPr id="1" name="Shape 173"/>
        <p:cNvGrpSpPr/>
        <p:nvPr/>
      </p:nvGrpSpPr>
      <p:grpSpPr>
        <a:xfrm>
          <a:off x="0" y="0"/>
          <a:ext cx="0" cy="0"/>
          <a:chOff x="0" y="0"/>
          <a:chExt cx="0" cy="0"/>
        </a:xfrm>
      </p:grpSpPr>
      <p:sp>
        <p:nvSpPr>
          <p:cNvPr id="174" name="Shape 174"/>
          <p:cNvSpPr>
            <a:spLocks noGrp="1"/>
          </p:cNvSpPr>
          <p:nvPr>
            <p:ph type="pic" idx="2"/>
          </p:nvPr>
        </p:nvSpPr>
        <p:spPr>
          <a:xfrm>
            <a:off x="0" y="0"/>
            <a:ext cx="24377649" cy="9673914"/>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B8B9B8"/>
              </a:buClr>
              <a:buFont typeface="Arial"/>
              <a:buNone/>
              <a:defRPr sz="2100" b="0" i="0" u="none" strike="noStrike" cap="none">
                <a:solidFill>
                  <a:srgbClr val="B8B9B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iPhone 6 Mockup">
    <p:spTree>
      <p:nvGrpSpPr>
        <p:cNvPr id="1" name="Shape 175"/>
        <p:cNvGrpSpPr/>
        <p:nvPr/>
      </p:nvGrpSpPr>
      <p:grpSpPr>
        <a:xfrm>
          <a:off x="0" y="0"/>
          <a:ext cx="0" cy="0"/>
          <a:chOff x="0" y="0"/>
          <a:chExt cx="0" cy="0"/>
        </a:xfrm>
      </p:grpSpPr>
      <p:sp>
        <p:nvSpPr>
          <p:cNvPr id="176" name="Shape 176"/>
          <p:cNvSpPr>
            <a:spLocks noGrp="1"/>
          </p:cNvSpPr>
          <p:nvPr>
            <p:ph type="pic" idx="2"/>
          </p:nvPr>
        </p:nvSpPr>
        <p:spPr>
          <a:xfrm>
            <a:off x="6964453" y="2909475"/>
            <a:ext cx="4106508" cy="7293622"/>
          </a:xfrm>
          <a:prstGeom prst="rect">
            <a:avLst/>
          </a:prstGeom>
          <a:noFill/>
          <a:ln>
            <a:noFill/>
          </a:ln>
        </p:spPr>
        <p:txBody>
          <a:bodyPr lIns="91425" tIns="91425" rIns="91425" bIns="91425" anchor="t" anchorCtr="0"/>
          <a:lstStyle>
            <a:lvl1pPr marL="0" marR="0" lvl="0" indent="0" algn="ctr" rtl="0">
              <a:lnSpc>
                <a:spcPct val="90000"/>
              </a:lnSpc>
              <a:spcBef>
                <a:spcPts val="2000"/>
              </a:spcBef>
              <a:buClr>
                <a:srgbClr val="BFBFBF"/>
              </a:buClr>
              <a:buFont typeface="Arial"/>
              <a:buNone/>
              <a:defRPr sz="4400" b="0" i="0" u="none" strike="noStrike" cap="none">
                <a:solidFill>
                  <a:srgbClr val="BFBFBF"/>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77" name="Shape 177"/>
          <p:cNvSpPr>
            <a:spLocks noGrp="1"/>
          </p:cNvSpPr>
          <p:nvPr>
            <p:ph type="pic" idx="3"/>
          </p:nvPr>
        </p:nvSpPr>
        <p:spPr>
          <a:xfrm>
            <a:off x="1841510" y="2909475"/>
            <a:ext cx="4106508" cy="7293622"/>
          </a:xfrm>
          <a:prstGeom prst="rect">
            <a:avLst/>
          </a:prstGeom>
          <a:noFill/>
          <a:ln>
            <a:noFill/>
          </a:ln>
        </p:spPr>
        <p:txBody>
          <a:bodyPr lIns="91425" tIns="91425" rIns="91425" bIns="91425" anchor="t" anchorCtr="0"/>
          <a:lstStyle>
            <a:lvl1pPr marL="0" marR="0" lvl="0" indent="0" algn="ctr" rtl="0">
              <a:lnSpc>
                <a:spcPct val="90000"/>
              </a:lnSpc>
              <a:spcBef>
                <a:spcPts val="2000"/>
              </a:spcBef>
              <a:buClr>
                <a:srgbClr val="BFBFBF"/>
              </a:buClr>
              <a:buFont typeface="Arial"/>
              <a:buNone/>
              <a:defRPr sz="4400" b="0" i="0" u="none" strike="noStrike" cap="none">
                <a:solidFill>
                  <a:srgbClr val="BFBFBF"/>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meline">
    <p:spTree>
      <p:nvGrpSpPr>
        <p:cNvPr id="1" name="Shape 178"/>
        <p:cNvGrpSpPr/>
        <p:nvPr/>
      </p:nvGrpSpPr>
      <p:grpSpPr>
        <a:xfrm>
          <a:off x="0" y="0"/>
          <a:ext cx="0" cy="0"/>
          <a:chOff x="0" y="0"/>
          <a:chExt cx="0" cy="0"/>
        </a:xfrm>
      </p:grpSpPr>
      <p:sp>
        <p:nvSpPr>
          <p:cNvPr id="179" name="Shape 179"/>
          <p:cNvSpPr>
            <a:spLocks noGrp="1"/>
          </p:cNvSpPr>
          <p:nvPr>
            <p:ph type="pic" idx="2"/>
          </p:nvPr>
        </p:nvSpPr>
        <p:spPr>
          <a:xfrm>
            <a:off x="2469683" y="2688700"/>
            <a:ext cx="8148684" cy="4235211"/>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80" name="Shape 180"/>
          <p:cNvSpPr>
            <a:spLocks noGrp="1"/>
          </p:cNvSpPr>
          <p:nvPr>
            <p:ph type="pic" idx="3"/>
          </p:nvPr>
        </p:nvSpPr>
        <p:spPr>
          <a:xfrm>
            <a:off x="13432973" y="7361361"/>
            <a:ext cx="8148684" cy="4235211"/>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meline">
    <p:spTree>
      <p:nvGrpSpPr>
        <p:cNvPr id="1" name="Shape 181"/>
        <p:cNvGrpSpPr/>
        <p:nvPr/>
      </p:nvGrpSpPr>
      <p:grpSpPr>
        <a:xfrm>
          <a:off x="0" y="0"/>
          <a:ext cx="0" cy="0"/>
          <a:chOff x="0" y="0"/>
          <a:chExt cx="0" cy="0"/>
        </a:xfrm>
      </p:grpSpPr>
      <p:sp>
        <p:nvSpPr>
          <p:cNvPr id="182" name="Shape 182"/>
          <p:cNvSpPr>
            <a:spLocks noGrp="1"/>
          </p:cNvSpPr>
          <p:nvPr>
            <p:ph type="pic" idx="2"/>
          </p:nvPr>
        </p:nvSpPr>
        <p:spPr>
          <a:xfrm>
            <a:off x="2469683" y="858054"/>
            <a:ext cx="8148684" cy="4235211"/>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183" name="Shape 183"/>
          <p:cNvSpPr>
            <a:spLocks noGrp="1"/>
          </p:cNvSpPr>
          <p:nvPr>
            <p:ph type="pic" idx="3"/>
          </p:nvPr>
        </p:nvSpPr>
        <p:spPr>
          <a:xfrm>
            <a:off x="13290040" y="6148403"/>
            <a:ext cx="8148684" cy="4235211"/>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meline">
    <p:spTree>
      <p:nvGrpSpPr>
        <p:cNvPr id="1" name="Shape 184"/>
        <p:cNvGrpSpPr/>
        <p:nvPr/>
      </p:nvGrpSpPr>
      <p:grpSpPr>
        <a:xfrm>
          <a:off x="0" y="0"/>
          <a:ext cx="0" cy="0"/>
          <a:chOff x="0" y="0"/>
          <a:chExt cx="0" cy="0"/>
        </a:xfrm>
      </p:grpSpPr>
      <p:sp>
        <p:nvSpPr>
          <p:cNvPr id="185" name="Shape 185"/>
          <p:cNvSpPr>
            <a:spLocks noGrp="1"/>
          </p:cNvSpPr>
          <p:nvPr>
            <p:ph type="pic" idx="2"/>
          </p:nvPr>
        </p:nvSpPr>
        <p:spPr>
          <a:xfrm>
            <a:off x="2469683" y="5415878"/>
            <a:ext cx="8148684" cy="4235211"/>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Website Mockup">
    <p:spTree>
      <p:nvGrpSpPr>
        <p:cNvPr id="1" name="Shape 186"/>
        <p:cNvGrpSpPr/>
        <p:nvPr/>
      </p:nvGrpSpPr>
      <p:grpSpPr>
        <a:xfrm>
          <a:off x="0" y="0"/>
          <a:ext cx="0" cy="0"/>
          <a:chOff x="0" y="0"/>
          <a:chExt cx="0" cy="0"/>
        </a:xfrm>
      </p:grpSpPr>
      <p:sp>
        <p:nvSpPr>
          <p:cNvPr id="187" name="Shape 187"/>
          <p:cNvSpPr>
            <a:spLocks noGrp="1"/>
          </p:cNvSpPr>
          <p:nvPr>
            <p:ph type="pic" idx="2"/>
          </p:nvPr>
        </p:nvSpPr>
        <p:spPr>
          <a:xfrm>
            <a:off x="4047196" y="2491114"/>
            <a:ext cx="4500307" cy="7993055"/>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Graph">
    <p:spTree>
      <p:nvGrpSpPr>
        <p:cNvPr id="1" name="Shape 188"/>
        <p:cNvGrpSpPr/>
        <p:nvPr/>
      </p:nvGrpSpPr>
      <p:grpSpPr>
        <a:xfrm>
          <a:off x="0" y="0"/>
          <a:ext cx="0" cy="0"/>
          <a:chOff x="0" y="0"/>
          <a:chExt cx="0" cy="0"/>
        </a:xfrm>
      </p:grpSpPr>
      <p:sp>
        <p:nvSpPr>
          <p:cNvPr id="189" name="Shape 189"/>
          <p:cNvSpPr>
            <a:spLocks noGrp="1"/>
          </p:cNvSpPr>
          <p:nvPr>
            <p:ph type="pic" idx="2"/>
          </p:nvPr>
        </p:nvSpPr>
        <p:spPr>
          <a:xfrm>
            <a:off x="0" y="2960147"/>
            <a:ext cx="24377649" cy="3657600"/>
          </a:xfrm>
          <a:prstGeom prst="rect">
            <a:avLst/>
          </a:prstGeom>
          <a:noFill/>
          <a:ln>
            <a:noFill/>
          </a:ln>
        </p:spPr>
        <p:txBody>
          <a:bodyPr lIns="91425" tIns="91425" rIns="91425" bIns="91425" anchor="t" anchorCtr="0"/>
          <a:lstStyle>
            <a:lvl1pPr marL="0" marR="0" lvl="0" indent="0" algn="l" rtl="0">
              <a:lnSpc>
                <a:spcPct val="90000"/>
              </a:lnSpc>
              <a:spcBef>
                <a:spcPts val="2000"/>
              </a:spcBef>
              <a:spcAft>
                <a:spcPts val="0"/>
              </a:spcAft>
              <a:buClr>
                <a:schemeClr val="dk1"/>
              </a:buClr>
              <a:buFont typeface="Arial"/>
              <a:buNone/>
              <a:defRPr sz="2800" b="0" i="0" u="none" strike="noStrike" cap="none">
                <a:solidFill>
                  <a:schemeClr val="dk1"/>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831004" y="1985533"/>
            <a:ext cx="22715682" cy="5473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Lato"/>
              <a:buNone/>
              <a:defRPr sz="13863" b="0" i="0" u="none" strike="noStrike" cap="none">
                <a:solidFill>
                  <a:schemeClr val="dk1"/>
                </a:solidFill>
                <a:latin typeface="Lato"/>
                <a:ea typeface="Lato"/>
                <a:cs typeface="Lato"/>
                <a:sym typeface="Lato"/>
              </a:defRPr>
            </a:lvl1pPr>
            <a:lvl2pPr lvl="1" indent="0" algn="ctr">
              <a:spcBef>
                <a:spcPts val="0"/>
              </a:spcBef>
              <a:buNone/>
              <a:defRPr sz="13863"/>
            </a:lvl2pPr>
            <a:lvl3pPr lvl="2" indent="0" algn="ctr">
              <a:spcBef>
                <a:spcPts val="0"/>
              </a:spcBef>
              <a:buNone/>
              <a:defRPr sz="13863"/>
            </a:lvl3pPr>
            <a:lvl4pPr lvl="3" indent="0" algn="ctr">
              <a:spcBef>
                <a:spcPts val="0"/>
              </a:spcBef>
              <a:buNone/>
              <a:defRPr sz="13863"/>
            </a:lvl4pPr>
            <a:lvl5pPr lvl="4" indent="0" algn="ctr">
              <a:spcBef>
                <a:spcPts val="0"/>
              </a:spcBef>
              <a:buNone/>
              <a:defRPr sz="13863"/>
            </a:lvl5pPr>
            <a:lvl6pPr lvl="5" indent="0" algn="ctr">
              <a:spcBef>
                <a:spcPts val="0"/>
              </a:spcBef>
              <a:buNone/>
              <a:defRPr sz="13863"/>
            </a:lvl6pPr>
            <a:lvl7pPr lvl="6" indent="0" algn="ctr">
              <a:spcBef>
                <a:spcPts val="0"/>
              </a:spcBef>
              <a:buNone/>
              <a:defRPr sz="13863"/>
            </a:lvl7pPr>
            <a:lvl8pPr lvl="7" indent="0" algn="ctr">
              <a:spcBef>
                <a:spcPts val="0"/>
              </a:spcBef>
              <a:buNone/>
              <a:defRPr sz="13863"/>
            </a:lvl8pPr>
            <a:lvl9pPr lvl="8" indent="0" algn="ctr">
              <a:spcBef>
                <a:spcPts val="0"/>
              </a:spcBef>
              <a:buNone/>
              <a:defRPr sz="13863"/>
            </a:lvl9pPr>
          </a:lstStyle>
          <a:p>
            <a:endParaRPr/>
          </a:p>
        </p:txBody>
      </p:sp>
      <p:sp>
        <p:nvSpPr>
          <p:cNvPr id="192" name="Shape 192"/>
          <p:cNvSpPr txBox="1">
            <a:spLocks noGrp="1"/>
          </p:cNvSpPr>
          <p:nvPr>
            <p:ph type="subTitle" idx="1"/>
          </p:nvPr>
        </p:nvSpPr>
        <p:spPr>
          <a:xfrm>
            <a:off x="830983" y="7557667"/>
            <a:ext cx="22715682" cy="2113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1pPr>
            <a:lvl2pPr marL="914216" marR="0" lvl="1" indent="-12516"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2pPr>
            <a:lvl3pPr marL="1828433" marR="0" lvl="2" indent="-12333"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3pPr>
            <a:lvl4pPr marL="2742651" marR="0" lvl="3" indent="-12151"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4pPr>
            <a:lvl5pPr marL="3656867" marR="0" lvl="4" indent="-11967"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5pPr>
            <a:lvl6pPr marL="5028194" marR="0" lvl="5" indent="-468893"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6pPr>
            <a:lvl7pPr marL="5942411" marR="0" lvl="6" indent="-468710"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7pPr>
            <a:lvl8pPr marL="6856628" marR="0" lvl="7" indent="-468528"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8pPr>
            <a:lvl9pPr marL="7770846" marR="0" lvl="8" indent="-468345" algn="ctr" rtl="0">
              <a:lnSpc>
                <a:spcPct val="100000"/>
              </a:lnSpc>
              <a:spcBef>
                <a:spcPts val="0"/>
              </a:spcBef>
              <a:spcAft>
                <a:spcPts val="0"/>
              </a:spcAft>
              <a:buClr>
                <a:schemeClr val="dk1"/>
              </a:buClr>
              <a:buFont typeface="Arial"/>
              <a:buNone/>
              <a:defRPr sz="7465" b="0" i="0" u="none" strike="noStrike" cap="none">
                <a:solidFill>
                  <a:schemeClr val="dk1"/>
                </a:solidFill>
                <a:latin typeface="Lato"/>
                <a:ea typeface="Lato"/>
                <a:cs typeface="Lato"/>
                <a:sym typeface="Lato"/>
              </a:defRPr>
            </a:lvl9pPr>
          </a:lstStyle>
          <a:p>
            <a:endParaRPr/>
          </a:p>
        </p:txBody>
      </p:sp>
      <p:sp>
        <p:nvSpPr>
          <p:cNvPr id="193" name="Shape 193"/>
          <p:cNvSpPr txBox="1">
            <a:spLocks noGrp="1"/>
          </p:cNvSpPr>
          <p:nvPr>
            <p:ph type="sldNum" idx="12"/>
          </p:nvPr>
        </p:nvSpPr>
        <p:spPr>
          <a:xfrm>
            <a:off x="22587334" y="12435242"/>
            <a:ext cx="1462819" cy="1049599"/>
          </a:xfrm>
          <a:prstGeom prst="rect">
            <a:avLst/>
          </a:prstGeom>
          <a:noFill/>
          <a:ln>
            <a:noFill/>
          </a:ln>
        </p:spPr>
        <p:txBody>
          <a:bodyPr lIns="91425" tIns="91425" rIns="91425" bIns="91425" anchor="ctr" anchorCtr="0">
            <a:noAutofit/>
          </a:bodyPr>
          <a:lstStyle/>
          <a:p>
            <a:pPr marL="0" marR="0" lvl="0" indent="0" algn="l" rtl="0">
              <a:spcBef>
                <a:spcPts val="0"/>
              </a:spcBef>
              <a:buSzPct val="25000"/>
              <a:buNone/>
            </a:pPr>
            <a:fld id="{00000000-1234-1234-1234-123412341234}" type="slidenum">
              <a:rPr lang="en-US" sz="3600">
                <a:solidFill>
                  <a:schemeClr val="dk1"/>
                </a:solidFill>
                <a:latin typeface="Lato"/>
                <a:ea typeface="Lato"/>
                <a:cs typeface="Lato"/>
                <a:sym typeface="Lato"/>
              </a:rPr>
              <a:t>‹#›</a:t>
            </a:fld>
            <a:endParaRPr lang="en-US" sz="3600">
              <a:solidFill>
                <a:schemeClr val="dk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Blank">
    <p:spTree>
      <p:nvGrpSpPr>
        <p:cNvPr id="1" name="Shape 40"/>
        <p:cNvGrpSpPr/>
        <p:nvPr/>
      </p:nvGrpSpPr>
      <p:grpSpPr>
        <a:xfrm>
          <a:off x="0" y="0"/>
          <a:ext cx="0" cy="0"/>
          <a:chOff x="0" y="0"/>
          <a:chExt cx="0" cy="0"/>
        </a:xfrm>
      </p:grpSpPr>
      <p:sp>
        <p:nvSpPr>
          <p:cNvPr id="41" name="Shape 41"/>
          <p:cNvSpPr/>
          <p:nvPr/>
        </p:nvSpPr>
        <p:spPr>
          <a:xfrm>
            <a:off x="21213375" y="844858"/>
            <a:ext cx="1295400" cy="16001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42" name="Shape 42"/>
          <p:cNvSpPr/>
          <p:nvPr/>
        </p:nvSpPr>
        <p:spPr>
          <a:xfrm>
            <a:off x="9546939"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43" name="Shape 43"/>
          <p:cNvCxnSpPr/>
          <p:nvPr/>
        </p:nvCxnSpPr>
        <p:spPr>
          <a:xfrm rot="10800000" flipH="1">
            <a:off x="11196381"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44" name="Shape 44"/>
          <p:cNvSpPr/>
          <p:nvPr/>
        </p:nvSpPr>
        <p:spPr>
          <a:xfrm>
            <a:off x="9009882"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Overview</a:t>
            </a:r>
          </a:p>
        </p:txBody>
      </p:sp>
      <p:sp>
        <p:nvSpPr>
          <p:cNvPr id="45" name="Shape 45"/>
          <p:cNvSpPr/>
          <p:nvPr/>
        </p:nvSpPr>
        <p:spPr>
          <a:xfrm>
            <a:off x="11989427"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46" name="Shape 46"/>
          <p:cNvCxnSpPr/>
          <p:nvPr/>
        </p:nvCxnSpPr>
        <p:spPr>
          <a:xfrm rot="10800000" flipH="1">
            <a:off x="13638868"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47" name="Shape 47"/>
          <p:cNvSpPr/>
          <p:nvPr/>
        </p:nvSpPr>
        <p:spPr>
          <a:xfrm>
            <a:off x="11452370"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Prospects</a:t>
            </a:r>
          </a:p>
        </p:txBody>
      </p:sp>
      <p:sp>
        <p:nvSpPr>
          <p:cNvPr id="48" name="Shape 48"/>
          <p:cNvSpPr/>
          <p:nvPr/>
        </p:nvSpPr>
        <p:spPr>
          <a:xfrm>
            <a:off x="14431912"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49" name="Shape 49"/>
          <p:cNvCxnSpPr/>
          <p:nvPr/>
        </p:nvCxnSpPr>
        <p:spPr>
          <a:xfrm rot="10800000" flipH="1">
            <a:off x="16081354"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50" name="Shape 50"/>
          <p:cNvSpPr/>
          <p:nvPr/>
        </p:nvSpPr>
        <p:spPr>
          <a:xfrm>
            <a:off x="13894856"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1600">
                <a:solidFill>
                  <a:srgbClr val="393A39"/>
                </a:solidFill>
                <a:latin typeface="+mn-lt"/>
                <a:ea typeface="Lato"/>
                <a:cs typeface="Lato"/>
                <a:sym typeface="Lato"/>
              </a:rPr>
              <a:t>Templates &amp;</a:t>
            </a:r>
          </a:p>
          <a:p>
            <a:pPr marL="0" marR="0" lvl="0" indent="0" algn="ctr" rtl="0">
              <a:spcBef>
                <a:spcPts val="0"/>
              </a:spcBef>
              <a:buSzPct val="25000"/>
              <a:buNone/>
            </a:pPr>
            <a:r>
              <a:rPr lang="en-US" sz="1600">
                <a:solidFill>
                  <a:srgbClr val="393A39"/>
                </a:solidFill>
                <a:latin typeface="+mn-lt"/>
                <a:ea typeface="Lato"/>
                <a:cs typeface="Lato"/>
                <a:sym typeface="Lato"/>
              </a:rPr>
              <a:t>Email Tracking</a:t>
            </a:r>
          </a:p>
        </p:txBody>
      </p:sp>
      <p:sp>
        <p:nvSpPr>
          <p:cNvPr id="51" name="Shape 51"/>
          <p:cNvSpPr/>
          <p:nvPr/>
        </p:nvSpPr>
        <p:spPr>
          <a:xfrm>
            <a:off x="16874395" y="115486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52" name="Shape 52"/>
          <p:cNvCxnSpPr/>
          <p:nvPr/>
        </p:nvCxnSpPr>
        <p:spPr>
          <a:xfrm rot="10800000" flipH="1">
            <a:off x="18523837" y="1898179"/>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53" name="Shape 53"/>
          <p:cNvSpPr/>
          <p:nvPr/>
        </p:nvSpPr>
        <p:spPr>
          <a:xfrm>
            <a:off x="16337340" y="1652249"/>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Document</a:t>
            </a:r>
          </a:p>
          <a:p>
            <a:pPr marL="0" marR="0" lvl="0" indent="0" algn="ctr" rtl="0">
              <a:spcBef>
                <a:spcPts val="0"/>
              </a:spcBef>
              <a:buSzPct val="25000"/>
              <a:buNone/>
            </a:pPr>
            <a:r>
              <a:rPr lang="en-US" sz="2000">
                <a:solidFill>
                  <a:srgbClr val="393A39"/>
                </a:solidFill>
                <a:latin typeface="+mn-lt"/>
                <a:ea typeface="Lato"/>
                <a:cs typeface="Lato"/>
                <a:sym typeface="Lato"/>
              </a:rPr>
              <a:t>Tracking</a:t>
            </a:r>
          </a:p>
        </p:txBody>
      </p:sp>
      <p:sp>
        <p:nvSpPr>
          <p:cNvPr id="54" name="Shape 54"/>
          <p:cNvSpPr/>
          <p:nvPr/>
        </p:nvSpPr>
        <p:spPr>
          <a:xfrm>
            <a:off x="19316876" y="115486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55" name="Shape 55"/>
          <p:cNvCxnSpPr/>
          <p:nvPr/>
        </p:nvCxnSpPr>
        <p:spPr>
          <a:xfrm rot="10800000" flipH="1">
            <a:off x="20966318" y="1898179"/>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56" name="Shape 56"/>
          <p:cNvSpPr/>
          <p:nvPr/>
        </p:nvSpPr>
        <p:spPr>
          <a:xfrm>
            <a:off x="18777690" y="1638098"/>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Call </a:t>
            </a:r>
          </a:p>
          <a:p>
            <a:pPr marL="0" marR="0" lvl="0" indent="0" algn="ctr" rtl="0">
              <a:spcBef>
                <a:spcPts val="0"/>
              </a:spcBef>
              <a:buSzPct val="25000"/>
              <a:buNone/>
            </a:pPr>
            <a:r>
              <a:rPr lang="en-US" sz="2000">
                <a:solidFill>
                  <a:srgbClr val="393A39"/>
                </a:solidFill>
                <a:latin typeface="+mn-lt"/>
                <a:ea typeface="Lato"/>
                <a:cs typeface="Lato"/>
                <a:sym typeface="Lato"/>
              </a:rPr>
              <a:t>Tracking</a:t>
            </a:r>
          </a:p>
        </p:txBody>
      </p:sp>
      <p:sp>
        <p:nvSpPr>
          <p:cNvPr id="57" name="Shape 57"/>
          <p:cNvSpPr txBox="1">
            <a:spLocks noGrp="1"/>
          </p:cNvSpPr>
          <p:nvPr>
            <p:ph type="body" idx="1"/>
          </p:nvPr>
        </p:nvSpPr>
        <p:spPr>
          <a:xfrm>
            <a:off x="12640790" y="4903357"/>
            <a:ext cx="10606086" cy="495501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600" b="0" i="0" u="none" strike="noStrike" cap="none">
                <a:solidFill>
                  <a:schemeClr val="dk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24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20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58" name="Shape 58"/>
          <p:cNvSpPr txBox="1">
            <a:spLocks noGrp="1"/>
          </p:cNvSpPr>
          <p:nvPr>
            <p:ph type="body" idx="2"/>
          </p:nvPr>
        </p:nvSpPr>
        <p:spPr>
          <a:xfrm>
            <a:off x="12640790" y="3765310"/>
            <a:ext cx="10120312" cy="113804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accent1"/>
              </a:buClr>
              <a:buFont typeface="Arial"/>
              <a:buNone/>
              <a:defRPr sz="6000" b="0" i="0" u="none" strike="noStrike" cap="none">
                <a:solidFill>
                  <a:schemeClr val="accent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59" name="Shape 59"/>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60" name="Shape 60"/>
          <p:cNvSpPr txBox="1"/>
          <p:nvPr/>
        </p:nvSpPr>
        <p:spPr>
          <a:xfrm>
            <a:off x="1419925" y="1143341"/>
            <a:ext cx="6838731"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HubSpot Sales + CRM</a:t>
            </a:r>
          </a:p>
        </p:txBody>
      </p:sp>
      <p:sp>
        <p:nvSpPr>
          <p:cNvPr id="61" name="Shape 61"/>
          <p:cNvSpPr/>
          <p:nvPr/>
        </p:nvSpPr>
        <p:spPr>
          <a:xfrm>
            <a:off x="21790451" y="11665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62" name="Shape 62"/>
          <p:cNvCxnSpPr/>
          <p:nvPr/>
        </p:nvCxnSpPr>
        <p:spPr>
          <a:xfrm rot="10800000" flipH="1">
            <a:off x="23439893" y="1909903"/>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63" name="Shape 63"/>
          <p:cNvSpPr/>
          <p:nvPr/>
        </p:nvSpPr>
        <p:spPr>
          <a:xfrm>
            <a:off x="21286434" y="164982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Meetings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Blank">
    <p:spTree>
      <p:nvGrpSpPr>
        <p:cNvPr id="1" name="Shape 64"/>
        <p:cNvGrpSpPr/>
        <p:nvPr/>
      </p:nvGrpSpPr>
      <p:grpSpPr>
        <a:xfrm>
          <a:off x="0" y="0"/>
          <a:ext cx="0" cy="0"/>
          <a:chOff x="0" y="0"/>
          <a:chExt cx="0" cy="0"/>
        </a:xfrm>
      </p:grpSpPr>
      <p:sp>
        <p:nvSpPr>
          <p:cNvPr id="65" name="Shape 65"/>
          <p:cNvSpPr/>
          <p:nvPr/>
        </p:nvSpPr>
        <p:spPr>
          <a:xfrm>
            <a:off x="21213375" y="844858"/>
            <a:ext cx="1295400" cy="16001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66" name="Shape 66"/>
          <p:cNvSpPr/>
          <p:nvPr/>
        </p:nvSpPr>
        <p:spPr>
          <a:xfrm>
            <a:off x="9546939"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67" name="Shape 67"/>
          <p:cNvCxnSpPr/>
          <p:nvPr/>
        </p:nvCxnSpPr>
        <p:spPr>
          <a:xfrm rot="10800000" flipH="1">
            <a:off x="11196381"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68" name="Shape 68"/>
          <p:cNvSpPr/>
          <p:nvPr/>
        </p:nvSpPr>
        <p:spPr>
          <a:xfrm>
            <a:off x="9009882"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dirty="0">
                <a:solidFill>
                  <a:srgbClr val="393A39"/>
                </a:solidFill>
                <a:latin typeface="+mn-lt"/>
                <a:ea typeface="Lato"/>
                <a:cs typeface="Lato"/>
                <a:sym typeface="Lato"/>
              </a:rPr>
              <a:t>Overview</a:t>
            </a:r>
          </a:p>
        </p:txBody>
      </p:sp>
      <p:sp>
        <p:nvSpPr>
          <p:cNvPr id="69" name="Shape 69"/>
          <p:cNvSpPr/>
          <p:nvPr/>
        </p:nvSpPr>
        <p:spPr>
          <a:xfrm>
            <a:off x="11989427"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70" name="Shape 70"/>
          <p:cNvCxnSpPr/>
          <p:nvPr/>
        </p:nvCxnSpPr>
        <p:spPr>
          <a:xfrm rot="10800000" flipH="1">
            <a:off x="13638868"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71" name="Shape 71"/>
          <p:cNvSpPr/>
          <p:nvPr/>
        </p:nvSpPr>
        <p:spPr>
          <a:xfrm>
            <a:off x="11452370"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Prospects</a:t>
            </a:r>
          </a:p>
        </p:txBody>
      </p:sp>
      <p:sp>
        <p:nvSpPr>
          <p:cNvPr id="72" name="Shape 72"/>
          <p:cNvSpPr/>
          <p:nvPr/>
        </p:nvSpPr>
        <p:spPr>
          <a:xfrm>
            <a:off x="14431912" y="11560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73" name="Shape 73"/>
          <p:cNvCxnSpPr/>
          <p:nvPr/>
        </p:nvCxnSpPr>
        <p:spPr>
          <a:xfrm rot="10800000" flipH="1">
            <a:off x="16081354" y="1899402"/>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74" name="Shape 74"/>
          <p:cNvSpPr/>
          <p:nvPr/>
        </p:nvSpPr>
        <p:spPr>
          <a:xfrm>
            <a:off x="13894856" y="168895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1600">
                <a:solidFill>
                  <a:srgbClr val="393A39"/>
                </a:solidFill>
                <a:latin typeface="+mn-lt"/>
                <a:ea typeface="Lato"/>
                <a:cs typeface="Lato"/>
                <a:sym typeface="Lato"/>
              </a:rPr>
              <a:t>Templates &amp;</a:t>
            </a:r>
          </a:p>
          <a:p>
            <a:pPr marL="0" marR="0" lvl="0" indent="0" algn="ctr" rtl="0">
              <a:spcBef>
                <a:spcPts val="0"/>
              </a:spcBef>
              <a:buSzPct val="25000"/>
              <a:buNone/>
            </a:pPr>
            <a:r>
              <a:rPr lang="en-US" sz="1600">
                <a:solidFill>
                  <a:srgbClr val="393A39"/>
                </a:solidFill>
                <a:latin typeface="+mn-lt"/>
                <a:ea typeface="Lato"/>
                <a:cs typeface="Lato"/>
                <a:sym typeface="Lato"/>
              </a:rPr>
              <a:t>Email Tracking</a:t>
            </a:r>
          </a:p>
        </p:txBody>
      </p:sp>
      <p:sp>
        <p:nvSpPr>
          <p:cNvPr id="75" name="Shape 75"/>
          <p:cNvSpPr/>
          <p:nvPr/>
        </p:nvSpPr>
        <p:spPr>
          <a:xfrm>
            <a:off x="16874395" y="115486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76" name="Shape 76"/>
          <p:cNvCxnSpPr/>
          <p:nvPr/>
        </p:nvCxnSpPr>
        <p:spPr>
          <a:xfrm rot="10800000" flipH="1">
            <a:off x="18523837" y="1898179"/>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77" name="Shape 77"/>
          <p:cNvSpPr/>
          <p:nvPr/>
        </p:nvSpPr>
        <p:spPr>
          <a:xfrm>
            <a:off x="16337340" y="1652249"/>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Document</a:t>
            </a:r>
          </a:p>
          <a:p>
            <a:pPr marL="0" marR="0" lvl="0" indent="0" algn="ctr" rtl="0">
              <a:spcBef>
                <a:spcPts val="0"/>
              </a:spcBef>
              <a:buSzPct val="25000"/>
              <a:buNone/>
            </a:pPr>
            <a:r>
              <a:rPr lang="en-US" sz="2000">
                <a:solidFill>
                  <a:srgbClr val="393A39"/>
                </a:solidFill>
                <a:latin typeface="+mn-lt"/>
                <a:ea typeface="Lato"/>
                <a:cs typeface="Lato"/>
                <a:sym typeface="Lato"/>
              </a:rPr>
              <a:t>Tracking</a:t>
            </a:r>
          </a:p>
        </p:txBody>
      </p:sp>
      <p:sp>
        <p:nvSpPr>
          <p:cNvPr id="78" name="Shape 78"/>
          <p:cNvSpPr/>
          <p:nvPr/>
        </p:nvSpPr>
        <p:spPr>
          <a:xfrm>
            <a:off x="19316876" y="1154867"/>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79" name="Shape 79"/>
          <p:cNvCxnSpPr/>
          <p:nvPr/>
        </p:nvCxnSpPr>
        <p:spPr>
          <a:xfrm rot="10800000" flipH="1">
            <a:off x="20966318" y="1898179"/>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80" name="Shape 80"/>
          <p:cNvSpPr/>
          <p:nvPr/>
        </p:nvSpPr>
        <p:spPr>
          <a:xfrm>
            <a:off x="18777690" y="1638098"/>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Call </a:t>
            </a:r>
          </a:p>
          <a:p>
            <a:pPr marL="0" marR="0" lvl="0" indent="0" algn="ctr" rtl="0">
              <a:spcBef>
                <a:spcPts val="0"/>
              </a:spcBef>
              <a:buSzPct val="25000"/>
              <a:buNone/>
            </a:pPr>
            <a:r>
              <a:rPr lang="en-US" sz="2000">
                <a:solidFill>
                  <a:srgbClr val="393A39"/>
                </a:solidFill>
                <a:latin typeface="+mn-lt"/>
                <a:ea typeface="Lato"/>
                <a:cs typeface="Lato"/>
                <a:sym typeface="Lato"/>
              </a:rPr>
              <a:t>Tracking</a:t>
            </a:r>
          </a:p>
        </p:txBody>
      </p:sp>
      <p:sp>
        <p:nvSpPr>
          <p:cNvPr id="81" name="Shape 81"/>
          <p:cNvSpPr txBox="1">
            <a:spLocks noGrp="1"/>
          </p:cNvSpPr>
          <p:nvPr>
            <p:ph type="body" idx="1"/>
          </p:nvPr>
        </p:nvSpPr>
        <p:spPr>
          <a:xfrm>
            <a:off x="12640790" y="4903357"/>
            <a:ext cx="10606086" cy="495501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600" b="0" i="0" u="none" strike="noStrike" cap="none">
                <a:solidFill>
                  <a:schemeClr val="dk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24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20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82" name="Shape 82"/>
          <p:cNvSpPr txBox="1">
            <a:spLocks noGrp="1"/>
          </p:cNvSpPr>
          <p:nvPr>
            <p:ph type="body" idx="2"/>
          </p:nvPr>
        </p:nvSpPr>
        <p:spPr>
          <a:xfrm>
            <a:off x="12640790" y="3765310"/>
            <a:ext cx="10120312" cy="113804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accent1"/>
              </a:buClr>
              <a:buFont typeface="Arial"/>
              <a:buNone/>
              <a:defRPr sz="6000" b="0" i="0" u="none" strike="noStrike" cap="none">
                <a:solidFill>
                  <a:schemeClr val="accent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dirty="0"/>
          </a:p>
        </p:txBody>
      </p:sp>
      <p:sp>
        <p:nvSpPr>
          <p:cNvPr id="83" name="Shape 83"/>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84" name="Shape 84"/>
          <p:cNvSpPr txBox="1"/>
          <p:nvPr/>
        </p:nvSpPr>
        <p:spPr>
          <a:xfrm>
            <a:off x="1419925" y="1143341"/>
            <a:ext cx="5702770"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HubSpot Sales</a:t>
            </a:r>
          </a:p>
        </p:txBody>
      </p:sp>
      <p:sp>
        <p:nvSpPr>
          <p:cNvPr id="85" name="Shape 85"/>
          <p:cNvSpPr/>
          <p:nvPr/>
        </p:nvSpPr>
        <p:spPr>
          <a:xfrm>
            <a:off x="21790451" y="1166591"/>
            <a:ext cx="1539557" cy="1539959"/>
          </a:xfrm>
          <a:prstGeom prst="ellipse">
            <a:avLst/>
          </a:prstGeom>
          <a:solidFill>
            <a:schemeClr val="lt2">
              <a:alpha val="90980"/>
            </a:schemeClr>
          </a:solidFill>
          <a:ln w="76200" cap="flat" cmpd="sng">
            <a:solidFill>
              <a:srgbClr val="D6DAE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cxnSp>
        <p:nvCxnSpPr>
          <p:cNvPr id="86" name="Shape 86"/>
          <p:cNvCxnSpPr/>
          <p:nvPr/>
        </p:nvCxnSpPr>
        <p:spPr>
          <a:xfrm rot="10800000" flipH="1">
            <a:off x="23439893" y="1909903"/>
            <a:ext cx="683161" cy="25445"/>
          </a:xfrm>
          <a:prstGeom prst="straightConnector1">
            <a:avLst/>
          </a:prstGeom>
          <a:noFill/>
          <a:ln w="12700" cap="flat" cmpd="sng">
            <a:solidFill>
              <a:schemeClr val="dk1">
                <a:alpha val="33725"/>
              </a:schemeClr>
            </a:solidFill>
            <a:prstDash val="dash"/>
            <a:miter/>
            <a:headEnd type="none" w="med" len="med"/>
            <a:tailEnd type="triangle" w="lg" len="lg"/>
          </a:ln>
        </p:spPr>
      </p:cxnSp>
      <p:sp>
        <p:nvSpPr>
          <p:cNvPr id="87" name="Shape 87"/>
          <p:cNvSpPr/>
          <p:nvPr/>
        </p:nvSpPr>
        <p:spPr>
          <a:xfrm>
            <a:off x="21286434" y="1649822"/>
            <a:ext cx="2613668" cy="528308"/>
          </a:xfrm>
          <a:prstGeom prst="chevron">
            <a:avLst>
              <a:gd name="adj" fmla="val 31257"/>
            </a:avLst>
          </a:prstGeom>
          <a:noFill/>
          <a:ln>
            <a:noFill/>
          </a:ln>
        </p:spPr>
        <p:txBody>
          <a:bodyPr lIns="243775" tIns="274300" rIns="243775" bIns="301750" anchor="ctr" anchorCtr="0">
            <a:noAutofit/>
          </a:bodyPr>
          <a:lstStyle/>
          <a:p>
            <a:pPr marL="0" marR="0" lvl="0" indent="0" algn="ctr" rtl="0">
              <a:spcBef>
                <a:spcPts val="0"/>
              </a:spcBef>
              <a:buSzPct val="25000"/>
              <a:buNone/>
            </a:pPr>
            <a:r>
              <a:rPr lang="en-US" sz="2000">
                <a:solidFill>
                  <a:srgbClr val="393A39"/>
                </a:solidFill>
                <a:latin typeface="+mn-lt"/>
                <a:ea typeface="Lato"/>
                <a:cs typeface="Lato"/>
                <a:sym typeface="Lato"/>
              </a:rPr>
              <a:t>Meetings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Blank">
    <p:spTree>
      <p:nvGrpSpPr>
        <p:cNvPr id="1" name="Shape 88"/>
        <p:cNvGrpSpPr/>
        <p:nvPr/>
      </p:nvGrpSpPr>
      <p:grpSpPr>
        <a:xfrm>
          <a:off x="0" y="0"/>
          <a:ext cx="0" cy="0"/>
          <a:chOff x="0" y="0"/>
          <a:chExt cx="0" cy="0"/>
        </a:xfrm>
      </p:grpSpPr>
      <p:sp>
        <p:nvSpPr>
          <p:cNvPr id="89" name="Shape 89"/>
          <p:cNvSpPr/>
          <p:nvPr/>
        </p:nvSpPr>
        <p:spPr>
          <a:xfrm>
            <a:off x="21213375" y="844858"/>
            <a:ext cx="1295400" cy="16001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90" name="Shape 90"/>
          <p:cNvSpPr txBox="1">
            <a:spLocks noGrp="1"/>
          </p:cNvSpPr>
          <p:nvPr>
            <p:ph type="body" idx="1"/>
          </p:nvPr>
        </p:nvSpPr>
        <p:spPr>
          <a:xfrm>
            <a:off x="12640790" y="4903357"/>
            <a:ext cx="10606086" cy="4955017"/>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dk1"/>
              </a:buClr>
              <a:buFont typeface="Arial"/>
              <a:buNone/>
              <a:defRPr sz="3600" b="0" i="0" u="none" strike="noStrike" cap="none">
                <a:solidFill>
                  <a:schemeClr val="dk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24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20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18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91" name="Shape 91"/>
          <p:cNvSpPr txBox="1">
            <a:spLocks noGrp="1"/>
          </p:cNvSpPr>
          <p:nvPr>
            <p:ph type="body" idx="2"/>
          </p:nvPr>
        </p:nvSpPr>
        <p:spPr>
          <a:xfrm>
            <a:off x="12640790" y="3765310"/>
            <a:ext cx="10120312" cy="1138046"/>
          </a:xfrm>
          <a:prstGeom prst="rect">
            <a:avLst/>
          </a:prstGeom>
          <a:noFill/>
          <a:ln>
            <a:noFill/>
          </a:ln>
        </p:spPr>
        <p:txBody>
          <a:bodyPr lIns="91425" tIns="91425" rIns="91425" bIns="91425" anchor="t" anchorCtr="0"/>
          <a:lstStyle>
            <a:lvl1pPr marL="0" marR="0" lvl="0" indent="0" algn="l" rtl="0">
              <a:lnSpc>
                <a:spcPct val="90000"/>
              </a:lnSpc>
              <a:spcBef>
                <a:spcPts val="2000"/>
              </a:spcBef>
              <a:buClr>
                <a:schemeClr val="accent1"/>
              </a:buClr>
              <a:buFont typeface="Arial"/>
              <a:buNone/>
              <a:defRPr sz="6000" b="0" i="0" u="none" strike="noStrike" cap="none">
                <a:solidFill>
                  <a:schemeClr val="accent1"/>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
        <p:nvSpPr>
          <p:cNvPr id="92" name="Shape 92"/>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93" name="Shape 93"/>
          <p:cNvSpPr txBox="1"/>
          <p:nvPr/>
        </p:nvSpPr>
        <p:spPr>
          <a:xfrm>
            <a:off x="1419925" y="1143341"/>
            <a:ext cx="4548040"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HubSpot CRM</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0_Big Image Placeholder">
    <p:spTree>
      <p:nvGrpSpPr>
        <p:cNvPr id="1" name="Shape 94"/>
        <p:cNvGrpSpPr/>
        <p:nvPr/>
      </p:nvGrpSpPr>
      <p:grpSpPr>
        <a:xfrm>
          <a:off x="0" y="0"/>
          <a:ext cx="0" cy="0"/>
          <a:chOff x="0" y="0"/>
          <a:chExt cx="0" cy="0"/>
        </a:xfrm>
      </p:grpSpPr>
      <p:sp>
        <p:nvSpPr>
          <p:cNvPr id="95" name="Shape 95"/>
          <p:cNvSpPr/>
          <p:nvPr/>
        </p:nvSpPr>
        <p:spPr>
          <a:xfrm>
            <a:off x="0" y="-49632"/>
            <a:ext cx="24377649" cy="362585"/>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Big Image Placeholder">
    <p:spTree>
      <p:nvGrpSpPr>
        <p:cNvPr id="1" name="Shape 96"/>
        <p:cNvGrpSpPr/>
        <p:nvPr/>
      </p:nvGrpSpPr>
      <p:grpSpPr>
        <a:xfrm>
          <a:off x="0" y="0"/>
          <a:ext cx="0" cy="0"/>
          <a:chOff x="0" y="0"/>
          <a:chExt cx="0" cy="0"/>
        </a:xfrm>
      </p:grpSpPr>
      <p:sp>
        <p:nvSpPr>
          <p:cNvPr id="97" name="Shape 97"/>
          <p:cNvSpPr>
            <a:spLocks noGrp="1"/>
          </p:cNvSpPr>
          <p:nvPr>
            <p:ph type="pic" idx="2"/>
          </p:nvPr>
        </p:nvSpPr>
        <p:spPr>
          <a:xfrm>
            <a:off x="-3176" y="0"/>
            <a:ext cx="12161839" cy="13716000"/>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4200" b="0" i="0" u="none" strike="noStrike" cap="none">
                <a:solidFill>
                  <a:srgbClr val="D8D8D8"/>
                </a:solidFill>
                <a:latin typeface="+mn-lt"/>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Big Image Placeholder">
    <p:spTree>
      <p:nvGrpSpPr>
        <p:cNvPr id="1" name="Shape 98"/>
        <p:cNvGrpSpPr/>
        <p:nvPr/>
      </p:nvGrpSpPr>
      <p:grpSpPr>
        <a:xfrm>
          <a:off x="0" y="0"/>
          <a:ext cx="0" cy="0"/>
          <a:chOff x="0" y="0"/>
          <a:chExt cx="0" cy="0"/>
        </a:xfrm>
      </p:grpSpPr>
      <p:sp>
        <p:nvSpPr>
          <p:cNvPr id="99" name="Shape 99"/>
          <p:cNvSpPr>
            <a:spLocks noGrp="1"/>
          </p:cNvSpPr>
          <p:nvPr>
            <p:ph type="pic" idx="2"/>
          </p:nvPr>
        </p:nvSpPr>
        <p:spPr>
          <a:xfrm>
            <a:off x="0" y="0"/>
            <a:ext cx="15779750" cy="13716000"/>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42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6_Big Image Placeholder">
    <p:spTree>
      <p:nvGrpSpPr>
        <p:cNvPr id="1" name="Shape 100"/>
        <p:cNvGrpSpPr/>
        <p:nvPr/>
      </p:nvGrpSpPr>
      <p:grpSpPr>
        <a:xfrm>
          <a:off x="0" y="0"/>
          <a:ext cx="0" cy="0"/>
          <a:chOff x="0" y="0"/>
          <a:chExt cx="0" cy="0"/>
        </a:xfrm>
      </p:grpSpPr>
      <p:sp>
        <p:nvSpPr>
          <p:cNvPr id="101" name="Shape 101"/>
          <p:cNvSpPr>
            <a:spLocks noGrp="1"/>
          </p:cNvSpPr>
          <p:nvPr>
            <p:ph type="pic" idx="2"/>
          </p:nvPr>
        </p:nvSpPr>
        <p:spPr>
          <a:xfrm>
            <a:off x="0" y="0"/>
            <a:ext cx="13565281" cy="13716000"/>
          </a:xfrm>
          <a:prstGeom prst="rect">
            <a:avLst/>
          </a:prstGeom>
          <a:noFill/>
          <a:ln>
            <a:noFill/>
          </a:ln>
        </p:spPr>
        <p:txBody>
          <a:bodyPr lIns="91425" tIns="91425" rIns="91425" bIns="91425" anchor="t" anchorCtr="0"/>
          <a:lstStyle>
            <a:lvl1pPr marL="0" marR="0" lvl="0" indent="0" algn="l" rtl="0">
              <a:lnSpc>
                <a:spcPct val="90000"/>
              </a:lnSpc>
              <a:spcBef>
                <a:spcPts val="2000"/>
              </a:spcBef>
              <a:buClr>
                <a:srgbClr val="D8D8D8"/>
              </a:buClr>
              <a:buFont typeface="Arial"/>
              <a:buNone/>
              <a:defRPr sz="4200" b="0" i="0" u="none" strike="noStrike" cap="none">
                <a:solidFill>
                  <a:srgbClr val="D8D8D8"/>
                </a:solidFill>
                <a:latin typeface="Lato"/>
                <a:ea typeface="Lato"/>
                <a:cs typeface="Lato"/>
                <a:sym typeface="Lato"/>
              </a:defRPr>
            </a:lvl1pPr>
            <a:lvl2pPr marL="914216" marR="0" lvl="1" indent="-12516" algn="l" rtl="0">
              <a:lnSpc>
                <a:spcPct val="90000"/>
              </a:lnSpc>
              <a:spcBef>
                <a:spcPts val="1000"/>
              </a:spcBef>
              <a:buClr>
                <a:schemeClr val="dk1"/>
              </a:buClr>
              <a:buFont typeface="Arial"/>
              <a:buNone/>
              <a:defRPr sz="4000" b="0" i="0" u="none" strike="noStrike" cap="none">
                <a:solidFill>
                  <a:schemeClr val="dk1"/>
                </a:solidFill>
                <a:latin typeface="Lato"/>
                <a:ea typeface="Lato"/>
                <a:cs typeface="Lato"/>
                <a:sym typeface="Lato"/>
              </a:defRPr>
            </a:lvl2pPr>
            <a:lvl3pPr marL="1828433" marR="0" lvl="2" indent="-12333" algn="l" rtl="0">
              <a:lnSpc>
                <a:spcPct val="90000"/>
              </a:lnSpc>
              <a:spcBef>
                <a:spcPts val="1000"/>
              </a:spcBef>
              <a:buClr>
                <a:schemeClr val="dk1"/>
              </a:buClr>
              <a:buFont typeface="Arial"/>
              <a:buNone/>
              <a:defRPr sz="3600" b="0" i="0" u="none" strike="noStrike" cap="none">
                <a:solidFill>
                  <a:schemeClr val="dk1"/>
                </a:solidFill>
                <a:latin typeface="Lato"/>
                <a:ea typeface="Lato"/>
                <a:cs typeface="Lato"/>
                <a:sym typeface="Lato"/>
              </a:defRPr>
            </a:lvl3pPr>
            <a:lvl4pPr marL="2742651" marR="0" lvl="3" indent="-12151"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4pPr>
            <a:lvl5pPr marL="3656867" marR="0" lvl="4" indent="-11967" algn="l" rtl="0">
              <a:lnSpc>
                <a:spcPct val="90000"/>
              </a:lnSpc>
              <a:spcBef>
                <a:spcPts val="1000"/>
              </a:spcBef>
              <a:buClr>
                <a:schemeClr val="dk1"/>
              </a:buClr>
              <a:buFont typeface="Arial"/>
              <a:buNone/>
              <a:defRPr sz="3200" b="0" i="0" u="none" strike="noStrike" cap="none">
                <a:solidFill>
                  <a:schemeClr val="dk1"/>
                </a:solidFill>
                <a:latin typeface="Lato"/>
                <a:ea typeface="Lato"/>
                <a:cs typeface="Lato"/>
                <a:sym typeface="Lato"/>
              </a:defRPr>
            </a:lvl5pPr>
            <a:lvl6pPr marL="5028194" marR="0" lvl="5" indent="-240293"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6pPr>
            <a:lvl7pPr marL="5942411" marR="0" lvl="6" indent="-240110"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7pPr>
            <a:lvl8pPr marL="6856628" marR="0" lvl="7" indent="-239927"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8pPr>
            <a:lvl9pPr marL="7770846" marR="0" lvl="8" indent="-239745" algn="l" rtl="0">
              <a:lnSpc>
                <a:spcPct val="90000"/>
              </a:lnSpc>
              <a:spcBef>
                <a:spcPts val="1000"/>
              </a:spcBef>
              <a:buClr>
                <a:schemeClr val="dk1"/>
              </a:buClr>
              <a:buSzPct val="100000"/>
              <a:buFont typeface="Arial"/>
              <a:buChar char="•"/>
              <a:defRPr sz="36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675964" y="730258"/>
            <a:ext cx="21025723" cy="265112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Lato"/>
              <a:buNone/>
              <a:defRPr sz="6000" b="0" i="0" u="none" strike="noStrike" cap="none">
                <a:solidFill>
                  <a:schemeClr val="dk1"/>
                </a:solidFill>
                <a:latin typeface="Lato"/>
                <a:ea typeface="Lato"/>
                <a:cs typeface="Lato"/>
                <a:sym typeface="Lat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2" name="Shape 12"/>
          <p:cNvSpPr txBox="1"/>
          <p:nvPr/>
        </p:nvSpPr>
        <p:spPr>
          <a:xfrm>
            <a:off x="1625379" y="12478821"/>
            <a:ext cx="500401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dirty="0">
                <a:solidFill>
                  <a:schemeClr val="dk1"/>
                </a:solidFill>
                <a:latin typeface="Lato"/>
                <a:ea typeface="Lato"/>
                <a:cs typeface="Lato"/>
                <a:sym typeface="Lato"/>
              </a:rPr>
              <a:t>THE HUBSPOT  </a:t>
            </a:r>
            <a:r>
              <a:rPr lang="en-US" sz="2400" b="0" i="0" u="none" strike="noStrike" cap="none" dirty="0">
                <a:solidFill>
                  <a:schemeClr val="dk1"/>
                </a:solidFill>
                <a:latin typeface="Lato"/>
                <a:ea typeface="Lato"/>
                <a:cs typeface="Lato"/>
                <a:sym typeface="Lato"/>
              </a:rPr>
              <a:t>GROWTH STACK</a:t>
            </a:r>
          </a:p>
        </p:txBody>
      </p:sp>
      <p:cxnSp>
        <p:nvCxnSpPr>
          <p:cNvPr id="13" name="Shape 13"/>
          <p:cNvCxnSpPr>
            <a:stCxn id="12" idx="3"/>
          </p:cNvCxnSpPr>
          <p:nvPr/>
        </p:nvCxnSpPr>
        <p:spPr>
          <a:xfrm>
            <a:off x="6629399" y="12709653"/>
            <a:ext cx="16180200" cy="15000"/>
          </a:xfrm>
          <a:prstGeom prst="straightConnector1">
            <a:avLst/>
          </a:prstGeom>
          <a:noFill/>
          <a:ln w="12700" cap="flat" cmpd="sng">
            <a:solidFill>
              <a:srgbClr val="7F7F7F"/>
            </a:solidFill>
            <a:prstDash val="solid"/>
            <a:miter/>
            <a:headEnd type="none" w="med" len="med"/>
            <a:tailEnd type="none" w="med" len="med"/>
          </a:ln>
        </p:spPr>
      </p:cxnSp>
      <p:sp>
        <p:nvSpPr>
          <p:cNvPr id="14" name="Shape 14"/>
          <p:cNvSpPr txBox="1"/>
          <p:nvPr/>
        </p:nvSpPr>
        <p:spPr>
          <a:xfrm>
            <a:off x="22907834" y="12451852"/>
            <a:ext cx="738272" cy="553961"/>
          </a:xfrm>
          <a:prstGeom prst="rect">
            <a:avLst/>
          </a:prstGeom>
          <a:noFill/>
          <a:ln>
            <a:noFill/>
          </a:ln>
        </p:spPr>
        <p:txBody>
          <a:bodyPr lIns="182825" tIns="91400" rIns="182825" bIns="91400" anchor="t" anchorCtr="0">
            <a:noAutofit/>
          </a:bodyPr>
          <a:lstStyle/>
          <a:p>
            <a:pPr marL="0" marR="0" lvl="0" indent="0" algn="ctr" rtl="0">
              <a:spcBef>
                <a:spcPts val="0"/>
              </a:spcBef>
              <a:buSzPct val="25000"/>
              <a:buNone/>
            </a:pPr>
            <a:fld id="{00000000-1234-1234-1234-123412341234}" type="slidenum">
              <a:rPr lang="en-US" sz="2400" b="1">
                <a:solidFill>
                  <a:schemeClr val="dk1"/>
                </a:solidFill>
                <a:latin typeface="Lato"/>
                <a:ea typeface="Lato"/>
                <a:cs typeface="Lato"/>
                <a:sym typeface="Lato"/>
              </a:rPr>
              <a:t>‹#›</a:t>
            </a:fld>
            <a:endParaRPr lang="en-US" sz="2400" b="1">
              <a:solidFill>
                <a:schemeClr val="dk1"/>
              </a:solidFill>
              <a:latin typeface="Lato"/>
              <a:ea typeface="Lato"/>
              <a:cs typeface="Lato"/>
              <a:sym typeface="Lato"/>
            </a:endParaRPr>
          </a:p>
        </p:txBody>
      </p:sp>
      <p:sp>
        <p:nvSpPr>
          <p:cNvPr id="15" name="Shape 15"/>
          <p:cNvSpPr/>
          <p:nvPr/>
        </p:nvSpPr>
        <p:spPr>
          <a:xfrm>
            <a:off x="22937237" y="12384214"/>
            <a:ext cx="687533" cy="687533"/>
          </a:xfrm>
          <a:prstGeom prst="ellipse">
            <a:avLst/>
          </a:prstGeom>
          <a:no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4400">
              <a:solidFill>
                <a:schemeClr val="dk1"/>
              </a:solidFill>
              <a:latin typeface="Lato"/>
              <a:ea typeface="Lato"/>
              <a:cs typeface="Lato"/>
              <a:sym typeface="Lato"/>
            </a:endParaRPr>
          </a:p>
        </p:txBody>
      </p:sp>
      <p:sp>
        <p:nvSpPr>
          <p:cNvPr id="2" name="Text Placeholder 1"/>
          <p:cNvSpPr>
            <a:spLocks noGrp="1"/>
          </p:cNvSpPr>
          <p:nvPr>
            <p:ph type="body" idx="1"/>
          </p:nvPr>
        </p:nvSpPr>
        <p:spPr>
          <a:xfrm>
            <a:off x="1676400" y="3651250"/>
            <a:ext cx="21024850" cy="87026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ubspot.com/products/growth-stac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goo.gl/forms/jxsjafJpjeZobG353" TargetMode="External"/><Relationship Id="rId4" Type="http://schemas.openxmlformats.org/officeDocument/2006/relationships/hyperlink" Target="https://www.hubspot.com/company-news/hubspot-looks-to-the-future-introduces-growth-stack-of-powerful-connected-tools-at-inbound1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hubspot.com/partners/badge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Shape 201"/>
          <p:cNvSpPr txBox="1"/>
          <p:nvPr/>
        </p:nvSpPr>
        <p:spPr>
          <a:xfrm>
            <a:off x="653143" y="820112"/>
            <a:ext cx="22957971" cy="11556942"/>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6600" dirty="0">
                <a:solidFill>
                  <a:schemeClr val="accent6">
                    <a:lumMod val="10000"/>
                  </a:schemeClr>
                </a:solidFill>
                <a:latin typeface="Arial" charset="0"/>
                <a:ea typeface="Arial" charset="0"/>
                <a:cs typeface="Arial" charset="0"/>
                <a:sym typeface="Avenir"/>
              </a:rPr>
              <a:t>How to Use This Deck</a:t>
            </a:r>
          </a:p>
          <a:p>
            <a:pPr>
              <a:buSzPct val="25000"/>
            </a:pPr>
            <a:br>
              <a:rPr lang="en-US" sz="3600" dirty="0">
                <a:solidFill>
                  <a:schemeClr val="accent6">
                    <a:lumMod val="10000"/>
                  </a:schemeClr>
                </a:solidFill>
                <a:latin typeface="Arial" charset="0"/>
                <a:ea typeface="Arial" charset="0"/>
                <a:cs typeface="Arial" charset="0"/>
                <a:sym typeface="Avenir"/>
              </a:rPr>
            </a:br>
            <a:r>
              <a:rPr lang="en-US" sz="3200" dirty="0">
                <a:solidFill>
                  <a:schemeClr val="accent6">
                    <a:lumMod val="10000"/>
                  </a:schemeClr>
                </a:solidFill>
                <a:latin typeface="Arial" charset="0"/>
                <a:ea typeface="Arial" charset="0"/>
                <a:cs typeface="Arial" charset="0"/>
                <a:sym typeface="Avenir"/>
              </a:rPr>
              <a:t>This deck has been created to enable HubSpot Agency Partners to sell the HubSpot growth stack to prospects and clients.</a:t>
            </a:r>
          </a:p>
          <a:p>
            <a:pPr>
              <a:buSzPct val="25000"/>
            </a:pPr>
            <a:endParaRPr lang="en-US" sz="3200" dirty="0">
              <a:solidFill>
                <a:schemeClr val="accent6">
                  <a:lumMod val="10000"/>
                </a:schemeClr>
              </a:solidFill>
              <a:latin typeface="Arial" charset="0"/>
              <a:ea typeface="Arial" charset="0"/>
              <a:cs typeface="Arial" charset="0"/>
              <a:sym typeface="Avenir"/>
            </a:endParaRPr>
          </a:p>
          <a:p>
            <a:pPr>
              <a:buSzPct val="25000"/>
            </a:pPr>
            <a:r>
              <a:rPr lang="en-US" sz="3200" dirty="0">
                <a:solidFill>
                  <a:schemeClr val="accent6">
                    <a:lumMod val="10000"/>
                  </a:schemeClr>
                </a:solidFill>
                <a:latin typeface="Arial" charset="0"/>
                <a:ea typeface="Arial" charset="0"/>
                <a:cs typeface="Arial" charset="0"/>
                <a:sym typeface="Avenir"/>
              </a:rPr>
              <a:t>The growth stack is </a:t>
            </a:r>
            <a:r>
              <a:rPr lang="en-US" sz="3200" dirty="0" err="1">
                <a:solidFill>
                  <a:schemeClr val="accent6">
                    <a:lumMod val="10000"/>
                  </a:schemeClr>
                </a:solidFill>
                <a:latin typeface="Arial" charset="0"/>
                <a:ea typeface="Arial" charset="0"/>
                <a:cs typeface="Arial" charset="0"/>
                <a:sym typeface="Avenir"/>
              </a:rPr>
              <a:t>HubSpot’s</a:t>
            </a:r>
            <a:r>
              <a:rPr lang="en-US" sz="3200" dirty="0">
                <a:solidFill>
                  <a:schemeClr val="accent6">
                    <a:lumMod val="10000"/>
                  </a:schemeClr>
                </a:solidFill>
                <a:latin typeface="Arial" charset="0"/>
                <a:ea typeface="Arial" charset="0"/>
                <a:cs typeface="Arial" charset="0"/>
                <a:sym typeface="Avenir"/>
              </a:rPr>
              <a:t> marketing, sales, and CRM software. You can learn more about the growth stack here:</a:t>
            </a:r>
          </a:p>
          <a:p>
            <a:pPr>
              <a:buSzPct val="25000"/>
            </a:pPr>
            <a:r>
              <a:rPr lang="en-US" sz="3200" dirty="0">
                <a:solidFill>
                  <a:schemeClr val="accent6">
                    <a:lumMod val="10000"/>
                  </a:schemeClr>
                </a:solidFill>
                <a:latin typeface="Arial" charset="0"/>
                <a:ea typeface="Arial" charset="0"/>
                <a:cs typeface="Arial" charset="0"/>
                <a:sym typeface="Avenir"/>
                <a:hlinkClick r:id="rId3"/>
              </a:rPr>
              <a:t>https://www.hubspot.com/products/growth-stack</a:t>
            </a:r>
            <a:endParaRPr lang="en-US" sz="3200" dirty="0">
              <a:solidFill>
                <a:schemeClr val="accent6">
                  <a:lumMod val="10000"/>
                </a:schemeClr>
              </a:solidFill>
              <a:latin typeface="Arial" charset="0"/>
              <a:ea typeface="Arial" charset="0"/>
              <a:cs typeface="Arial" charset="0"/>
              <a:sym typeface="Avenir"/>
            </a:endParaRPr>
          </a:p>
          <a:p>
            <a:pPr>
              <a:buSzPct val="25000"/>
            </a:pPr>
            <a:r>
              <a:rPr lang="en-US" sz="3200" dirty="0">
                <a:solidFill>
                  <a:schemeClr val="accent6">
                    <a:lumMod val="10000"/>
                  </a:schemeClr>
                </a:solidFill>
                <a:latin typeface="Arial" charset="0"/>
                <a:ea typeface="Arial" charset="0"/>
                <a:cs typeface="Arial" charset="0"/>
                <a:sym typeface="Avenir"/>
                <a:hlinkClick r:id="rId4"/>
              </a:rPr>
              <a:t>https://www.hubspot.com/company-news/hubspot-looks-to-the-future-introduces-growth-stack-of-powerful-connected-tools-at-inbound16</a:t>
            </a:r>
            <a:r>
              <a:rPr lang="en-US" sz="3200" dirty="0">
                <a:solidFill>
                  <a:schemeClr val="accent6">
                    <a:lumMod val="10000"/>
                  </a:schemeClr>
                </a:solidFill>
                <a:latin typeface="Arial" charset="0"/>
                <a:ea typeface="Arial" charset="0"/>
                <a:cs typeface="Arial" charset="0"/>
                <a:sym typeface="Avenir"/>
              </a:rPr>
              <a:t> </a:t>
            </a:r>
          </a:p>
          <a:p>
            <a:pPr>
              <a:buSzPct val="25000"/>
            </a:pPr>
            <a:endParaRPr lang="en-US" sz="3200" dirty="0">
              <a:solidFill>
                <a:schemeClr val="accent6">
                  <a:lumMod val="10000"/>
                </a:schemeClr>
              </a:solidFill>
              <a:latin typeface="Arial" charset="0"/>
              <a:ea typeface="Arial" charset="0"/>
              <a:cs typeface="Arial" charset="0"/>
              <a:sym typeface="Avenir"/>
            </a:endParaRPr>
          </a:p>
          <a:p>
            <a:pPr>
              <a:buSzPct val="25000"/>
            </a:pPr>
            <a:r>
              <a:rPr lang="en-US" sz="3200" dirty="0">
                <a:solidFill>
                  <a:schemeClr val="accent6">
                    <a:lumMod val="10000"/>
                  </a:schemeClr>
                </a:solidFill>
                <a:latin typeface="Arial" charset="0"/>
                <a:ea typeface="Arial" charset="0"/>
                <a:cs typeface="Arial" charset="0"/>
                <a:sym typeface="Avenir"/>
              </a:rPr>
              <a:t>Please note this deck requires the following customization:</a:t>
            </a:r>
          </a:p>
          <a:p>
            <a:pPr>
              <a:buSzPct val="25000"/>
            </a:pPr>
            <a:endParaRPr lang="en-US" sz="3200" dirty="0">
              <a:solidFill>
                <a:schemeClr val="accent6">
                  <a:lumMod val="10000"/>
                </a:schemeClr>
              </a:solidFill>
              <a:latin typeface="Arial" charset="0"/>
              <a:ea typeface="Arial" charset="0"/>
              <a:cs typeface="Arial" charset="0"/>
              <a:sym typeface="Avenir"/>
            </a:endParaRPr>
          </a:p>
          <a:p>
            <a:pPr marL="571500" lvl="1"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 25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agency services</a:t>
            </a:r>
          </a:p>
          <a:p>
            <a:pPr marL="571500"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Slides 27 and 28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customer case studies or testimonials</a:t>
            </a:r>
          </a:p>
          <a:p>
            <a:pPr marL="571500"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 31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agency name</a:t>
            </a:r>
          </a:p>
          <a:p>
            <a:pPr marL="571500"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 32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pricing</a:t>
            </a:r>
          </a:p>
          <a:p>
            <a:pPr marL="571500"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 33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agency name and relevant HubSpot Partner tier logo</a:t>
            </a:r>
          </a:p>
          <a:p>
            <a:pPr marL="571500" indent="-571500">
              <a:buSzPct val="25000"/>
              <a:buFont typeface="Arial" charset="0"/>
              <a:buChar char="•"/>
            </a:pPr>
            <a:r>
              <a:rPr lang="en-US" sz="3200" dirty="0">
                <a:solidFill>
                  <a:schemeClr val="accent6">
                    <a:lumMod val="10000"/>
                  </a:schemeClr>
                </a:solidFill>
                <a:latin typeface="Arial" charset="0"/>
                <a:ea typeface="Arial" charset="0"/>
                <a:cs typeface="Arial" charset="0"/>
                <a:sym typeface="Avenir"/>
              </a:rPr>
              <a:t>Slide 34 </a:t>
            </a:r>
            <a:r>
              <a:rPr lang="mr-IN" sz="3200" dirty="0">
                <a:solidFill>
                  <a:schemeClr val="accent6">
                    <a:lumMod val="10000"/>
                  </a:schemeClr>
                </a:solidFill>
                <a:latin typeface="Arial" charset="0"/>
                <a:ea typeface="Arial" charset="0"/>
                <a:cs typeface="Arial" charset="0"/>
                <a:sym typeface="Avenir"/>
              </a:rPr>
              <a:t>–</a:t>
            </a:r>
            <a:r>
              <a:rPr lang="en-US" sz="3200" dirty="0">
                <a:solidFill>
                  <a:schemeClr val="accent6">
                    <a:lumMod val="10000"/>
                  </a:schemeClr>
                </a:solidFill>
                <a:latin typeface="Arial" charset="0"/>
                <a:ea typeface="Arial" charset="0"/>
                <a:cs typeface="Arial" charset="0"/>
                <a:sym typeface="Avenir"/>
              </a:rPr>
              <a:t> add agency contact details</a:t>
            </a:r>
          </a:p>
          <a:p>
            <a:pPr>
              <a:buSzPct val="25000"/>
            </a:pPr>
            <a:endParaRPr lang="en-US" sz="3200" dirty="0">
              <a:solidFill>
                <a:schemeClr val="accent6">
                  <a:lumMod val="10000"/>
                </a:schemeClr>
              </a:solidFill>
              <a:latin typeface="Arial" charset="0"/>
              <a:ea typeface="Arial" charset="0"/>
              <a:cs typeface="Arial" charset="0"/>
              <a:sym typeface="Avenir"/>
            </a:endParaRPr>
          </a:p>
          <a:p>
            <a:pPr>
              <a:buSzPct val="25000"/>
            </a:pPr>
            <a:r>
              <a:rPr lang="en-US" sz="3200" dirty="0">
                <a:solidFill>
                  <a:schemeClr val="accent6">
                    <a:lumMod val="10000"/>
                  </a:schemeClr>
                </a:solidFill>
                <a:latin typeface="Arial" charset="0"/>
                <a:ea typeface="Arial" charset="0"/>
                <a:cs typeface="Arial" charset="0"/>
                <a:sym typeface="Avenir"/>
              </a:rPr>
              <a:t>You should also delete this slide before sending it to a prospect or client. Changes to the design of the deck can be made within the Slide Master. </a:t>
            </a:r>
          </a:p>
          <a:p>
            <a:pPr>
              <a:buSzPct val="25000"/>
            </a:pPr>
            <a:endParaRPr lang="en-US" sz="3200" dirty="0">
              <a:solidFill>
                <a:schemeClr val="accent6">
                  <a:lumMod val="10000"/>
                </a:schemeClr>
              </a:solidFill>
              <a:latin typeface="Arial" charset="0"/>
              <a:ea typeface="Arial" charset="0"/>
              <a:cs typeface="Arial" charset="0"/>
              <a:sym typeface="Avenir"/>
            </a:endParaRPr>
          </a:p>
          <a:p>
            <a:pPr>
              <a:buSzPct val="25000"/>
            </a:pPr>
            <a:r>
              <a:rPr lang="en-US" sz="3200" b="1" dirty="0">
                <a:solidFill>
                  <a:schemeClr val="accent6">
                    <a:lumMod val="10000"/>
                  </a:schemeClr>
                </a:solidFill>
                <a:latin typeface="Arial" charset="0"/>
                <a:ea typeface="Arial" charset="0"/>
                <a:cs typeface="Arial" charset="0"/>
                <a:sym typeface="Avenir"/>
              </a:rPr>
              <a:t>Have feedback on this sales collateral? Please share your suggestions, views and ideas here:</a:t>
            </a:r>
          </a:p>
          <a:p>
            <a:pPr>
              <a:lnSpc>
                <a:spcPct val="80000"/>
              </a:lnSpc>
              <a:buSzPct val="25000"/>
            </a:pPr>
            <a:r>
              <a:rPr lang="en-US" sz="3200" dirty="0">
                <a:solidFill>
                  <a:schemeClr val="accent6">
                    <a:lumMod val="10000"/>
                  </a:schemeClr>
                </a:solidFill>
                <a:latin typeface="Arial" panose="020B0604020202020204" pitchFamily="34" charset="0"/>
                <a:ea typeface="Lato" charset="0"/>
                <a:cs typeface="Arial" panose="020B0604020202020204" pitchFamily="34" charset="0"/>
                <a:sym typeface="Avenir"/>
                <a:hlinkClick r:id="rId5"/>
              </a:rPr>
              <a:t>https://goo.gl/forms/jxsjafJpjeZobG353</a:t>
            </a:r>
            <a:r>
              <a:rPr lang="en-US" sz="3200" dirty="0">
                <a:solidFill>
                  <a:schemeClr val="accent6">
                    <a:lumMod val="10000"/>
                  </a:schemeClr>
                </a:solidFill>
                <a:latin typeface="Arial" panose="020B0604020202020204" pitchFamily="34" charset="0"/>
                <a:ea typeface="Lato" charset="0"/>
                <a:cs typeface="Arial" panose="020B0604020202020204" pitchFamily="34" charset="0"/>
                <a:sym typeface="Avenir"/>
              </a:rPr>
              <a:t> </a:t>
            </a:r>
            <a:endParaRPr lang="en-US" sz="3200" dirty="0">
              <a:solidFill>
                <a:schemeClr val="accent6">
                  <a:lumMod val="10000"/>
                </a:schemeClr>
              </a:solidFill>
              <a:latin typeface="Arial" panose="020B0604020202020204" pitchFamily="34" charset="0"/>
              <a:ea typeface="Lato" charset="0"/>
              <a:cs typeface="Arial" panose="020B0604020202020204" pitchFamily="34" charset="0"/>
              <a:sym typeface="Avenir"/>
            </a:endParaRPr>
          </a:p>
          <a:p>
            <a:pPr>
              <a:lnSpc>
                <a:spcPct val="80000"/>
              </a:lnSpc>
              <a:buSzPct val="25000"/>
            </a:pPr>
            <a:endParaRPr lang="en-US" sz="4400" dirty="0">
              <a:solidFill>
                <a:schemeClr val="accent6">
                  <a:lumMod val="10000"/>
                </a:schemeClr>
              </a:solidFill>
              <a:latin typeface="+mn-lt"/>
              <a:ea typeface="Lato" charset="0"/>
              <a:cs typeface="Lato" charset="0"/>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12555414" y="4357417"/>
            <a:ext cx="11430001" cy="3723563"/>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All your contact details, all in one place.</a:t>
            </a:r>
            <a:br>
              <a:rPr lang="en-US" sz="3600" b="1" dirty="0">
                <a:solidFill>
                  <a:schemeClr val="accent1"/>
                </a:solidFill>
                <a:latin typeface="+mn-lt"/>
                <a:ea typeface="Lato"/>
                <a:cs typeface="Lato"/>
                <a:sym typeface="Lato"/>
              </a:rPr>
            </a:br>
            <a:endParaRPr lang="en-US" sz="3600" b="1" dirty="0">
              <a:solidFill>
                <a:schemeClr val="accent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Organize all your contact details and interactions in one centralized, integrated database, create segmented lists, and score leads so sales can prioritize their outreach.</a:t>
            </a:r>
            <a:br>
              <a:rPr lang="en-US" sz="3600" dirty="0">
                <a:solidFill>
                  <a:schemeClr val="dk1"/>
                </a:solidFill>
                <a:latin typeface="+mn-lt"/>
                <a:ea typeface="Lato"/>
                <a:cs typeface="Lato"/>
                <a:sym typeface="Lato"/>
              </a:rPr>
            </a:br>
            <a:endParaRPr lang="en-US"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lvl="0" rtl="0">
              <a:lnSpc>
                <a:spcPct val="115000"/>
              </a:lnSpc>
              <a:spcBef>
                <a:spcPts val="0"/>
              </a:spcBef>
              <a:buSzPct val="25000"/>
              <a:buNone/>
            </a:pPr>
            <a:r>
              <a:rPr lang="en-US" sz="3600" dirty="0">
                <a:solidFill>
                  <a:schemeClr val="dk1"/>
                </a:solidFill>
                <a:latin typeface="+mn-lt"/>
                <a:ea typeface="Lato"/>
                <a:cs typeface="Lato"/>
                <a:sym typeface="Lato"/>
              </a:rPr>
              <a:t>Get an up-to-the-minute view of your entire sales funnel on a clean, visual dashboard. Create new deals with a single click, then drag and drop them from stage to stage as they progress.</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p:txBody>
      </p:sp>
      <p:pic>
        <p:nvPicPr>
          <p:cNvPr id="289" name="Shape 289"/>
          <p:cNvPicPr preferRelativeResize="0"/>
          <p:nvPr/>
        </p:nvPicPr>
        <p:blipFill rotWithShape="1">
          <a:blip r:embed="rId3">
            <a:alphaModFix/>
          </a:blip>
          <a:srcRect/>
          <a:stretch/>
        </p:blipFill>
        <p:spPr>
          <a:xfrm>
            <a:off x="1391032" y="3509360"/>
            <a:ext cx="10378212" cy="6583680"/>
          </a:xfrm>
          <a:prstGeom prst="rect">
            <a:avLst/>
          </a:prstGeom>
          <a:noFill/>
          <a:ln>
            <a:noFill/>
          </a:ln>
        </p:spPr>
      </p:pic>
      <p:sp>
        <p:nvSpPr>
          <p:cNvPr id="290" name="Shape 290"/>
          <p:cNvSpPr txBox="1">
            <a:spLocks noGrp="1"/>
          </p:cNvSpPr>
          <p:nvPr>
            <p:ph type="body" idx="2"/>
          </p:nvPr>
        </p:nvSpPr>
        <p:spPr>
          <a:xfrm>
            <a:off x="12555414" y="3420152"/>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Lead Management</a:t>
            </a:r>
          </a:p>
        </p:txBody>
      </p:sp>
      <p:sp>
        <p:nvSpPr>
          <p:cNvPr id="291" name="Shape 291"/>
          <p:cNvSpPr txBox="1">
            <a:spLocks noGrp="1"/>
          </p:cNvSpPr>
          <p:nvPr>
            <p:ph type="body" idx="2"/>
          </p:nvPr>
        </p:nvSpPr>
        <p:spPr>
          <a:xfrm>
            <a:off x="12555414" y="8176591"/>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dirty="0">
                <a:latin typeface="+mn-lt"/>
              </a:rPr>
              <a:t>HubSpot CRM</a:t>
            </a:r>
          </a:p>
        </p:txBody>
      </p:sp>
      <p:sp>
        <p:nvSpPr>
          <p:cNvPr id="292" name="Shape 292"/>
          <p:cNvSpPr/>
          <p:nvPr/>
        </p:nvSpPr>
        <p:spPr>
          <a:xfrm>
            <a:off x="16161389"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p:nvPr/>
        </p:nvSpPr>
        <p:spPr>
          <a:xfrm>
            <a:off x="11218985" y="3614805"/>
            <a:ext cx="12344399" cy="5107163"/>
          </a:xfrm>
          <a:prstGeom prst="rect">
            <a:avLst/>
          </a:prstGeom>
          <a:noFill/>
          <a:ln>
            <a:noFill/>
          </a:ln>
        </p:spPr>
        <p:txBody>
          <a:bodyPr lIns="243725" tIns="243725" rIns="243725" bIns="243725" anchor="t" anchorCtr="0">
            <a:noAutofit/>
          </a:bodyPr>
          <a:lstStyle/>
          <a:p>
            <a:pPr marL="0" marR="0" lvl="0" indent="0" algn="l" rtl="0">
              <a:lnSpc>
                <a:spcPct val="90000"/>
              </a:lnSpc>
              <a:spcBef>
                <a:spcPts val="0"/>
              </a:spcBef>
              <a:buSzPct val="25000"/>
              <a:buNone/>
            </a:pPr>
            <a:r>
              <a:rPr lang="en-US" sz="6000">
                <a:solidFill>
                  <a:srgbClr val="0D73B2"/>
                </a:solidFill>
                <a:latin typeface="+mn-lt"/>
                <a:ea typeface="Lato"/>
                <a:cs typeface="Lato"/>
                <a:sym typeface="Lato"/>
              </a:rPr>
              <a:t>List Management &amp; Segmentation</a:t>
            </a:r>
          </a:p>
          <a:p>
            <a:pPr marL="0" marR="0" lvl="0" indent="0" algn="l" rtl="0">
              <a:lnSpc>
                <a:spcPct val="115000"/>
              </a:lnSpc>
              <a:spcBef>
                <a:spcPts val="0"/>
              </a:spcBef>
              <a:spcAft>
                <a:spcPts val="0"/>
              </a:spcAft>
              <a:buSzPct val="25000"/>
              <a:buNone/>
            </a:pPr>
            <a:r>
              <a:rPr lang="en-US" sz="3200" dirty="0">
                <a:solidFill>
                  <a:schemeClr val="dk1"/>
                </a:solidFill>
                <a:latin typeface="+mn-lt"/>
                <a:ea typeface="Lato"/>
                <a:cs typeface="Lato"/>
                <a:sym typeface="Lato"/>
              </a:rPr>
              <a:t>Zero-in on the right contacts. Target your leads by segmenting based on their contact information and how they’ve engaged with you for truly personalized marketing. Use these hyper-targeted segments to send emails, personalize website content, and power marketing automation campaigns so you can effectively nurture your leads further down the funnel.</a:t>
            </a:r>
          </a:p>
          <a:p>
            <a:pPr marL="0" marR="0" lvl="0" indent="0" algn="l" rtl="0">
              <a:lnSpc>
                <a:spcPct val="90000"/>
              </a:lnSpc>
              <a:spcBef>
                <a:spcPts val="2000"/>
              </a:spcBef>
              <a:spcAft>
                <a:spcPts val="0"/>
              </a:spcAft>
              <a:buNone/>
            </a:pPr>
            <a:endParaRPr sz="600" dirty="0">
              <a:solidFill>
                <a:srgbClr val="0D73B2"/>
              </a:solidFill>
              <a:latin typeface="+mn-lt"/>
              <a:ea typeface="Lato"/>
              <a:cs typeface="Lato"/>
              <a:sym typeface="Lato"/>
            </a:endParaRPr>
          </a:p>
          <a:p>
            <a:pPr marL="0" marR="0" lvl="0" indent="0" algn="l" rtl="0">
              <a:lnSpc>
                <a:spcPct val="90000"/>
              </a:lnSpc>
              <a:spcBef>
                <a:spcPts val="2000"/>
              </a:spcBef>
              <a:buSzPct val="25000"/>
              <a:buNone/>
            </a:pPr>
            <a:r>
              <a:rPr lang="en-US" sz="6000" dirty="0">
                <a:solidFill>
                  <a:srgbClr val="0D73B2"/>
                </a:solidFill>
                <a:latin typeface="+mn-lt"/>
                <a:ea typeface="Lato"/>
                <a:cs typeface="Lato"/>
                <a:sym typeface="Lato"/>
              </a:rPr>
              <a:t>Email Marketing</a:t>
            </a: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Create high-performance emails without designers</a:t>
            </a: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or IT. Send personalized, beautiful emails that your prospects will look forward to receiving and measure which messages are most effective. Count on unmatched deliverability and best-in-class email analytics.</a:t>
            </a: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298" name="Shape 298"/>
          <p:cNvPicPr preferRelativeResize="0"/>
          <p:nvPr/>
        </p:nvPicPr>
        <p:blipFill rotWithShape="1">
          <a:blip r:embed="rId3">
            <a:alphaModFix/>
          </a:blip>
          <a:srcRect/>
          <a:stretch/>
        </p:blipFill>
        <p:spPr>
          <a:xfrm>
            <a:off x="1355879" y="3614805"/>
            <a:ext cx="9380860" cy="5943599"/>
          </a:xfrm>
          <a:prstGeom prst="rect">
            <a:avLst/>
          </a:prstGeom>
          <a:noFill/>
          <a:ln>
            <a:noFill/>
          </a:ln>
        </p:spPr>
      </p:pic>
      <p:sp>
        <p:nvSpPr>
          <p:cNvPr id="299" name="Shape 299"/>
          <p:cNvSpPr/>
          <p:nvPr/>
        </p:nvSpPr>
        <p:spPr>
          <a:xfrm>
            <a:off x="16161389"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p:nvPr/>
        </p:nvSpPr>
        <p:spPr>
          <a:xfrm>
            <a:off x="12485077" y="4578575"/>
            <a:ext cx="11358512"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3600" b="1">
                <a:solidFill>
                  <a:schemeClr val="accent1"/>
                </a:solidFill>
                <a:latin typeface="+mn-lt"/>
                <a:ea typeface="Lato"/>
                <a:cs typeface="Lato"/>
                <a:sym typeface="Lato"/>
              </a:rPr>
              <a:t>Automate your marketing beyond email.</a:t>
            </a:r>
          </a:p>
          <a:p>
            <a:pPr marL="0" marR="0" lvl="0" indent="0" algn="l" rtl="0">
              <a:lnSpc>
                <a:spcPct val="115000"/>
              </a:lnSpc>
              <a:spcBef>
                <a:spcPts val="0"/>
              </a:spcBef>
              <a:buNone/>
            </a:pPr>
            <a:endParaRPr sz="24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a:solidFill>
                  <a:schemeClr val="dk1"/>
                </a:solidFill>
                <a:latin typeface="+mn-lt"/>
                <a:ea typeface="Lato"/>
                <a:cs typeface="Lato"/>
                <a:sym typeface="Lato"/>
              </a:rPr>
              <a:t>Trigger a campaign of email messages based on any criteria you choose – examples include a form submission, a site revisit, a video view, a particular page visit.  Automate responses based on important lead/customer activity and set up alerts for your sales reps as necessary.</a:t>
            </a:r>
          </a:p>
          <a:p>
            <a:pPr marL="0" marR="0" lvl="0" indent="0" algn="l" rtl="0">
              <a:lnSpc>
                <a:spcPct val="115000"/>
              </a:lnSpc>
              <a:spcBef>
                <a:spcPts val="0"/>
              </a:spcBef>
              <a:buNone/>
            </a:pPr>
            <a:endParaRPr sz="3600">
              <a:solidFill>
                <a:schemeClr val="dk1"/>
              </a:solidFill>
              <a:latin typeface="+mn-lt"/>
              <a:ea typeface="Lato"/>
              <a:cs typeface="Lato"/>
              <a:sym typeface="Lato"/>
            </a:endParaRPr>
          </a:p>
        </p:txBody>
      </p:sp>
      <p:pic>
        <p:nvPicPr>
          <p:cNvPr id="305" name="Shape 305"/>
          <p:cNvPicPr preferRelativeResize="0"/>
          <p:nvPr/>
        </p:nvPicPr>
        <p:blipFill rotWithShape="1">
          <a:blip r:embed="rId3">
            <a:alphaModFix/>
          </a:blip>
          <a:srcRect/>
          <a:stretch/>
        </p:blipFill>
        <p:spPr>
          <a:xfrm>
            <a:off x="1384478" y="3330346"/>
            <a:ext cx="9862401" cy="6217919"/>
          </a:xfrm>
          <a:prstGeom prst="rect">
            <a:avLst/>
          </a:prstGeom>
          <a:noFill/>
          <a:ln>
            <a:noFill/>
          </a:ln>
        </p:spPr>
      </p:pic>
      <p:sp>
        <p:nvSpPr>
          <p:cNvPr id="306" name="Shape 306"/>
          <p:cNvSpPr txBox="1"/>
          <p:nvPr/>
        </p:nvSpPr>
        <p:spPr>
          <a:xfrm>
            <a:off x="12004510" y="8830575"/>
            <a:ext cx="11839078" cy="4572408"/>
          </a:xfrm>
          <a:prstGeom prst="rect">
            <a:avLst/>
          </a:prstGeom>
          <a:noFill/>
          <a:ln>
            <a:noFill/>
          </a:ln>
        </p:spPr>
        <p:txBody>
          <a:bodyPr lIns="243725" tIns="243725" rIns="243725" bIns="243725" anchor="t" anchorCtr="0">
            <a:noAutofit/>
          </a:bodyPr>
          <a:lstStyle/>
          <a:p>
            <a:pPr marL="1218895" marR="0" lvl="0" indent="-825195" algn="l" rtl="0">
              <a:lnSpc>
                <a:spcPct val="115000"/>
              </a:lnSpc>
              <a:spcBef>
                <a:spcPts val="0"/>
              </a:spcBef>
              <a:buClr>
                <a:schemeClr val="dk1"/>
              </a:buClr>
              <a:buSzPct val="100000"/>
              <a:buFont typeface="Lato"/>
              <a:buChar char="●"/>
            </a:pPr>
            <a:r>
              <a:rPr lang="en-US" sz="3200">
                <a:solidFill>
                  <a:schemeClr val="dk1"/>
                </a:solidFill>
                <a:latin typeface="+mn-lt"/>
                <a:ea typeface="Lato"/>
                <a:cs typeface="Lato"/>
                <a:sym typeface="Lato"/>
              </a:rPr>
              <a:t>64% of marketers say they saw the benefits of using marketing automation within the first six months of its implementation.</a:t>
            </a:r>
          </a:p>
          <a:p>
            <a:pPr marL="1218895" marR="0" lvl="0" indent="-825195" algn="l" rtl="0">
              <a:lnSpc>
                <a:spcPct val="115000"/>
              </a:lnSpc>
              <a:spcBef>
                <a:spcPts val="0"/>
              </a:spcBef>
              <a:buClr>
                <a:schemeClr val="dk1"/>
              </a:buClr>
              <a:buSzPct val="100000"/>
              <a:buFont typeface="Lato"/>
              <a:buChar char="●"/>
            </a:pPr>
            <a:r>
              <a:rPr lang="en-US" sz="3200">
                <a:solidFill>
                  <a:schemeClr val="dk1"/>
                </a:solidFill>
                <a:latin typeface="+mn-lt"/>
                <a:ea typeface="Lato"/>
                <a:cs typeface="Lato"/>
                <a:sym typeface="Lato"/>
              </a:rPr>
              <a:t>Nurtured leads produce, on average, a 20% increase in sales opportunities versus non-nurtured leads.</a:t>
            </a:r>
          </a:p>
          <a:p>
            <a:pPr marL="0" marR="0" lvl="0" indent="0" algn="ctr" rtl="0">
              <a:lnSpc>
                <a:spcPct val="115000"/>
              </a:lnSpc>
              <a:spcBef>
                <a:spcPts val="0"/>
              </a:spcBef>
              <a:buNone/>
            </a:pPr>
            <a:endParaRPr sz="3600">
              <a:solidFill>
                <a:schemeClr val="dk1"/>
              </a:solidFill>
              <a:latin typeface="+mn-lt"/>
              <a:ea typeface="Lato"/>
              <a:cs typeface="Lato"/>
              <a:sym typeface="Lato"/>
            </a:endParaRPr>
          </a:p>
        </p:txBody>
      </p:sp>
      <p:sp>
        <p:nvSpPr>
          <p:cNvPr id="307" name="Shape 307"/>
          <p:cNvSpPr txBox="1">
            <a:spLocks noGrp="1"/>
          </p:cNvSpPr>
          <p:nvPr>
            <p:ph type="body" idx="2"/>
          </p:nvPr>
        </p:nvSpPr>
        <p:spPr>
          <a:xfrm>
            <a:off x="12485077" y="3330346"/>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Marketing Automation</a:t>
            </a:r>
          </a:p>
        </p:txBody>
      </p:sp>
      <p:sp>
        <p:nvSpPr>
          <p:cNvPr id="308" name="Shape 308"/>
          <p:cNvSpPr/>
          <p:nvPr/>
        </p:nvSpPr>
        <p:spPr>
          <a:xfrm>
            <a:off x="16161389"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11254149" y="4903350"/>
            <a:ext cx="12863699" cy="5112300"/>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Track customers and report your impact on the bottom line.</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Create beautiful, custom reports to export on virtually any metric from HubSpot Marketing, any record from HubSpot CRM, or data from any integrated apps you may be using via HubSpot Connect. Use closed-loop reporting to determine the ROI of your work.</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1218895" marR="0" lvl="0" indent="-825195" algn="l" rtl="0">
              <a:lnSpc>
                <a:spcPct val="115000"/>
              </a:lnSpc>
              <a:spcBef>
                <a:spcPts val="0"/>
              </a:spcBef>
              <a:buClr>
                <a:schemeClr val="dk1"/>
              </a:buClr>
              <a:buSzPct val="100000"/>
              <a:buFont typeface="Lato"/>
              <a:buChar char="●"/>
            </a:pPr>
            <a:r>
              <a:rPr lang="en-US" sz="3200" dirty="0">
                <a:solidFill>
                  <a:schemeClr val="dk1"/>
                </a:solidFill>
                <a:latin typeface="+mn-lt"/>
                <a:ea typeface="Lato"/>
                <a:cs typeface="Lato"/>
                <a:sym typeface="Lato"/>
              </a:rPr>
              <a:t>Marketers that calculate ROI are 1.6X more likely to receive higher budgets.</a:t>
            </a:r>
          </a:p>
          <a:p>
            <a:pPr marL="1218895" marR="0" lvl="0" indent="-825195" algn="l" rtl="0">
              <a:lnSpc>
                <a:spcPct val="115000"/>
              </a:lnSpc>
              <a:spcBef>
                <a:spcPts val="0"/>
              </a:spcBef>
              <a:buClr>
                <a:schemeClr val="dk1"/>
              </a:buClr>
              <a:buSzPct val="100000"/>
              <a:buFont typeface="Lato"/>
              <a:buChar char="●"/>
            </a:pPr>
            <a:r>
              <a:rPr lang="en-US" sz="3200" dirty="0">
                <a:solidFill>
                  <a:schemeClr val="dk1"/>
                </a:solidFill>
                <a:latin typeface="+mn-lt"/>
                <a:ea typeface="Lato"/>
                <a:cs typeface="Lato"/>
                <a:sym typeface="Lato"/>
              </a:rPr>
              <a:t>43% of marketers say proving the ROI of their marketing activities is their top marketing challenge.</a:t>
            </a: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314" name="Shape 314"/>
          <p:cNvPicPr preferRelativeResize="0"/>
          <p:nvPr/>
        </p:nvPicPr>
        <p:blipFill rotWithShape="1">
          <a:blip r:embed="rId3">
            <a:alphaModFix/>
          </a:blip>
          <a:srcRect/>
          <a:stretch/>
        </p:blipFill>
        <p:spPr>
          <a:xfrm>
            <a:off x="1285534" y="3765310"/>
            <a:ext cx="9524494" cy="6035039"/>
          </a:xfrm>
          <a:prstGeom prst="rect">
            <a:avLst/>
          </a:prstGeom>
          <a:noFill/>
          <a:ln>
            <a:noFill/>
          </a:ln>
        </p:spPr>
      </p:pic>
      <p:sp>
        <p:nvSpPr>
          <p:cNvPr id="315" name="Shape 315"/>
          <p:cNvSpPr txBox="1">
            <a:spLocks noGrp="1"/>
          </p:cNvSpPr>
          <p:nvPr>
            <p:ph type="body" idx="2"/>
          </p:nvPr>
        </p:nvSpPr>
        <p:spPr>
          <a:xfrm>
            <a:off x="11254154" y="3765310"/>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Reporting Dashboard</a:t>
            </a:r>
          </a:p>
        </p:txBody>
      </p:sp>
      <p:sp>
        <p:nvSpPr>
          <p:cNvPr id="316" name="Shape 316"/>
          <p:cNvSpPr/>
          <p:nvPr/>
        </p:nvSpPr>
        <p:spPr>
          <a:xfrm>
            <a:off x="18623231"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p:nvPr/>
        </p:nvSpPr>
        <p:spPr>
          <a:xfrm>
            <a:off x="11148650" y="4375800"/>
            <a:ext cx="13096500" cy="5112300"/>
          </a:xfrm>
          <a:prstGeom prst="rect">
            <a:avLst/>
          </a:prstGeom>
          <a:noFill/>
          <a:ln>
            <a:noFill/>
          </a:ln>
        </p:spPr>
        <p:txBody>
          <a:bodyPr lIns="243725" tIns="243725" rIns="243725" bIns="243725" anchor="t" anchorCtr="0">
            <a:noAutofit/>
          </a:bodyPr>
          <a:lstStyle/>
          <a:p>
            <a:pPr marL="0" marR="0" lvl="0" indent="0" algn="ctr" rtl="0">
              <a:lnSpc>
                <a:spcPct val="115000"/>
              </a:lnSpc>
              <a:spcBef>
                <a:spcPts val="0"/>
              </a:spcBef>
              <a:buNone/>
            </a:pPr>
            <a:endParaRPr sz="3600" b="1"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Monitor social mentions and connect with people who matter.</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Links social interactions to real people in your database, so you can see deep context and prioritize conversations. </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See every interaction with your messages, and create custom keyword monitoring streams for everyone on your team to surface the interactions. Never miss an opportunity to engage with followers, nurture leads, or delight your customers.</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322" name="Shape 322"/>
          <p:cNvPicPr preferRelativeResize="0"/>
          <p:nvPr/>
        </p:nvPicPr>
        <p:blipFill rotWithShape="1">
          <a:blip r:embed="rId3">
            <a:alphaModFix/>
          </a:blip>
          <a:srcRect/>
          <a:stretch/>
        </p:blipFill>
        <p:spPr>
          <a:xfrm>
            <a:off x="1395108" y="3868692"/>
            <a:ext cx="9138170" cy="5760720"/>
          </a:xfrm>
          <a:prstGeom prst="rect">
            <a:avLst/>
          </a:prstGeom>
          <a:noFill/>
          <a:ln>
            <a:noFill/>
          </a:ln>
        </p:spPr>
      </p:pic>
      <p:sp>
        <p:nvSpPr>
          <p:cNvPr id="323" name="Shape 323"/>
          <p:cNvSpPr txBox="1">
            <a:spLocks noGrp="1"/>
          </p:cNvSpPr>
          <p:nvPr>
            <p:ph type="body" idx="2"/>
          </p:nvPr>
        </p:nvSpPr>
        <p:spPr>
          <a:xfrm>
            <a:off x="11218985" y="3875803"/>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Social Inbox</a:t>
            </a:r>
          </a:p>
        </p:txBody>
      </p:sp>
      <p:sp>
        <p:nvSpPr>
          <p:cNvPr id="324" name="Shape 324"/>
          <p:cNvSpPr/>
          <p:nvPr/>
        </p:nvSpPr>
        <p:spPr>
          <a:xfrm>
            <a:off x="21049910" y="115017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11620882" y="3756151"/>
            <a:ext cx="11995862" cy="5112267"/>
          </a:xfrm>
          <a:prstGeom prst="rect">
            <a:avLst/>
          </a:prstGeom>
          <a:noFill/>
          <a:ln>
            <a:noFill/>
          </a:ln>
        </p:spPr>
        <p:txBody>
          <a:bodyPr lIns="243725" tIns="243725" rIns="243725" bIns="243725" anchor="t" anchorCtr="0">
            <a:noAutofit/>
          </a:bodyPr>
          <a:lstStyle/>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b="1">
                <a:solidFill>
                  <a:schemeClr val="accent1"/>
                </a:solidFill>
                <a:latin typeface="+mn-lt"/>
                <a:ea typeface="Lato"/>
                <a:cs typeface="Lato"/>
                <a:sym typeface="Lato"/>
              </a:rPr>
              <a:t>Segment your customers from your prospects to upsell, retain, and delight. </a:t>
            </a: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a:solidFill>
                  <a:schemeClr val="dk1"/>
                </a:solidFill>
                <a:latin typeface="+mn-lt"/>
                <a:ea typeface="Lato"/>
                <a:cs typeface="Lato"/>
                <a:sym typeface="Lato"/>
              </a:rPr>
              <a:t>Turn customers into excited advocates and promoters by continuing to deliver value post purchase. Upsell and encourage customer referrals from your happiest customers, or help unhappy customers turn the situation around by giving them the content and help they need to experience the value they paid for.</a:t>
            </a: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a:solidFill>
                  <a:schemeClr val="dk1"/>
                </a:solidFill>
                <a:latin typeface="+mn-lt"/>
                <a:ea typeface="Lato"/>
                <a:cs typeface="Lato"/>
                <a:sym typeface="Lato"/>
              </a:rPr>
              <a:t>With marketing automation, tailoring your content and campaigns to increase referrals, upsells, and loyalty is not only possible.</a:t>
            </a: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p:txBody>
      </p:sp>
      <p:pic>
        <p:nvPicPr>
          <p:cNvPr id="330" name="Shape 330"/>
          <p:cNvPicPr preferRelativeResize="0"/>
          <p:nvPr/>
        </p:nvPicPr>
        <p:blipFill rotWithShape="1">
          <a:blip r:embed="rId3">
            <a:alphaModFix/>
          </a:blip>
          <a:srcRect/>
          <a:stretch/>
        </p:blipFill>
        <p:spPr>
          <a:xfrm>
            <a:off x="1355875" y="3430471"/>
            <a:ext cx="9953423" cy="6309360"/>
          </a:xfrm>
          <a:prstGeom prst="rect">
            <a:avLst/>
          </a:prstGeom>
          <a:noFill/>
          <a:ln>
            <a:noFill/>
          </a:ln>
        </p:spPr>
      </p:pic>
      <p:sp>
        <p:nvSpPr>
          <p:cNvPr id="331" name="Shape 331"/>
          <p:cNvSpPr txBox="1">
            <a:spLocks noGrp="1"/>
          </p:cNvSpPr>
          <p:nvPr>
            <p:ph type="body" idx="2"/>
          </p:nvPr>
        </p:nvSpPr>
        <p:spPr>
          <a:xfrm>
            <a:off x="11699375" y="3430471"/>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Marketing Automation</a:t>
            </a:r>
          </a:p>
        </p:txBody>
      </p:sp>
      <p:sp>
        <p:nvSpPr>
          <p:cNvPr id="332" name="Shape 332"/>
          <p:cNvSpPr/>
          <p:nvPr/>
        </p:nvSpPr>
        <p:spPr>
          <a:xfrm>
            <a:off x="21049910" y="115017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p:nvPr/>
        </p:nvSpPr>
        <p:spPr>
          <a:xfrm>
            <a:off x="13430026" y="3556000"/>
            <a:ext cx="7784610" cy="6976532"/>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chemeClr val="dk1"/>
              </a:solidFill>
              <a:latin typeface="+mn-lt"/>
              <a:ea typeface="Lato"/>
              <a:cs typeface="Lato"/>
              <a:sym typeface="Lato"/>
            </a:endParaRPr>
          </a:p>
        </p:txBody>
      </p:sp>
      <p:sp>
        <p:nvSpPr>
          <p:cNvPr id="338" name="Shape 338"/>
          <p:cNvSpPr/>
          <p:nvPr/>
        </p:nvSpPr>
        <p:spPr>
          <a:xfrm>
            <a:off x="3425253" y="3556000"/>
            <a:ext cx="7784610" cy="6976532"/>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chemeClr val="dk1"/>
              </a:solidFill>
              <a:latin typeface="+mn-lt"/>
              <a:ea typeface="Lato"/>
              <a:cs typeface="Lato"/>
              <a:sym typeface="Lato"/>
            </a:endParaRPr>
          </a:p>
        </p:txBody>
      </p:sp>
      <p:grpSp>
        <p:nvGrpSpPr>
          <p:cNvPr id="339" name="Shape 339"/>
          <p:cNvGrpSpPr/>
          <p:nvPr/>
        </p:nvGrpSpPr>
        <p:grpSpPr>
          <a:xfrm>
            <a:off x="3845116" y="5300546"/>
            <a:ext cx="6792904" cy="2145864"/>
            <a:chOff x="748433" y="3175577"/>
            <a:chExt cx="1636820" cy="804699"/>
          </a:xfrm>
        </p:grpSpPr>
        <p:sp>
          <p:nvSpPr>
            <p:cNvPr id="340" name="Shape 340"/>
            <p:cNvSpPr txBox="1"/>
            <p:nvPr/>
          </p:nvSpPr>
          <p:spPr>
            <a:xfrm>
              <a:off x="785054" y="3175577"/>
              <a:ext cx="1600199" cy="26545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dirty="0">
                  <a:solidFill>
                    <a:srgbClr val="565755"/>
                  </a:solidFill>
                  <a:latin typeface="+mn-lt"/>
                  <a:ea typeface="Lato"/>
                  <a:cs typeface="Lato"/>
                  <a:sym typeface="Lato"/>
                </a:rPr>
                <a:t>HubSpot Sales</a:t>
              </a:r>
            </a:p>
          </p:txBody>
        </p:sp>
        <p:sp>
          <p:nvSpPr>
            <p:cNvPr id="341" name="Shape 341"/>
            <p:cNvSpPr txBox="1"/>
            <p:nvPr/>
          </p:nvSpPr>
          <p:spPr>
            <a:xfrm>
              <a:off x="748433" y="3461483"/>
              <a:ext cx="1600199" cy="5187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565755"/>
                  </a:solidFill>
                  <a:latin typeface="+mn-lt"/>
                  <a:ea typeface="Lato Light" charset="0"/>
                  <a:cs typeface="Lato Light" charset="0"/>
                  <a:sym typeface="Avenir"/>
                </a:rPr>
                <a:t>SELL IN AN EFFICIENT, MODERN, HUMAN-FRIENDLY WAY.</a:t>
              </a:r>
            </a:p>
            <a:p>
              <a:pPr marL="0" marR="0" lvl="0" indent="0" algn="ctr" rtl="0">
                <a:spcBef>
                  <a:spcPts val="0"/>
                </a:spcBef>
                <a:buNone/>
              </a:pPr>
              <a:endParaRPr sz="2800" dirty="0">
                <a:solidFill>
                  <a:srgbClr val="565755"/>
                </a:solidFill>
                <a:latin typeface="+mn-lt"/>
                <a:ea typeface="Lato Light" charset="0"/>
                <a:cs typeface="Lato Light" charset="0"/>
                <a:sym typeface="Avenir"/>
              </a:endParaRPr>
            </a:p>
            <a:p>
              <a:pPr marL="0" marR="0" lvl="0" indent="0" algn="ctr" rtl="0">
                <a:spcBef>
                  <a:spcPts val="0"/>
                </a:spcBef>
                <a:buSzPct val="25000"/>
                <a:buNone/>
              </a:pPr>
              <a:r>
                <a:rPr lang="en-US" sz="2800" dirty="0">
                  <a:solidFill>
                    <a:srgbClr val="565755"/>
                  </a:solidFill>
                  <a:latin typeface="+mn-lt"/>
                  <a:ea typeface="Lato Light" charset="0"/>
                  <a:cs typeface="Lato Light" charset="0"/>
                  <a:sym typeface="Avenir"/>
                </a:rPr>
                <a:t>HubSpot Sales brings useful information about the contacts and companies you interact with  right  to  your  inbox.  Time saving productivity tools help you sell in an efficient, modern way.</a:t>
              </a:r>
            </a:p>
          </p:txBody>
        </p:sp>
      </p:grpSp>
      <p:grpSp>
        <p:nvGrpSpPr>
          <p:cNvPr id="342" name="Shape 342"/>
          <p:cNvGrpSpPr/>
          <p:nvPr/>
        </p:nvGrpSpPr>
        <p:grpSpPr>
          <a:xfrm>
            <a:off x="14001867" y="5334221"/>
            <a:ext cx="6640926" cy="2112188"/>
            <a:chOff x="838200" y="3018358"/>
            <a:chExt cx="1600199" cy="792070"/>
          </a:xfrm>
        </p:grpSpPr>
        <p:sp>
          <p:nvSpPr>
            <p:cNvPr id="343" name="Shape 343"/>
            <p:cNvSpPr txBox="1"/>
            <p:nvPr/>
          </p:nvSpPr>
          <p:spPr>
            <a:xfrm>
              <a:off x="838200" y="3018358"/>
              <a:ext cx="1600199" cy="26545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dirty="0">
                  <a:solidFill>
                    <a:srgbClr val="565755"/>
                  </a:solidFill>
                  <a:latin typeface="+mn-lt"/>
                  <a:ea typeface="Lato"/>
                  <a:cs typeface="Lato"/>
                  <a:sym typeface="Lato"/>
                </a:rPr>
                <a:t>HubSpot CRM</a:t>
              </a:r>
            </a:p>
          </p:txBody>
        </p:sp>
        <p:sp>
          <p:nvSpPr>
            <p:cNvPr id="344" name="Shape 344"/>
            <p:cNvSpPr txBox="1"/>
            <p:nvPr/>
          </p:nvSpPr>
          <p:spPr>
            <a:xfrm>
              <a:off x="838200" y="3291635"/>
              <a:ext cx="1600199" cy="51879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dirty="0">
                  <a:solidFill>
                    <a:srgbClr val="565755"/>
                  </a:solidFill>
                  <a:latin typeface="+mn-lt"/>
                  <a:ea typeface="Lato Light" charset="0"/>
                  <a:cs typeface="Lato Light" charset="0"/>
                  <a:sym typeface="Avenir"/>
                </a:rPr>
                <a:t>THE-EASY-TO USE CRM SYSTEM YOUR SALES TEAM WILL LOVE. </a:t>
              </a:r>
            </a:p>
            <a:p>
              <a:pPr marL="0" marR="0" lvl="0" indent="0" algn="ctr" rtl="0">
                <a:spcBef>
                  <a:spcPts val="0"/>
                </a:spcBef>
                <a:buSzPct val="25000"/>
                <a:buNone/>
              </a:pPr>
              <a:r>
                <a:rPr lang="en-US" sz="2800" dirty="0">
                  <a:solidFill>
                    <a:srgbClr val="565755"/>
                  </a:solidFill>
                  <a:latin typeface="+mn-lt"/>
                  <a:ea typeface="Lato Light" charset="0"/>
                  <a:cs typeface="Lato Light" charset="0"/>
                  <a:sym typeface="Avenir"/>
                </a:rPr>
                <a:t>AND IT’S FREE. FOREVER.</a:t>
              </a:r>
            </a:p>
            <a:p>
              <a:pPr marL="0" marR="0" lvl="0" indent="0" algn="ctr" rtl="0">
                <a:spcBef>
                  <a:spcPts val="0"/>
                </a:spcBef>
                <a:buNone/>
              </a:pPr>
              <a:endParaRPr sz="2800" dirty="0">
                <a:solidFill>
                  <a:srgbClr val="565755"/>
                </a:solidFill>
                <a:latin typeface="+mn-lt"/>
                <a:ea typeface="Lato Light" charset="0"/>
                <a:cs typeface="Lato Light" charset="0"/>
                <a:sym typeface="Avenir"/>
              </a:endParaRPr>
            </a:p>
            <a:p>
              <a:pPr marL="0" marR="0" lvl="0" indent="0" algn="ctr" rtl="0">
                <a:spcBef>
                  <a:spcPts val="0"/>
                </a:spcBef>
                <a:buSzPct val="25000"/>
                <a:buNone/>
              </a:pPr>
              <a:r>
                <a:rPr lang="en-US" sz="2800" dirty="0">
                  <a:solidFill>
                    <a:srgbClr val="565755"/>
                  </a:solidFill>
                  <a:latin typeface="+mn-lt"/>
                  <a:ea typeface="Lato Light" charset="0"/>
                  <a:cs typeface="Lato Light" charset="0"/>
                  <a:sym typeface="Avenir"/>
                </a:rPr>
                <a:t>Say goodbye to manual tasks and confusing features. HubSpot CRM is a real, free CRM system that organizes every detail about your contacts and customers in a single place.</a:t>
              </a:r>
            </a:p>
          </p:txBody>
        </p:sp>
      </p:grpSp>
      <p:sp>
        <p:nvSpPr>
          <p:cNvPr id="345" name="Shape 345"/>
          <p:cNvSpPr txBox="1"/>
          <p:nvPr/>
        </p:nvSpPr>
        <p:spPr>
          <a:xfrm>
            <a:off x="11683999" y="5699196"/>
            <a:ext cx="4090885" cy="221599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3800" b="1">
                <a:solidFill>
                  <a:srgbClr val="565755"/>
                </a:solidFill>
                <a:latin typeface="+mn-lt"/>
                <a:ea typeface="Lato"/>
                <a:cs typeface="Lato"/>
                <a:sym typeface="Lato"/>
              </a:rPr>
              <a:t>+</a:t>
            </a:r>
          </a:p>
        </p:txBody>
      </p:sp>
      <p:sp>
        <p:nvSpPr>
          <p:cNvPr id="346" name="Shape 346"/>
          <p:cNvSpPr/>
          <p:nvPr/>
        </p:nvSpPr>
        <p:spPr>
          <a:xfrm>
            <a:off x="6734093" y="4091807"/>
            <a:ext cx="1166929" cy="892649"/>
          </a:xfrm>
          <a:custGeom>
            <a:avLst/>
            <a:gdLst/>
            <a:ahLst/>
            <a:cxnLst/>
            <a:rect l="0" t="0" r="0" b="0"/>
            <a:pathLst>
              <a:path w="120000" h="120000" extrusionOk="0">
                <a:moveTo>
                  <a:pt x="105654" y="0"/>
                </a:moveTo>
                <a:lnTo>
                  <a:pt x="105654" y="0"/>
                </a:lnTo>
                <a:cubicBezTo>
                  <a:pt x="14151" y="0"/>
                  <a:pt x="14151" y="0"/>
                  <a:pt x="14151" y="0"/>
                </a:cubicBezTo>
                <a:cubicBezTo>
                  <a:pt x="5621" y="0"/>
                  <a:pt x="0" y="7627"/>
                  <a:pt x="0" y="18559"/>
                </a:cubicBezTo>
                <a:cubicBezTo>
                  <a:pt x="0" y="100932"/>
                  <a:pt x="0" y="100932"/>
                  <a:pt x="0" y="100932"/>
                </a:cubicBezTo>
                <a:cubicBezTo>
                  <a:pt x="0" y="112372"/>
                  <a:pt x="5621" y="119745"/>
                  <a:pt x="14151" y="119745"/>
                </a:cubicBezTo>
                <a:cubicBezTo>
                  <a:pt x="105654" y="119745"/>
                  <a:pt x="105654" y="119745"/>
                  <a:pt x="105654" y="119745"/>
                </a:cubicBezTo>
                <a:cubicBezTo>
                  <a:pt x="114184" y="119745"/>
                  <a:pt x="119806" y="112372"/>
                  <a:pt x="119806" y="100932"/>
                </a:cubicBezTo>
                <a:cubicBezTo>
                  <a:pt x="119806" y="18559"/>
                  <a:pt x="119806" y="18559"/>
                  <a:pt x="119806" y="18559"/>
                </a:cubicBezTo>
                <a:cubicBezTo>
                  <a:pt x="119806" y="7627"/>
                  <a:pt x="114184" y="0"/>
                  <a:pt x="105654" y="0"/>
                </a:cubicBezTo>
                <a:close/>
                <a:moveTo>
                  <a:pt x="108368" y="11186"/>
                </a:moveTo>
                <a:lnTo>
                  <a:pt x="108368" y="11186"/>
                </a:lnTo>
                <a:cubicBezTo>
                  <a:pt x="59903" y="59745"/>
                  <a:pt x="59903" y="59745"/>
                  <a:pt x="59903" y="59745"/>
                </a:cubicBezTo>
                <a:cubicBezTo>
                  <a:pt x="11437" y="11186"/>
                  <a:pt x="11437" y="11186"/>
                  <a:pt x="11437" y="11186"/>
                </a:cubicBezTo>
                <a:lnTo>
                  <a:pt x="108368" y="11186"/>
                </a:lnTo>
                <a:close/>
                <a:moveTo>
                  <a:pt x="5621" y="100932"/>
                </a:moveTo>
                <a:lnTo>
                  <a:pt x="5621" y="100932"/>
                </a:lnTo>
                <a:cubicBezTo>
                  <a:pt x="5621" y="18559"/>
                  <a:pt x="5621" y="18559"/>
                  <a:pt x="5621" y="18559"/>
                </a:cubicBezTo>
                <a:cubicBezTo>
                  <a:pt x="39935" y="56186"/>
                  <a:pt x="39935" y="56186"/>
                  <a:pt x="39935" y="56186"/>
                </a:cubicBezTo>
                <a:cubicBezTo>
                  <a:pt x="5621" y="100932"/>
                  <a:pt x="5621" y="100932"/>
                  <a:pt x="5621" y="100932"/>
                </a:cubicBezTo>
                <a:close/>
                <a:moveTo>
                  <a:pt x="11437" y="108559"/>
                </a:moveTo>
                <a:lnTo>
                  <a:pt x="11437" y="108559"/>
                </a:lnTo>
                <a:cubicBezTo>
                  <a:pt x="45751" y="59745"/>
                  <a:pt x="45751" y="59745"/>
                  <a:pt x="45751" y="59745"/>
                </a:cubicBezTo>
                <a:cubicBezTo>
                  <a:pt x="59903" y="74745"/>
                  <a:pt x="59903" y="74745"/>
                  <a:pt x="59903" y="74745"/>
                </a:cubicBezTo>
                <a:cubicBezTo>
                  <a:pt x="71340" y="59745"/>
                  <a:pt x="71340" y="59745"/>
                  <a:pt x="71340" y="59745"/>
                </a:cubicBezTo>
                <a:cubicBezTo>
                  <a:pt x="108368" y="108559"/>
                  <a:pt x="108368" y="108559"/>
                  <a:pt x="108368" y="108559"/>
                </a:cubicBezTo>
                <a:cubicBezTo>
                  <a:pt x="105654" y="108559"/>
                  <a:pt x="14151" y="108559"/>
                  <a:pt x="11437" y="108559"/>
                </a:cubicBezTo>
                <a:close/>
                <a:moveTo>
                  <a:pt x="114184" y="100932"/>
                </a:moveTo>
                <a:lnTo>
                  <a:pt x="114184" y="100932"/>
                </a:lnTo>
                <a:lnTo>
                  <a:pt x="114184" y="100932"/>
                </a:lnTo>
                <a:cubicBezTo>
                  <a:pt x="79870" y="56186"/>
                  <a:pt x="79870" y="56186"/>
                  <a:pt x="79870" y="56186"/>
                </a:cubicBezTo>
                <a:cubicBezTo>
                  <a:pt x="114184" y="18559"/>
                  <a:pt x="114184" y="18559"/>
                  <a:pt x="114184" y="18559"/>
                </a:cubicBezTo>
                <a:lnTo>
                  <a:pt x="114184" y="100932"/>
                </a:lnTo>
                <a:close/>
              </a:path>
            </a:pathLst>
          </a:custGeom>
          <a:solidFill>
            <a:schemeClr val="accent2"/>
          </a:solidFill>
          <a:ln>
            <a:noFill/>
          </a:ln>
        </p:spPr>
        <p:txBody>
          <a:bodyPr lIns="91425" tIns="45700" rIns="91425" bIns="45700" anchor="ctr" anchorCtr="0">
            <a:noAutofit/>
          </a:bodyPr>
          <a:lstStyle/>
          <a:p>
            <a:pPr marL="0" marR="0" lvl="0" indent="0" algn="l" rtl="0">
              <a:spcBef>
                <a:spcPts val="0"/>
              </a:spcBef>
              <a:spcAft>
                <a:spcPts val="0"/>
              </a:spcAft>
              <a:buNone/>
            </a:pPr>
            <a:endParaRPr sz="3600">
              <a:solidFill>
                <a:schemeClr val="dk1"/>
              </a:solidFill>
              <a:latin typeface="+mn-lt"/>
              <a:ea typeface="Lato"/>
              <a:cs typeface="Lato"/>
              <a:sym typeface="Lato"/>
            </a:endParaRPr>
          </a:p>
        </p:txBody>
      </p:sp>
      <p:sp>
        <p:nvSpPr>
          <p:cNvPr id="347" name="Shape 347"/>
          <p:cNvSpPr/>
          <p:nvPr/>
        </p:nvSpPr>
        <p:spPr>
          <a:xfrm>
            <a:off x="16772126" y="4091807"/>
            <a:ext cx="1100408" cy="1100408"/>
          </a:xfrm>
          <a:custGeom>
            <a:avLst/>
            <a:gdLst/>
            <a:ahLst/>
            <a:cxnLst/>
            <a:rect l="0" t="0" r="0" b="0"/>
            <a:pathLst>
              <a:path w="120000" h="120000" extrusionOk="0">
                <a:moveTo>
                  <a:pt x="58485" y="75331"/>
                </a:moveTo>
                <a:lnTo>
                  <a:pt x="58485" y="75331"/>
                </a:lnTo>
                <a:cubicBezTo>
                  <a:pt x="61324" y="75331"/>
                  <a:pt x="63974" y="72492"/>
                  <a:pt x="63974" y="69652"/>
                </a:cubicBezTo>
                <a:cubicBezTo>
                  <a:pt x="63974" y="24984"/>
                  <a:pt x="63974" y="24984"/>
                  <a:pt x="63974" y="24984"/>
                </a:cubicBezTo>
                <a:cubicBezTo>
                  <a:pt x="63974" y="24984"/>
                  <a:pt x="61324" y="22334"/>
                  <a:pt x="58485" y="22334"/>
                </a:cubicBezTo>
                <a:lnTo>
                  <a:pt x="55646" y="24984"/>
                </a:lnTo>
                <a:cubicBezTo>
                  <a:pt x="55646" y="69652"/>
                  <a:pt x="55646" y="69652"/>
                  <a:pt x="55646" y="69652"/>
                </a:cubicBezTo>
                <a:cubicBezTo>
                  <a:pt x="55646" y="72492"/>
                  <a:pt x="58485" y="75331"/>
                  <a:pt x="58485" y="75331"/>
                </a:cubicBezTo>
                <a:close/>
                <a:moveTo>
                  <a:pt x="80630" y="75331"/>
                </a:moveTo>
                <a:lnTo>
                  <a:pt x="80630" y="75331"/>
                </a:lnTo>
                <a:cubicBezTo>
                  <a:pt x="83659" y="75331"/>
                  <a:pt x="86309" y="72492"/>
                  <a:pt x="86309" y="69652"/>
                </a:cubicBezTo>
                <a:cubicBezTo>
                  <a:pt x="86309" y="36151"/>
                  <a:pt x="86309" y="36151"/>
                  <a:pt x="86309" y="36151"/>
                </a:cubicBezTo>
                <a:cubicBezTo>
                  <a:pt x="86309" y="36151"/>
                  <a:pt x="83659" y="33501"/>
                  <a:pt x="80630" y="33501"/>
                </a:cubicBezTo>
                <a:lnTo>
                  <a:pt x="77981" y="36151"/>
                </a:lnTo>
                <a:cubicBezTo>
                  <a:pt x="77981" y="69652"/>
                  <a:pt x="77981" y="69652"/>
                  <a:pt x="77981" y="69652"/>
                </a:cubicBezTo>
                <a:cubicBezTo>
                  <a:pt x="77981" y="72492"/>
                  <a:pt x="80630" y="75331"/>
                  <a:pt x="80630" y="75331"/>
                </a:cubicBezTo>
                <a:close/>
                <a:moveTo>
                  <a:pt x="36151" y="75331"/>
                </a:moveTo>
                <a:lnTo>
                  <a:pt x="36151" y="75331"/>
                </a:lnTo>
                <a:cubicBezTo>
                  <a:pt x="38990" y="75331"/>
                  <a:pt x="41829" y="72492"/>
                  <a:pt x="41829" y="69652"/>
                </a:cubicBezTo>
                <a:cubicBezTo>
                  <a:pt x="41829" y="55646"/>
                  <a:pt x="41829" y="55646"/>
                  <a:pt x="41829" y="55646"/>
                </a:cubicBezTo>
                <a:cubicBezTo>
                  <a:pt x="41829" y="52996"/>
                  <a:pt x="38990" y="52996"/>
                  <a:pt x="36151" y="52996"/>
                </a:cubicBezTo>
                <a:cubicBezTo>
                  <a:pt x="36151" y="52996"/>
                  <a:pt x="33312" y="52996"/>
                  <a:pt x="33312" y="55646"/>
                </a:cubicBezTo>
                <a:cubicBezTo>
                  <a:pt x="33312" y="69652"/>
                  <a:pt x="33312" y="69652"/>
                  <a:pt x="33312" y="69652"/>
                </a:cubicBezTo>
                <a:cubicBezTo>
                  <a:pt x="33312" y="72492"/>
                  <a:pt x="36151" y="75331"/>
                  <a:pt x="36151" y="75331"/>
                </a:cubicBezTo>
                <a:close/>
                <a:moveTo>
                  <a:pt x="0" y="0"/>
                </a:moveTo>
                <a:lnTo>
                  <a:pt x="0" y="0"/>
                </a:lnTo>
                <a:cubicBezTo>
                  <a:pt x="0" y="8328"/>
                  <a:pt x="0" y="8328"/>
                  <a:pt x="0" y="8328"/>
                </a:cubicBezTo>
                <a:cubicBezTo>
                  <a:pt x="8328" y="8328"/>
                  <a:pt x="8328" y="8328"/>
                  <a:pt x="8328" y="8328"/>
                </a:cubicBezTo>
                <a:cubicBezTo>
                  <a:pt x="8328" y="13817"/>
                  <a:pt x="8328" y="77981"/>
                  <a:pt x="8328" y="77981"/>
                </a:cubicBezTo>
                <a:cubicBezTo>
                  <a:pt x="8328" y="86309"/>
                  <a:pt x="13817" y="91987"/>
                  <a:pt x="22145" y="91987"/>
                </a:cubicBezTo>
                <a:cubicBezTo>
                  <a:pt x="44479" y="91987"/>
                  <a:pt x="44479" y="91987"/>
                  <a:pt x="44479" y="91987"/>
                </a:cubicBezTo>
                <a:cubicBezTo>
                  <a:pt x="30662" y="119810"/>
                  <a:pt x="30662" y="119810"/>
                  <a:pt x="30662" y="119810"/>
                </a:cubicBezTo>
                <a:cubicBezTo>
                  <a:pt x="41829" y="119810"/>
                  <a:pt x="41829" y="119810"/>
                  <a:pt x="41829" y="119810"/>
                </a:cubicBezTo>
                <a:cubicBezTo>
                  <a:pt x="55646" y="91987"/>
                  <a:pt x="55646" y="91987"/>
                  <a:pt x="55646" y="91987"/>
                </a:cubicBezTo>
                <a:cubicBezTo>
                  <a:pt x="63974" y="91987"/>
                  <a:pt x="63974" y="91987"/>
                  <a:pt x="63974" y="91987"/>
                </a:cubicBezTo>
                <a:cubicBezTo>
                  <a:pt x="77981" y="119810"/>
                  <a:pt x="77981" y="119810"/>
                  <a:pt x="77981" y="119810"/>
                </a:cubicBezTo>
                <a:cubicBezTo>
                  <a:pt x="89148" y="119810"/>
                  <a:pt x="89148" y="119810"/>
                  <a:pt x="89148" y="119810"/>
                </a:cubicBezTo>
                <a:cubicBezTo>
                  <a:pt x="75141" y="91987"/>
                  <a:pt x="75141" y="91987"/>
                  <a:pt x="75141" y="91987"/>
                </a:cubicBezTo>
                <a:cubicBezTo>
                  <a:pt x="97476" y="91987"/>
                  <a:pt x="97476" y="91987"/>
                  <a:pt x="97476" y="91987"/>
                </a:cubicBezTo>
                <a:cubicBezTo>
                  <a:pt x="105804" y="91987"/>
                  <a:pt x="111293" y="86309"/>
                  <a:pt x="111293" y="77981"/>
                </a:cubicBezTo>
                <a:cubicBezTo>
                  <a:pt x="111293" y="77981"/>
                  <a:pt x="111293" y="13817"/>
                  <a:pt x="111293" y="8328"/>
                </a:cubicBezTo>
                <a:cubicBezTo>
                  <a:pt x="119810" y="8328"/>
                  <a:pt x="119810" y="8328"/>
                  <a:pt x="119810" y="8328"/>
                </a:cubicBezTo>
                <a:cubicBezTo>
                  <a:pt x="119810" y="0"/>
                  <a:pt x="119810" y="0"/>
                  <a:pt x="119810" y="0"/>
                </a:cubicBezTo>
                <a:lnTo>
                  <a:pt x="0" y="0"/>
                </a:lnTo>
                <a:close/>
                <a:moveTo>
                  <a:pt x="102965" y="77981"/>
                </a:moveTo>
                <a:lnTo>
                  <a:pt x="102965" y="77981"/>
                </a:lnTo>
                <a:cubicBezTo>
                  <a:pt x="102965" y="83659"/>
                  <a:pt x="100315" y="86309"/>
                  <a:pt x="97476" y="86309"/>
                </a:cubicBezTo>
                <a:cubicBezTo>
                  <a:pt x="22145" y="86309"/>
                  <a:pt x="22145" y="86309"/>
                  <a:pt x="22145" y="86309"/>
                </a:cubicBezTo>
                <a:cubicBezTo>
                  <a:pt x="16656" y="86309"/>
                  <a:pt x="13817" y="83659"/>
                  <a:pt x="13817" y="77981"/>
                </a:cubicBezTo>
                <a:cubicBezTo>
                  <a:pt x="13817" y="77981"/>
                  <a:pt x="13817" y="11167"/>
                  <a:pt x="13817" y="8328"/>
                </a:cubicBezTo>
                <a:cubicBezTo>
                  <a:pt x="102965" y="8328"/>
                  <a:pt x="102965" y="8328"/>
                  <a:pt x="102965" y="8328"/>
                </a:cubicBezTo>
                <a:cubicBezTo>
                  <a:pt x="102965" y="13817"/>
                  <a:pt x="102965" y="77981"/>
                  <a:pt x="102965" y="77981"/>
                </a:cubicBezTo>
                <a:close/>
              </a:path>
            </a:pathLst>
          </a:custGeom>
          <a:solidFill>
            <a:schemeClr val="accent3"/>
          </a:solidFill>
          <a:ln>
            <a:noFill/>
          </a:ln>
        </p:spPr>
        <p:txBody>
          <a:bodyPr lIns="91425" tIns="45700" rIns="91425" bIns="45700" anchor="ctr" anchorCtr="0">
            <a:noAutofit/>
          </a:bodyPr>
          <a:lstStyle/>
          <a:p>
            <a:pPr marL="0" marR="0" lvl="0" indent="0" algn="l" rtl="0">
              <a:spcBef>
                <a:spcPts val="0"/>
              </a:spcBef>
              <a:spcAft>
                <a:spcPts val="0"/>
              </a:spcAft>
              <a:buNone/>
            </a:pPr>
            <a:endParaRPr sz="3600">
              <a:solidFill>
                <a:schemeClr val="dk1"/>
              </a:solidFill>
              <a:latin typeface="+mn-lt"/>
              <a:ea typeface="Lato"/>
              <a:cs typeface="Lato"/>
              <a:sym typeface="Lato"/>
            </a:endParaRPr>
          </a:p>
        </p:txBody>
      </p:sp>
      <p:sp>
        <p:nvSpPr>
          <p:cNvPr id="348" name="Shape 348"/>
          <p:cNvSpPr/>
          <p:nvPr/>
        </p:nvSpPr>
        <p:spPr>
          <a:xfrm>
            <a:off x="9534839"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9555015" y="4291744"/>
            <a:ext cx="14320983" cy="5123188"/>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3200" b="1" dirty="0">
                <a:solidFill>
                  <a:schemeClr val="accent1"/>
                </a:solidFill>
                <a:latin typeface="+mn-lt"/>
                <a:ea typeface="Lato"/>
                <a:cs typeface="Lato"/>
                <a:sym typeface="Lato"/>
              </a:rPr>
              <a:t>Identify engaged prospects and focus on closing the warmest leads.</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Prevent prospects from slipping through the cracks, without the busywork. Send a series of timed emails to your prospect so you never lose touch. Choose from a list of messages, and enroll a contact right from your inbox.</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Use personalization tokens to tailor the emails in your sequence with contact and company details from HubSpot CRM or Salesforce. Then add specific details to each message to connect with your prospects like only a human can.</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1218895" marR="0" lvl="0" indent="-787095" algn="l" rtl="0">
              <a:lnSpc>
                <a:spcPct val="115000"/>
              </a:lnSpc>
              <a:spcBef>
                <a:spcPts val="0"/>
              </a:spcBef>
              <a:buClr>
                <a:schemeClr val="dk1"/>
              </a:buClr>
              <a:buSzPct val="100000"/>
              <a:buFont typeface="Lato"/>
              <a:buChar char="●"/>
            </a:pPr>
            <a:r>
              <a:rPr lang="en-US" sz="3200" dirty="0">
                <a:solidFill>
                  <a:schemeClr val="dk1"/>
                </a:solidFill>
                <a:latin typeface="+mn-lt"/>
                <a:ea typeface="Lato"/>
                <a:cs typeface="Lato"/>
                <a:sym typeface="Lato"/>
              </a:rPr>
              <a:t>63% of prospects are “somewhat” or “not at all” knowledgeable about a company before a sales rep makes the first contact.</a:t>
            </a:r>
          </a:p>
          <a:p>
            <a:pPr marL="1218895" marR="0" lvl="0" indent="-787095" algn="l" rtl="0">
              <a:lnSpc>
                <a:spcPct val="115000"/>
              </a:lnSpc>
              <a:spcBef>
                <a:spcPts val="0"/>
              </a:spcBef>
              <a:buClr>
                <a:schemeClr val="dk1"/>
              </a:buClr>
              <a:buSzPct val="100000"/>
              <a:buFont typeface="Lato"/>
              <a:buChar char="●"/>
            </a:pPr>
            <a:r>
              <a:rPr lang="en-US" sz="3200" dirty="0">
                <a:solidFill>
                  <a:schemeClr val="dk1"/>
                </a:solidFill>
                <a:latin typeface="+mn-lt"/>
                <a:ea typeface="Lato"/>
                <a:cs typeface="Lato"/>
                <a:sym typeface="Lato"/>
              </a:rPr>
              <a:t>43% of salespeople struggle most with prospecting.</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ctr" rtl="0">
              <a:lnSpc>
                <a:spcPct val="115000"/>
              </a:lnSpc>
              <a:spcBef>
                <a:spcPts val="0"/>
              </a:spcBef>
              <a:buNone/>
            </a:pPr>
            <a:endParaRPr sz="3200" dirty="0">
              <a:solidFill>
                <a:schemeClr val="dk1"/>
              </a:solidFill>
              <a:latin typeface="+mn-lt"/>
              <a:ea typeface="Lato"/>
              <a:cs typeface="Lato"/>
              <a:sym typeface="Lato"/>
            </a:endParaRPr>
          </a:p>
          <a:p>
            <a:pPr marL="0" marR="0" lvl="0" indent="0" algn="ctr" rtl="0">
              <a:lnSpc>
                <a:spcPct val="115000"/>
              </a:lnSpc>
              <a:spcBef>
                <a:spcPts val="0"/>
              </a:spcBef>
              <a:buNone/>
            </a:pPr>
            <a:endParaRPr sz="3200" dirty="0">
              <a:solidFill>
                <a:schemeClr val="dk1"/>
              </a:solidFill>
              <a:latin typeface="+mn-lt"/>
              <a:ea typeface="Lato"/>
              <a:cs typeface="Lato"/>
              <a:sym typeface="Lato"/>
            </a:endParaRPr>
          </a:p>
        </p:txBody>
      </p:sp>
      <p:pic>
        <p:nvPicPr>
          <p:cNvPr id="354" name="Shape 354"/>
          <p:cNvPicPr preferRelativeResize="0"/>
          <p:nvPr/>
        </p:nvPicPr>
        <p:blipFill rotWithShape="1">
          <a:blip r:embed="rId3">
            <a:alphaModFix/>
          </a:blip>
          <a:srcRect/>
          <a:stretch/>
        </p:blipFill>
        <p:spPr>
          <a:xfrm>
            <a:off x="1329786" y="3417826"/>
            <a:ext cx="7920988" cy="4981106"/>
          </a:xfrm>
          <a:prstGeom prst="rect">
            <a:avLst/>
          </a:prstGeom>
          <a:noFill/>
          <a:ln>
            <a:noFill/>
          </a:ln>
        </p:spPr>
      </p:pic>
      <p:sp>
        <p:nvSpPr>
          <p:cNvPr id="355" name="Shape 355"/>
          <p:cNvSpPr txBox="1">
            <a:spLocks noGrp="1"/>
          </p:cNvSpPr>
          <p:nvPr>
            <p:ph type="body" idx="2"/>
          </p:nvPr>
        </p:nvSpPr>
        <p:spPr>
          <a:xfrm>
            <a:off x="9622750" y="3153698"/>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Prospects</a:t>
            </a:r>
          </a:p>
        </p:txBody>
      </p:sp>
      <p:sp>
        <p:nvSpPr>
          <p:cNvPr id="356" name="Shape 356"/>
          <p:cNvSpPr/>
          <p:nvPr/>
        </p:nvSpPr>
        <p:spPr>
          <a:xfrm>
            <a:off x="11973239"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11198635" y="3226686"/>
            <a:ext cx="12905964" cy="5112267"/>
          </a:xfrm>
          <a:prstGeom prst="rect">
            <a:avLst/>
          </a:prstGeom>
          <a:noFill/>
          <a:ln>
            <a:noFill/>
          </a:ln>
        </p:spPr>
        <p:txBody>
          <a:bodyPr lIns="243725" tIns="243725" rIns="243725" bIns="243725" anchor="t" anchorCtr="0">
            <a:noAutofit/>
          </a:bodyPr>
          <a:lstStyle/>
          <a:p>
            <a:pPr marL="0" marR="0" lvl="0" indent="0" algn="l" rtl="0">
              <a:lnSpc>
                <a:spcPct val="90000"/>
              </a:lnSpc>
              <a:spcBef>
                <a:spcPts val="0"/>
              </a:spcBef>
              <a:buSzPct val="25000"/>
              <a:buNone/>
            </a:pPr>
            <a:r>
              <a:rPr lang="en-US" sz="6000" dirty="0">
                <a:solidFill>
                  <a:srgbClr val="0D73B2"/>
                </a:solidFill>
                <a:latin typeface="+mn-lt"/>
                <a:ea typeface="Lato"/>
                <a:cs typeface="Lato"/>
                <a:sym typeface="Lato"/>
              </a:rPr>
              <a:t>Templates</a:t>
            </a:r>
          </a:p>
          <a:p>
            <a:pPr marL="0" marR="0" lvl="0" indent="0" algn="l" rtl="0">
              <a:lnSpc>
                <a:spcPct val="115000"/>
              </a:lnSpc>
              <a:spcBef>
                <a:spcPts val="0"/>
              </a:spcBef>
              <a:buNone/>
            </a:pPr>
            <a:endParaRPr sz="2400" dirty="0">
              <a:solidFill>
                <a:schemeClr val="accent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Use data to identify the best-performing Sequences.</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Personalize messages extremely quickly so you see what is performing the best. Close more deals by sharing your best email templates with your entire team.</a:t>
            </a:r>
          </a:p>
          <a:p>
            <a:pPr marL="0" marR="0" lvl="0" indent="0" algn="l" rtl="0">
              <a:lnSpc>
                <a:spcPct val="115000"/>
              </a:lnSpc>
              <a:spcBef>
                <a:spcPts val="0"/>
              </a:spcBef>
              <a:spcAft>
                <a:spcPts val="0"/>
              </a:spcAft>
              <a:buNone/>
            </a:pPr>
            <a:endParaRPr sz="2800" dirty="0">
              <a:solidFill>
                <a:schemeClr val="dk1"/>
              </a:solidFill>
              <a:latin typeface="+mn-lt"/>
              <a:ea typeface="Lato"/>
              <a:cs typeface="Lato"/>
              <a:sym typeface="Lato"/>
            </a:endParaRPr>
          </a:p>
          <a:p>
            <a:pPr marL="0" marR="0" lvl="0" indent="0" algn="l" rtl="0">
              <a:lnSpc>
                <a:spcPct val="90000"/>
              </a:lnSpc>
              <a:spcBef>
                <a:spcPts val="2000"/>
              </a:spcBef>
              <a:buSzPct val="25000"/>
              <a:buNone/>
            </a:pPr>
            <a:r>
              <a:rPr lang="en-US" sz="6000" dirty="0">
                <a:solidFill>
                  <a:srgbClr val="0D73B2"/>
                </a:solidFill>
                <a:latin typeface="+mn-lt"/>
                <a:ea typeface="Lato"/>
                <a:cs typeface="Lato"/>
                <a:sym typeface="Lato"/>
              </a:rPr>
              <a:t>Email Tracking</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Use  notifications  to  follow  up  seconds  after  a  lead  opens an email, clicks a link, or downloads an important document such as a proposal.</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A built-in activity stream automatically logs each lead’s history inside your browser or HubSpot Sales. Open, click, and reply data helps you hone in on which email templates and sequences are most effective, so you can optimize your emails to get the best results.</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362" name="Shape 362"/>
          <p:cNvPicPr preferRelativeResize="0"/>
          <p:nvPr/>
        </p:nvPicPr>
        <p:blipFill rotWithShape="1">
          <a:blip r:embed="rId3">
            <a:alphaModFix/>
          </a:blip>
          <a:srcRect/>
          <a:stretch/>
        </p:blipFill>
        <p:spPr>
          <a:xfrm>
            <a:off x="1108659" y="3549014"/>
            <a:ext cx="9889479" cy="6309360"/>
          </a:xfrm>
          <a:prstGeom prst="rect">
            <a:avLst/>
          </a:prstGeom>
          <a:noFill/>
          <a:ln>
            <a:noFill/>
          </a:ln>
        </p:spPr>
      </p:pic>
      <p:sp>
        <p:nvSpPr>
          <p:cNvPr id="363" name="Shape 363"/>
          <p:cNvSpPr/>
          <p:nvPr/>
        </p:nvSpPr>
        <p:spPr>
          <a:xfrm>
            <a:off x="14437040"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p:nvPr/>
        </p:nvSpPr>
        <p:spPr>
          <a:xfrm>
            <a:off x="10848579" y="3155108"/>
            <a:ext cx="12494019"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a:solidFill>
                  <a:srgbClr val="0D73B2"/>
                </a:solidFill>
                <a:latin typeface="+mn-lt"/>
                <a:ea typeface="Lato"/>
                <a:cs typeface="Lato"/>
                <a:sym typeface="Lato"/>
              </a:rPr>
              <a:t>Document Tracking</a:t>
            </a:r>
          </a:p>
          <a:p>
            <a:pPr marL="0" marR="0" lvl="0" indent="0" algn="l" rtl="0">
              <a:lnSpc>
                <a:spcPct val="115000"/>
              </a:lnSpc>
              <a:spcBef>
                <a:spcPts val="0"/>
              </a:spcBef>
              <a:buNone/>
            </a:pPr>
            <a:endParaRPr sz="3200">
              <a:solidFill>
                <a:schemeClr val="accent1"/>
              </a:solidFill>
              <a:latin typeface="+mn-lt"/>
              <a:ea typeface="Lato"/>
              <a:cs typeface="Lato"/>
              <a:sym typeface="Lato"/>
            </a:endParaRPr>
          </a:p>
          <a:p>
            <a:pPr marL="0" marR="0" lvl="0" indent="0" algn="l" rtl="0">
              <a:lnSpc>
                <a:spcPct val="115000"/>
              </a:lnSpc>
              <a:spcBef>
                <a:spcPts val="0"/>
              </a:spcBef>
              <a:buSzPct val="25000"/>
              <a:buNone/>
            </a:pPr>
            <a:r>
              <a:rPr lang="en-US" sz="3600" b="1">
                <a:solidFill>
                  <a:schemeClr val="accent1"/>
                </a:solidFill>
                <a:latin typeface="+mn-lt"/>
                <a:ea typeface="Lato"/>
                <a:cs typeface="Lato"/>
                <a:sym typeface="Lato"/>
              </a:rPr>
              <a:t>Know what content closes deals.</a:t>
            </a: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a:solidFill>
                  <a:schemeClr val="dk1"/>
                </a:solidFill>
                <a:latin typeface="+mn-lt"/>
                <a:ea typeface="Lato"/>
                <a:cs typeface="Lato"/>
                <a:sym typeface="Lato"/>
              </a:rPr>
              <a:t>Build a library of helpful sales content for your entire team, share documents right from your Gmail or Outlook inbox, and see which content closes deals.</a:t>
            </a: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a:solidFill>
                  <a:schemeClr val="dk1"/>
                </a:solidFill>
                <a:latin typeface="+mn-lt"/>
                <a:ea typeface="Lato"/>
                <a:cs typeface="Lato"/>
                <a:sym typeface="Lato"/>
              </a:rPr>
              <a:t>When a lead clicks an email link to open your document, or shares it with a colleague, we’ll notify you instantly on your desktop. Get aggregate data about how your sales content is helping to move your sales process forward.</a:t>
            </a: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l" rtl="0">
              <a:lnSpc>
                <a:spcPct val="115000"/>
              </a:lnSpc>
              <a:spcBef>
                <a:spcPts val="0"/>
              </a:spcBef>
              <a:buNone/>
            </a:pPr>
            <a:endParaRPr sz="3200">
              <a:solidFill>
                <a:schemeClr val="dk1"/>
              </a:solidFill>
              <a:latin typeface="+mn-lt"/>
              <a:ea typeface="Lato"/>
              <a:cs typeface="Lato"/>
              <a:sym typeface="Lato"/>
            </a:endParaRPr>
          </a:p>
          <a:p>
            <a:pPr marL="0" marR="0" lvl="0" indent="0" algn="ctr" rtl="0">
              <a:lnSpc>
                <a:spcPct val="115000"/>
              </a:lnSpc>
              <a:spcBef>
                <a:spcPts val="0"/>
              </a:spcBef>
              <a:buNone/>
            </a:pPr>
            <a:endParaRPr sz="3200">
              <a:solidFill>
                <a:schemeClr val="dk1"/>
              </a:solidFill>
              <a:latin typeface="+mn-lt"/>
              <a:ea typeface="Lato"/>
              <a:cs typeface="Lato"/>
              <a:sym typeface="Lato"/>
            </a:endParaRPr>
          </a:p>
        </p:txBody>
      </p:sp>
      <p:pic>
        <p:nvPicPr>
          <p:cNvPr id="369" name="Shape 369"/>
          <p:cNvPicPr preferRelativeResize="0"/>
          <p:nvPr/>
        </p:nvPicPr>
        <p:blipFill rotWithShape="1">
          <a:blip r:embed="rId3">
            <a:alphaModFix/>
          </a:blip>
          <a:srcRect/>
          <a:stretch/>
        </p:blipFill>
        <p:spPr>
          <a:xfrm>
            <a:off x="1269894" y="3459908"/>
            <a:ext cx="9578686" cy="6035039"/>
          </a:xfrm>
          <a:prstGeom prst="rect">
            <a:avLst/>
          </a:prstGeom>
          <a:noFill/>
          <a:ln>
            <a:noFill/>
          </a:ln>
        </p:spPr>
      </p:pic>
      <p:sp>
        <p:nvSpPr>
          <p:cNvPr id="370" name="Shape 370"/>
          <p:cNvSpPr/>
          <p:nvPr/>
        </p:nvSpPr>
        <p:spPr>
          <a:xfrm>
            <a:off x="16875440"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a:picLocks noGrp="1"/>
          </p:cNvPicPr>
          <p:nvPr>
            <p:ph type="pic" idx="2"/>
          </p:nvPr>
        </p:nvPicPr>
        <p:blipFill rotWithShape="1">
          <a:blip r:embed="rId3">
            <a:alphaModFix/>
          </a:blip>
          <a:srcRect t="31783" b="31782"/>
          <a:stretch/>
        </p:blipFill>
        <p:spPr>
          <a:xfrm>
            <a:off x="-67388" y="0"/>
            <a:ext cx="24426861" cy="13716000"/>
          </a:xfrm>
          <a:prstGeom prst="rect">
            <a:avLst/>
          </a:prstGeom>
          <a:noFill/>
          <a:ln>
            <a:noFill/>
          </a:ln>
        </p:spPr>
      </p:pic>
      <p:sp>
        <p:nvSpPr>
          <p:cNvPr id="200" name="Shape 200"/>
          <p:cNvSpPr/>
          <p:nvPr/>
        </p:nvSpPr>
        <p:spPr>
          <a:xfrm>
            <a:off x="-21350" y="0"/>
            <a:ext cx="24380825" cy="13716000"/>
          </a:xfrm>
          <a:prstGeom prst="rect">
            <a:avLst/>
          </a:prstGeom>
          <a:solidFill>
            <a:srgbClr val="192129">
              <a:alpha val="78823"/>
            </a:srgbClr>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1" name="Shape 201"/>
          <p:cNvSpPr txBox="1"/>
          <p:nvPr/>
        </p:nvSpPr>
        <p:spPr>
          <a:xfrm>
            <a:off x="4501721" y="6894342"/>
            <a:ext cx="15910047" cy="2695352"/>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19900" dirty="0">
                <a:solidFill>
                  <a:schemeClr val="lt1"/>
                </a:solidFill>
                <a:latin typeface="+mn-lt"/>
                <a:ea typeface="Lato" charset="0"/>
                <a:cs typeface="Lato" charset="0"/>
                <a:sym typeface="Avenir"/>
              </a:rPr>
              <a:t>Growth Stack</a:t>
            </a:r>
          </a:p>
        </p:txBody>
      </p:sp>
      <p:sp>
        <p:nvSpPr>
          <p:cNvPr id="202" name="Shape 202"/>
          <p:cNvSpPr txBox="1"/>
          <p:nvPr/>
        </p:nvSpPr>
        <p:spPr>
          <a:xfrm>
            <a:off x="8765479" y="4017012"/>
            <a:ext cx="6890027" cy="124341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8800" dirty="0">
                <a:solidFill>
                  <a:schemeClr val="lt1"/>
                </a:solidFill>
                <a:latin typeface="+mn-lt"/>
                <a:ea typeface="Lato Light" charset="0"/>
                <a:cs typeface="Lato Light" charset="0"/>
                <a:sym typeface="Avenir"/>
              </a:rPr>
              <a:t>The HubSpot</a:t>
            </a:r>
          </a:p>
        </p:txBody>
      </p:sp>
      <p:grpSp>
        <p:nvGrpSpPr>
          <p:cNvPr id="203" name="Shape 203"/>
          <p:cNvGrpSpPr/>
          <p:nvPr/>
        </p:nvGrpSpPr>
        <p:grpSpPr>
          <a:xfrm>
            <a:off x="7699872" y="5994902"/>
            <a:ext cx="8991524" cy="73575"/>
            <a:chOff x="3784600" y="1767458"/>
            <a:chExt cx="14480940" cy="173484"/>
          </a:xfrm>
        </p:grpSpPr>
        <p:sp>
          <p:nvSpPr>
            <p:cNvPr id="204" name="Shape 204"/>
            <p:cNvSpPr/>
            <p:nvPr/>
          </p:nvSpPr>
          <p:spPr>
            <a:xfrm>
              <a:off x="378460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5" name="Shape 205"/>
            <p:cNvSpPr/>
            <p:nvPr/>
          </p:nvSpPr>
          <p:spPr>
            <a:xfrm>
              <a:off x="617220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6" name="Shape 206"/>
            <p:cNvSpPr/>
            <p:nvPr/>
          </p:nvSpPr>
          <p:spPr>
            <a:xfrm>
              <a:off x="861060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7" name="Shape 207"/>
            <p:cNvSpPr/>
            <p:nvPr/>
          </p:nvSpPr>
          <p:spPr>
            <a:xfrm>
              <a:off x="1099820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8" name="Shape 208"/>
            <p:cNvSpPr/>
            <p:nvPr/>
          </p:nvSpPr>
          <p:spPr>
            <a:xfrm>
              <a:off x="1343954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sp>
          <p:nvSpPr>
            <p:cNvPr id="209" name="Shape 209"/>
            <p:cNvSpPr/>
            <p:nvPr/>
          </p:nvSpPr>
          <p:spPr>
            <a:xfrm>
              <a:off x="15827140" y="1767458"/>
              <a:ext cx="2438399" cy="173484"/>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grpSp>
    </p:spTree>
    <p:extLst>
      <p:ext uri="{BB962C8B-B14F-4D97-AF65-F5344CB8AC3E}">
        <p14:creationId xmlns:p14="http://schemas.microsoft.com/office/powerpoint/2010/main" val="1575781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p:nvPr/>
        </p:nvSpPr>
        <p:spPr>
          <a:xfrm>
            <a:off x="13332224" y="3663100"/>
            <a:ext cx="10556100" cy="5738100"/>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dirty="0">
                <a:solidFill>
                  <a:srgbClr val="0D73B2"/>
                </a:solidFill>
                <a:latin typeface="+mn-lt"/>
                <a:ea typeface="Lato"/>
                <a:cs typeface="Lato"/>
                <a:sym typeface="Lato"/>
              </a:rPr>
              <a:t>Call Tracking</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Spend less time dialing and more time selling.</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Use data from your HubSpot CRM to prioritize your best calls, and set up a daily calling queue. Just one click connects you to a prospect through Voice Over IP or your desk phone.</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376" name="Shape 376"/>
          <p:cNvPicPr preferRelativeResize="0"/>
          <p:nvPr/>
        </p:nvPicPr>
        <p:blipFill rotWithShape="1">
          <a:blip r:embed="rId3">
            <a:alphaModFix/>
          </a:blip>
          <a:srcRect/>
          <a:stretch/>
        </p:blipFill>
        <p:spPr>
          <a:xfrm>
            <a:off x="1348446" y="3663107"/>
            <a:ext cx="11983788" cy="8400212"/>
          </a:xfrm>
          <a:prstGeom prst="rect">
            <a:avLst/>
          </a:prstGeom>
          <a:noFill/>
          <a:ln>
            <a:noFill/>
          </a:ln>
        </p:spPr>
      </p:pic>
      <p:sp>
        <p:nvSpPr>
          <p:cNvPr id="377" name="Shape 377"/>
          <p:cNvSpPr/>
          <p:nvPr/>
        </p:nvSpPr>
        <p:spPr>
          <a:xfrm>
            <a:off x="19313840"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12544835" y="4241335"/>
            <a:ext cx="10307714"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a:solidFill>
                  <a:srgbClr val="0D73B2"/>
                </a:solidFill>
                <a:latin typeface="+mn-lt"/>
                <a:ea typeface="Lato"/>
                <a:cs typeface="Lato"/>
                <a:sym typeface="Lato"/>
              </a:rPr>
              <a:t>Meetings</a:t>
            </a: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a:solidFill>
                  <a:schemeClr val="dk1"/>
                </a:solidFill>
                <a:latin typeface="+mn-lt"/>
                <a:ea typeface="Lato"/>
                <a:cs typeface="Lato"/>
                <a:sym typeface="Lato"/>
              </a:rPr>
              <a:t>Put the power to book meetings in the hands of your prospects. Meetings sync to your Google or Office 365 calendar, so your schedule is always up-to-date. As prospects book meetings, automatically create new records or log the activity in your CRM.</a:t>
            </a: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l"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p:txBody>
      </p:sp>
      <p:pic>
        <p:nvPicPr>
          <p:cNvPr id="383" name="Shape 383"/>
          <p:cNvPicPr preferRelativeResize="0"/>
          <p:nvPr/>
        </p:nvPicPr>
        <p:blipFill rotWithShape="1">
          <a:blip r:embed="rId3">
            <a:alphaModFix/>
          </a:blip>
          <a:srcRect/>
          <a:stretch/>
        </p:blipFill>
        <p:spPr>
          <a:xfrm>
            <a:off x="1650906" y="4241335"/>
            <a:ext cx="10494386" cy="6675119"/>
          </a:xfrm>
          <a:prstGeom prst="rect">
            <a:avLst/>
          </a:prstGeom>
          <a:noFill/>
          <a:ln>
            <a:noFill/>
          </a:ln>
        </p:spPr>
      </p:pic>
      <p:sp>
        <p:nvSpPr>
          <p:cNvPr id="384" name="Shape 384"/>
          <p:cNvSpPr txBox="1"/>
          <p:nvPr/>
        </p:nvSpPr>
        <p:spPr>
          <a:xfrm>
            <a:off x="-12801600" y="33179656"/>
            <a:ext cx="184730" cy="646331"/>
          </a:xfrm>
          <a:prstGeom prst="rect">
            <a:avLst/>
          </a:prstGeom>
          <a:noFill/>
          <a:ln>
            <a:noFill/>
          </a:ln>
        </p:spPr>
        <p:txBody>
          <a:bodyPr lIns="91425" tIns="45700" rIns="91425" bIns="45700" anchor="t" anchorCtr="0">
            <a:noAutofit/>
          </a:bodyPr>
          <a:lstStyle/>
          <a:p>
            <a:pPr marL="0" marR="0" lvl="0" indent="0" algn="l" rtl="0">
              <a:spcBef>
                <a:spcPts val="0"/>
              </a:spcBef>
              <a:buNone/>
            </a:pPr>
            <a:endParaRPr sz="3600">
              <a:solidFill>
                <a:schemeClr val="dk1"/>
              </a:solidFill>
              <a:latin typeface="+mn-lt"/>
              <a:ea typeface="Lato"/>
              <a:cs typeface="Lato"/>
              <a:sym typeface="Lato"/>
            </a:endParaRPr>
          </a:p>
        </p:txBody>
      </p:sp>
      <p:sp>
        <p:nvSpPr>
          <p:cNvPr id="385" name="Shape 385"/>
          <p:cNvSpPr/>
          <p:nvPr/>
        </p:nvSpPr>
        <p:spPr>
          <a:xfrm>
            <a:off x="21803040" y="1177634"/>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11924288" y="3049203"/>
            <a:ext cx="11875511"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dirty="0">
                <a:solidFill>
                  <a:srgbClr val="0D73B2"/>
                </a:solidFill>
                <a:latin typeface="+mn-lt"/>
                <a:ea typeface="Lato"/>
                <a:cs typeface="Lato"/>
                <a:sym typeface="Lato"/>
              </a:rPr>
              <a:t>HubSpot CRM</a:t>
            </a: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Manage your pipeline and close more deals.</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Get an up-to-the-minute view of your entire sales funnel on a clean, visual dashboard. Create new deals with a single click, then drag and drop them from stage to stage as they progress.</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You can sort deals won and lost, appointments scheduled, and contracts sent over any time period. Plus, track performance against quotas you set.</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Sort deals by name, owner, amount, or stage with custom filters for actionable intel in a fraction of the time.</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391" name="Shape 391"/>
          <p:cNvPicPr preferRelativeResize="0"/>
          <p:nvPr/>
        </p:nvPicPr>
        <p:blipFill rotWithShape="1">
          <a:blip r:embed="rId3">
            <a:alphaModFix/>
          </a:blip>
          <a:srcRect/>
          <a:stretch/>
        </p:blipFill>
        <p:spPr>
          <a:xfrm>
            <a:off x="1320694" y="3335883"/>
            <a:ext cx="10603594" cy="67665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p:nvPr/>
        </p:nvSpPr>
        <p:spPr>
          <a:xfrm>
            <a:off x="10563635" y="2976825"/>
            <a:ext cx="13363164"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dirty="0">
                <a:solidFill>
                  <a:srgbClr val="0D73B2"/>
                </a:solidFill>
                <a:latin typeface="+mn-lt"/>
                <a:ea typeface="Lato"/>
                <a:cs typeface="Lato"/>
                <a:sym typeface="Lato"/>
              </a:rPr>
              <a:t>HubSpot CRM</a:t>
            </a:r>
          </a:p>
          <a:p>
            <a:pPr marL="0" marR="0" lvl="0" indent="0" algn="ctr" rtl="0">
              <a:lnSpc>
                <a:spcPct val="115000"/>
              </a:lnSpc>
              <a:spcBef>
                <a:spcPts val="0"/>
              </a:spcBef>
              <a:buNone/>
            </a:pPr>
            <a:endParaRPr sz="1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See everything about a lead in one place.</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Go way beyond names and job titles. Every interaction with a lead is stored in a tidy timeline, including calls, emails, meetings, and notes.</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You’ll never need to dig through a messy inbox or spreadsheet to figure out where a relationship left off.</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2800" dirty="0">
                <a:solidFill>
                  <a:schemeClr val="dk1"/>
                </a:solidFill>
                <a:latin typeface="+mn-lt"/>
                <a:ea typeface="Lato"/>
                <a:cs typeface="Lato"/>
                <a:sym typeface="Lato"/>
              </a:rPr>
              <a:t>Sync up with HubSpot Marketing, and you’ll know which content your lead has consumed so you can personalize your approach.</a:t>
            </a: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None/>
            </a:pPr>
            <a:endParaRPr sz="2800" dirty="0">
              <a:solidFill>
                <a:schemeClr val="dk1"/>
              </a:solidFill>
              <a:latin typeface="+mn-lt"/>
              <a:ea typeface="Lato"/>
              <a:cs typeface="Lato"/>
              <a:sym typeface="Lato"/>
            </a:endParaRP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ctr" rtl="0">
              <a:lnSpc>
                <a:spcPct val="115000"/>
              </a:lnSpc>
              <a:spcBef>
                <a:spcPts val="0"/>
              </a:spcBef>
              <a:buNone/>
            </a:pPr>
            <a:endParaRPr sz="3200" dirty="0">
              <a:solidFill>
                <a:schemeClr val="dk1"/>
              </a:solidFill>
              <a:latin typeface="+mn-lt"/>
              <a:ea typeface="Lato"/>
              <a:cs typeface="Lato"/>
              <a:sym typeface="Lato"/>
            </a:endParaRPr>
          </a:p>
        </p:txBody>
      </p:sp>
      <p:pic>
        <p:nvPicPr>
          <p:cNvPr id="397" name="Shape 397"/>
          <p:cNvPicPr preferRelativeResize="0"/>
          <p:nvPr/>
        </p:nvPicPr>
        <p:blipFill rotWithShape="1">
          <a:blip r:embed="rId3">
            <a:alphaModFix/>
          </a:blip>
          <a:srcRect t="990"/>
          <a:stretch/>
        </p:blipFill>
        <p:spPr>
          <a:xfrm>
            <a:off x="1668425" y="3409362"/>
            <a:ext cx="8523071" cy="7772400"/>
          </a:xfrm>
          <a:prstGeom prst="rect">
            <a:avLst/>
          </a:prstGeom>
          <a:noFill/>
          <a:ln w="9525" cap="flat" cmpd="sng">
            <a:solidFill>
              <a:schemeClr val="accent6"/>
            </a:solidFill>
            <a:prstDash val="solid"/>
            <a:round/>
            <a:headEnd type="none" w="med" len="med"/>
            <a:tailEnd type="none" w="med" len="med"/>
          </a:ln>
        </p:spPr>
      </p:pic>
      <p:sp>
        <p:nvSpPr>
          <p:cNvPr id="398" name="Shape 398"/>
          <p:cNvSpPr txBox="1"/>
          <p:nvPr/>
        </p:nvSpPr>
        <p:spPr>
          <a:xfrm>
            <a:off x="10563635" y="9636702"/>
            <a:ext cx="10455676" cy="4572408"/>
          </a:xfrm>
          <a:prstGeom prst="rect">
            <a:avLst/>
          </a:prstGeom>
          <a:noFill/>
          <a:ln>
            <a:noFill/>
          </a:ln>
        </p:spPr>
        <p:txBody>
          <a:bodyPr lIns="243725" tIns="243725" rIns="243725" bIns="243725" anchor="t" anchorCtr="0">
            <a:noAutofit/>
          </a:bodyPr>
          <a:lstStyle/>
          <a:p>
            <a:pPr marL="1218895" marR="0" lvl="0" indent="-825195" algn="l" rtl="0">
              <a:lnSpc>
                <a:spcPct val="115000"/>
              </a:lnSpc>
              <a:spcBef>
                <a:spcPts val="0"/>
              </a:spcBef>
              <a:buClr>
                <a:schemeClr val="dk1"/>
              </a:buClr>
              <a:buSzPct val="100000"/>
              <a:buFont typeface="Lato"/>
              <a:buChar char="●"/>
            </a:pPr>
            <a:r>
              <a:rPr lang="en-US" sz="2800">
                <a:solidFill>
                  <a:schemeClr val="dk1"/>
                </a:solidFill>
                <a:latin typeface="+mn-lt"/>
                <a:ea typeface="Lato"/>
                <a:cs typeface="Lato"/>
                <a:sym typeface="Lato"/>
              </a:rPr>
              <a:t>40% of salespeople say getting a response from prospects is getting harder.</a:t>
            </a:r>
          </a:p>
          <a:p>
            <a:pPr marL="1218895" marR="0" lvl="0" indent="-825195" algn="l" rtl="0">
              <a:lnSpc>
                <a:spcPct val="115000"/>
              </a:lnSpc>
              <a:spcBef>
                <a:spcPts val="0"/>
              </a:spcBef>
              <a:buClr>
                <a:schemeClr val="dk1"/>
              </a:buClr>
              <a:buSzPct val="100000"/>
              <a:buFont typeface="Lato"/>
              <a:buChar char="●"/>
            </a:pPr>
            <a:r>
              <a:rPr lang="en-US" sz="2800">
                <a:solidFill>
                  <a:schemeClr val="dk1"/>
                </a:solidFill>
                <a:latin typeface="+mn-lt"/>
                <a:ea typeface="Lato"/>
                <a:cs typeface="Lato"/>
                <a:sym typeface="Lato"/>
              </a:rPr>
              <a:t>29% of salespeople are spending an hour or more on data entry each and every day.</a:t>
            </a:r>
          </a:p>
          <a:p>
            <a:pPr marL="0" marR="0" lvl="0" indent="0" algn="ctr" rtl="0">
              <a:lnSpc>
                <a:spcPct val="115000"/>
              </a:lnSpc>
              <a:spcBef>
                <a:spcPts val="0"/>
              </a:spcBef>
              <a:buNone/>
            </a:pPr>
            <a:endParaRPr sz="3200">
              <a:solidFill>
                <a:schemeClr val="dk1"/>
              </a:solidFill>
              <a:latin typeface="+mn-lt"/>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12590035" y="2852134"/>
            <a:ext cx="10833143" cy="5112267"/>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6000" dirty="0">
                <a:solidFill>
                  <a:srgbClr val="0D73B2"/>
                </a:solidFill>
                <a:latin typeface="+mn-lt"/>
                <a:ea typeface="Lato"/>
                <a:cs typeface="Lato"/>
                <a:sym typeface="Lato"/>
              </a:rPr>
              <a:t>HubSpot CRM</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Log sales activity automatically.</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HubSpot CRM tracks customer interactions automatically – whether they’re in an email, across social media, or on a call.</a:t>
            </a:r>
          </a:p>
          <a:p>
            <a:pPr marL="0" marR="0" lvl="0" indent="0" algn="l" rtl="0">
              <a:lnSpc>
                <a:spcPct val="115000"/>
              </a:lnSpc>
              <a:spcBef>
                <a:spcPts val="0"/>
              </a:spcBef>
              <a:buNone/>
            </a:pPr>
            <a:endParaRPr sz="32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200" dirty="0">
                <a:solidFill>
                  <a:schemeClr val="dk1"/>
                </a:solidFill>
                <a:latin typeface="+mn-lt"/>
                <a:ea typeface="Lato"/>
                <a:cs typeface="Lato"/>
                <a:sym typeface="Lato"/>
              </a:rPr>
              <a:t>HubSpot CRM works seamlessly with HubSpot Sales, so you can log sales activity automatically. HubSpot Sales syncs with G Suite and Office 365 so you can track customer interactions automatically - whether they’re in an email, across social media, or on a call. s for actionable intel in a fraction of the time.</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404" name="Shape 404"/>
          <p:cNvPicPr preferRelativeResize="0"/>
          <p:nvPr/>
        </p:nvPicPr>
        <p:blipFill rotWithShape="1">
          <a:blip r:embed="rId3">
            <a:alphaModFix/>
          </a:blip>
          <a:srcRect/>
          <a:stretch/>
        </p:blipFill>
        <p:spPr>
          <a:xfrm>
            <a:off x="1498498" y="3106134"/>
            <a:ext cx="10807758" cy="70408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graphicFrame>
        <p:nvGraphicFramePr>
          <p:cNvPr id="409" name="Shape 409"/>
          <p:cNvGraphicFramePr/>
          <p:nvPr>
            <p:extLst>
              <p:ext uri="{D42A27DB-BD31-4B8C-83A1-F6EECF244321}">
                <p14:modId xmlns:p14="http://schemas.microsoft.com/office/powerpoint/2010/main" val="950858623"/>
              </p:ext>
            </p:extLst>
          </p:nvPr>
        </p:nvGraphicFramePr>
        <p:xfrm>
          <a:off x="1419925" y="4729655"/>
          <a:ext cx="21389250" cy="8509575"/>
        </p:xfrm>
        <a:graphic>
          <a:graphicData uri="http://schemas.openxmlformats.org/drawingml/2006/table">
            <a:tbl>
              <a:tblPr>
                <a:noFill/>
                <a:tableStyleId>{DDDD97FE-4B56-41B9-9F54-77E9F047B6DC}</a:tableStyleId>
              </a:tblPr>
              <a:tblGrid>
                <a:gridCol w="7129750">
                  <a:extLst>
                    <a:ext uri="{9D8B030D-6E8A-4147-A177-3AD203B41FA5}">
                      <a16:colId xmlns:a16="http://schemas.microsoft.com/office/drawing/2014/main" val="20000"/>
                    </a:ext>
                  </a:extLst>
                </a:gridCol>
                <a:gridCol w="7129750">
                  <a:extLst>
                    <a:ext uri="{9D8B030D-6E8A-4147-A177-3AD203B41FA5}">
                      <a16:colId xmlns:a16="http://schemas.microsoft.com/office/drawing/2014/main" val="20001"/>
                    </a:ext>
                  </a:extLst>
                </a:gridCol>
                <a:gridCol w="7129750">
                  <a:extLst>
                    <a:ext uri="{9D8B030D-6E8A-4147-A177-3AD203B41FA5}">
                      <a16:colId xmlns:a16="http://schemas.microsoft.com/office/drawing/2014/main" val="20002"/>
                    </a:ext>
                  </a:extLst>
                </a:gridCol>
              </a:tblGrid>
              <a:tr h="4319750">
                <a:tc>
                  <a:txBody>
                    <a:bodyPr/>
                    <a:lstStyle/>
                    <a:p>
                      <a:pPr marL="0" marR="0" lvl="0" indent="0" algn="ctr" rtl="0">
                        <a:spcBef>
                          <a:spcPts val="0"/>
                        </a:spcBef>
                        <a:spcAft>
                          <a:spcPts val="0"/>
                        </a:spcAft>
                        <a:buClr>
                          <a:schemeClr val="accent1"/>
                        </a:buClr>
                        <a:buSzPct val="25000"/>
                        <a:buFont typeface="Lato"/>
                        <a:buNone/>
                      </a:pPr>
                      <a:r>
                        <a:rPr lang="en-US" sz="4000" u="none" strike="noStrike" cap="none" dirty="0">
                          <a:solidFill>
                            <a:schemeClr val="accent1"/>
                          </a:solidFill>
                          <a:latin typeface="+mn-lt"/>
                        </a:rPr>
                        <a:t>Inbound Marketing</a:t>
                      </a:r>
                    </a:p>
                    <a:p>
                      <a:pPr marL="0" marR="0" lvl="0" indent="0" algn="ctr" rtl="0">
                        <a:spcBef>
                          <a:spcPts val="0"/>
                        </a:spcBef>
                        <a:spcAft>
                          <a:spcPts val="0"/>
                        </a:spcAft>
                        <a:buClr>
                          <a:schemeClr val="dk1"/>
                        </a:buClr>
                        <a:buSzPct val="25000"/>
                        <a:buFont typeface="Arial"/>
                        <a:buNone/>
                      </a:pPr>
                      <a:r>
                        <a:rPr lang="en-US" sz="3200" u="none" strike="noStrike" cap="none" dirty="0">
                          <a:latin typeface="+mn-lt"/>
                        </a:rPr>
                        <a:t>[summary of their services]</a:t>
                      </a:r>
                    </a:p>
                    <a:p>
                      <a:pPr marL="0" marR="0" lvl="0" indent="0" algn="ctr" rtl="0">
                        <a:spcBef>
                          <a:spcPts val="0"/>
                        </a:spcBef>
                        <a:buClr>
                          <a:schemeClr val="dk1"/>
                        </a:buClr>
                        <a:buSzPct val="25000"/>
                        <a:buFont typeface="Lato"/>
                        <a:buNone/>
                      </a:pPr>
                      <a:endParaRPr sz="3200" u="none" strike="noStrike" cap="none" dirty="0">
                        <a:latin typeface="+mn-lt"/>
                      </a:endParaRPr>
                    </a:p>
                  </a:txBody>
                  <a:tcPr marL="243725" marR="243725" marT="243725" marB="243725"/>
                </a:tc>
                <a:tc>
                  <a:txBody>
                    <a:bodyPr/>
                    <a:lstStyle/>
                    <a:p>
                      <a:pPr marL="0" marR="0" lvl="0" indent="0" algn="ctr" rtl="0">
                        <a:spcBef>
                          <a:spcPts val="0"/>
                        </a:spcBef>
                        <a:spcAft>
                          <a:spcPts val="0"/>
                        </a:spcAft>
                        <a:buClr>
                          <a:schemeClr val="dk1"/>
                        </a:buClr>
                        <a:buSzPct val="25000"/>
                        <a:buFont typeface="Arial"/>
                        <a:buNone/>
                      </a:pPr>
                      <a:r>
                        <a:rPr lang="en-US" sz="4000" u="none" strike="noStrike" cap="none" dirty="0">
                          <a:solidFill>
                            <a:schemeClr val="accent1"/>
                          </a:solidFill>
                          <a:latin typeface="+mn-lt"/>
                        </a:rPr>
                        <a:t>Content Marketing</a:t>
                      </a:r>
                    </a:p>
                    <a:p>
                      <a:pPr marL="0" marR="0" lvl="0" indent="0" algn="ctr" rtl="0">
                        <a:spcBef>
                          <a:spcPts val="0"/>
                        </a:spcBef>
                        <a:buClr>
                          <a:schemeClr val="dk1"/>
                        </a:buClr>
                        <a:buSzPct val="25000"/>
                        <a:buFont typeface="Arial"/>
                        <a:buNone/>
                      </a:pPr>
                      <a:r>
                        <a:rPr lang="en-US" sz="3200" u="none" strike="noStrike" cap="none" dirty="0">
                          <a:latin typeface="+mn-lt"/>
                        </a:rPr>
                        <a:t>[summary of their services]</a:t>
                      </a:r>
                    </a:p>
                  </a:txBody>
                  <a:tcPr marL="243725" marR="243725" marT="243725" marB="243725"/>
                </a:tc>
                <a:tc>
                  <a:txBody>
                    <a:bodyPr/>
                    <a:lstStyle/>
                    <a:p>
                      <a:pPr marL="0" marR="0" lvl="0" indent="0" algn="ctr" rtl="0">
                        <a:spcBef>
                          <a:spcPts val="0"/>
                        </a:spcBef>
                        <a:spcAft>
                          <a:spcPts val="0"/>
                        </a:spcAft>
                        <a:buClr>
                          <a:schemeClr val="dk1"/>
                        </a:buClr>
                        <a:buSzPct val="25000"/>
                        <a:buFont typeface="Arial"/>
                        <a:buNone/>
                      </a:pPr>
                      <a:r>
                        <a:rPr lang="en-US" sz="4000" u="none" strike="noStrike" cap="none">
                          <a:solidFill>
                            <a:schemeClr val="accent1"/>
                          </a:solidFill>
                          <a:latin typeface="+mn-lt"/>
                        </a:rPr>
                        <a:t>Website Design</a:t>
                      </a:r>
                    </a:p>
                    <a:p>
                      <a:pPr marL="0" marR="0" lvl="0" indent="0" algn="ctr" rtl="0">
                        <a:spcBef>
                          <a:spcPts val="0"/>
                        </a:spcBef>
                        <a:spcAft>
                          <a:spcPts val="0"/>
                        </a:spcAft>
                        <a:buClr>
                          <a:schemeClr val="dk1"/>
                        </a:buClr>
                        <a:buSzPct val="25000"/>
                        <a:buFont typeface="Arial"/>
                        <a:buNone/>
                      </a:pPr>
                      <a:r>
                        <a:rPr lang="en-US" sz="3200" u="none" strike="noStrike" cap="none">
                          <a:latin typeface="+mn-lt"/>
                        </a:rPr>
                        <a:t>[summary of their services]</a:t>
                      </a:r>
                    </a:p>
                    <a:p>
                      <a:pPr marL="0" marR="0" lvl="0" indent="0" algn="ctr" rtl="0">
                        <a:spcBef>
                          <a:spcPts val="0"/>
                        </a:spcBef>
                        <a:spcAft>
                          <a:spcPts val="0"/>
                        </a:spcAft>
                        <a:buClr>
                          <a:schemeClr val="dk1"/>
                        </a:buClr>
                        <a:buSzPct val="25000"/>
                        <a:buFont typeface="Arial"/>
                        <a:buNone/>
                      </a:pPr>
                      <a:endParaRPr sz="3200" u="none" strike="noStrike" cap="none">
                        <a:latin typeface="+mn-lt"/>
                      </a:endParaRPr>
                    </a:p>
                    <a:p>
                      <a:pPr marL="0" marR="0" lvl="0" indent="0" algn="ctr" rtl="0">
                        <a:spcBef>
                          <a:spcPts val="0"/>
                        </a:spcBef>
                        <a:spcAft>
                          <a:spcPts val="0"/>
                        </a:spcAft>
                        <a:buClr>
                          <a:schemeClr val="dk1"/>
                        </a:buClr>
                        <a:buSzPct val="25000"/>
                        <a:buFont typeface="Arial"/>
                        <a:buNone/>
                      </a:pPr>
                      <a:endParaRPr sz="3200" u="none" strike="noStrike" cap="none">
                        <a:latin typeface="+mn-lt"/>
                      </a:endParaRPr>
                    </a:p>
                    <a:p>
                      <a:pPr marL="0" marR="0" lvl="0" indent="0" algn="ctr" rtl="0">
                        <a:spcBef>
                          <a:spcPts val="0"/>
                        </a:spcBef>
                        <a:spcAft>
                          <a:spcPts val="0"/>
                        </a:spcAft>
                        <a:buClr>
                          <a:schemeClr val="dk1"/>
                        </a:buClr>
                        <a:buSzPct val="25000"/>
                        <a:buFont typeface="Arial"/>
                        <a:buNone/>
                      </a:pPr>
                      <a:endParaRPr sz="3200" u="none" strike="noStrike" cap="none">
                        <a:latin typeface="+mn-lt"/>
                      </a:endParaRPr>
                    </a:p>
                    <a:p>
                      <a:pPr marL="0" marR="0" lvl="0" indent="0" algn="ctr" rtl="0">
                        <a:spcBef>
                          <a:spcPts val="0"/>
                        </a:spcBef>
                        <a:buClr>
                          <a:schemeClr val="dk1"/>
                        </a:buClr>
                        <a:buSzPct val="25000"/>
                        <a:buFont typeface="Arial"/>
                        <a:buNone/>
                      </a:pPr>
                      <a:endParaRPr sz="3200" u="none" strike="noStrike" cap="none">
                        <a:latin typeface="+mn-lt"/>
                      </a:endParaRPr>
                    </a:p>
                  </a:txBody>
                  <a:tcPr marL="243725" marR="243725" marT="243725" marB="243725"/>
                </a:tc>
                <a:extLst>
                  <a:ext uri="{0D108BD9-81ED-4DB2-BD59-A6C34878D82A}">
                    <a16:rowId xmlns:a16="http://schemas.microsoft.com/office/drawing/2014/main" val="10000"/>
                  </a:ext>
                </a:extLst>
              </a:tr>
              <a:tr h="4189825">
                <a:tc>
                  <a:txBody>
                    <a:bodyPr/>
                    <a:lstStyle/>
                    <a:p>
                      <a:pPr marL="0" marR="0" lvl="0" indent="0" algn="ctr" rtl="0">
                        <a:spcBef>
                          <a:spcPts val="0"/>
                        </a:spcBef>
                        <a:spcAft>
                          <a:spcPts val="0"/>
                        </a:spcAft>
                        <a:buClr>
                          <a:schemeClr val="accent1"/>
                        </a:buClr>
                        <a:buSzPct val="25000"/>
                        <a:buFont typeface="Lato"/>
                        <a:buNone/>
                      </a:pPr>
                      <a:r>
                        <a:rPr lang="en-US" sz="4000" u="none" strike="noStrike" cap="none" dirty="0">
                          <a:solidFill>
                            <a:schemeClr val="accent1"/>
                          </a:solidFill>
                          <a:latin typeface="+mn-lt"/>
                        </a:rPr>
                        <a:t>Sales Enablement</a:t>
                      </a:r>
                    </a:p>
                    <a:p>
                      <a:pPr marL="0" marR="0" lvl="0" indent="0" algn="ctr" rtl="0">
                        <a:spcBef>
                          <a:spcPts val="0"/>
                        </a:spcBef>
                        <a:spcAft>
                          <a:spcPts val="0"/>
                        </a:spcAft>
                        <a:buClr>
                          <a:schemeClr val="dk1"/>
                        </a:buClr>
                        <a:buSzPct val="25000"/>
                        <a:buFont typeface="Arial"/>
                        <a:buNone/>
                      </a:pPr>
                      <a:r>
                        <a:rPr lang="en-US" sz="3200" u="none" strike="noStrike" cap="none" dirty="0">
                          <a:latin typeface="+mn-lt"/>
                        </a:rPr>
                        <a:t>[summary of their services]</a:t>
                      </a:r>
                    </a:p>
                    <a:p>
                      <a:pPr marL="0" marR="0" lvl="0" indent="0" algn="ctr" rtl="0">
                        <a:spcBef>
                          <a:spcPts val="0"/>
                        </a:spcBef>
                        <a:buClr>
                          <a:schemeClr val="dk1"/>
                        </a:buClr>
                        <a:buSzPct val="25000"/>
                        <a:buFont typeface="Lato"/>
                        <a:buNone/>
                      </a:pPr>
                      <a:endParaRPr sz="3200" u="none" strike="noStrike" cap="none" dirty="0">
                        <a:latin typeface="+mn-lt"/>
                      </a:endParaRPr>
                    </a:p>
                  </a:txBody>
                  <a:tcPr marL="243725" marR="243725" marT="243725" marB="243725"/>
                </a:tc>
                <a:tc>
                  <a:txBody>
                    <a:bodyPr/>
                    <a:lstStyle/>
                    <a:p>
                      <a:pPr marL="0" marR="0" lvl="0" indent="0" algn="ctr" rtl="0">
                        <a:spcBef>
                          <a:spcPts val="0"/>
                        </a:spcBef>
                        <a:spcAft>
                          <a:spcPts val="0"/>
                        </a:spcAft>
                        <a:buClr>
                          <a:schemeClr val="accent1"/>
                        </a:buClr>
                        <a:buSzPct val="25000"/>
                        <a:buFont typeface="Lato"/>
                        <a:buNone/>
                      </a:pPr>
                      <a:r>
                        <a:rPr lang="en-US" sz="4000" u="none" strike="noStrike" cap="none">
                          <a:solidFill>
                            <a:schemeClr val="accent1"/>
                          </a:solidFill>
                          <a:latin typeface="+mn-lt"/>
                        </a:rPr>
                        <a:t>CRM Implementation</a:t>
                      </a:r>
                    </a:p>
                    <a:p>
                      <a:pPr marL="0" marR="0" lvl="0" indent="0" algn="ctr" rtl="0">
                        <a:spcBef>
                          <a:spcPts val="0"/>
                        </a:spcBef>
                        <a:spcAft>
                          <a:spcPts val="0"/>
                        </a:spcAft>
                        <a:buClr>
                          <a:schemeClr val="dk1"/>
                        </a:buClr>
                        <a:buSzPct val="25000"/>
                        <a:buFont typeface="Arial"/>
                        <a:buNone/>
                      </a:pPr>
                      <a:r>
                        <a:rPr lang="en-US" sz="3200" u="none" strike="noStrike" cap="none">
                          <a:latin typeface="+mn-lt"/>
                        </a:rPr>
                        <a:t>[summary of their services]</a:t>
                      </a:r>
                    </a:p>
                    <a:p>
                      <a:pPr marL="0" marR="0" lvl="0" indent="0" algn="ctr" rtl="0">
                        <a:spcBef>
                          <a:spcPts val="0"/>
                        </a:spcBef>
                        <a:buClr>
                          <a:schemeClr val="dk1"/>
                        </a:buClr>
                        <a:buSzPct val="25000"/>
                        <a:buFont typeface="Lato"/>
                        <a:buNone/>
                      </a:pPr>
                      <a:endParaRPr sz="3200" u="none" strike="noStrike" cap="none">
                        <a:solidFill>
                          <a:schemeClr val="dk1"/>
                        </a:solidFill>
                        <a:latin typeface="+mn-lt"/>
                      </a:endParaRPr>
                    </a:p>
                  </a:txBody>
                  <a:tcPr marL="243725" marR="243725" marT="243725" marB="243725"/>
                </a:tc>
                <a:tc>
                  <a:txBody>
                    <a:bodyPr/>
                    <a:lstStyle/>
                    <a:p>
                      <a:pPr marL="0" marR="0" lvl="0" indent="0" algn="ctr" rtl="0">
                        <a:spcBef>
                          <a:spcPts val="0"/>
                        </a:spcBef>
                        <a:spcAft>
                          <a:spcPts val="0"/>
                        </a:spcAft>
                        <a:buClr>
                          <a:schemeClr val="accent1"/>
                        </a:buClr>
                        <a:buSzPct val="25000"/>
                        <a:buFont typeface="Lato"/>
                        <a:buNone/>
                      </a:pPr>
                      <a:r>
                        <a:rPr lang="en-US" sz="4000" u="none" strike="noStrike" cap="none" dirty="0">
                          <a:solidFill>
                            <a:schemeClr val="accent1"/>
                          </a:solidFill>
                          <a:latin typeface="+mn-lt"/>
                        </a:rPr>
                        <a:t>Sales &amp; Marketing Alignment</a:t>
                      </a:r>
                    </a:p>
                    <a:p>
                      <a:pPr marL="0" marR="0" lvl="0" indent="0" algn="ctr" rtl="0">
                        <a:spcBef>
                          <a:spcPts val="0"/>
                        </a:spcBef>
                        <a:spcAft>
                          <a:spcPts val="0"/>
                        </a:spcAft>
                        <a:buClr>
                          <a:schemeClr val="dk1"/>
                        </a:buClr>
                        <a:buSzPct val="25000"/>
                        <a:buFont typeface="Arial"/>
                        <a:buNone/>
                      </a:pPr>
                      <a:r>
                        <a:rPr lang="en-US" sz="3200" u="none" strike="noStrike" cap="none" dirty="0">
                          <a:latin typeface="+mn-lt"/>
                        </a:rPr>
                        <a:t>[summary of their services]</a:t>
                      </a:r>
                    </a:p>
                    <a:p>
                      <a:pPr marL="0" marR="0" lvl="0" indent="0" algn="ctr" rtl="0">
                        <a:spcBef>
                          <a:spcPts val="0"/>
                        </a:spcBef>
                        <a:buClr>
                          <a:schemeClr val="dk1"/>
                        </a:buClr>
                        <a:buSzPct val="25000"/>
                        <a:buFont typeface="Lato"/>
                        <a:buNone/>
                      </a:pPr>
                      <a:endParaRPr sz="3200" u="none" strike="noStrike" cap="none" dirty="0">
                        <a:solidFill>
                          <a:schemeClr val="dk1"/>
                        </a:solidFill>
                        <a:latin typeface="+mn-lt"/>
                      </a:endParaRPr>
                    </a:p>
                  </a:txBody>
                  <a:tcPr marL="243725" marR="243725" marT="243725" marB="243725"/>
                </a:tc>
                <a:extLst>
                  <a:ext uri="{0D108BD9-81ED-4DB2-BD59-A6C34878D82A}">
                    <a16:rowId xmlns:a16="http://schemas.microsoft.com/office/drawing/2014/main" val="10001"/>
                  </a:ext>
                </a:extLst>
              </a:tr>
            </a:tbl>
          </a:graphicData>
        </a:graphic>
      </p:graphicFrame>
      <p:sp>
        <p:nvSpPr>
          <p:cNvPr id="410" name="Shape 410"/>
          <p:cNvSpPr txBox="1"/>
          <p:nvPr/>
        </p:nvSpPr>
        <p:spPr>
          <a:xfrm>
            <a:off x="1419925" y="1143341"/>
            <a:ext cx="13232777"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n-US" sz="2800" dirty="0">
                <a:solidFill>
                  <a:schemeClr val="dk1"/>
                </a:solidFill>
                <a:latin typeface="+mn-lt"/>
                <a:ea typeface="Lato"/>
                <a:cs typeface="Lato"/>
                <a:sym typeface="Lato"/>
              </a:rPr>
              <a:t>[YOUR AGENCY NAME]</a:t>
            </a: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Agency Services</a:t>
            </a:r>
          </a:p>
        </p:txBody>
      </p:sp>
      <p:pic>
        <p:nvPicPr>
          <p:cNvPr id="411" name="Shape 411"/>
          <p:cNvPicPr preferRelativeResize="0"/>
          <p:nvPr/>
        </p:nvPicPr>
        <p:blipFill rotWithShape="1">
          <a:blip r:embed="rId3">
            <a:alphaModFix amt="42000"/>
          </a:blip>
          <a:srcRect/>
          <a:stretch/>
        </p:blipFill>
        <p:spPr>
          <a:xfrm>
            <a:off x="18581414" y="3476141"/>
            <a:ext cx="1447800" cy="1447800"/>
          </a:xfrm>
          <a:prstGeom prst="rect">
            <a:avLst/>
          </a:prstGeom>
          <a:noFill/>
          <a:ln>
            <a:noFill/>
          </a:ln>
        </p:spPr>
      </p:pic>
      <p:pic>
        <p:nvPicPr>
          <p:cNvPr id="412" name="Shape 412"/>
          <p:cNvPicPr preferRelativeResize="0"/>
          <p:nvPr/>
        </p:nvPicPr>
        <p:blipFill rotWithShape="1">
          <a:blip r:embed="rId4">
            <a:alphaModFix amt="42000"/>
          </a:blip>
          <a:srcRect/>
          <a:stretch/>
        </p:blipFill>
        <p:spPr>
          <a:xfrm>
            <a:off x="11430371" y="3418991"/>
            <a:ext cx="1257299" cy="1562099"/>
          </a:xfrm>
          <a:prstGeom prst="rect">
            <a:avLst/>
          </a:prstGeom>
          <a:noFill/>
          <a:ln>
            <a:noFill/>
          </a:ln>
        </p:spPr>
      </p:pic>
      <p:pic>
        <p:nvPicPr>
          <p:cNvPr id="413" name="Shape 413"/>
          <p:cNvPicPr preferRelativeResize="0"/>
          <p:nvPr/>
        </p:nvPicPr>
        <p:blipFill rotWithShape="1">
          <a:blip r:embed="rId5">
            <a:alphaModFix amt="42000"/>
          </a:blip>
          <a:srcRect/>
          <a:stretch/>
        </p:blipFill>
        <p:spPr>
          <a:xfrm>
            <a:off x="4289248" y="7788159"/>
            <a:ext cx="1320800" cy="1244599"/>
          </a:xfrm>
          <a:prstGeom prst="rect">
            <a:avLst/>
          </a:prstGeom>
          <a:noFill/>
          <a:ln>
            <a:noFill/>
          </a:ln>
        </p:spPr>
      </p:pic>
      <p:pic>
        <p:nvPicPr>
          <p:cNvPr id="414" name="Shape 414"/>
          <p:cNvPicPr preferRelativeResize="0"/>
          <p:nvPr/>
        </p:nvPicPr>
        <p:blipFill rotWithShape="1">
          <a:blip r:embed="rId6">
            <a:alphaModFix amt="42000"/>
          </a:blip>
          <a:srcRect/>
          <a:stretch/>
        </p:blipFill>
        <p:spPr>
          <a:xfrm>
            <a:off x="11498831" y="7788159"/>
            <a:ext cx="1282700" cy="1092199"/>
          </a:xfrm>
          <a:prstGeom prst="rect">
            <a:avLst/>
          </a:prstGeom>
          <a:noFill/>
          <a:ln>
            <a:noFill/>
          </a:ln>
        </p:spPr>
      </p:pic>
      <p:pic>
        <p:nvPicPr>
          <p:cNvPr id="415" name="Shape 415"/>
          <p:cNvPicPr preferRelativeResize="0"/>
          <p:nvPr/>
        </p:nvPicPr>
        <p:blipFill rotWithShape="1">
          <a:blip r:embed="rId7">
            <a:alphaModFix amt="42000"/>
          </a:blip>
          <a:srcRect/>
          <a:stretch/>
        </p:blipFill>
        <p:spPr>
          <a:xfrm>
            <a:off x="18670314" y="7687003"/>
            <a:ext cx="1358899" cy="1041400"/>
          </a:xfrm>
          <a:prstGeom prst="rect">
            <a:avLst/>
          </a:prstGeom>
          <a:noFill/>
          <a:ln>
            <a:noFill/>
          </a:ln>
        </p:spPr>
      </p:pic>
      <p:pic>
        <p:nvPicPr>
          <p:cNvPr id="416" name="Shape 416"/>
          <p:cNvPicPr preferRelativeResize="0"/>
          <p:nvPr/>
        </p:nvPicPr>
        <p:blipFill rotWithShape="1">
          <a:blip r:embed="rId8">
            <a:alphaModFix amt="42000"/>
          </a:blip>
          <a:srcRect/>
          <a:stretch/>
        </p:blipFill>
        <p:spPr>
          <a:xfrm>
            <a:off x="4717182" y="3753607"/>
            <a:ext cx="892865" cy="8928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p:nvPr/>
        </p:nvSpPr>
        <p:spPr>
          <a:xfrm>
            <a:off x="0" y="279400"/>
            <a:ext cx="24377649" cy="134365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3600">
              <a:solidFill>
                <a:schemeClr val="lt1"/>
              </a:solidFill>
              <a:latin typeface="+mn-lt"/>
              <a:ea typeface="Lato"/>
              <a:cs typeface="Lato"/>
              <a:sym typeface="Lato"/>
            </a:endParaRPr>
          </a:p>
        </p:txBody>
      </p:sp>
      <p:graphicFrame>
        <p:nvGraphicFramePr>
          <p:cNvPr id="422" name="Shape 422"/>
          <p:cNvGraphicFramePr/>
          <p:nvPr>
            <p:extLst>
              <p:ext uri="{D42A27DB-BD31-4B8C-83A1-F6EECF244321}">
                <p14:modId xmlns:p14="http://schemas.microsoft.com/office/powerpoint/2010/main" val="1888710430"/>
              </p:ext>
            </p:extLst>
          </p:nvPr>
        </p:nvGraphicFramePr>
        <p:xfrm>
          <a:off x="2539338" y="2896632"/>
          <a:ext cx="19299000" cy="10675200"/>
        </p:xfrm>
        <a:graphic>
          <a:graphicData uri="http://schemas.openxmlformats.org/drawingml/2006/table">
            <a:tbl>
              <a:tblPr>
                <a:noFill/>
                <a:tableStyleId>{7CAC070C-2BB4-4C1E-A6F6-D3BD593CA7C9}</a:tableStyleId>
              </a:tblPr>
              <a:tblGrid>
                <a:gridCol w="6433000">
                  <a:extLst>
                    <a:ext uri="{9D8B030D-6E8A-4147-A177-3AD203B41FA5}">
                      <a16:colId xmlns:a16="http://schemas.microsoft.com/office/drawing/2014/main" val="20000"/>
                    </a:ext>
                  </a:extLst>
                </a:gridCol>
                <a:gridCol w="6433000">
                  <a:extLst>
                    <a:ext uri="{9D8B030D-6E8A-4147-A177-3AD203B41FA5}">
                      <a16:colId xmlns:a16="http://schemas.microsoft.com/office/drawing/2014/main" val="20001"/>
                    </a:ext>
                  </a:extLst>
                </a:gridCol>
                <a:gridCol w="6433000">
                  <a:extLst>
                    <a:ext uri="{9D8B030D-6E8A-4147-A177-3AD203B41FA5}">
                      <a16:colId xmlns:a16="http://schemas.microsoft.com/office/drawing/2014/main" val="20002"/>
                    </a:ext>
                  </a:extLst>
                </a:gridCol>
              </a:tblGrid>
              <a:tr h="1950125">
                <a:tc>
                  <a:txBody>
                    <a:bodyPr/>
                    <a:lstStyle/>
                    <a:p>
                      <a:pPr marL="0" marR="0" lvl="0" indent="0" algn="l" rtl="0">
                        <a:spcBef>
                          <a:spcPts val="0"/>
                        </a:spcBef>
                        <a:buClr>
                          <a:schemeClr val="dk1"/>
                        </a:buClr>
                        <a:buSzPct val="25000"/>
                        <a:buFont typeface="Lato"/>
                        <a:buNone/>
                      </a:pPr>
                      <a:endParaRPr sz="3600" u="none" strike="noStrike" cap="none"/>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Lato"/>
                        <a:buNone/>
                      </a:pPr>
                      <a:endParaRPr sz="3600" u="none" strike="noStrike" cap="none"/>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Lato"/>
                        <a:buNone/>
                      </a:pPr>
                      <a:endParaRPr sz="3600" u="none" strike="noStrike" cap="none"/>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10000"/>
                  </a:ext>
                </a:extLst>
              </a:tr>
              <a:tr h="8725075">
                <a:tc>
                  <a:txBody>
                    <a:bodyPr/>
                    <a:lstStyle/>
                    <a:p>
                      <a:pPr marL="0" marR="0" lvl="0" indent="0" algn="ctr" rtl="0">
                        <a:lnSpc>
                          <a:spcPct val="115000"/>
                        </a:lnSpc>
                        <a:spcBef>
                          <a:spcPts val="0"/>
                        </a:spcBef>
                        <a:spcAft>
                          <a:spcPts val="0"/>
                        </a:spcAft>
                        <a:buClr>
                          <a:schemeClr val="dk1"/>
                        </a:buClr>
                        <a:buSzPct val="25000"/>
                        <a:buFont typeface="Lato"/>
                        <a:buNone/>
                      </a:pPr>
                      <a:endParaRPr sz="3600" u="none" strike="noStrike" cap="none"/>
                    </a:p>
                    <a:p>
                      <a:pPr marL="0" marR="0" lvl="0" indent="0" algn="ctr" rtl="0">
                        <a:lnSpc>
                          <a:spcPct val="115000"/>
                        </a:lnSpc>
                        <a:spcBef>
                          <a:spcPts val="0"/>
                        </a:spcBef>
                        <a:spcAft>
                          <a:spcPts val="0"/>
                        </a:spcAft>
                        <a:buClr>
                          <a:schemeClr val="dk1"/>
                        </a:buClr>
                        <a:buSzPct val="25000"/>
                        <a:buFont typeface="Lato"/>
                        <a:buNone/>
                      </a:pPr>
                      <a:endParaRPr sz="3600" u="none" strike="noStrike" cap="none"/>
                    </a:p>
                    <a:p>
                      <a:pPr marL="0" marR="0" lvl="0" indent="0" algn="ctr" rtl="0">
                        <a:lnSpc>
                          <a:spcPct val="115000"/>
                        </a:lnSpc>
                        <a:spcBef>
                          <a:spcPts val="0"/>
                        </a:spcBef>
                        <a:spcAft>
                          <a:spcPts val="0"/>
                        </a:spcAft>
                        <a:buClr>
                          <a:schemeClr val="dk1"/>
                        </a:buClr>
                        <a:buSzPct val="25000"/>
                        <a:buFont typeface="Arial"/>
                        <a:buNone/>
                      </a:pPr>
                      <a:r>
                        <a:rPr lang="en-US" sz="3600" u="none" strike="noStrike" cap="none">
                          <a:solidFill>
                            <a:schemeClr val="accent1"/>
                          </a:solidFill>
                        </a:rPr>
                        <a:t>#1 in Marketing Automation</a:t>
                      </a:r>
                    </a:p>
                    <a:p>
                      <a:pPr marL="0" marR="0" lvl="0" indent="0" algn="ctr" rtl="0">
                        <a:lnSpc>
                          <a:spcPct val="115000"/>
                        </a:lnSpc>
                        <a:spcBef>
                          <a:spcPts val="0"/>
                        </a:spcBef>
                        <a:spcAft>
                          <a:spcPts val="0"/>
                        </a:spcAft>
                        <a:buClr>
                          <a:schemeClr val="dk1"/>
                        </a:buClr>
                        <a:buSzPct val="25000"/>
                        <a:buFont typeface="Arial"/>
                        <a:buNone/>
                      </a:pPr>
                      <a:r>
                        <a:rPr lang="en-US" sz="3600" u="none" strike="noStrike" cap="none"/>
                        <a:t>(Summer 2016 Report)</a:t>
                      </a:r>
                    </a:p>
                    <a:p>
                      <a:pPr marL="0" marR="0" lvl="0" indent="0" algn="ctr" rtl="0">
                        <a:lnSpc>
                          <a:spcPct val="115000"/>
                        </a:lnSpc>
                        <a:spcBef>
                          <a:spcPts val="0"/>
                        </a:spcBef>
                        <a:spcAft>
                          <a:spcPts val="0"/>
                        </a:spcAft>
                        <a:buClr>
                          <a:schemeClr val="dk1"/>
                        </a:buClr>
                        <a:buSzPct val="25000"/>
                        <a:buFont typeface="Arial"/>
                        <a:buNone/>
                      </a:pPr>
                      <a:br>
                        <a:rPr lang="en-US" sz="3600" u="none" strike="noStrike" cap="none">
                          <a:solidFill>
                            <a:schemeClr val="accent1"/>
                          </a:solidFill>
                        </a:rPr>
                      </a:br>
                      <a:r>
                        <a:rPr lang="en-US" sz="3600" u="none" strike="noStrike" cap="none">
                          <a:solidFill>
                            <a:schemeClr val="accent1"/>
                          </a:solidFill>
                        </a:rPr>
                        <a:t>#1 Web Content Management Software</a:t>
                      </a:r>
                    </a:p>
                    <a:p>
                      <a:pPr marL="0" marR="0" lvl="0" indent="0" algn="ctr" rtl="0">
                        <a:lnSpc>
                          <a:spcPct val="115000"/>
                        </a:lnSpc>
                        <a:spcBef>
                          <a:spcPts val="0"/>
                        </a:spcBef>
                        <a:spcAft>
                          <a:spcPts val="0"/>
                        </a:spcAft>
                        <a:buClr>
                          <a:schemeClr val="dk1"/>
                        </a:buClr>
                        <a:buSzPct val="25000"/>
                        <a:buFont typeface="Arial"/>
                        <a:buNone/>
                      </a:pPr>
                      <a:r>
                        <a:rPr lang="en-US" sz="3600" u="none" strike="noStrike" cap="none"/>
                        <a:t>(2017)</a:t>
                      </a:r>
                    </a:p>
                    <a:p>
                      <a:pPr marL="0" marR="0" lvl="0" indent="0" algn="l" rtl="0">
                        <a:lnSpc>
                          <a:spcPct val="115000"/>
                        </a:lnSpc>
                        <a:spcBef>
                          <a:spcPts val="0"/>
                        </a:spcBef>
                        <a:spcAft>
                          <a:spcPts val="0"/>
                        </a:spcAft>
                        <a:buClr>
                          <a:schemeClr val="dk1"/>
                        </a:buClr>
                        <a:buSzPct val="25000"/>
                        <a:buFont typeface="Arial"/>
                        <a:buNone/>
                      </a:pPr>
                      <a:endParaRPr sz="3600" u="none" strike="noStrike" cap="none"/>
                    </a:p>
                    <a:p>
                      <a:pPr marL="0" marR="0" lvl="0" indent="0" algn="ctr" rtl="0">
                        <a:spcBef>
                          <a:spcPts val="0"/>
                        </a:spcBef>
                        <a:buClr>
                          <a:schemeClr val="dk1"/>
                        </a:buClr>
                        <a:buSzPct val="25000"/>
                        <a:buFont typeface="Lato"/>
                        <a:buNone/>
                      </a:pPr>
                      <a:endParaRPr sz="3600" u="none" strike="noStrike" cap="none"/>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ctr" rtl="0">
                        <a:spcBef>
                          <a:spcPts val="0"/>
                        </a:spcBef>
                        <a:spcAft>
                          <a:spcPts val="0"/>
                        </a:spcAft>
                        <a:buClr>
                          <a:schemeClr val="dk1"/>
                        </a:buClr>
                        <a:buSzPct val="25000"/>
                        <a:buFont typeface="Lato"/>
                        <a:buNone/>
                      </a:pPr>
                      <a:endParaRPr sz="3600" u="none" strike="noStrike" cap="none"/>
                    </a:p>
                    <a:p>
                      <a:pPr marL="0" marR="0" lvl="0" indent="0" algn="ctr" rtl="0">
                        <a:spcBef>
                          <a:spcPts val="0"/>
                        </a:spcBef>
                        <a:spcAft>
                          <a:spcPts val="0"/>
                        </a:spcAft>
                        <a:buClr>
                          <a:schemeClr val="dk1"/>
                        </a:buClr>
                        <a:buSzPct val="25000"/>
                        <a:buFont typeface="Lato"/>
                        <a:buNone/>
                      </a:pPr>
                      <a:endParaRPr sz="4800" u="none" strike="noStrike" cap="none"/>
                    </a:p>
                    <a:p>
                      <a:pPr marL="0" marR="0" lvl="0" indent="0" algn="ctr" rtl="0">
                        <a:spcBef>
                          <a:spcPts val="0"/>
                        </a:spcBef>
                        <a:buClr>
                          <a:schemeClr val="accent1"/>
                        </a:buClr>
                        <a:buSzPct val="25000"/>
                        <a:buFont typeface="Lato"/>
                        <a:buNone/>
                      </a:pPr>
                      <a:r>
                        <a:rPr lang="en-US" sz="3600" u="none" strike="noStrike" cap="none">
                          <a:solidFill>
                            <a:schemeClr val="accent1"/>
                          </a:solidFill>
                        </a:rPr>
                        <a:t>Top Marketing Automation Platform (2016)</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chemeClr val="dk1"/>
                        </a:buClr>
                        <a:buSzPct val="25000"/>
                        <a:buFont typeface="Lato"/>
                        <a:buNone/>
                      </a:pPr>
                      <a:endParaRPr sz="3600" u="none" strike="noStrike" cap="none"/>
                    </a:p>
                    <a:p>
                      <a:pPr marL="0" marR="0" lvl="0" indent="0" algn="ctr" rtl="0">
                        <a:lnSpc>
                          <a:spcPct val="115000"/>
                        </a:lnSpc>
                        <a:spcBef>
                          <a:spcPts val="0"/>
                        </a:spcBef>
                        <a:spcAft>
                          <a:spcPts val="0"/>
                        </a:spcAft>
                        <a:buClr>
                          <a:schemeClr val="dk1"/>
                        </a:buClr>
                        <a:buSzPct val="25000"/>
                        <a:buFont typeface="Lato"/>
                        <a:buNone/>
                      </a:pPr>
                      <a:endParaRPr sz="3600" u="none" strike="noStrike" cap="none"/>
                    </a:p>
                    <a:p>
                      <a:pPr marL="0" marR="0" lvl="0" indent="0" algn="ctr" rtl="0">
                        <a:lnSpc>
                          <a:spcPct val="115000"/>
                        </a:lnSpc>
                        <a:spcBef>
                          <a:spcPts val="0"/>
                        </a:spcBef>
                        <a:spcAft>
                          <a:spcPts val="0"/>
                        </a:spcAft>
                        <a:buClr>
                          <a:schemeClr val="dk1"/>
                        </a:buClr>
                        <a:buSzPct val="25000"/>
                        <a:buFont typeface="Arial"/>
                        <a:buNone/>
                      </a:pPr>
                      <a:r>
                        <a:rPr lang="en-US" sz="3600" u="none" strike="noStrike" cap="none">
                          <a:solidFill>
                            <a:schemeClr val="accent1"/>
                          </a:solidFill>
                        </a:rPr>
                        <a:t>#1 in Marketing Automation</a:t>
                      </a:r>
                    </a:p>
                    <a:p>
                      <a:pPr marL="0" marR="0" lvl="0" indent="0" algn="ctr" rtl="0">
                        <a:lnSpc>
                          <a:spcPct val="115000"/>
                        </a:lnSpc>
                        <a:spcBef>
                          <a:spcPts val="0"/>
                        </a:spcBef>
                        <a:spcAft>
                          <a:spcPts val="0"/>
                        </a:spcAft>
                        <a:buClr>
                          <a:schemeClr val="dk1"/>
                        </a:buClr>
                        <a:buSzPct val="25000"/>
                        <a:buFont typeface="Arial"/>
                        <a:buNone/>
                      </a:pPr>
                      <a:r>
                        <a:rPr lang="en-US" sz="3600" u="none" strike="noStrike" cap="none"/>
                        <a:t>(October 2016)</a:t>
                      </a:r>
                    </a:p>
                    <a:p>
                      <a:pPr marL="0" marR="0" lvl="0" indent="0" algn="ctr" rtl="0">
                        <a:lnSpc>
                          <a:spcPct val="115000"/>
                        </a:lnSpc>
                        <a:spcBef>
                          <a:spcPts val="0"/>
                        </a:spcBef>
                        <a:spcAft>
                          <a:spcPts val="0"/>
                        </a:spcAft>
                        <a:buClr>
                          <a:schemeClr val="dk1"/>
                        </a:buClr>
                        <a:buSzPct val="25000"/>
                        <a:buFont typeface="Arial"/>
                        <a:buNone/>
                      </a:pPr>
                      <a:br>
                        <a:rPr lang="en-US" sz="3600" u="none" strike="noStrike" cap="none">
                          <a:solidFill>
                            <a:schemeClr val="accent1"/>
                          </a:solidFill>
                        </a:rPr>
                      </a:br>
                      <a:r>
                        <a:rPr lang="en-US" sz="3600" u="none" strike="noStrike" cap="none">
                          <a:solidFill>
                            <a:schemeClr val="accent1"/>
                          </a:solidFill>
                        </a:rPr>
                        <a:t>GetApp #1 in Content Marketing</a:t>
                      </a:r>
                    </a:p>
                    <a:p>
                      <a:pPr marL="0" marR="0" lvl="0" indent="0" algn="ctr" rtl="0">
                        <a:lnSpc>
                          <a:spcPct val="115000"/>
                        </a:lnSpc>
                        <a:spcBef>
                          <a:spcPts val="0"/>
                        </a:spcBef>
                        <a:spcAft>
                          <a:spcPts val="0"/>
                        </a:spcAft>
                        <a:buClr>
                          <a:schemeClr val="dk1"/>
                        </a:buClr>
                        <a:buSzPct val="25000"/>
                        <a:buFont typeface="Arial"/>
                        <a:buNone/>
                      </a:pPr>
                      <a:r>
                        <a:rPr lang="en-US" sz="3600" u="none" strike="noStrike" cap="none"/>
                        <a:t>(October 2016)</a:t>
                      </a:r>
                    </a:p>
                    <a:p>
                      <a:pPr marL="0" marR="0" lvl="0" indent="0" algn="ctr" rtl="0">
                        <a:spcBef>
                          <a:spcPts val="0"/>
                        </a:spcBef>
                        <a:buClr>
                          <a:schemeClr val="dk1"/>
                        </a:buClr>
                        <a:buSzPct val="25000"/>
                        <a:buFont typeface="Lato"/>
                        <a:buNone/>
                      </a:pPr>
                      <a:endParaRPr sz="3600" u="none" strike="noStrike" cap="none"/>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23" name="Shape 423"/>
          <p:cNvPicPr preferRelativeResize="0"/>
          <p:nvPr/>
        </p:nvPicPr>
        <p:blipFill rotWithShape="1">
          <a:blip r:embed="rId3">
            <a:alphaModFix/>
          </a:blip>
          <a:srcRect/>
          <a:stretch/>
        </p:blipFill>
        <p:spPr>
          <a:xfrm>
            <a:off x="8994921" y="4303255"/>
            <a:ext cx="6139801" cy="1100846"/>
          </a:xfrm>
          <a:prstGeom prst="rect">
            <a:avLst/>
          </a:prstGeom>
          <a:noFill/>
          <a:ln>
            <a:noFill/>
          </a:ln>
        </p:spPr>
      </p:pic>
      <p:pic>
        <p:nvPicPr>
          <p:cNvPr id="424" name="Shape 424"/>
          <p:cNvPicPr preferRelativeResize="0"/>
          <p:nvPr/>
        </p:nvPicPr>
        <p:blipFill rotWithShape="1">
          <a:blip r:embed="rId4">
            <a:alphaModFix/>
          </a:blip>
          <a:srcRect/>
          <a:stretch/>
        </p:blipFill>
        <p:spPr>
          <a:xfrm>
            <a:off x="15946581" y="4099042"/>
            <a:ext cx="5295621" cy="1509274"/>
          </a:xfrm>
          <a:prstGeom prst="rect">
            <a:avLst/>
          </a:prstGeom>
          <a:noFill/>
          <a:ln>
            <a:noFill/>
          </a:ln>
        </p:spPr>
      </p:pic>
      <p:sp>
        <p:nvSpPr>
          <p:cNvPr id="425" name="Shape 425"/>
          <p:cNvSpPr txBox="1"/>
          <p:nvPr/>
        </p:nvSpPr>
        <p:spPr>
          <a:xfrm>
            <a:off x="0" y="10692117"/>
            <a:ext cx="24377649" cy="7997916"/>
          </a:xfrm>
          <a:prstGeom prst="rect">
            <a:avLst/>
          </a:prstGeom>
          <a:noFill/>
          <a:ln>
            <a:noFill/>
          </a:ln>
        </p:spPr>
        <p:txBody>
          <a:bodyPr lIns="243725" tIns="243725" rIns="243725" bIns="243725" anchor="t" anchorCtr="0">
            <a:noAutofit/>
          </a:bodyPr>
          <a:lstStyle/>
          <a:p>
            <a:pPr marL="0" marR="0" lvl="0" indent="0" algn="ctr" rtl="0">
              <a:spcBef>
                <a:spcPts val="0"/>
              </a:spcBef>
              <a:buSzPct val="25000"/>
              <a:buNone/>
            </a:pPr>
            <a:r>
              <a:rPr lang="en-US" sz="4400" b="1" dirty="0">
                <a:solidFill>
                  <a:schemeClr val="accent1"/>
                </a:solidFill>
                <a:latin typeface="+mn-lt"/>
                <a:ea typeface="Lato"/>
                <a:cs typeface="Lato"/>
                <a:sym typeface="Lato"/>
              </a:rPr>
              <a:t>More people use HubSpot than any other marketing platform.</a:t>
            </a:r>
          </a:p>
          <a:p>
            <a:pPr marL="0" marR="0" lvl="0" indent="0" algn="l" rtl="0">
              <a:spcBef>
                <a:spcPts val="0"/>
              </a:spcBef>
              <a:buNone/>
            </a:pPr>
            <a:endParaRPr sz="3600" dirty="0">
              <a:solidFill>
                <a:schemeClr val="dk1"/>
              </a:solidFill>
              <a:latin typeface="+mn-lt"/>
              <a:ea typeface="Lato"/>
              <a:cs typeface="Lato"/>
              <a:sym typeface="Lato"/>
            </a:endParaRPr>
          </a:p>
        </p:txBody>
      </p:sp>
      <p:sp>
        <p:nvSpPr>
          <p:cNvPr id="426" name="Shape 426"/>
          <p:cNvSpPr txBox="1"/>
          <p:nvPr/>
        </p:nvSpPr>
        <p:spPr>
          <a:xfrm>
            <a:off x="1419925" y="1143341"/>
            <a:ext cx="14838553"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What Others Are Saying About HubSpot</a:t>
            </a:r>
          </a:p>
        </p:txBody>
      </p:sp>
      <p:pic>
        <p:nvPicPr>
          <p:cNvPr id="427" name="Shape 427"/>
          <p:cNvPicPr preferRelativeResize="0"/>
          <p:nvPr/>
        </p:nvPicPr>
        <p:blipFill>
          <a:blip r:embed="rId5">
            <a:alphaModFix/>
          </a:blip>
          <a:stretch>
            <a:fillRect/>
          </a:stretch>
        </p:blipFill>
        <p:spPr>
          <a:xfrm>
            <a:off x="2539350" y="4032650"/>
            <a:ext cx="5873023" cy="164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2" name="Shape 432"/>
          <p:cNvGraphicFramePr/>
          <p:nvPr>
            <p:extLst>
              <p:ext uri="{D42A27DB-BD31-4B8C-83A1-F6EECF244321}">
                <p14:modId xmlns:p14="http://schemas.microsoft.com/office/powerpoint/2010/main" val="1321062772"/>
              </p:ext>
            </p:extLst>
          </p:nvPr>
        </p:nvGraphicFramePr>
        <p:xfrm>
          <a:off x="2484441" y="3707106"/>
          <a:ext cx="19299000" cy="6857540"/>
        </p:xfrm>
        <a:graphic>
          <a:graphicData uri="http://schemas.openxmlformats.org/drawingml/2006/table">
            <a:tbl>
              <a:tblPr>
                <a:noFill/>
                <a:tableStyleId>{7CAC070C-2BB4-4C1E-A6F6-D3BD593CA7C9}</a:tableStyleId>
              </a:tblPr>
              <a:tblGrid>
                <a:gridCol w="6433000">
                  <a:extLst>
                    <a:ext uri="{9D8B030D-6E8A-4147-A177-3AD203B41FA5}">
                      <a16:colId xmlns:a16="http://schemas.microsoft.com/office/drawing/2014/main" val="20000"/>
                    </a:ext>
                  </a:extLst>
                </a:gridCol>
                <a:gridCol w="6433000">
                  <a:extLst>
                    <a:ext uri="{9D8B030D-6E8A-4147-A177-3AD203B41FA5}">
                      <a16:colId xmlns:a16="http://schemas.microsoft.com/office/drawing/2014/main" val="20001"/>
                    </a:ext>
                  </a:extLst>
                </a:gridCol>
                <a:gridCol w="6433000">
                  <a:extLst>
                    <a:ext uri="{9D8B030D-6E8A-4147-A177-3AD203B41FA5}">
                      <a16:colId xmlns:a16="http://schemas.microsoft.com/office/drawing/2014/main" val="20002"/>
                    </a:ext>
                  </a:extLst>
                </a:gridCol>
              </a:tblGrid>
              <a:tr h="2357250">
                <a:tc gridSpan="3">
                  <a:txBody>
                    <a:bodyPr/>
                    <a:lstStyle/>
                    <a:p>
                      <a:pPr marL="0" marR="0" lvl="0" indent="0" algn="ctr" rtl="0">
                        <a:spcBef>
                          <a:spcPts val="0"/>
                        </a:spcBef>
                        <a:spcAft>
                          <a:spcPts val="0"/>
                        </a:spcAft>
                        <a:buClr>
                          <a:schemeClr val="accent3"/>
                        </a:buClr>
                        <a:buSzPct val="25000"/>
                        <a:buFont typeface="Lato"/>
                        <a:buNone/>
                      </a:pPr>
                      <a:r>
                        <a:rPr lang="en-US" sz="5400" i="1" u="none" strike="noStrike" cap="none" dirty="0">
                          <a:solidFill>
                            <a:schemeClr val="accent3"/>
                          </a:solidFill>
                        </a:rPr>
                        <a:t>[“Quote to be added here. Quote to be added here. Quote to be added here. Quote to be added here. Quote to be added here. Quote to be added here.”]</a:t>
                      </a:r>
                    </a:p>
                    <a:p>
                      <a:pPr marL="0" marR="0" lvl="0" indent="0" algn="l" rtl="0">
                        <a:spcBef>
                          <a:spcPts val="0"/>
                        </a:spcBef>
                        <a:buClr>
                          <a:schemeClr val="dk1"/>
                        </a:buClr>
                        <a:buSzPct val="25000"/>
                        <a:buFont typeface="Lato"/>
                        <a:buNone/>
                      </a:pPr>
                      <a:endParaRPr sz="3600" u="none" strike="noStrike" cap="none" dirty="0"/>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54750">
                <a:tc>
                  <a:txBody>
                    <a:bodyPr/>
                    <a:lstStyle/>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r>
                        <a:rPr lang="en-US" sz="3600" u="none" strike="noStrike" cap="none" dirty="0"/>
                        <a:t>[</a:t>
                      </a:r>
                      <a:r>
                        <a:rPr lang="en-US" sz="4400" b="1" u="none" strike="noStrike" cap="none" dirty="0"/>
                        <a:t>XYZ% </a:t>
                      </a:r>
                    </a:p>
                    <a:p>
                      <a:pPr marL="0" marR="0" lvl="0" indent="0" algn="ctr" rtl="0">
                        <a:spcBef>
                          <a:spcPts val="0"/>
                        </a:spcBef>
                        <a:buClr>
                          <a:schemeClr val="dk1"/>
                        </a:buClr>
                        <a:buSzPct val="25000"/>
                        <a:buFont typeface="Lato"/>
                        <a:buNone/>
                      </a:pPr>
                      <a:r>
                        <a:rPr lang="en-US" sz="3600" u="none" strike="noStrike" cap="none" dirty="0"/>
                        <a:t>Increase in website traffic]</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434343">
                          <a:alpha val="0"/>
                        </a:srgbClr>
                      </a:solidFill>
                      <a:prstDash val="solid"/>
                      <a:round/>
                      <a:headEnd type="none" w="med" len="med"/>
                      <a:tailEnd type="none" w="med" len="med"/>
                    </a:lnB>
                  </a:tcPr>
                </a:tc>
                <a:tc>
                  <a:txBody>
                    <a:bodyPr/>
                    <a:lstStyle/>
                    <a:p>
                      <a:pPr marL="0" marR="0" lvl="0" indent="0" algn="ctr" rtl="0">
                        <a:spcBef>
                          <a:spcPts val="0"/>
                        </a:spcBef>
                        <a:spcAft>
                          <a:spcPts val="0"/>
                        </a:spcAft>
                        <a:buClr>
                          <a:schemeClr val="dk1"/>
                        </a:buClr>
                        <a:buSzPct val="25000"/>
                        <a:buFont typeface="Lato"/>
                        <a:buNone/>
                      </a:pPr>
                      <a:endParaRPr sz="3600" u="none" strike="noStrike" cap="none"/>
                    </a:p>
                    <a:p>
                      <a:pPr marL="0" marR="0" lvl="0" indent="0" algn="ctr" rtl="0">
                        <a:spcBef>
                          <a:spcPts val="0"/>
                        </a:spcBef>
                        <a:spcAft>
                          <a:spcPts val="0"/>
                        </a:spcAft>
                        <a:buClr>
                          <a:schemeClr val="dk1"/>
                        </a:buClr>
                        <a:buSzPct val="25000"/>
                        <a:buFont typeface="Lato"/>
                        <a:buNone/>
                      </a:pPr>
                      <a:endParaRPr sz="3600" u="none" strike="noStrike" cap="none"/>
                    </a:p>
                    <a:p>
                      <a:pPr marL="0" marR="0" lvl="0" indent="0" algn="ctr" rtl="0">
                        <a:spcBef>
                          <a:spcPts val="0"/>
                        </a:spcBef>
                        <a:spcAft>
                          <a:spcPts val="0"/>
                        </a:spcAft>
                        <a:buClr>
                          <a:schemeClr val="dk1"/>
                        </a:buClr>
                        <a:buSzPct val="25000"/>
                        <a:buFont typeface="Lato"/>
                        <a:buNone/>
                      </a:pPr>
                      <a:endParaRPr sz="3600" u="none" strike="noStrike" cap="none"/>
                    </a:p>
                    <a:p>
                      <a:pPr marL="0" marR="0" lvl="0" indent="0" algn="ctr" rtl="0">
                        <a:spcBef>
                          <a:spcPts val="0"/>
                        </a:spcBef>
                        <a:spcAft>
                          <a:spcPts val="0"/>
                        </a:spcAft>
                        <a:buClr>
                          <a:schemeClr val="dk1"/>
                        </a:buClr>
                        <a:buSzPct val="25000"/>
                        <a:buFont typeface="Lato"/>
                        <a:buNone/>
                      </a:pPr>
                      <a:r>
                        <a:rPr lang="en-US" sz="3600" u="none" strike="noStrike" cap="none"/>
                        <a:t>[</a:t>
                      </a:r>
                      <a:r>
                        <a:rPr lang="en-US" sz="4400" b="1" u="none" strike="noStrike" cap="none"/>
                        <a:t>XYZ% </a:t>
                      </a:r>
                    </a:p>
                    <a:p>
                      <a:pPr marL="0" marR="0" lvl="0" indent="0" algn="ctr" rtl="0">
                        <a:spcBef>
                          <a:spcPts val="0"/>
                        </a:spcBef>
                        <a:buClr>
                          <a:schemeClr val="dk1"/>
                        </a:buClr>
                        <a:buSzPct val="25000"/>
                        <a:buFont typeface="Arial"/>
                        <a:buNone/>
                      </a:pPr>
                      <a:r>
                        <a:rPr lang="en-US" sz="3600" u="none" strike="noStrike" cap="none"/>
                        <a:t>Increase in leads]</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endParaRPr sz="3600" u="none" strike="noStrike" cap="none" dirty="0"/>
                    </a:p>
                    <a:p>
                      <a:pPr marL="0" marR="0" lvl="0" indent="0" algn="ctr" rtl="0">
                        <a:spcBef>
                          <a:spcPts val="0"/>
                        </a:spcBef>
                        <a:spcAft>
                          <a:spcPts val="0"/>
                        </a:spcAft>
                        <a:buClr>
                          <a:schemeClr val="dk1"/>
                        </a:buClr>
                        <a:buSzPct val="25000"/>
                        <a:buFont typeface="Lato"/>
                        <a:buNone/>
                      </a:pPr>
                      <a:r>
                        <a:rPr lang="en-US" sz="3600" u="none" strike="noStrike" cap="none" dirty="0"/>
                        <a:t>[</a:t>
                      </a:r>
                      <a:r>
                        <a:rPr lang="en-US" sz="4400" b="1" u="none" strike="noStrike" cap="none" dirty="0"/>
                        <a:t>XYZ% </a:t>
                      </a:r>
                    </a:p>
                    <a:p>
                      <a:pPr marL="0" marR="0" lvl="0" indent="0" algn="ctr" rtl="0">
                        <a:spcBef>
                          <a:spcPts val="0"/>
                        </a:spcBef>
                        <a:buClr>
                          <a:schemeClr val="dk1"/>
                        </a:buClr>
                        <a:buSzPct val="25000"/>
                        <a:buFont typeface="Arial"/>
                        <a:buNone/>
                      </a:pPr>
                      <a:r>
                        <a:rPr lang="en-US" sz="3600" u="none" strike="noStrike" cap="none" dirty="0"/>
                        <a:t>Increase in sales/revenue] </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3" name="Shape 433"/>
          <p:cNvSpPr txBox="1"/>
          <p:nvPr/>
        </p:nvSpPr>
        <p:spPr>
          <a:xfrm>
            <a:off x="8335003" y="7349640"/>
            <a:ext cx="12594594" cy="1006083"/>
          </a:xfrm>
          <a:prstGeom prst="rect">
            <a:avLst/>
          </a:prstGeom>
          <a:noFill/>
          <a:ln>
            <a:noFill/>
          </a:ln>
        </p:spPr>
        <p:txBody>
          <a:bodyPr lIns="243725" tIns="243725" rIns="243725" bIns="243725" anchor="t" anchorCtr="0">
            <a:noAutofit/>
          </a:bodyPr>
          <a:lstStyle/>
          <a:p>
            <a:pPr marL="0" marR="0" lvl="0" indent="0" algn="l" rtl="0">
              <a:spcBef>
                <a:spcPts val="0"/>
              </a:spcBef>
              <a:buSzPct val="25000"/>
              <a:buNone/>
            </a:pPr>
            <a:r>
              <a:rPr lang="en-US" sz="2800" dirty="0">
                <a:solidFill>
                  <a:schemeClr val="dk1"/>
                </a:solidFill>
                <a:latin typeface="+mn-lt"/>
                <a:ea typeface="Lato"/>
                <a:cs typeface="Lato"/>
                <a:sym typeface="Lato"/>
              </a:rPr>
              <a:t>[Client’s name, Client’s job title Client’s company]</a:t>
            </a:r>
          </a:p>
        </p:txBody>
      </p:sp>
      <p:sp>
        <p:nvSpPr>
          <p:cNvPr id="434" name="Shape 434"/>
          <p:cNvSpPr txBox="1"/>
          <p:nvPr/>
        </p:nvSpPr>
        <p:spPr>
          <a:xfrm>
            <a:off x="1419924" y="1143341"/>
            <a:ext cx="17426875"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What Others Are Saying About HubSpot Marketing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aphicFrame>
        <p:nvGraphicFramePr>
          <p:cNvPr id="439" name="Shape 439"/>
          <p:cNvGraphicFramePr/>
          <p:nvPr>
            <p:extLst>
              <p:ext uri="{D42A27DB-BD31-4B8C-83A1-F6EECF244321}">
                <p14:modId xmlns:p14="http://schemas.microsoft.com/office/powerpoint/2010/main" val="65801193"/>
              </p:ext>
            </p:extLst>
          </p:nvPr>
        </p:nvGraphicFramePr>
        <p:xfrm>
          <a:off x="2592766" y="3657598"/>
          <a:ext cx="19299000" cy="8953825"/>
        </p:xfrm>
        <a:graphic>
          <a:graphicData uri="http://schemas.openxmlformats.org/drawingml/2006/table">
            <a:tbl>
              <a:tblPr>
                <a:noFill/>
                <a:tableStyleId>{7CAC070C-2BB4-4C1E-A6F6-D3BD593CA7C9}</a:tableStyleId>
              </a:tblPr>
              <a:tblGrid>
                <a:gridCol w="6433000">
                  <a:extLst>
                    <a:ext uri="{9D8B030D-6E8A-4147-A177-3AD203B41FA5}">
                      <a16:colId xmlns:a16="http://schemas.microsoft.com/office/drawing/2014/main" val="20000"/>
                    </a:ext>
                  </a:extLst>
                </a:gridCol>
                <a:gridCol w="6433000">
                  <a:extLst>
                    <a:ext uri="{9D8B030D-6E8A-4147-A177-3AD203B41FA5}">
                      <a16:colId xmlns:a16="http://schemas.microsoft.com/office/drawing/2014/main" val="20001"/>
                    </a:ext>
                  </a:extLst>
                </a:gridCol>
                <a:gridCol w="6433000">
                  <a:extLst>
                    <a:ext uri="{9D8B030D-6E8A-4147-A177-3AD203B41FA5}">
                      <a16:colId xmlns:a16="http://schemas.microsoft.com/office/drawing/2014/main" val="20002"/>
                    </a:ext>
                  </a:extLst>
                </a:gridCol>
              </a:tblGrid>
              <a:tr h="4584750">
                <a:tc gridSpan="3">
                  <a:txBody>
                    <a:bodyPr/>
                    <a:lstStyle/>
                    <a:p>
                      <a:pPr marL="0" marR="0" lvl="0" indent="0" algn="ctr" rtl="0">
                        <a:lnSpc>
                          <a:spcPct val="100000"/>
                        </a:lnSpc>
                        <a:spcBef>
                          <a:spcPts val="0"/>
                        </a:spcBef>
                        <a:spcAft>
                          <a:spcPts val="0"/>
                        </a:spcAft>
                        <a:buClr>
                          <a:schemeClr val="accent3"/>
                        </a:buClr>
                        <a:buSzPct val="25000"/>
                        <a:buFont typeface="Lato"/>
                        <a:buNone/>
                      </a:pPr>
                      <a:r>
                        <a:rPr lang="en-US" sz="5400" b="0" i="1" u="none" strike="noStrike" cap="none" dirty="0">
                          <a:solidFill>
                            <a:schemeClr val="accent3"/>
                          </a:solidFill>
                          <a:latin typeface="+mn-lt"/>
                          <a:ea typeface="Lato"/>
                          <a:cs typeface="Lato"/>
                          <a:sym typeface="Lato"/>
                        </a:rPr>
                        <a:t>[“Quote to be added here. Quote to be added here. Quote to be added here. Quote to be added here. Quote to be added here. Quote to be added here.”]</a:t>
                      </a:r>
                    </a:p>
                    <a:p>
                      <a:pPr marL="0" marR="0" lvl="0" indent="0" algn="ctr" rtl="0">
                        <a:lnSpc>
                          <a:spcPct val="100000"/>
                        </a:lnSpc>
                        <a:spcBef>
                          <a:spcPts val="0"/>
                        </a:spcBef>
                        <a:spcAft>
                          <a:spcPts val="0"/>
                        </a:spcAft>
                        <a:buClr>
                          <a:schemeClr val="dk1"/>
                        </a:buClr>
                        <a:buSzPct val="25000"/>
                        <a:buFont typeface="Lato"/>
                        <a:buNone/>
                      </a:pPr>
                      <a:endParaRPr sz="5400" b="0" i="1" u="none" strike="noStrike" cap="none" dirty="0">
                        <a:solidFill>
                          <a:srgbClr val="0D73B2"/>
                        </a:solidFill>
                        <a:latin typeface="+mn-lt"/>
                        <a:ea typeface="Lato"/>
                        <a:cs typeface="Lato"/>
                        <a:sym typeface="Lato"/>
                      </a:endParaRPr>
                    </a:p>
                    <a:p>
                      <a:pPr marL="0" marR="0" lvl="0" indent="0" algn="ctr" rtl="0">
                        <a:lnSpc>
                          <a:spcPct val="100000"/>
                        </a:lnSpc>
                        <a:spcBef>
                          <a:spcPts val="0"/>
                        </a:spcBef>
                        <a:spcAft>
                          <a:spcPts val="0"/>
                        </a:spcAft>
                        <a:buClr>
                          <a:schemeClr val="dk1"/>
                        </a:buClr>
                        <a:buSzPct val="25000"/>
                        <a:buFont typeface="Lato"/>
                        <a:buNone/>
                      </a:pPr>
                      <a:endParaRPr sz="5400" b="0" i="1" u="none" strike="noStrike" cap="none" dirty="0">
                        <a:solidFill>
                          <a:srgbClr val="0D73B2"/>
                        </a:solidFill>
                        <a:latin typeface="+mn-lt"/>
                        <a:ea typeface="Lato"/>
                        <a:cs typeface="Lato"/>
                        <a:sym typeface="Lato"/>
                      </a:endParaRP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351575">
                <a:tc>
                  <a:txBody>
                    <a:bodyPr/>
                    <a:lstStyle/>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r>
                        <a:rPr lang="en-US" sz="3200" u="none" strike="noStrike" cap="none" dirty="0">
                          <a:latin typeface="+mn-lt"/>
                        </a:rPr>
                        <a:t>[</a:t>
                      </a:r>
                      <a:r>
                        <a:rPr lang="en-US" sz="4400" b="1" u="none" strike="noStrike" cap="none" dirty="0">
                          <a:latin typeface="+mn-lt"/>
                        </a:rPr>
                        <a:t>XYZ% </a:t>
                      </a:r>
                    </a:p>
                    <a:p>
                      <a:pPr marL="0" marR="0" lvl="0" indent="0" algn="ctr" rtl="0">
                        <a:spcBef>
                          <a:spcPts val="0"/>
                        </a:spcBef>
                        <a:buClr>
                          <a:schemeClr val="dk1"/>
                        </a:buClr>
                        <a:buSzPct val="25000"/>
                        <a:buFont typeface="Lato"/>
                        <a:buNone/>
                      </a:pPr>
                      <a:r>
                        <a:rPr lang="en-US" sz="3200" u="none" strike="noStrike" cap="none" dirty="0">
                          <a:latin typeface="+mn-lt"/>
                        </a:rPr>
                        <a:t>Rep’s time saved per day]</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434343">
                          <a:alpha val="0"/>
                        </a:srgbClr>
                      </a:solidFill>
                      <a:prstDash val="solid"/>
                      <a:round/>
                      <a:headEnd type="none" w="med" len="med"/>
                      <a:tailEnd type="none" w="med" len="med"/>
                    </a:lnB>
                  </a:tcPr>
                </a:tc>
                <a:tc>
                  <a:txBody>
                    <a:bodyPr/>
                    <a:lstStyle/>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r>
                        <a:rPr lang="en-US" sz="3200" u="none" strike="noStrike" cap="none" dirty="0">
                          <a:latin typeface="+mn-lt"/>
                        </a:rPr>
                        <a:t>[</a:t>
                      </a:r>
                      <a:r>
                        <a:rPr lang="en-US" sz="4400" b="1" u="none" strike="noStrike" cap="none" dirty="0">
                          <a:latin typeface="+mn-lt"/>
                        </a:rPr>
                        <a:t>XYZ years </a:t>
                      </a:r>
                    </a:p>
                    <a:p>
                      <a:pPr marL="0" marR="0" lvl="0" indent="0" algn="ctr" rtl="0">
                        <a:spcBef>
                          <a:spcPts val="0"/>
                        </a:spcBef>
                        <a:buClr>
                          <a:schemeClr val="dk1"/>
                        </a:buClr>
                        <a:buSzPct val="25000"/>
                        <a:buFont typeface="Arial"/>
                        <a:buNone/>
                      </a:pPr>
                      <a:r>
                        <a:rPr lang="en-US" sz="3200" u="none" strike="noStrike" cap="none" dirty="0">
                          <a:latin typeface="+mn-lt"/>
                        </a:rPr>
                        <a:t>Highest revenue in XYZ years]</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tc>
                  <a:txBody>
                    <a:bodyPr/>
                    <a:lstStyle/>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endParaRPr sz="3200" u="none" strike="noStrike" cap="none" dirty="0">
                        <a:latin typeface="+mn-lt"/>
                      </a:endParaRPr>
                    </a:p>
                    <a:p>
                      <a:pPr marL="0" marR="0" lvl="0" indent="0" algn="ctr" rtl="0">
                        <a:spcBef>
                          <a:spcPts val="0"/>
                        </a:spcBef>
                        <a:spcAft>
                          <a:spcPts val="0"/>
                        </a:spcAft>
                        <a:buClr>
                          <a:schemeClr val="dk1"/>
                        </a:buClr>
                        <a:buSzPct val="25000"/>
                        <a:buFont typeface="Lato"/>
                        <a:buNone/>
                      </a:pPr>
                      <a:r>
                        <a:rPr lang="en-US" sz="3200" u="none" strike="noStrike" cap="none" dirty="0">
                          <a:latin typeface="+mn-lt"/>
                        </a:rPr>
                        <a:t>[</a:t>
                      </a:r>
                      <a:r>
                        <a:rPr lang="en-US" sz="4400" b="1" u="none" strike="noStrike" cap="none" dirty="0">
                          <a:latin typeface="+mn-lt"/>
                        </a:rPr>
                        <a:t>XYZ% </a:t>
                      </a:r>
                    </a:p>
                    <a:p>
                      <a:pPr marL="0" marR="0" lvl="0" indent="0" algn="ctr" rtl="0">
                        <a:spcBef>
                          <a:spcPts val="0"/>
                        </a:spcBef>
                        <a:buClr>
                          <a:schemeClr val="dk1"/>
                        </a:buClr>
                        <a:buSzPct val="25000"/>
                        <a:buFont typeface="Arial"/>
                        <a:buNone/>
                      </a:pPr>
                      <a:r>
                        <a:rPr lang="en-US" sz="3200" u="none" strike="noStrike" cap="none" dirty="0">
                          <a:latin typeface="+mn-lt"/>
                        </a:rPr>
                        <a:t>Increase in sales/revenue] </a:t>
                      </a:r>
                    </a:p>
                  </a:txBody>
                  <a:tcPr marL="243725" marR="243725" marT="243725" marB="2437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40" name="Shape 440"/>
          <p:cNvSpPr txBox="1"/>
          <p:nvPr/>
        </p:nvSpPr>
        <p:spPr>
          <a:xfrm>
            <a:off x="1419924" y="1143341"/>
            <a:ext cx="17426875"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What Others Are Saying About HubSpot Sales</a:t>
            </a:r>
          </a:p>
        </p:txBody>
      </p:sp>
      <p:sp>
        <p:nvSpPr>
          <p:cNvPr id="441" name="Shape 441"/>
          <p:cNvSpPr txBox="1"/>
          <p:nvPr/>
        </p:nvSpPr>
        <p:spPr>
          <a:xfrm>
            <a:off x="7725403" y="6834459"/>
            <a:ext cx="12594594" cy="2600123"/>
          </a:xfrm>
          <a:prstGeom prst="rect">
            <a:avLst/>
          </a:prstGeom>
          <a:noFill/>
          <a:ln>
            <a:noFill/>
          </a:ln>
        </p:spPr>
        <p:txBody>
          <a:bodyPr lIns="243725" tIns="243725" rIns="243725" bIns="243725" anchor="t" anchorCtr="0">
            <a:noAutofit/>
          </a:bodyPr>
          <a:lstStyle/>
          <a:p>
            <a:pPr marL="0" marR="0" lvl="0" indent="0" algn="l" rtl="0">
              <a:spcBef>
                <a:spcPts val="0"/>
              </a:spcBef>
              <a:buSzPct val="25000"/>
              <a:buNone/>
            </a:pPr>
            <a:r>
              <a:rPr lang="en-US" sz="2800">
                <a:solidFill>
                  <a:schemeClr val="dk1"/>
                </a:solidFill>
                <a:latin typeface="+mn-lt"/>
                <a:ea typeface="Lato"/>
                <a:cs typeface="Lato"/>
                <a:sym typeface="Lato"/>
              </a:rPr>
              <a:t>[Client’s name, Client’s job title Client’s company]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aphicFrame>
        <p:nvGraphicFramePr>
          <p:cNvPr id="446" name="Shape 446"/>
          <p:cNvGraphicFramePr/>
          <p:nvPr>
            <p:extLst>
              <p:ext uri="{D42A27DB-BD31-4B8C-83A1-F6EECF244321}">
                <p14:modId xmlns:p14="http://schemas.microsoft.com/office/powerpoint/2010/main" val="801684093"/>
              </p:ext>
            </p:extLst>
          </p:nvPr>
        </p:nvGraphicFramePr>
        <p:xfrm>
          <a:off x="1639615" y="3455803"/>
          <a:ext cx="21398200" cy="8228175"/>
        </p:xfrm>
        <a:graphic>
          <a:graphicData uri="http://schemas.openxmlformats.org/drawingml/2006/table">
            <a:tbl>
              <a:tblPr>
                <a:noFill/>
                <a:tableStyleId>{7CAC070C-2BB4-4C1E-A6F6-D3BD593CA7C9}</a:tableStyleId>
              </a:tblPr>
              <a:tblGrid>
                <a:gridCol w="5396075">
                  <a:extLst>
                    <a:ext uri="{9D8B030D-6E8A-4147-A177-3AD203B41FA5}">
                      <a16:colId xmlns:a16="http://schemas.microsoft.com/office/drawing/2014/main" val="20000"/>
                    </a:ext>
                  </a:extLst>
                </a:gridCol>
                <a:gridCol w="5396075">
                  <a:extLst>
                    <a:ext uri="{9D8B030D-6E8A-4147-A177-3AD203B41FA5}">
                      <a16:colId xmlns:a16="http://schemas.microsoft.com/office/drawing/2014/main" val="20001"/>
                    </a:ext>
                  </a:extLst>
                </a:gridCol>
                <a:gridCol w="5396075">
                  <a:extLst>
                    <a:ext uri="{9D8B030D-6E8A-4147-A177-3AD203B41FA5}">
                      <a16:colId xmlns:a16="http://schemas.microsoft.com/office/drawing/2014/main" val="20002"/>
                    </a:ext>
                  </a:extLst>
                </a:gridCol>
                <a:gridCol w="5209975">
                  <a:extLst>
                    <a:ext uri="{9D8B030D-6E8A-4147-A177-3AD203B41FA5}">
                      <a16:colId xmlns:a16="http://schemas.microsoft.com/office/drawing/2014/main" val="20003"/>
                    </a:ext>
                  </a:extLst>
                </a:gridCol>
              </a:tblGrid>
              <a:tr h="2742725">
                <a:tc>
                  <a:txBody>
                    <a:bodyPr/>
                    <a:lstStyle/>
                    <a:p>
                      <a:pPr marL="0" marR="0" lvl="0" indent="0" algn="l" rtl="0">
                        <a:spcBef>
                          <a:spcPts val="0"/>
                        </a:spcBef>
                        <a:spcAft>
                          <a:spcPts val="0"/>
                        </a:spcAft>
                        <a:buClr>
                          <a:schemeClr val="accent1"/>
                        </a:buClr>
                        <a:buSzPct val="25000"/>
                        <a:buFont typeface="Lato"/>
                        <a:buNone/>
                      </a:pPr>
                      <a:r>
                        <a:rPr lang="en-US" sz="2400" b="1" u="none" strike="noStrike" cap="none" dirty="0">
                          <a:solidFill>
                            <a:schemeClr val="accent1"/>
                          </a:solidFill>
                          <a:latin typeface="+mn-lt"/>
                        </a:rPr>
                        <a:t>BLOGGING</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dirty="0">
                          <a:latin typeface="+mn-lt"/>
                        </a:rPr>
                        <a:t>Publish relevant, engaging, conversion-optimized content with tools that speed up creation, keep formatting consistent, and make it easy to optimize for search.</a:t>
                      </a:r>
                    </a:p>
                    <a:p>
                      <a:pPr marL="0" marR="0" lvl="0" indent="0" algn="l" rtl="0">
                        <a:spcBef>
                          <a:spcPts val="0"/>
                        </a:spcBef>
                        <a:buClr>
                          <a:schemeClr val="dk1"/>
                        </a:buClr>
                        <a:buSzPct val="25000"/>
                        <a:buFont typeface="Lato"/>
                        <a:buNone/>
                      </a:pPr>
                      <a:endParaRPr sz="1800" u="none" strike="noStrike" cap="none" dirty="0">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dirty="0">
                          <a:solidFill>
                            <a:schemeClr val="accent1"/>
                          </a:solidFill>
                          <a:latin typeface="+mn-lt"/>
                        </a:rPr>
                        <a:t>LANDING PAGES</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dirty="0">
                          <a:latin typeface="+mn-lt"/>
                        </a:rPr>
                        <a:t>Launch landing pages that look perfect across devices, add forms optimized for completion in one click, and automatically change content based on who’s viewing your page.</a:t>
                      </a:r>
                    </a:p>
                    <a:p>
                      <a:pPr marL="0" marR="0" lvl="0" indent="0" algn="l" rtl="0">
                        <a:spcBef>
                          <a:spcPts val="0"/>
                        </a:spcBef>
                        <a:buClr>
                          <a:schemeClr val="dk1"/>
                        </a:buClr>
                        <a:buSzPct val="25000"/>
                        <a:buFont typeface="Lato"/>
                        <a:buNone/>
                      </a:pPr>
                      <a:endParaRPr sz="1800" u="none" strike="noStrike" cap="none" dirty="0">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EMAIL</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Create stunning email templates, automatically personalize subject lines and content for each</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recipient, and run A/B tests to improve open rates and click-throughs.</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MARKETING AUTOMATION</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Let your leads find their own</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path to purchase to close more deals. With marketing automation, you can use each lead’s behavior to tailor emails, content, offers,</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and outreach at scale.</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742725">
                <a:tc>
                  <a:txBody>
                    <a:bodyPr/>
                    <a:lstStyle/>
                    <a:p>
                      <a:pPr marL="0" marR="0" lvl="0" indent="0" algn="l" rtl="0">
                        <a:spcBef>
                          <a:spcPts val="0"/>
                        </a:spcBef>
                        <a:spcAft>
                          <a:spcPts val="0"/>
                        </a:spcAft>
                        <a:buClr>
                          <a:schemeClr val="accent1"/>
                        </a:buClr>
                        <a:buSzPct val="25000"/>
                        <a:buFont typeface="Lato"/>
                        <a:buNone/>
                      </a:pPr>
                      <a:r>
                        <a:rPr lang="en-US" sz="2400" b="1">
                          <a:solidFill>
                            <a:schemeClr val="accent1"/>
                          </a:solidFill>
                          <a:latin typeface="+mn-lt"/>
                        </a:rPr>
                        <a:t>CRM</a:t>
                      </a:r>
                    </a:p>
                    <a:p>
                      <a:pPr marL="0" marR="0" lvl="0" indent="0" algn="l" rtl="0">
                        <a:lnSpc>
                          <a:spcPct val="115000"/>
                        </a:lnSpc>
                        <a:spcBef>
                          <a:spcPts val="0"/>
                        </a:spcBef>
                        <a:buClr>
                          <a:schemeClr val="dk1"/>
                        </a:buClr>
                        <a:buSzPct val="25000"/>
                        <a:buFont typeface="Lato"/>
                        <a:buNone/>
                      </a:pPr>
                      <a:r>
                        <a:rPr lang="en-US" sz="1800" u="none" strike="noStrike" cap="none">
                          <a:latin typeface="+mn-lt"/>
                        </a:rPr>
                        <a:t>Access each contact’s information and see every interaction you’ve already had. Use this data to create hyper-targeted campaigns that close more deals.</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ANALYTICS</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Gain insight into your entire</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funnel to see which marketing assets are working the hardest, and to show how marketing impacts the bottom line.</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WEBSITE</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Drag and drop your way to a</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responsive, SEO-friendly, and fully integrated website. Save your best designs as templates to launch pages even faster.</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SOCIAL MEDIA</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Monitor brand mentions and</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relevant conversations, track</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engagements automatically, and schedule your socials posts to be published when the right people will see them.</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1"/>
                  </a:ext>
                </a:extLst>
              </a:tr>
              <a:tr h="2742725">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SEO</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Find high-traffic keywords,</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then optimize your blog posts, landing pages, and website with as-you-type SEO suggestions, and measure your impact with</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integrated tracking.</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a:solidFill>
                            <a:schemeClr val="accent1"/>
                          </a:solidFill>
                          <a:latin typeface="+mn-lt"/>
                        </a:rPr>
                        <a:t>CALLS-TO-ACTION</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Design CTAs visitors can’t help but click, know who clicks which CTAs, and measure performance</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a:latin typeface="+mn-lt"/>
                        </a:rPr>
                        <a:t>to optimize click-through rates over time.</a:t>
                      </a:r>
                    </a:p>
                    <a:p>
                      <a:pPr marL="0" marR="0" lvl="0" indent="0" algn="l" rtl="0">
                        <a:spcBef>
                          <a:spcPts val="0"/>
                        </a:spcBef>
                        <a:buClr>
                          <a:schemeClr val="dk1"/>
                        </a:buClr>
                        <a:buSzPct val="25000"/>
                        <a:buFont typeface="Lato"/>
                        <a:buNone/>
                      </a:pPr>
                      <a:endParaRPr sz="1800" u="none" strike="noStrike" cap="none">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dirty="0">
                          <a:solidFill>
                            <a:schemeClr val="accent1"/>
                          </a:solidFill>
                          <a:latin typeface="+mn-lt"/>
                        </a:rPr>
                        <a:t>ADS</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dirty="0">
                          <a:latin typeface="+mn-lt"/>
                        </a:rPr>
                        <a:t>Track the ROI of your Facebook, AdWords, and LinkedIn advertising with precision and accuracy, and stop struggling to justify your paid ad spend.</a:t>
                      </a:r>
                    </a:p>
                    <a:p>
                      <a:pPr marL="0" marR="0" lvl="0" indent="0" algn="l" rtl="0">
                        <a:spcBef>
                          <a:spcPts val="0"/>
                        </a:spcBef>
                        <a:buClr>
                          <a:schemeClr val="dk1"/>
                        </a:buClr>
                        <a:buSzPct val="25000"/>
                        <a:buFont typeface="Lato"/>
                        <a:buNone/>
                      </a:pPr>
                      <a:endParaRPr sz="1800" u="none" strike="noStrike" cap="none" dirty="0">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400" b="1" u="none" strike="noStrike" cap="none" dirty="0">
                          <a:solidFill>
                            <a:schemeClr val="accent1"/>
                          </a:solidFill>
                          <a:latin typeface="+mn-lt"/>
                        </a:rPr>
                        <a:t>SALESFORCE INTEGRATION</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dirty="0">
                          <a:latin typeface="+mn-lt"/>
                        </a:rPr>
                        <a:t>Bi-directional sync with Salesforce means a record of every email open, CTA click, and form submission is at your fingertips. Use this data to score leads and</a:t>
                      </a:r>
                    </a:p>
                    <a:p>
                      <a:pPr marL="0" marR="0" lvl="0" indent="0" algn="l" rtl="0">
                        <a:lnSpc>
                          <a:spcPct val="115000"/>
                        </a:lnSpc>
                        <a:spcBef>
                          <a:spcPts val="0"/>
                        </a:spcBef>
                        <a:spcAft>
                          <a:spcPts val="0"/>
                        </a:spcAft>
                        <a:buClr>
                          <a:schemeClr val="dk1"/>
                        </a:buClr>
                        <a:buSzPct val="25000"/>
                        <a:buFont typeface="Arial"/>
                        <a:buNone/>
                      </a:pPr>
                      <a:r>
                        <a:rPr lang="en-US" sz="1800" u="none" strike="noStrike" cap="none" dirty="0">
                          <a:latin typeface="+mn-lt"/>
                        </a:rPr>
                        <a:t>create segmented lists.</a:t>
                      </a:r>
                    </a:p>
                    <a:p>
                      <a:pPr marL="0" marR="0" lvl="0" indent="0" algn="l" rtl="0">
                        <a:spcBef>
                          <a:spcPts val="0"/>
                        </a:spcBef>
                        <a:buClr>
                          <a:schemeClr val="dk1"/>
                        </a:buClr>
                        <a:buSzPct val="25000"/>
                        <a:buFont typeface="Lato"/>
                        <a:buNone/>
                      </a:pPr>
                      <a:endParaRPr sz="1800" u="none" strike="noStrike" cap="none" dirty="0">
                        <a:latin typeface="+mn-lt"/>
                      </a:endParaRP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447" name="Shape 447"/>
          <p:cNvSpPr txBox="1"/>
          <p:nvPr/>
        </p:nvSpPr>
        <p:spPr>
          <a:xfrm>
            <a:off x="1639615" y="1098671"/>
            <a:ext cx="21398200"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The All-in-One Marketing Software for Your Entire Team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7934438" y="897775"/>
            <a:ext cx="8604022" cy="86100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5400" dirty="0">
                <a:solidFill>
                  <a:schemeClr val="accent1"/>
                </a:solidFill>
                <a:latin typeface="+mn-lt"/>
                <a:ea typeface="Lato Medium" charset="0"/>
                <a:cs typeface="Lato Medium" charset="0"/>
                <a:sym typeface="Avenir"/>
              </a:rPr>
              <a:t>The HubSpot Growth Stack</a:t>
            </a:r>
          </a:p>
        </p:txBody>
      </p:sp>
      <p:sp>
        <p:nvSpPr>
          <p:cNvPr id="216" name="Shape 216"/>
          <p:cNvSpPr/>
          <p:nvPr/>
        </p:nvSpPr>
        <p:spPr>
          <a:xfrm>
            <a:off x="2714056" y="2449685"/>
            <a:ext cx="5841241" cy="9234312"/>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chemeClr val="dk1"/>
              </a:solidFill>
              <a:latin typeface="+mn-lt"/>
              <a:ea typeface="Lato"/>
              <a:cs typeface="Lato"/>
              <a:sym typeface="Lato"/>
            </a:endParaRPr>
          </a:p>
        </p:txBody>
      </p:sp>
      <p:sp>
        <p:nvSpPr>
          <p:cNvPr id="217" name="Shape 217"/>
          <p:cNvSpPr/>
          <p:nvPr/>
        </p:nvSpPr>
        <p:spPr>
          <a:xfrm>
            <a:off x="9258174" y="2441128"/>
            <a:ext cx="5843016" cy="9242868"/>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chemeClr val="dk1"/>
              </a:solidFill>
              <a:latin typeface="+mn-lt"/>
              <a:ea typeface="Lato"/>
              <a:cs typeface="Lato"/>
              <a:sym typeface="Lato"/>
            </a:endParaRPr>
          </a:p>
        </p:txBody>
      </p:sp>
      <p:sp>
        <p:nvSpPr>
          <p:cNvPr id="218" name="Shape 218"/>
          <p:cNvSpPr/>
          <p:nvPr/>
        </p:nvSpPr>
        <p:spPr>
          <a:xfrm>
            <a:off x="15804065" y="2449685"/>
            <a:ext cx="5843016" cy="9234312"/>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600">
              <a:solidFill>
                <a:schemeClr val="dk1"/>
              </a:solidFill>
              <a:latin typeface="+mn-lt"/>
              <a:ea typeface="Lato"/>
              <a:cs typeface="Lato"/>
              <a:sym typeface="Lato"/>
            </a:endParaRPr>
          </a:p>
        </p:txBody>
      </p:sp>
      <p:sp>
        <p:nvSpPr>
          <p:cNvPr id="219" name="Shape 219"/>
          <p:cNvSpPr/>
          <p:nvPr/>
        </p:nvSpPr>
        <p:spPr>
          <a:xfrm>
            <a:off x="5006200" y="3162658"/>
            <a:ext cx="1175823" cy="1092881"/>
          </a:xfrm>
          <a:custGeom>
            <a:avLst/>
            <a:gdLst/>
            <a:ahLst/>
            <a:cxnLst/>
            <a:rect l="0" t="0" r="0" b="0"/>
            <a:pathLst>
              <a:path w="120000" h="120000" extrusionOk="0">
                <a:moveTo>
                  <a:pt x="111482" y="0"/>
                </a:moveTo>
                <a:lnTo>
                  <a:pt x="111482" y="0"/>
                </a:lnTo>
                <a:cubicBezTo>
                  <a:pt x="77981" y="23796"/>
                  <a:pt x="77981" y="23796"/>
                  <a:pt x="77981" y="23796"/>
                </a:cubicBezTo>
                <a:cubicBezTo>
                  <a:pt x="30662" y="23796"/>
                  <a:pt x="30662" y="23796"/>
                  <a:pt x="30662" y="23796"/>
                </a:cubicBezTo>
                <a:cubicBezTo>
                  <a:pt x="14006" y="23796"/>
                  <a:pt x="0" y="35796"/>
                  <a:pt x="0" y="53898"/>
                </a:cubicBezTo>
                <a:cubicBezTo>
                  <a:pt x="0" y="68745"/>
                  <a:pt x="11167" y="77898"/>
                  <a:pt x="22334" y="80745"/>
                </a:cubicBezTo>
                <a:lnTo>
                  <a:pt x="22334" y="113694"/>
                </a:lnTo>
                <a:cubicBezTo>
                  <a:pt x="22334" y="116745"/>
                  <a:pt x="28012" y="119796"/>
                  <a:pt x="30662" y="119796"/>
                </a:cubicBezTo>
                <a:cubicBezTo>
                  <a:pt x="41829" y="119796"/>
                  <a:pt x="41829" y="119796"/>
                  <a:pt x="41829" y="119796"/>
                </a:cubicBezTo>
                <a:cubicBezTo>
                  <a:pt x="44668" y="119796"/>
                  <a:pt x="50157" y="116745"/>
                  <a:pt x="50157" y="113694"/>
                </a:cubicBezTo>
                <a:cubicBezTo>
                  <a:pt x="50157" y="80745"/>
                  <a:pt x="50157" y="80745"/>
                  <a:pt x="50157" y="80745"/>
                </a:cubicBezTo>
                <a:cubicBezTo>
                  <a:pt x="77981" y="80745"/>
                  <a:pt x="77981" y="80745"/>
                  <a:pt x="77981" y="80745"/>
                </a:cubicBezTo>
                <a:cubicBezTo>
                  <a:pt x="111482" y="104745"/>
                  <a:pt x="111482" y="104745"/>
                  <a:pt x="111482" y="104745"/>
                </a:cubicBezTo>
                <a:cubicBezTo>
                  <a:pt x="117160" y="104745"/>
                  <a:pt x="119810" y="101694"/>
                  <a:pt x="119810" y="95796"/>
                </a:cubicBezTo>
                <a:cubicBezTo>
                  <a:pt x="119810" y="8949"/>
                  <a:pt x="119810" y="8949"/>
                  <a:pt x="119810" y="8949"/>
                </a:cubicBezTo>
                <a:cubicBezTo>
                  <a:pt x="119810" y="5898"/>
                  <a:pt x="117160" y="0"/>
                  <a:pt x="111482" y="0"/>
                </a:cubicBezTo>
                <a:close/>
                <a:moveTo>
                  <a:pt x="41829" y="107796"/>
                </a:moveTo>
                <a:lnTo>
                  <a:pt x="41829" y="107796"/>
                </a:lnTo>
                <a:cubicBezTo>
                  <a:pt x="41829" y="110847"/>
                  <a:pt x="39179" y="113694"/>
                  <a:pt x="39179" y="113694"/>
                </a:cubicBezTo>
                <a:cubicBezTo>
                  <a:pt x="33501" y="113694"/>
                  <a:pt x="33501" y="113694"/>
                  <a:pt x="33501" y="113694"/>
                </a:cubicBezTo>
                <a:cubicBezTo>
                  <a:pt x="33501" y="113694"/>
                  <a:pt x="30662" y="110847"/>
                  <a:pt x="30662" y="107796"/>
                </a:cubicBezTo>
                <a:cubicBezTo>
                  <a:pt x="30662" y="80745"/>
                  <a:pt x="30662" y="80745"/>
                  <a:pt x="30662" y="80745"/>
                </a:cubicBezTo>
                <a:cubicBezTo>
                  <a:pt x="30662" y="80745"/>
                  <a:pt x="39179" y="80745"/>
                  <a:pt x="41829" y="80745"/>
                </a:cubicBezTo>
                <a:lnTo>
                  <a:pt x="41829" y="107796"/>
                </a:lnTo>
                <a:close/>
                <a:moveTo>
                  <a:pt x="61324" y="71796"/>
                </a:moveTo>
                <a:lnTo>
                  <a:pt x="61324" y="71796"/>
                </a:lnTo>
                <a:cubicBezTo>
                  <a:pt x="30662" y="71796"/>
                  <a:pt x="30662" y="71796"/>
                  <a:pt x="30662" y="71796"/>
                </a:cubicBezTo>
                <a:cubicBezTo>
                  <a:pt x="22334" y="71796"/>
                  <a:pt x="8328" y="71796"/>
                  <a:pt x="8328" y="53898"/>
                </a:cubicBezTo>
                <a:cubicBezTo>
                  <a:pt x="8328" y="35796"/>
                  <a:pt x="22334" y="32949"/>
                  <a:pt x="30662" y="32949"/>
                </a:cubicBezTo>
                <a:cubicBezTo>
                  <a:pt x="61324" y="32949"/>
                  <a:pt x="61324" y="32949"/>
                  <a:pt x="61324" y="32949"/>
                </a:cubicBezTo>
                <a:lnTo>
                  <a:pt x="61324" y="71796"/>
                </a:lnTo>
                <a:close/>
                <a:moveTo>
                  <a:pt x="77981" y="71796"/>
                </a:moveTo>
                <a:lnTo>
                  <a:pt x="77981" y="71796"/>
                </a:lnTo>
                <a:cubicBezTo>
                  <a:pt x="67003" y="71796"/>
                  <a:pt x="67003" y="71796"/>
                  <a:pt x="67003" y="71796"/>
                </a:cubicBezTo>
                <a:cubicBezTo>
                  <a:pt x="67003" y="32949"/>
                  <a:pt x="67003" y="32949"/>
                  <a:pt x="67003" y="32949"/>
                </a:cubicBezTo>
                <a:cubicBezTo>
                  <a:pt x="77981" y="32949"/>
                  <a:pt x="77981" y="32949"/>
                  <a:pt x="77981" y="32949"/>
                </a:cubicBezTo>
                <a:cubicBezTo>
                  <a:pt x="77981" y="32949"/>
                  <a:pt x="77981" y="68745"/>
                  <a:pt x="77981" y="71796"/>
                </a:cubicBezTo>
                <a:close/>
                <a:moveTo>
                  <a:pt x="111482" y="95796"/>
                </a:moveTo>
                <a:lnTo>
                  <a:pt x="111482" y="95796"/>
                </a:lnTo>
                <a:cubicBezTo>
                  <a:pt x="86498" y="77898"/>
                  <a:pt x="86498" y="77898"/>
                  <a:pt x="86498" y="77898"/>
                </a:cubicBezTo>
                <a:cubicBezTo>
                  <a:pt x="86498" y="71796"/>
                  <a:pt x="86498" y="32949"/>
                  <a:pt x="86498" y="29898"/>
                </a:cubicBezTo>
                <a:cubicBezTo>
                  <a:pt x="111482" y="8949"/>
                  <a:pt x="111482" y="8949"/>
                  <a:pt x="111482" y="8949"/>
                </a:cubicBezTo>
                <a:cubicBezTo>
                  <a:pt x="111482" y="15050"/>
                  <a:pt x="111482" y="92745"/>
                  <a:pt x="111482" y="95796"/>
                </a:cubicBezTo>
                <a:close/>
              </a:path>
            </a:pathLst>
          </a:cu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None/>
            </a:pPr>
            <a:endParaRPr sz="3600">
              <a:solidFill>
                <a:schemeClr val="dk1"/>
              </a:solidFill>
              <a:latin typeface="+mn-lt"/>
              <a:ea typeface="Lato"/>
              <a:cs typeface="Lato"/>
              <a:sym typeface="Lato"/>
            </a:endParaRPr>
          </a:p>
        </p:txBody>
      </p:sp>
      <p:sp>
        <p:nvSpPr>
          <p:cNvPr id="220" name="Shape 220"/>
          <p:cNvSpPr/>
          <p:nvPr/>
        </p:nvSpPr>
        <p:spPr>
          <a:xfrm>
            <a:off x="4235026" y="4979050"/>
            <a:ext cx="2550000" cy="1200300"/>
          </a:xfrm>
          <a:prstGeom prst="rect">
            <a:avLst/>
          </a:prstGeom>
          <a:noFill/>
          <a:ln>
            <a:noFill/>
          </a:ln>
        </p:spPr>
        <p:txBody>
          <a:bodyPr lIns="182875" tIns="45700" rIns="91425" bIns="45700" anchor="t" anchorCtr="0">
            <a:noAutofit/>
          </a:bodyPr>
          <a:lstStyle/>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HubSpot</a:t>
            </a:r>
          </a:p>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Marketing</a:t>
            </a:r>
          </a:p>
        </p:txBody>
      </p:sp>
      <p:sp>
        <p:nvSpPr>
          <p:cNvPr id="221" name="Shape 221"/>
          <p:cNvSpPr/>
          <p:nvPr/>
        </p:nvSpPr>
        <p:spPr>
          <a:xfrm>
            <a:off x="11102524" y="5011521"/>
            <a:ext cx="2243884" cy="1200329"/>
          </a:xfrm>
          <a:prstGeom prst="rect">
            <a:avLst/>
          </a:prstGeom>
          <a:noFill/>
          <a:ln>
            <a:noFill/>
          </a:ln>
        </p:spPr>
        <p:txBody>
          <a:bodyPr lIns="182875" tIns="45700" rIns="91425" bIns="45700" anchor="t" anchorCtr="0">
            <a:noAutofit/>
          </a:bodyPr>
          <a:lstStyle/>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HubSpot </a:t>
            </a:r>
          </a:p>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Sales</a:t>
            </a:r>
          </a:p>
        </p:txBody>
      </p:sp>
      <p:sp>
        <p:nvSpPr>
          <p:cNvPr id="222" name="Shape 222"/>
          <p:cNvSpPr/>
          <p:nvPr/>
        </p:nvSpPr>
        <p:spPr>
          <a:xfrm>
            <a:off x="17511631" y="5080294"/>
            <a:ext cx="2115644" cy="1200329"/>
          </a:xfrm>
          <a:prstGeom prst="rect">
            <a:avLst/>
          </a:prstGeom>
          <a:noFill/>
          <a:ln>
            <a:noFill/>
          </a:ln>
        </p:spPr>
        <p:txBody>
          <a:bodyPr lIns="182875" tIns="45700" rIns="91425" bIns="45700" anchor="t" anchorCtr="0">
            <a:noAutofit/>
          </a:bodyPr>
          <a:lstStyle/>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HubSpot</a:t>
            </a:r>
          </a:p>
          <a:p>
            <a:pPr marL="0" marR="0" lvl="0" indent="0" algn="ctr" rtl="0">
              <a:spcBef>
                <a:spcPts val="0"/>
              </a:spcBef>
              <a:buSzPct val="25000"/>
              <a:buNone/>
            </a:pPr>
            <a:r>
              <a:rPr lang="en-US" sz="3600" dirty="0">
                <a:solidFill>
                  <a:schemeClr val="dk1"/>
                </a:solidFill>
                <a:latin typeface="+mn-lt"/>
                <a:ea typeface="Lato Medium" charset="0"/>
                <a:cs typeface="Lato Medium" charset="0"/>
                <a:sym typeface="Avenir"/>
              </a:rPr>
              <a:t>CRM</a:t>
            </a:r>
          </a:p>
        </p:txBody>
      </p:sp>
      <p:sp>
        <p:nvSpPr>
          <p:cNvPr id="223" name="Shape 223"/>
          <p:cNvSpPr/>
          <p:nvPr/>
        </p:nvSpPr>
        <p:spPr>
          <a:xfrm>
            <a:off x="11668615" y="3279675"/>
            <a:ext cx="1166929" cy="892649"/>
          </a:xfrm>
          <a:custGeom>
            <a:avLst/>
            <a:gdLst/>
            <a:ahLst/>
            <a:cxnLst/>
            <a:rect l="0" t="0" r="0" b="0"/>
            <a:pathLst>
              <a:path w="120000" h="120000" extrusionOk="0">
                <a:moveTo>
                  <a:pt x="105654" y="0"/>
                </a:moveTo>
                <a:lnTo>
                  <a:pt x="105654" y="0"/>
                </a:lnTo>
                <a:cubicBezTo>
                  <a:pt x="14151" y="0"/>
                  <a:pt x="14151" y="0"/>
                  <a:pt x="14151" y="0"/>
                </a:cubicBezTo>
                <a:cubicBezTo>
                  <a:pt x="5621" y="0"/>
                  <a:pt x="0" y="7627"/>
                  <a:pt x="0" y="18559"/>
                </a:cubicBezTo>
                <a:cubicBezTo>
                  <a:pt x="0" y="100932"/>
                  <a:pt x="0" y="100932"/>
                  <a:pt x="0" y="100932"/>
                </a:cubicBezTo>
                <a:cubicBezTo>
                  <a:pt x="0" y="112372"/>
                  <a:pt x="5621" y="119745"/>
                  <a:pt x="14151" y="119745"/>
                </a:cubicBezTo>
                <a:cubicBezTo>
                  <a:pt x="105654" y="119745"/>
                  <a:pt x="105654" y="119745"/>
                  <a:pt x="105654" y="119745"/>
                </a:cubicBezTo>
                <a:cubicBezTo>
                  <a:pt x="114184" y="119745"/>
                  <a:pt x="119806" y="112372"/>
                  <a:pt x="119806" y="100932"/>
                </a:cubicBezTo>
                <a:cubicBezTo>
                  <a:pt x="119806" y="18559"/>
                  <a:pt x="119806" y="18559"/>
                  <a:pt x="119806" y="18559"/>
                </a:cubicBezTo>
                <a:cubicBezTo>
                  <a:pt x="119806" y="7627"/>
                  <a:pt x="114184" y="0"/>
                  <a:pt x="105654" y="0"/>
                </a:cubicBezTo>
                <a:close/>
                <a:moveTo>
                  <a:pt x="108368" y="11186"/>
                </a:moveTo>
                <a:lnTo>
                  <a:pt x="108368" y="11186"/>
                </a:lnTo>
                <a:cubicBezTo>
                  <a:pt x="59903" y="59745"/>
                  <a:pt x="59903" y="59745"/>
                  <a:pt x="59903" y="59745"/>
                </a:cubicBezTo>
                <a:cubicBezTo>
                  <a:pt x="11437" y="11186"/>
                  <a:pt x="11437" y="11186"/>
                  <a:pt x="11437" y="11186"/>
                </a:cubicBezTo>
                <a:lnTo>
                  <a:pt x="108368" y="11186"/>
                </a:lnTo>
                <a:close/>
                <a:moveTo>
                  <a:pt x="5621" y="100932"/>
                </a:moveTo>
                <a:lnTo>
                  <a:pt x="5621" y="100932"/>
                </a:lnTo>
                <a:cubicBezTo>
                  <a:pt x="5621" y="18559"/>
                  <a:pt x="5621" y="18559"/>
                  <a:pt x="5621" y="18559"/>
                </a:cubicBezTo>
                <a:cubicBezTo>
                  <a:pt x="39935" y="56186"/>
                  <a:pt x="39935" y="56186"/>
                  <a:pt x="39935" y="56186"/>
                </a:cubicBezTo>
                <a:cubicBezTo>
                  <a:pt x="5621" y="100932"/>
                  <a:pt x="5621" y="100932"/>
                  <a:pt x="5621" y="100932"/>
                </a:cubicBezTo>
                <a:close/>
                <a:moveTo>
                  <a:pt x="11437" y="108559"/>
                </a:moveTo>
                <a:lnTo>
                  <a:pt x="11437" y="108559"/>
                </a:lnTo>
                <a:cubicBezTo>
                  <a:pt x="45751" y="59745"/>
                  <a:pt x="45751" y="59745"/>
                  <a:pt x="45751" y="59745"/>
                </a:cubicBezTo>
                <a:cubicBezTo>
                  <a:pt x="59903" y="74745"/>
                  <a:pt x="59903" y="74745"/>
                  <a:pt x="59903" y="74745"/>
                </a:cubicBezTo>
                <a:cubicBezTo>
                  <a:pt x="71340" y="59745"/>
                  <a:pt x="71340" y="59745"/>
                  <a:pt x="71340" y="59745"/>
                </a:cubicBezTo>
                <a:cubicBezTo>
                  <a:pt x="108368" y="108559"/>
                  <a:pt x="108368" y="108559"/>
                  <a:pt x="108368" y="108559"/>
                </a:cubicBezTo>
                <a:cubicBezTo>
                  <a:pt x="105654" y="108559"/>
                  <a:pt x="14151" y="108559"/>
                  <a:pt x="11437" y="108559"/>
                </a:cubicBezTo>
                <a:close/>
                <a:moveTo>
                  <a:pt x="114184" y="100932"/>
                </a:moveTo>
                <a:lnTo>
                  <a:pt x="114184" y="100932"/>
                </a:lnTo>
                <a:lnTo>
                  <a:pt x="114184" y="100932"/>
                </a:lnTo>
                <a:cubicBezTo>
                  <a:pt x="79870" y="56186"/>
                  <a:pt x="79870" y="56186"/>
                  <a:pt x="79870" y="56186"/>
                </a:cubicBezTo>
                <a:cubicBezTo>
                  <a:pt x="114184" y="18559"/>
                  <a:pt x="114184" y="18559"/>
                  <a:pt x="114184" y="18559"/>
                </a:cubicBezTo>
                <a:lnTo>
                  <a:pt x="114184" y="100932"/>
                </a:lnTo>
                <a:close/>
              </a:path>
            </a:pathLst>
          </a:custGeom>
          <a:solidFill>
            <a:schemeClr val="accent2"/>
          </a:solidFill>
          <a:ln>
            <a:noFill/>
          </a:ln>
        </p:spPr>
        <p:txBody>
          <a:bodyPr lIns="91425" tIns="45700" rIns="91425" bIns="45700" anchor="ctr" anchorCtr="0">
            <a:noAutofit/>
          </a:bodyPr>
          <a:lstStyle/>
          <a:p>
            <a:pPr marL="0" marR="0" lvl="0" indent="0" algn="l" rtl="0">
              <a:spcBef>
                <a:spcPts val="0"/>
              </a:spcBef>
              <a:spcAft>
                <a:spcPts val="0"/>
              </a:spcAft>
              <a:buNone/>
            </a:pPr>
            <a:endParaRPr sz="3600">
              <a:solidFill>
                <a:schemeClr val="dk1"/>
              </a:solidFill>
              <a:latin typeface="+mn-lt"/>
              <a:ea typeface="Lato"/>
              <a:cs typeface="Lato"/>
              <a:sym typeface="Lato"/>
            </a:endParaRPr>
          </a:p>
        </p:txBody>
      </p:sp>
      <p:sp>
        <p:nvSpPr>
          <p:cNvPr id="224" name="Shape 224"/>
          <p:cNvSpPr/>
          <p:nvPr/>
        </p:nvSpPr>
        <p:spPr>
          <a:xfrm>
            <a:off x="18040437" y="3261997"/>
            <a:ext cx="1100408" cy="1100408"/>
          </a:xfrm>
          <a:custGeom>
            <a:avLst/>
            <a:gdLst/>
            <a:ahLst/>
            <a:cxnLst/>
            <a:rect l="0" t="0" r="0" b="0"/>
            <a:pathLst>
              <a:path w="120000" h="120000" extrusionOk="0">
                <a:moveTo>
                  <a:pt x="58485" y="75331"/>
                </a:moveTo>
                <a:lnTo>
                  <a:pt x="58485" y="75331"/>
                </a:lnTo>
                <a:cubicBezTo>
                  <a:pt x="61324" y="75331"/>
                  <a:pt x="63974" y="72492"/>
                  <a:pt x="63974" y="69652"/>
                </a:cubicBezTo>
                <a:cubicBezTo>
                  <a:pt x="63974" y="24984"/>
                  <a:pt x="63974" y="24984"/>
                  <a:pt x="63974" y="24984"/>
                </a:cubicBezTo>
                <a:cubicBezTo>
                  <a:pt x="63974" y="24984"/>
                  <a:pt x="61324" y="22334"/>
                  <a:pt x="58485" y="22334"/>
                </a:cubicBezTo>
                <a:lnTo>
                  <a:pt x="55646" y="24984"/>
                </a:lnTo>
                <a:cubicBezTo>
                  <a:pt x="55646" y="69652"/>
                  <a:pt x="55646" y="69652"/>
                  <a:pt x="55646" y="69652"/>
                </a:cubicBezTo>
                <a:cubicBezTo>
                  <a:pt x="55646" y="72492"/>
                  <a:pt x="58485" y="75331"/>
                  <a:pt x="58485" y="75331"/>
                </a:cubicBezTo>
                <a:close/>
                <a:moveTo>
                  <a:pt x="80630" y="75331"/>
                </a:moveTo>
                <a:lnTo>
                  <a:pt x="80630" y="75331"/>
                </a:lnTo>
                <a:cubicBezTo>
                  <a:pt x="83659" y="75331"/>
                  <a:pt x="86309" y="72492"/>
                  <a:pt x="86309" y="69652"/>
                </a:cubicBezTo>
                <a:cubicBezTo>
                  <a:pt x="86309" y="36151"/>
                  <a:pt x="86309" y="36151"/>
                  <a:pt x="86309" y="36151"/>
                </a:cubicBezTo>
                <a:cubicBezTo>
                  <a:pt x="86309" y="36151"/>
                  <a:pt x="83659" y="33501"/>
                  <a:pt x="80630" y="33501"/>
                </a:cubicBezTo>
                <a:lnTo>
                  <a:pt x="77981" y="36151"/>
                </a:lnTo>
                <a:cubicBezTo>
                  <a:pt x="77981" y="69652"/>
                  <a:pt x="77981" y="69652"/>
                  <a:pt x="77981" y="69652"/>
                </a:cubicBezTo>
                <a:cubicBezTo>
                  <a:pt x="77981" y="72492"/>
                  <a:pt x="80630" y="75331"/>
                  <a:pt x="80630" y="75331"/>
                </a:cubicBezTo>
                <a:close/>
                <a:moveTo>
                  <a:pt x="36151" y="75331"/>
                </a:moveTo>
                <a:lnTo>
                  <a:pt x="36151" y="75331"/>
                </a:lnTo>
                <a:cubicBezTo>
                  <a:pt x="38990" y="75331"/>
                  <a:pt x="41829" y="72492"/>
                  <a:pt x="41829" y="69652"/>
                </a:cubicBezTo>
                <a:cubicBezTo>
                  <a:pt x="41829" y="55646"/>
                  <a:pt x="41829" y="55646"/>
                  <a:pt x="41829" y="55646"/>
                </a:cubicBezTo>
                <a:cubicBezTo>
                  <a:pt x="41829" y="52996"/>
                  <a:pt x="38990" y="52996"/>
                  <a:pt x="36151" y="52996"/>
                </a:cubicBezTo>
                <a:cubicBezTo>
                  <a:pt x="36151" y="52996"/>
                  <a:pt x="33312" y="52996"/>
                  <a:pt x="33312" y="55646"/>
                </a:cubicBezTo>
                <a:cubicBezTo>
                  <a:pt x="33312" y="69652"/>
                  <a:pt x="33312" y="69652"/>
                  <a:pt x="33312" y="69652"/>
                </a:cubicBezTo>
                <a:cubicBezTo>
                  <a:pt x="33312" y="72492"/>
                  <a:pt x="36151" y="75331"/>
                  <a:pt x="36151" y="75331"/>
                </a:cubicBezTo>
                <a:close/>
                <a:moveTo>
                  <a:pt x="0" y="0"/>
                </a:moveTo>
                <a:lnTo>
                  <a:pt x="0" y="0"/>
                </a:lnTo>
                <a:cubicBezTo>
                  <a:pt x="0" y="8328"/>
                  <a:pt x="0" y="8328"/>
                  <a:pt x="0" y="8328"/>
                </a:cubicBezTo>
                <a:cubicBezTo>
                  <a:pt x="8328" y="8328"/>
                  <a:pt x="8328" y="8328"/>
                  <a:pt x="8328" y="8328"/>
                </a:cubicBezTo>
                <a:cubicBezTo>
                  <a:pt x="8328" y="13817"/>
                  <a:pt x="8328" y="77981"/>
                  <a:pt x="8328" y="77981"/>
                </a:cubicBezTo>
                <a:cubicBezTo>
                  <a:pt x="8328" y="86309"/>
                  <a:pt x="13817" y="91987"/>
                  <a:pt x="22145" y="91987"/>
                </a:cubicBezTo>
                <a:cubicBezTo>
                  <a:pt x="44479" y="91987"/>
                  <a:pt x="44479" y="91987"/>
                  <a:pt x="44479" y="91987"/>
                </a:cubicBezTo>
                <a:cubicBezTo>
                  <a:pt x="30662" y="119810"/>
                  <a:pt x="30662" y="119810"/>
                  <a:pt x="30662" y="119810"/>
                </a:cubicBezTo>
                <a:cubicBezTo>
                  <a:pt x="41829" y="119810"/>
                  <a:pt x="41829" y="119810"/>
                  <a:pt x="41829" y="119810"/>
                </a:cubicBezTo>
                <a:cubicBezTo>
                  <a:pt x="55646" y="91987"/>
                  <a:pt x="55646" y="91987"/>
                  <a:pt x="55646" y="91987"/>
                </a:cubicBezTo>
                <a:cubicBezTo>
                  <a:pt x="63974" y="91987"/>
                  <a:pt x="63974" y="91987"/>
                  <a:pt x="63974" y="91987"/>
                </a:cubicBezTo>
                <a:cubicBezTo>
                  <a:pt x="77981" y="119810"/>
                  <a:pt x="77981" y="119810"/>
                  <a:pt x="77981" y="119810"/>
                </a:cubicBezTo>
                <a:cubicBezTo>
                  <a:pt x="89148" y="119810"/>
                  <a:pt x="89148" y="119810"/>
                  <a:pt x="89148" y="119810"/>
                </a:cubicBezTo>
                <a:cubicBezTo>
                  <a:pt x="75141" y="91987"/>
                  <a:pt x="75141" y="91987"/>
                  <a:pt x="75141" y="91987"/>
                </a:cubicBezTo>
                <a:cubicBezTo>
                  <a:pt x="97476" y="91987"/>
                  <a:pt x="97476" y="91987"/>
                  <a:pt x="97476" y="91987"/>
                </a:cubicBezTo>
                <a:cubicBezTo>
                  <a:pt x="105804" y="91987"/>
                  <a:pt x="111293" y="86309"/>
                  <a:pt x="111293" y="77981"/>
                </a:cubicBezTo>
                <a:cubicBezTo>
                  <a:pt x="111293" y="77981"/>
                  <a:pt x="111293" y="13817"/>
                  <a:pt x="111293" y="8328"/>
                </a:cubicBezTo>
                <a:cubicBezTo>
                  <a:pt x="119810" y="8328"/>
                  <a:pt x="119810" y="8328"/>
                  <a:pt x="119810" y="8328"/>
                </a:cubicBezTo>
                <a:cubicBezTo>
                  <a:pt x="119810" y="0"/>
                  <a:pt x="119810" y="0"/>
                  <a:pt x="119810" y="0"/>
                </a:cubicBezTo>
                <a:lnTo>
                  <a:pt x="0" y="0"/>
                </a:lnTo>
                <a:close/>
                <a:moveTo>
                  <a:pt x="102965" y="77981"/>
                </a:moveTo>
                <a:lnTo>
                  <a:pt x="102965" y="77981"/>
                </a:lnTo>
                <a:cubicBezTo>
                  <a:pt x="102965" y="83659"/>
                  <a:pt x="100315" y="86309"/>
                  <a:pt x="97476" y="86309"/>
                </a:cubicBezTo>
                <a:cubicBezTo>
                  <a:pt x="22145" y="86309"/>
                  <a:pt x="22145" y="86309"/>
                  <a:pt x="22145" y="86309"/>
                </a:cubicBezTo>
                <a:cubicBezTo>
                  <a:pt x="16656" y="86309"/>
                  <a:pt x="13817" y="83659"/>
                  <a:pt x="13817" y="77981"/>
                </a:cubicBezTo>
                <a:cubicBezTo>
                  <a:pt x="13817" y="77981"/>
                  <a:pt x="13817" y="11167"/>
                  <a:pt x="13817" y="8328"/>
                </a:cubicBezTo>
                <a:cubicBezTo>
                  <a:pt x="102965" y="8328"/>
                  <a:pt x="102965" y="8328"/>
                  <a:pt x="102965" y="8328"/>
                </a:cubicBezTo>
                <a:cubicBezTo>
                  <a:pt x="102965" y="13817"/>
                  <a:pt x="102965" y="77981"/>
                  <a:pt x="102965" y="77981"/>
                </a:cubicBezTo>
                <a:close/>
              </a:path>
            </a:pathLst>
          </a:custGeom>
          <a:solidFill>
            <a:schemeClr val="accent3"/>
          </a:solidFill>
          <a:ln>
            <a:noFill/>
          </a:ln>
        </p:spPr>
        <p:txBody>
          <a:bodyPr lIns="91425" tIns="45700" rIns="91425" bIns="45700" anchor="ctr" anchorCtr="0">
            <a:noAutofit/>
          </a:bodyPr>
          <a:lstStyle/>
          <a:p>
            <a:pPr marL="0" marR="0" lvl="0" indent="0" algn="l" rtl="0">
              <a:spcBef>
                <a:spcPts val="0"/>
              </a:spcBef>
              <a:spcAft>
                <a:spcPts val="0"/>
              </a:spcAft>
              <a:buNone/>
            </a:pPr>
            <a:endParaRPr sz="3600">
              <a:solidFill>
                <a:schemeClr val="dk1"/>
              </a:solidFill>
              <a:latin typeface="+mn-lt"/>
              <a:ea typeface="Lato"/>
              <a:cs typeface="Lato"/>
              <a:sym typeface="Lato"/>
            </a:endParaRPr>
          </a:p>
        </p:txBody>
      </p:sp>
      <p:sp>
        <p:nvSpPr>
          <p:cNvPr id="228" name="Shape 228"/>
          <p:cNvSpPr/>
          <p:nvPr/>
        </p:nvSpPr>
        <p:spPr>
          <a:xfrm>
            <a:off x="3279182" y="7515888"/>
            <a:ext cx="4631378" cy="2631372"/>
          </a:xfrm>
          <a:prstGeom prst="rect">
            <a:avLst/>
          </a:prstGeom>
          <a:noFill/>
          <a:ln>
            <a:noFill/>
          </a:ln>
        </p:spPr>
        <p:txBody>
          <a:bodyPr lIns="182875" tIns="0" rIns="0" bIns="0" anchor="ctr" anchorCtr="0">
            <a:noAutofit/>
          </a:bodyPr>
          <a:lstStyle/>
          <a:p>
            <a:pPr marL="0" marR="0" lvl="0" indent="0" algn="ctr" rtl="0">
              <a:lnSpc>
                <a:spcPct val="110000"/>
              </a:lnSpc>
              <a:spcBef>
                <a:spcPts val="0"/>
              </a:spcBef>
              <a:spcAft>
                <a:spcPts val="0"/>
              </a:spcAft>
              <a:buSzPct val="25000"/>
              <a:buNone/>
            </a:pPr>
            <a:r>
              <a:rPr lang="en-US" sz="2400" dirty="0">
                <a:solidFill>
                  <a:schemeClr val="dk1"/>
                </a:solidFill>
                <a:latin typeface="+mn-lt"/>
                <a:ea typeface="Lato Light" charset="0"/>
                <a:cs typeface="Lato Light" charset="0"/>
                <a:sym typeface="Avenir"/>
              </a:rPr>
              <a:t>BRING YOUR TEAM, TOOLS, AND DATA TOGETHER, ALL IN ONE PLACE.</a:t>
            </a:r>
          </a:p>
          <a:p>
            <a:pPr marL="0" marR="0" lvl="0" indent="0" algn="ctr" rtl="0">
              <a:lnSpc>
                <a:spcPct val="110000"/>
              </a:lnSpc>
              <a:spcBef>
                <a:spcPts val="3000"/>
              </a:spcBef>
              <a:buSzPct val="25000"/>
              <a:buNone/>
            </a:pPr>
            <a:r>
              <a:rPr lang="en-US" sz="2400" dirty="0">
                <a:solidFill>
                  <a:schemeClr val="dk1"/>
                </a:solidFill>
                <a:latin typeface="+mn-lt"/>
                <a:ea typeface="Lato Light" charset="0"/>
                <a:cs typeface="Lato Light" charset="0"/>
                <a:sym typeface="Avenir"/>
              </a:rPr>
              <a:t>HubSpot Marketing is everything you need to increase traffic, convert leads, and prove ROI – backed by a team that helps you grow.</a:t>
            </a:r>
          </a:p>
        </p:txBody>
      </p:sp>
      <p:sp>
        <p:nvSpPr>
          <p:cNvPr id="229" name="Shape 229"/>
          <p:cNvSpPr/>
          <p:nvPr/>
        </p:nvSpPr>
        <p:spPr>
          <a:xfrm>
            <a:off x="9775075" y="7632238"/>
            <a:ext cx="4809211" cy="2631372"/>
          </a:xfrm>
          <a:prstGeom prst="rect">
            <a:avLst/>
          </a:prstGeom>
          <a:noFill/>
          <a:ln>
            <a:noFill/>
          </a:ln>
        </p:spPr>
        <p:txBody>
          <a:bodyPr lIns="182875" tIns="0" rIns="0" bIns="0" anchor="ctr" anchorCtr="0">
            <a:noAutofit/>
          </a:bodyPr>
          <a:lstStyle/>
          <a:p>
            <a:pPr marL="0" marR="0" lvl="0" indent="0" algn="ctr" rtl="0">
              <a:lnSpc>
                <a:spcPct val="110000"/>
              </a:lnSpc>
              <a:spcBef>
                <a:spcPts val="0"/>
              </a:spcBef>
              <a:spcAft>
                <a:spcPts val="0"/>
              </a:spcAft>
              <a:buSzPct val="25000"/>
              <a:buNone/>
            </a:pPr>
            <a:r>
              <a:rPr lang="en-US" sz="2400" dirty="0">
                <a:solidFill>
                  <a:schemeClr val="dk1"/>
                </a:solidFill>
                <a:latin typeface="+mn-lt"/>
                <a:ea typeface="Lato Light" charset="0"/>
                <a:cs typeface="Lato Light" charset="0"/>
                <a:sym typeface="Avenir"/>
              </a:rPr>
              <a:t>SELL IN AN EFFICIENT, MODERN, HUMAN-FRIENDLY WAY.</a:t>
            </a:r>
          </a:p>
          <a:p>
            <a:pPr marL="0" marR="0" lvl="0" indent="0" algn="ctr" rtl="0">
              <a:lnSpc>
                <a:spcPct val="110000"/>
              </a:lnSpc>
              <a:spcBef>
                <a:spcPts val="3000"/>
              </a:spcBef>
              <a:buSzPct val="25000"/>
              <a:buNone/>
            </a:pPr>
            <a:r>
              <a:rPr lang="en-US" sz="2400" dirty="0">
                <a:solidFill>
                  <a:schemeClr val="dk1"/>
                </a:solidFill>
                <a:latin typeface="+mn-lt"/>
                <a:ea typeface="Lato Light" charset="0"/>
                <a:cs typeface="Lato Light" charset="0"/>
                <a:sym typeface="Avenir"/>
              </a:rPr>
              <a:t>HubSpot Sales brings useful information about the contacts and companies you interact with  right  to  your  inbox.  Time saving productivity tools help you sell in an efficient, modern way.</a:t>
            </a:r>
          </a:p>
        </p:txBody>
      </p:sp>
      <p:sp>
        <p:nvSpPr>
          <p:cNvPr id="230" name="Shape 230"/>
          <p:cNvSpPr/>
          <p:nvPr/>
        </p:nvSpPr>
        <p:spPr>
          <a:xfrm>
            <a:off x="16297379" y="7642888"/>
            <a:ext cx="4631378" cy="2631372"/>
          </a:xfrm>
          <a:prstGeom prst="rect">
            <a:avLst/>
          </a:prstGeom>
          <a:noFill/>
          <a:ln>
            <a:noFill/>
          </a:ln>
        </p:spPr>
        <p:txBody>
          <a:bodyPr lIns="182875" tIns="0" rIns="0" bIns="0" anchor="ctr" anchorCtr="0">
            <a:noAutofit/>
          </a:bodyPr>
          <a:lstStyle/>
          <a:p>
            <a:pPr marL="0" marR="0" lvl="0" indent="0" algn="ctr" rtl="0">
              <a:lnSpc>
                <a:spcPct val="110000"/>
              </a:lnSpc>
              <a:spcBef>
                <a:spcPts val="0"/>
              </a:spcBef>
              <a:spcAft>
                <a:spcPts val="0"/>
              </a:spcAft>
              <a:buSzPct val="25000"/>
              <a:buNone/>
            </a:pPr>
            <a:r>
              <a:rPr lang="en-US" sz="2400" dirty="0">
                <a:solidFill>
                  <a:schemeClr val="dk1"/>
                </a:solidFill>
                <a:latin typeface="+mn-lt"/>
                <a:ea typeface="Lato Light" charset="0"/>
                <a:cs typeface="Lato Light" charset="0"/>
                <a:sym typeface="Avenir"/>
              </a:rPr>
              <a:t>THE-EASY-TO USE FREE CRM SYSTEM YOUR SALES TEAM WILL LOVE.</a:t>
            </a:r>
          </a:p>
          <a:p>
            <a:pPr marL="0" marR="0" lvl="0" indent="0" algn="ctr" rtl="0">
              <a:lnSpc>
                <a:spcPct val="110000"/>
              </a:lnSpc>
              <a:spcBef>
                <a:spcPts val="3000"/>
              </a:spcBef>
              <a:buSzPct val="25000"/>
              <a:buNone/>
            </a:pPr>
            <a:r>
              <a:rPr lang="en-US" sz="2400" dirty="0">
                <a:solidFill>
                  <a:schemeClr val="dk1"/>
                </a:solidFill>
                <a:latin typeface="+mn-lt"/>
                <a:ea typeface="Lato Light" charset="0"/>
                <a:cs typeface="Lato Light" charset="0"/>
                <a:sym typeface="Avenir"/>
              </a:rPr>
              <a:t>Say goodbye to manual tasks and confusing features. HubSpot CRM is a real, free CRM system that organizes every detail about your contacts and customers in a single place.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aphicFrame>
        <p:nvGraphicFramePr>
          <p:cNvPr id="452" name="Shape 452"/>
          <p:cNvGraphicFramePr/>
          <p:nvPr>
            <p:extLst>
              <p:ext uri="{D42A27DB-BD31-4B8C-83A1-F6EECF244321}">
                <p14:modId xmlns:p14="http://schemas.microsoft.com/office/powerpoint/2010/main" val="1562196940"/>
              </p:ext>
            </p:extLst>
          </p:nvPr>
        </p:nvGraphicFramePr>
        <p:xfrm>
          <a:off x="1654652" y="3570516"/>
          <a:ext cx="21129150" cy="7969850"/>
        </p:xfrm>
        <a:graphic>
          <a:graphicData uri="http://schemas.openxmlformats.org/drawingml/2006/table">
            <a:tbl>
              <a:tblPr>
                <a:noFill/>
                <a:tableStyleId>{7CAC070C-2BB4-4C1E-A6F6-D3BD593CA7C9}</a:tableStyleId>
              </a:tblPr>
              <a:tblGrid>
                <a:gridCol w="7043050">
                  <a:extLst>
                    <a:ext uri="{9D8B030D-6E8A-4147-A177-3AD203B41FA5}">
                      <a16:colId xmlns:a16="http://schemas.microsoft.com/office/drawing/2014/main" val="20000"/>
                    </a:ext>
                  </a:extLst>
                </a:gridCol>
                <a:gridCol w="7043050">
                  <a:extLst>
                    <a:ext uri="{9D8B030D-6E8A-4147-A177-3AD203B41FA5}">
                      <a16:colId xmlns:a16="http://schemas.microsoft.com/office/drawing/2014/main" val="20001"/>
                    </a:ext>
                  </a:extLst>
                </a:gridCol>
                <a:gridCol w="7043050">
                  <a:extLst>
                    <a:ext uri="{9D8B030D-6E8A-4147-A177-3AD203B41FA5}">
                      <a16:colId xmlns:a16="http://schemas.microsoft.com/office/drawing/2014/main" val="20002"/>
                    </a:ext>
                  </a:extLst>
                </a:gridCol>
              </a:tblGrid>
              <a:tr h="2765350">
                <a:tc>
                  <a:txBody>
                    <a:bodyPr/>
                    <a:lstStyle/>
                    <a:p>
                      <a:pPr marL="0" marR="0" lvl="0" indent="0" algn="l" rtl="0">
                        <a:spcBef>
                          <a:spcPts val="0"/>
                        </a:spcBef>
                        <a:spcAft>
                          <a:spcPts val="0"/>
                        </a:spcAft>
                        <a:buClr>
                          <a:schemeClr val="accent1"/>
                        </a:buClr>
                        <a:buSzPct val="25000"/>
                        <a:buFont typeface="Lato"/>
                        <a:buNone/>
                      </a:pPr>
                      <a:r>
                        <a:rPr lang="en-US" sz="2800" b="1" u="none" strike="noStrike" cap="none" dirty="0">
                          <a:solidFill>
                            <a:schemeClr val="accent1"/>
                          </a:solidFill>
                        </a:rPr>
                        <a:t>EMAIL SEQUENCES</a:t>
                      </a:r>
                    </a:p>
                    <a:p>
                      <a:pPr marL="0" marR="0" lvl="0" indent="0" algn="l" rtl="0">
                        <a:lnSpc>
                          <a:spcPct val="115000"/>
                        </a:lnSpc>
                        <a:spcBef>
                          <a:spcPts val="0"/>
                        </a:spcBef>
                        <a:buClr>
                          <a:schemeClr val="dk1"/>
                        </a:buClr>
                        <a:buSzPct val="25000"/>
                        <a:buFont typeface="Lato"/>
                        <a:buNone/>
                      </a:pPr>
                      <a:r>
                        <a:rPr lang="en-US" sz="2000" u="none" strike="noStrike" cap="none" dirty="0"/>
                        <a:t>Put prospecting on autopilot to keep them from slipping through the cracks and to free up more time to close warm leads.</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800" b="1" u="none" strike="noStrike" cap="none">
                          <a:solidFill>
                            <a:schemeClr val="accent1"/>
                          </a:solidFill>
                        </a:rPr>
                        <a:t>EMAIL TEMPLATES</a:t>
                      </a:r>
                    </a:p>
                    <a:p>
                      <a:pPr marL="0" marR="0" lvl="0" indent="0" algn="l" rtl="0">
                        <a:lnSpc>
                          <a:spcPct val="115000"/>
                        </a:lnSpc>
                        <a:spcBef>
                          <a:spcPts val="0"/>
                        </a:spcBef>
                        <a:spcAft>
                          <a:spcPts val="0"/>
                        </a:spcAft>
                        <a:buClr>
                          <a:schemeClr val="dk1"/>
                        </a:buClr>
                        <a:buSzPct val="25000"/>
                        <a:buFont typeface="Lato"/>
                        <a:buNone/>
                      </a:pPr>
                      <a:r>
                        <a:rPr lang="en-US" sz="2000" b="1" u="none" strike="noStrike" cap="none">
                          <a:solidFill>
                            <a:schemeClr val="dk1"/>
                          </a:solidFill>
                        </a:rPr>
                        <a:t>Turn your most effective and repetitive sales emails into</a:t>
                      </a:r>
                      <a:r>
                        <a:rPr lang="en-US"/>
                        <a:t> </a:t>
                      </a:r>
                      <a:r>
                        <a:rPr lang="en-US" sz="2000" b="1" u="none" strike="noStrike" cap="none">
                          <a:solidFill>
                            <a:schemeClr val="dk1"/>
                          </a:solidFill>
                        </a:rPr>
                        <a:t>templates you can access inside your inbox and share with your team.</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800" b="1" u="none" strike="noStrike" cap="none">
                          <a:solidFill>
                            <a:schemeClr val="accent1"/>
                          </a:solidFill>
                        </a:rPr>
                        <a:t>EMAIL TRACKING</a:t>
                      </a:r>
                    </a:p>
                    <a:p>
                      <a:pPr marL="0" marR="0" lvl="0" indent="0" algn="l" rtl="0">
                        <a:lnSpc>
                          <a:spcPct val="115000"/>
                        </a:lnSpc>
                        <a:spcBef>
                          <a:spcPts val="0"/>
                        </a:spcBef>
                        <a:buClr>
                          <a:schemeClr val="dk1"/>
                        </a:buClr>
                        <a:buSzPct val="25000"/>
                        <a:buFont typeface="Lato"/>
                        <a:buNone/>
                      </a:pPr>
                      <a:r>
                        <a:rPr lang="en-US" sz="2000" u="none" strike="noStrike" cap="none"/>
                        <a:t>Know the second a lead opens an email, clicks a link, or downloads an attachment – then send a perfectly timed follow-up.</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439150">
                <a:tc>
                  <a:txBody>
                    <a:bodyPr/>
                    <a:lstStyle/>
                    <a:p>
                      <a:pPr marL="0" marR="0" lvl="0" indent="0" algn="l" rtl="0">
                        <a:spcBef>
                          <a:spcPts val="0"/>
                        </a:spcBef>
                        <a:spcAft>
                          <a:spcPts val="0"/>
                        </a:spcAft>
                        <a:buClr>
                          <a:schemeClr val="accent1"/>
                        </a:buClr>
                        <a:buSzPct val="25000"/>
                        <a:buFont typeface="Lato"/>
                        <a:buNone/>
                      </a:pPr>
                      <a:r>
                        <a:rPr lang="en-US" sz="2800" u="none" strike="noStrike" cap="none">
                          <a:solidFill>
                            <a:schemeClr val="accent1"/>
                          </a:solidFill>
                        </a:rPr>
                        <a:t>EMAIL SCHEDULING</a:t>
                      </a:r>
                    </a:p>
                    <a:p>
                      <a:pPr marL="0" marR="0" lvl="0" indent="0" algn="l" rtl="0">
                        <a:lnSpc>
                          <a:spcPct val="115000"/>
                        </a:lnSpc>
                        <a:spcBef>
                          <a:spcPts val="0"/>
                        </a:spcBef>
                        <a:buClr>
                          <a:schemeClr val="dk1"/>
                        </a:buClr>
                        <a:buSzPct val="25000"/>
                        <a:buFont typeface="Lato"/>
                        <a:buNone/>
                      </a:pPr>
                      <a:r>
                        <a:rPr lang="en-US" sz="2000" u="none" strike="noStrike" cap="none"/>
                        <a:t>Schedule emails to send at times your leads will actually read them.</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800" u="none" strike="noStrike" cap="none" dirty="0">
                          <a:solidFill>
                            <a:schemeClr val="accent1"/>
                          </a:solidFill>
                        </a:rPr>
                        <a:t>PROSPECTS</a:t>
                      </a:r>
                    </a:p>
                    <a:p>
                      <a:pPr marL="0" marR="0" lvl="0" indent="0" algn="l" rtl="0">
                        <a:lnSpc>
                          <a:spcPct val="115000"/>
                        </a:lnSpc>
                        <a:spcBef>
                          <a:spcPts val="0"/>
                        </a:spcBef>
                        <a:spcAft>
                          <a:spcPts val="0"/>
                        </a:spcAft>
                        <a:buClr>
                          <a:schemeClr val="dk1"/>
                        </a:buClr>
                        <a:buSzPct val="25000"/>
                        <a:buFont typeface="Lato"/>
                        <a:buNone/>
                      </a:pPr>
                      <a:r>
                        <a:rPr lang="en-US" sz="2000" u="none" strike="noStrike" cap="none" dirty="0"/>
                        <a:t>Know which companies are visiting your website and which</a:t>
                      </a:r>
                      <a:r>
                        <a:rPr lang="en-US" dirty="0"/>
                        <a:t> </a:t>
                      </a:r>
                      <a:r>
                        <a:rPr lang="en-US" sz="2000" u="none" strike="noStrike" cap="none" dirty="0"/>
                        <a:t>pages they spend time on.</a:t>
                      </a:r>
                    </a:p>
                    <a:p>
                      <a:pPr marL="0" marR="0" lvl="0" indent="0" algn="l" rtl="0">
                        <a:spcBef>
                          <a:spcPts val="0"/>
                        </a:spcBef>
                        <a:buClr>
                          <a:schemeClr val="dk1"/>
                        </a:buClr>
                        <a:buSzPct val="25000"/>
                        <a:buFont typeface="Lato"/>
                        <a:buNone/>
                      </a:pPr>
                      <a:endParaRPr sz="2000" u="none" strike="noStrike" cap="none" dirty="0"/>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800" u="none" strike="noStrike" cap="none" dirty="0">
                          <a:solidFill>
                            <a:schemeClr val="accent1"/>
                          </a:solidFill>
                        </a:rPr>
                        <a:t>DOCUMENTS</a:t>
                      </a:r>
                    </a:p>
                    <a:p>
                      <a:pPr marL="0" marR="0" lvl="0" indent="0" algn="l" rtl="0">
                        <a:lnSpc>
                          <a:spcPct val="115000"/>
                        </a:lnSpc>
                        <a:spcBef>
                          <a:spcPts val="0"/>
                        </a:spcBef>
                        <a:buClr>
                          <a:schemeClr val="dk1"/>
                        </a:buClr>
                        <a:buSzPct val="25000"/>
                        <a:buFont typeface="Lato"/>
                        <a:buNone/>
                      </a:pPr>
                      <a:r>
                        <a:rPr lang="en-US" sz="2000" u="none" strike="noStrike" cap="none" dirty="0"/>
                        <a:t>Optimize your documents and personalize your pitch by seeing who views each document and which pages they spend time on.</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extLst>
                  <a:ext uri="{0D108BD9-81ED-4DB2-BD59-A6C34878D82A}">
                    <a16:rowId xmlns:a16="http://schemas.microsoft.com/office/drawing/2014/main" val="10001"/>
                  </a:ext>
                </a:extLst>
              </a:tr>
              <a:tr h="2765350">
                <a:tc>
                  <a:txBody>
                    <a:bodyPr/>
                    <a:lstStyle/>
                    <a:p>
                      <a:pPr marL="0" marR="0" lvl="0" indent="0" algn="l" rtl="0">
                        <a:spcBef>
                          <a:spcPts val="0"/>
                        </a:spcBef>
                        <a:spcAft>
                          <a:spcPts val="0"/>
                        </a:spcAft>
                        <a:buClr>
                          <a:schemeClr val="accent1"/>
                        </a:buClr>
                        <a:buSzPct val="25000"/>
                        <a:buFont typeface="Lato"/>
                        <a:buNone/>
                      </a:pPr>
                      <a:r>
                        <a:rPr lang="en-US" sz="2800" u="none" strike="noStrike" cap="none" dirty="0">
                          <a:solidFill>
                            <a:schemeClr val="accent1"/>
                          </a:solidFill>
                        </a:rPr>
                        <a:t>MEETINGS</a:t>
                      </a:r>
                    </a:p>
                    <a:p>
                      <a:pPr marL="0" marR="0" lvl="0" indent="0" algn="l" rtl="0">
                        <a:lnSpc>
                          <a:spcPct val="115000"/>
                        </a:lnSpc>
                        <a:spcBef>
                          <a:spcPts val="0"/>
                        </a:spcBef>
                        <a:spcAft>
                          <a:spcPts val="0"/>
                        </a:spcAft>
                        <a:buClr>
                          <a:schemeClr val="dk1"/>
                        </a:buClr>
                        <a:buSzPct val="25000"/>
                        <a:buFont typeface="Lato"/>
                        <a:buNone/>
                      </a:pPr>
                      <a:r>
                        <a:rPr lang="en-US" sz="2000" u="none" strike="noStrike" cap="none" dirty="0"/>
                        <a:t>Share a link that gives leads the power to choose a time that</a:t>
                      </a:r>
                      <a:r>
                        <a:rPr lang="en-US" dirty="0"/>
                        <a:t> </a:t>
                      </a:r>
                      <a:r>
                        <a:rPr lang="en-US" sz="2000" u="none" strike="noStrike" cap="none" dirty="0"/>
                        <a:t>works for everyone. Works with Google Calendar, Outlook</a:t>
                      </a:r>
                      <a:r>
                        <a:rPr lang="en-US" dirty="0"/>
                        <a:t> </a:t>
                      </a:r>
                      <a:r>
                        <a:rPr lang="en-US" sz="2000" u="none" strike="noStrike" cap="none" dirty="0"/>
                        <a:t>Calendar, and HubSpot CRM.</a:t>
                      </a:r>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tc>
                  <a:txBody>
                    <a:bodyPr/>
                    <a:lstStyle/>
                    <a:p>
                      <a:pPr marL="0" marR="0" lvl="0" indent="0" algn="l" rtl="0">
                        <a:spcBef>
                          <a:spcPts val="0"/>
                        </a:spcBef>
                        <a:spcAft>
                          <a:spcPts val="0"/>
                        </a:spcAft>
                        <a:buClr>
                          <a:schemeClr val="accent1"/>
                        </a:buClr>
                        <a:buSzPct val="25000"/>
                        <a:buFont typeface="Lato"/>
                        <a:buNone/>
                      </a:pPr>
                      <a:r>
                        <a:rPr lang="en-US" sz="2800" b="1">
                          <a:solidFill>
                            <a:schemeClr val="accent1"/>
                          </a:solidFill>
                        </a:rPr>
                        <a:t>PIPELINE MANAGEMENT</a:t>
                      </a:r>
                    </a:p>
                    <a:p>
                      <a:pPr marL="0" marR="0" lvl="0" indent="0" algn="l" rtl="0">
                        <a:lnSpc>
                          <a:spcPct val="115000"/>
                        </a:lnSpc>
                        <a:spcBef>
                          <a:spcPts val="0"/>
                        </a:spcBef>
                        <a:spcAft>
                          <a:spcPts val="0"/>
                        </a:spcAft>
                        <a:buClr>
                          <a:schemeClr val="dk1"/>
                        </a:buClr>
                        <a:buSzPct val="25000"/>
                        <a:buFont typeface="Lato"/>
                        <a:buNone/>
                      </a:pPr>
                      <a:r>
                        <a:rPr lang="en-US" sz="2000"/>
                        <a:t>Deal boards to manage pipeline, as well as sort deals won and lost, appointments scheduled, and contracts sent.</a:t>
                      </a:r>
                    </a:p>
                    <a:p>
                      <a:pPr marL="0" marR="0" lvl="0" indent="0" algn="l" rtl="0">
                        <a:spcBef>
                          <a:spcPts val="0"/>
                        </a:spcBef>
                        <a:buClr>
                          <a:schemeClr val="dk1"/>
                        </a:buClr>
                        <a:buSzPct val="25000"/>
                        <a:buFont typeface="Lato"/>
                        <a:buNone/>
                      </a:pPr>
                      <a:endParaRPr sz="2000" u="none" strike="noStrike" cap="none"/>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spcBef>
                          <a:spcPts val="0"/>
                        </a:spcBef>
                        <a:spcAft>
                          <a:spcPts val="0"/>
                        </a:spcAft>
                        <a:buClr>
                          <a:schemeClr val="accent1"/>
                        </a:buClr>
                        <a:buSzPct val="25000"/>
                        <a:buFont typeface="Lato"/>
                        <a:buNone/>
                      </a:pPr>
                      <a:r>
                        <a:rPr lang="en-US" sz="2800" u="none" strike="noStrike" cap="none" dirty="0">
                          <a:solidFill>
                            <a:schemeClr val="accent1"/>
                          </a:solidFill>
                        </a:rPr>
                        <a:t>CALLING</a:t>
                      </a:r>
                    </a:p>
                    <a:p>
                      <a:pPr marL="0" marR="0" lvl="0" indent="0" algn="l" rtl="0">
                        <a:lnSpc>
                          <a:spcPct val="115000"/>
                        </a:lnSpc>
                        <a:spcBef>
                          <a:spcPts val="0"/>
                        </a:spcBef>
                        <a:spcAft>
                          <a:spcPts val="0"/>
                        </a:spcAft>
                        <a:buClr>
                          <a:schemeClr val="dk1"/>
                        </a:buClr>
                        <a:buSzPct val="25000"/>
                        <a:buFont typeface="Lato"/>
                        <a:buNone/>
                      </a:pPr>
                      <a:r>
                        <a:rPr lang="en-US" sz="2000" u="none" strike="noStrike" cap="none" dirty="0"/>
                        <a:t>Queue up a list of sales calls, make them from inside your</a:t>
                      </a:r>
                    </a:p>
                    <a:p>
                      <a:pPr marL="0" marR="0" lvl="0" indent="0" algn="l" rtl="0">
                        <a:lnSpc>
                          <a:spcPct val="115000"/>
                        </a:lnSpc>
                        <a:spcBef>
                          <a:spcPts val="0"/>
                        </a:spcBef>
                        <a:spcAft>
                          <a:spcPts val="0"/>
                        </a:spcAft>
                        <a:buClr>
                          <a:schemeClr val="dk1"/>
                        </a:buClr>
                        <a:buSzPct val="25000"/>
                        <a:buFont typeface="Lato"/>
                        <a:buNone/>
                      </a:pPr>
                      <a:r>
                        <a:rPr lang="en-US" sz="2000" u="none" strike="noStrike" cap="none" dirty="0"/>
                        <a:t>browser, log calls to your CRM automatically, and record calls with a single click.</a:t>
                      </a:r>
                    </a:p>
                    <a:p>
                      <a:pPr marL="0" marR="0" lvl="0" indent="0" algn="l" rtl="0">
                        <a:spcBef>
                          <a:spcPts val="0"/>
                        </a:spcBef>
                        <a:buClr>
                          <a:schemeClr val="dk1"/>
                        </a:buClr>
                        <a:buSzPct val="25000"/>
                        <a:buFont typeface="Lato"/>
                        <a:buNone/>
                      </a:pPr>
                      <a:endParaRPr sz="2000" u="none" strike="noStrike" cap="none" dirty="0"/>
                    </a:p>
                  </a:txBody>
                  <a:tcPr marL="243725" marR="243725" marT="243725" marB="243725">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453" name="Shape 453"/>
          <p:cNvSpPr txBox="1"/>
          <p:nvPr/>
        </p:nvSpPr>
        <p:spPr>
          <a:xfrm>
            <a:off x="1654652" y="1137209"/>
            <a:ext cx="18967809"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The All-in-One Sales Platform Your Team Will Actually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p:nvPr/>
        </p:nvSpPr>
        <p:spPr>
          <a:xfrm>
            <a:off x="1451454" y="2887207"/>
            <a:ext cx="11782530" cy="9025393"/>
          </a:xfrm>
          <a:prstGeom prst="rect">
            <a:avLst/>
          </a:prstGeom>
          <a:noFill/>
          <a:ln>
            <a:noFill/>
          </a:ln>
        </p:spPr>
        <p:txBody>
          <a:bodyPr lIns="243725" tIns="243725" rIns="243725" bIns="243725" anchor="t" anchorCtr="0">
            <a:noAutofit/>
          </a:bodyPr>
          <a:lstStyle/>
          <a:p>
            <a:pPr marL="0" marR="0" lvl="0" indent="0" algn="l" rtl="0">
              <a:spcBef>
                <a:spcPts val="0"/>
              </a:spcBef>
              <a:buSzPct val="25000"/>
              <a:buNone/>
            </a:pPr>
            <a:r>
              <a:rPr lang="en-US" sz="4000" b="1" dirty="0">
                <a:solidFill>
                  <a:schemeClr val="accent1"/>
                </a:solidFill>
                <a:latin typeface="+mn-lt"/>
                <a:ea typeface="Lato"/>
                <a:cs typeface="Lato"/>
                <a:sym typeface="Lato"/>
              </a:rPr>
              <a:t>[Agency name] and HubSpot is where all of your marketing and sales comes together.</a:t>
            </a:r>
          </a:p>
          <a:p>
            <a:pPr marL="0" marR="0" lvl="0" indent="0" algn="l" rtl="0">
              <a:spcBef>
                <a:spcPts val="0"/>
              </a:spcBef>
              <a:buNone/>
            </a:pPr>
            <a:endParaRPr sz="3200" dirty="0">
              <a:solidFill>
                <a:schemeClr val="dk1"/>
              </a:solidFill>
              <a:latin typeface="+mn-lt"/>
              <a:ea typeface="Lato"/>
              <a:cs typeface="Lato"/>
              <a:sym typeface="Lato"/>
            </a:endParaRPr>
          </a:p>
          <a:p>
            <a:pPr marL="0" marR="0" lvl="0" indent="0" algn="l" rtl="0">
              <a:spcBef>
                <a:spcPts val="0"/>
              </a:spcBef>
              <a:buSzPct val="25000"/>
              <a:buNone/>
            </a:pPr>
            <a:r>
              <a:rPr lang="en-US" sz="3200" dirty="0">
                <a:solidFill>
                  <a:schemeClr val="dk1"/>
                </a:solidFill>
                <a:latin typeface="+mn-lt"/>
                <a:ea typeface="Lato"/>
                <a:cs typeface="Lato"/>
                <a:sym typeface="Lato"/>
              </a:rPr>
              <a:t>Here’s how [agency name] and HubSpot will help your team grow traffic, convert leads, increase sales and track your entire funnel in one place.</a:t>
            </a:r>
          </a:p>
          <a:p>
            <a:pPr marL="0" marR="0" lvl="0" indent="0" algn="l" rtl="0">
              <a:spcBef>
                <a:spcPts val="0"/>
              </a:spcBef>
              <a:buNone/>
            </a:pPr>
            <a:endParaRPr sz="3200" dirty="0">
              <a:solidFill>
                <a:schemeClr val="accent1"/>
              </a:solidFill>
              <a:latin typeface="+mn-lt"/>
              <a:ea typeface="Lato"/>
              <a:cs typeface="Lato"/>
              <a:sym typeface="Lato"/>
            </a:endParaRP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Build and modify your website without IT</a:t>
            </a: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Convert more visitors into qualified leads</a:t>
            </a: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Turn leads into customers with less effort</a:t>
            </a: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Track customers and report your impact on the bottom line</a:t>
            </a: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Increase productivity of sales by automating manual tasks</a:t>
            </a:r>
          </a:p>
          <a:p>
            <a:pPr marL="1218895" marR="0" lvl="0" indent="-621995" algn="l" rtl="0">
              <a:spcBef>
                <a:spcPts val="0"/>
              </a:spcBef>
              <a:buClr>
                <a:schemeClr val="accent2"/>
              </a:buClr>
              <a:buSzPct val="100000"/>
              <a:buFont typeface="Lato"/>
              <a:buAutoNum type="arabicPeriod"/>
            </a:pPr>
            <a:r>
              <a:rPr lang="en-US" sz="3200" b="1" dirty="0">
                <a:solidFill>
                  <a:schemeClr val="accent2"/>
                </a:solidFill>
                <a:latin typeface="+mn-lt"/>
                <a:ea typeface="Lato"/>
                <a:cs typeface="Lato"/>
                <a:sym typeface="Lato"/>
              </a:rPr>
              <a:t>Manage sales pipeline in a CRM that sales reps actually want to use</a:t>
            </a:r>
          </a:p>
          <a:p>
            <a:pPr marL="0" marR="0" lvl="0" indent="0" algn="ctr" rtl="0">
              <a:lnSpc>
                <a:spcPct val="115000"/>
              </a:lnSpc>
              <a:spcBef>
                <a:spcPts val="0"/>
              </a:spcBef>
              <a:buNone/>
            </a:pPr>
            <a:endParaRPr sz="3200" dirty="0">
              <a:solidFill>
                <a:schemeClr val="dk1"/>
              </a:solidFill>
              <a:latin typeface="+mn-lt"/>
              <a:ea typeface="Lato"/>
              <a:cs typeface="Lato"/>
              <a:sym typeface="Lato"/>
            </a:endParaRPr>
          </a:p>
          <a:p>
            <a:pPr marL="0" marR="0" lvl="0" indent="0" algn="ctr" rtl="0">
              <a:lnSpc>
                <a:spcPct val="115000"/>
              </a:lnSpc>
              <a:spcBef>
                <a:spcPts val="0"/>
              </a:spcBef>
              <a:buNone/>
            </a:pPr>
            <a:endParaRPr sz="3200" dirty="0">
              <a:solidFill>
                <a:schemeClr val="dk1"/>
              </a:solidFill>
              <a:latin typeface="+mn-lt"/>
              <a:ea typeface="Lato"/>
              <a:cs typeface="Lato"/>
              <a:sym typeface="Lato"/>
            </a:endParaRPr>
          </a:p>
        </p:txBody>
      </p:sp>
      <p:sp>
        <p:nvSpPr>
          <p:cNvPr id="459" name="Shape 459"/>
          <p:cNvSpPr txBox="1"/>
          <p:nvPr/>
        </p:nvSpPr>
        <p:spPr>
          <a:xfrm>
            <a:off x="13414550" y="2887207"/>
            <a:ext cx="10537650" cy="7997916"/>
          </a:xfrm>
          <a:prstGeom prst="rect">
            <a:avLst/>
          </a:prstGeom>
          <a:noFill/>
          <a:ln>
            <a:noFill/>
          </a:ln>
        </p:spPr>
        <p:txBody>
          <a:bodyPr lIns="243725" tIns="243725" rIns="243725" bIns="243725" anchor="t" anchorCtr="0">
            <a:noAutofit/>
          </a:bodyPr>
          <a:lstStyle/>
          <a:p>
            <a:pPr marL="0" marR="0" lvl="0" indent="0" algn="l" rtl="0">
              <a:spcBef>
                <a:spcPts val="0"/>
              </a:spcBef>
              <a:buSzPct val="25000"/>
              <a:buNone/>
            </a:pPr>
            <a:r>
              <a:rPr lang="en-US" sz="4000" b="1" dirty="0">
                <a:solidFill>
                  <a:schemeClr val="accent1"/>
                </a:solidFill>
                <a:latin typeface="+mn-lt"/>
                <a:ea typeface="Lato"/>
                <a:cs typeface="Lato"/>
                <a:sym typeface="Lato"/>
              </a:rPr>
              <a:t>The ROI Companies See From HubSpot</a:t>
            </a:r>
          </a:p>
          <a:p>
            <a:pPr marL="0" marR="0" lvl="0" indent="0" algn="l" rtl="0">
              <a:spcBef>
                <a:spcPts val="0"/>
              </a:spcBef>
              <a:buNone/>
            </a:pPr>
            <a:endParaRPr sz="3200" dirty="0">
              <a:solidFill>
                <a:schemeClr val="dk1"/>
              </a:solidFill>
              <a:latin typeface="+mn-lt"/>
              <a:ea typeface="Lato"/>
              <a:cs typeface="Lato"/>
              <a:sym typeface="Lato"/>
            </a:endParaRPr>
          </a:p>
          <a:p>
            <a:pPr marL="0" marR="0" lvl="0" indent="0" algn="l" rtl="0">
              <a:spcBef>
                <a:spcPts val="0"/>
              </a:spcBef>
              <a:buSzPct val="25000"/>
              <a:buNone/>
            </a:pPr>
            <a:r>
              <a:rPr lang="en-US" sz="3200" dirty="0">
                <a:solidFill>
                  <a:schemeClr val="dk1"/>
                </a:solidFill>
                <a:latin typeface="+mn-lt"/>
                <a:ea typeface="Lato"/>
                <a:cs typeface="Lato"/>
                <a:sym typeface="Lato"/>
              </a:rPr>
              <a:t>With inbound marketing and HubSpot </a:t>
            </a:r>
            <a:r>
              <a:rPr lang="en-US" sz="3200" dirty="0" err="1">
                <a:solidFill>
                  <a:schemeClr val="dk1"/>
                </a:solidFill>
                <a:latin typeface="+mn-lt"/>
                <a:ea typeface="Lato"/>
                <a:cs typeface="Lato"/>
                <a:sym typeface="Lato"/>
              </a:rPr>
              <a:t>organisations</a:t>
            </a:r>
            <a:r>
              <a:rPr lang="en-US" sz="3200" dirty="0">
                <a:solidFill>
                  <a:schemeClr val="dk1"/>
                </a:solidFill>
                <a:latin typeface="+mn-lt"/>
                <a:ea typeface="Lato"/>
                <a:cs typeface="Lato"/>
                <a:sym typeface="Lato"/>
              </a:rPr>
              <a:t> increase lead generation, reduce costs, and grow new markets. Based on data from HubSpot, companies can expect the following results within one year:</a:t>
            </a:r>
            <a:br>
              <a:rPr lang="en-US" sz="3200" dirty="0">
                <a:solidFill>
                  <a:schemeClr val="dk1"/>
                </a:solidFill>
                <a:latin typeface="+mn-lt"/>
                <a:ea typeface="Lato"/>
                <a:cs typeface="Lato"/>
                <a:sym typeface="Lato"/>
              </a:rPr>
            </a:br>
            <a:endParaRPr lang="en-US" sz="3200" dirty="0">
              <a:solidFill>
                <a:schemeClr val="dk1"/>
              </a:solidFill>
              <a:latin typeface="+mn-lt"/>
              <a:ea typeface="Lato"/>
              <a:cs typeface="Lato"/>
              <a:sym typeface="Lato"/>
            </a:endParaRPr>
          </a:p>
          <a:p>
            <a:pPr marL="1218895" marR="0" lvl="0" indent="-621995" algn="l" rtl="0">
              <a:spcBef>
                <a:spcPts val="0"/>
              </a:spcBef>
              <a:buClr>
                <a:schemeClr val="accent2"/>
              </a:buClr>
              <a:buSzPct val="100000"/>
              <a:buFont typeface="Lato"/>
              <a:buChar char="●"/>
            </a:pPr>
            <a:r>
              <a:rPr lang="en-US" sz="3200" b="1" dirty="0">
                <a:solidFill>
                  <a:schemeClr val="accent2"/>
                </a:solidFill>
                <a:latin typeface="+mn-lt"/>
                <a:ea typeface="Lato"/>
                <a:cs typeface="Lato"/>
                <a:sym typeface="Lato"/>
              </a:rPr>
              <a:t>3.3X increase in website visitors</a:t>
            </a:r>
          </a:p>
          <a:p>
            <a:pPr marL="1218895" marR="0" lvl="0" indent="-621995" algn="l" rtl="0">
              <a:spcBef>
                <a:spcPts val="0"/>
              </a:spcBef>
              <a:buClr>
                <a:schemeClr val="accent2"/>
              </a:buClr>
              <a:buSzPct val="100000"/>
              <a:buFont typeface="Lato"/>
              <a:buChar char="●"/>
            </a:pPr>
            <a:r>
              <a:rPr lang="en-US" sz="3200" b="1" dirty="0">
                <a:solidFill>
                  <a:schemeClr val="accent2"/>
                </a:solidFill>
                <a:latin typeface="+mn-lt"/>
                <a:ea typeface="Lato"/>
                <a:cs typeface="Lato"/>
                <a:sym typeface="Lato"/>
              </a:rPr>
              <a:t>3.5X increase in leads</a:t>
            </a:r>
          </a:p>
          <a:p>
            <a:pPr marL="1218895" marR="0" lvl="0" indent="-621995" algn="l" rtl="0">
              <a:spcBef>
                <a:spcPts val="0"/>
              </a:spcBef>
              <a:buClr>
                <a:schemeClr val="accent2"/>
              </a:buClr>
              <a:buSzPct val="100000"/>
              <a:buFont typeface="Lato"/>
              <a:buChar char="●"/>
            </a:pPr>
            <a:r>
              <a:rPr lang="en-US" sz="3200" b="1" dirty="0">
                <a:solidFill>
                  <a:schemeClr val="accent2"/>
                </a:solidFill>
                <a:latin typeface="+mn-lt"/>
                <a:ea typeface="Lato"/>
                <a:cs typeface="Lato"/>
                <a:sym typeface="Lato"/>
              </a:rPr>
              <a:t>2X increase in new business close rate</a:t>
            </a:r>
          </a:p>
          <a:p>
            <a:pPr marL="1218895" marR="0" lvl="0" indent="-621995" algn="l" rtl="0">
              <a:spcBef>
                <a:spcPts val="0"/>
              </a:spcBef>
              <a:buClr>
                <a:schemeClr val="accent2"/>
              </a:buClr>
              <a:buSzPct val="100000"/>
              <a:buFont typeface="Lato"/>
              <a:buChar char="●"/>
            </a:pPr>
            <a:r>
              <a:rPr lang="en-US" sz="3200" b="1" dirty="0">
                <a:solidFill>
                  <a:schemeClr val="accent2"/>
                </a:solidFill>
                <a:latin typeface="+mn-lt"/>
                <a:ea typeface="Lato"/>
                <a:cs typeface="Lato"/>
                <a:sym typeface="Lato"/>
              </a:rPr>
              <a:t>79% of respondents saw an increase in sales revenue</a:t>
            </a:r>
          </a:p>
          <a:p>
            <a:pPr marL="0" marR="0" lvl="0" indent="0" algn="ctr" rtl="0">
              <a:lnSpc>
                <a:spcPct val="115000"/>
              </a:lnSpc>
              <a:spcBef>
                <a:spcPts val="0"/>
              </a:spcBef>
              <a:buNone/>
            </a:pPr>
            <a:endParaRPr sz="3200" dirty="0">
              <a:solidFill>
                <a:schemeClr val="dk1"/>
              </a:solidFill>
              <a:latin typeface="+mn-lt"/>
              <a:ea typeface="Lato"/>
              <a:cs typeface="Lato"/>
              <a:sym typeface="Lato"/>
            </a:endParaRPr>
          </a:p>
          <a:p>
            <a:pPr marL="0" marR="0" lvl="0" indent="0" algn="ctr" rtl="0">
              <a:lnSpc>
                <a:spcPct val="115000"/>
              </a:lnSpc>
              <a:spcBef>
                <a:spcPts val="0"/>
              </a:spcBef>
              <a:buNone/>
            </a:pPr>
            <a:endParaRPr sz="3200" dirty="0">
              <a:solidFill>
                <a:schemeClr val="dk1"/>
              </a:solidFill>
              <a:latin typeface="+mn-lt"/>
              <a:ea typeface="Lato"/>
              <a:cs typeface="Lato"/>
              <a:sym typeface="Lato"/>
            </a:endParaRPr>
          </a:p>
        </p:txBody>
      </p:sp>
      <p:sp>
        <p:nvSpPr>
          <p:cNvPr id="460" name="Shape 460"/>
          <p:cNvSpPr txBox="1"/>
          <p:nvPr/>
        </p:nvSpPr>
        <p:spPr>
          <a:xfrm>
            <a:off x="1451454" y="1111809"/>
            <a:ext cx="18967809"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endParaRPr lang="en-US" sz="2800" dirty="0">
              <a:solidFill>
                <a:schemeClr val="dk1"/>
              </a:solidFill>
              <a:latin typeface="+mn-lt"/>
              <a:ea typeface="Lato"/>
              <a:cs typeface="Lato"/>
              <a:sym typeface="Lato"/>
            </a:endParaRP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Results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aphicFrame>
        <p:nvGraphicFramePr>
          <p:cNvPr id="465" name="Shape 465"/>
          <p:cNvGraphicFramePr/>
          <p:nvPr>
            <p:extLst>
              <p:ext uri="{D42A27DB-BD31-4B8C-83A1-F6EECF244321}">
                <p14:modId xmlns:p14="http://schemas.microsoft.com/office/powerpoint/2010/main" val="1789197919"/>
              </p:ext>
            </p:extLst>
          </p:nvPr>
        </p:nvGraphicFramePr>
        <p:xfrm>
          <a:off x="4412317" y="2896832"/>
          <a:ext cx="15845475" cy="8933250"/>
        </p:xfrm>
        <a:graphic>
          <a:graphicData uri="http://schemas.openxmlformats.org/drawingml/2006/table">
            <a:tbl>
              <a:tblPr>
                <a:noFill/>
                <a:tableStyleId>{7CAC070C-2BB4-4C1E-A6F6-D3BD593CA7C9}</a:tableStyleId>
              </a:tblPr>
              <a:tblGrid>
                <a:gridCol w="7979375">
                  <a:extLst>
                    <a:ext uri="{9D8B030D-6E8A-4147-A177-3AD203B41FA5}">
                      <a16:colId xmlns:a16="http://schemas.microsoft.com/office/drawing/2014/main" val="20000"/>
                    </a:ext>
                  </a:extLst>
                </a:gridCol>
                <a:gridCol w="7866100">
                  <a:extLst>
                    <a:ext uri="{9D8B030D-6E8A-4147-A177-3AD203B41FA5}">
                      <a16:colId xmlns:a16="http://schemas.microsoft.com/office/drawing/2014/main" val="20001"/>
                    </a:ext>
                  </a:extLst>
                </a:gridCol>
              </a:tblGrid>
              <a:tr h="457200">
                <a:tc rowSpan="8" gridSpan="2">
                  <a:txBody>
                    <a:bodyPr/>
                    <a:lstStyle/>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spcAft>
                          <a:spcPts val="0"/>
                        </a:spcAft>
                        <a:buClr>
                          <a:schemeClr val="dk1"/>
                        </a:buClr>
                        <a:buSzPct val="25000"/>
                        <a:buFont typeface="Lato"/>
                        <a:buNone/>
                      </a:pPr>
                      <a:r>
                        <a:rPr lang="en-US" sz="3600" i="1" u="none" strike="noStrike" cap="none">
                          <a:latin typeface="+mn-lt"/>
                        </a:rPr>
                        <a:t>[Services to be added]</a:t>
                      </a:r>
                    </a:p>
                    <a:p>
                      <a:pPr marL="0" marR="0" lvl="0" indent="0" algn="l" rtl="0">
                        <a:spcBef>
                          <a:spcPts val="0"/>
                        </a:spcBef>
                        <a:buClr>
                          <a:schemeClr val="dk1"/>
                        </a:buClr>
                        <a:buSzPct val="25000"/>
                        <a:buFont typeface="Lato"/>
                        <a:buNone/>
                      </a:pPr>
                      <a:r>
                        <a:rPr lang="en-US" sz="3600" i="1" u="none" strike="noStrike" cap="none">
                          <a:latin typeface="+mn-lt"/>
                        </a:rPr>
                        <a:t>[Services to be added]</a:t>
                      </a:r>
                    </a:p>
                  </a:txBody>
                  <a:tcPr marL="169300" marR="169300" marT="169300" marB="169300">
                    <a:solidFill>
                      <a:srgbClr val="F2F2F2"/>
                    </a:solidFill>
                  </a:tcPr>
                </a:tc>
                <a:tc rowSpan="8" hMerge="1">
                  <a:txBody>
                    <a:bodyPr/>
                    <a:lstStyle/>
                    <a:p>
                      <a:endParaRPr lang="en-US"/>
                    </a:p>
                  </a:txBody>
                  <a:tcPr/>
                </a:tc>
                <a:extLst>
                  <a:ext uri="{0D108BD9-81ED-4DB2-BD59-A6C34878D82A}">
                    <a16:rowId xmlns:a16="http://schemas.microsoft.com/office/drawing/2014/main" val="10000"/>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5"/>
                  </a:ext>
                </a:extLst>
              </a:tr>
              <a:tr h="381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6"/>
                  </a:ext>
                </a:extLst>
              </a:tr>
              <a:tr h="6411300">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7"/>
                  </a:ext>
                </a:extLst>
              </a:tr>
              <a:tr h="1836150">
                <a:tc>
                  <a:txBody>
                    <a:bodyPr/>
                    <a:lstStyle/>
                    <a:p>
                      <a:pPr marL="0" marR="0" lvl="0" indent="0" algn="l" rtl="0">
                        <a:spcBef>
                          <a:spcPts val="0"/>
                        </a:spcBef>
                        <a:buClr>
                          <a:schemeClr val="accent1"/>
                        </a:buClr>
                        <a:buSzPct val="25000"/>
                        <a:buFont typeface="Lato"/>
                        <a:buNone/>
                      </a:pPr>
                      <a:r>
                        <a:rPr lang="en-US" sz="3600" b="1" u="none" strike="noStrike" cap="none">
                          <a:solidFill>
                            <a:schemeClr val="accent1"/>
                          </a:solidFill>
                          <a:latin typeface="+mn-lt"/>
                        </a:rPr>
                        <a:t>Total cost</a:t>
                      </a:r>
                    </a:p>
                  </a:txBody>
                  <a:tcPr marL="169300" marR="169300" marT="169300" marB="169300">
                    <a:solidFill>
                      <a:srgbClr val="F2F2F2"/>
                    </a:solidFill>
                  </a:tcPr>
                </a:tc>
                <a:tc>
                  <a:txBody>
                    <a:bodyPr/>
                    <a:lstStyle/>
                    <a:p>
                      <a:pPr marL="0" marR="0" lvl="0" indent="0" algn="l" rtl="0">
                        <a:spcBef>
                          <a:spcPts val="0"/>
                        </a:spcBef>
                        <a:buClr>
                          <a:schemeClr val="dk1"/>
                        </a:buClr>
                        <a:buSzPct val="25000"/>
                        <a:buFont typeface="Lato"/>
                        <a:buNone/>
                      </a:pPr>
                      <a:r>
                        <a:rPr lang="en-US" sz="3600" b="1" i="1" u="none" strike="noStrike" cap="none" dirty="0">
                          <a:latin typeface="+mn-lt"/>
                        </a:rPr>
                        <a:t>[Total cost to be added]</a:t>
                      </a:r>
                    </a:p>
                  </a:txBody>
                  <a:tcPr marL="169300" marR="169300" marT="169300" marB="169300">
                    <a:solidFill>
                      <a:srgbClr val="F2F2F2"/>
                    </a:solidFill>
                  </a:tcPr>
                </a:tc>
                <a:extLst>
                  <a:ext uri="{0D108BD9-81ED-4DB2-BD59-A6C34878D82A}">
                    <a16:rowId xmlns:a16="http://schemas.microsoft.com/office/drawing/2014/main" val="10008"/>
                  </a:ext>
                </a:extLst>
              </a:tr>
            </a:tbl>
          </a:graphicData>
        </a:graphic>
      </p:graphicFrame>
      <p:sp>
        <p:nvSpPr>
          <p:cNvPr id="466" name="Shape 466"/>
          <p:cNvSpPr txBox="1"/>
          <p:nvPr/>
        </p:nvSpPr>
        <p:spPr>
          <a:xfrm>
            <a:off x="1451454" y="1111809"/>
            <a:ext cx="18967809"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n-US" sz="2800" dirty="0">
                <a:solidFill>
                  <a:schemeClr val="dk1"/>
                </a:solidFill>
                <a:latin typeface="+mn-lt"/>
                <a:ea typeface="Lato"/>
                <a:cs typeface="Lato"/>
                <a:sym typeface="Lato"/>
              </a:rPr>
              <a:t>[YOUR AGENCY NAME]</a:t>
            </a:r>
          </a:p>
          <a:p>
            <a:pPr marL="0" marR="0" lvl="0" indent="0" algn="l" rtl="0">
              <a:lnSpc>
                <a:spcPct val="90000"/>
              </a:lnSpc>
              <a:spcBef>
                <a:spcPts val="0"/>
              </a:spcBef>
              <a:buSzPct val="25000"/>
              <a:buNone/>
            </a:pPr>
            <a:r>
              <a:rPr lang="en-US" sz="5400" b="1" dirty="0">
                <a:solidFill>
                  <a:schemeClr val="accent1"/>
                </a:solidFill>
                <a:latin typeface="+mn-lt"/>
                <a:ea typeface="Lato"/>
                <a:cs typeface="Lato"/>
                <a:sym typeface="Lato"/>
              </a:rPr>
              <a:t>Pricing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p:nvPr/>
        </p:nvSpPr>
        <p:spPr>
          <a:xfrm>
            <a:off x="5770896" y="2480807"/>
            <a:ext cx="12835856" cy="7997916"/>
          </a:xfrm>
          <a:prstGeom prst="rect">
            <a:avLst/>
          </a:prstGeom>
          <a:noFill/>
          <a:ln>
            <a:noFill/>
          </a:ln>
        </p:spPr>
        <p:txBody>
          <a:bodyPr lIns="243725" tIns="243725" rIns="243725" bIns="243725" anchor="t" anchorCtr="0">
            <a:noAutofit/>
          </a:bodyPr>
          <a:lstStyle/>
          <a:p>
            <a:pPr marL="0" marR="0" lvl="0" indent="0" algn="ctr" rtl="0">
              <a:lnSpc>
                <a:spcPct val="115000"/>
              </a:lnSpc>
              <a:spcBef>
                <a:spcPts val="0"/>
              </a:spcBef>
              <a:buSzPct val="25000"/>
              <a:buNone/>
            </a:pPr>
            <a:r>
              <a:rPr lang="en-US" sz="4800" dirty="0">
                <a:solidFill>
                  <a:schemeClr val="accent1"/>
                </a:solidFill>
                <a:latin typeface="+mn-lt"/>
                <a:ea typeface="Lato"/>
                <a:cs typeface="Lato"/>
                <a:sym typeface="Lato"/>
              </a:rPr>
              <a:t>[AGENCY NAME] &amp; HUBSPOT</a:t>
            </a:r>
          </a:p>
          <a:p>
            <a:pPr marL="0" marR="0" lvl="0" indent="0" algn="ctr" rtl="0">
              <a:lnSpc>
                <a:spcPct val="115000"/>
              </a:lnSpc>
              <a:spcBef>
                <a:spcPts val="0"/>
              </a:spcBef>
              <a:buNone/>
            </a:pPr>
            <a:endParaRPr sz="3599" dirty="0">
              <a:solidFill>
                <a:schemeClr val="dk1"/>
              </a:solidFill>
              <a:highlight>
                <a:srgbClr val="FFFFFF"/>
              </a:highlight>
              <a:latin typeface="+mn-lt"/>
              <a:ea typeface="Lato"/>
              <a:cs typeface="Lato"/>
              <a:sym typeface="Lato"/>
            </a:endParaRPr>
          </a:p>
          <a:p>
            <a:pPr marL="0" marR="0" lvl="0" indent="0" algn="ctr" rtl="0">
              <a:lnSpc>
                <a:spcPct val="115000"/>
              </a:lnSpc>
              <a:spcBef>
                <a:spcPts val="0"/>
              </a:spcBef>
              <a:buNone/>
            </a:pPr>
            <a:endParaRPr sz="3599" dirty="0">
              <a:solidFill>
                <a:schemeClr val="dk1"/>
              </a:solidFill>
              <a:highlight>
                <a:srgbClr val="FFFFFF"/>
              </a:highlight>
              <a:latin typeface="+mn-lt"/>
              <a:ea typeface="Lato"/>
              <a:cs typeface="Lato"/>
              <a:sym typeface="Lato"/>
            </a:endParaRPr>
          </a:p>
          <a:p>
            <a:pPr marL="0" marR="0" lvl="0" indent="0" algn="ctr" rtl="0">
              <a:lnSpc>
                <a:spcPct val="115000"/>
              </a:lnSpc>
              <a:spcBef>
                <a:spcPts val="0"/>
              </a:spcBef>
              <a:buNone/>
            </a:pPr>
            <a:endParaRPr sz="4266" dirty="0">
              <a:solidFill>
                <a:schemeClr val="dk1"/>
              </a:solidFill>
              <a:highlight>
                <a:srgbClr val="FFFFFF"/>
              </a:highlight>
              <a:latin typeface="+mn-lt"/>
              <a:ea typeface="Lato"/>
              <a:cs typeface="Lato"/>
              <a:sym typeface="Lato"/>
            </a:endParaRPr>
          </a:p>
          <a:p>
            <a:pPr marL="0" marR="0" lvl="0" indent="0" algn="ctr" rtl="0">
              <a:lnSpc>
                <a:spcPct val="115000"/>
              </a:lnSpc>
              <a:spcBef>
                <a:spcPts val="0"/>
              </a:spcBef>
              <a:buNone/>
            </a:pPr>
            <a:endParaRPr sz="4266" dirty="0">
              <a:solidFill>
                <a:schemeClr val="dk1"/>
              </a:solidFill>
              <a:highlight>
                <a:srgbClr val="FFFFFF"/>
              </a:highlight>
              <a:latin typeface="+mn-lt"/>
              <a:ea typeface="Lato"/>
              <a:cs typeface="Lato"/>
              <a:sym typeface="Lato"/>
            </a:endParaRPr>
          </a:p>
          <a:p>
            <a:pPr marL="0" marR="0" lvl="0" indent="0" algn="ctr" rtl="0">
              <a:lnSpc>
                <a:spcPct val="115000"/>
              </a:lnSpc>
              <a:spcBef>
                <a:spcPts val="0"/>
              </a:spcBef>
              <a:buNone/>
            </a:pPr>
            <a:endParaRPr sz="3599" dirty="0">
              <a:solidFill>
                <a:schemeClr val="dk1"/>
              </a:solidFill>
              <a:highlight>
                <a:srgbClr val="FFFFFF"/>
              </a:highlight>
              <a:latin typeface="+mn-lt"/>
              <a:ea typeface="Lato"/>
              <a:cs typeface="Lato"/>
              <a:sym typeface="Lato"/>
            </a:endParaRPr>
          </a:p>
        </p:txBody>
      </p:sp>
      <p:sp>
        <p:nvSpPr>
          <p:cNvPr id="472" name="Shape 472"/>
          <p:cNvSpPr txBox="1"/>
          <p:nvPr/>
        </p:nvSpPr>
        <p:spPr>
          <a:xfrm>
            <a:off x="6237575" y="4181830"/>
            <a:ext cx="11902499" cy="5658525"/>
          </a:xfrm>
          <a:prstGeom prst="rect">
            <a:avLst/>
          </a:prstGeom>
          <a:noFill/>
          <a:ln>
            <a:noFill/>
          </a:ln>
        </p:spPr>
        <p:txBody>
          <a:bodyPr lIns="243725" tIns="243725" rIns="243725" bIns="243725" anchor="t" anchorCtr="0">
            <a:noAutofit/>
          </a:bodyPr>
          <a:lstStyle/>
          <a:p>
            <a:pPr marL="0" marR="0" lvl="0" indent="0" algn="ctr" rtl="0">
              <a:spcBef>
                <a:spcPts val="0"/>
              </a:spcBef>
              <a:buSzPct val="25000"/>
              <a:buNone/>
            </a:pPr>
            <a:r>
              <a:rPr lang="en-US" sz="3600" dirty="0">
                <a:solidFill>
                  <a:schemeClr val="dk1"/>
                </a:solidFill>
                <a:latin typeface="+mn-lt"/>
                <a:ea typeface="Lato"/>
                <a:cs typeface="Lato"/>
                <a:sym typeface="Lato"/>
              </a:rPr>
              <a:t>Use relevant HubSpot Partner tier logo:</a:t>
            </a:r>
          </a:p>
          <a:p>
            <a:pPr marL="0" marR="0" lvl="0" indent="0" algn="ctr" rtl="0">
              <a:spcBef>
                <a:spcPts val="0"/>
              </a:spcBef>
              <a:buSzPct val="25000"/>
              <a:buNone/>
            </a:pPr>
            <a:r>
              <a:rPr lang="en-US" sz="3600" u="sng" dirty="0">
                <a:solidFill>
                  <a:schemeClr val="hlink"/>
                </a:solidFill>
                <a:latin typeface="+mn-lt"/>
                <a:ea typeface="Lato"/>
                <a:cs typeface="Lato"/>
                <a:sym typeface="Lato"/>
                <a:hlinkClick r:id="rId3"/>
              </a:rPr>
              <a:t>https://www.hubspot.com/partners/badges</a:t>
            </a:r>
            <a:r>
              <a:rPr lang="en-US" sz="3600" dirty="0">
                <a:solidFill>
                  <a:schemeClr val="dk1"/>
                </a:solidFill>
                <a:latin typeface="+mn-lt"/>
                <a:ea typeface="Lato"/>
                <a:cs typeface="Lato"/>
                <a:sym typeface="Lato"/>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5770896" y="2480807"/>
            <a:ext cx="12835856" cy="7997916"/>
          </a:xfrm>
          <a:prstGeom prst="rect">
            <a:avLst/>
          </a:prstGeom>
          <a:noFill/>
          <a:ln>
            <a:noFill/>
          </a:ln>
        </p:spPr>
        <p:txBody>
          <a:bodyPr lIns="243725" tIns="243725" rIns="243725" bIns="243725" anchor="t" anchorCtr="0">
            <a:noAutofit/>
          </a:bodyPr>
          <a:lstStyle/>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SzPct val="25000"/>
              <a:buNone/>
            </a:pPr>
            <a:r>
              <a:rPr lang="en-US" sz="4000" b="1">
                <a:solidFill>
                  <a:schemeClr val="dk1"/>
                </a:solidFill>
                <a:latin typeface="+mn-lt"/>
                <a:ea typeface="Lato"/>
                <a:cs typeface="Lato"/>
                <a:sym typeface="Lato"/>
              </a:rPr>
              <a:t>[Agency employee’s name]</a:t>
            </a:r>
          </a:p>
          <a:p>
            <a:pPr marL="0" marR="0" lvl="0" indent="0" algn="ctr" rtl="0">
              <a:lnSpc>
                <a:spcPct val="115000"/>
              </a:lnSpc>
              <a:spcBef>
                <a:spcPts val="0"/>
              </a:spcBef>
              <a:buSzPct val="25000"/>
              <a:buNone/>
            </a:pPr>
            <a:r>
              <a:rPr lang="en-US" sz="3600">
                <a:solidFill>
                  <a:schemeClr val="dk1"/>
                </a:solidFill>
                <a:latin typeface="+mn-lt"/>
                <a:ea typeface="Lato"/>
                <a:cs typeface="Lato"/>
                <a:sym typeface="Lato"/>
              </a:rPr>
              <a:t>[Agency employee’s job]</a:t>
            </a:r>
          </a:p>
          <a:p>
            <a:pPr marL="0" marR="0" lvl="0" indent="0" algn="ctr" rtl="0">
              <a:lnSpc>
                <a:spcPct val="115000"/>
              </a:lnSpc>
              <a:spcBef>
                <a:spcPts val="0"/>
              </a:spcBef>
              <a:buSzPct val="25000"/>
              <a:buNone/>
            </a:pPr>
            <a:r>
              <a:rPr lang="en-US" sz="3600">
                <a:solidFill>
                  <a:schemeClr val="dk1"/>
                </a:solidFill>
                <a:latin typeface="+mn-lt"/>
                <a:ea typeface="Lato"/>
                <a:cs typeface="Lato"/>
                <a:sym typeface="Lato"/>
              </a:rPr>
              <a:t>[Company Name]</a:t>
            </a:r>
          </a:p>
          <a:p>
            <a:pPr marL="0" marR="0" lvl="0" indent="0" algn="ctr" rtl="0">
              <a:lnSpc>
                <a:spcPct val="115000"/>
              </a:lnSpc>
              <a:spcBef>
                <a:spcPts val="0"/>
              </a:spcBef>
              <a:buSzPct val="25000"/>
              <a:buNone/>
            </a:pPr>
            <a:r>
              <a:rPr lang="en-US" sz="3600">
                <a:solidFill>
                  <a:schemeClr val="dk1"/>
                </a:solidFill>
                <a:latin typeface="+mn-lt"/>
                <a:ea typeface="Lato"/>
                <a:cs typeface="Lato"/>
                <a:sym typeface="Lato"/>
              </a:rPr>
              <a:t>[Email address]</a:t>
            </a:r>
          </a:p>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SzPct val="25000"/>
              <a:buNone/>
            </a:pPr>
            <a:r>
              <a:rPr lang="en-US" sz="4000" b="1">
                <a:solidFill>
                  <a:schemeClr val="dk1"/>
                </a:solidFill>
                <a:latin typeface="+mn-lt"/>
                <a:ea typeface="Lato"/>
                <a:cs typeface="Lato"/>
                <a:sym typeface="Lato"/>
              </a:rPr>
              <a:t>[Agency employee’s telephone number]</a:t>
            </a:r>
          </a:p>
          <a:p>
            <a:pPr marL="0" marR="0" lvl="0" indent="0" algn="ctr" rtl="0">
              <a:lnSpc>
                <a:spcPct val="115000"/>
              </a:lnSpc>
              <a:spcBef>
                <a:spcPts val="0"/>
              </a:spcBef>
              <a:buSzPct val="25000"/>
              <a:buNone/>
            </a:pPr>
            <a:r>
              <a:rPr lang="en-US" sz="3600">
                <a:solidFill>
                  <a:schemeClr val="dk1"/>
                </a:solidFill>
                <a:latin typeface="+mn-lt"/>
                <a:ea typeface="Lato"/>
                <a:cs typeface="Lato"/>
                <a:sym typeface="Lato"/>
              </a:rPr>
              <a:t>[Agency employee’s Twitter handle]</a:t>
            </a:r>
          </a:p>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a:p>
            <a:pPr marL="0" marR="0" lvl="0" indent="0" algn="ctr" rtl="0">
              <a:lnSpc>
                <a:spcPct val="115000"/>
              </a:lnSpc>
              <a:spcBef>
                <a:spcPts val="0"/>
              </a:spcBef>
              <a:buNone/>
            </a:pPr>
            <a:endParaRPr sz="3600">
              <a:solidFill>
                <a:schemeClr val="dk1"/>
              </a:solidFill>
              <a:latin typeface="+mn-lt"/>
              <a:ea typeface="Lato"/>
              <a:cs typeface="Lato"/>
              <a:sym typeface="Lato"/>
            </a:endParaRPr>
          </a:p>
        </p:txBody>
      </p:sp>
      <p:sp>
        <p:nvSpPr>
          <p:cNvPr id="478" name="Shape 478"/>
          <p:cNvSpPr txBox="1"/>
          <p:nvPr/>
        </p:nvSpPr>
        <p:spPr>
          <a:xfrm>
            <a:off x="1451454" y="1111809"/>
            <a:ext cx="18967809" cy="148656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SzPct val="25000"/>
              <a:buNone/>
            </a:pPr>
            <a:r>
              <a:rPr lang="en-US" sz="2800">
                <a:solidFill>
                  <a:schemeClr val="dk1"/>
                </a:solidFill>
                <a:latin typeface="+mn-lt"/>
                <a:ea typeface="Lato"/>
                <a:cs typeface="Lato"/>
                <a:sym typeface="Lato"/>
              </a:rPr>
              <a:t>[YOUR AGENCY NAME]</a:t>
            </a:r>
          </a:p>
          <a:p>
            <a:pPr marL="0" marR="0" lvl="0" indent="0" algn="l" rtl="0">
              <a:lnSpc>
                <a:spcPct val="90000"/>
              </a:lnSpc>
              <a:spcBef>
                <a:spcPts val="0"/>
              </a:spcBef>
              <a:buSzPct val="25000"/>
              <a:buNone/>
            </a:pPr>
            <a:r>
              <a:rPr lang="en-US" sz="5400" b="1">
                <a:solidFill>
                  <a:schemeClr val="accent1"/>
                </a:solidFill>
                <a:latin typeface="+mn-lt"/>
                <a:ea typeface="Lato"/>
                <a:cs typeface="Lato"/>
                <a:sym typeface="Lato"/>
              </a:rPr>
              <a:t>Get in Touch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12870168" y="4350062"/>
            <a:ext cx="10058401" cy="6457152"/>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buSzPct val="25000"/>
              <a:buNone/>
            </a:pPr>
            <a:r>
              <a:rPr lang="en-US" sz="6000" dirty="0">
                <a:solidFill>
                  <a:schemeClr val="accent1"/>
                </a:solidFill>
                <a:latin typeface="+mn-lt"/>
                <a:ea typeface="Lato" charset="0"/>
                <a:cs typeface="Lato" charset="0"/>
                <a:sym typeface="Avenir"/>
              </a:rPr>
              <a:t>Overview</a:t>
            </a:r>
          </a:p>
          <a:p>
            <a:pPr marL="0" marR="0" lvl="0" indent="0" algn="l" rtl="0">
              <a:lnSpc>
                <a:spcPct val="110000"/>
              </a:lnSpc>
              <a:spcBef>
                <a:spcPts val="0"/>
              </a:spcBef>
              <a:buNone/>
            </a:pPr>
            <a:endParaRPr sz="3600" dirty="0">
              <a:solidFill>
                <a:schemeClr val="dk1"/>
              </a:solidFill>
              <a:latin typeface="+mn-lt"/>
              <a:ea typeface="Lato"/>
              <a:cs typeface="Lato"/>
              <a:sym typeface="Lato"/>
            </a:endParaRPr>
          </a:p>
          <a:p>
            <a:pPr marL="0" marR="0" lvl="0" indent="0" algn="l" rtl="0">
              <a:lnSpc>
                <a:spcPct val="110000"/>
              </a:lnSpc>
              <a:spcBef>
                <a:spcPts val="0"/>
              </a:spcBef>
              <a:buSzPct val="25000"/>
              <a:buNone/>
            </a:pPr>
            <a:r>
              <a:rPr lang="en-US" sz="4000" dirty="0">
                <a:solidFill>
                  <a:schemeClr val="dk1"/>
                </a:solidFill>
                <a:latin typeface="+mn-lt"/>
                <a:ea typeface="Lato"/>
                <a:cs typeface="Lato"/>
                <a:sym typeface="Lato"/>
              </a:rPr>
              <a:t>HubSpot Marketing is everything you need to increase traffic, convert leads, and prove ROI – backed by a team that helps you grow.</a:t>
            </a:r>
          </a:p>
          <a:p>
            <a:pPr marL="0" marR="0" lvl="0" indent="0" algn="l" rtl="0">
              <a:lnSpc>
                <a:spcPct val="110000"/>
              </a:lnSpc>
              <a:spcBef>
                <a:spcPts val="0"/>
              </a:spcBef>
              <a:buNone/>
            </a:pPr>
            <a:endParaRPr sz="4000" dirty="0">
              <a:solidFill>
                <a:schemeClr val="dk1"/>
              </a:solidFill>
              <a:latin typeface="+mn-lt"/>
              <a:ea typeface="Lato"/>
              <a:cs typeface="Lato"/>
              <a:sym typeface="Lato"/>
            </a:endParaRPr>
          </a:p>
          <a:p>
            <a:pPr marL="0" marR="0" lvl="0" indent="0" algn="l" rtl="0">
              <a:lnSpc>
                <a:spcPct val="110000"/>
              </a:lnSpc>
              <a:spcBef>
                <a:spcPts val="0"/>
              </a:spcBef>
              <a:buSzPct val="25000"/>
              <a:buNone/>
            </a:pPr>
            <a:r>
              <a:rPr lang="en-US" sz="4000" dirty="0">
                <a:solidFill>
                  <a:schemeClr val="dk1"/>
                </a:solidFill>
                <a:latin typeface="+mn-lt"/>
                <a:ea typeface="Lato"/>
                <a:cs typeface="Lato"/>
                <a:sym typeface="Lato"/>
              </a:rPr>
              <a:t>Bring your marketing team, tools, and data together, all in one place.</a:t>
            </a:r>
          </a:p>
        </p:txBody>
      </p:sp>
      <p:sp>
        <p:nvSpPr>
          <p:cNvPr id="237" name="Shape 237"/>
          <p:cNvSpPr/>
          <p:nvPr/>
        </p:nvSpPr>
        <p:spPr>
          <a:xfrm>
            <a:off x="11253075" y="1143341"/>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pic>
        <p:nvPicPr>
          <p:cNvPr id="238" name="Shape 238"/>
          <p:cNvPicPr preferRelativeResize="0"/>
          <p:nvPr/>
        </p:nvPicPr>
        <p:blipFill rotWithShape="1">
          <a:blip r:embed="rId3">
            <a:alphaModFix/>
          </a:blip>
          <a:srcRect/>
          <a:stretch/>
        </p:blipFill>
        <p:spPr>
          <a:xfrm>
            <a:off x="657225" y="4410992"/>
            <a:ext cx="11952537" cy="46989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1495267" y="3755966"/>
            <a:ext cx="9666754" cy="5943599"/>
          </a:xfrm>
          <a:prstGeom prst="rect">
            <a:avLst/>
          </a:prstGeom>
          <a:noFill/>
          <a:ln>
            <a:noFill/>
          </a:ln>
        </p:spPr>
      </p:pic>
      <p:sp>
        <p:nvSpPr>
          <p:cNvPr id="244" name="Shape 244"/>
          <p:cNvSpPr txBox="1"/>
          <p:nvPr/>
        </p:nvSpPr>
        <p:spPr>
          <a:xfrm>
            <a:off x="11979520" y="4717936"/>
            <a:ext cx="11976099" cy="6259170"/>
          </a:xfrm>
          <a:prstGeom prst="rect">
            <a:avLst/>
          </a:prstGeom>
          <a:noFill/>
          <a:ln>
            <a:noFill/>
          </a:ln>
        </p:spPr>
        <p:txBody>
          <a:bodyPr lIns="243725" tIns="243725" rIns="243725" bIns="243725" anchor="t" anchorCtr="0">
            <a:noAutofit/>
          </a:bodyPr>
          <a:lstStyle/>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Build and modify your website without IT.</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Build and host your entire site with </a:t>
            </a:r>
            <a:r>
              <a:rPr lang="en-US" sz="3600" dirty="0" err="1">
                <a:solidFill>
                  <a:schemeClr val="dk1"/>
                </a:solidFill>
                <a:latin typeface="+mn-lt"/>
                <a:ea typeface="Lato"/>
                <a:cs typeface="Lato"/>
                <a:sym typeface="Lato"/>
              </a:rPr>
              <a:t>HubSpot’s</a:t>
            </a:r>
            <a:r>
              <a:rPr lang="en-US" sz="3600" dirty="0">
                <a:solidFill>
                  <a:schemeClr val="dk1"/>
                </a:solidFill>
                <a:latin typeface="+mn-lt"/>
                <a:ea typeface="Lato"/>
                <a:cs typeface="Lato"/>
                <a:sym typeface="Lato"/>
              </a:rPr>
              <a:t> website platform. Drag and drop website builder. Personalize content for every visitor, and publish mobile-optimized content all from within a single interface.</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A report card for every page of your website implement recommendations to boost your search engine rankings.</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p:txBody>
      </p:sp>
      <p:sp>
        <p:nvSpPr>
          <p:cNvPr id="245" name="Shape 245"/>
          <p:cNvSpPr txBox="1">
            <a:spLocks noGrp="1"/>
          </p:cNvSpPr>
          <p:nvPr>
            <p:ph type="body" idx="2"/>
          </p:nvPr>
        </p:nvSpPr>
        <p:spPr>
          <a:xfrm>
            <a:off x="11979520" y="3479560"/>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Website Builder</a:t>
            </a:r>
          </a:p>
        </p:txBody>
      </p:sp>
      <p:sp>
        <p:nvSpPr>
          <p:cNvPr id="246" name="Shape 246"/>
          <p:cNvSpPr txBox="1">
            <a:spLocks noGrp="1"/>
          </p:cNvSpPr>
          <p:nvPr>
            <p:ph type="body" idx="2"/>
          </p:nvPr>
        </p:nvSpPr>
        <p:spPr>
          <a:xfrm>
            <a:off x="11979518" y="9383156"/>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Page Performance</a:t>
            </a:r>
          </a:p>
        </p:txBody>
      </p:sp>
      <p:sp>
        <p:nvSpPr>
          <p:cNvPr id="247" name="Shape 247"/>
          <p:cNvSpPr/>
          <p:nvPr/>
        </p:nvSpPr>
        <p:spPr>
          <a:xfrm>
            <a:off x="13681950" y="1143341"/>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a:stretch/>
        </p:blipFill>
        <p:spPr>
          <a:xfrm>
            <a:off x="1476159" y="3912305"/>
            <a:ext cx="10320801" cy="6400799"/>
          </a:xfrm>
          <a:prstGeom prst="rect">
            <a:avLst/>
          </a:prstGeom>
          <a:noFill/>
          <a:ln>
            <a:noFill/>
          </a:ln>
        </p:spPr>
      </p:pic>
      <p:sp>
        <p:nvSpPr>
          <p:cNvPr id="253" name="Shape 253"/>
          <p:cNvSpPr txBox="1">
            <a:spLocks noGrp="1"/>
          </p:cNvSpPr>
          <p:nvPr>
            <p:ph type="body" idx="1"/>
          </p:nvPr>
        </p:nvSpPr>
        <p:spPr>
          <a:xfrm>
            <a:off x="12640790" y="4903357"/>
            <a:ext cx="10498608" cy="7136241"/>
          </a:xfrm>
          <a:prstGeom prst="rect">
            <a:avLst/>
          </a:prstGeom>
          <a:noFill/>
          <a:ln>
            <a:noFill/>
          </a:ln>
        </p:spPr>
        <p:txBody>
          <a:bodyPr lIns="182825" tIns="91400" rIns="182825" bIns="91400" anchor="t" anchorCtr="0">
            <a:noAutofit/>
          </a:bodyPr>
          <a:lstStyle/>
          <a:p>
            <a:pPr marL="0" marR="0" lvl="0" indent="0" algn="l" rtl="0">
              <a:lnSpc>
                <a:spcPct val="105000"/>
              </a:lnSpc>
              <a:spcBef>
                <a:spcPts val="0"/>
              </a:spcBef>
              <a:spcAft>
                <a:spcPts val="0"/>
              </a:spcAft>
              <a:buClr>
                <a:schemeClr val="accent1"/>
              </a:buClr>
              <a:buSzPct val="25000"/>
              <a:buFont typeface="Arial"/>
              <a:buNone/>
            </a:pPr>
            <a:r>
              <a:rPr lang="en-US" b="1" i="0" u="none" strike="noStrike" cap="none" dirty="0">
                <a:solidFill>
                  <a:schemeClr val="accent1"/>
                </a:solidFill>
                <a:latin typeface="+mn-lt"/>
                <a:sym typeface="Lato"/>
              </a:rPr>
              <a:t>Get your content in front of the right people.</a:t>
            </a:r>
          </a:p>
          <a:p>
            <a:pPr marL="0" marR="0" lvl="0" indent="0" algn="l" rtl="0">
              <a:lnSpc>
                <a:spcPct val="105000"/>
              </a:lnSpc>
              <a:spcBef>
                <a:spcPts val="2000"/>
              </a:spcBef>
              <a:spcAft>
                <a:spcPts val="0"/>
              </a:spcAft>
              <a:buClr>
                <a:schemeClr val="dk1"/>
              </a:buClr>
              <a:buSzPct val="25000"/>
              <a:buFont typeface="Arial"/>
              <a:buNone/>
            </a:pPr>
            <a:r>
              <a:rPr lang="en-US" sz="3330" b="0" i="0" u="none" strike="noStrike" cap="none" dirty="0">
                <a:solidFill>
                  <a:schemeClr val="dk1"/>
                </a:solidFill>
                <a:latin typeface="+mn-lt"/>
                <a:sym typeface="Lato"/>
              </a:rPr>
              <a:t>Create and optimize content with keyword recommendations and measurement data to identify the articles that make the most impact (in terms of visitors, leads &amp; customer acquisition).</a:t>
            </a: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ctr"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1218895" marR="0" lvl="0" indent="-825195" algn="l" rtl="0">
              <a:lnSpc>
                <a:spcPct val="105000"/>
              </a:lnSpc>
              <a:spcBef>
                <a:spcPts val="2000"/>
              </a:spcBef>
              <a:spcAft>
                <a:spcPts val="0"/>
              </a:spcAft>
              <a:buClr>
                <a:schemeClr val="dk1"/>
              </a:buClr>
              <a:buSzPct val="100909"/>
              <a:buFont typeface="Arial"/>
              <a:buChar char="●"/>
            </a:pPr>
            <a:r>
              <a:rPr lang="en-US" sz="3330" dirty="0">
                <a:latin typeface="+mn-lt"/>
              </a:rPr>
              <a:t>3.3</a:t>
            </a:r>
            <a:r>
              <a:rPr lang="en-US" sz="3330" b="0" i="0" u="none" strike="noStrike" cap="none" dirty="0">
                <a:solidFill>
                  <a:schemeClr val="dk1"/>
                </a:solidFill>
                <a:latin typeface="+mn-lt"/>
                <a:sym typeface="Lato"/>
              </a:rPr>
              <a:t>X more visitors per month within one year</a:t>
            </a:r>
          </a:p>
          <a:p>
            <a:pPr marL="1218895" marR="0" lvl="0" indent="-825195" algn="l" rtl="0">
              <a:lnSpc>
                <a:spcPct val="105000"/>
              </a:lnSpc>
              <a:spcBef>
                <a:spcPts val="2000"/>
              </a:spcBef>
              <a:spcAft>
                <a:spcPts val="0"/>
              </a:spcAft>
              <a:buClr>
                <a:schemeClr val="dk1"/>
              </a:buClr>
              <a:buSzPct val="100909"/>
              <a:buFont typeface="Arial"/>
              <a:buChar char="●"/>
            </a:pPr>
            <a:r>
              <a:rPr lang="en-US" sz="3330" b="0" i="0" u="none" strike="noStrike" cap="none" dirty="0">
                <a:solidFill>
                  <a:schemeClr val="dk1"/>
                </a:solidFill>
                <a:latin typeface="+mn-lt"/>
                <a:sym typeface="Lato"/>
              </a:rPr>
              <a:t>3.5</a:t>
            </a:r>
            <a:r>
              <a:rPr lang="en-US" sz="3330" dirty="0">
                <a:latin typeface="+mn-lt"/>
              </a:rPr>
              <a:t>X</a:t>
            </a:r>
            <a:r>
              <a:rPr lang="en-US" sz="3330" b="0" i="0" u="none" strike="noStrike" cap="none" dirty="0">
                <a:solidFill>
                  <a:schemeClr val="dk1"/>
                </a:solidFill>
                <a:latin typeface="+mn-lt"/>
                <a:sym typeface="Lato"/>
              </a:rPr>
              <a:t> more leads per month within one year</a:t>
            </a:r>
          </a:p>
          <a:p>
            <a:pPr marL="1218895" marR="0" lvl="0" indent="-825195" algn="l" rtl="0">
              <a:lnSpc>
                <a:spcPct val="105000"/>
              </a:lnSpc>
              <a:spcBef>
                <a:spcPts val="2000"/>
              </a:spcBef>
              <a:spcAft>
                <a:spcPts val="0"/>
              </a:spcAft>
              <a:buClr>
                <a:schemeClr val="dk1"/>
              </a:buClr>
              <a:buSzPct val="100909"/>
              <a:buFont typeface="Arial"/>
              <a:buChar char="●"/>
            </a:pPr>
            <a:r>
              <a:rPr lang="en-US" sz="3330" b="0" i="0" u="none" strike="noStrike" cap="none" dirty="0">
                <a:solidFill>
                  <a:schemeClr val="dk1"/>
                </a:solidFill>
                <a:latin typeface="+mn-lt"/>
                <a:sym typeface="Lato"/>
              </a:rPr>
              <a:t>7</a:t>
            </a:r>
            <a:r>
              <a:rPr lang="en-US" sz="3330" dirty="0">
                <a:latin typeface="+mn-lt"/>
              </a:rPr>
              <a:t>9</a:t>
            </a:r>
            <a:r>
              <a:rPr lang="en-US" sz="3330" b="0" i="0" u="none" strike="noStrike" cap="none" dirty="0">
                <a:solidFill>
                  <a:schemeClr val="dk1"/>
                </a:solidFill>
                <a:latin typeface="+mn-lt"/>
                <a:sym typeface="Lato"/>
              </a:rPr>
              <a:t>% Increase in sales revenue within one year</a:t>
            </a:r>
          </a:p>
          <a:p>
            <a:pPr marL="0" marR="0" lvl="0" indent="0" algn="ctr"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80000"/>
              </a:lnSpc>
              <a:spcBef>
                <a:spcPts val="2000"/>
              </a:spcBef>
              <a:buClr>
                <a:schemeClr val="dk1"/>
              </a:buClr>
              <a:buSzPct val="25000"/>
              <a:buFont typeface="Arial"/>
              <a:buNone/>
            </a:pPr>
            <a:endParaRPr sz="3330" b="0" i="0" u="none" strike="noStrike" cap="none" dirty="0">
              <a:solidFill>
                <a:schemeClr val="dk1"/>
              </a:solidFill>
              <a:latin typeface="+mn-lt"/>
              <a:sym typeface="Lato"/>
            </a:endParaRPr>
          </a:p>
        </p:txBody>
      </p:sp>
      <p:sp>
        <p:nvSpPr>
          <p:cNvPr id="254" name="Shape 254"/>
          <p:cNvSpPr txBox="1">
            <a:spLocks noGrp="1"/>
          </p:cNvSpPr>
          <p:nvPr>
            <p:ph type="body" idx="2"/>
          </p:nvPr>
        </p:nvSpPr>
        <p:spPr>
          <a:xfrm>
            <a:off x="12640790" y="3765310"/>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Blog</a:t>
            </a:r>
          </a:p>
        </p:txBody>
      </p:sp>
      <p:sp>
        <p:nvSpPr>
          <p:cNvPr id="255" name="Shape 255"/>
          <p:cNvSpPr txBox="1"/>
          <p:nvPr/>
        </p:nvSpPr>
        <p:spPr>
          <a:xfrm>
            <a:off x="12640789" y="8299789"/>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a:solidFill>
                  <a:schemeClr val="accent1"/>
                </a:solidFill>
                <a:latin typeface="+mn-lt"/>
                <a:ea typeface="Lato"/>
                <a:cs typeface="Lato"/>
                <a:sym typeface="Lato"/>
              </a:rPr>
              <a:t>Companies That Blog See:</a:t>
            </a:r>
          </a:p>
        </p:txBody>
      </p:sp>
      <p:sp>
        <p:nvSpPr>
          <p:cNvPr id="256" name="Shape 256"/>
          <p:cNvSpPr/>
          <p:nvPr/>
        </p:nvSpPr>
        <p:spPr>
          <a:xfrm>
            <a:off x="13681950" y="1143341"/>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a:stretch/>
        </p:blipFill>
        <p:spPr>
          <a:xfrm>
            <a:off x="1375766" y="3765310"/>
            <a:ext cx="10779247" cy="6858000"/>
          </a:xfrm>
          <a:prstGeom prst="rect">
            <a:avLst/>
          </a:prstGeom>
          <a:noFill/>
          <a:ln>
            <a:noFill/>
          </a:ln>
        </p:spPr>
      </p:pic>
      <p:sp>
        <p:nvSpPr>
          <p:cNvPr id="262" name="Shape 262"/>
          <p:cNvSpPr txBox="1">
            <a:spLocks noGrp="1"/>
          </p:cNvSpPr>
          <p:nvPr>
            <p:ph type="body" idx="1"/>
          </p:nvPr>
        </p:nvSpPr>
        <p:spPr>
          <a:xfrm>
            <a:off x="12640790" y="4903357"/>
            <a:ext cx="10606086" cy="6913503"/>
          </a:xfrm>
          <a:prstGeom prst="rect">
            <a:avLst/>
          </a:prstGeom>
          <a:noFill/>
          <a:ln>
            <a:noFill/>
          </a:ln>
        </p:spPr>
        <p:txBody>
          <a:bodyPr lIns="182825" tIns="91400" rIns="182825" bIns="91400" anchor="t" anchorCtr="0">
            <a:noAutofit/>
          </a:bodyPr>
          <a:lstStyle/>
          <a:p>
            <a:pPr marL="0" marR="0" lvl="0" indent="0" algn="l" rtl="0">
              <a:lnSpc>
                <a:spcPct val="105000"/>
              </a:lnSpc>
              <a:spcBef>
                <a:spcPts val="0"/>
              </a:spcBef>
              <a:spcAft>
                <a:spcPts val="0"/>
              </a:spcAft>
              <a:buClr>
                <a:schemeClr val="dk1"/>
              </a:buClr>
              <a:buSzPct val="25000"/>
              <a:buFont typeface="Arial"/>
              <a:buNone/>
            </a:pPr>
            <a:r>
              <a:rPr lang="en-US" sz="3330" b="0" i="0" u="none" strike="noStrike" cap="none" dirty="0">
                <a:solidFill>
                  <a:schemeClr val="dk1"/>
                </a:solidFill>
                <a:latin typeface="+mn-lt"/>
                <a:sym typeface="Lato"/>
              </a:rPr>
              <a:t>Discover which keywords will bring the best organic traffic to your site, track your organic rankings &amp; benchmark rankings relative to competitive sites. Get as-you-type keyword suggestions and on-page SEO advice so you can outrank your competitors.</a:t>
            </a:r>
          </a:p>
          <a:p>
            <a:pPr marL="0" marR="0" lvl="0" indent="0" algn="l"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105000"/>
              </a:lnSpc>
              <a:spcBef>
                <a:spcPts val="2000"/>
              </a:spcBef>
              <a:spcAft>
                <a:spcPts val="0"/>
              </a:spcAft>
              <a:buClr>
                <a:schemeClr val="dk1"/>
              </a:buClr>
              <a:buSzPct val="25000"/>
              <a:buFont typeface="Arial"/>
              <a:buNone/>
            </a:pPr>
            <a:br>
              <a:rPr lang="en-US" sz="3330" dirty="0">
                <a:latin typeface="+mn-lt"/>
              </a:rPr>
            </a:br>
            <a:r>
              <a:rPr lang="en-US" sz="3330" b="0" i="0" u="none" strike="noStrike" cap="none" dirty="0">
                <a:solidFill>
                  <a:schemeClr val="dk1"/>
                </a:solidFill>
                <a:latin typeface="+mn-lt"/>
                <a:sym typeface="Lato"/>
              </a:rPr>
              <a:t>Using Google AdWords, Facebook Ads, or LinkedIn Sponsored Updates? The Ads add-on in HubSpot shows you not only impressions and clicks, but leads, customers, and the actual ROI of your campaigns.</a:t>
            </a:r>
          </a:p>
          <a:p>
            <a:pPr marL="0" marR="0" lvl="0" indent="0" algn="ctr" rtl="0">
              <a:lnSpc>
                <a:spcPct val="105000"/>
              </a:lnSpc>
              <a:spcBef>
                <a:spcPts val="2000"/>
              </a:spcBef>
              <a:spcAft>
                <a:spcPts val="0"/>
              </a:spcAft>
              <a:buClr>
                <a:schemeClr val="dk1"/>
              </a:buClr>
              <a:buSzPct val="25000"/>
              <a:buFont typeface="Arial"/>
              <a:buNone/>
            </a:pPr>
            <a:endParaRPr sz="3330" b="0" i="0" u="none" strike="noStrike" cap="none" dirty="0">
              <a:solidFill>
                <a:schemeClr val="dk1"/>
              </a:solidFill>
              <a:latin typeface="+mn-lt"/>
              <a:sym typeface="Lato"/>
            </a:endParaRPr>
          </a:p>
          <a:p>
            <a:pPr marL="0" marR="0" lvl="0" indent="0" algn="l" rtl="0">
              <a:lnSpc>
                <a:spcPct val="80000"/>
              </a:lnSpc>
              <a:spcBef>
                <a:spcPts val="2000"/>
              </a:spcBef>
              <a:buClr>
                <a:schemeClr val="dk1"/>
              </a:buClr>
              <a:buSzPct val="25000"/>
              <a:buFont typeface="Arial"/>
              <a:buNone/>
            </a:pPr>
            <a:endParaRPr sz="3330" b="0" i="0" u="none" strike="noStrike" cap="none" dirty="0">
              <a:solidFill>
                <a:schemeClr val="dk1"/>
              </a:solidFill>
              <a:latin typeface="+mn-lt"/>
              <a:sym typeface="Lato"/>
            </a:endParaRPr>
          </a:p>
        </p:txBody>
      </p:sp>
      <p:sp>
        <p:nvSpPr>
          <p:cNvPr id="263" name="Shape 263"/>
          <p:cNvSpPr txBox="1">
            <a:spLocks noGrp="1"/>
          </p:cNvSpPr>
          <p:nvPr>
            <p:ph type="body" idx="2"/>
          </p:nvPr>
        </p:nvSpPr>
        <p:spPr>
          <a:xfrm>
            <a:off x="12640790" y="3765310"/>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Keywords</a:t>
            </a:r>
          </a:p>
        </p:txBody>
      </p:sp>
      <p:sp>
        <p:nvSpPr>
          <p:cNvPr id="264" name="Shape 264"/>
          <p:cNvSpPr txBox="1"/>
          <p:nvPr/>
        </p:nvSpPr>
        <p:spPr>
          <a:xfrm>
            <a:off x="12640789" y="8043586"/>
            <a:ext cx="10120199" cy="1137900"/>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a:solidFill>
                  <a:schemeClr val="accent1"/>
                </a:solidFill>
                <a:latin typeface="+mn-lt"/>
                <a:ea typeface="Lato"/>
                <a:cs typeface="Lato"/>
                <a:sym typeface="Lato"/>
              </a:rPr>
              <a:t>Ads</a:t>
            </a:r>
          </a:p>
        </p:txBody>
      </p:sp>
      <p:sp>
        <p:nvSpPr>
          <p:cNvPr id="265" name="Shape 265"/>
          <p:cNvSpPr/>
          <p:nvPr/>
        </p:nvSpPr>
        <p:spPr>
          <a:xfrm>
            <a:off x="13681950" y="1143341"/>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a:stretch/>
        </p:blipFill>
        <p:spPr>
          <a:xfrm>
            <a:off x="1566890" y="3905987"/>
            <a:ext cx="10538803" cy="6675119"/>
          </a:xfrm>
          <a:prstGeom prst="rect">
            <a:avLst/>
          </a:prstGeom>
          <a:noFill/>
          <a:ln>
            <a:noFill/>
          </a:ln>
        </p:spPr>
      </p:pic>
      <p:sp>
        <p:nvSpPr>
          <p:cNvPr id="271" name="Shape 271"/>
          <p:cNvSpPr txBox="1">
            <a:spLocks noGrp="1"/>
          </p:cNvSpPr>
          <p:nvPr>
            <p:ph type="body" idx="1"/>
          </p:nvPr>
        </p:nvSpPr>
        <p:spPr>
          <a:xfrm>
            <a:off x="12640790" y="5059471"/>
            <a:ext cx="10626802" cy="9938057"/>
          </a:xfrm>
          <a:prstGeom prst="rect">
            <a:avLst/>
          </a:prstGeom>
          <a:noFill/>
          <a:ln>
            <a:noFill/>
          </a:ln>
        </p:spPr>
        <p:txBody>
          <a:bodyPr lIns="182825" tIns="91400" rIns="182825" bIns="91400" anchor="t" anchorCtr="0">
            <a:noAutofit/>
          </a:bodyPr>
          <a:lstStyle/>
          <a:p>
            <a:pPr marL="0" marR="0" lvl="0" indent="0" algn="l" rtl="0">
              <a:lnSpc>
                <a:spcPct val="115000"/>
              </a:lnSpc>
              <a:spcBef>
                <a:spcPts val="0"/>
              </a:spcBef>
              <a:spcAft>
                <a:spcPts val="0"/>
              </a:spcAft>
              <a:buClr>
                <a:schemeClr val="accent1"/>
              </a:buClr>
              <a:buSzPct val="25000"/>
              <a:buFont typeface="Arial"/>
              <a:buNone/>
            </a:pPr>
            <a:r>
              <a:rPr lang="en-US" sz="3600" b="1" i="0" u="none" strike="noStrike" cap="none">
                <a:solidFill>
                  <a:schemeClr val="accent1"/>
                </a:solidFill>
                <a:latin typeface="+mn-lt"/>
                <a:ea typeface="Lato"/>
                <a:cs typeface="Lato"/>
                <a:sym typeface="Lato"/>
              </a:rPr>
              <a:t>Drive more traffic to key landing pages.</a:t>
            </a:r>
          </a:p>
          <a:p>
            <a:pPr marL="0" marR="0" lvl="0" indent="0" algn="l" rtl="0">
              <a:lnSpc>
                <a:spcPct val="115000"/>
              </a:lnSpc>
              <a:spcBef>
                <a:spcPts val="2000"/>
              </a:spcBef>
              <a:spcAft>
                <a:spcPts val="0"/>
              </a:spcAft>
              <a:buClr>
                <a:schemeClr val="dk1"/>
              </a:buClr>
              <a:buSzPct val="25000"/>
              <a:buFont typeface="Arial"/>
              <a:buNone/>
            </a:pPr>
            <a:r>
              <a:rPr lang="en-US" sz="3600" b="0" i="0" u="none" strike="noStrike" cap="none" dirty="0">
                <a:solidFill>
                  <a:schemeClr val="dk1"/>
                </a:solidFill>
                <a:latin typeface="+mn-lt"/>
                <a:ea typeface="Lato"/>
                <a:cs typeface="Lato"/>
                <a:sym typeface="Lato"/>
              </a:rPr>
              <a:t>Convert your visitors into leads with professional call-to-action buttons (that drive to a landing page) that you can build and add to your site in minutes.</a:t>
            </a:r>
          </a:p>
          <a:p>
            <a:pPr marL="0" marR="0" lvl="0" indent="0" algn="ctr" rtl="0">
              <a:lnSpc>
                <a:spcPct val="115000"/>
              </a:lnSpc>
              <a:spcBef>
                <a:spcPts val="2000"/>
              </a:spcBef>
              <a:spcAft>
                <a:spcPts val="0"/>
              </a:spcAft>
              <a:buClr>
                <a:schemeClr val="dk1"/>
              </a:buClr>
              <a:buSzPct val="25000"/>
              <a:buFont typeface="Arial"/>
              <a:buNone/>
            </a:pPr>
            <a:endParaRPr sz="3600" b="0" i="0" u="none" strike="noStrike" cap="none" dirty="0">
              <a:solidFill>
                <a:schemeClr val="dk1"/>
              </a:solidFill>
              <a:latin typeface="+mn-lt"/>
              <a:ea typeface="Lato"/>
              <a:cs typeface="Lato"/>
              <a:sym typeface="Lato"/>
            </a:endParaRPr>
          </a:p>
          <a:p>
            <a:pPr marL="0" marR="0" lvl="0" indent="0" algn="l" rtl="0">
              <a:lnSpc>
                <a:spcPct val="115000"/>
              </a:lnSpc>
              <a:spcBef>
                <a:spcPts val="2000"/>
              </a:spcBef>
              <a:spcAft>
                <a:spcPts val="0"/>
              </a:spcAft>
              <a:buClr>
                <a:schemeClr val="dk1"/>
              </a:buClr>
              <a:buSzPct val="25000"/>
              <a:buFont typeface="Arial"/>
              <a:buNone/>
            </a:pPr>
            <a:endParaRPr sz="3600" b="0" i="0" u="none" strike="noStrike" cap="none" dirty="0">
              <a:solidFill>
                <a:schemeClr val="dk1"/>
              </a:solidFill>
              <a:latin typeface="+mn-lt"/>
              <a:ea typeface="Lato"/>
              <a:cs typeface="Lato"/>
              <a:sym typeface="Lato"/>
            </a:endParaRPr>
          </a:p>
          <a:p>
            <a:pPr marL="0" marR="0" lvl="0" indent="0" algn="l" rtl="0">
              <a:lnSpc>
                <a:spcPct val="115000"/>
              </a:lnSpc>
              <a:spcBef>
                <a:spcPts val="2000"/>
              </a:spcBef>
              <a:spcAft>
                <a:spcPts val="0"/>
              </a:spcAft>
              <a:buClr>
                <a:schemeClr val="dk1"/>
              </a:buClr>
              <a:buSzPct val="25000"/>
              <a:buFont typeface="Arial"/>
              <a:buNone/>
            </a:pPr>
            <a:r>
              <a:rPr lang="en-US" sz="3600" b="0" i="0" u="none" strike="noStrike" cap="none" dirty="0">
                <a:solidFill>
                  <a:schemeClr val="dk1"/>
                </a:solidFill>
                <a:latin typeface="+mn-lt"/>
                <a:ea typeface="Lato"/>
                <a:cs typeface="Lato"/>
                <a:sym typeface="Lato"/>
              </a:rPr>
              <a:t>Swap out you CTAs within emails, blog posts, or on your website for a unique user experience based on lists, contact properties, sources, and more.</a:t>
            </a:r>
          </a:p>
          <a:p>
            <a:pPr marL="0" marR="0" lvl="0" indent="0" algn="ctr" rtl="0">
              <a:lnSpc>
                <a:spcPct val="115000"/>
              </a:lnSpc>
              <a:spcBef>
                <a:spcPts val="2000"/>
              </a:spcBef>
              <a:spcAft>
                <a:spcPts val="0"/>
              </a:spcAft>
              <a:buClr>
                <a:schemeClr val="dk1"/>
              </a:buClr>
              <a:buSzPct val="25000"/>
              <a:buFont typeface="Arial"/>
              <a:buNone/>
            </a:pPr>
            <a:endParaRPr sz="3600" b="0" i="0" u="none" strike="noStrike" cap="none" dirty="0">
              <a:solidFill>
                <a:schemeClr val="dk1"/>
              </a:solidFill>
              <a:latin typeface="+mn-lt"/>
              <a:ea typeface="Lato"/>
              <a:cs typeface="Lato"/>
              <a:sym typeface="Lato"/>
            </a:endParaRPr>
          </a:p>
          <a:p>
            <a:pPr marL="0" marR="0" lvl="0" indent="0" algn="ctr" rtl="0">
              <a:lnSpc>
                <a:spcPct val="115000"/>
              </a:lnSpc>
              <a:spcBef>
                <a:spcPts val="2000"/>
              </a:spcBef>
              <a:spcAft>
                <a:spcPts val="0"/>
              </a:spcAft>
              <a:buClr>
                <a:schemeClr val="dk1"/>
              </a:buClr>
              <a:buSzPct val="25000"/>
              <a:buFont typeface="Arial"/>
              <a:buNone/>
            </a:pPr>
            <a:endParaRPr sz="3600" b="0" i="0" u="none" strike="noStrike" cap="none" dirty="0">
              <a:solidFill>
                <a:schemeClr val="dk1"/>
              </a:solidFill>
              <a:latin typeface="+mn-lt"/>
              <a:ea typeface="Lato"/>
              <a:cs typeface="Lato"/>
              <a:sym typeface="Lato"/>
            </a:endParaRPr>
          </a:p>
          <a:p>
            <a:pPr marL="0" marR="0" lvl="0" indent="0" algn="l" rtl="0">
              <a:lnSpc>
                <a:spcPct val="115000"/>
              </a:lnSpc>
              <a:spcBef>
                <a:spcPts val="2000"/>
              </a:spcBef>
              <a:buClr>
                <a:schemeClr val="dk1"/>
              </a:buClr>
              <a:buSzPct val="25000"/>
              <a:buFont typeface="Arial"/>
              <a:buNone/>
            </a:pPr>
            <a:endParaRPr sz="3600" b="0" i="0" u="none" strike="noStrike" cap="none" dirty="0">
              <a:solidFill>
                <a:schemeClr val="dk1"/>
              </a:solidFill>
              <a:latin typeface="+mn-lt"/>
              <a:ea typeface="Lato"/>
              <a:cs typeface="Lato"/>
              <a:sym typeface="Lato"/>
            </a:endParaRPr>
          </a:p>
        </p:txBody>
      </p:sp>
      <p:sp>
        <p:nvSpPr>
          <p:cNvPr id="272" name="Shape 272"/>
          <p:cNvSpPr txBox="1">
            <a:spLocks noGrp="1"/>
          </p:cNvSpPr>
          <p:nvPr>
            <p:ph type="body" idx="2"/>
          </p:nvPr>
        </p:nvSpPr>
        <p:spPr>
          <a:xfrm>
            <a:off x="12640790" y="3765310"/>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Call to Actions (CTAs)</a:t>
            </a:r>
          </a:p>
        </p:txBody>
      </p:sp>
      <p:sp>
        <p:nvSpPr>
          <p:cNvPr id="273" name="Shape 273"/>
          <p:cNvSpPr txBox="1"/>
          <p:nvPr/>
        </p:nvSpPr>
        <p:spPr>
          <a:xfrm>
            <a:off x="12640789" y="8734339"/>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a:solidFill>
                  <a:schemeClr val="accent1"/>
                </a:solidFill>
                <a:latin typeface="+mn-lt"/>
                <a:ea typeface="Lato"/>
                <a:cs typeface="Lato"/>
                <a:sym typeface="Lato"/>
              </a:rPr>
              <a:t>Personalization</a:t>
            </a:r>
          </a:p>
        </p:txBody>
      </p:sp>
      <p:sp>
        <p:nvSpPr>
          <p:cNvPr id="274" name="Shape 274"/>
          <p:cNvSpPr/>
          <p:nvPr/>
        </p:nvSpPr>
        <p:spPr>
          <a:xfrm>
            <a:off x="16161389"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p:nvPr/>
        </p:nvSpPr>
        <p:spPr>
          <a:xfrm>
            <a:off x="13907179" y="3332842"/>
            <a:ext cx="10049381" cy="4572408"/>
          </a:xfrm>
          <a:prstGeom prst="rect">
            <a:avLst/>
          </a:prstGeom>
          <a:noFill/>
          <a:ln>
            <a:noFill/>
          </a:ln>
        </p:spPr>
        <p:txBody>
          <a:bodyPr lIns="243725" tIns="243725" rIns="243725" bIns="243725" anchor="t" anchorCtr="0">
            <a:noAutofit/>
          </a:bodyPr>
          <a:lstStyle/>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b="1" dirty="0">
                <a:solidFill>
                  <a:schemeClr val="accent1"/>
                </a:solidFill>
                <a:latin typeface="+mn-lt"/>
                <a:ea typeface="Lato"/>
                <a:cs typeface="Lato"/>
                <a:sym typeface="Lato"/>
              </a:rPr>
              <a:t>Convert more visitors into qualified leads.</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Capture inbound leads through your website with landing pages that are optimized for your brand, easy to customize and track</a:t>
            </a:r>
            <a:br>
              <a:rPr lang="en-US" sz="3600" dirty="0">
                <a:solidFill>
                  <a:schemeClr val="dk1"/>
                </a:solidFill>
                <a:latin typeface="+mn-lt"/>
                <a:ea typeface="Lato"/>
                <a:cs typeface="Lato"/>
                <a:sym typeface="Lato"/>
              </a:rPr>
            </a:br>
            <a:r>
              <a:rPr lang="en-US" sz="3600" dirty="0">
                <a:solidFill>
                  <a:schemeClr val="dk1"/>
                </a:solidFill>
                <a:latin typeface="+mn-lt"/>
                <a:ea typeface="Lato"/>
                <a:cs typeface="Lato"/>
                <a:sym typeface="Lato"/>
              </a:rPr>
              <a:t>.</a:t>
            </a:r>
          </a:p>
          <a:p>
            <a:pPr marL="0" marR="0" lvl="0" indent="0" algn="l"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l" rtl="0">
              <a:lnSpc>
                <a:spcPct val="115000"/>
              </a:lnSpc>
              <a:spcBef>
                <a:spcPts val="0"/>
              </a:spcBef>
              <a:buSzPct val="25000"/>
              <a:buNone/>
            </a:pPr>
            <a:r>
              <a:rPr lang="en-US" sz="3600" dirty="0">
                <a:solidFill>
                  <a:schemeClr val="dk1"/>
                </a:solidFill>
                <a:latin typeface="+mn-lt"/>
                <a:ea typeface="Lato"/>
                <a:cs typeface="Lato"/>
                <a:sym typeface="Lato"/>
              </a:rPr>
              <a:t>See real-time traffic and conversion performance, along with source data. Analyze and A/B test landing pages in real time to optimize for visits and conversions.</a:t>
            </a: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a:p>
            <a:pPr marL="0" marR="0" lvl="0" indent="0" algn="ctr" rtl="0">
              <a:lnSpc>
                <a:spcPct val="115000"/>
              </a:lnSpc>
              <a:spcBef>
                <a:spcPts val="0"/>
              </a:spcBef>
              <a:buNone/>
            </a:pPr>
            <a:endParaRPr sz="3600" dirty="0">
              <a:solidFill>
                <a:schemeClr val="dk1"/>
              </a:solidFill>
              <a:latin typeface="+mn-lt"/>
              <a:ea typeface="Lato"/>
              <a:cs typeface="Lato"/>
              <a:sym typeface="Lato"/>
            </a:endParaRPr>
          </a:p>
        </p:txBody>
      </p:sp>
      <p:pic>
        <p:nvPicPr>
          <p:cNvPr id="280" name="Shape 280"/>
          <p:cNvPicPr preferRelativeResize="0"/>
          <p:nvPr/>
        </p:nvPicPr>
        <p:blipFill rotWithShape="1">
          <a:blip r:embed="rId3">
            <a:alphaModFix/>
          </a:blip>
          <a:srcRect/>
          <a:stretch/>
        </p:blipFill>
        <p:spPr>
          <a:xfrm>
            <a:off x="1496549" y="3650564"/>
            <a:ext cx="11526987" cy="7315200"/>
          </a:xfrm>
          <a:prstGeom prst="rect">
            <a:avLst/>
          </a:prstGeom>
          <a:noFill/>
          <a:ln>
            <a:noFill/>
          </a:ln>
        </p:spPr>
      </p:pic>
      <p:sp>
        <p:nvSpPr>
          <p:cNvPr id="281" name="Shape 281"/>
          <p:cNvSpPr txBox="1">
            <a:spLocks noGrp="1"/>
          </p:cNvSpPr>
          <p:nvPr>
            <p:ph type="body" idx="2"/>
          </p:nvPr>
        </p:nvSpPr>
        <p:spPr>
          <a:xfrm>
            <a:off x="14005526" y="3650564"/>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a:solidFill>
                  <a:schemeClr val="accent1"/>
                </a:solidFill>
                <a:latin typeface="+mn-lt"/>
                <a:ea typeface="Lato"/>
                <a:cs typeface="Lato"/>
                <a:sym typeface="Lato"/>
              </a:rPr>
              <a:t>Landing Pages</a:t>
            </a:r>
          </a:p>
        </p:txBody>
      </p:sp>
      <p:sp>
        <p:nvSpPr>
          <p:cNvPr id="282" name="Shape 282"/>
          <p:cNvSpPr txBox="1">
            <a:spLocks noGrp="1"/>
          </p:cNvSpPr>
          <p:nvPr>
            <p:ph type="body" idx="2"/>
          </p:nvPr>
        </p:nvSpPr>
        <p:spPr>
          <a:xfrm>
            <a:off x="13970314" y="8618641"/>
            <a:ext cx="10120312" cy="1138046"/>
          </a:xfrm>
          <a:prstGeom prst="rect">
            <a:avLst/>
          </a:prstGeom>
          <a:noFill/>
          <a:ln>
            <a:noFill/>
          </a:ln>
        </p:spPr>
        <p:txBody>
          <a:bodyPr lIns="182825" tIns="91400" rIns="182825" bIns="91400" anchor="t" anchorCtr="0">
            <a:noAutofit/>
          </a:bodyPr>
          <a:lstStyle/>
          <a:p>
            <a:pPr marL="0" marR="0" lvl="0" indent="0" algn="l" rtl="0">
              <a:lnSpc>
                <a:spcPct val="90000"/>
              </a:lnSpc>
              <a:spcBef>
                <a:spcPts val="0"/>
              </a:spcBef>
              <a:buClr>
                <a:schemeClr val="accent1"/>
              </a:buClr>
              <a:buSzPct val="25000"/>
              <a:buFont typeface="Arial"/>
              <a:buNone/>
            </a:pPr>
            <a:r>
              <a:rPr lang="en-US" sz="6000" b="0" i="0" u="none" strike="noStrike" cap="none" dirty="0">
                <a:solidFill>
                  <a:schemeClr val="accent1"/>
                </a:solidFill>
                <a:latin typeface="+mn-lt"/>
                <a:ea typeface="Lato"/>
                <a:cs typeface="Lato"/>
                <a:sym typeface="Lato"/>
              </a:rPr>
              <a:t>Analyze in Real Time</a:t>
            </a:r>
          </a:p>
        </p:txBody>
      </p:sp>
      <p:sp>
        <p:nvSpPr>
          <p:cNvPr id="283" name="Shape 283"/>
          <p:cNvSpPr/>
          <p:nvPr/>
        </p:nvSpPr>
        <p:spPr>
          <a:xfrm>
            <a:off x="16161389" y="1185348"/>
            <a:ext cx="1539557" cy="1539959"/>
          </a:xfrm>
          <a:prstGeom prst="ellipse">
            <a:avLst/>
          </a:prstGeom>
          <a:noFill/>
          <a:ln w="762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6400">
              <a:solidFill>
                <a:schemeClr val="lt1"/>
              </a:solidFill>
              <a:latin typeface="+mn-lt"/>
              <a:ea typeface="Lato"/>
              <a:cs typeface="Lato"/>
              <a:sym typeface="Lato"/>
            </a:endParaRPr>
          </a:p>
        </p:txBody>
      </p:sp>
    </p:spTree>
  </p:cSld>
  <p:clrMapOvr>
    <a:masterClrMapping/>
  </p:clrMapOvr>
</p:sld>
</file>

<file path=ppt/theme/theme1.xml><?xml version="1.0" encoding="utf-8"?>
<a:theme xmlns:a="http://schemas.openxmlformats.org/drawingml/2006/main" name="Default Theme">
  <a:themeElements>
    <a:clrScheme name="Investor PRO Light">
      <a:dk1>
        <a:srgbClr val="737572"/>
      </a:dk1>
      <a:lt1>
        <a:srgbClr val="FFFFFF"/>
      </a:lt1>
      <a:dk2>
        <a:srgbClr val="445469"/>
      </a:dk2>
      <a:lt2>
        <a:srgbClr val="F6F7FA"/>
      </a:lt2>
      <a:accent1>
        <a:srgbClr val="0D73B2"/>
      </a:accent1>
      <a:accent2>
        <a:srgbClr val="445468"/>
      </a:accent2>
      <a:accent3>
        <a:srgbClr val="33D1AD"/>
      </a:accent3>
      <a:accent4>
        <a:srgbClr val="F19A14"/>
      </a:accent4>
      <a:accent5>
        <a:srgbClr val="91CE55"/>
      </a:accent5>
      <a:accent6>
        <a:srgbClr val="CAC9D0"/>
      </a:accent6>
      <a:hlink>
        <a:srgbClr val="216BA9"/>
      </a:hlink>
      <a:folHlink>
        <a:srgbClr val="1FB18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2849</Words>
  <Application>Microsoft Office PowerPoint</Application>
  <PresentationFormat>Custom</PresentationFormat>
  <Paragraphs>412</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vt:lpstr>
      <vt:lpstr>Calibri</vt:lpstr>
      <vt:lpstr>Cambria</vt:lpstr>
      <vt:lpstr>Lato</vt:lpstr>
      <vt:lpstr>Lato Light</vt:lpstr>
      <vt:lpstr>Lato Medium</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Krupnick</dc:creator>
  <cp:lastModifiedBy>Abby Krupnick</cp:lastModifiedBy>
  <cp:revision>47</cp:revision>
  <dcterms:modified xsi:type="dcterms:W3CDTF">2017-03-30T16:57:28Z</dcterms:modified>
</cp:coreProperties>
</file>