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Raleway"/>
      <p:regular r:id="rId27"/>
      <p:bold r:id="rId28"/>
      <p:italic r:id="rId29"/>
      <p:boldItalic r:id="rId30"/>
    </p:embeddedFont>
    <p:embeddedFont>
      <p:font typeface="Raleway SemiBold"/>
      <p:regular r:id="rId31"/>
      <p:bold r:id="rId32"/>
      <p:italic r:id="rId33"/>
      <p:boldItalic r:id="rId34"/>
    </p:embeddedFont>
    <p:embeddedFont>
      <p:font typeface="Raleway ExtraBold"/>
      <p:bold r:id="rId35"/>
      <p:boldItalic r:id="rId36"/>
    </p:embeddedFont>
    <p:embeddedFont>
      <p:font typeface="Raleway Light"/>
      <p:regular r:id="rId37"/>
      <p:bold r:id="rId38"/>
      <p:italic r:id="rId39"/>
      <p:boldItalic r:id="rId40"/>
    </p:embeddedFont>
    <p:embeddedFont>
      <p:font typeface="Raleway Medium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844909F-DB84-4007-8870-F138168B83A5}">
  <a:tblStyle styleId="{E844909F-DB84-4007-8870-F138168B83A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Light-boldItalic.fntdata"/><Relationship Id="rId20" Type="http://schemas.openxmlformats.org/officeDocument/2006/relationships/slide" Target="slides/slide15.xml"/><Relationship Id="rId42" Type="http://schemas.openxmlformats.org/officeDocument/2006/relationships/font" Target="fonts/RalewayMedium-bold.fntdata"/><Relationship Id="rId41" Type="http://schemas.openxmlformats.org/officeDocument/2006/relationships/font" Target="fonts/RalewayMedium-regular.fntdata"/><Relationship Id="rId22" Type="http://schemas.openxmlformats.org/officeDocument/2006/relationships/slide" Target="slides/slide17.xml"/><Relationship Id="rId44" Type="http://schemas.openxmlformats.org/officeDocument/2006/relationships/font" Target="fonts/RalewayMedium-boldItalic.fntdata"/><Relationship Id="rId21" Type="http://schemas.openxmlformats.org/officeDocument/2006/relationships/slide" Target="slides/slide16.xml"/><Relationship Id="rId43" Type="http://schemas.openxmlformats.org/officeDocument/2006/relationships/font" Target="fonts/RalewayMedium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aleway-bold.fntdata"/><Relationship Id="rId27" Type="http://schemas.openxmlformats.org/officeDocument/2006/relationships/font" Target="fonts/Ralewa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SemiBold-regular.fntdata"/><Relationship Id="rId30" Type="http://schemas.openxmlformats.org/officeDocument/2006/relationships/font" Target="fonts/Raleway-boldItalic.fntdata"/><Relationship Id="rId11" Type="http://schemas.openxmlformats.org/officeDocument/2006/relationships/slide" Target="slides/slide6.xml"/><Relationship Id="rId33" Type="http://schemas.openxmlformats.org/officeDocument/2006/relationships/font" Target="fonts/RalewaySemiBold-italic.fntdata"/><Relationship Id="rId10" Type="http://schemas.openxmlformats.org/officeDocument/2006/relationships/slide" Target="slides/slide5.xml"/><Relationship Id="rId32" Type="http://schemas.openxmlformats.org/officeDocument/2006/relationships/font" Target="fonts/RalewaySemiBold-bold.fntdata"/><Relationship Id="rId13" Type="http://schemas.openxmlformats.org/officeDocument/2006/relationships/slide" Target="slides/slide8.xml"/><Relationship Id="rId35" Type="http://schemas.openxmlformats.org/officeDocument/2006/relationships/font" Target="fonts/RalewayExtraBold-bold.fntdata"/><Relationship Id="rId12" Type="http://schemas.openxmlformats.org/officeDocument/2006/relationships/slide" Target="slides/slide7.xml"/><Relationship Id="rId34" Type="http://schemas.openxmlformats.org/officeDocument/2006/relationships/font" Target="fonts/RalewaySemiBold-boldItalic.fntdata"/><Relationship Id="rId15" Type="http://schemas.openxmlformats.org/officeDocument/2006/relationships/slide" Target="slides/slide10.xml"/><Relationship Id="rId37" Type="http://schemas.openxmlformats.org/officeDocument/2006/relationships/font" Target="fonts/RalewayLight-regular.fntdata"/><Relationship Id="rId14" Type="http://schemas.openxmlformats.org/officeDocument/2006/relationships/slide" Target="slides/slide9.xml"/><Relationship Id="rId36" Type="http://schemas.openxmlformats.org/officeDocument/2006/relationships/font" Target="fonts/RalewayExtraBold-boldItalic.fntdata"/><Relationship Id="rId17" Type="http://schemas.openxmlformats.org/officeDocument/2006/relationships/slide" Target="slides/slide12.xml"/><Relationship Id="rId39" Type="http://schemas.openxmlformats.org/officeDocument/2006/relationships/font" Target="fonts/RalewayLight-italic.fntdata"/><Relationship Id="rId16" Type="http://schemas.openxmlformats.org/officeDocument/2006/relationships/slide" Target="slides/slide11.xml"/><Relationship Id="rId38" Type="http://schemas.openxmlformats.org/officeDocument/2006/relationships/font" Target="fonts/RalewayLigh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05da5c25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605da5c258_0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05da5c25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605da5c258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05da5c25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605da5c258_0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05da5c25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605da5c258_0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05da5c258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605da5c258_0_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05da5c25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605da5c258_0_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05da5c25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605da5c258_0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4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605da5c25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g605da5c258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05da5c25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605da5c258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05da5c25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605da5c258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05da5c25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605da5c258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05da5c25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605da5c258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05da5c25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605da5c258_0_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2D59"/>
              </a:buClr>
              <a:buSzPts val="12000"/>
              <a:buFont typeface="Raleway"/>
              <a:buNone/>
              <a:defRPr b="0" i="0" sz="12000" u="none" cap="none" strike="noStrike">
                <a:solidFill>
                  <a:srgbClr val="1C2D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b="0" i="0" sz="1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2D59"/>
              </a:buClr>
              <a:buSzPts val="5200"/>
              <a:buFont typeface="Raleway"/>
              <a:buNone/>
              <a:defRPr b="0" i="0" sz="5200" u="none" cap="none" strike="noStrike">
                <a:solidFill>
                  <a:srgbClr val="1C2D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0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0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0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0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0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0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0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0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0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2D59"/>
              </a:buClr>
              <a:buSzPts val="2800"/>
              <a:buFont typeface="Raleway"/>
              <a:buNone/>
              <a:defRPr b="0" i="0" sz="2800" u="none" cap="none" strike="noStrike">
                <a:solidFill>
                  <a:srgbClr val="1C2D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2D59"/>
              </a:buClr>
              <a:buSzPts val="2800"/>
              <a:buFont typeface="Raleway"/>
              <a:buNone/>
              <a:defRPr b="0" i="0" sz="2800" u="none" cap="none" strike="noStrike">
                <a:solidFill>
                  <a:srgbClr val="1C2D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2D59"/>
              </a:buClr>
              <a:buSzPts val="2400"/>
              <a:buFont typeface="Raleway"/>
              <a:buNone/>
              <a:defRPr b="0" i="0" sz="2400" u="none" cap="none" strike="noStrike">
                <a:solidFill>
                  <a:srgbClr val="1C2D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2D59"/>
              </a:buClr>
              <a:buSzPts val="4800"/>
              <a:buFont typeface="Raleway"/>
              <a:buNone/>
              <a:defRPr b="0" i="0" sz="4800" u="none" cap="none" strike="noStrike">
                <a:solidFill>
                  <a:srgbClr val="1C2D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2D59"/>
              </a:buClr>
              <a:buSzPts val="4200"/>
              <a:buFont typeface="Raleway"/>
              <a:buNone/>
              <a:defRPr b="0" i="0" sz="4200" u="none" cap="none" strike="noStrike">
                <a:solidFill>
                  <a:srgbClr val="1C2D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None/>
              <a:defRPr b="0" i="0" sz="21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None/>
              <a:defRPr b="0" i="0" sz="21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None/>
              <a:defRPr b="0" i="0" sz="21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None/>
              <a:defRPr b="0" i="0" sz="21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None/>
              <a:defRPr b="0" i="0" sz="21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None/>
              <a:defRPr b="0" i="0" sz="21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None/>
              <a:defRPr b="0" i="0" sz="21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None/>
              <a:defRPr b="0" i="0" sz="21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None/>
              <a:defRPr b="0" i="0" sz="21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b="0" i="0" sz="1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None/>
              <a:defRPr b="0" i="0" sz="1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2D59"/>
              </a:buClr>
              <a:buSzPts val="2800"/>
              <a:buFont typeface="Raleway"/>
              <a:buNone/>
              <a:defRPr b="0" i="0" sz="2800" u="none" cap="none" strike="noStrike">
                <a:solidFill>
                  <a:srgbClr val="1C2D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b="0" i="0" sz="1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 b="0" i="0" sz="1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B33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4.png"/><Relationship Id="rId13" Type="http://schemas.openxmlformats.org/officeDocument/2006/relationships/image" Target="../media/image11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6.png"/><Relationship Id="rId7" Type="http://schemas.openxmlformats.org/officeDocument/2006/relationships/image" Target="../media/image9.png"/><Relationship Id="rId8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/>
        </p:nvSpPr>
        <p:spPr>
          <a:xfrm>
            <a:off x="4925161" y="1662335"/>
            <a:ext cx="37998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Marketing as a service, driven by data, powered by people.</a:t>
            </a:r>
            <a:endParaRPr b="0" i="0" sz="2400" u="none" cap="none" strike="noStrike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1527D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1527D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Buyer Personas</a:t>
            </a:r>
            <a:endParaRPr sz="2400">
              <a:solidFill>
                <a:srgbClr val="F1527D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9" name="Google Shape;109;p21"/>
          <p:cNvGraphicFramePr/>
          <p:nvPr/>
        </p:nvGraphicFramePr>
        <p:xfrm>
          <a:off x="297300" y="125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Persona 1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MARKETING MESSAGING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How should you describe your solution to your persona?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•[Type in your marketing message]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ELEVATOR PITCH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Sell your persona on your solution!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•[Type in your elevator pitch]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5" name="Google Shape;115;p22"/>
          <p:cNvGraphicFramePr/>
          <p:nvPr/>
        </p:nvGraphicFramePr>
        <p:xfrm>
          <a:off x="297300" y="125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Persona 1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MARKETING MESSAGING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How should you describe your solution to your persona?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•[Type in your marketing message]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ELEVATOR PITCH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Sell your persona on your solution!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•[Type in your elevator pitch]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1" name="Google Shape;121;p23"/>
          <p:cNvGraphicFramePr/>
          <p:nvPr/>
        </p:nvGraphicFramePr>
        <p:xfrm>
          <a:off x="340550" y="105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Persona 2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BACKGROUND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Job? Career path? Family?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•Job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•Career Path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•Family life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4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DEMOGRAPHIC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Male or female? Age? Income? Location?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•Gender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•Age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•Income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•Location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IDENTIFIERS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Demeanor? Communication preferences?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•Demeanor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•Communication Preference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7" name="Google Shape;127;p24"/>
          <p:cNvGraphicFramePr/>
          <p:nvPr/>
        </p:nvGraphicFramePr>
        <p:xfrm>
          <a:off x="344325" y="1179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Persona 2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GOALS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Primary goal? Secondary goal?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•Primary Goal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•Secondary Goal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CHALLENGES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Primary challenge? Secondary challenge?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•Primary Challenge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•Secondary Challenge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WHAT CAN WE DO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…to help our persona achieve their goals?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...to help our persona overcome their challenges?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•What we can do point 1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•What we can do point 2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3" name="Google Shape;133;p25"/>
          <p:cNvGraphicFramePr/>
          <p:nvPr/>
        </p:nvGraphicFramePr>
        <p:xfrm>
          <a:off x="297300" y="1250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Persona 2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REAL QUOTES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About goals, challenges, etc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•Quote 1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•Quote 2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•Quote 3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COMMON OBJECTIONS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Why wouldn’t they buy your product/service?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•Common Objection 1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•Common Objection 2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9" name="Google Shape;139;p26"/>
          <p:cNvGraphicFramePr/>
          <p:nvPr/>
        </p:nvGraphicFramePr>
        <p:xfrm>
          <a:off x="297300" y="125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Persona 2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MARKETING MESSAGING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How should you describe your solution to your persona?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•[Type in your marketing message]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ELEVATOR PITCH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Sell your persona on your solution!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•[Type in your elevator pitch]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5" name="Google Shape;145;p27"/>
          <p:cNvGraphicFramePr/>
          <p:nvPr/>
        </p:nvGraphicFramePr>
        <p:xfrm>
          <a:off x="297300" y="125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Persona 2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MARKETING MESSAGING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How should you describe your solution to your persona?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•[Type in your marketing message]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ELEVATOR PITCH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Sell your persona on your solution!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•[Type in your elevator pitch]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-1093" y="1"/>
            <a:ext cx="914509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516" y="295153"/>
            <a:ext cx="862475" cy="4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8"/>
          <p:cNvSpPr txBox="1"/>
          <p:nvPr/>
        </p:nvSpPr>
        <p:spPr>
          <a:xfrm>
            <a:off x="2064436" y="2067720"/>
            <a:ext cx="5518547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Our Services</a:t>
            </a:r>
            <a:endParaRPr/>
          </a:p>
        </p:txBody>
      </p:sp>
      <p:sp>
        <p:nvSpPr>
          <p:cNvPr id="153" name="Google Shape;153;p28"/>
          <p:cNvSpPr txBox="1"/>
          <p:nvPr/>
        </p:nvSpPr>
        <p:spPr>
          <a:xfrm>
            <a:off x="2064436" y="2683087"/>
            <a:ext cx="5518547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We specialise in an array of Digital Marketing services carried out by a team of strategists, analysts, account managers, and creative teams of writers and designers.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-10886" y="-19664"/>
            <a:ext cx="9154886" cy="516316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/>
          <p:nvPr/>
        </p:nvSpPr>
        <p:spPr>
          <a:xfrm>
            <a:off x="7582983" y="405604"/>
            <a:ext cx="1184584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01 January 2018</a:t>
            </a:r>
            <a:endParaRPr/>
          </a:p>
        </p:txBody>
      </p:sp>
      <p:sp>
        <p:nvSpPr>
          <p:cNvPr id="160" name="Google Shape;160;p29"/>
          <p:cNvSpPr txBox="1"/>
          <p:nvPr/>
        </p:nvSpPr>
        <p:spPr>
          <a:xfrm>
            <a:off x="6818190" y="405604"/>
            <a:ext cx="832248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Section</a:t>
            </a:r>
            <a:endParaRPr/>
          </a:p>
        </p:txBody>
      </p:sp>
      <p:sp>
        <p:nvSpPr>
          <p:cNvPr id="161" name="Google Shape;161;p29"/>
          <p:cNvSpPr txBox="1"/>
          <p:nvPr/>
        </p:nvSpPr>
        <p:spPr>
          <a:xfrm>
            <a:off x="4759194" y="405604"/>
            <a:ext cx="20499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Page Title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2" name="Google Shape;16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516" y="295153"/>
            <a:ext cx="862475" cy="4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/>
        </p:nvSpPr>
        <p:spPr>
          <a:xfrm>
            <a:off x="2064436" y="2067720"/>
            <a:ext cx="5518547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How we work</a:t>
            </a:r>
            <a:endParaRPr/>
          </a:p>
        </p:txBody>
      </p:sp>
      <p:sp>
        <p:nvSpPr>
          <p:cNvPr id="164" name="Google Shape;164;p29"/>
          <p:cNvSpPr txBox="1"/>
          <p:nvPr/>
        </p:nvSpPr>
        <p:spPr>
          <a:xfrm>
            <a:off x="2064436" y="2683087"/>
            <a:ext cx="5518547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Our role is not only to facilitate brand growth and success, but also to calm the chaos and empower our clients to get it done for themselves.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07" y="295153"/>
            <a:ext cx="862475" cy="4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0"/>
          <p:cNvSpPr txBox="1"/>
          <p:nvPr/>
        </p:nvSpPr>
        <p:spPr>
          <a:xfrm>
            <a:off x="669965" y="2214977"/>
            <a:ext cx="140397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Web Development</a:t>
            </a:r>
            <a:endParaRPr/>
          </a:p>
        </p:txBody>
      </p:sp>
      <p:sp>
        <p:nvSpPr>
          <p:cNvPr id="171" name="Google Shape;171;p30"/>
          <p:cNvSpPr txBox="1"/>
          <p:nvPr/>
        </p:nvSpPr>
        <p:spPr>
          <a:xfrm>
            <a:off x="2351483" y="2279524"/>
            <a:ext cx="135888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Digital &amp; Social Strategy</a:t>
            </a:r>
            <a:endParaRPr/>
          </a:p>
        </p:txBody>
      </p:sp>
      <p:sp>
        <p:nvSpPr>
          <p:cNvPr id="172" name="Google Shape;172;p30"/>
          <p:cNvSpPr txBox="1"/>
          <p:nvPr/>
        </p:nvSpPr>
        <p:spPr>
          <a:xfrm>
            <a:off x="6969491" y="2299615"/>
            <a:ext cx="181388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Training</a:t>
            </a:r>
            <a:endParaRPr/>
          </a:p>
        </p:txBody>
      </p:sp>
      <p:sp>
        <p:nvSpPr>
          <p:cNvPr id="173" name="Google Shape;173;p30"/>
          <p:cNvSpPr txBox="1"/>
          <p:nvPr/>
        </p:nvSpPr>
        <p:spPr>
          <a:xfrm>
            <a:off x="5629162" y="2279524"/>
            <a:ext cx="155916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Content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Production</a:t>
            </a:r>
            <a:endParaRPr/>
          </a:p>
        </p:txBody>
      </p:sp>
      <p:sp>
        <p:nvSpPr>
          <p:cNvPr id="174" name="Google Shape;174;p30"/>
          <p:cNvSpPr txBox="1"/>
          <p:nvPr/>
        </p:nvSpPr>
        <p:spPr>
          <a:xfrm>
            <a:off x="1147824" y="4065192"/>
            <a:ext cx="181388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Paid Media</a:t>
            </a:r>
            <a:endParaRPr/>
          </a:p>
        </p:txBody>
      </p:sp>
      <p:sp>
        <p:nvSpPr>
          <p:cNvPr id="175" name="Google Shape;175;p30"/>
          <p:cNvSpPr txBox="1"/>
          <p:nvPr/>
        </p:nvSpPr>
        <p:spPr>
          <a:xfrm>
            <a:off x="4017075" y="2214977"/>
            <a:ext cx="1403978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Sentiment tracking &amp; Social Monitoring</a:t>
            </a:r>
            <a:endParaRPr/>
          </a:p>
        </p:txBody>
      </p:sp>
      <p:sp>
        <p:nvSpPr>
          <p:cNvPr id="176" name="Google Shape;176;p30"/>
          <p:cNvSpPr txBox="1"/>
          <p:nvPr/>
        </p:nvSpPr>
        <p:spPr>
          <a:xfrm>
            <a:off x="3118994" y="3980553"/>
            <a:ext cx="135888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Design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(Web &amp; print)</a:t>
            </a:r>
            <a:endParaRPr/>
          </a:p>
        </p:txBody>
      </p:sp>
      <p:sp>
        <p:nvSpPr>
          <p:cNvPr id="177" name="Google Shape;177;p30"/>
          <p:cNvSpPr txBox="1"/>
          <p:nvPr/>
        </p:nvSpPr>
        <p:spPr>
          <a:xfrm>
            <a:off x="6169170" y="4111358"/>
            <a:ext cx="181388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SEO</a:t>
            </a:r>
            <a:endParaRPr/>
          </a:p>
        </p:txBody>
      </p:sp>
      <p:sp>
        <p:nvSpPr>
          <p:cNvPr id="178" name="Google Shape;178;p30"/>
          <p:cNvSpPr txBox="1"/>
          <p:nvPr/>
        </p:nvSpPr>
        <p:spPr>
          <a:xfrm>
            <a:off x="4810977" y="4026720"/>
            <a:ext cx="155916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Social Media Management</a:t>
            </a:r>
            <a:endParaRPr/>
          </a:p>
        </p:txBody>
      </p:sp>
      <p:pic>
        <p:nvPicPr>
          <p:cNvPr id="179" name="Google Shape;17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0484" y="1318809"/>
            <a:ext cx="662940" cy="66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04194" y="1323548"/>
            <a:ext cx="653461" cy="653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78258" y="1306447"/>
            <a:ext cx="681611" cy="68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19442" y="1281492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95043" y="1322099"/>
            <a:ext cx="808239" cy="80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03424" y="3191950"/>
            <a:ext cx="702681" cy="70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65927" y="3168256"/>
            <a:ext cx="726375" cy="7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281111" y="3303090"/>
            <a:ext cx="618900" cy="6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67779" y="3403558"/>
            <a:ext cx="599058" cy="599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9" name="Google Shape;59;p13"/>
          <p:cNvGraphicFramePr/>
          <p:nvPr/>
        </p:nvGraphicFramePr>
        <p:xfrm>
          <a:off x="368263" y="98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135150"/>
                <a:gridCol w="4144925"/>
              </a:tblGrid>
              <a:tr h="398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SAMPLE SALLY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4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BACKGROUND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Job? Career path? Family?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•Head of Human Resources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•Worked at the same company for 10 years; worked her way up from HR associate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•Married with 2 children (10 and 8)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4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DEMOGRAPHIC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Male or female? Age? Income? Location?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•Skews female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•Age 30 – 45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•Dual HH Income: $140,000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•Suburban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2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IDENTIFIERS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Demeanor? Communication preferences?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•Calm demeanor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•Probably has an assistant screening calls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•Asks to receive collateral mailed/printed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1"/>
          <p:cNvGrpSpPr/>
          <p:nvPr/>
        </p:nvGrpSpPr>
        <p:grpSpPr>
          <a:xfrm>
            <a:off x="-55497" y="0"/>
            <a:ext cx="9199497" cy="5159002"/>
            <a:chOff x="-55497" y="0"/>
            <a:chExt cx="24458282" cy="13716000"/>
          </a:xfrm>
        </p:grpSpPr>
        <p:pic>
          <p:nvPicPr>
            <p:cNvPr descr="dublin.png" id="193" name="Google Shape;193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55497" y="0"/>
              <a:ext cx="8310432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ffices CT.png" id="194" name="Google Shape;194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092355" y="0"/>
              <a:ext cx="8310431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ffices london.png" id="195" name="Google Shape;195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865681" y="0"/>
              <a:ext cx="8310432" cy="137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31"/>
            <p:cNvSpPr txBox="1"/>
            <p:nvPr/>
          </p:nvSpPr>
          <p:spPr>
            <a:xfrm>
              <a:off x="663802" y="10742984"/>
              <a:ext cx="2420721" cy="20729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Dublin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IRELAND</a:t>
              </a:r>
              <a:endParaRPr/>
            </a:p>
          </p:txBody>
        </p:sp>
        <p:sp>
          <p:nvSpPr>
            <p:cNvPr id="197" name="Google Shape;197;p31"/>
            <p:cNvSpPr txBox="1"/>
            <p:nvPr/>
          </p:nvSpPr>
          <p:spPr>
            <a:xfrm>
              <a:off x="8690202" y="10783197"/>
              <a:ext cx="3533059" cy="19911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London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UNITED KINGDOM</a:t>
              </a:r>
              <a:endParaRPr/>
            </a:p>
          </p:txBody>
        </p:sp>
        <p:sp>
          <p:nvSpPr>
            <p:cNvPr id="198" name="Google Shape;198;p31"/>
            <p:cNvSpPr txBox="1"/>
            <p:nvPr/>
          </p:nvSpPr>
          <p:spPr>
            <a:xfrm>
              <a:off x="16984725" y="10783197"/>
              <a:ext cx="3954980" cy="19911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FFFFF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rPr>
                <a:t>Cape Town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SOUTH AFRICA</a:t>
              </a:r>
              <a:endParaRPr/>
            </a:p>
          </p:txBody>
        </p:sp>
        <p:sp>
          <p:nvSpPr>
            <p:cNvPr id="199" name="Google Shape;199;p31"/>
            <p:cNvSpPr txBox="1"/>
            <p:nvPr/>
          </p:nvSpPr>
          <p:spPr>
            <a:xfrm>
              <a:off x="21375827" y="408074"/>
              <a:ext cx="2599717" cy="10910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Offices</a:t>
              </a:r>
              <a:endParaRPr b="0" i="0" sz="12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200" name="Google Shape;200;p31"/>
          <p:cNvCxnSpPr/>
          <p:nvPr/>
        </p:nvCxnSpPr>
        <p:spPr>
          <a:xfrm>
            <a:off x="6403049" y="4510531"/>
            <a:ext cx="196367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1" name="Google Shape;201;p31"/>
          <p:cNvCxnSpPr/>
          <p:nvPr/>
        </p:nvCxnSpPr>
        <p:spPr>
          <a:xfrm>
            <a:off x="3286708" y="4510531"/>
            <a:ext cx="196367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2" name="Google Shape;202;p31"/>
          <p:cNvCxnSpPr/>
          <p:nvPr/>
        </p:nvCxnSpPr>
        <p:spPr>
          <a:xfrm>
            <a:off x="268778" y="4510531"/>
            <a:ext cx="196367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 rotWithShape="1">
          <a:blip r:embed="rId4">
            <a:alphaModFix amt="70000"/>
          </a:blip>
          <a:srcRect b="0" l="0" r="0" t="0"/>
          <a:stretch/>
        </p:blipFill>
        <p:spPr>
          <a:xfrm>
            <a:off x="0" y="0"/>
            <a:ext cx="915488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516" y="295153"/>
            <a:ext cx="862475" cy="4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2064436" y="2380237"/>
            <a:ext cx="551854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5" name="Google Shape;65;p14"/>
          <p:cNvGraphicFramePr/>
          <p:nvPr/>
        </p:nvGraphicFramePr>
        <p:xfrm>
          <a:off x="297300" y="89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135150"/>
                <a:gridCol w="4144925"/>
              </a:tblGrid>
              <a:tr h="398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SAMPLE SALLY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4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GOALS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Primary goal? Secondary goal?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Keep employees happy and turnover low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Support legal and finance teams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4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CHALLENGES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Primary challenge? Secondary challenge?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Getting everything done with a small staff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Rolling out changes to the entire company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2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WHAT CAN WE DO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…to help our persona achieve their goals?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...to help our persona overcome their challenges?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Make it easy to manage all employee data in one place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Integrate with legal and finance team’s systems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" name="Google Shape;71;p15"/>
          <p:cNvGraphicFramePr/>
          <p:nvPr/>
        </p:nvGraphicFramePr>
        <p:xfrm>
          <a:off x="462925" y="829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SAMPLE SALLY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6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REAL QUOTES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About goals, challenges, etc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•“It’s been difficult getting company-wide adoption of new technologies in the past.”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•”I don’t have time to train new employees on a million different databases and platforms.”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•“I’ve had to deal with so many painful integrations with other departments’ databases and software.”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4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COMMON OBJECTIONS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Why wouldn’t they buy your product/service?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•“I’m worried I’ll lose data transitioning to a new system.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•“I don’t want to have to train the entire company on how to use a new system.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7" name="Google Shape;77;p16"/>
          <p:cNvGraphicFramePr/>
          <p:nvPr/>
        </p:nvGraphicFramePr>
        <p:xfrm>
          <a:off x="297300" y="94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SAMPLE SALLY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MARKETING MESSAGING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How should you describe your solution to your persona?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•Integrated HR Database Management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81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ELEVATOR PITCH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Sell your persona on your solution!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•We give you an intuitive database that integrates with your existing software and platforms and lifetime training to help new employees get up to speed quickly.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908877" y="1401848"/>
            <a:ext cx="5518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Your Turn!</a:t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1010802" y="2173291"/>
            <a:ext cx="4587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We’ve provided blank templates for developing three personas.</a:t>
            </a: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(If you need more, simply select the slides on the left-hand side, right click, and choose “Duplicate.”)</a:t>
            </a: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7875" y="1797582"/>
            <a:ext cx="1897413" cy="1897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1" name="Google Shape;91;p18"/>
          <p:cNvGraphicFramePr/>
          <p:nvPr/>
        </p:nvGraphicFramePr>
        <p:xfrm>
          <a:off x="340550" y="105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Persona 1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BACKGROUND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Job? Career path? Family?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•Job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•Career Path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•Family life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4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DEMOGRAPHIC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Male or female? Age? Income? Location?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•Gender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•Age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•Income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•Location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IDENTIFIERS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Demeanor? Communication preferences?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•Demeanor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•Communication Preference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7" name="Google Shape;97;p19"/>
          <p:cNvGraphicFramePr/>
          <p:nvPr/>
        </p:nvGraphicFramePr>
        <p:xfrm>
          <a:off x="344325" y="1179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Persona 1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GOALS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Primary goal? Secondary goal?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•Primary Goal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•Secondary Goal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CHALLENGES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Primary challenge? Secondary challenge?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•Primary Challenge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•Secondary Challenge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WHAT CAN WE DO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…to help our persona achieve their goals?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...to help our persona overcome their challenges?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•What we can do point 1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•What we can do point 2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8" y="340291"/>
            <a:ext cx="862475" cy="4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3" name="Google Shape;103;p20"/>
          <p:cNvGraphicFramePr/>
          <p:nvPr/>
        </p:nvGraphicFramePr>
        <p:xfrm>
          <a:off x="297300" y="1250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{E844909F-DB84-4007-8870-F138168B83A5}</a:tableStyleId>
              </a:tblPr>
              <a:tblGrid>
                <a:gridCol w="4057650"/>
                <a:gridCol w="4067175"/>
              </a:tblGrid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Name of Persona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Persona 1</a:t>
                      </a:r>
                      <a:endParaRPr b="1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REAL QUOTES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About goals, challenges, etc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•Quote 1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•Quote 2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•Quote 3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COMMON OBJECTIONS</a:t>
                      </a:r>
                      <a:endParaRPr b="1"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Why wouldn’t they buy your product/service?</a:t>
                      </a:r>
                      <a:endParaRPr sz="120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52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•Common Objection 1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•Common Objection 2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33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arbbl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