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912" r:id="rId2"/>
  </p:sldMasterIdLst>
  <p:notesMasterIdLst>
    <p:notesMasterId r:id="rId42"/>
  </p:notesMasterIdLst>
  <p:sldIdLst>
    <p:sldId id="298" r:id="rId3"/>
    <p:sldId id="288" r:id="rId4"/>
    <p:sldId id="297" r:id="rId5"/>
    <p:sldId id="292" r:id="rId6"/>
    <p:sldId id="311" r:id="rId7"/>
    <p:sldId id="259" r:id="rId8"/>
    <p:sldId id="289" r:id="rId9"/>
    <p:sldId id="261" r:id="rId10"/>
    <p:sldId id="290" r:id="rId11"/>
    <p:sldId id="266" r:id="rId12"/>
    <p:sldId id="265" r:id="rId13"/>
    <p:sldId id="306" r:id="rId14"/>
    <p:sldId id="307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4" r:id="rId23"/>
    <p:sldId id="276" r:id="rId24"/>
    <p:sldId id="308" r:id="rId25"/>
    <p:sldId id="275" r:id="rId26"/>
    <p:sldId id="309" r:id="rId27"/>
    <p:sldId id="295" r:id="rId28"/>
    <p:sldId id="305" r:id="rId29"/>
    <p:sldId id="304" r:id="rId30"/>
    <p:sldId id="279" r:id="rId31"/>
    <p:sldId id="313" r:id="rId32"/>
    <p:sldId id="314" r:id="rId33"/>
    <p:sldId id="299" r:id="rId34"/>
    <p:sldId id="300" r:id="rId35"/>
    <p:sldId id="301" r:id="rId36"/>
    <p:sldId id="302" r:id="rId37"/>
    <p:sldId id="312" r:id="rId38"/>
    <p:sldId id="296" r:id="rId39"/>
    <p:sldId id="287" r:id="rId40"/>
    <p:sldId id="303" r:id="rId41"/>
  </p:sldIdLst>
  <p:sldSz cx="9144000" cy="6858000" type="letter"/>
  <p:notesSz cx="7315200" cy="96012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69"/>
    <a:srgbClr val="6D6A5E"/>
    <a:srgbClr val="800000"/>
    <a:srgbClr val="595959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 autoAdjust="0"/>
  </p:normalViewPr>
  <p:slideViewPr>
    <p:cSldViewPr>
      <p:cViewPr>
        <p:scale>
          <a:sx n="100" d="100"/>
          <a:sy n="100" d="100"/>
        </p:scale>
        <p:origin x="-1950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154"/>
    </p:cViewPr>
  </p:sorterViewPr>
  <p:notesViewPr>
    <p:cSldViewPr>
      <p:cViewPr varScale="1">
        <p:scale>
          <a:sx n="93" d="100"/>
          <a:sy n="93" d="100"/>
        </p:scale>
        <p:origin x="-354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28A4009-5D03-40E0-B32C-D26423BCCDBD}" type="datetimeFigureOut">
              <a:rPr lang="en-US" smtClean="0"/>
              <a:pPr/>
              <a:t>4/20/2017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BC22EF3-3436-47D1-8E51-E83A922A2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1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88B1E-CED8-4D42-A7AA-3BC152EB3B1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3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Need final pre-punched hole positions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733" indent="-2856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666" indent="-22853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731" indent="-22853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6798" indent="-22853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863" indent="-2285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930" indent="-2285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994" indent="-2285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061" indent="-2285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A78FDF-5D72-447C-917B-6E3D94861622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update the text and photos</a:t>
            </a:r>
            <a:r>
              <a:rPr lang="en-US" baseline="0" dirty="0" smtClean="0"/>
              <a:t> with correct cutting equipment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50F3-586D-4EA0-96EA-06198842AA6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3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22EF3-3436-47D1-8E51-E83A922A217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67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Replace photo with photo of installed panel vent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22EF3-3436-47D1-8E51-E83A922A217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94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42" indent="-2857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33" indent="-2285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966" indent="-2285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099" indent="-2285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365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497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BC4350-C88F-481F-B557-27AAED4473A5}" type="slidenum">
              <a:rPr lang="en-US" smtClean="0"/>
              <a:pPr eaLnBrk="1" hangingPunct="1"/>
              <a:t>37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>
                <a:solidFill>
                  <a:srgbClr val="003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D6A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C34B8AA-0666-4621-8769-C87DB31DB23D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1676400"/>
            <a:ext cx="4038600" cy="2187575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3"/>
          </p:nvPr>
        </p:nvSpPr>
        <p:spPr>
          <a:xfrm>
            <a:off x="4724400" y="3733800"/>
            <a:ext cx="4038600" cy="2187575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3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14263"/>
            <a:ext cx="8229600" cy="868362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57600"/>
            <a:ext cx="4038600" cy="685800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3"/>
          </p:nvPr>
        </p:nvSpPr>
        <p:spPr>
          <a:xfrm>
            <a:off x="4648200" y="3650565"/>
            <a:ext cx="4038600" cy="692835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648200" y="5098365"/>
            <a:ext cx="4038600" cy="1226235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1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3"/>
          </p:nvPr>
        </p:nvSpPr>
        <p:spPr>
          <a:xfrm>
            <a:off x="6248400" y="1676400"/>
            <a:ext cx="2667000" cy="4419600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1 Conten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944562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305800" cy="609600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18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1 Content-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667000" y="1676400"/>
            <a:ext cx="3810000" cy="2187575"/>
          </a:xfrm>
        </p:spPr>
        <p:txBody>
          <a:bodyPr>
            <a:normAutofit/>
          </a:bodyPr>
          <a:lstStyle>
            <a:lvl1pPr indent="0" algn="l">
              <a:buFontTx/>
              <a:buNone/>
              <a:defRPr sz="2000" baseline="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 algn="l">
              <a:buFontTx/>
              <a:buNone/>
              <a:defRPr sz="1600"/>
            </a:lvl4pPr>
            <a:lvl5pPr algn="l">
              <a:buFontTx/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2D4C4-AD20-494F-AC60-757C1DBDB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C34B8AA-0666-4621-8769-C87DB31DB23D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2060"/>
              </a:buClr>
              <a:defRPr sz="2400">
                <a:solidFill>
                  <a:srgbClr val="7F7F7F"/>
                </a:solidFill>
              </a:defRPr>
            </a:lvl1pPr>
            <a:lvl2pPr>
              <a:buClr>
                <a:srgbClr val="002060"/>
              </a:buClr>
              <a:defRPr sz="2000">
                <a:solidFill>
                  <a:srgbClr val="7F7F7F"/>
                </a:solidFill>
              </a:defRPr>
            </a:lvl2pPr>
            <a:lvl3pPr>
              <a:buClr>
                <a:srgbClr val="002060"/>
              </a:buClr>
              <a:defRPr sz="1800">
                <a:solidFill>
                  <a:srgbClr val="7F7F7F"/>
                </a:solidFill>
              </a:defRPr>
            </a:lvl3pPr>
            <a:lvl4pPr>
              <a:buClr>
                <a:srgbClr val="002060"/>
              </a:buClr>
              <a:defRPr sz="1600">
                <a:solidFill>
                  <a:srgbClr val="7F7F7F"/>
                </a:solidFill>
              </a:defRPr>
            </a:lvl4pPr>
            <a:lvl5pPr>
              <a:buClr>
                <a:srgbClr val="002060"/>
              </a:buClr>
              <a:defRPr sz="16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0861173-4839-45B8-BA09-E52F46167A76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74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2060"/>
              </a:buClr>
              <a:defRPr sz="2000">
                <a:solidFill>
                  <a:srgbClr val="7F7F7F"/>
                </a:solidFill>
              </a:defRPr>
            </a:lvl1pPr>
            <a:lvl2pPr>
              <a:buClr>
                <a:srgbClr val="002060"/>
              </a:buClr>
              <a:defRPr sz="1800">
                <a:solidFill>
                  <a:srgbClr val="7F7F7F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rgbClr val="7F7F7F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rgbClr val="7F7F7F"/>
                </a:solidFill>
              </a:defRPr>
            </a:lvl4pPr>
            <a:lvl5pPr>
              <a:buClr>
                <a:srgbClr val="002060"/>
              </a:buCl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0861173-4839-45B8-BA09-E52F46167A76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3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76EB5C5-579D-4E03-B08E-4F9837673BE5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3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>
            <a:lvl1pPr>
              <a:buClr>
                <a:srgbClr val="002060"/>
              </a:buClr>
              <a:defRPr sz="1800">
                <a:solidFill>
                  <a:srgbClr val="6D6A5E"/>
                </a:solidFill>
              </a:defRPr>
            </a:lvl1pPr>
            <a:lvl2pPr>
              <a:buClr>
                <a:srgbClr val="002060"/>
              </a:buClr>
              <a:defRPr sz="1800">
                <a:solidFill>
                  <a:srgbClr val="6D6A5E"/>
                </a:solidFill>
              </a:defRPr>
            </a:lvl2pPr>
            <a:lvl3pPr>
              <a:buClr>
                <a:srgbClr val="002060"/>
              </a:buClr>
              <a:defRPr sz="1800">
                <a:solidFill>
                  <a:srgbClr val="6D6A5E"/>
                </a:solidFill>
              </a:defRPr>
            </a:lvl3pPr>
            <a:lvl4pPr>
              <a:buClr>
                <a:srgbClr val="002060"/>
              </a:buClr>
              <a:defRPr sz="1800">
                <a:solidFill>
                  <a:srgbClr val="6D6A5E"/>
                </a:solidFill>
              </a:defRPr>
            </a:lvl4pPr>
            <a:lvl5pPr>
              <a:buClr>
                <a:srgbClr val="002060"/>
              </a:buClr>
              <a:defRPr sz="1800">
                <a:solidFill>
                  <a:srgbClr val="6D6A5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0861173-4839-45B8-BA09-E52F46167A76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5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4D2509C-7ABC-41B0-845B-4AA4D4759A4D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20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C6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D6A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742950" indent="-285750">
              <a:buFont typeface="Wingdings" panose="05000000000000000000" pitchFamily="2" charset="2"/>
              <a:buChar char="§"/>
              <a:defRPr sz="2000"/>
            </a:lvl2pPr>
            <a:lvl3pPr marL="1257300" indent="-3429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6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 marL="800100" indent="-342900">
              <a:buFont typeface="Wingdings" panose="05000000000000000000" pitchFamily="2" charset="2"/>
              <a:buChar char="§"/>
              <a:defRPr sz="2000"/>
            </a:lvl2pPr>
            <a:lvl3pPr marL="1200150" indent="-285750">
              <a:buFont typeface="Wingdings" panose="05000000000000000000" pitchFamily="2" charset="2"/>
              <a:buChar char="§"/>
              <a:defRPr sz="1800"/>
            </a:lvl3pPr>
            <a:lvl4pPr marL="1657350" indent="-285750">
              <a:buFont typeface="Wingdings" panose="05000000000000000000" pitchFamily="2" charset="2"/>
              <a:buChar char="§"/>
              <a:defRPr sz="1600"/>
            </a:lvl4pPr>
            <a:lvl5pPr marL="2114550" indent="-285750"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39E2C59-DD48-4700-B62E-07727C5C09D7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93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84E70D2-E615-4832-892E-B89D5CDADF28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32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081CE89-6CB4-4ADA-926B-2F9EF36FD7F9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68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ECRA-Header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z="4000" dirty="0" smtClean="0"/>
              <a:t>Verdana 40pt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3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>
            <a:lvl1pPr>
              <a:buClr>
                <a:srgbClr val="002060"/>
              </a:buClr>
              <a:defRPr sz="2000">
                <a:solidFill>
                  <a:srgbClr val="7F7F7F"/>
                </a:solidFill>
              </a:defRPr>
            </a:lvl1pPr>
            <a:lvl2pPr>
              <a:buClr>
                <a:srgbClr val="002060"/>
              </a:buClr>
              <a:defRPr sz="1800">
                <a:solidFill>
                  <a:srgbClr val="7F7F7F"/>
                </a:solidFill>
              </a:defRPr>
            </a:lvl2pPr>
            <a:lvl3pPr>
              <a:buClr>
                <a:srgbClr val="002060"/>
              </a:buClr>
              <a:defRPr sz="1600">
                <a:solidFill>
                  <a:srgbClr val="7F7F7F"/>
                </a:solidFill>
              </a:defRPr>
            </a:lvl3pPr>
            <a:lvl4pPr>
              <a:buClr>
                <a:srgbClr val="002060"/>
              </a:buClr>
              <a:defRPr sz="1400">
                <a:solidFill>
                  <a:srgbClr val="7F7F7F"/>
                </a:solidFill>
              </a:defRPr>
            </a:lvl4pPr>
            <a:lvl5pPr>
              <a:buClr>
                <a:srgbClr val="002060"/>
              </a:buClr>
              <a:defRPr sz="1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0861173-4839-45B8-BA09-E52F46167A76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1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76EB5C5-579D-4E03-B08E-4F9837673BE5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4D2509C-7ABC-41B0-845B-4AA4D4759A4D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4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39E2C59-DD48-4700-B62E-07727C5C09D7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3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>
            <a:lvl1pPr>
              <a:defRPr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84E70D2-E615-4832-892E-B89D5CDADF28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2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081CE89-6CB4-4ADA-926B-2F9EF36FD7F9}" type="datetime1">
              <a:rPr lang="en-US" smtClean="0">
                <a:solidFill>
                  <a:prstClr val="black"/>
                </a:solidFill>
              </a:rPr>
              <a:pPr defTabSz="914400"/>
              <a:t>4/20/2017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A7A41A1-7C05-45BD-B28D-01AA1FE1286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8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ECRA-Header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z="4000" dirty="0" smtClean="0"/>
              <a:t>Verdana 40pt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2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144" y="6096000"/>
            <a:ext cx="9153144" cy="775779"/>
            <a:chOff x="0" y="5867400"/>
            <a:chExt cx="9144000" cy="992187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0" y="5867400"/>
              <a:ext cx="6275832" cy="992187"/>
              <a:chOff x="0" y="5867400"/>
              <a:chExt cx="6275832" cy="992187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8" t="27717" r="12811" b="20732"/>
              <a:stretch/>
            </p:blipFill>
            <p:spPr bwMode="auto">
              <a:xfrm>
                <a:off x="0" y="5867400"/>
                <a:ext cx="3227832" cy="99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 userDrawn="1"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8" t="27717" r="12811" b="20732"/>
              <a:stretch/>
            </p:blipFill>
            <p:spPr bwMode="auto">
              <a:xfrm>
                <a:off x="3048000" y="5868987"/>
                <a:ext cx="3227832" cy="99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0" name="Picture 6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952" y="5867400"/>
              <a:ext cx="6099048" cy="99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58000" y="6653213"/>
            <a:ext cx="2146300" cy="128587"/>
          </a:xfrm>
          <a:prstGeom prst="rect">
            <a:avLst/>
          </a:prstGeom>
        </p:spPr>
        <p:txBody>
          <a:bodyPr lIns="91429" tIns="45714" rIns="91429" bIns="45714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 defTabSz="914293">
              <a:defRPr/>
            </a:pPr>
            <a:r>
              <a:rPr lang="en-US" sz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 </a:t>
            </a:r>
            <a:r>
              <a:rPr lang="en-US" sz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DECRA Roofing Systems, Inc. </a:t>
            </a:r>
            <a:r>
              <a:rPr lang="en-US" sz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2017</a:t>
            </a:r>
            <a:endParaRPr lang="en-US" sz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669" y="6658966"/>
            <a:ext cx="795338" cy="11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34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i="1" kern="1200">
          <a:solidFill>
            <a:srgbClr val="003C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/>
        </p:nvSpPr>
        <p:spPr>
          <a:xfrm>
            <a:off x="6858000" y="6653213"/>
            <a:ext cx="2146300" cy="128587"/>
          </a:xfrm>
          <a:prstGeom prst="rect">
            <a:avLst/>
          </a:prstGeom>
        </p:spPr>
        <p:txBody>
          <a:bodyPr lIns="91429" tIns="45714" rIns="91429" bIns="45714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 defTabSz="914293">
              <a:defRPr/>
            </a:pPr>
            <a:r>
              <a:rPr lang="en-US" sz="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 </a:t>
            </a:r>
            <a:r>
              <a:rPr lang="en-US" sz="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DECRA Roofing </a:t>
            </a:r>
            <a:r>
              <a:rPr lang="en-US" sz="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Systems,</a:t>
            </a:r>
            <a:r>
              <a:rPr lang="en-US" sz="6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Inc. 2017</a:t>
            </a:r>
            <a:endParaRPr lang="en-US" sz="6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53200"/>
            <a:ext cx="795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87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i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2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2060"/>
        </a:buClr>
        <a:buFont typeface="Arial" panose="020B0604020202020204" pitchFamily="34" charset="0"/>
        <a:buChar char="–"/>
        <a:defRPr sz="24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§"/>
        <a:defRPr sz="20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2060"/>
        </a:buClr>
        <a:buFont typeface="Arial" panose="020B0604020202020204" pitchFamily="34" charset="0"/>
        <a:buChar char="–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2060"/>
        </a:buClr>
        <a:buFont typeface="Arial" panose="020B0604020202020204" pitchFamily="34" charset="0"/>
        <a:buChar char="»"/>
        <a:defRPr sz="1800" kern="1200">
          <a:solidFill>
            <a:srgbClr val="6D6A5E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hyperlink" Target="http://www.decra.com/technical/product-evaluations" TargetMode="Externa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cra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-16247" y="5432936"/>
            <a:ext cx="9160247" cy="1102442"/>
          </a:xfrm>
          <a:prstGeom prst="rect">
            <a:avLst/>
          </a:prstGeom>
        </p:spPr>
        <p:txBody>
          <a:bodyPr vert="horz" lIns="91429" tIns="45714" rIns="91429" bIns="45714" rtlCol="0" anchor="ctr">
            <a:noAutofit/>
          </a:bodyPr>
          <a:lstStyle>
            <a:lvl1pPr algn="ctr" defTabSz="914293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ea typeface="+mj-ea"/>
                <a:cs typeface="Lucida Sans" pitchFamily="34" charset="0"/>
              </a:defRPr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6D6A5E"/>
                </a:solidFill>
              </a:rPr>
              <a:t>Direct to Deck Installation Details</a:t>
            </a:r>
            <a:br>
              <a:rPr lang="en-US" i="1" dirty="0" smtClean="0">
                <a:solidFill>
                  <a:srgbClr val="6D6A5E"/>
                </a:solidFill>
              </a:rPr>
            </a:br>
            <a:r>
              <a:rPr lang="en-US" i="1" dirty="0" smtClean="0">
                <a:solidFill>
                  <a:srgbClr val="6D6A5E"/>
                </a:solidFill>
              </a:rPr>
              <a:t>Villa Tile</a:t>
            </a:r>
            <a:endParaRPr lang="en-US" i="1" dirty="0">
              <a:solidFill>
                <a:srgbClr val="6D6A5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40" y="432334"/>
            <a:ext cx="2238260" cy="3296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563562"/>
          </a:xfrm>
        </p:spPr>
        <p:txBody>
          <a:bodyPr/>
          <a:lstStyle/>
          <a:p>
            <a:r>
              <a:rPr lang="en-US" dirty="0">
                <a:solidFill>
                  <a:srgbClr val="003C69"/>
                </a:solidFill>
              </a:rPr>
              <a:t>Experience the </a:t>
            </a:r>
            <a:r>
              <a:rPr lang="en-US" dirty="0" smtClean="0">
                <a:solidFill>
                  <a:srgbClr val="003C69"/>
                </a:solidFill>
              </a:rPr>
              <a:t>                 Difference</a:t>
            </a:r>
            <a:r>
              <a:rPr lang="en-US" dirty="0">
                <a:solidFill>
                  <a:srgbClr val="093468"/>
                </a:solidFill>
              </a:rPr>
              <a:t/>
            </a:r>
            <a:br>
              <a:rPr lang="en-US" dirty="0">
                <a:solidFill>
                  <a:srgbClr val="093468"/>
                </a:solidFill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51112" cy="4111899"/>
          </a:xfrm>
        </p:spPr>
      </p:pic>
    </p:spTree>
    <p:extLst>
      <p:ext uri="{BB962C8B-B14F-4D97-AF65-F5344CB8AC3E}">
        <p14:creationId xmlns:p14="http://schemas.microsoft.com/office/powerpoint/2010/main" val="14871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1 x 4 at First Course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5067300" cy="45259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Install the front edge of a 1x4 15-½” from the edge of the fascia.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1800" dirty="0" smtClean="0"/>
              <a:t>Fasten this to the deck using screws that will fit flush to the 1x4 and long enough to penetrate the deck securely.</a:t>
            </a:r>
            <a:endParaRPr lang="en-US" sz="1800" dirty="0"/>
          </a:p>
        </p:txBody>
      </p:sp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5127625" y="3429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78803"/>
            <a:ext cx="3276600" cy="24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Z:\Marketing\DECRA Presentations\Installation\Graphics-Install Slides-Villa\Villa Install Details (4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r="5978" b="10661"/>
          <a:stretch/>
        </p:blipFill>
        <p:spPr bwMode="auto">
          <a:xfrm>
            <a:off x="6019800" y="3626363"/>
            <a:ext cx="2667000" cy="227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3637695"/>
            <a:ext cx="2743200" cy="226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626363"/>
            <a:ext cx="2667000" cy="226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328" y="1219200"/>
            <a:ext cx="384515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Villa Valley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0" y="838200"/>
            <a:ext cx="4114800" cy="5257800"/>
          </a:xfrm>
        </p:spPr>
        <p:txBody>
          <a:bodyPr anchor="ctr">
            <a:normAutofit/>
          </a:bodyPr>
          <a:lstStyle/>
          <a:p>
            <a:r>
              <a:rPr lang="en-US" sz="1800" dirty="0" smtClean="0"/>
              <a:t>Valley pieces should overlap minimum 6” – fasteners should be positioned outside the last rib on either side – paint the valley before installing panels.</a:t>
            </a: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Use Villa Valley or standard concrete valley metal – minimum 26 gauge pre-finished aluminum-zinc alloy coated steel, minimum 16” wide with a minimum 3-1/4” center upstand.</a:t>
            </a:r>
            <a:endParaRPr lang="en-US" sz="800" dirty="0" smtClean="0"/>
          </a:p>
          <a:p>
            <a:endParaRPr lang="en-US" sz="800" dirty="0" smtClean="0"/>
          </a:p>
          <a:p>
            <a:r>
              <a:rPr lang="en-US" sz="1800" dirty="0" smtClean="0"/>
              <a:t>Ices and Water Shield recommended for freeze/thaw conditions.</a:t>
            </a:r>
            <a:endParaRPr lang="en-US" sz="18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1" y="4724400"/>
            <a:ext cx="3845151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5" y="3352800"/>
            <a:ext cx="4071939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Villa Channel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1"/>
            <a:ext cx="8305800" cy="914400"/>
          </a:xfrm>
        </p:spPr>
        <p:txBody>
          <a:bodyPr/>
          <a:lstStyle/>
          <a:p>
            <a:r>
              <a:rPr lang="en-US" sz="1800" dirty="0" smtClean="0"/>
              <a:t>Install Villa Channel at rake/gable, roof-to-wall, and along both sides of the 2 x 2s at the hip.</a:t>
            </a:r>
          </a:p>
          <a:p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6346" r="26596"/>
          <a:stretch/>
        </p:blipFill>
        <p:spPr>
          <a:xfrm>
            <a:off x="3019426" y="2040730"/>
            <a:ext cx="2743200" cy="3771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024060"/>
            <a:ext cx="2562224" cy="380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3" y="2895600"/>
            <a:ext cx="2702859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3" y="2040730"/>
            <a:ext cx="2646829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Villa Channel - Fastening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1"/>
            <a:ext cx="3733800" cy="1904999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595959"/>
                </a:solidFill>
              </a:rPr>
              <a:t>Overlap a minimum of 6” – fasteners are positioned outside the last rib.</a:t>
            </a:r>
          </a:p>
          <a:p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4438650" y="1066800"/>
            <a:ext cx="4106100" cy="4622800"/>
            <a:chOff x="4343400" y="1752600"/>
            <a:chExt cx="3003550" cy="3937000"/>
          </a:xfrm>
        </p:grpSpPr>
        <p:pic>
          <p:nvPicPr>
            <p:cNvPr id="9220" name="Picture 16" descr="IMG_6346"/>
            <p:cNvPicPr>
              <a:picLocks noChangeAspect="1" noChangeArrowheads="1"/>
            </p:cNvPicPr>
            <p:nvPr/>
          </p:nvPicPr>
          <p:blipFill>
            <a:blip r:embed="rId2" cstate="print"/>
            <a:srcRect l="36958" t="46187" r="35667"/>
            <a:stretch>
              <a:fillRect/>
            </a:stretch>
          </p:blipFill>
          <p:spPr bwMode="auto">
            <a:xfrm>
              <a:off x="4343400" y="1752600"/>
              <a:ext cx="3003550" cy="3937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" name="Group 17"/>
            <p:cNvGrpSpPr>
              <a:grpSpLocks/>
            </p:cNvGrpSpPr>
            <p:nvPr/>
          </p:nvGrpSpPr>
          <p:grpSpPr bwMode="auto">
            <a:xfrm>
              <a:off x="4648200" y="2057400"/>
              <a:ext cx="2438400" cy="3124200"/>
              <a:chOff x="2928" y="1296"/>
              <a:chExt cx="1536" cy="1968"/>
            </a:xfrm>
          </p:grpSpPr>
          <p:sp>
            <p:nvSpPr>
              <p:cNvPr id="9222" name="Oval 15"/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288" cy="288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23" name="Oval 8"/>
              <p:cNvSpPr>
                <a:spLocks noChangeArrowheads="1"/>
              </p:cNvSpPr>
              <p:nvPr/>
            </p:nvSpPr>
            <p:spPr bwMode="auto">
              <a:xfrm>
                <a:off x="4176" y="2976"/>
                <a:ext cx="288" cy="288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24" name="Oval 14"/>
              <p:cNvSpPr>
                <a:spLocks noChangeArrowheads="1"/>
              </p:cNvSpPr>
              <p:nvPr/>
            </p:nvSpPr>
            <p:spPr bwMode="auto">
              <a:xfrm>
                <a:off x="2928" y="1824"/>
                <a:ext cx="288" cy="288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84512"/>
            <a:ext cx="3733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4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Panel Installation</a:t>
            </a:r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228600" y="838200"/>
            <a:ext cx="4114800" cy="525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6D6A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6D6A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6D6A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–"/>
              <a:defRPr sz="2000" kern="1200">
                <a:solidFill>
                  <a:srgbClr val="6D6A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»"/>
              <a:defRPr sz="2000" kern="1200">
                <a:solidFill>
                  <a:srgbClr val="6D6A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/>
              <a:t>First course of panels will be fastened at the back of the panel. The </a:t>
            </a:r>
            <a:r>
              <a:rPr lang="en-US" sz="1800" dirty="0"/>
              <a:t>nose of the panel will be fastened </a:t>
            </a:r>
            <a:r>
              <a:rPr lang="en-US" sz="1800" dirty="0" smtClean="0"/>
              <a:t>during Bird Stop – Eave Installation.</a:t>
            </a:r>
            <a:endParaRPr lang="en-US" sz="1800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800" dirty="0" smtClean="0"/>
          </a:p>
          <a:p>
            <a:r>
              <a:rPr lang="en-US" sz="1800" dirty="0"/>
              <a:t>Lay out panels and fasten as you go along - start at the fascia and work towards the ridge</a:t>
            </a:r>
            <a:r>
              <a:rPr lang="en-US" sz="1800" dirty="0" smtClean="0"/>
              <a:t>.</a:t>
            </a:r>
          </a:p>
          <a:p>
            <a:endParaRPr lang="en-US" sz="800" dirty="0" smtClean="0"/>
          </a:p>
          <a:p>
            <a:r>
              <a:rPr lang="en-US" sz="1800" dirty="0" smtClean="0"/>
              <a:t>Driving Screws straight down perpendicular to the deck will ensure a tight finish and a straight alignment.</a:t>
            </a:r>
            <a:endParaRPr lang="en-US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11728" r="6578" b="9284"/>
          <a:stretch/>
        </p:blipFill>
        <p:spPr bwMode="auto">
          <a:xfrm>
            <a:off x="4333871" y="1219200"/>
            <a:ext cx="1764537" cy="114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9362"/>
            <a:ext cx="1764538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1" y="4133850"/>
            <a:ext cx="4581529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r="14692"/>
          <a:stretch/>
        </p:blipFill>
        <p:spPr bwMode="auto">
          <a:xfrm>
            <a:off x="6248400" y="1219200"/>
            <a:ext cx="2667000" cy="262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/>
          <a:stretch/>
        </p:blipFill>
        <p:spPr bwMode="auto">
          <a:xfrm>
            <a:off x="4788945" y="3810000"/>
            <a:ext cx="4110540" cy="218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Panel Installation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743200"/>
          </a:xfrm>
        </p:spPr>
        <p:txBody>
          <a:bodyPr/>
          <a:lstStyle/>
          <a:p>
            <a:r>
              <a:rPr lang="en-US" dirty="0" smtClean="0"/>
              <a:t>Start at fascia and work up to the ridge.  Start the first course with a full panel and the second course with a cut panel measuring 24.5”.</a:t>
            </a:r>
            <a:r>
              <a:rPr lang="en-US" sz="800" dirty="0"/>
              <a:t>  </a:t>
            </a:r>
            <a:endParaRPr lang="en-US" sz="800" dirty="0" smtClean="0"/>
          </a:p>
          <a:p>
            <a:r>
              <a:rPr lang="en-US" dirty="0" smtClean="0"/>
              <a:t>Measure panels and make cuts so the cut edge starts or ends in valley or channel metal.</a:t>
            </a:r>
            <a:endParaRPr lang="en-US" sz="800" dirty="0" smtClean="0">
              <a:solidFill>
                <a:srgbClr val="595959"/>
              </a:solidFill>
            </a:endParaRPr>
          </a:p>
          <a:p>
            <a:r>
              <a:rPr lang="en-US" dirty="0" smtClean="0"/>
              <a:t>Panels </a:t>
            </a:r>
            <a:r>
              <a:rPr lang="en-US" dirty="0"/>
              <a:t>can be laid right to left or left to right – overlap area must be covered by overlapping panel.</a:t>
            </a:r>
          </a:p>
          <a:p>
            <a:r>
              <a:rPr lang="en-US" dirty="0"/>
              <a:t>Periodically check alignment by snapping a chalk line at 14-1/2” intervals.</a:t>
            </a:r>
          </a:p>
          <a:p>
            <a:endParaRPr lang="en-US" dirty="0"/>
          </a:p>
        </p:txBody>
      </p:sp>
      <p:pic>
        <p:nvPicPr>
          <p:cNvPr id="13315" name="Picture 12" descr="IMG_1377"/>
          <p:cNvPicPr>
            <a:picLocks noChangeAspect="1" noChangeArrowheads="1"/>
          </p:cNvPicPr>
          <p:nvPr/>
        </p:nvPicPr>
        <p:blipFill rotWithShape="1">
          <a:blip r:embed="rId3" cstate="print"/>
          <a:srcRect l="19927"/>
          <a:stretch/>
        </p:blipFill>
        <p:spPr bwMode="auto">
          <a:xfrm>
            <a:off x="2596982" y="4267200"/>
            <a:ext cx="2027507" cy="150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7" descr="C:\Documents and Settings\natalie\Desktop\DSCN0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267200"/>
            <a:ext cx="2117441" cy="150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Fastening Panels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Attach second and subsequent courses of panels by locking the front of each panel into the back of the panel below.</a:t>
            </a:r>
          </a:p>
          <a:p>
            <a:r>
              <a:rPr lang="en-US" dirty="0" smtClean="0"/>
              <a:t>Drive screws straight down into the deck to draw panels tight.</a:t>
            </a:r>
            <a:endParaRPr lang="en-US" sz="800" dirty="0" smtClean="0"/>
          </a:p>
          <a:p>
            <a:endParaRPr lang="en-US" sz="800" dirty="0"/>
          </a:p>
          <a:p>
            <a:r>
              <a:rPr lang="en-US" dirty="0" smtClean="0"/>
              <a:t>Fasteners: Minimum #9 Hex (1/4” diameter) x 1.5” Long.</a:t>
            </a:r>
          </a:p>
        </p:txBody>
      </p:sp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656712"/>
            <a:ext cx="4318537" cy="1947415"/>
          </a:xfrm>
          <a:prstGeom prst="rect">
            <a:avLst/>
          </a:prstGeom>
          <a:noFill/>
          <a:ln w="57150" cmpd="thinThick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083560"/>
            <a:ext cx="3810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Villa Bird Stop - Eave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4876800" cy="4525963"/>
          </a:xfrm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dirty="0"/>
              <a:t>Install and fasten Villa Bird Stop – Eave </a:t>
            </a:r>
            <a:r>
              <a:rPr lang="en-US" u="sng" dirty="0"/>
              <a:t>after</a:t>
            </a:r>
            <a:r>
              <a:rPr lang="en-US" dirty="0"/>
              <a:t> installing a </a:t>
            </a:r>
            <a:r>
              <a:rPr lang="en-US" u="sng" dirty="0"/>
              <a:t>minimum</a:t>
            </a:r>
            <a:r>
              <a:rPr lang="en-US" dirty="0"/>
              <a:t> of two courses above the </a:t>
            </a:r>
            <a:r>
              <a:rPr lang="en-US" dirty="0" smtClean="0"/>
              <a:t>eave. (</a:t>
            </a:r>
            <a:r>
              <a:rPr lang="en-US" sz="1600" i="1" dirty="0" smtClean="0"/>
              <a:t>Required </a:t>
            </a:r>
            <a:r>
              <a:rPr lang="en-US" sz="1600" i="1" dirty="0"/>
              <a:t>along the </a:t>
            </a:r>
            <a:r>
              <a:rPr lang="en-US" sz="1600" i="1" dirty="0" smtClean="0"/>
              <a:t>fascia)</a:t>
            </a:r>
            <a:endParaRPr lang="en-US" sz="800" i="1" dirty="0" smtClean="0"/>
          </a:p>
          <a:p>
            <a:pPr>
              <a:spcBef>
                <a:spcPct val="50000"/>
              </a:spcBef>
            </a:pPr>
            <a:endParaRPr lang="en-US" sz="800" i="1" dirty="0" smtClean="0"/>
          </a:p>
          <a:p>
            <a:pPr>
              <a:spcBef>
                <a:spcPct val="50000"/>
              </a:spcBef>
            </a:pPr>
            <a:r>
              <a:rPr lang="en-US" dirty="0"/>
              <a:t>Villa Bird Stop – Eave must be notched where it terminates into the Villa Channel – fasteners placed every 10</a:t>
            </a:r>
            <a:r>
              <a:rPr lang="en-US" dirty="0" smtClean="0"/>
              <a:t>”. </a:t>
            </a:r>
            <a:r>
              <a:rPr lang="en-US" i="1" dirty="0" smtClean="0"/>
              <a:t>Right </a:t>
            </a:r>
            <a:r>
              <a:rPr lang="en-US" i="1" dirty="0"/>
              <a:t>and left edges notched in the same manner.</a:t>
            </a:r>
          </a:p>
          <a:p>
            <a:pPr>
              <a:spcBef>
                <a:spcPct val="50000"/>
              </a:spcBef>
            </a:pPr>
            <a:endParaRPr lang="en-US" sz="1600" i="1" dirty="0"/>
          </a:p>
        </p:txBody>
      </p:sp>
      <p:pic>
        <p:nvPicPr>
          <p:cNvPr id="11" name="Picture 14" descr="Starter Left Instal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1241425"/>
            <a:ext cx="3281363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Z:\Marketing\DECRA Presentations\Installation\Graphics-Install Slides-Villa\Villa Install Detail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29485" b="23554"/>
          <a:stretch/>
        </p:blipFill>
        <p:spPr bwMode="auto">
          <a:xfrm>
            <a:off x="5334000" y="3562351"/>
            <a:ext cx="3290888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Eave Fastening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400" y="1219200"/>
            <a:ext cx="4343400" cy="4525963"/>
          </a:xfrm>
        </p:spPr>
        <p:txBody>
          <a:bodyPr/>
          <a:lstStyle/>
          <a:p>
            <a:r>
              <a:rPr lang="en-US" dirty="0"/>
              <a:t>Fasteners will go through the nose of the panel and the Villa Bird Stop – Eave into the deck</a:t>
            </a:r>
            <a:r>
              <a:rPr lang="en-US" dirty="0" smtClean="0"/>
              <a:t>.</a:t>
            </a:r>
            <a:endParaRPr lang="en-US" sz="800" dirty="0" smtClean="0"/>
          </a:p>
          <a:p>
            <a:endParaRPr lang="en-US" sz="800" dirty="0"/>
          </a:p>
          <a:p>
            <a:r>
              <a:rPr lang="en-US" dirty="0" smtClean="0">
                <a:solidFill>
                  <a:srgbClr val="595959"/>
                </a:solidFill>
              </a:rPr>
              <a:t>Ensure the </a:t>
            </a:r>
            <a:r>
              <a:rPr lang="en-US" dirty="0">
                <a:solidFill>
                  <a:srgbClr val="595959"/>
                </a:solidFill>
              </a:rPr>
              <a:t>Villa Bird Stop – Eave fits tight to the first course of panels without gaps.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IMG_66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1025" y="1219200"/>
            <a:ext cx="3177382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IMG_66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600" y="3581400"/>
            <a:ext cx="3148807" cy="214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4648200" cy="2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Panel Installation - Roof-to-Wall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4648200" cy="4495799"/>
          </a:xfrm>
        </p:spPr>
        <p:txBody>
          <a:bodyPr anchor="t"/>
          <a:lstStyle/>
          <a:p>
            <a:r>
              <a:rPr lang="en-US" dirty="0">
                <a:solidFill>
                  <a:srgbClr val="595959"/>
                </a:solidFill>
              </a:rPr>
              <a:t>Install panels up to the wall cutting the back of the last course so it fits tight – install Bird Stop – Ridge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If </a:t>
            </a:r>
            <a:r>
              <a:rPr lang="en-US" dirty="0">
                <a:solidFill>
                  <a:srgbClr val="595959"/>
                </a:solidFill>
              </a:rPr>
              <a:t>wall flashing is present, tuck Villa Channel behind existing flashing – cut panel into the Channel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  <a:endParaRPr lang="en-US" dirty="0"/>
          </a:p>
        </p:txBody>
      </p:sp>
      <p:pic>
        <p:nvPicPr>
          <p:cNvPr id="8" name="Picture 11" descr="Fairview Villa 008 roof to 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450" y="1285875"/>
            <a:ext cx="3492500" cy="23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 descr="Villa Tile 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62550" y="3657600"/>
            <a:ext cx="3492500" cy="223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Z:\Marketing\DECRA Presentations\Installation\Graphics-Install Slides-Villa\IMG_5525_Dx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36686"/>
          <a:stretch/>
        </p:blipFill>
        <p:spPr bwMode="auto">
          <a:xfrm>
            <a:off x="523875" y="3657600"/>
            <a:ext cx="4503738" cy="221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DECRA Villa Tile Panel – Detail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6837218" cy="378853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25927"/>
            <a:ext cx="3886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Panel Installation – Valley &amp; Hip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4114800" cy="2514600"/>
          </a:xfrm>
        </p:spPr>
        <p:txBody>
          <a:bodyPr/>
          <a:lstStyle/>
          <a:p>
            <a:r>
              <a:rPr lang="en-US" dirty="0"/>
              <a:t>Be sure to paint Villa Channel prior to installing </a:t>
            </a:r>
            <a:r>
              <a:rPr lang="en-US" dirty="0" smtClean="0"/>
              <a:t>panels.</a:t>
            </a:r>
            <a:r>
              <a:rPr lang="en-US" sz="800" dirty="0" smtClean="0"/>
              <a:t> </a:t>
            </a:r>
          </a:p>
          <a:p>
            <a:endParaRPr lang="en-US" sz="800" dirty="0" smtClean="0"/>
          </a:p>
          <a:p>
            <a:r>
              <a:rPr lang="en-US" dirty="0" smtClean="0"/>
              <a:t>On Both sides of the hips or valley, cut panels to fit into the Villa Channel.</a:t>
            </a:r>
            <a:endParaRPr lang="en-US" sz="800" dirty="0" smtClean="0"/>
          </a:p>
          <a:p>
            <a:endParaRPr lang="en-US" sz="800" dirty="0"/>
          </a:p>
          <a:p>
            <a:r>
              <a:rPr lang="en-US" dirty="0" smtClean="0"/>
              <a:t>Fit the panels into place and screw down.</a:t>
            </a:r>
          </a:p>
          <a:p>
            <a:endParaRPr lang="en-US" sz="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733800"/>
            <a:ext cx="2667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Z:\Marketing\DECRA Presentations\Installation\Graphics-Install Slides-Villa\Villa hip at ea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1"/>
          <a:stretch/>
        </p:blipFill>
        <p:spPr bwMode="auto">
          <a:xfrm>
            <a:off x="4600575" y="1219200"/>
            <a:ext cx="42672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Z:\Marketing\DECRA Presentations\Installation\Graphics-Install Slides-Villa\New Villa Pics 5-11-07 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35750"/>
          <a:stretch/>
        </p:blipFill>
        <p:spPr bwMode="auto">
          <a:xfrm>
            <a:off x="381000" y="3733800"/>
            <a:ext cx="55626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Panel Installation - Ridge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219200"/>
            <a:ext cx="4876800" cy="4525963"/>
          </a:xfrm>
        </p:spPr>
        <p:txBody>
          <a:bodyPr/>
          <a:lstStyle/>
          <a:p>
            <a:r>
              <a:rPr lang="en-US" dirty="0"/>
              <a:t>Install panels up to the 2 x 2s at the ridge – cut the back of last course so it fits tight against the stacked 2 x 2s – use a hand bender to turn up the pan portion</a:t>
            </a:r>
            <a:r>
              <a:rPr lang="en-US" dirty="0" smtClean="0"/>
              <a:t>.</a:t>
            </a:r>
            <a:endParaRPr lang="en-US" sz="800" dirty="0" smtClean="0"/>
          </a:p>
          <a:p>
            <a:endParaRPr lang="en-US" sz="800" dirty="0"/>
          </a:p>
          <a:p>
            <a:r>
              <a:rPr lang="en-US" dirty="0" smtClean="0"/>
              <a:t>Install </a:t>
            </a:r>
            <a:r>
              <a:rPr lang="en-US" dirty="0"/>
              <a:t>the Villa Bird Stop-Ridge by lining up with the back of the cut panel and attaching it to the stacked 2 x 2s – overlapping the last course.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9" y="3190875"/>
            <a:ext cx="383770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9" y="1066800"/>
            <a:ext cx="369578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183" r="10870" b="15323"/>
          <a:stretch/>
        </p:blipFill>
        <p:spPr bwMode="auto">
          <a:xfrm>
            <a:off x="4343400" y="4064793"/>
            <a:ext cx="44958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9" y="4521572"/>
            <a:ext cx="4005262" cy="11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Hip &amp; Ridge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5274" y="1066800"/>
            <a:ext cx="8543925" cy="1828799"/>
          </a:xfrm>
        </p:spPr>
        <p:txBody>
          <a:bodyPr>
            <a:normAutofit/>
          </a:bodyPr>
          <a:lstStyle/>
          <a:p>
            <a:r>
              <a:rPr lang="en-US" dirty="0" smtClean="0"/>
              <a:t>Install Hip and Ridge pieces along the rake/gables, hips and ridges.  Overlap and fasten through top down into stacked 2x2s.</a:t>
            </a:r>
          </a:p>
          <a:p>
            <a:pPr>
              <a:spcBef>
                <a:spcPct val="50000"/>
              </a:spcBef>
            </a:pPr>
            <a:r>
              <a:rPr lang="en-US" dirty="0"/>
              <a:t>Use a Tile End Cap to cover open end of Hip &amp; Ridge pieces at fascia/Villa Bird Stop – Eave.</a:t>
            </a:r>
          </a:p>
        </p:txBody>
      </p:sp>
      <p:pic>
        <p:nvPicPr>
          <p:cNvPr id="10244" name="Picture 4" descr="Z:\Marketing\DECRA Presentations\Installation\Graphics-Install Slides-Villa\Villa Tile-CC- 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15496" b="21246"/>
          <a:stretch/>
        </p:blipFill>
        <p:spPr bwMode="auto">
          <a:xfrm>
            <a:off x="304800" y="2743200"/>
            <a:ext cx="325755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Z:\Marketing\DECRA Presentations\Installation\Graphics-Install Slides-Villa\Villa Tile Side view mitered trim cap-IMG_66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2" t="6794" r="3259" b="543"/>
          <a:stretch/>
        </p:blipFill>
        <p:spPr bwMode="auto">
          <a:xfrm>
            <a:off x="3657600" y="2743200"/>
            <a:ext cx="3181351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Z:\Marketing\DECRA Presentations\Installation\Graphics-Install Slides-Villa\IMG_5519_Dx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21114" r="33911" b="26100"/>
          <a:stretch/>
        </p:blipFill>
        <p:spPr bwMode="auto">
          <a:xfrm>
            <a:off x="6943725" y="2743200"/>
            <a:ext cx="1914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en\Desktop\IMG_40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6112" r="41945" b="20740"/>
          <a:stretch/>
        </p:blipFill>
        <p:spPr bwMode="auto">
          <a:xfrm flipH="1">
            <a:off x="6943721" y="4367212"/>
            <a:ext cx="1914525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Venting Preparation – Ridge Venting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3800" y="1219200"/>
            <a:ext cx="49530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If using DECRA Ridge Vent material, prepare the deck for ridge venting (without center beam) by cutting both sides of the plywood 3/4” from the center of the ridge to expose attic space, or as required by local codes</a:t>
            </a:r>
            <a:r>
              <a:rPr lang="en-US" sz="1800" dirty="0" smtClean="0"/>
              <a:t>. </a:t>
            </a:r>
          </a:p>
          <a:p>
            <a:endParaRPr lang="en-US" sz="1800" dirty="0" smtClean="0"/>
          </a:p>
          <a:p>
            <a:r>
              <a:rPr lang="en-US" sz="1800" dirty="0" smtClean="0"/>
              <a:t>Refer </a:t>
            </a:r>
            <a:r>
              <a:rPr lang="en-US" sz="1800" dirty="0"/>
              <a:t>to </a:t>
            </a:r>
            <a:r>
              <a:rPr lang="en-US" sz="1800" dirty="0">
                <a:hlinkClick r:id="rId2" action="ppaction://hlinksldjump"/>
              </a:rPr>
              <a:t>Venting section</a:t>
            </a:r>
            <a:r>
              <a:rPr lang="en-US" sz="1800" dirty="0"/>
              <a:t> or DECRA Ridge Venting wrapper for additional installation details. 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0" y="1143000"/>
            <a:ext cx="2871353" cy="455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30976"/>
            <a:ext cx="2991929" cy="10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Ridge Venting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52310" cy="4800600"/>
          </a:xfrm>
        </p:spPr>
        <p:txBody>
          <a:bodyPr>
            <a:normAutofit/>
          </a:bodyPr>
          <a:lstStyle/>
          <a:p>
            <a:r>
              <a:rPr lang="en-US" dirty="0"/>
              <a:t>If a vented ridge is desired, stack 2 x 2 battens and install along the length of the ridge, number of 2 x 2s will be determined by roof pitch. Use DECRA Ridge Vent and fasten to both sides of battens along the length of the ridge. </a:t>
            </a:r>
          </a:p>
          <a:p>
            <a:pPr>
              <a:spcBef>
                <a:spcPct val="50000"/>
              </a:spcBef>
            </a:pPr>
            <a:r>
              <a:rPr lang="en-US" dirty="0"/>
              <a:t>Install Villa Bird Stop – Ridge along the ridge and attach to 2 x 2s fastening through the Ridge Vent material. Attach DECRA Ridge Vent along the top of Villa Bird Stop – Ridge</a:t>
            </a:r>
            <a:r>
              <a:rPr lang="en-US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Cover </a:t>
            </a:r>
            <a:r>
              <a:rPr lang="en-US" dirty="0"/>
              <a:t>the ridge with Tile Hip &amp; Ridge.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657600"/>
            <a:ext cx="588422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657600"/>
            <a:ext cx="24003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Venting Preparation – Panel Vent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4267200" cy="4525963"/>
          </a:xfrm>
        </p:spPr>
        <p:txBody>
          <a:bodyPr>
            <a:normAutofit/>
          </a:bodyPr>
          <a:lstStyle/>
          <a:p>
            <a:pPr fontAlgn="ctr"/>
            <a:r>
              <a:rPr lang="en-US" sz="1800" dirty="0" smtClean="0"/>
              <a:t>Calculate </a:t>
            </a:r>
            <a:r>
              <a:rPr lang="en-US" sz="1800" dirty="0"/>
              <a:t>the number of </a:t>
            </a:r>
            <a:r>
              <a:rPr lang="en-US" sz="1800" dirty="0" smtClean="0"/>
              <a:t>DECRA Villa Tile </a:t>
            </a:r>
            <a:r>
              <a:rPr lang="en-US" sz="1800" dirty="0"/>
              <a:t>Panel </a:t>
            </a:r>
            <a:r>
              <a:rPr lang="en-US" sz="1800" dirty="0" smtClean="0"/>
              <a:t>Vents</a:t>
            </a:r>
            <a:r>
              <a:rPr lang="en-US" sz="1800" dirty="0" smtClean="0">
                <a:solidFill>
                  <a:srgbClr val="800000"/>
                </a:solidFill>
              </a:rPr>
              <a:t>*</a:t>
            </a:r>
            <a:r>
              <a:rPr lang="en-US" sz="1800" dirty="0" smtClean="0"/>
              <a:t> </a:t>
            </a:r>
            <a:r>
              <a:rPr lang="en-US" sz="1800" dirty="0"/>
              <a:t>and estimate the approximate location</a:t>
            </a:r>
            <a:r>
              <a:rPr lang="en-US" sz="1800" dirty="0" smtClean="0"/>
              <a:t>.</a:t>
            </a:r>
          </a:p>
          <a:p>
            <a:pPr fontAlgn="ctr"/>
            <a:endParaRPr lang="en-US" sz="1800" dirty="0"/>
          </a:p>
          <a:p>
            <a:pPr fontAlgn="ctr"/>
            <a:r>
              <a:rPr lang="en-US" sz="1800" dirty="0" smtClean="0"/>
              <a:t>Continue with the installation process until you reach the </a:t>
            </a:r>
            <a:r>
              <a:rPr lang="en-US" sz="1800" dirty="0"/>
              <a:t>approximate panel vent location. </a:t>
            </a:r>
            <a:r>
              <a:rPr lang="en-US" dirty="0"/>
              <a:t> </a:t>
            </a:r>
            <a:endParaRPr lang="en-US" dirty="0" smtClean="0"/>
          </a:p>
          <a:p>
            <a:pPr fontAlgn="ctr"/>
            <a:endParaRPr lang="en-US" dirty="0" smtClean="0"/>
          </a:p>
          <a:p>
            <a:pPr marL="0" lvl="0" indent="0" algn="ctr" fontAlgn="ctr">
              <a:buNone/>
              <a:defRPr/>
            </a:pPr>
            <a:r>
              <a:rPr lang="en-US" sz="1800" dirty="0">
                <a:solidFill>
                  <a:srgbClr val="8B1504"/>
                </a:solidFill>
              </a:rPr>
              <a:t>*DECRA Venting </a:t>
            </a:r>
            <a:r>
              <a:rPr lang="en-US" sz="1800" dirty="0" smtClean="0">
                <a:solidFill>
                  <a:srgbClr val="8B1504"/>
                </a:solidFill>
              </a:rPr>
              <a:t>Calculator available </a:t>
            </a:r>
            <a:r>
              <a:rPr lang="en-US" sz="1800" dirty="0">
                <a:solidFill>
                  <a:srgbClr val="8B1504"/>
                </a:solidFill>
              </a:rPr>
              <a:t>at DECRA.com</a:t>
            </a:r>
          </a:p>
          <a:p>
            <a:pPr font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1" t="34287" r="31039" b="34973"/>
          <a:stretch/>
        </p:blipFill>
        <p:spPr>
          <a:xfrm>
            <a:off x="5029199" y="1066800"/>
            <a:ext cx="3390107" cy="245128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9863" y="3733800"/>
            <a:ext cx="2776778" cy="186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6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Panel Vent - Installation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n-US" sz="1800" dirty="0" smtClean="0"/>
              <a:t>Install DECRA Villa Tile panels until you reach the </a:t>
            </a:r>
            <a:r>
              <a:rPr lang="en-US" sz="1800" dirty="0"/>
              <a:t>approximate panel vent location.  Carefully measure, mark and cut a rectangle hole 29” x 5” in the roof deck to match the opening of the underside of the DECRA </a:t>
            </a:r>
            <a:r>
              <a:rPr lang="en-US" sz="1800" dirty="0" smtClean="0"/>
              <a:t>Villa Tile </a:t>
            </a:r>
            <a:r>
              <a:rPr lang="en-US" sz="1800" dirty="0"/>
              <a:t>Panel Vent.  Install the panel vents as you would normal DECRA </a:t>
            </a:r>
            <a:r>
              <a:rPr lang="en-US" sz="1800" dirty="0" smtClean="0"/>
              <a:t>Villa Tile </a:t>
            </a:r>
            <a:r>
              <a:rPr lang="en-US" sz="1800" dirty="0"/>
              <a:t>panels.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5" y="2800348"/>
            <a:ext cx="3959487" cy="296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0" r="22413" b="12234"/>
          <a:stretch/>
        </p:blipFill>
        <p:spPr bwMode="auto">
          <a:xfrm>
            <a:off x="4800600" y="2800347"/>
            <a:ext cx="3905251" cy="296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8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Penetrations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6783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Roof penetrations should be flashed with standard roof jacks over a Villa Underpan which drains over the panel immediately below.</a:t>
            </a:r>
            <a:endParaRPr lang="en-US" sz="800" dirty="0" smtClean="0"/>
          </a:p>
          <a:p>
            <a:endParaRPr lang="en-US" sz="800" dirty="0" smtClean="0"/>
          </a:p>
          <a:p>
            <a:r>
              <a:rPr lang="en-US" sz="1800" dirty="0" smtClean="0"/>
              <a:t>Cut the Villa Underpan to fit tightly around penetration. Fit the pipe flashing apron to the underpan applying roofing grade sealant to both sides.</a:t>
            </a:r>
            <a:r>
              <a:rPr lang="en-US" sz="800" dirty="0" smtClean="0"/>
              <a:t> </a:t>
            </a:r>
          </a:p>
          <a:p>
            <a:endParaRPr lang="en-US" sz="800" dirty="0"/>
          </a:p>
          <a:p>
            <a:r>
              <a:rPr lang="en-US" sz="1800" dirty="0" smtClean="0"/>
              <a:t>Finish by measuring and cutting panel to fit tight over flashing.  align panel and seal around base.  Use touch up kit as needed.</a:t>
            </a:r>
            <a:endParaRPr lang="en-US" sz="1800" dirty="0"/>
          </a:p>
          <a:p>
            <a:endParaRPr lang="en-US" sz="800" dirty="0"/>
          </a:p>
        </p:txBody>
      </p:sp>
      <p:pic>
        <p:nvPicPr>
          <p:cNvPr id="1026" name="Picture 2" descr="Z:\Marketing\DECRA Presentations\Installation\Graphics-Install Slides-Villa\Feb 28 Frisco Three 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72" y="3657600"/>
            <a:ext cx="1430528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1400"/>
            <a:ext cx="325936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Z:\Marketing\DECRA Presentations\Installation\Graphics-Install Slides-Villa\Feb 28 Frisco Three 028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72" y="4859630"/>
            <a:ext cx="1430528" cy="112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Marketing\DECRA Presentations\Installation\Graphics-Install Slides-Villa\DSCN08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1931" b="23393"/>
          <a:stretch/>
        </p:blipFill>
        <p:spPr bwMode="auto">
          <a:xfrm>
            <a:off x="685800" y="3657600"/>
            <a:ext cx="3190875" cy="233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9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Chimney, Skylights &amp;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419600" cy="4754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Starting below the chimney, Cut Panels to fit the area. Bend up and fasten panels – See Ridge Installation.  Use Bird Stop Ridge at the back of the cut panels below the chimney.</a:t>
            </a:r>
          </a:p>
          <a:p>
            <a:r>
              <a:rPr lang="en-US" sz="1600" dirty="0" smtClean="0"/>
              <a:t>Use Villa Channel both sides and counter flash with side flashing or existing flashing.</a:t>
            </a:r>
          </a:p>
          <a:p>
            <a:r>
              <a:rPr lang="en-US" sz="1600" dirty="0" smtClean="0"/>
              <a:t>Area above the chimney must be flashed and counter flashed.  Use a chimney saddle bent to fit around the chimney.</a:t>
            </a:r>
            <a:endParaRPr lang="en-US" sz="16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03647"/>
            <a:ext cx="2137917" cy="12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Z:\Marketing\DECRA Presentations\Installation\Graphics-Install Slides-Villa\Villa Install Details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10858" b="31051"/>
          <a:stretch/>
        </p:blipFill>
        <p:spPr bwMode="auto">
          <a:xfrm>
            <a:off x="2605890" y="4622697"/>
            <a:ext cx="2366533" cy="119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Marketing\DECRA Presentations\Installation\Graphics-Install Slides-Villa\Chimney-Vil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724275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3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Short Course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1325563"/>
          </a:xfrm>
        </p:spPr>
        <p:txBody>
          <a:bodyPr/>
          <a:lstStyle/>
          <a:p>
            <a:r>
              <a:rPr lang="en-US" dirty="0"/>
              <a:t>A short course is inserted by cutting off the back shelf of the lower panel and running the full panel above over the top – fasten through the nose into the high point of the panel below.</a:t>
            </a:r>
          </a:p>
          <a:p>
            <a:endParaRPr lang="en-US" dirty="0"/>
          </a:p>
        </p:txBody>
      </p:sp>
      <p:pic>
        <p:nvPicPr>
          <p:cNvPr id="7" name="Picture 9" descr="Short Course Left 2"/>
          <p:cNvPicPr>
            <a:picLocks noChangeAspect="1" noChangeArrowheads="1"/>
          </p:cNvPicPr>
          <p:nvPr/>
        </p:nvPicPr>
        <p:blipFill rotWithShape="1">
          <a:blip r:embed="rId2" cstate="print"/>
          <a:srcRect l="1852" r="16667" b="12778"/>
          <a:stretch/>
        </p:blipFill>
        <p:spPr>
          <a:xfrm>
            <a:off x="638175" y="1066800"/>
            <a:ext cx="4191000" cy="2990850"/>
          </a:xfrm>
          <a:prstGeom prst="rect">
            <a:avLst/>
          </a:prstGeom>
          <a:noFill/>
          <a:ln w="57150" cmpd="thinThick">
            <a:solidFill>
              <a:schemeClr val="bg2"/>
            </a:solidFill>
          </a:ln>
        </p:spPr>
      </p:pic>
      <p:pic>
        <p:nvPicPr>
          <p:cNvPr id="8" name="Picture 10" descr="short course righ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066800"/>
            <a:ext cx="4038600" cy="2990850"/>
          </a:xfrm>
          <a:prstGeom prst="rect">
            <a:avLst/>
          </a:prstGeom>
          <a:noFill/>
          <a:ln w="57150" cmpd="thinThick">
            <a:solidFill>
              <a:schemeClr val="bg2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181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DECRA Villa Tile Roof – Detail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936" y="1666777"/>
            <a:ext cx="4236537" cy="340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1765">
            <a:off x="2268324" y="881481"/>
            <a:ext cx="2006870" cy="1117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rot="476127">
            <a:off x="382418" y="1687030"/>
            <a:ext cx="2304344" cy="1284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2391" y="1985493"/>
            <a:ext cx="924568" cy="804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1066800"/>
            <a:ext cx="1055253" cy="55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895600"/>
            <a:ext cx="914400" cy="494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3847634"/>
            <a:ext cx="2906059" cy="420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9800" y="4724400"/>
            <a:ext cx="2277449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04831" y="5091499"/>
            <a:ext cx="1091033" cy="571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8" y="4067722"/>
            <a:ext cx="814048" cy="570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59" y="3925769"/>
            <a:ext cx="1143177" cy="542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74221" y="3239954"/>
            <a:ext cx="593138" cy="5956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412332"/>
            <a:ext cx="1603022" cy="57453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429000" y="1676400"/>
            <a:ext cx="304800" cy="304800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91100" y="2514600"/>
            <a:ext cx="1519402" cy="45105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410200" y="1600200"/>
            <a:ext cx="914401" cy="304800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4267200" y="2604810"/>
            <a:ext cx="2889916" cy="487452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953000" y="3429000"/>
            <a:ext cx="1210026" cy="419102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962400" y="3390028"/>
            <a:ext cx="2057400" cy="1410574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962400" y="4268376"/>
            <a:ext cx="1295400" cy="1065624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00118" y="2460531"/>
            <a:ext cx="782304" cy="838199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04800" y="1371600"/>
            <a:ext cx="189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DECRA Villa Tile Panel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2400" y="2819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DECRA Villa Tile Panel Vent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1221" y="3369538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Tile End Cap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38800" y="4953000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Villa Bird Stop-Ridge (both sides of ridge)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60374" y="5608766"/>
            <a:ext cx="2164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Villa Channel </a:t>
            </a:r>
          </a:p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(at rake and roof-to-wall)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426128" y="4561701"/>
            <a:ext cx="1210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Side Flashing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1958" y="4725340"/>
            <a:ext cx="970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Flat Sheet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6700" y="5195500"/>
            <a:ext cx="1666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DECRA Ridge Vent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086600" y="4267200"/>
            <a:ext cx="1284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Villa Valley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34201" y="3429000"/>
            <a:ext cx="137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Villa Underpan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280685" y="2295846"/>
            <a:ext cx="1817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Tile Hip &amp; Ridge</a:t>
            </a:r>
          </a:p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(at hips and ridges)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320677" y="1072226"/>
            <a:ext cx="160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Villa Channel </a:t>
            </a:r>
          </a:p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(both sides of hip)</a:t>
            </a:r>
            <a:endParaRPr lang="en-US" sz="1200" dirty="0">
              <a:solidFill>
                <a:srgbClr val="59595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667000" y="2209800"/>
            <a:ext cx="1447800" cy="228600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84827" y="5257800"/>
            <a:ext cx="2354927" cy="3048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715000" y="5562600"/>
            <a:ext cx="220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Villa Bird Stop-Eave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3429000" y="4038600"/>
            <a:ext cx="533400" cy="1371600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271759" y="4457700"/>
            <a:ext cx="309641" cy="919390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0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Change – Low to Steep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4114800" cy="47244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Install panels as normal up to the pitch change.</a:t>
            </a:r>
          </a:p>
          <a:p>
            <a:r>
              <a:rPr lang="en-US" sz="1600" dirty="0" smtClean="0"/>
              <a:t>Cut panels and bend up to match steeper pitch. Fasten panel to deck through bent panel.</a:t>
            </a:r>
          </a:p>
          <a:p>
            <a:r>
              <a:rPr lang="en-US" sz="1600" dirty="0" smtClean="0"/>
              <a:t>Install a 1x4 parallel to the ridge 14-1/4” from the pitch change.</a:t>
            </a:r>
          </a:p>
          <a:p>
            <a:r>
              <a:rPr lang="en-US" sz="1600" dirty="0" smtClean="0"/>
              <a:t>Install first course on new pitch over the cut panels.  Use closure foam or other sealing materials between panels.</a:t>
            </a:r>
            <a:endParaRPr lang="en-US" sz="1600" dirty="0"/>
          </a:p>
          <a:p>
            <a:r>
              <a:rPr lang="en-US" sz="1600" dirty="0" smtClean="0"/>
              <a:t>Place a screw through the nose of the panel into the barrel of the cut panel to secure.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85850"/>
            <a:ext cx="3962400" cy="395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19621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Change – Steep to 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48200" y="1143000"/>
            <a:ext cx="4114800" cy="47244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Install panels as normal up to the pitch change.</a:t>
            </a:r>
          </a:p>
          <a:p>
            <a:r>
              <a:rPr lang="en-US" sz="1600" dirty="0" smtClean="0"/>
              <a:t>Cut panels 1” past pitch change.</a:t>
            </a:r>
          </a:p>
          <a:p>
            <a:r>
              <a:rPr lang="en-US" sz="1600" dirty="0" smtClean="0"/>
              <a:t>Install a 1x4 parallel to the ridge 13-1/2” from the pitch change.</a:t>
            </a:r>
          </a:p>
          <a:p>
            <a:r>
              <a:rPr lang="en-US" sz="1600" dirty="0" smtClean="0"/>
              <a:t>Install first course on new pitch over the cut panels.  Use closure foam or other sealing materials between panels.</a:t>
            </a:r>
            <a:endParaRPr lang="en-US" sz="1600" dirty="0"/>
          </a:p>
          <a:p>
            <a:r>
              <a:rPr lang="en-US" sz="1600" dirty="0" smtClean="0"/>
              <a:t>Place a screw through the nose of the panel into the barrel of the cut panel to secure.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886200" cy="491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258163"/>
            <a:ext cx="1524000" cy="124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0969"/>
            <a:ext cx="13716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5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Installation Details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1200060"/>
            <a:ext cx="5562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Where possible, Roofing Grade (Polyurethane) sealant / adhesive should be covered by roofing materials or by a matching stone granules.</a:t>
            </a:r>
          </a:p>
          <a:p>
            <a:pPr marL="285750" indent="-285750">
              <a:spcBef>
                <a:spcPct val="500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Sealant should not be used to refinished damaged panel surfaces.</a:t>
            </a:r>
            <a:endParaRPr lang="en-US" sz="1600" dirty="0">
              <a:solidFill>
                <a:srgbClr val="6D6A5E"/>
              </a:solidFill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00223"/>
            <a:ext cx="3259137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130" y="3389506"/>
            <a:ext cx="2224140" cy="232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81400" y="3584443"/>
            <a:ext cx="525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After Installation is completed, be sure to clean off ALL debris, ESPECIALLY any metal shavings.</a:t>
            </a:r>
          </a:p>
          <a:p>
            <a:pPr marL="285750" indent="-285750">
              <a:spcBef>
                <a:spcPct val="500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DECRA Touch Up Kits are available in all matching colors and should be used where it is necessary to touch up or repair panel finishes.</a:t>
            </a:r>
            <a:endParaRPr lang="en-US" sz="1600" dirty="0">
              <a:solidFill>
                <a:srgbClr val="6D6A5E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 b="1334"/>
          <a:stretch/>
        </p:blipFill>
        <p:spPr bwMode="auto">
          <a:xfrm>
            <a:off x="390526" y="236374"/>
            <a:ext cx="4098134" cy="27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3128" y="188913"/>
            <a:ext cx="4117185" cy="277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21462" r="22885" b="9088"/>
          <a:stretch/>
        </p:blipFill>
        <p:spPr bwMode="auto">
          <a:xfrm>
            <a:off x="390526" y="3133725"/>
            <a:ext cx="4098134" cy="280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404" y="3133725"/>
            <a:ext cx="4152909" cy="276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7"/>
          <p:cNvSpPr txBox="1">
            <a:spLocks/>
          </p:cNvSpPr>
          <p:nvPr/>
        </p:nvSpPr>
        <p:spPr>
          <a:xfrm>
            <a:off x="390526" y="188913"/>
            <a:ext cx="4098134" cy="30480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None/>
              <a:defRPr sz="1400" b="1" kern="1200">
                <a:solidFill>
                  <a:srgbClr val="89898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03030"/>
                </a:solidFill>
              </a:rPr>
              <a:t>DECRA Villa Tile Capri Clay</a:t>
            </a:r>
            <a:endParaRPr lang="en-US" sz="1200" dirty="0">
              <a:solidFill>
                <a:srgbClr val="303030"/>
              </a:solidFill>
            </a:endParaRPr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4733127" y="188913"/>
            <a:ext cx="4117186" cy="30480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None/>
              <a:defRPr sz="1400" b="1" kern="1200">
                <a:solidFill>
                  <a:srgbClr val="89898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DECRA Villa Tile Amalfi Sand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Content Placeholder 7"/>
          <p:cNvSpPr txBox="1">
            <a:spLocks/>
          </p:cNvSpPr>
          <p:nvPr/>
        </p:nvSpPr>
        <p:spPr>
          <a:xfrm>
            <a:off x="390526" y="3133725"/>
            <a:ext cx="4098134" cy="30480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None/>
              <a:defRPr sz="1400" b="1" kern="1200">
                <a:solidFill>
                  <a:srgbClr val="89898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03030"/>
                </a:solidFill>
              </a:rPr>
              <a:t>DECRA Villa Tile Pompeii Ash</a:t>
            </a:r>
            <a:endParaRPr lang="en-US" sz="1200" dirty="0">
              <a:solidFill>
                <a:srgbClr val="303030"/>
              </a:solidFill>
            </a:endParaRPr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4768850" y="3151188"/>
            <a:ext cx="4117186" cy="30480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None/>
              <a:defRPr sz="1400" b="1" kern="1200">
                <a:solidFill>
                  <a:srgbClr val="89898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rgbClr val="303030"/>
                </a:solidFill>
              </a:rPr>
              <a:t>DECRA  Villa Tile Venetian Gold</a:t>
            </a:r>
            <a:endParaRPr lang="en-US" sz="1200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1706739" cy="2023705"/>
          </a:xfrm>
          <a:prstGeom prst="rect">
            <a:avLst/>
          </a:prstGeom>
        </p:spPr>
      </p:pic>
      <p:pic>
        <p:nvPicPr>
          <p:cNvPr id="4108" name="Picture 12" descr="Z:\Marketing\Photos &amp; Graphics\Ipad images\2014-08-05 13.52.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1"/>
            <a:ext cx="264596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33880">
            <a:off x="3340374" y="3286926"/>
            <a:ext cx="1929788" cy="2399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Helpful Online Tools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70558">
            <a:off x="5755222" y="4059933"/>
            <a:ext cx="2372206" cy="208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44222" y="3511862"/>
            <a:ext cx="1609254" cy="2201382"/>
            <a:chOff x="6096636" y="3092576"/>
            <a:chExt cx="1975063" cy="2731202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91127">
              <a:off x="6319099" y="3092576"/>
              <a:ext cx="1752600" cy="22715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2882">
              <a:off x="6096636" y="3647315"/>
              <a:ext cx="1675129" cy="2176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Content Placeholder 15"/>
          <p:cNvSpPr>
            <a:spLocks noGrp="1"/>
          </p:cNvSpPr>
          <p:nvPr>
            <p:ph sz="quarter" idx="4294967295"/>
          </p:nvPr>
        </p:nvSpPr>
        <p:spPr>
          <a:xfrm>
            <a:off x="309112" y="1066800"/>
            <a:ext cx="5257800" cy="2027997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/>
              <a:t>MyDECRA App is available for free download at the Apple Store and Google Play</a:t>
            </a:r>
          </a:p>
          <a:p>
            <a:endParaRPr lang="en-US" sz="1400" dirty="0"/>
          </a:p>
          <a:p>
            <a:r>
              <a:rPr lang="en-US" sz="1400" dirty="0" smtClean="0"/>
              <a:t>Eagleview Premium Reports are available at gold level pricing through MyDECRA.</a:t>
            </a:r>
          </a:p>
          <a:p>
            <a:endParaRPr lang="en-US" sz="1400" dirty="0"/>
          </a:p>
          <a:p>
            <a:r>
              <a:rPr lang="en-US" sz="1400" dirty="0" smtClean="0"/>
              <a:t>Comes with FREE DECRA Material list for ALL profiles.</a:t>
            </a:r>
          </a:p>
          <a:p>
            <a:pPr lvl="2"/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Helpful Tools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95800" y="1003876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0" defTabSz="914293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</a:rPr>
              <a:t>DECRA 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</a:rPr>
              <a:t>Villa Tile Estimating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</a:rPr>
              <a:t>Sheet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4495799" y="4724400"/>
            <a:ext cx="449713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93">
              <a:spcBef>
                <a:spcPct val="50000"/>
              </a:spcBef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Call DECRA for additional details </a:t>
            </a:r>
          </a:p>
          <a:p>
            <a:pPr algn="ctr" defTabSz="914293">
              <a:spcBef>
                <a:spcPct val="50000"/>
              </a:spcBef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800-258-9740</a:t>
            </a:r>
          </a:p>
          <a:p>
            <a:pPr algn="ctr" defTabSz="914293">
              <a:spcBef>
                <a:spcPct val="50000"/>
              </a:spcBef>
            </a:pPr>
            <a:r>
              <a:rPr lang="en-US" sz="1600" dirty="0" smtClean="0">
                <a:solidFill>
                  <a:srgbClr val="6D6A5E"/>
                </a:solidFill>
                <a:latin typeface="Verdana" pitchFamily="34" charset="0"/>
              </a:rPr>
              <a:t>Support </a:t>
            </a:r>
            <a:r>
              <a:rPr lang="en-US" sz="1600" dirty="0">
                <a:solidFill>
                  <a:srgbClr val="6D6A5E"/>
                </a:solidFill>
                <a:latin typeface="Verdana" pitchFamily="34" charset="0"/>
              </a:rPr>
              <a:t>Materials available at www.decra.com</a:t>
            </a:r>
          </a:p>
          <a:p>
            <a:pPr algn="ctr" defTabSz="914293">
              <a:spcBef>
                <a:spcPct val="50000"/>
              </a:spcBef>
            </a:pPr>
            <a:endParaRPr lang="en-US" sz="1600" dirty="0" smtClean="0">
              <a:solidFill>
                <a:srgbClr val="6D6A5E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044970"/>
            <a:ext cx="3733800" cy="4781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860" y="1462527"/>
            <a:ext cx="2321007" cy="2987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2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8954">
            <a:off x="4264602" y="1880562"/>
            <a:ext cx="3055354" cy="4039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383">
            <a:off x="762000" y="850674"/>
            <a:ext cx="2208765" cy="290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633">
            <a:off x="676338" y="1207893"/>
            <a:ext cx="3818318" cy="3838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Code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359" y="955874"/>
            <a:ext cx="4648200" cy="15240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Code compliance information can </a:t>
            </a:r>
            <a:r>
              <a:rPr lang="en-US" sz="1400" dirty="0"/>
              <a:t>be found at </a:t>
            </a: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www.decra.com/technical/product-evaluations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2"/>
            <a:ext cx="3071519" cy="39909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679">
            <a:off x="1726336" y="1889746"/>
            <a:ext cx="2854511" cy="3707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Ordering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81000" y="1600200"/>
            <a:ext cx="5638800" cy="4343400"/>
          </a:xfrm>
        </p:spPr>
        <p:txBody>
          <a:bodyPr>
            <a:normAutofit/>
          </a:bodyPr>
          <a:lstStyle/>
          <a:p>
            <a:pPr marL="0" indent="0">
              <a:buClr>
                <a:srgbClr val="800000"/>
              </a:buClr>
              <a:buNone/>
            </a:pPr>
            <a:r>
              <a:rPr lang="en-US" sz="1900" b="1" dirty="0" smtClean="0"/>
              <a:t>DECRA</a:t>
            </a:r>
            <a:r>
              <a:rPr lang="en-US" sz="1900" dirty="0" smtClean="0"/>
              <a:t> Manufactured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DECRA Villa Tile panels 25.2/Sq.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Tile Hip &amp; Ridge Piece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Villa Channel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Ville Bird Stop – Eave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Villa Bird Stop – Ridge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Villa Valley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Villa Underpan 1/penetration</a:t>
            </a:r>
          </a:p>
          <a:p>
            <a:pPr lvl="1"/>
            <a:r>
              <a:rPr lang="en-US" sz="1500" dirty="0" smtClean="0"/>
              <a:t>Touch Up-Kit 1/15 Sq.</a:t>
            </a:r>
          </a:p>
          <a:p>
            <a:pPr marL="57143" indent="0">
              <a:buNone/>
            </a:pPr>
            <a:r>
              <a:rPr lang="en-US" sz="1900" b="1" dirty="0" smtClean="0"/>
              <a:t>DECRA</a:t>
            </a:r>
            <a:r>
              <a:rPr lang="en-US" sz="1900" dirty="0" smtClean="0"/>
              <a:t> Sourced</a:t>
            </a:r>
            <a:endParaRPr lang="en-US" sz="1900" dirty="0"/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1500" dirty="0" smtClean="0"/>
              <a:t>DECRA Ridge Vent material</a:t>
            </a:r>
          </a:p>
          <a:p>
            <a:pPr lvl="1"/>
            <a:r>
              <a:rPr lang="en-US" sz="1500" dirty="0"/>
              <a:t>DECRA </a:t>
            </a:r>
            <a:r>
              <a:rPr lang="en-US" sz="1500" dirty="0" smtClean="0"/>
              <a:t>Villa Tile Panel </a:t>
            </a:r>
            <a:r>
              <a:rPr lang="en-US" sz="1500" dirty="0"/>
              <a:t>Vent</a:t>
            </a:r>
          </a:p>
          <a:p>
            <a:pPr lvl="1"/>
            <a:r>
              <a:rPr lang="en-US" sz="1500" dirty="0" smtClean="0"/>
              <a:t>Minimum </a:t>
            </a:r>
            <a:r>
              <a:rPr lang="en-US" sz="1500" dirty="0"/>
              <a:t>#9 Hex (1/4” diameter) x 1-1/2” </a:t>
            </a:r>
            <a:r>
              <a:rPr lang="en-US" sz="1500" dirty="0" smtClean="0"/>
              <a:t>long (min 5 screws/panel)</a:t>
            </a:r>
          </a:p>
          <a:p>
            <a:pPr lvl="1" eaLnBrk="1" hangingPunct="1">
              <a:buFont typeface="Wingdings" pitchFamily="2" charset="2"/>
              <a:buChar char="§"/>
            </a:pPr>
            <a:endParaRPr lang="en-US" sz="1400" dirty="0" smtClean="0"/>
          </a:p>
          <a:p>
            <a:pPr lvl="1" eaLnBrk="1" hangingPunct="1"/>
            <a:endParaRPr lang="en-US" sz="1800" dirty="0" smtClean="0"/>
          </a:p>
        </p:txBody>
      </p:sp>
      <p:sp>
        <p:nvSpPr>
          <p:cNvPr id="4096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8200" y="1570037"/>
            <a:ext cx="4038600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Clr>
                <a:srgbClr val="800000"/>
              </a:buClr>
              <a:buNone/>
            </a:pPr>
            <a:r>
              <a:rPr lang="en-US" sz="1800" dirty="0" smtClean="0">
                <a:solidFill>
                  <a:srgbClr val="595959"/>
                </a:solidFill>
              </a:rPr>
              <a:t>Other Sources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1 X 4 Lumber total eave measurement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2 X 2 Lumber at gable, hip and ridge measurement X 2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Or 2 X 4 lumber at gable, hip and ridge total measurement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Standard drip edge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Pipe flashings </a:t>
            </a:r>
            <a:br>
              <a:rPr lang="en-US" sz="1400" dirty="0" smtClean="0">
                <a:solidFill>
                  <a:srgbClr val="595959"/>
                </a:solidFill>
              </a:rPr>
            </a:br>
            <a:r>
              <a:rPr lang="en-US" sz="1400" dirty="0" smtClean="0">
                <a:solidFill>
                  <a:srgbClr val="595959"/>
                </a:solidFill>
              </a:rPr>
              <a:t>(Alum works best)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Underlayment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Screen Mesh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595959"/>
                </a:solidFill>
              </a:rPr>
              <a:t>Paint</a:t>
            </a:r>
          </a:p>
        </p:txBody>
      </p:sp>
    </p:spTree>
    <p:extLst>
      <p:ext uri="{BB962C8B-B14F-4D97-AF65-F5344CB8AC3E}">
        <p14:creationId xmlns:p14="http://schemas.microsoft.com/office/powerpoint/2010/main" val="20788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467600" cy="914400"/>
          </a:xfrm>
        </p:spPr>
        <p:txBody>
          <a:bodyPr/>
          <a:lstStyle/>
          <a:p>
            <a:pPr algn="l"/>
            <a:r>
              <a:rPr lang="en-US" dirty="0" smtClean="0"/>
              <a:t>Tips &amp; Tricks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Alternate installation direction every other course.</a:t>
            </a:r>
          </a:p>
          <a:p>
            <a:r>
              <a:rPr lang="en-US" dirty="0" smtClean="0"/>
              <a:t>Install panels from the middle out for long runs.</a:t>
            </a:r>
          </a:p>
          <a:p>
            <a:r>
              <a:rPr lang="en-US" dirty="0" smtClean="0"/>
              <a:t>Use a stitch screw at back flange overlap to “draw up” panel.</a:t>
            </a:r>
          </a:p>
          <a:p>
            <a:r>
              <a:rPr lang="en-US" dirty="0" smtClean="0"/>
              <a:t>Work into valleys and hips.</a:t>
            </a:r>
          </a:p>
          <a:p>
            <a:r>
              <a:rPr lang="en-US" dirty="0" smtClean="0"/>
              <a:t>Lower batten build up and notch Hip &amp; Ridge at high points so the barrel fits tighter at low points.</a:t>
            </a:r>
          </a:p>
          <a:p>
            <a:r>
              <a:rPr lang="en-US" dirty="0" smtClean="0"/>
              <a:t>Weave jack in with paper when using Underpan.</a:t>
            </a:r>
          </a:p>
          <a:p>
            <a:r>
              <a:rPr lang="en-US" dirty="0" smtClean="0"/>
              <a:t>When cutting panel, cut through the back first – metal to stone coating.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42672"/>
            <a:ext cx="4114800" cy="3873084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181600" y="2417549"/>
            <a:ext cx="342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2060"/>
              </a:buClr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CONTACT YOUR LOCAL REPRESENTATIVE FOR QUESTIONS &amp; SUPPORT.</a:t>
            </a:r>
            <a:endParaRPr lang="en-US" b="1" dirty="0"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DECRA Villa Tile Installation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These instructions, drawings and photos are intended as a guide for the installation of DECRA Villa Tile </a:t>
            </a:r>
          </a:p>
          <a:p>
            <a:endParaRPr lang="en-US" sz="2000" dirty="0" smtClean="0"/>
          </a:p>
          <a:p>
            <a:r>
              <a:rPr lang="en-US" sz="2000" dirty="0" smtClean="0"/>
              <a:t>Adhere to recommended safety practices</a:t>
            </a:r>
          </a:p>
          <a:p>
            <a:endParaRPr lang="en-US" sz="2000" dirty="0" smtClean="0"/>
          </a:p>
          <a:p>
            <a:r>
              <a:rPr lang="en-US" sz="2000" dirty="0" smtClean="0"/>
              <a:t>Refer to local codes and/or ICC Reports – see links available at </a:t>
            </a:r>
            <a:r>
              <a:rPr lang="en-US" sz="2000" dirty="0" smtClean="0">
                <a:hlinkClick r:id="rId2"/>
              </a:rPr>
              <a:t>www.decra.com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Roof slopes of less than 3:12 are considered decorative and panels must be applied over a roof system complying with local codes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&amp; Cutting Panels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066800"/>
            <a:ext cx="4876800" cy="4826858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>
            <a:lvl1pPr marL="342860" indent="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10" indent="-28575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6D6A5E"/>
                </a:solidFill>
              </a:rPr>
              <a:t>Measurements are made on roof and panels are marked and usually cut on the ground.</a:t>
            </a:r>
          </a:p>
          <a:p>
            <a:pPr>
              <a:defRPr/>
            </a:pPr>
            <a:endParaRPr lang="en-US" sz="600" dirty="0" smtClean="0">
              <a:solidFill>
                <a:srgbClr val="6D6A5E"/>
              </a:solidFill>
            </a:endParaRPr>
          </a:p>
          <a:p>
            <a:pPr marL="628610" indent="-28575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6D6A5E"/>
                </a:solidFill>
              </a:rPr>
              <a:t>Panels may be cut with a tin snips or circular saw with metal cutting blade. </a:t>
            </a:r>
            <a:endParaRPr lang="en-US" sz="800" dirty="0" smtClean="0">
              <a:solidFill>
                <a:srgbClr val="6D6A5E"/>
              </a:solidFill>
            </a:endParaRPr>
          </a:p>
          <a:p>
            <a:pPr>
              <a:defRPr/>
            </a:pPr>
            <a:endParaRPr lang="en-US" sz="800" dirty="0">
              <a:solidFill>
                <a:srgbClr val="6D6A5E"/>
              </a:solidFill>
            </a:endParaRPr>
          </a:p>
          <a:p>
            <a:pPr marL="628610" indent="-28575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6D6A5E"/>
                </a:solidFill>
              </a:rPr>
              <a:t>A hand bender is used to bend the cut edge of the panel for hips, ridges, and valleys. </a:t>
            </a:r>
          </a:p>
          <a:p>
            <a:endParaRPr lang="en-US" sz="600" dirty="0" smtClean="0">
              <a:solidFill>
                <a:srgbClr val="6D6A5E"/>
              </a:solidFill>
            </a:endParaRPr>
          </a:p>
          <a:p>
            <a:pPr marL="62861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6D6A5E"/>
                </a:solidFill>
              </a:rPr>
              <a:t>Safety </a:t>
            </a:r>
            <a:r>
              <a:rPr lang="en-US" dirty="0">
                <a:solidFill>
                  <a:srgbClr val="6D6A5E"/>
                </a:solidFill>
              </a:rPr>
              <a:t>equipment should be worn during the installation process</a:t>
            </a:r>
            <a:r>
              <a:rPr lang="en-US" dirty="0" smtClean="0">
                <a:solidFill>
                  <a:srgbClr val="6D6A5E"/>
                </a:solidFill>
              </a:rPr>
              <a:t>.</a:t>
            </a:r>
          </a:p>
          <a:p>
            <a:pPr marL="628610" indent="-285750"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6D6A5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92" y="1219200"/>
            <a:ext cx="3641208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60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Deck Preparation – New Construction</a:t>
            </a:r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665808" y="3000375"/>
            <a:ext cx="7433268" cy="91440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10" marR="0" lvl="0" indent="-28575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D6A5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Prepare roof deck to meet local building codes - Underlayment is required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6D6A5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675333" y="3962400"/>
            <a:ext cx="7640934" cy="218757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0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FontTx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10" marR="0" lvl="0" indent="-28575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6A5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Underlayment shall comply with ASTM D 226, Type I or Type II, ASTM D 4869, Type I or Type II or ASTM D 1970.</a:t>
            </a:r>
          </a:p>
          <a:p>
            <a:pPr marL="628610" marR="0" lvl="0" indent="-28575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200" dirty="0">
              <a:solidFill>
                <a:srgbClr val="6D6A5E"/>
              </a:solidFill>
            </a:endParaRPr>
          </a:p>
          <a:p>
            <a:pPr marL="628610" marR="0" lvl="0" indent="-285750" algn="l" defTabSz="9142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6A5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Check local code requirements as ice and water shield and additional requirements may apply.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D6A5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8088"/>
          <a:stretch/>
        </p:blipFill>
        <p:spPr bwMode="auto">
          <a:xfrm>
            <a:off x="495300" y="1095375"/>
            <a:ext cx="8153400" cy="172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Deck Preparation – Tear-off / Re-roof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288" y="2826474"/>
            <a:ext cx="8077200" cy="3269526"/>
          </a:xfrm>
        </p:spPr>
        <p:txBody>
          <a:bodyPr anchor="ctr"/>
          <a:lstStyle/>
          <a:p>
            <a:r>
              <a:rPr lang="en-US" sz="1800" dirty="0" smtClean="0"/>
              <a:t>Tear of old roofing, clean, and prepare roof decking to meet local building codes.</a:t>
            </a:r>
            <a:endParaRPr lang="en-US" sz="800" dirty="0" smtClean="0"/>
          </a:p>
          <a:p>
            <a:endParaRPr lang="en-US" sz="800" dirty="0" smtClean="0"/>
          </a:p>
          <a:p>
            <a:r>
              <a:rPr lang="en-US" sz="1800" dirty="0"/>
              <a:t>Underlayment shall comply with ASTM D 226, Type I or Type II, ASTM D 4869, Type I or II or ASTM D 1970  – or </a:t>
            </a:r>
            <a:r>
              <a:rPr lang="en-US" sz="1800" dirty="0" smtClean="0"/>
              <a:t>greater </a:t>
            </a:r>
            <a:r>
              <a:rPr lang="en-US" sz="1800" dirty="0"/>
              <a:t>if required by local code</a:t>
            </a:r>
            <a:r>
              <a:rPr lang="en-US" sz="1800" dirty="0" smtClean="0"/>
              <a:t>.</a:t>
            </a:r>
            <a:endParaRPr lang="en-US" sz="800" dirty="0" smtClean="0"/>
          </a:p>
          <a:p>
            <a:endParaRPr lang="en-US" sz="800" dirty="0"/>
          </a:p>
          <a:p>
            <a:pPr lvl="0"/>
            <a:r>
              <a:rPr lang="en-US" sz="1800" dirty="0"/>
              <a:t>Check local code requirements as ice and water shield and additional requirements may apply</a:t>
            </a:r>
            <a:r>
              <a:rPr lang="en-US" sz="1800" dirty="0" smtClean="0"/>
              <a:t>.</a:t>
            </a:r>
            <a:endParaRPr lang="en-US" dirty="0"/>
          </a:p>
        </p:txBody>
      </p:sp>
      <p:pic>
        <p:nvPicPr>
          <p:cNvPr id="13" name="Picture 9" descr="TO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2286000" cy="188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0" descr="TO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42901"/>
            <a:ext cx="2209800" cy="18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1450" y="942901"/>
            <a:ext cx="2826462" cy="188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eck Preparation – Roof Over Asphalt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715000" cy="5105400"/>
          </a:xfrm>
        </p:spPr>
        <p:txBody>
          <a:bodyPr anchor="ctr">
            <a:normAutofit/>
          </a:bodyPr>
          <a:lstStyle/>
          <a:p>
            <a:r>
              <a:rPr lang="en-US" sz="1800" dirty="0" smtClean="0"/>
              <a:t>Villa Tile may be installed over existing asphalt shingle.  Cut shingles back 8” from eaves and rakes/gable edges.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1800" dirty="0" smtClean="0"/>
              <a:t>Can be installed over 2 layers of shingle, heck local code.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Remove existing hip and ridge materials.</a:t>
            </a:r>
          </a:p>
          <a:p>
            <a:r>
              <a:rPr lang="en-US" sz="1800" dirty="0"/>
              <a:t>Underlayment shall comply with ASTM D 226, Type I or Type II, ASTM D 4869, Type I or II or ASTM D 1970  – or greater if required by local code</a:t>
            </a:r>
            <a:r>
              <a:rPr lang="en-US" sz="1800" dirty="0" smtClean="0"/>
              <a:t>.</a:t>
            </a:r>
          </a:p>
          <a:p>
            <a:endParaRPr lang="en-US" sz="1800" dirty="0"/>
          </a:p>
        </p:txBody>
      </p:sp>
      <p:pic>
        <p:nvPicPr>
          <p:cNvPr id="5123" name="Picture 3" descr="Z:\Marketing\Photos &amp; Graphics\Installation Photos\Shake XD Install Photos &amp; Instructions\Shake XD Install\eave cut ba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19676" r="21007"/>
          <a:stretch/>
        </p:blipFill>
        <p:spPr bwMode="auto">
          <a:xfrm>
            <a:off x="6019800" y="914400"/>
            <a:ext cx="2743200" cy="505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Install Stacked 2 X 2’s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62225"/>
            <a:ext cx="4572000" cy="1476375"/>
          </a:xfrm>
        </p:spPr>
        <p:txBody>
          <a:bodyPr anchor="ctr">
            <a:normAutofit/>
          </a:bodyPr>
          <a:lstStyle/>
          <a:p>
            <a:r>
              <a:rPr lang="en-US" sz="1800" dirty="0" smtClean="0"/>
              <a:t>Over prepared deck, position two stacked 2 x 2s flush along rake/gables, up the center of the hips and along ridges.</a:t>
            </a:r>
            <a:endParaRPr lang="en-US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5" b="27863"/>
          <a:stretch/>
        </p:blipFill>
        <p:spPr>
          <a:xfrm>
            <a:off x="4905375" y="1447800"/>
            <a:ext cx="3810000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IMG_6183"/>
          <p:cNvPicPr>
            <a:picLocks noChangeAspect="1" noChangeArrowheads="1"/>
          </p:cNvPicPr>
          <p:nvPr/>
        </p:nvPicPr>
        <p:blipFill rotWithShape="1">
          <a:blip r:embed="rId3" cstate="print"/>
          <a:srcRect b="23721"/>
          <a:stretch/>
        </p:blipFill>
        <p:spPr bwMode="auto">
          <a:xfrm>
            <a:off x="152400" y="914400"/>
            <a:ext cx="4572000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" y="4038600"/>
            <a:ext cx="3686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 P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raining P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DECRA - Template</Template>
  <TotalTime>15888</TotalTime>
  <Words>2154</Words>
  <Application>Microsoft Office PowerPoint</Application>
  <PresentationFormat>Letter Paper (8.5x11 in)</PresentationFormat>
  <Paragraphs>217</Paragraphs>
  <Slides>39</Slides>
  <Notes>6</Notes>
  <HiddenSlides>13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Training PK Presentation</vt:lpstr>
      <vt:lpstr>2_Training PK Presentation</vt:lpstr>
      <vt:lpstr>Experience the                  Difference </vt:lpstr>
      <vt:lpstr>DECRA Villa Tile Panel – Detail</vt:lpstr>
      <vt:lpstr>DECRA Villa Tile Roof – Detail</vt:lpstr>
      <vt:lpstr>DECRA Villa Tile Installation</vt:lpstr>
      <vt:lpstr>Measuring &amp; Cutting Panels</vt:lpstr>
      <vt:lpstr>Deck Preparation – New Construction</vt:lpstr>
      <vt:lpstr>Deck Preparation – Tear-off / Re-roof</vt:lpstr>
      <vt:lpstr>Deck Preparation – Roof Over Asphalt</vt:lpstr>
      <vt:lpstr>Install Stacked 2 X 2’s</vt:lpstr>
      <vt:lpstr>1 x 4 at First Course</vt:lpstr>
      <vt:lpstr>Villa Valley</vt:lpstr>
      <vt:lpstr>Villa Channel</vt:lpstr>
      <vt:lpstr>Villa Channel - Fastening</vt:lpstr>
      <vt:lpstr>Panel Installation</vt:lpstr>
      <vt:lpstr>Panel Installation</vt:lpstr>
      <vt:lpstr>Fastening Panels</vt:lpstr>
      <vt:lpstr>Villa Bird Stop - Eave</vt:lpstr>
      <vt:lpstr>Eave Fastening</vt:lpstr>
      <vt:lpstr>Panel Installation - Roof-to-Wall</vt:lpstr>
      <vt:lpstr>Panel Installation – Valley &amp; Hip</vt:lpstr>
      <vt:lpstr>Panel Installation - Ridge</vt:lpstr>
      <vt:lpstr>Hip &amp; Ridge</vt:lpstr>
      <vt:lpstr>Venting Preparation – Ridge Venting</vt:lpstr>
      <vt:lpstr>Ridge Venting</vt:lpstr>
      <vt:lpstr>Venting Preparation – Panel Vent</vt:lpstr>
      <vt:lpstr>Panel Vent - Installation</vt:lpstr>
      <vt:lpstr>Penetrations</vt:lpstr>
      <vt:lpstr>Chimney, Skylights &amp; Dormers</vt:lpstr>
      <vt:lpstr>Short Course</vt:lpstr>
      <vt:lpstr>Pitch Change – Low to Steep</vt:lpstr>
      <vt:lpstr>Pitch Change – Steep to Low</vt:lpstr>
      <vt:lpstr>Additional Installation Details</vt:lpstr>
      <vt:lpstr>PowerPoint Presentation</vt:lpstr>
      <vt:lpstr>Helpful Online Tools</vt:lpstr>
      <vt:lpstr>Helpful Tools</vt:lpstr>
      <vt:lpstr>Code Compliance</vt:lpstr>
      <vt:lpstr>Ordering</vt:lpstr>
      <vt:lpstr>Tips &amp; Tricks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Natalie Tanner</dc:creator>
  <cp:lastModifiedBy>Tanya Salas</cp:lastModifiedBy>
  <cp:revision>876</cp:revision>
  <cp:lastPrinted>2015-03-26T14:17:35Z</cp:lastPrinted>
  <dcterms:created xsi:type="dcterms:W3CDTF">2011-06-14T22:26:10Z</dcterms:created>
  <dcterms:modified xsi:type="dcterms:W3CDTF">2017-04-20T21:38:17Z</dcterms:modified>
</cp:coreProperties>
</file>