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5" r:id="rId2"/>
    <p:sldId id="298" r:id="rId3"/>
    <p:sldId id="300" r:id="rId4"/>
    <p:sldId id="301" r:id="rId5"/>
    <p:sldId id="306" r:id="rId6"/>
    <p:sldId id="303" r:id="rId7"/>
    <p:sldId id="302" r:id="rId8"/>
    <p:sldId id="307"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1pPr>
    <a:lvl2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2pPr>
    <a:lvl3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3pPr>
    <a:lvl4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4pPr>
    <a:lvl5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5pPr>
    <a:lvl6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6pPr>
    <a:lvl7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7pPr>
    <a:lvl8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8pPr>
    <a:lvl9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60"/>
    <a:srgbClr val="424242"/>
    <a:srgbClr val="FFFFFF"/>
    <a:srgbClr val="26588D"/>
    <a:srgbClr val="88B6AD"/>
    <a:srgbClr val="1768FD"/>
    <a:srgbClr val="0E3375"/>
    <a:srgbClr val="008A75"/>
    <a:srgbClr val="000000"/>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CDCC"/>
          </a:solidFill>
        </a:fill>
      </a:tcStyle>
    </a:wholeTbl>
    <a:band2H>
      <a:tcTxStyle/>
      <a:tcStyle>
        <a:tcBdr/>
        <a:fill>
          <a:solidFill>
            <a:srgbClr val="FD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CBE3"/>
          </a:solidFill>
        </a:fill>
      </a:tcStyle>
    </a:wholeTbl>
    <a:band2H>
      <a:tcTxStyle/>
      <a:tcStyle>
        <a:tcBdr/>
        <a:fill>
          <a:solidFill>
            <a:srgbClr val="EFE7F2"/>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CFA"/>
          </a:solidFill>
        </a:fill>
      </a:tcStyle>
    </a:wholeTbl>
    <a:band2H>
      <a:tcTxStyle/>
      <a:tcStyle>
        <a:tcBdr/>
        <a:fill>
          <a:solidFill>
            <a:srgbClr val="E7EE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5707" autoAdjust="0"/>
  </p:normalViewPr>
  <p:slideViewPr>
    <p:cSldViewPr snapToObjects="1">
      <p:cViewPr varScale="1">
        <p:scale>
          <a:sx n="25" d="100"/>
          <a:sy n="25" d="100"/>
        </p:scale>
        <p:origin x="1376" y="28"/>
      </p:cViewPr>
      <p:guideLst>
        <p:guide orient="horz" pos="4320"/>
        <p:guide pos="7680"/>
      </p:guideLst>
    </p:cSldViewPr>
  </p:slideViewPr>
  <p:notesTextViewPr>
    <p:cViewPr>
      <p:scale>
        <a:sx n="1" d="1"/>
        <a:sy n="1" d="1"/>
      </p:scale>
      <p:origin x="0" y="0"/>
    </p:cViewPr>
  </p:notesTextViewPr>
  <p:notesViewPr>
    <p:cSldViewPr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43219336"/>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096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3975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1663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663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92304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06BE02D-20C0-F840-AFAC-BEA99C74FDC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71035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72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nsition cover (Green BG)">
    <p:bg>
      <p:bgPr>
        <a:solidFill>
          <a:srgbClr val="008A7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52F7576-B234-9846-929A-1167296EF373}"/>
              </a:ext>
            </a:extLst>
          </p:cNvPr>
          <p:cNvSpPr>
            <a:spLocks noGrp="1"/>
          </p:cNvSpPr>
          <p:nvPr>
            <p:ph type="title" hasCustomPrompt="1"/>
          </p:nvPr>
        </p:nvSpPr>
        <p:spPr>
          <a:xfrm>
            <a:off x="2111375" y="6084488"/>
            <a:ext cx="12744921" cy="2598269"/>
          </a:xfrm>
        </p:spPr>
        <p:txBody>
          <a:bodyPr anchor="t"/>
          <a:lstStyle>
            <a:lvl1pPr algn="l">
              <a:defRPr sz="11500" b="0" i="0" cap="none" spc="0">
                <a:solidFill>
                  <a:schemeClr val="tx2"/>
                </a:solidFill>
                <a:latin typeface="Guardian Egyp Thin" panose="02060303050503060803" pitchFamily="18" charset="77"/>
              </a:defRPr>
            </a:lvl1pPr>
          </a:lstStyle>
          <a:p>
            <a:r>
              <a:rPr lang="en-US"/>
              <a:t>Click to edit master title style</a:t>
            </a:r>
          </a:p>
        </p:txBody>
      </p:sp>
      <p:sp>
        <p:nvSpPr>
          <p:cNvPr id="13" name="Text Placeholder 12">
            <a:extLst>
              <a:ext uri="{FF2B5EF4-FFF2-40B4-BE49-F238E27FC236}">
                <a16:creationId xmlns:a16="http://schemas.microsoft.com/office/drawing/2014/main" id="{03832D55-0666-9440-9A34-82E989B2965C}"/>
              </a:ext>
            </a:extLst>
          </p:cNvPr>
          <p:cNvSpPr>
            <a:spLocks noGrp="1"/>
          </p:cNvSpPr>
          <p:nvPr>
            <p:ph type="body" sz="quarter" idx="10"/>
          </p:nvPr>
        </p:nvSpPr>
        <p:spPr>
          <a:xfrm>
            <a:off x="2121828" y="5204646"/>
            <a:ext cx="12744450" cy="846488"/>
          </a:xfrm>
        </p:spPr>
        <p:txBody>
          <a:bodyPr/>
          <a:lstStyle>
            <a:lvl1pPr marL="0" indent="0">
              <a:buNone/>
              <a:defRPr sz="3600" b="0" i="0">
                <a:solidFill>
                  <a:schemeClr val="tx1"/>
                </a:solidFill>
                <a:latin typeface="Guardian TextEgyp Medium" panose="02060503050503060803" pitchFamily="18" charset="77"/>
              </a:defRPr>
            </a:lvl1pPr>
          </a:lstStyle>
          <a:p>
            <a:pPr lvl="0"/>
            <a:r>
              <a:rPr lang="en-US" dirty="0"/>
              <a:t>Click to edit Master text styles</a:t>
            </a:r>
          </a:p>
        </p:txBody>
      </p:sp>
    </p:spTree>
    <p:extLst>
      <p:ext uri="{BB962C8B-B14F-4D97-AF65-F5344CB8AC3E}">
        <p14:creationId xmlns:p14="http://schemas.microsoft.com/office/powerpoint/2010/main" val="3857310195"/>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Tree>
    <p:extLst>
      <p:ext uri="{BB962C8B-B14F-4D97-AF65-F5344CB8AC3E}">
        <p14:creationId xmlns:p14="http://schemas.microsoft.com/office/powerpoint/2010/main" val="427027302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Blank + Logo (Green BG)">
    <p:bg>
      <p:bgPr>
        <a:solidFill>
          <a:srgbClr val="008A7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DDE1ED-BAD1-1543-BF43-6112C13D2E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Tree>
    <p:extLst>
      <p:ext uri="{BB962C8B-B14F-4D97-AF65-F5344CB8AC3E}">
        <p14:creationId xmlns:p14="http://schemas.microsoft.com/office/powerpoint/2010/main" val="2542179735"/>
      </p:ext>
    </p:extLst>
  </p:cSld>
  <p:clrMapOvr>
    <a:overrideClrMapping bg1="dk1" tx1="lt1" bg2="dk2" tx2="lt2" accent1="accent1" accent2="accent2" accent3="accent3" accent4="accent4" accent5="accent5" accent6="accent6" hlink="hlink" folHlink="folHlink"/>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5408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Blank (Green BG)">
    <p:bg>
      <p:bgPr>
        <a:solidFill>
          <a:srgbClr val="008A7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074"/>
      </p:ext>
    </p:extLst>
  </p:cSld>
  <p:clrMapOvr>
    <a:overrideClrMapping bg1="dk1" tx1="lt1" bg2="dk2" tx2="lt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B40-0D23-7F41-BE68-C64E7259B17A}"/>
              </a:ext>
            </a:extLst>
          </p:cNvPr>
          <p:cNvSpPr>
            <a:spLocks noGrp="1"/>
          </p:cNvSpPr>
          <p:nvPr>
            <p:ph type="title" hasCustomPrompt="1"/>
          </p:nvPr>
        </p:nvSpPr>
        <p:spPr>
          <a:xfrm>
            <a:off x="2111375" y="2175147"/>
            <a:ext cx="20161250" cy="3336925"/>
          </a:xfrm>
        </p:spPr>
        <p:txBody>
          <a:bodyPr anchor="ctr"/>
          <a:lstStyle>
            <a:lvl1pPr algn="ctr">
              <a:defRPr sz="8800" cap="none" spc="0"/>
            </a:lvl1pPr>
          </a:lstStyle>
          <a:p>
            <a:r>
              <a:rPr lang="en-US"/>
              <a:t>Click to edit master title style</a:t>
            </a:r>
          </a:p>
        </p:txBody>
      </p:sp>
      <p:pic>
        <p:nvPicPr>
          <p:cNvPr id="11" name="Picture 10">
            <a:extLst>
              <a:ext uri="{FF2B5EF4-FFF2-40B4-BE49-F238E27FC236}">
                <a16:creationId xmlns:a16="http://schemas.microsoft.com/office/drawing/2014/main" id="{F1BF4A52-1E8F-7F41-8B78-05280B6755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23001" y="848106"/>
            <a:ext cx="2246263" cy="759300"/>
          </a:xfrm>
          <a:prstGeom prst="rect">
            <a:avLst/>
          </a:prstGeom>
        </p:spPr>
      </p:pic>
      <p:sp>
        <p:nvSpPr>
          <p:cNvPr id="13" name="Picture Placeholder 12">
            <a:extLst>
              <a:ext uri="{FF2B5EF4-FFF2-40B4-BE49-F238E27FC236}">
                <a16:creationId xmlns:a16="http://schemas.microsoft.com/office/drawing/2014/main" id="{88AE4F2B-6216-854F-9F90-EECC33F007A9}"/>
              </a:ext>
            </a:extLst>
          </p:cNvPr>
          <p:cNvSpPr>
            <a:spLocks noGrp="1"/>
          </p:cNvSpPr>
          <p:nvPr>
            <p:ph type="pic" sz="quarter" idx="10"/>
          </p:nvPr>
        </p:nvSpPr>
        <p:spPr>
          <a:xfrm>
            <a:off x="2111375" y="5801637"/>
            <a:ext cx="20161250" cy="7321059"/>
          </a:xfrm>
        </p:spPr>
        <p:txBody>
          <a:bodyPr/>
          <a:lstStyle/>
          <a:p>
            <a:endParaRPr lang="en-US"/>
          </a:p>
        </p:txBody>
      </p:sp>
    </p:spTree>
    <p:extLst>
      <p:ext uri="{BB962C8B-B14F-4D97-AF65-F5344CB8AC3E}">
        <p14:creationId xmlns:p14="http://schemas.microsoft.com/office/powerpoint/2010/main" val="4162171509"/>
      </p:ext>
    </p:extLst>
  </p:cSld>
  <p:clrMapOvr>
    <a:masterClrMapping/>
  </p:clrMapOvr>
  <p:transition spd="med"/>
  <p:extLst>
    <p:ext uri="{DCECCB84-F9BA-43D5-87BE-67443E8EF086}">
      <p15:sldGuideLst xmlns:p15="http://schemas.microsoft.com/office/powerpoint/2012/main">
        <p15:guide id="1" orient="horz" pos="1349" userDrawn="1">
          <p15:clr>
            <a:srgbClr val="FBAE40"/>
          </p15:clr>
        </p15:guide>
        <p15:guide id="2" pos="1330" userDrawn="1">
          <p15:clr>
            <a:srgbClr val="FBAE40"/>
          </p15:clr>
        </p15:guide>
        <p15:guide id="3" pos="1403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Green BG)">
    <p:bg>
      <p:bgPr>
        <a:solidFill>
          <a:srgbClr val="008A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80B40-0D23-7F41-BE68-C64E7259B17A}"/>
              </a:ext>
            </a:extLst>
          </p:cNvPr>
          <p:cNvSpPr>
            <a:spLocks noGrp="1"/>
          </p:cNvSpPr>
          <p:nvPr>
            <p:ph type="title" hasCustomPrompt="1"/>
          </p:nvPr>
        </p:nvSpPr>
        <p:spPr>
          <a:xfrm>
            <a:off x="2111375" y="2176707"/>
            <a:ext cx="20161250" cy="3336925"/>
          </a:xfrm>
        </p:spPr>
        <p:txBody>
          <a:bodyPr anchor="ctr"/>
          <a:lstStyle>
            <a:lvl1pPr algn="ctr">
              <a:defRPr sz="8800" cap="none" spc="0">
                <a:solidFill>
                  <a:schemeClr val="bg2"/>
                </a:solidFill>
              </a:defRPr>
            </a:lvl1pPr>
          </a:lstStyle>
          <a:p>
            <a:r>
              <a:rPr lang="en-US"/>
              <a:t>Click to edit master title style</a:t>
            </a:r>
          </a:p>
        </p:txBody>
      </p:sp>
      <p:pic>
        <p:nvPicPr>
          <p:cNvPr id="8" name="Picture 7">
            <a:extLst>
              <a:ext uri="{FF2B5EF4-FFF2-40B4-BE49-F238E27FC236}">
                <a16:creationId xmlns:a16="http://schemas.microsoft.com/office/drawing/2014/main" id="{9C9ECD55-0034-D74A-A76F-37F1EB5DEE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
        <p:nvSpPr>
          <p:cNvPr id="10" name="Picture Placeholder 12">
            <a:extLst>
              <a:ext uri="{FF2B5EF4-FFF2-40B4-BE49-F238E27FC236}">
                <a16:creationId xmlns:a16="http://schemas.microsoft.com/office/drawing/2014/main" id="{013F90DA-14BC-D74A-9351-6A238F27E0EB}"/>
              </a:ext>
            </a:extLst>
          </p:cNvPr>
          <p:cNvSpPr>
            <a:spLocks noGrp="1"/>
          </p:cNvSpPr>
          <p:nvPr>
            <p:ph type="pic" sz="quarter" idx="10"/>
          </p:nvPr>
        </p:nvSpPr>
        <p:spPr>
          <a:xfrm>
            <a:off x="2111375" y="5801637"/>
            <a:ext cx="20161250" cy="7321059"/>
          </a:xfrm>
        </p:spPr>
        <p:txBody>
          <a:bodyPr/>
          <a:lstStyle/>
          <a:p>
            <a:endParaRPr lang="en-US"/>
          </a:p>
        </p:txBody>
      </p:sp>
    </p:spTree>
    <p:extLst>
      <p:ext uri="{BB962C8B-B14F-4D97-AF65-F5344CB8AC3E}">
        <p14:creationId xmlns:p14="http://schemas.microsoft.com/office/powerpoint/2010/main" val="3951816684"/>
      </p:ext>
    </p:extLst>
  </p:cSld>
  <p:clrMapOvr>
    <a:masterClrMapping/>
  </p:clrMapOvr>
  <p:transition spd="med"/>
  <p:extLst>
    <p:ext uri="{DCECCB84-F9BA-43D5-87BE-67443E8EF086}">
      <p15:sldGuideLst xmlns:p15="http://schemas.microsoft.com/office/powerpoint/2012/main">
        <p15:guide id="1" orient="horz" pos="1349">
          <p15:clr>
            <a:srgbClr val="FBAE40"/>
          </p15:clr>
        </p15:guide>
        <p15:guide id="2" pos="1330">
          <p15:clr>
            <a:srgbClr val="FBAE40"/>
          </p15:clr>
        </p15:guide>
        <p15:guide id="3" pos="140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20161252" cy="5956300"/>
          </a:xfr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Tree>
    <p:extLst>
      <p:ext uri="{BB962C8B-B14F-4D97-AF65-F5344CB8AC3E}">
        <p14:creationId xmlns:p14="http://schemas.microsoft.com/office/powerpoint/2010/main" val="9458063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9720586"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10" name="Text Placeholder 4">
            <a:extLst>
              <a:ext uri="{FF2B5EF4-FFF2-40B4-BE49-F238E27FC236}">
                <a16:creationId xmlns:a16="http://schemas.microsoft.com/office/drawing/2014/main" id="{A8799DD6-671F-F447-ACF9-2D09EF11CCCE}"/>
              </a:ext>
            </a:extLst>
          </p:cNvPr>
          <p:cNvSpPr>
            <a:spLocks noGrp="1"/>
          </p:cNvSpPr>
          <p:nvPr>
            <p:ph type="body" sz="quarter" idx="12"/>
          </p:nvPr>
        </p:nvSpPr>
        <p:spPr>
          <a:xfrm>
            <a:off x="12550587" y="5075580"/>
            <a:ext cx="9720586"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9022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4"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11" name="Text Placeholder 4">
            <a:extLst>
              <a:ext uri="{FF2B5EF4-FFF2-40B4-BE49-F238E27FC236}">
                <a16:creationId xmlns:a16="http://schemas.microsoft.com/office/drawing/2014/main" id="{B2CC4EE1-B217-8047-BB8E-5ADF65FE61D0}"/>
              </a:ext>
            </a:extLst>
          </p:cNvPr>
          <p:cNvSpPr>
            <a:spLocks noGrp="1"/>
          </p:cNvSpPr>
          <p:nvPr>
            <p:ph type="body" sz="quarter" idx="12"/>
          </p:nvPr>
        </p:nvSpPr>
        <p:spPr>
          <a:xfrm>
            <a:off x="9095903"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FBF7EF99-CA78-FB40-954C-0D649F879190}"/>
              </a:ext>
            </a:extLst>
          </p:cNvPr>
          <p:cNvSpPr>
            <a:spLocks noGrp="1"/>
          </p:cNvSpPr>
          <p:nvPr>
            <p:ph type="body" sz="quarter" idx="13"/>
          </p:nvPr>
        </p:nvSpPr>
        <p:spPr>
          <a:xfrm>
            <a:off x="16080431" y="5075580"/>
            <a:ext cx="6192194" cy="5956300"/>
          </a:xfrm>
        </p:spPr>
        <p:txBody>
          <a:bodyP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5559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icture +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4" name="Picture Placeholder 3">
            <a:extLst>
              <a:ext uri="{FF2B5EF4-FFF2-40B4-BE49-F238E27FC236}">
                <a16:creationId xmlns:a16="http://schemas.microsoft.com/office/drawing/2014/main" id="{D0D1BD3F-77FA-BC47-A9A3-4A89A841CBB9}"/>
              </a:ext>
            </a:extLst>
          </p:cNvPr>
          <p:cNvSpPr>
            <a:spLocks noGrp="1"/>
          </p:cNvSpPr>
          <p:nvPr>
            <p:ph type="pic" sz="quarter" idx="12"/>
          </p:nvPr>
        </p:nvSpPr>
        <p:spPr>
          <a:xfrm>
            <a:off x="2111374" y="5075238"/>
            <a:ext cx="9720586" cy="5956300"/>
          </a:xfrm>
        </p:spPr>
        <p:txBody>
          <a:bodyPr/>
          <a:lstStyle/>
          <a:p>
            <a:endParaRPr lang="en-US"/>
          </a:p>
        </p:txBody>
      </p:sp>
      <p:sp>
        <p:nvSpPr>
          <p:cNvPr id="11" name="Text Placeholder 4">
            <a:extLst>
              <a:ext uri="{FF2B5EF4-FFF2-40B4-BE49-F238E27FC236}">
                <a16:creationId xmlns:a16="http://schemas.microsoft.com/office/drawing/2014/main" id="{8BB2396B-6318-E94E-84F6-A202B4C43F80}"/>
              </a:ext>
            </a:extLst>
          </p:cNvPr>
          <p:cNvSpPr>
            <a:spLocks noGrp="1"/>
          </p:cNvSpPr>
          <p:nvPr>
            <p:ph type="body" sz="quarter" idx="11"/>
          </p:nvPr>
        </p:nvSpPr>
        <p:spPr>
          <a:xfrm>
            <a:off x="12552039" y="5075580"/>
            <a:ext cx="9720586" cy="5956300"/>
          </a:xfrm>
        </p:spPr>
        <p:txBody>
          <a:bodyPr anchor="ctr"/>
          <a:lstStyle>
            <a:lvl1pPr marL="0" indent="0">
              <a:buNone/>
              <a:defRPr sz="2800"/>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754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4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4" y="2405270"/>
            <a:ext cx="20161252" cy="2471530"/>
          </a:xfrm>
        </p:spPr>
        <p:txBody>
          <a:bodyPr anchor="ctr"/>
          <a:lstStyle>
            <a:lvl1pPr>
              <a:defRPr cap="none" spc="0"/>
            </a:lvl1pPr>
          </a:lstStyle>
          <a:p>
            <a:r>
              <a:rPr lang="en-US"/>
              <a:t>Click to edit master title style</a:t>
            </a:r>
          </a:p>
        </p:txBody>
      </p:sp>
      <p:pic>
        <p:nvPicPr>
          <p:cNvPr id="9" name="Picture 8">
            <a:extLst>
              <a:ext uri="{FF2B5EF4-FFF2-40B4-BE49-F238E27FC236}">
                <a16:creationId xmlns:a16="http://schemas.microsoft.com/office/drawing/2014/main" id="{E4C011F9-73B4-A345-A1D9-C5A9B8D036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3" cy="759300"/>
          </a:xfrm>
          <a:prstGeom prst="rect">
            <a:avLst/>
          </a:prstGeom>
        </p:spPr>
      </p:pic>
      <p:sp>
        <p:nvSpPr>
          <p:cNvPr id="4" name="Picture Placeholder 3">
            <a:extLst>
              <a:ext uri="{FF2B5EF4-FFF2-40B4-BE49-F238E27FC236}">
                <a16:creationId xmlns:a16="http://schemas.microsoft.com/office/drawing/2014/main" id="{D0D1BD3F-77FA-BC47-A9A3-4A89A841CBB9}"/>
              </a:ext>
            </a:extLst>
          </p:cNvPr>
          <p:cNvSpPr>
            <a:spLocks noGrp="1"/>
          </p:cNvSpPr>
          <p:nvPr>
            <p:ph type="pic" sz="quarter" idx="12"/>
          </p:nvPr>
        </p:nvSpPr>
        <p:spPr>
          <a:xfrm>
            <a:off x="2111374" y="5075238"/>
            <a:ext cx="9720586" cy="3763963"/>
          </a:xfrm>
        </p:spPr>
        <p:txBody>
          <a:bodyPr/>
          <a:lstStyle/>
          <a:p>
            <a:endParaRPr lang="en-US"/>
          </a:p>
        </p:txBody>
      </p:sp>
      <p:sp>
        <p:nvSpPr>
          <p:cNvPr id="7" name="Picture Placeholder 3">
            <a:extLst>
              <a:ext uri="{FF2B5EF4-FFF2-40B4-BE49-F238E27FC236}">
                <a16:creationId xmlns:a16="http://schemas.microsoft.com/office/drawing/2014/main" id="{FFBCF2CF-AFB1-0140-8DE1-AE522B2D57AC}"/>
              </a:ext>
            </a:extLst>
          </p:cNvPr>
          <p:cNvSpPr>
            <a:spLocks noGrp="1"/>
          </p:cNvSpPr>
          <p:nvPr>
            <p:ph type="pic" sz="quarter" idx="13"/>
          </p:nvPr>
        </p:nvSpPr>
        <p:spPr>
          <a:xfrm>
            <a:off x="12566014" y="5075238"/>
            <a:ext cx="9720586" cy="3763963"/>
          </a:xfrm>
        </p:spPr>
        <p:txBody>
          <a:bodyPr/>
          <a:lstStyle/>
          <a:p>
            <a:endParaRPr lang="en-US"/>
          </a:p>
        </p:txBody>
      </p:sp>
      <p:sp>
        <p:nvSpPr>
          <p:cNvPr id="13" name="Picture Placeholder 3">
            <a:extLst>
              <a:ext uri="{FF2B5EF4-FFF2-40B4-BE49-F238E27FC236}">
                <a16:creationId xmlns:a16="http://schemas.microsoft.com/office/drawing/2014/main" id="{DE71093B-5350-A847-A69D-2F8239492374}"/>
              </a:ext>
            </a:extLst>
          </p:cNvPr>
          <p:cNvSpPr>
            <a:spLocks noGrp="1"/>
          </p:cNvSpPr>
          <p:nvPr>
            <p:ph type="pic" sz="quarter" idx="14"/>
          </p:nvPr>
        </p:nvSpPr>
        <p:spPr>
          <a:xfrm>
            <a:off x="2111374" y="9113411"/>
            <a:ext cx="9720586" cy="3763963"/>
          </a:xfrm>
        </p:spPr>
        <p:txBody>
          <a:bodyPr/>
          <a:lstStyle/>
          <a:p>
            <a:endParaRPr lang="en-US"/>
          </a:p>
        </p:txBody>
      </p:sp>
      <p:sp>
        <p:nvSpPr>
          <p:cNvPr id="14" name="Picture Placeholder 3">
            <a:extLst>
              <a:ext uri="{FF2B5EF4-FFF2-40B4-BE49-F238E27FC236}">
                <a16:creationId xmlns:a16="http://schemas.microsoft.com/office/drawing/2014/main" id="{7089157F-99D0-E444-A446-03546F60F899}"/>
              </a:ext>
            </a:extLst>
          </p:cNvPr>
          <p:cNvSpPr>
            <a:spLocks noGrp="1"/>
          </p:cNvSpPr>
          <p:nvPr>
            <p:ph type="pic" sz="quarter" idx="15"/>
          </p:nvPr>
        </p:nvSpPr>
        <p:spPr>
          <a:xfrm>
            <a:off x="12566014" y="9113411"/>
            <a:ext cx="9720586" cy="3763963"/>
          </a:xfrm>
        </p:spPr>
        <p:txBody>
          <a:bodyPr/>
          <a:lstStyle/>
          <a:p>
            <a:endParaRPr lang="en-US"/>
          </a:p>
        </p:txBody>
      </p:sp>
    </p:spTree>
    <p:extLst>
      <p:ext uri="{BB962C8B-B14F-4D97-AF65-F5344CB8AC3E}">
        <p14:creationId xmlns:p14="http://schemas.microsoft.com/office/powerpoint/2010/main" val="277832095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Description (Green BG)">
    <p:bg>
      <p:bgPr>
        <a:solidFill>
          <a:srgbClr val="008A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A436-50CD-0E42-BDBE-1D20309C5A15}"/>
              </a:ext>
            </a:extLst>
          </p:cNvPr>
          <p:cNvSpPr>
            <a:spLocks noGrp="1"/>
          </p:cNvSpPr>
          <p:nvPr>
            <p:ph type="title" hasCustomPrompt="1"/>
          </p:nvPr>
        </p:nvSpPr>
        <p:spPr>
          <a:xfrm>
            <a:off x="2111373" y="2365513"/>
            <a:ext cx="20161254" cy="2511287"/>
          </a:xfrm>
        </p:spPr>
        <p:txBody>
          <a:bodyPr anchor="ctr"/>
          <a:lstStyle>
            <a:lvl1pPr>
              <a:defRPr cap="none" spc="0">
                <a:solidFill>
                  <a:schemeClr val="tx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BD585E76-608E-234C-A052-F8FF1CD370B6}"/>
              </a:ext>
            </a:extLst>
          </p:cNvPr>
          <p:cNvSpPr>
            <a:spLocks noGrp="1"/>
          </p:cNvSpPr>
          <p:nvPr>
            <p:ph type="body" sz="quarter" idx="11"/>
          </p:nvPr>
        </p:nvSpPr>
        <p:spPr>
          <a:xfrm>
            <a:off x="2111373" y="5075580"/>
            <a:ext cx="20161254" cy="5956300"/>
          </a:xfrm>
        </p:spPr>
        <p:txBody>
          <a:bodyPr/>
          <a:lstStyle>
            <a:lvl1pPr marL="0" inden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EDD4F5-ABE1-BC41-9DE6-885F1C4E79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026362" y="848106"/>
            <a:ext cx="2246264" cy="759300"/>
          </a:xfrm>
          <a:prstGeom prst="rect">
            <a:avLst/>
          </a:prstGeom>
        </p:spPr>
      </p:pic>
    </p:spTree>
    <p:extLst>
      <p:ext uri="{BB962C8B-B14F-4D97-AF65-F5344CB8AC3E}">
        <p14:creationId xmlns:p14="http://schemas.microsoft.com/office/powerpoint/2010/main" val="3117409112"/>
      </p:ext>
    </p:extLst>
  </p:cSld>
  <p:clrMapOvr>
    <a:overrideClrMapping bg1="dk1" tx1="lt1" bg2="dk2" tx2="lt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2111374" y="2425147"/>
            <a:ext cx="20161252" cy="2451653"/>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nchor="ctr"/>
          <a:lstStyle/>
          <a:p>
            <a:endParaRPr lang="en-US" dirty="0"/>
          </a:p>
        </p:txBody>
      </p:sp>
      <p:sp>
        <p:nvSpPr>
          <p:cNvPr id="5" name="Body Level One…"/>
          <p:cNvSpPr txBox="1">
            <a:spLocks noGrp="1"/>
          </p:cNvSpPr>
          <p:nvPr>
            <p:ph type="body" idx="1"/>
          </p:nvPr>
        </p:nvSpPr>
        <p:spPr>
          <a:xfrm>
            <a:off x="2111374" y="5115336"/>
            <a:ext cx="20161254" cy="8111488"/>
          </a:xfrm>
          <a:prstGeom prst="rect">
            <a:avLst/>
          </a:prstGeom>
          <a:ln w="12700">
            <a:miter lim="400000"/>
          </a:ln>
          <a:extLst>
            <a:ext uri="{C572A759-6A51-4108-AA02-DFA0A04FC94B}">
              <ma14:wrappingTextBoxFlag xmlns="" xmlns:ma14="http://schemas.microsoft.com/office/mac/drawingml/2011/main" val="1"/>
            </a:ext>
          </a:extLst>
        </p:spPr>
        <p:txBody>
          <a:bodyPr lIns="91436" tIns="91436" rIns="91436" bIns="91436"/>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 bg1="lt1" tx1="dk1" bg2="lt2" tx2="dk2" accent1="accent1" accent2="accent2" accent3="accent3" accent4="accent4" accent5="accent5" accent6="accent6" hlink="hlink" folHlink="folHlink"/>
  <p:sldLayoutIdLst>
    <p:sldLayoutId id="2147483669" r:id="rId1"/>
    <p:sldLayoutId id="2147483660" r:id="rId2"/>
    <p:sldLayoutId id="2147483667" r:id="rId3"/>
    <p:sldLayoutId id="2147483661" r:id="rId4"/>
    <p:sldLayoutId id="2147483670" r:id="rId5"/>
    <p:sldLayoutId id="2147483671" r:id="rId6"/>
    <p:sldLayoutId id="2147483672" r:id="rId7"/>
    <p:sldLayoutId id="2147483673" r:id="rId8"/>
    <p:sldLayoutId id="2147483663" r:id="rId9"/>
    <p:sldLayoutId id="2147483668" r:id="rId10"/>
    <p:sldLayoutId id="2147483664" r:id="rId11"/>
    <p:sldLayoutId id="2147483665" r:id="rId12"/>
    <p:sldLayoutId id="2147483666" r:id="rId13"/>
  </p:sldLayoutIdLst>
  <p:transition spd="med"/>
  <p:txStyles>
    <p:titleStyle>
      <a:lvl1pPr marL="0" marR="0" indent="0" algn="l" defTabSz="1828800" rtl="0" latinLnBrk="0">
        <a:lnSpc>
          <a:spcPct val="80000"/>
        </a:lnSpc>
        <a:spcBef>
          <a:spcPts val="0"/>
        </a:spcBef>
        <a:spcAft>
          <a:spcPts val="0"/>
        </a:spcAft>
        <a:buClrTx/>
        <a:buSzTx/>
        <a:buFontTx/>
        <a:buNone/>
        <a:tabLst/>
        <a:defRPr sz="7200" b="0" i="0" u="none" strike="noStrike" cap="none" spc="0" baseline="0">
          <a:solidFill>
            <a:schemeClr val="tx1">
              <a:lumMod val="50000"/>
            </a:schemeClr>
          </a:solidFill>
          <a:uFillTx/>
          <a:latin typeface="Guardian Egyp Regular" panose="02060503050503060803" pitchFamily="18" charset="0"/>
          <a:ea typeface="Guardian Egyp Regular" panose="02060503050503060803" pitchFamily="18" charset="0"/>
          <a:cs typeface="Guardian Egyp Regular" panose="02060503050503060803" pitchFamily="18" charset="0"/>
          <a:sym typeface="Poppins Regular"/>
        </a:defRPr>
      </a:lvl1pPr>
      <a:lvl2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2pPr>
      <a:lvl3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3pPr>
      <a:lvl4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4pPr>
      <a:lvl5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5pPr>
      <a:lvl6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6pPr>
      <a:lvl7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7pPr>
      <a:lvl8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8pPr>
      <a:lvl9pPr marL="0" marR="0" indent="0" algn="l" defTabSz="1828800" rtl="0" latinLnBrk="0">
        <a:lnSpc>
          <a:spcPct val="80000"/>
        </a:lnSpc>
        <a:spcBef>
          <a:spcPts val="0"/>
        </a:spcBef>
        <a:spcAft>
          <a:spcPts val="0"/>
        </a:spcAft>
        <a:buClrTx/>
        <a:buSzTx/>
        <a:buFontTx/>
        <a:buNone/>
        <a:tabLst/>
        <a:defRPr sz="9700" b="0" i="0" u="none" strike="noStrike" cap="all" spc="388" baseline="0">
          <a:solidFill>
            <a:srgbClr val="FFFFFF"/>
          </a:solidFill>
          <a:uFillTx/>
          <a:latin typeface="Poppins Regular"/>
          <a:ea typeface="Poppins Regular"/>
          <a:cs typeface="Poppins Regular"/>
          <a:sym typeface="Poppins Regular"/>
        </a:defRPr>
      </a:lvl9pPr>
    </p:titleStyle>
    <p:bodyStyle>
      <a:lvl1pPr marL="204107" marR="0" indent="-204107"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1pPr>
      <a:lvl2pPr marL="695325" marR="0" indent="-238125"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2pPr>
      <a:lvl3pPr marL="1200148" marR="0" indent="-285748"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3pPr>
      <a:lvl4pPr marL="16891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4pPr>
      <a:lvl5pPr marL="21463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000000"/>
          </a:solidFill>
          <a:uFillTx/>
          <a:latin typeface="Guardian TextEgyp" panose="02060503050503060803" pitchFamily="18" charset="77"/>
          <a:ea typeface="Open Sans"/>
          <a:cs typeface="Open Sans"/>
          <a:sym typeface="Open Sans"/>
        </a:defRPr>
      </a:lvl5pPr>
      <a:lvl6pPr marL="26035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6pPr>
      <a:lvl7pPr marL="30607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7pPr>
      <a:lvl8pPr marL="35179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8pPr>
      <a:lvl9pPr marL="3975100" marR="0" indent="-317500" algn="l" defTabSz="1828800" rtl="0" latinLnBrk="0">
        <a:lnSpc>
          <a:spcPct val="100000"/>
        </a:lnSpc>
        <a:spcBef>
          <a:spcPts val="700"/>
        </a:spcBef>
        <a:spcAft>
          <a:spcPts val="0"/>
        </a:spcAft>
        <a:buClrTx/>
        <a:buSzPct val="100000"/>
        <a:buFont typeface="Arial"/>
        <a:buChar char="•"/>
        <a:tabLst/>
        <a:defRPr sz="2500" b="0" i="0" u="none" strike="noStrike" cap="none" spc="0" baseline="0">
          <a:solidFill>
            <a:srgbClr val="424242"/>
          </a:solidFill>
          <a:uFillTx/>
          <a:latin typeface="Open Sans"/>
          <a:ea typeface="Open Sans"/>
          <a:cs typeface="Open Sans"/>
          <a:sym typeface="Open Sans"/>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lene.kellenberger@londoncg.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arlene.kellenberger@londoncg.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39E8874-964A-824F-ADA8-4BC0CA08B6E8}"/>
              </a:ext>
            </a:extLst>
          </p:cNvPr>
          <p:cNvSpPr txBox="1"/>
          <p:nvPr/>
        </p:nvSpPr>
        <p:spPr>
          <a:xfrm>
            <a:off x="6992370" y="4198809"/>
            <a:ext cx="15948654" cy="5262971"/>
          </a:xfrm>
          <a:prstGeom prst="rect">
            <a:avLst/>
          </a:prstGeom>
          <a:ln w="12700">
            <a:miter lim="400000"/>
          </a:ln>
          <a:extLst>
            <a:ext uri="{C572A759-6A51-4108-AA02-DFA0A04FC94B}">
              <ma14:wrappingTextBoxFlag xmlns="" xmlns:ma14="http://schemas.microsoft.com/office/mac/drawingml/2011/main" val="1"/>
            </a:ext>
          </a:extLst>
        </p:spPr>
        <p:txBody>
          <a:bodyPr wrap="square" lIns="91436" tIns="91436" rIns="91436" bIns="91436">
            <a:spAutoFit/>
          </a:bodyPr>
          <a:lstStyle>
            <a:lvl1pPr>
              <a:defRPr sz="9700" b="0" cap="all" spc="388">
                <a:solidFill>
                  <a:srgbClr val="FFFFFF"/>
                </a:solidFill>
                <a:latin typeface="Poppins Regular"/>
                <a:ea typeface="Poppins Regular"/>
                <a:cs typeface="Poppins Regular"/>
                <a:sym typeface="Poppins Regular"/>
              </a:defRPr>
            </a:lvl1pPr>
          </a:lstStyle>
          <a:p>
            <a:r>
              <a:rPr lang="en-US" sz="11000" cap="none" spc="0" dirty="0" err="1">
                <a:solidFill>
                  <a:schemeClr val="tx2"/>
                </a:solidFill>
                <a:latin typeface="Guardian Egyp Thin" panose="02060303050503060803" pitchFamily="18" charset="77"/>
              </a:rPr>
              <a:t>Mitigación</a:t>
            </a:r>
            <a:r>
              <a:rPr lang="en-US" sz="11000" cap="none" spc="0" dirty="0">
                <a:solidFill>
                  <a:schemeClr val="tx2"/>
                </a:solidFill>
                <a:latin typeface="Guardian Egyp Thin" panose="02060303050503060803" pitchFamily="18" charset="77"/>
              </a:rPr>
              <a:t> de </a:t>
            </a:r>
            <a:r>
              <a:rPr lang="en-US" sz="11000" cap="none" spc="0" dirty="0" err="1">
                <a:solidFill>
                  <a:schemeClr val="tx2"/>
                </a:solidFill>
                <a:latin typeface="Guardian Egyp Thin" panose="02060303050503060803" pitchFamily="18" charset="77"/>
              </a:rPr>
              <a:t>Riesgos</a:t>
            </a:r>
            <a:r>
              <a:rPr lang="en-US" sz="11000" cap="none" spc="0" dirty="0">
                <a:solidFill>
                  <a:schemeClr val="tx2"/>
                </a:solidFill>
                <a:latin typeface="Guardian Egyp Thin" panose="02060303050503060803" pitchFamily="18" charset="77"/>
              </a:rPr>
              <a:t> </a:t>
            </a:r>
            <a:r>
              <a:rPr lang="en-US" sz="11000" cap="none" spc="0" dirty="0" err="1">
                <a:solidFill>
                  <a:schemeClr val="tx2"/>
                </a:solidFill>
                <a:latin typeface="Guardian Egyp Thin" panose="02060303050503060803" pitchFamily="18" charset="77"/>
              </a:rPr>
              <a:t>en</a:t>
            </a:r>
            <a:r>
              <a:rPr lang="en-US" sz="11000" cap="none" spc="0" dirty="0">
                <a:solidFill>
                  <a:schemeClr val="tx2"/>
                </a:solidFill>
                <a:latin typeface="Guardian Egyp Thin" panose="02060303050503060803" pitchFamily="18" charset="77"/>
              </a:rPr>
              <a:t> el </a:t>
            </a:r>
            <a:r>
              <a:rPr lang="en-US" sz="11000" cap="none" spc="0" dirty="0" err="1">
                <a:solidFill>
                  <a:schemeClr val="tx2"/>
                </a:solidFill>
                <a:latin typeface="Guardian Egyp Thin" panose="02060303050503060803" pitchFamily="18" charset="77"/>
              </a:rPr>
              <a:t>Contexto</a:t>
            </a:r>
            <a:r>
              <a:rPr lang="en-US" sz="11000" cap="none" spc="0" dirty="0">
                <a:solidFill>
                  <a:schemeClr val="tx2"/>
                </a:solidFill>
                <a:latin typeface="Guardian Egyp Thin" panose="02060303050503060803" pitchFamily="18" charset="77"/>
              </a:rPr>
              <a:t> de la </a:t>
            </a:r>
            <a:r>
              <a:rPr lang="en-US" sz="11000" cap="none" spc="0" dirty="0" err="1">
                <a:solidFill>
                  <a:schemeClr val="tx2"/>
                </a:solidFill>
                <a:latin typeface="Guardian Egyp Thin" panose="02060303050503060803" pitchFamily="18" charset="77"/>
              </a:rPr>
              <a:t>Pandemia</a:t>
            </a:r>
            <a:r>
              <a:rPr lang="en-US" sz="11000" cap="none" spc="0" dirty="0">
                <a:solidFill>
                  <a:schemeClr val="tx2"/>
                </a:solidFill>
                <a:latin typeface="Guardian Egyp Thin" panose="02060303050503060803" pitchFamily="18" charset="77"/>
              </a:rPr>
              <a:t> del COVID-19</a:t>
            </a:r>
          </a:p>
        </p:txBody>
      </p:sp>
      <p:sp>
        <p:nvSpPr>
          <p:cNvPr id="3" name="Propuesta">
            <a:extLst>
              <a:ext uri="{FF2B5EF4-FFF2-40B4-BE49-F238E27FC236}">
                <a16:creationId xmlns:a16="http://schemas.microsoft.com/office/drawing/2014/main" id="{F0E8B443-2A5F-5A43-8DBF-E37D8AB55613}"/>
              </a:ext>
            </a:extLst>
          </p:cNvPr>
          <p:cNvSpPr txBox="1"/>
          <p:nvPr/>
        </p:nvSpPr>
        <p:spPr>
          <a:xfrm>
            <a:off x="6992370" y="3617640"/>
            <a:ext cx="3720882" cy="738656"/>
          </a:xfrm>
          <a:prstGeom prst="rect">
            <a:avLst/>
          </a:prstGeom>
          <a:ln w="12700">
            <a:miter lim="400000"/>
          </a:ln>
          <a:extLst>
            <a:ext uri="{C572A759-6A51-4108-AA02-DFA0A04FC94B}">
              <ma14:wrappingTextBoxFlag xmlns="" xmlns:ma14="http://schemas.microsoft.com/office/mac/drawingml/2011/main" val="1"/>
            </a:ext>
          </a:extLst>
        </p:spPr>
        <p:txBody>
          <a:bodyPr wrap="none" lIns="91436" tIns="91436" rIns="91436" bIns="91436">
            <a:spAutoFit/>
          </a:bodyPr>
          <a:lstStyle>
            <a:lvl1pPr>
              <a:defRPr sz="5500" b="0" cap="all" spc="440">
                <a:solidFill>
                  <a:srgbClr val="00BF6F"/>
                </a:solidFill>
              </a:defRPr>
            </a:lvl1pPr>
          </a:lstStyle>
          <a:p>
            <a:r>
              <a:rPr lang="en-US" sz="3600" cap="none" spc="0" dirty="0" err="1">
                <a:solidFill>
                  <a:schemeClr val="tx1"/>
                </a:solidFill>
                <a:latin typeface="Guardian Egyp Medium" panose="02060503050503060803" pitchFamily="18" charset="77"/>
              </a:rPr>
              <a:t>Gestión</a:t>
            </a:r>
            <a:r>
              <a:rPr lang="en-US" sz="3600" cap="none" spc="0" dirty="0">
                <a:solidFill>
                  <a:schemeClr val="tx1"/>
                </a:solidFill>
                <a:latin typeface="Guardian Egyp Medium" panose="02060503050503060803" pitchFamily="18" charset="77"/>
              </a:rPr>
              <a:t> de </a:t>
            </a:r>
            <a:r>
              <a:rPr lang="en-US" sz="3600" cap="none" spc="0" dirty="0" err="1">
                <a:solidFill>
                  <a:schemeClr val="tx1"/>
                </a:solidFill>
                <a:latin typeface="Guardian Egyp Medium" panose="02060503050503060803" pitchFamily="18" charset="77"/>
              </a:rPr>
              <a:t>Riesgos</a:t>
            </a:r>
            <a:endParaRPr lang="en-US" sz="3600" cap="none" spc="0" dirty="0">
              <a:solidFill>
                <a:schemeClr val="tx1"/>
              </a:solidFill>
              <a:latin typeface="Guardian Egyp Medium" panose="02060503050503060803" pitchFamily="18" charset="77"/>
            </a:endParaRPr>
          </a:p>
        </p:txBody>
      </p:sp>
      <p:grpSp>
        <p:nvGrpSpPr>
          <p:cNvPr id="8" name="Group 7">
            <a:extLst>
              <a:ext uri="{FF2B5EF4-FFF2-40B4-BE49-F238E27FC236}">
                <a16:creationId xmlns:a16="http://schemas.microsoft.com/office/drawing/2014/main" id="{CF5EF7C7-A472-194A-BE75-DD54A001D789}"/>
              </a:ext>
            </a:extLst>
          </p:cNvPr>
          <p:cNvGrpSpPr/>
          <p:nvPr/>
        </p:nvGrpSpPr>
        <p:grpSpPr>
          <a:xfrm>
            <a:off x="6985574" y="9411463"/>
            <a:ext cx="12023729" cy="1656636"/>
            <a:chOff x="6985574" y="7526115"/>
            <a:chExt cx="12023729" cy="1656636"/>
          </a:xfrm>
        </p:grpSpPr>
        <p:sp>
          <p:nvSpPr>
            <p:cNvPr id="9" name="AutoShape 3">
              <a:extLst>
                <a:ext uri="{FF2B5EF4-FFF2-40B4-BE49-F238E27FC236}">
                  <a16:creationId xmlns:a16="http://schemas.microsoft.com/office/drawing/2014/main" id="{23AEFDD3-988B-414B-8B39-31678BB18E43}"/>
                </a:ext>
              </a:extLst>
            </p:cNvPr>
            <p:cNvSpPr/>
            <p:nvPr/>
          </p:nvSpPr>
          <p:spPr>
            <a:xfrm>
              <a:off x="7455839" y="7619919"/>
              <a:ext cx="11553464" cy="12918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nSpc>
                  <a:spcPct val="150000"/>
                </a:lnSpc>
                <a:defRPr sz="3000">
                  <a:solidFill>
                    <a:srgbClr val="FFFFFF"/>
                  </a:solidFill>
                </a:defRPr>
              </a:pPr>
              <a:r>
                <a:rPr lang="en-AU" dirty="0">
                  <a:solidFill>
                    <a:schemeClr val="tx2"/>
                  </a:solidFill>
                  <a:latin typeface="Guardian TextEgyp" panose="02060503050503060803" pitchFamily="18" charset="77"/>
                </a:rPr>
                <a:t>London Consulting Group</a:t>
              </a:r>
            </a:p>
            <a:p>
              <a:pPr defTabSz="457200">
                <a:lnSpc>
                  <a:spcPct val="150000"/>
                </a:lnSpc>
                <a:spcBef>
                  <a:spcPts val="0"/>
                </a:spcBef>
                <a:defRPr sz="2200" b="0">
                  <a:solidFill>
                    <a:srgbClr val="FFFFFF"/>
                  </a:solidFill>
                </a:defRPr>
              </a:pPr>
              <a:r>
                <a:rPr lang="en-AU" sz="2400" dirty="0">
                  <a:solidFill>
                    <a:schemeClr val="tx1"/>
                  </a:solidFill>
                  <a:latin typeface="Guardian TextEgyp" panose="02060503050503060803" pitchFamily="18" charset="77"/>
                  <a:hlinkClick r:id="rId3"/>
                </a:rPr>
                <a:t>contact@londoncg.com</a:t>
              </a:r>
              <a:endParaRPr lang="en-AU" sz="2400" dirty="0">
                <a:solidFill>
                  <a:schemeClr val="tx1"/>
                </a:solidFill>
                <a:latin typeface="Guardian TextEgyp" panose="02060503050503060803" pitchFamily="18" charset="77"/>
              </a:endParaRPr>
            </a:p>
          </p:txBody>
        </p:sp>
        <p:sp>
          <p:nvSpPr>
            <p:cNvPr id="10" name="Line">
              <a:extLst>
                <a:ext uri="{FF2B5EF4-FFF2-40B4-BE49-F238E27FC236}">
                  <a16:creationId xmlns:a16="http://schemas.microsoft.com/office/drawing/2014/main" id="{7942E331-B2B7-1741-AB4D-9A3201562D26}"/>
                </a:ext>
              </a:extLst>
            </p:cNvPr>
            <p:cNvSpPr/>
            <p:nvPr/>
          </p:nvSpPr>
          <p:spPr>
            <a:xfrm flipV="1">
              <a:off x="6985574" y="7526115"/>
              <a:ext cx="17392" cy="1656636"/>
            </a:xfrm>
            <a:prstGeom prst="line">
              <a:avLst/>
            </a:prstGeom>
            <a:noFill/>
            <a:ln w="25400" cap="flat">
              <a:solidFill>
                <a:srgbClr val="A2D7CA"/>
              </a:solidFill>
              <a:prstDash val="solid"/>
              <a:round/>
            </a:ln>
            <a:effectLst/>
          </p:spPr>
          <p:txBody>
            <a:bodyPr wrap="square" lIns="45718" tIns="45718" rIns="45718" bIns="45718" numCol="1" anchor="t">
              <a:noAutofit/>
            </a:bodyPr>
            <a:lstStyle/>
            <a:p>
              <a:pPr>
                <a:spcBef>
                  <a:spcPts val="0"/>
                </a:spcBef>
                <a:defRPr b="0">
                  <a:solidFill>
                    <a:srgbClr val="000000"/>
                  </a:solidFill>
                  <a:latin typeface="+mn-lt"/>
                  <a:ea typeface="+mn-ea"/>
                  <a:cs typeface="+mn-cs"/>
                  <a:sym typeface="Calibri"/>
                </a:defRPr>
              </a:pPr>
              <a:endParaRPr/>
            </a:p>
          </p:txBody>
        </p:sp>
      </p:grpSp>
      <p:pic>
        <p:nvPicPr>
          <p:cNvPr id="11" name="Picture 10">
            <a:extLst>
              <a:ext uri="{FF2B5EF4-FFF2-40B4-BE49-F238E27FC236}">
                <a16:creationId xmlns:a16="http://schemas.microsoft.com/office/drawing/2014/main" id="{1636BA96-F451-2746-96E5-7CFE88FE593B}"/>
              </a:ext>
            </a:extLst>
          </p:cNvPr>
          <p:cNvPicPr>
            <a:picLocks noChangeAspect="1"/>
          </p:cNvPicPr>
          <p:nvPr/>
        </p:nvPicPr>
        <p:blipFill>
          <a:blip r:embed="rId4"/>
          <a:stretch>
            <a:fillRect/>
          </a:stretch>
        </p:blipFill>
        <p:spPr>
          <a:xfrm>
            <a:off x="2067325" y="3905672"/>
            <a:ext cx="3558537" cy="2038386"/>
          </a:xfrm>
          <a:prstGeom prst="rect">
            <a:avLst/>
          </a:prstGeom>
        </p:spPr>
      </p:pic>
    </p:spTree>
    <p:extLst>
      <p:ext uri="{BB962C8B-B14F-4D97-AF65-F5344CB8AC3E}">
        <p14:creationId xmlns:p14="http://schemas.microsoft.com/office/powerpoint/2010/main" val="22053824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E911-5A7C-9D41-B3A0-637C52DAA136}"/>
              </a:ext>
            </a:extLst>
          </p:cNvPr>
          <p:cNvSpPr>
            <a:spLocks noGrp="1"/>
          </p:cNvSpPr>
          <p:nvPr>
            <p:ph type="title"/>
          </p:nvPr>
        </p:nvSpPr>
        <p:spPr>
          <a:xfrm>
            <a:off x="2111375" y="6084488"/>
            <a:ext cx="17209417" cy="2598269"/>
          </a:xfrm>
        </p:spPr>
        <p:txBody>
          <a:bodyPr/>
          <a:lstStyle/>
          <a:p>
            <a:r>
              <a:rPr lang="en-US" dirty="0" err="1"/>
              <a:t>Cómo</a:t>
            </a:r>
            <a:r>
              <a:rPr lang="en-US" dirty="0"/>
              <a:t> la </a:t>
            </a:r>
            <a:r>
              <a:rPr lang="en-US" dirty="0" err="1"/>
              <a:t>Autonomía</a:t>
            </a:r>
            <a:r>
              <a:rPr lang="en-US" dirty="0"/>
              <a:t> </a:t>
            </a:r>
            <a:r>
              <a:rPr lang="en-US" dirty="0" err="1"/>
              <a:t>Crea</a:t>
            </a:r>
            <a:r>
              <a:rPr lang="en-US" dirty="0"/>
              <a:t> </a:t>
            </a:r>
            <a:r>
              <a:rPr lang="en-US" dirty="0" err="1"/>
              <a:t>Resilencia</a:t>
            </a:r>
            <a:r>
              <a:rPr lang="en-US" dirty="0"/>
              <a:t> Durante la Crisis</a:t>
            </a:r>
          </a:p>
        </p:txBody>
      </p:sp>
      <p:sp>
        <p:nvSpPr>
          <p:cNvPr id="3" name="Text Placeholder 2">
            <a:extLst>
              <a:ext uri="{FF2B5EF4-FFF2-40B4-BE49-F238E27FC236}">
                <a16:creationId xmlns:a16="http://schemas.microsoft.com/office/drawing/2014/main" id="{CC2CE014-4E18-8B4F-BA50-D66861E03333}"/>
              </a:ext>
            </a:extLst>
          </p:cNvPr>
          <p:cNvSpPr>
            <a:spLocks noGrp="1"/>
          </p:cNvSpPr>
          <p:nvPr>
            <p:ph type="body" sz="quarter" idx="10"/>
          </p:nvPr>
        </p:nvSpPr>
        <p:spPr/>
        <p:txBody>
          <a:bodyPr/>
          <a:lstStyle/>
          <a:p>
            <a:r>
              <a:rPr lang="en-US" dirty="0"/>
              <a:t>Caso de </a:t>
            </a:r>
            <a:r>
              <a:rPr lang="en-US" dirty="0" err="1"/>
              <a:t>Negocio</a:t>
            </a:r>
            <a:endParaRPr lang="en-US" dirty="0"/>
          </a:p>
        </p:txBody>
      </p:sp>
    </p:spTree>
    <p:extLst>
      <p:ext uri="{BB962C8B-B14F-4D97-AF65-F5344CB8AC3E}">
        <p14:creationId xmlns:p14="http://schemas.microsoft.com/office/powerpoint/2010/main" val="42804967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2022E7-6A27-5E4F-B8B5-FC7D8DEBB041}"/>
              </a:ext>
            </a:extLst>
          </p:cNvPr>
          <p:cNvSpPr/>
          <p:nvPr/>
        </p:nvSpPr>
        <p:spPr>
          <a:xfrm>
            <a:off x="697036" y="13160796"/>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lang="en-US" sz="2000" b="0" i="1" dirty="0">
                <a:solidFill>
                  <a:schemeClr val="accent3">
                    <a:lumMod val="75000"/>
                  </a:schemeClr>
                </a:solidFill>
                <a:latin typeface="+mn-lt"/>
                <a:ea typeface="+mn-ea"/>
                <a:cs typeface="+mn-cs"/>
                <a:sym typeface="Calibri"/>
              </a:rPr>
              <a:t>Image: https://www.ledgerinsights.com/world-economic-forum-</a:t>
            </a:r>
            <a:r>
              <a:rPr lang="en-US" sz="2000" b="0" i="1" dirty="0" err="1">
                <a:solidFill>
                  <a:schemeClr val="accent3">
                    <a:lumMod val="75000"/>
                  </a:schemeClr>
                </a:solidFill>
                <a:latin typeface="+mn-lt"/>
                <a:ea typeface="+mn-ea"/>
                <a:cs typeface="+mn-cs"/>
                <a:sym typeface="Calibri"/>
              </a:rPr>
              <a:t>wef</a:t>
            </a:r>
            <a:r>
              <a:rPr lang="en-US" sz="2000" b="0" i="1" dirty="0">
                <a:solidFill>
                  <a:schemeClr val="accent3">
                    <a:lumMod val="75000"/>
                  </a:schemeClr>
                </a:solidFill>
                <a:latin typeface="+mn-lt"/>
                <a:ea typeface="+mn-ea"/>
                <a:cs typeface="+mn-cs"/>
                <a:sym typeface="Calibri"/>
              </a:rPr>
              <a:t>-blockchain-supply-chain/</a:t>
            </a:r>
            <a:endPar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endParaRPr>
          </a:p>
        </p:txBody>
      </p:sp>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7782952" cy="1031051"/>
          </a:xfrm>
          <a:prstGeom prst="rect">
            <a:avLst/>
          </a:prstGeom>
          <a:noFill/>
        </p:spPr>
        <p:txBody>
          <a:bodyPr wrap="none" lIns="91320" tIns="0" rIns="0" bIns="0" rtlCol="0">
            <a:spAutoFit/>
          </a:bodyPr>
          <a:lstStyle/>
          <a:p>
            <a:pPr defTabSz="1826005"/>
            <a:r>
              <a:rPr lang="en-US" sz="6700" spc="300" dirty="0" err="1">
                <a:solidFill>
                  <a:srgbClr val="373545"/>
                </a:solidFill>
                <a:latin typeface="Guardian Egyp Regular"/>
                <a:ea typeface="Noto Sans" panose="020B0502040504020204" pitchFamily="34" charset="0"/>
                <a:cs typeface="Guardian Egyp Regular"/>
              </a:rPr>
              <a:t>Contexto</a:t>
            </a:r>
            <a:r>
              <a:rPr lang="en-US" sz="6700" spc="300" dirty="0">
                <a:solidFill>
                  <a:srgbClr val="373545"/>
                </a:solidFill>
                <a:latin typeface="Guardian Egyp Regular"/>
                <a:ea typeface="Noto Sans" panose="020B0502040504020204" pitchFamily="34" charset="0"/>
                <a:cs typeface="Guardian Egyp Regular"/>
              </a:rPr>
              <a:t> Global de la Cadena de </a:t>
            </a:r>
            <a:r>
              <a:rPr lang="en-US" sz="6700" spc="300" dirty="0" err="1">
                <a:solidFill>
                  <a:srgbClr val="373545"/>
                </a:solidFill>
                <a:latin typeface="Guardian Egyp Regular"/>
                <a:ea typeface="Noto Sans" panose="020B0502040504020204" pitchFamily="34" charset="0"/>
                <a:cs typeface="Guardian Egyp Regular"/>
              </a:rPr>
              <a:t>Suministros</a:t>
            </a:r>
            <a:endParaRPr lang="en-US" sz="6700" b="1" spc="300" dirty="0">
              <a:solidFill>
                <a:srgbClr val="373545"/>
              </a:solidFill>
              <a:latin typeface="Guardian Egyp Regular"/>
              <a:ea typeface="Noto Sans" panose="020B0502040504020204" pitchFamily="34" charset="0"/>
              <a:cs typeface="Guardian Egyp Regular"/>
            </a:endParaRPr>
          </a:p>
        </p:txBody>
      </p:sp>
      <p:sp>
        <p:nvSpPr>
          <p:cNvPr id="7" name="TextBox 6">
            <a:extLst>
              <a:ext uri="{FF2B5EF4-FFF2-40B4-BE49-F238E27FC236}">
                <a16:creationId xmlns:a16="http://schemas.microsoft.com/office/drawing/2014/main" id="{9F63F070-A025-A54E-B6C0-713F0D74620A}"/>
              </a:ext>
            </a:extLst>
          </p:cNvPr>
          <p:cNvSpPr txBox="1"/>
          <p:nvPr/>
        </p:nvSpPr>
        <p:spPr>
          <a:xfrm>
            <a:off x="677144" y="1847156"/>
            <a:ext cx="10290720" cy="114569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just"/>
            <a:r>
              <a:rPr lang="es-MX" b="0">
                <a:latin typeface="Guardian Egyp Regular" panose="02060503050503060803" pitchFamily="18" charset="0"/>
              </a:rPr>
              <a:t>Desde el primer momento en que la industria de China se vio afectada por el brote de coronavirus, las cadenas de suministro mundiales se vieron afectadas.</a:t>
            </a:r>
            <a:endParaRPr kumimoji="0" lang="es-MX" sz="3600" b="0" i="0" u="none" strike="noStrike" cap="none" spc="0" normalizeH="0" baseline="0">
              <a:ln>
                <a:noFill/>
              </a:ln>
              <a:solidFill>
                <a:srgbClr val="424242"/>
              </a:solidFill>
              <a:effectLst/>
              <a:uFillTx/>
              <a:latin typeface="Guardian Egyp Regular" panose="02060503050503060803" pitchFamily="18" charset="0"/>
              <a:sym typeface="Open Sans"/>
            </a:endParaRPr>
          </a:p>
          <a:p>
            <a:pPr marL="0" marR="0" indent="0" algn="just" defTabSz="1828800" rtl="0" fontAlgn="auto" latinLnBrk="0" hangingPunct="0">
              <a:lnSpc>
                <a:spcPct val="100000"/>
              </a:lnSpc>
              <a:spcBef>
                <a:spcPts val="1500"/>
              </a:spcBef>
              <a:spcAft>
                <a:spcPts val="0"/>
              </a:spcAft>
              <a:buClrTx/>
              <a:buSzTx/>
              <a:buFontTx/>
              <a:buNone/>
              <a:tabLst/>
            </a:pPr>
            <a:r>
              <a:rPr lang="es-MX" sz="1200" b="0">
                <a:latin typeface="Guardian Egyp Regular" panose="02060503050503060803" pitchFamily="18" charset="0"/>
              </a:rPr>
              <a:t> </a:t>
            </a:r>
          </a:p>
          <a:p>
            <a:pPr marL="0" marR="0" indent="0" algn="just" defTabSz="1828800" rtl="0" fontAlgn="auto" latinLnBrk="0" hangingPunct="0">
              <a:lnSpc>
                <a:spcPct val="100000"/>
              </a:lnSpc>
              <a:spcBef>
                <a:spcPts val="1500"/>
              </a:spcBef>
              <a:spcAft>
                <a:spcPts val="0"/>
              </a:spcAft>
              <a:buClrTx/>
              <a:buSzTx/>
              <a:buFontTx/>
              <a:buNone/>
              <a:tabLst/>
            </a:pPr>
            <a:r>
              <a:rPr lang="es-MX">
                <a:solidFill>
                  <a:srgbClr val="007260"/>
                </a:solidFill>
                <a:latin typeface="Guardian Egyp Regular" panose="02060503050503060803" pitchFamily="18" charset="0"/>
              </a:rPr>
              <a:t>Esta situación ha expuesto </a:t>
            </a:r>
            <a:r>
              <a:rPr lang="es-MX" b="0">
                <a:latin typeface="Guardian Egyp Regular" panose="02060503050503060803" pitchFamily="18" charset="0"/>
              </a:rPr>
              <a:t>la fragilidad de estos </a:t>
            </a:r>
            <a:r>
              <a:rPr lang="es-MX">
                <a:solidFill>
                  <a:srgbClr val="007260"/>
                </a:solidFill>
                <a:latin typeface="Guardian Egyp Regular" panose="02060503050503060803" pitchFamily="18" charset="0"/>
              </a:rPr>
              <a:t>sistemas</a:t>
            </a:r>
            <a:r>
              <a:rPr lang="es-MX" b="0">
                <a:latin typeface="Guardian Egyp Regular" panose="02060503050503060803" pitchFamily="18" charset="0"/>
              </a:rPr>
              <a:t> altamente dependientes y, como consecuencia, de las </a:t>
            </a:r>
            <a:r>
              <a:rPr lang="es-MX">
                <a:solidFill>
                  <a:srgbClr val="007260"/>
                </a:solidFill>
                <a:latin typeface="Guardian Egyp Regular" panose="02060503050503060803" pitchFamily="18" charset="0"/>
              </a:rPr>
              <a:t>estructuras organizacionales </a:t>
            </a:r>
            <a:r>
              <a:rPr lang="es-MX" b="0">
                <a:latin typeface="Guardian Egyp Regular" panose="02060503050503060803" pitchFamily="18" charset="0"/>
              </a:rPr>
              <a:t>de las compañías. Las dependencias son muy amplias en distancias geográficas y pueden ser susceptibles ante retrasos en otras partes de la cadena, como por ejemplo es el caso de la </a:t>
            </a:r>
            <a:r>
              <a:rPr lang="es-MX">
                <a:solidFill>
                  <a:srgbClr val="007260"/>
                </a:solidFill>
                <a:latin typeface="Guardian Egyp Regular" panose="02060503050503060803" pitchFamily="18" charset="0"/>
              </a:rPr>
              <a:t>industria automotriz.</a:t>
            </a:r>
          </a:p>
          <a:p>
            <a:pPr marL="0" marR="0" indent="0" algn="just" defTabSz="1828800" rtl="0" fontAlgn="auto" latinLnBrk="0" hangingPunct="0">
              <a:lnSpc>
                <a:spcPct val="100000"/>
              </a:lnSpc>
              <a:spcBef>
                <a:spcPts val="1500"/>
              </a:spcBef>
              <a:spcAft>
                <a:spcPts val="0"/>
              </a:spcAft>
              <a:buClrTx/>
              <a:buSzTx/>
              <a:buFontTx/>
              <a:buNone/>
              <a:tabLst/>
            </a:pPr>
            <a:r>
              <a:rPr lang="es-MX" sz="1000" b="0">
                <a:latin typeface="Guardian Egyp Regular" panose="02060503050503060803" pitchFamily="18" charset="0"/>
              </a:rPr>
              <a:t> </a:t>
            </a:r>
          </a:p>
          <a:p>
            <a:pPr algn="just"/>
            <a:r>
              <a:rPr lang="es-MX" b="0">
                <a:latin typeface="Guardian Egyp Regular" panose="02060503050503060803" pitchFamily="18" charset="0"/>
              </a:rPr>
              <a:t>A cambio, muchas compañías han comenzado a confiar </a:t>
            </a:r>
            <a:r>
              <a:rPr lang="es-MX">
                <a:solidFill>
                  <a:srgbClr val="007260"/>
                </a:solidFill>
                <a:latin typeface="Guardian Egyp Regular" panose="02060503050503060803" pitchFamily="18" charset="0"/>
              </a:rPr>
              <a:t>en sistemas más rígidos e independientes. </a:t>
            </a:r>
            <a:r>
              <a:rPr lang="es-MX" b="0">
                <a:solidFill>
                  <a:srgbClr val="007260"/>
                </a:solidFill>
                <a:latin typeface="Guardian Egyp Regular" panose="02060503050503060803" pitchFamily="18" charset="0"/>
              </a:rPr>
              <a:t>E</a:t>
            </a:r>
            <a:r>
              <a:rPr lang="es-MX" b="0">
                <a:latin typeface="Guardian Egyp Regular" panose="02060503050503060803" pitchFamily="18" charset="0"/>
              </a:rPr>
              <a:t>ste es el caso de un gigante manufacturero chino que se recuperó muy rápido del coronavirus – </a:t>
            </a:r>
            <a:r>
              <a:rPr lang="es-MX">
                <a:solidFill>
                  <a:srgbClr val="007260"/>
                </a:solidFill>
                <a:latin typeface="Guardian Egyp Regular" panose="02060503050503060803" pitchFamily="18" charset="0"/>
              </a:rPr>
              <a:t>Haier Group.</a:t>
            </a:r>
            <a:r>
              <a:rPr lang="es-MX" b="0">
                <a:latin typeface="Guardian Egyp Regular" panose="02060503050503060803" pitchFamily="18" charset="0"/>
              </a:rPr>
              <a:t> Es uno de los mayores fabricantes de electrodomésticos del mundo.</a:t>
            </a:r>
            <a:endParaRPr lang="es-MX">
              <a:latin typeface="Guardian Egyp Regular" panose="02060503050503060803" pitchFamily="18" charset="0"/>
            </a:endParaRPr>
          </a:p>
        </p:txBody>
      </p:sp>
      <p:pic>
        <p:nvPicPr>
          <p:cNvPr id="9" name="Picture 8">
            <a:extLst>
              <a:ext uri="{FF2B5EF4-FFF2-40B4-BE49-F238E27FC236}">
                <a16:creationId xmlns:a16="http://schemas.microsoft.com/office/drawing/2014/main" id="{D928AED5-E979-2641-B294-E52536E3A511}"/>
              </a:ext>
            </a:extLst>
          </p:cNvPr>
          <p:cNvPicPr>
            <a:picLocks noChangeAspect="1"/>
          </p:cNvPicPr>
          <p:nvPr/>
        </p:nvPicPr>
        <p:blipFill rotWithShape="1">
          <a:blip r:embed="rId3">
            <a:extLst>
              <a:ext uri="{28A0092B-C50C-407E-A947-70E740481C1C}">
                <a14:useLocalDpi xmlns:a14="http://schemas.microsoft.com/office/drawing/2010/main" val="0"/>
              </a:ext>
            </a:extLst>
          </a:blip>
          <a:srcRect l="9755" r="3495"/>
          <a:stretch/>
        </p:blipFill>
        <p:spPr>
          <a:xfrm>
            <a:off x="11513559" y="2287970"/>
            <a:ext cx="12117097" cy="9846880"/>
          </a:xfrm>
          <a:prstGeom prst="rect">
            <a:avLst/>
          </a:prstGeom>
        </p:spPr>
      </p:pic>
    </p:spTree>
    <p:extLst>
      <p:ext uri="{BB962C8B-B14F-4D97-AF65-F5344CB8AC3E}">
        <p14:creationId xmlns:p14="http://schemas.microsoft.com/office/powerpoint/2010/main" val="1549518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2457776" cy="1031051"/>
          </a:xfrm>
          <a:prstGeom prst="rect">
            <a:avLst/>
          </a:prstGeom>
          <a:noFill/>
        </p:spPr>
        <p:txBody>
          <a:bodyPr wrap="none" lIns="91320" tIns="0" rIns="0" bIns="0" rtlCol="0">
            <a:spAutoFit/>
          </a:bodyPr>
          <a:lstStyle/>
          <a:p>
            <a:pPr defTabSz="1826005"/>
            <a:r>
              <a:rPr lang="es-MX" sz="6700" b="1" spc="300">
                <a:solidFill>
                  <a:srgbClr val="373545"/>
                </a:solidFill>
                <a:latin typeface="Guardian Egyp Regular" panose="02060503050503060803" pitchFamily="18" charset="0"/>
                <a:ea typeface="Noto Sans" panose="020B0502040504020204" pitchFamily="34" charset="0"/>
                <a:cs typeface="Guardian Egyp Regular"/>
              </a:rPr>
              <a:t>Estructuras Organizacionales</a:t>
            </a:r>
          </a:p>
        </p:txBody>
      </p:sp>
      <p:cxnSp>
        <p:nvCxnSpPr>
          <p:cNvPr id="11" name="Straight Connector 10">
            <a:extLst>
              <a:ext uri="{FF2B5EF4-FFF2-40B4-BE49-F238E27FC236}">
                <a16:creationId xmlns:a16="http://schemas.microsoft.com/office/drawing/2014/main" id="{D5DBF319-5D1E-A04B-A6BC-C440B34153D3}"/>
              </a:ext>
            </a:extLst>
          </p:cNvPr>
          <p:cNvCxnSpPr>
            <a:cxnSpLocks/>
          </p:cNvCxnSpPr>
          <p:nvPr/>
        </p:nvCxnSpPr>
        <p:spPr>
          <a:xfrm>
            <a:off x="12192000" y="1889448"/>
            <a:ext cx="0" cy="1065718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grpSp>
        <p:nvGrpSpPr>
          <p:cNvPr id="126" name="Group 125">
            <a:extLst>
              <a:ext uri="{FF2B5EF4-FFF2-40B4-BE49-F238E27FC236}">
                <a16:creationId xmlns:a16="http://schemas.microsoft.com/office/drawing/2014/main" id="{209B05CE-FC2B-F542-BCBD-8A85EE245CC0}"/>
              </a:ext>
            </a:extLst>
          </p:cNvPr>
          <p:cNvGrpSpPr/>
          <p:nvPr/>
        </p:nvGrpSpPr>
        <p:grpSpPr>
          <a:xfrm>
            <a:off x="2868239" y="2256776"/>
            <a:ext cx="5949423" cy="4309858"/>
            <a:chOff x="3002217" y="2008889"/>
            <a:chExt cx="5949423" cy="4309858"/>
          </a:xfrm>
        </p:grpSpPr>
        <p:sp>
          <p:nvSpPr>
            <p:cNvPr id="51" name="TextBox 50">
              <a:extLst>
                <a:ext uri="{FF2B5EF4-FFF2-40B4-BE49-F238E27FC236}">
                  <a16:creationId xmlns:a16="http://schemas.microsoft.com/office/drawing/2014/main" id="{5B745555-2950-CF49-819B-8EF73B1D0D5C}"/>
                </a:ext>
              </a:extLst>
            </p:cNvPr>
            <p:cNvSpPr txBox="1"/>
            <p:nvPr/>
          </p:nvSpPr>
          <p:spPr>
            <a:xfrm rot="3355873">
              <a:off x="6077630" y="3652806"/>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Decisiones</a:t>
              </a:r>
            </a:p>
          </p:txBody>
        </p:sp>
        <p:grpSp>
          <p:nvGrpSpPr>
            <p:cNvPr id="125" name="Group 124">
              <a:extLst>
                <a:ext uri="{FF2B5EF4-FFF2-40B4-BE49-F238E27FC236}">
                  <a16:creationId xmlns:a16="http://schemas.microsoft.com/office/drawing/2014/main" id="{C108B0C4-64F4-8D4D-9DFF-D0DF894BAD5E}"/>
                </a:ext>
              </a:extLst>
            </p:cNvPr>
            <p:cNvGrpSpPr/>
            <p:nvPr/>
          </p:nvGrpSpPr>
          <p:grpSpPr>
            <a:xfrm>
              <a:off x="3002217" y="2716143"/>
              <a:ext cx="5949423" cy="3602604"/>
              <a:chOff x="3002217" y="2716143"/>
              <a:chExt cx="5949423" cy="3602604"/>
            </a:xfrm>
          </p:grpSpPr>
          <p:sp>
            <p:nvSpPr>
              <p:cNvPr id="5" name="Triangle 4">
                <a:extLst>
                  <a:ext uri="{FF2B5EF4-FFF2-40B4-BE49-F238E27FC236}">
                    <a16:creationId xmlns:a16="http://schemas.microsoft.com/office/drawing/2014/main" id="{3531E2C9-16A8-BD47-9EFB-2C2034B22F21}"/>
                  </a:ext>
                </a:extLst>
              </p:cNvPr>
              <p:cNvSpPr/>
              <p:nvPr/>
            </p:nvSpPr>
            <p:spPr>
              <a:xfrm>
                <a:off x="3201127" y="3680392"/>
                <a:ext cx="5431801" cy="1467310"/>
              </a:xfrm>
              <a:prstGeom prst="triangle">
                <a:avLst/>
              </a:prstGeom>
              <a:solidFill>
                <a:schemeClr val="bg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cxnSp>
            <p:nvCxnSpPr>
              <p:cNvPr id="19" name="Straight Connector 18">
                <a:extLst>
                  <a:ext uri="{FF2B5EF4-FFF2-40B4-BE49-F238E27FC236}">
                    <a16:creationId xmlns:a16="http://schemas.microsoft.com/office/drawing/2014/main" id="{EE582F54-EC44-F04F-A3E6-FD53C60CFC47}"/>
                  </a:ext>
                </a:extLst>
              </p:cNvPr>
              <p:cNvCxnSpPr>
                <a:cxnSpLocks/>
              </p:cNvCxnSpPr>
              <p:nvPr/>
            </p:nvCxnSpPr>
            <p:spPr>
              <a:xfrm>
                <a:off x="5135216" y="3545632"/>
                <a:ext cx="1512168"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3C3595F3-B2DB-BA4A-BC82-E9A3D37D380A}"/>
                  </a:ext>
                </a:extLst>
              </p:cNvPr>
              <p:cNvCxnSpPr>
                <a:cxnSpLocks/>
              </p:cNvCxnSpPr>
              <p:nvPr/>
            </p:nvCxnSpPr>
            <p:spPr>
              <a:xfrm>
                <a:off x="3818667" y="5489848"/>
                <a:ext cx="4176464"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A082E490-1EEE-BD45-BE34-CD35177B205B}"/>
                  </a:ext>
                </a:extLst>
              </p:cNvPr>
              <p:cNvCxnSpPr>
                <a:cxnSpLocks/>
              </p:cNvCxnSpPr>
              <p:nvPr/>
            </p:nvCxnSpPr>
            <p:spPr>
              <a:xfrm>
                <a:off x="4487144" y="4553744"/>
                <a:ext cx="2859769"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40" name="TextBox 39">
                <a:extLst>
                  <a:ext uri="{FF2B5EF4-FFF2-40B4-BE49-F238E27FC236}">
                    <a16:creationId xmlns:a16="http://schemas.microsoft.com/office/drawing/2014/main" id="{7D78337B-7833-DA4B-B89C-0C70D7D01D94}"/>
                  </a:ext>
                </a:extLst>
              </p:cNvPr>
              <p:cNvSpPr txBox="1"/>
              <p:nvPr/>
            </p:nvSpPr>
            <p:spPr>
              <a:xfrm>
                <a:off x="5340964" y="2716143"/>
                <a:ext cx="1152128"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CEO</a:t>
                </a:r>
              </a:p>
            </p:txBody>
          </p:sp>
          <p:sp>
            <p:nvSpPr>
              <p:cNvPr id="42" name="TextBox 41">
                <a:extLst>
                  <a:ext uri="{FF2B5EF4-FFF2-40B4-BE49-F238E27FC236}">
                    <a16:creationId xmlns:a16="http://schemas.microsoft.com/office/drawing/2014/main" id="{FFC49FE9-E6CE-3242-8972-8C35D4155C1B}"/>
                  </a:ext>
                </a:extLst>
              </p:cNvPr>
              <p:cNvSpPr txBox="1"/>
              <p:nvPr/>
            </p:nvSpPr>
            <p:spPr>
              <a:xfrm>
                <a:off x="4803715" y="3526654"/>
                <a:ext cx="2175171"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Ejecutivos</a:t>
                </a:r>
              </a:p>
            </p:txBody>
          </p:sp>
          <p:sp>
            <p:nvSpPr>
              <p:cNvPr id="43" name="TextBox 42">
                <a:extLst>
                  <a:ext uri="{FF2B5EF4-FFF2-40B4-BE49-F238E27FC236}">
                    <a16:creationId xmlns:a16="http://schemas.microsoft.com/office/drawing/2014/main" id="{7B206408-15D2-A74A-9B38-9AB97C2836A8}"/>
                  </a:ext>
                </a:extLst>
              </p:cNvPr>
              <p:cNvSpPr txBox="1"/>
              <p:nvPr/>
            </p:nvSpPr>
            <p:spPr>
              <a:xfrm>
                <a:off x="4034945" y="4313145"/>
                <a:ext cx="3835004" cy="1300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Gerencias intermedias</a:t>
                </a:r>
              </a:p>
            </p:txBody>
          </p:sp>
          <p:sp>
            <p:nvSpPr>
              <p:cNvPr id="44" name="TextBox 43">
                <a:extLst>
                  <a:ext uri="{FF2B5EF4-FFF2-40B4-BE49-F238E27FC236}">
                    <a16:creationId xmlns:a16="http://schemas.microsoft.com/office/drawing/2014/main" id="{E8F062BE-2605-0B46-B6FA-646A75AB02C8}"/>
                  </a:ext>
                </a:extLst>
              </p:cNvPr>
              <p:cNvSpPr txBox="1"/>
              <p:nvPr/>
            </p:nvSpPr>
            <p:spPr>
              <a:xfrm>
                <a:off x="3999525" y="5480064"/>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Empleados</a:t>
                </a:r>
              </a:p>
            </p:txBody>
          </p:sp>
          <p:cxnSp>
            <p:nvCxnSpPr>
              <p:cNvPr id="50" name="Straight Arrow Connector 49">
                <a:extLst>
                  <a:ext uri="{FF2B5EF4-FFF2-40B4-BE49-F238E27FC236}">
                    <a16:creationId xmlns:a16="http://schemas.microsoft.com/office/drawing/2014/main" id="{82E0AB03-2A58-1C4E-8D90-79AD1BC667B2}"/>
                  </a:ext>
                </a:extLst>
              </p:cNvPr>
              <p:cNvCxnSpPr/>
              <p:nvPr/>
            </p:nvCxnSpPr>
            <p:spPr>
              <a:xfrm>
                <a:off x="6647384" y="2716143"/>
                <a:ext cx="2304256" cy="3374004"/>
              </a:xfrm>
              <a:prstGeom prst="straightConnector1">
                <a:avLst/>
              </a:prstGeom>
              <a:noFill/>
              <a:ln w="317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8771375-BC70-334B-97CC-F931A9B389DF}"/>
                  </a:ext>
                </a:extLst>
              </p:cNvPr>
              <p:cNvCxnSpPr>
                <a:cxnSpLocks/>
              </p:cNvCxnSpPr>
              <p:nvPr/>
            </p:nvCxnSpPr>
            <p:spPr>
              <a:xfrm flipV="1">
                <a:off x="3002217" y="2730815"/>
                <a:ext cx="2168455" cy="3168590"/>
              </a:xfrm>
              <a:prstGeom prst="straightConnector1">
                <a:avLst/>
              </a:prstGeom>
              <a:noFill/>
              <a:ln w="3175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57" name="TextBox 56">
              <a:extLst>
                <a:ext uri="{FF2B5EF4-FFF2-40B4-BE49-F238E27FC236}">
                  <a16:creationId xmlns:a16="http://schemas.microsoft.com/office/drawing/2014/main" id="{8BA1FE23-5C2B-4B47-A80B-CA4484576C1B}"/>
                </a:ext>
              </a:extLst>
            </p:cNvPr>
            <p:cNvSpPr txBox="1"/>
            <p:nvPr/>
          </p:nvSpPr>
          <p:spPr>
            <a:xfrm rot="18291571">
              <a:off x="1886355" y="3507049"/>
              <a:ext cx="3835004" cy="8386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3000" b="1" i="0" u="none" strike="noStrike" cap="none" spc="0" normalizeH="0" baseline="0">
                  <a:ln>
                    <a:noFill/>
                  </a:ln>
                  <a:solidFill>
                    <a:srgbClr val="424242"/>
                  </a:solidFill>
                  <a:effectLst/>
                  <a:uFillTx/>
                  <a:latin typeface="Guardian Egyp Regular" panose="02060503050503060803" pitchFamily="18" charset="0"/>
                  <a:sym typeface="Open Sans"/>
                </a:rPr>
                <a:t>Informes</a:t>
              </a:r>
            </a:p>
          </p:txBody>
        </p:sp>
      </p:grpSp>
      <p:sp>
        <p:nvSpPr>
          <p:cNvPr id="45" name="Oval 44">
            <a:extLst>
              <a:ext uri="{FF2B5EF4-FFF2-40B4-BE49-F238E27FC236}">
                <a16:creationId xmlns:a16="http://schemas.microsoft.com/office/drawing/2014/main" id="{8402631B-BF69-374E-BC42-2090D1FEC3FF}"/>
              </a:ext>
            </a:extLst>
          </p:cNvPr>
          <p:cNvSpPr/>
          <p:nvPr/>
        </p:nvSpPr>
        <p:spPr>
          <a:xfrm>
            <a:off x="16450533" y="4205055"/>
            <a:ext cx="4114800" cy="1038690"/>
          </a:xfrm>
          <a:prstGeom prst="ellipse">
            <a:avLst/>
          </a:prstGeom>
          <a:solidFill>
            <a:schemeClr val="accent2"/>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46" name="Oval 45">
            <a:extLst>
              <a:ext uri="{FF2B5EF4-FFF2-40B4-BE49-F238E27FC236}">
                <a16:creationId xmlns:a16="http://schemas.microsoft.com/office/drawing/2014/main" id="{BD0A4FF0-BB3F-DF40-9A65-6C5564B05CFE}"/>
              </a:ext>
            </a:extLst>
          </p:cNvPr>
          <p:cNvSpPr/>
          <p:nvPr/>
        </p:nvSpPr>
        <p:spPr>
          <a:xfrm>
            <a:off x="16691455" y="4205055"/>
            <a:ext cx="3657600" cy="103869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grpSp>
        <p:nvGrpSpPr>
          <p:cNvPr id="83" name="Group 82">
            <a:extLst>
              <a:ext uri="{FF2B5EF4-FFF2-40B4-BE49-F238E27FC236}">
                <a16:creationId xmlns:a16="http://schemas.microsoft.com/office/drawing/2014/main" id="{361B08E1-3827-3D45-B25A-DAA1894A09E8}"/>
              </a:ext>
            </a:extLst>
          </p:cNvPr>
          <p:cNvGrpSpPr/>
          <p:nvPr/>
        </p:nvGrpSpPr>
        <p:grpSpPr>
          <a:xfrm>
            <a:off x="17375391" y="3504095"/>
            <a:ext cx="2346878" cy="2167430"/>
            <a:chOff x="17395603" y="2988259"/>
            <a:chExt cx="2346878" cy="2167430"/>
          </a:xfrm>
        </p:grpSpPr>
        <p:sp>
          <p:nvSpPr>
            <p:cNvPr id="79" name="Oval 78">
              <a:extLst>
                <a:ext uri="{FF2B5EF4-FFF2-40B4-BE49-F238E27FC236}">
                  <a16:creationId xmlns:a16="http://schemas.microsoft.com/office/drawing/2014/main" id="{A4C88150-B0B2-084C-A923-07FF9A6137F2}"/>
                </a:ext>
              </a:extLst>
            </p:cNvPr>
            <p:cNvSpPr/>
            <p:nvPr/>
          </p:nvSpPr>
          <p:spPr>
            <a:xfrm>
              <a:off x="17757678" y="3714757"/>
              <a:ext cx="1554480" cy="103869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80" name="Oval 79">
              <a:extLst>
                <a:ext uri="{FF2B5EF4-FFF2-40B4-BE49-F238E27FC236}">
                  <a16:creationId xmlns:a16="http://schemas.microsoft.com/office/drawing/2014/main" id="{B60B97A1-52EF-5646-ABB1-6207B88D9F0C}"/>
                </a:ext>
              </a:extLst>
            </p:cNvPr>
            <p:cNvSpPr/>
            <p:nvPr/>
          </p:nvSpPr>
          <p:spPr>
            <a:xfrm>
              <a:off x="18070098" y="2988259"/>
              <a:ext cx="1005840" cy="103869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81" name="Oval 80">
              <a:extLst>
                <a:ext uri="{FF2B5EF4-FFF2-40B4-BE49-F238E27FC236}">
                  <a16:creationId xmlns:a16="http://schemas.microsoft.com/office/drawing/2014/main" id="{E309A48A-AADF-3C4B-86A1-F2B0AAC57F1F}"/>
                </a:ext>
              </a:extLst>
            </p:cNvPr>
            <p:cNvSpPr/>
            <p:nvPr/>
          </p:nvSpPr>
          <p:spPr>
            <a:xfrm>
              <a:off x="17395603" y="4065725"/>
              <a:ext cx="1005840" cy="103869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82" name="Oval 81">
              <a:extLst>
                <a:ext uri="{FF2B5EF4-FFF2-40B4-BE49-F238E27FC236}">
                  <a16:creationId xmlns:a16="http://schemas.microsoft.com/office/drawing/2014/main" id="{35B538ED-FA49-7D4D-968D-6D051529BA2D}"/>
                </a:ext>
              </a:extLst>
            </p:cNvPr>
            <p:cNvSpPr/>
            <p:nvPr/>
          </p:nvSpPr>
          <p:spPr>
            <a:xfrm>
              <a:off x="18736641" y="4116999"/>
              <a:ext cx="1005840" cy="1038690"/>
            </a:xfrm>
            <a:prstGeom prst="ellipse">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grpSp>
      <p:sp>
        <p:nvSpPr>
          <p:cNvPr id="85" name="TextBox 84">
            <a:extLst>
              <a:ext uri="{FF2B5EF4-FFF2-40B4-BE49-F238E27FC236}">
                <a16:creationId xmlns:a16="http://schemas.microsoft.com/office/drawing/2014/main" id="{CB193E30-4DAA-8E41-989D-A66D1AAD694C}"/>
              </a:ext>
            </a:extLst>
          </p:cNvPr>
          <p:cNvSpPr txBox="1"/>
          <p:nvPr/>
        </p:nvSpPr>
        <p:spPr>
          <a:xfrm>
            <a:off x="17331886" y="4691381"/>
            <a:ext cx="1119853" cy="654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1800" b="1" i="0" u="none" strike="noStrike" cap="none" spc="0" normalizeH="0" baseline="0">
                <a:ln>
                  <a:noFill/>
                </a:ln>
                <a:solidFill>
                  <a:srgbClr val="424242"/>
                </a:solidFill>
                <a:effectLst/>
                <a:uFillTx/>
                <a:latin typeface="Guardian Egyp Regular" panose="02060503050503060803" pitchFamily="18" charset="0"/>
                <a:sym typeface="Open Sans"/>
              </a:rPr>
              <a:t>Socio</a:t>
            </a:r>
          </a:p>
        </p:txBody>
      </p:sp>
      <p:sp>
        <p:nvSpPr>
          <p:cNvPr id="86" name="TextBox 85">
            <a:extLst>
              <a:ext uri="{FF2B5EF4-FFF2-40B4-BE49-F238E27FC236}">
                <a16:creationId xmlns:a16="http://schemas.microsoft.com/office/drawing/2014/main" id="{6C61CDB6-4DE7-7441-8BF6-14B2CEA0C79F}"/>
              </a:ext>
            </a:extLst>
          </p:cNvPr>
          <p:cNvSpPr txBox="1"/>
          <p:nvPr/>
        </p:nvSpPr>
        <p:spPr>
          <a:xfrm>
            <a:off x="18665804" y="4712843"/>
            <a:ext cx="1119853" cy="654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1800" b="1" i="0" u="none" strike="noStrike" cap="none" spc="0" normalizeH="0" baseline="0">
                <a:ln>
                  <a:noFill/>
                </a:ln>
                <a:solidFill>
                  <a:srgbClr val="424242"/>
                </a:solidFill>
                <a:effectLst/>
                <a:uFillTx/>
                <a:latin typeface="Guardian Egyp Regular" panose="02060503050503060803" pitchFamily="18" charset="0"/>
                <a:sym typeface="Open Sans"/>
              </a:rPr>
              <a:t>Usuario</a:t>
            </a:r>
          </a:p>
        </p:txBody>
      </p:sp>
      <p:sp>
        <p:nvSpPr>
          <p:cNvPr id="102" name="TextBox 101">
            <a:extLst>
              <a:ext uri="{FF2B5EF4-FFF2-40B4-BE49-F238E27FC236}">
                <a16:creationId xmlns:a16="http://schemas.microsoft.com/office/drawing/2014/main" id="{A25A0565-9BDF-004D-AA1A-DAA17D60AB6F}"/>
              </a:ext>
            </a:extLst>
          </p:cNvPr>
          <p:cNvSpPr txBox="1"/>
          <p:nvPr/>
        </p:nvSpPr>
        <p:spPr>
          <a:xfrm>
            <a:off x="18174368" y="3624928"/>
            <a:ext cx="925498" cy="654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500"/>
              </a:spcBef>
              <a:spcAft>
                <a:spcPts val="0"/>
              </a:spcAft>
              <a:buClrTx/>
              <a:buSzTx/>
              <a:buFontTx/>
              <a:buNone/>
              <a:tabLst/>
            </a:pPr>
            <a:r>
              <a:rPr kumimoji="0" lang="es-MX" sz="1800" b="1" i="0" u="none" strike="noStrike" cap="none" spc="0" normalizeH="0" baseline="0" dirty="0">
                <a:ln>
                  <a:noFill/>
                </a:ln>
                <a:solidFill>
                  <a:srgbClr val="424242"/>
                </a:solidFill>
                <a:effectLst/>
                <a:uFillTx/>
                <a:latin typeface="Guardian Egyp Regular" panose="02060503050503060803" pitchFamily="18" charset="0"/>
                <a:sym typeface="Open Sans"/>
              </a:rPr>
              <a:t> ZZJYT</a:t>
            </a:r>
          </a:p>
        </p:txBody>
      </p:sp>
      <p:grpSp>
        <p:nvGrpSpPr>
          <p:cNvPr id="107" name="Group 106">
            <a:extLst>
              <a:ext uri="{FF2B5EF4-FFF2-40B4-BE49-F238E27FC236}">
                <a16:creationId xmlns:a16="http://schemas.microsoft.com/office/drawing/2014/main" id="{3EF19CB4-5292-C542-BFC8-A7ACF087B70A}"/>
              </a:ext>
            </a:extLst>
          </p:cNvPr>
          <p:cNvGrpSpPr/>
          <p:nvPr/>
        </p:nvGrpSpPr>
        <p:grpSpPr>
          <a:xfrm>
            <a:off x="13494093" y="3688146"/>
            <a:ext cx="2157187" cy="2157187"/>
            <a:chOff x="13694096" y="3680109"/>
            <a:chExt cx="2157187" cy="2157187"/>
          </a:xfrm>
        </p:grpSpPr>
        <p:pic>
          <p:nvPicPr>
            <p:cNvPr id="103" name="Picture 102">
              <a:extLst>
                <a:ext uri="{FF2B5EF4-FFF2-40B4-BE49-F238E27FC236}">
                  <a16:creationId xmlns:a16="http://schemas.microsoft.com/office/drawing/2014/main" id="{98237480-414F-B748-A14E-3DB6C244BB68}"/>
                </a:ext>
              </a:extLst>
            </p:cNvPr>
            <p:cNvPicPr>
              <a:picLocks noChangeAspect="1"/>
            </p:cNvPicPr>
            <p:nvPr/>
          </p:nvPicPr>
          <p:blipFill>
            <a:blip r:embed="rId3">
              <a:duotone>
                <a:schemeClr val="accent1">
                  <a:shade val="45000"/>
                  <a:satMod val="135000"/>
                </a:schemeClr>
                <a:prstClr val="white"/>
              </a:duotone>
            </a:blip>
            <a:stretch>
              <a:fillRect/>
            </a:stretch>
          </p:blipFill>
          <p:spPr>
            <a:xfrm>
              <a:off x="13694096" y="3680109"/>
              <a:ext cx="2157187" cy="2157187"/>
            </a:xfrm>
            <a:prstGeom prst="rect">
              <a:avLst/>
            </a:prstGeom>
          </p:spPr>
        </p:pic>
        <p:sp>
          <p:nvSpPr>
            <p:cNvPr id="106" name="TextBox 105">
              <a:extLst>
                <a:ext uri="{FF2B5EF4-FFF2-40B4-BE49-F238E27FC236}">
                  <a16:creationId xmlns:a16="http://schemas.microsoft.com/office/drawing/2014/main" id="{4E38D489-F74A-AA44-B1EA-4F825D89B79E}"/>
                </a:ext>
              </a:extLst>
            </p:cNvPr>
            <p:cNvSpPr txBox="1"/>
            <p:nvPr/>
          </p:nvSpPr>
          <p:spPr>
            <a:xfrm>
              <a:off x="14156252" y="4327108"/>
              <a:ext cx="1541802" cy="9310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1500"/>
                </a:spcBef>
                <a:spcAft>
                  <a:spcPts val="0"/>
                </a:spcAft>
                <a:buClrTx/>
                <a:buSzTx/>
                <a:buFontTx/>
                <a:buNone/>
                <a:tabLst/>
              </a:pPr>
              <a:r>
                <a:rPr kumimoji="0" lang="es-MX" sz="1800" b="1" i="0" u="none" strike="noStrike" cap="none" spc="0" normalizeH="0" baseline="0">
                  <a:ln>
                    <a:noFill/>
                  </a:ln>
                  <a:solidFill>
                    <a:srgbClr val="424242"/>
                  </a:solidFill>
                  <a:effectLst/>
                  <a:uFillTx/>
                  <a:latin typeface="Guardian Egyp Regular" panose="02060503050503060803" pitchFamily="18" charset="0"/>
                  <a:sym typeface="Open Sans"/>
                </a:rPr>
                <a:t>Plataforma Recursos</a:t>
              </a:r>
            </a:p>
          </p:txBody>
        </p:sp>
      </p:grpSp>
      <p:grpSp>
        <p:nvGrpSpPr>
          <p:cNvPr id="116" name="Group 115">
            <a:extLst>
              <a:ext uri="{FF2B5EF4-FFF2-40B4-BE49-F238E27FC236}">
                <a16:creationId xmlns:a16="http://schemas.microsoft.com/office/drawing/2014/main" id="{F36CBFE1-056F-8F44-BACC-B3A4184844D9}"/>
              </a:ext>
            </a:extLst>
          </p:cNvPr>
          <p:cNvGrpSpPr/>
          <p:nvPr/>
        </p:nvGrpSpPr>
        <p:grpSpPr>
          <a:xfrm>
            <a:off x="15648384" y="4656757"/>
            <a:ext cx="504056" cy="232986"/>
            <a:chOff x="15648384" y="4193704"/>
            <a:chExt cx="504056" cy="232986"/>
          </a:xfrm>
        </p:grpSpPr>
        <p:cxnSp>
          <p:nvCxnSpPr>
            <p:cNvPr id="109" name="Straight Arrow Connector 108">
              <a:extLst>
                <a:ext uri="{FF2B5EF4-FFF2-40B4-BE49-F238E27FC236}">
                  <a16:creationId xmlns:a16="http://schemas.microsoft.com/office/drawing/2014/main" id="{DECA9ED7-E0E6-4048-822F-4EF13A8A88E7}"/>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1" name="Straight Arrow Connector 110">
              <a:extLst>
                <a:ext uri="{FF2B5EF4-FFF2-40B4-BE49-F238E27FC236}">
                  <a16:creationId xmlns:a16="http://schemas.microsoft.com/office/drawing/2014/main" id="{0FBE2262-AE01-5246-B03F-EABB6D7B7D31}"/>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14" name="Rounded Rectangle 113">
            <a:extLst>
              <a:ext uri="{FF2B5EF4-FFF2-40B4-BE49-F238E27FC236}">
                <a16:creationId xmlns:a16="http://schemas.microsoft.com/office/drawing/2014/main" id="{4C203F28-D891-414F-AE8B-5CDA750FF410}"/>
              </a:ext>
            </a:extLst>
          </p:cNvPr>
          <p:cNvSpPr/>
          <p:nvPr/>
        </p:nvSpPr>
        <p:spPr>
          <a:xfrm>
            <a:off x="21144122" y="2667000"/>
            <a:ext cx="1777070" cy="885340"/>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MX" sz="20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rPr>
              <a:t>Interacción de Usuarios</a:t>
            </a:r>
          </a:p>
        </p:txBody>
      </p:sp>
      <p:sp>
        <p:nvSpPr>
          <p:cNvPr id="115" name="Rounded Rectangle 114">
            <a:extLst>
              <a:ext uri="{FF2B5EF4-FFF2-40B4-BE49-F238E27FC236}">
                <a16:creationId xmlns:a16="http://schemas.microsoft.com/office/drawing/2014/main" id="{9F787B1A-0CE4-3B40-8A9D-FDEB110682ED}"/>
              </a:ext>
            </a:extLst>
          </p:cNvPr>
          <p:cNvSpPr/>
          <p:nvPr/>
        </p:nvSpPr>
        <p:spPr>
          <a:xfrm>
            <a:off x="21066709" y="5804086"/>
            <a:ext cx="1777070" cy="493743"/>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s-MX" sz="17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rPr>
              <a:t>Complementos</a:t>
            </a:r>
          </a:p>
        </p:txBody>
      </p:sp>
      <p:grpSp>
        <p:nvGrpSpPr>
          <p:cNvPr id="117" name="Group 116">
            <a:extLst>
              <a:ext uri="{FF2B5EF4-FFF2-40B4-BE49-F238E27FC236}">
                <a16:creationId xmlns:a16="http://schemas.microsoft.com/office/drawing/2014/main" id="{6BA7612E-C0A6-3947-814E-40C0E670EA61}"/>
              </a:ext>
            </a:extLst>
          </p:cNvPr>
          <p:cNvGrpSpPr/>
          <p:nvPr/>
        </p:nvGrpSpPr>
        <p:grpSpPr>
          <a:xfrm>
            <a:off x="20299539" y="3062703"/>
            <a:ext cx="504056" cy="232986"/>
            <a:chOff x="15648384" y="4193704"/>
            <a:chExt cx="504056" cy="232986"/>
          </a:xfrm>
        </p:grpSpPr>
        <p:cxnSp>
          <p:nvCxnSpPr>
            <p:cNvPr id="118" name="Straight Arrow Connector 117">
              <a:extLst>
                <a:ext uri="{FF2B5EF4-FFF2-40B4-BE49-F238E27FC236}">
                  <a16:creationId xmlns:a16="http://schemas.microsoft.com/office/drawing/2014/main" id="{2A4533EF-3B1D-F14C-84C9-DB82DC8787DC}"/>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19" name="Straight Arrow Connector 118">
              <a:extLst>
                <a:ext uri="{FF2B5EF4-FFF2-40B4-BE49-F238E27FC236}">
                  <a16:creationId xmlns:a16="http://schemas.microsoft.com/office/drawing/2014/main" id="{60F9E815-CA60-6040-9AE2-93FBF67A9CE2}"/>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grpSp>
        <p:nvGrpSpPr>
          <p:cNvPr id="120" name="Group 119">
            <a:extLst>
              <a:ext uri="{FF2B5EF4-FFF2-40B4-BE49-F238E27FC236}">
                <a16:creationId xmlns:a16="http://schemas.microsoft.com/office/drawing/2014/main" id="{799118F7-CB35-0647-8224-4FB2273E1BE6}"/>
              </a:ext>
            </a:extLst>
          </p:cNvPr>
          <p:cNvGrpSpPr/>
          <p:nvPr/>
        </p:nvGrpSpPr>
        <p:grpSpPr>
          <a:xfrm>
            <a:off x="20317195" y="5978413"/>
            <a:ext cx="504056" cy="232986"/>
            <a:chOff x="15648384" y="4193704"/>
            <a:chExt cx="504056" cy="232986"/>
          </a:xfrm>
        </p:grpSpPr>
        <p:cxnSp>
          <p:nvCxnSpPr>
            <p:cNvPr id="121" name="Straight Arrow Connector 120">
              <a:extLst>
                <a:ext uri="{FF2B5EF4-FFF2-40B4-BE49-F238E27FC236}">
                  <a16:creationId xmlns:a16="http://schemas.microsoft.com/office/drawing/2014/main" id="{41F4C106-5885-C247-BCA9-CCEFD4BEB989}"/>
                </a:ext>
              </a:extLst>
            </p:cNvPr>
            <p:cNvCxnSpPr/>
            <p:nvPr/>
          </p:nvCxnSpPr>
          <p:spPr>
            <a:xfrm>
              <a:off x="15648384" y="4193704"/>
              <a:ext cx="504056"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122" name="Straight Arrow Connector 121">
              <a:extLst>
                <a:ext uri="{FF2B5EF4-FFF2-40B4-BE49-F238E27FC236}">
                  <a16:creationId xmlns:a16="http://schemas.microsoft.com/office/drawing/2014/main" id="{BE8AC7D1-253B-2F4A-B807-9349D0EDACE2}"/>
                </a:ext>
              </a:extLst>
            </p:cNvPr>
            <p:cNvCxnSpPr>
              <a:cxnSpLocks/>
            </p:cNvCxnSpPr>
            <p:nvPr/>
          </p:nvCxnSpPr>
          <p:spPr>
            <a:xfrm flipH="1">
              <a:off x="15648385" y="4426690"/>
              <a:ext cx="504055" cy="0"/>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sp>
        <p:nvSpPr>
          <p:cNvPr id="123" name="TextBox 122">
            <a:extLst>
              <a:ext uri="{FF2B5EF4-FFF2-40B4-BE49-F238E27FC236}">
                <a16:creationId xmlns:a16="http://schemas.microsoft.com/office/drawing/2014/main" id="{A08DB981-90FB-4B4B-A196-AC3641D84043}"/>
              </a:ext>
            </a:extLst>
          </p:cNvPr>
          <p:cNvSpPr txBox="1"/>
          <p:nvPr/>
        </p:nvSpPr>
        <p:spPr>
          <a:xfrm>
            <a:off x="17525710" y="2311269"/>
            <a:ext cx="2070126" cy="761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1500"/>
              </a:spcBef>
              <a:spcAft>
                <a:spcPts val="0"/>
              </a:spcAft>
              <a:buClrTx/>
              <a:buSzTx/>
              <a:buFontTx/>
              <a:buNone/>
              <a:tabLst/>
            </a:pPr>
            <a:r>
              <a:rPr kumimoji="0" lang="es-MX" sz="2500" b="1" i="0" u="none" strike="noStrike" cap="none" spc="0" normalizeH="0" baseline="0">
                <a:ln>
                  <a:noFill/>
                </a:ln>
                <a:solidFill>
                  <a:srgbClr val="424242"/>
                </a:solidFill>
                <a:effectLst/>
                <a:uFillTx/>
                <a:latin typeface="Guardian Egyp Regular" panose="02060503050503060803" pitchFamily="18" charset="0"/>
                <a:sym typeface="Open Sans"/>
              </a:rPr>
              <a:t>Plataforma</a:t>
            </a:r>
          </a:p>
        </p:txBody>
      </p:sp>
      <p:sp>
        <p:nvSpPr>
          <p:cNvPr id="128" name="Rounded Rectangle 127">
            <a:extLst>
              <a:ext uri="{FF2B5EF4-FFF2-40B4-BE49-F238E27FC236}">
                <a16:creationId xmlns:a16="http://schemas.microsoft.com/office/drawing/2014/main" id="{FFFB53DC-186E-2049-A5AD-0BE3EBFC4D93}"/>
              </a:ext>
            </a:extLst>
          </p:cNvPr>
          <p:cNvSpPr/>
          <p:nvPr/>
        </p:nvSpPr>
        <p:spPr>
          <a:xfrm>
            <a:off x="251007" y="1695964"/>
            <a:ext cx="11134924" cy="817236"/>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130" name="Rounded Rectangle 129">
            <a:extLst>
              <a:ext uri="{FF2B5EF4-FFF2-40B4-BE49-F238E27FC236}">
                <a16:creationId xmlns:a16="http://schemas.microsoft.com/office/drawing/2014/main" id="{00E984A6-0F3F-0941-8CF6-C8EBC1D22A35}"/>
              </a:ext>
            </a:extLst>
          </p:cNvPr>
          <p:cNvSpPr/>
          <p:nvPr/>
        </p:nvSpPr>
        <p:spPr>
          <a:xfrm>
            <a:off x="12998069" y="1691139"/>
            <a:ext cx="11134924" cy="817236"/>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10" name="TextBox 9">
            <a:extLst>
              <a:ext uri="{FF2B5EF4-FFF2-40B4-BE49-F238E27FC236}">
                <a16:creationId xmlns:a16="http://schemas.microsoft.com/office/drawing/2014/main" id="{43C2509B-1E73-7548-9B04-53ECD930ECE0}"/>
              </a:ext>
            </a:extLst>
          </p:cNvPr>
          <p:cNvSpPr txBox="1"/>
          <p:nvPr/>
        </p:nvSpPr>
        <p:spPr>
          <a:xfrm>
            <a:off x="3074661" y="1786175"/>
            <a:ext cx="5502347" cy="615553"/>
          </a:xfrm>
          <a:prstGeom prst="rect">
            <a:avLst/>
          </a:prstGeom>
          <a:noFill/>
        </p:spPr>
        <p:txBody>
          <a:bodyPr wrap="none" lIns="91320" tIns="0" rIns="0" bIns="0" rtlCol="0">
            <a:spAutoFit/>
          </a:bodyPr>
          <a:lstStyle/>
          <a:p>
            <a:pPr algn="ctr" defTabSz="1826005"/>
            <a:r>
              <a:rPr lang="es-MX" sz="4000" b="0" spc="300">
                <a:solidFill>
                  <a:schemeClr val="bg2"/>
                </a:solidFill>
                <a:latin typeface="Guardian Egyp Regular" panose="02060503050503060803" pitchFamily="18" charset="0"/>
                <a:ea typeface="Noto Sans" panose="020B0502040504020204" pitchFamily="34" charset="0"/>
                <a:cs typeface="Guardian Egyp Regular"/>
              </a:rPr>
              <a:t>Industria Automotriz</a:t>
            </a:r>
          </a:p>
        </p:txBody>
      </p:sp>
      <p:sp>
        <p:nvSpPr>
          <p:cNvPr id="131" name="TextBox 130">
            <a:extLst>
              <a:ext uri="{FF2B5EF4-FFF2-40B4-BE49-F238E27FC236}">
                <a16:creationId xmlns:a16="http://schemas.microsoft.com/office/drawing/2014/main" id="{39C7D4F2-F143-0F46-9FF9-513F8D7B4FFD}"/>
              </a:ext>
            </a:extLst>
          </p:cNvPr>
          <p:cNvSpPr txBox="1"/>
          <p:nvPr/>
        </p:nvSpPr>
        <p:spPr>
          <a:xfrm>
            <a:off x="15606845" y="1785953"/>
            <a:ext cx="5996072" cy="615553"/>
          </a:xfrm>
          <a:prstGeom prst="rect">
            <a:avLst/>
          </a:prstGeom>
          <a:noFill/>
        </p:spPr>
        <p:txBody>
          <a:bodyPr wrap="none" lIns="91320" tIns="0" rIns="0" bIns="0" rtlCol="0">
            <a:spAutoFit/>
          </a:bodyPr>
          <a:lstStyle/>
          <a:p>
            <a:pPr algn="ctr" defTabSz="1826005"/>
            <a:r>
              <a:rPr lang="es-MX" sz="4000" b="0" spc="300">
                <a:solidFill>
                  <a:schemeClr val="bg2"/>
                </a:solidFill>
                <a:latin typeface="Guardian Egyp Regular" panose="02060503050503060803" pitchFamily="18" charset="0"/>
                <a:ea typeface="Noto Sans" panose="020B0502040504020204" pitchFamily="34" charset="0"/>
                <a:cs typeface="Guardian Egyp Regular"/>
              </a:rPr>
              <a:t>Estructura Haier Group</a:t>
            </a:r>
          </a:p>
        </p:txBody>
      </p:sp>
      <p:sp>
        <p:nvSpPr>
          <p:cNvPr id="132" name="Rectangle 131">
            <a:extLst>
              <a:ext uri="{FF2B5EF4-FFF2-40B4-BE49-F238E27FC236}">
                <a16:creationId xmlns:a16="http://schemas.microsoft.com/office/drawing/2014/main" id="{2AA3E59D-44B2-474A-AFEE-88A50342962D}"/>
              </a:ext>
            </a:extLst>
          </p:cNvPr>
          <p:cNvSpPr/>
          <p:nvPr/>
        </p:nvSpPr>
        <p:spPr>
          <a:xfrm>
            <a:off x="697036" y="13050688"/>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s-MX" sz="2000" b="0" i="1" u="none" strike="noStrike" cap="none" spc="0" normalizeH="0" baseline="0">
                <a:ln>
                  <a:noFill/>
                </a:ln>
                <a:solidFill>
                  <a:schemeClr val="accent3">
                    <a:lumMod val="75000"/>
                  </a:schemeClr>
                </a:solidFill>
                <a:effectLst/>
                <a:uFillTx/>
                <a:latin typeface="Guardian Egyp Regular" panose="02060503050503060803" pitchFamily="18" charset="0"/>
                <a:ea typeface="+mn-ea"/>
                <a:cs typeface="+mn-cs"/>
                <a:sym typeface="Calibri"/>
              </a:rPr>
              <a:t>[</a:t>
            </a:r>
            <a:r>
              <a:rPr lang="es-MX" sz="2000" b="0" i="1">
                <a:solidFill>
                  <a:schemeClr val="accent3">
                    <a:lumMod val="75000"/>
                  </a:schemeClr>
                </a:solidFill>
                <a:latin typeface="Guardian Egyp Regular" panose="02060503050503060803" pitchFamily="18" charset="0"/>
                <a:ea typeface="+mn-ea"/>
                <a:cs typeface="+mn-cs"/>
                <a:sym typeface="Calibri"/>
              </a:rPr>
              <a:t>1] https://sloanreview.mit.edu/article/how-autonomy-creates-resilience-in-the-face-of-crisis/</a:t>
            </a:r>
            <a:endParaRPr kumimoji="0" lang="es-MX" sz="2000" b="0" i="1" u="none" strike="noStrike" cap="none" spc="0" normalizeH="0" baseline="0">
              <a:ln>
                <a:noFill/>
              </a:ln>
              <a:solidFill>
                <a:schemeClr val="accent3">
                  <a:lumMod val="75000"/>
                </a:schemeClr>
              </a:solidFill>
              <a:effectLst/>
              <a:uFillTx/>
              <a:latin typeface="Guardian Egyp Regular" panose="02060503050503060803" pitchFamily="18" charset="0"/>
              <a:ea typeface="+mn-ea"/>
              <a:cs typeface="+mn-cs"/>
              <a:sym typeface="Calibri"/>
            </a:endParaRPr>
          </a:p>
        </p:txBody>
      </p:sp>
      <p:sp>
        <p:nvSpPr>
          <p:cNvPr id="133" name="TextBox 132">
            <a:extLst>
              <a:ext uri="{FF2B5EF4-FFF2-40B4-BE49-F238E27FC236}">
                <a16:creationId xmlns:a16="http://schemas.microsoft.com/office/drawing/2014/main" id="{AF407AFC-9459-D74B-8105-5C585E1C2C45}"/>
              </a:ext>
            </a:extLst>
          </p:cNvPr>
          <p:cNvSpPr txBox="1"/>
          <p:nvPr/>
        </p:nvSpPr>
        <p:spPr>
          <a:xfrm>
            <a:off x="327751" y="6748485"/>
            <a:ext cx="11134924" cy="6370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s-MX" sz="3200" b="0" dirty="0">
                <a:latin typeface="Guardian Egyp Regular" panose="02060503050503060803" pitchFamily="18" charset="0"/>
              </a:rPr>
              <a:t>Las </a:t>
            </a:r>
            <a:r>
              <a:rPr lang="es-MX" sz="3200" dirty="0">
                <a:solidFill>
                  <a:srgbClr val="007260"/>
                </a:solidFill>
                <a:latin typeface="Guardian Egyp Regular" panose="02060503050503060803" pitchFamily="18" charset="0"/>
              </a:rPr>
              <a:t>estructuras piramidales </a:t>
            </a:r>
            <a:r>
              <a:rPr lang="es-MX" sz="3200" b="0" dirty="0">
                <a:latin typeface="Guardian Egyp Regular" panose="02060503050503060803" pitchFamily="18" charset="0"/>
              </a:rPr>
              <a:t>tradicionales tienen informes fluyendo de abajo hacia arriba, mientras que las decisiones fluyen de arriba hacia abajo.</a:t>
            </a:r>
          </a:p>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s-MX" sz="3200" b="0" dirty="0">
                <a:latin typeface="Guardian Egyp Regular" panose="02060503050503060803" pitchFamily="18" charset="0"/>
              </a:rPr>
              <a:t>La organización </a:t>
            </a:r>
            <a:r>
              <a:rPr lang="es-MX" sz="3200" dirty="0">
                <a:solidFill>
                  <a:srgbClr val="007260"/>
                </a:solidFill>
                <a:latin typeface="Guardian Egyp Regular" panose="02060503050503060803" pitchFamily="18" charset="0"/>
              </a:rPr>
              <a:t>se divide en áreas </a:t>
            </a:r>
            <a:r>
              <a:rPr lang="es-MX" sz="3200" b="0" dirty="0">
                <a:latin typeface="Guardian Egyp Regular" panose="02060503050503060803" pitchFamily="18" charset="0"/>
              </a:rPr>
              <a:t>capaces de tomar decisiones tácticas y operativas pero cumpliendo la visión estratégica definida por el nivel superior de la compañía.</a:t>
            </a:r>
          </a:p>
          <a:p>
            <a:pPr marL="571500" indent="-571500" algn="just">
              <a:buFont typeface="Arial" panose="020B0604020202020204" pitchFamily="34" charset="0"/>
              <a:buChar char="•"/>
            </a:pPr>
            <a:r>
              <a:rPr kumimoji="0" lang="es-MX" sz="3200" i="0" u="none" strike="noStrike" cap="none" spc="0" normalizeH="0" baseline="0" dirty="0">
                <a:ln>
                  <a:noFill/>
                </a:ln>
                <a:solidFill>
                  <a:srgbClr val="007260"/>
                </a:solidFill>
                <a:effectLst/>
                <a:uFillTx/>
                <a:latin typeface="Guardian Egyp Regular" panose="02060503050503060803" pitchFamily="18" charset="0"/>
                <a:sym typeface="Open Sans"/>
              </a:rPr>
              <a:t>La dirección </a:t>
            </a:r>
            <a:r>
              <a:rPr kumimoji="0" lang="es-MX" sz="3200" b="0" i="0" u="none" strike="noStrike" cap="none" spc="0" normalizeH="0" baseline="0" dirty="0">
                <a:ln>
                  <a:noFill/>
                </a:ln>
                <a:solidFill>
                  <a:srgbClr val="424242"/>
                </a:solidFill>
                <a:effectLst/>
                <a:uFillTx/>
                <a:latin typeface="Guardian Egyp Regular" panose="02060503050503060803" pitchFamily="18" charset="0"/>
                <a:sym typeface="Open Sans"/>
              </a:rPr>
              <a:t>está basada en los reportes fluyendo de abajo hacia arriba, </a:t>
            </a:r>
            <a:r>
              <a:rPr lang="es-MX" sz="3200" b="0" dirty="0">
                <a:latin typeface="Guardian Egyp Regular" panose="02060503050503060803" pitchFamily="18" charset="0"/>
              </a:rPr>
              <a:t>evolucionando desde operativos, tácticos y estratégicos.</a:t>
            </a:r>
            <a:endParaRPr kumimoji="0" lang="es-MX" sz="3200" b="0" i="0" u="none" strike="noStrike" cap="none" spc="0" normalizeH="0" baseline="0" dirty="0">
              <a:ln>
                <a:noFill/>
              </a:ln>
              <a:solidFill>
                <a:srgbClr val="424242"/>
              </a:solidFill>
              <a:effectLst/>
              <a:uFillTx/>
              <a:latin typeface="Guardian Egyp Regular" panose="02060503050503060803" pitchFamily="18" charset="0"/>
              <a:sym typeface="Open Sans"/>
            </a:endParaRPr>
          </a:p>
          <a:p>
            <a:pPr marL="571500" marR="0" indent="-571500" algn="just" defTabSz="1828800" rtl="0" fontAlgn="auto" latinLnBrk="0" hangingPunct="0">
              <a:lnSpc>
                <a:spcPct val="100000"/>
              </a:lnSpc>
              <a:spcBef>
                <a:spcPts val="1500"/>
              </a:spcBef>
              <a:spcAft>
                <a:spcPts val="0"/>
              </a:spcAft>
              <a:buClrTx/>
              <a:buSzTx/>
              <a:buFont typeface="Arial" panose="020B0604020202020204" pitchFamily="34" charset="0"/>
              <a:buChar char="•"/>
              <a:tabLst/>
            </a:pPr>
            <a:r>
              <a:rPr lang="es-MX" sz="3200" b="0" dirty="0">
                <a:latin typeface="Guardian Egyp Regular" panose="02060503050503060803" pitchFamily="18" charset="0"/>
              </a:rPr>
              <a:t>Más burocrático ya que las </a:t>
            </a:r>
            <a:r>
              <a:rPr lang="es-MX" sz="3200" dirty="0">
                <a:solidFill>
                  <a:srgbClr val="007260"/>
                </a:solidFill>
                <a:latin typeface="Guardian Egyp Regular" panose="02060503050503060803" pitchFamily="18" charset="0"/>
              </a:rPr>
              <a:t>decisiones tardan más tiempo </a:t>
            </a:r>
            <a:r>
              <a:rPr lang="es-MX" sz="3200" b="0" dirty="0">
                <a:latin typeface="Guardian Egyp Regular" panose="02060503050503060803" pitchFamily="18" charset="0"/>
              </a:rPr>
              <a:t>en tomarse y ejecutarse.</a:t>
            </a:r>
            <a:endParaRPr kumimoji="0" lang="es-MX" sz="3200" b="0" i="0" u="none" strike="noStrike" cap="none" spc="0" normalizeH="0" baseline="0" dirty="0">
              <a:ln>
                <a:noFill/>
              </a:ln>
              <a:solidFill>
                <a:srgbClr val="424242"/>
              </a:solidFill>
              <a:effectLst/>
              <a:uFillTx/>
              <a:latin typeface="Guardian Egyp Regular" panose="02060503050503060803" pitchFamily="18" charset="0"/>
              <a:sym typeface="Open Sans"/>
            </a:endParaRPr>
          </a:p>
        </p:txBody>
      </p:sp>
      <p:sp>
        <p:nvSpPr>
          <p:cNvPr id="134" name="TextBox 133">
            <a:extLst>
              <a:ext uri="{FF2B5EF4-FFF2-40B4-BE49-F238E27FC236}">
                <a16:creationId xmlns:a16="http://schemas.microsoft.com/office/drawing/2014/main" id="{35C5849C-AADB-EF4C-95A5-A637FD775202}"/>
              </a:ext>
            </a:extLst>
          </p:cNvPr>
          <p:cNvSpPr txBox="1"/>
          <p:nvPr/>
        </p:nvSpPr>
        <p:spPr>
          <a:xfrm>
            <a:off x="12377421" y="6748485"/>
            <a:ext cx="11360169" cy="63709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indent="-571500" algn="just">
              <a:buFont typeface="Arial" panose="020B0604020202020204" pitchFamily="34" charset="0"/>
              <a:buChar char="•"/>
            </a:pPr>
            <a:r>
              <a:rPr lang="es-MX" sz="3200" b="0">
                <a:latin typeface="Guardian Egyp Regular" panose="02060503050503060803" pitchFamily="18" charset="0"/>
              </a:rPr>
              <a:t>Grupos de </a:t>
            </a:r>
            <a:r>
              <a:rPr lang="es-MX" sz="3200">
                <a:solidFill>
                  <a:srgbClr val="007260"/>
                </a:solidFill>
                <a:latin typeface="Guardian Egyp Regular" panose="02060503050503060803" pitchFamily="18" charset="0"/>
              </a:rPr>
              <a:t>unidades de negocio autogestionados</a:t>
            </a:r>
            <a:r>
              <a:rPr lang="es-MX" sz="3200" b="0">
                <a:latin typeface="Guardian Egyp Regular" panose="02060503050503060803" pitchFamily="18" charset="0"/>
              </a:rPr>
              <a:t> referenciadas con el acrónimo chino ‘ZZJYT’ (</a:t>
            </a:r>
            <a:r>
              <a:rPr lang="es-MX" sz="3200" b="0" i="1">
                <a:latin typeface="Guardian Egyp Regular" panose="02060503050503060803" pitchFamily="18" charset="0"/>
              </a:rPr>
              <a:t>Zi Zhu JingYing Ti</a:t>
            </a:r>
            <a:r>
              <a:rPr lang="es-MX" sz="3200" b="0">
                <a:latin typeface="Guardian Egyp Regular" panose="02060503050503060803" pitchFamily="18" charset="0"/>
              </a:rPr>
              <a:t>) o </a:t>
            </a:r>
            <a:r>
              <a:rPr lang="es-MX" sz="3200">
                <a:solidFill>
                  <a:srgbClr val="007260"/>
                </a:solidFill>
                <a:latin typeface="Guardian Egyp Regular" panose="02060503050503060803" pitchFamily="18" charset="0"/>
              </a:rPr>
              <a:t>MEs.</a:t>
            </a:r>
          </a:p>
          <a:p>
            <a:pPr marL="571500" indent="-571500" algn="just">
              <a:buFont typeface="Arial" panose="020B0604020202020204" pitchFamily="34" charset="0"/>
              <a:buChar char="•"/>
            </a:pPr>
            <a:r>
              <a:rPr kumimoji="0" lang="es-MX" sz="3200" b="0" i="0" u="none" strike="noStrike" cap="none" spc="0" normalizeH="0" baseline="0">
                <a:ln>
                  <a:noFill/>
                </a:ln>
                <a:effectLst/>
                <a:uFillTx/>
                <a:latin typeface="Guardian Egyp Regular" panose="02060503050503060803" pitchFamily="18" charset="0"/>
                <a:sym typeface="Open Sans"/>
              </a:rPr>
              <a:t>Los </a:t>
            </a:r>
            <a:r>
              <a:rPr kumimoji="0" lang="es-MX" sz="3200" i="0" u="none" strike="noStrike" cap="none" spc="0" normalizeH="0" baseline="0">
                <a:ln>
                  <a:noFill/>
                </a:ln>
                <a:solidFill>
                  <a:srgbClr val="007260"/>
                </a:solidFill>
                <a:effectLst/>
                <a:uFillTx/>
                <a:latin typeface="Guardian Egyp Regular" panose="02060503050503060803" pitchFamily="18" charset="0"/>
                <a:sym typeface="Open Sans"/>
              </a:rPr>
              <a:t>MEs</a:t>
            </a:r>
            <a:r>
              <a:rPr kumimoji="0" lang="es-MX" sz="3200" b="0" i="0" u="none" strike="noStrike" cap="none" spc="0" normalizeH="0" baseline="0">
                <a:ln>
                  <a:noFill/>
                </a:ln>
                <a:solidFill>
                  <a:srgbClr val="424242"/>
                </a:solidFill>
                <a:effectLst/>
                <a:uFillTx/>
                <a:latin typeface="Guardian Egyp Regular" panose="02060503050503060803" pitchFamily="18" charset="0"/>
                <a:sym typeface="Open Sans"/>
              </a:rPr>
              <a:t> eligen a su equipo y controlan su distribución, </a:t>
            </a:r>
            <a:r>
              <a:rPr lang="es-MX" sz="3200" b="0">
                <a:latin typeface="Guardian Egyp Regular" panose="02060503050503060803" pitchFamily="18" charset="0"/>
              </a:rPr>
              <a:t>algunos fabrican ciertas piezas mientras que otros brindan servicios como Recursos Humanos o Diseño</a:t>
            </a:r>
            <a:r>
              <a:rPr kumimoji="0" lang="es-MX" sz="3200" b="0" i="0" u="none" strike="noStrike" cap="none" spc="0" normalizeH="0" baseline="0">
                <a:ln>
                  <a:noFill/>
                </a:ln>
                <a:solidFill>
                  <a:srgbClr val="424242"/>
                </a:solidFill>
                <a:effectLst/>
                <a:uFillTx/>
                <a:latin typeface="Guardian Egyp Regular" panose="02060503050503060803" pitchFamily="18" charset="0"/>
                <a:sym typeface="Open Sans"/>
              </a:rPr>
              <a:t>.</a:t>
            </a:r>
            <a:endParaRPr lang="es-MX" sz="3200" b="0">
              <a:latin typeface="Guardian Egyp Regular" panose="02060503050503060803" pitchFamily="18" charset="0"/>
            </a:endParaRPr>
          </a:p>
          <a:p>
            <a:pPr marL="571500" indent="-571500" algn="just">
              <a:buFont typeface="Arial" panose="020B0604020202020204" pitchFamily="34" charset="0"/>
              <a:buChar char="•"/>
            </a:pPr>
            <a:r>
              <a:rPr lang="es-MX" sz="3200" b="0">
                <a:latin typeface="Guardian Egyp Regular" panose="02060503050503060803" pitchFamily="18" charset="0"/>
              </a:rPr>
              <a:t>Para permitir </a:t>
            </a:r>
            <a:r>
              <a:rPr lang="es-MX" sz="3200">
                <a:solidFill>
                  <a:srgbClr val="007260"/>
                </a:solidFill>
                <a:latin typeface="Guardian Egyp Regular" panose="02060503050503060803" pitchFamily="18" charset="0"/>
              </a:rPr>
              <a:t>la coordinación</a:t>
            </a:r>
            <a:r>
              <a:rPr lang="es-MX" sz="3200" b="0">
                <a:latin typeface="Guardian Egyp Regular" panose="02060503050503060803" pitchFamily="18" charset="0"/>
              </a:rPr>
              <a:t> en lugar de la dirección, las transacciones entre ME se facilitan con el uso de la plataformas.</a:t>
            </a:r>
          </a:p>
          <a:p>
            <a:pPr marL="571500" indent="-571500" algn="just">
              <a:buFont typeface="Arial" panose="020B0604020202020204" pitchFamily="34" charset="0"/>
              <a:buChar char="•"/>
            </a:pPr>
            <a:r>
              <a:rPr lang="es-MX" sz="3200" b="0">
                <a:latin typeface="Guardian Egyp Regular" panose="02060503050503060803" pitchFamily="18" charset="0"/>
              </a:rPr>
              <a:t>En consecuencia, </a:t>
            </a:r>
            <a:r>
              <a:rPr lang="es-MX" sz="3200">
                <a:solidFill>
                  <a:srgbClr val="007260"/>
                </a:solidFill>
                <a:latin typeface="Guardian Egyp Regular" panose="02060503050503060803" pitchFamily="18" charset="0"/>
              </a:rPr>
              <a:t>menos burocrático y más rápido</a:t>
            </a:r>
            <a:r>
              <a:rPr lang="es-MX" sz="3200" b="0">
                <a:latin typeface="Guardian Egyp Regular" panose="02060503050503060803" pitchFamily="18" charset="0"/>
              </a:rPr>
              <a:t> para responder a situaciones críticas.</a:t>
            </a:r>
            <a:endParaRPr kumimoji="0" lang="es-MX" sz="3200" b="0" i="0" u="none" strike="noStrike" cap="none" spc="0" normalizeH="0" baseline="0">
              <a:ln>
                <a:noFill/>
              </a:ln>
              <a:solidFill>
                <a:srgbClr val="424242"/>
              </a:solidFill>
              <a:effectLst/>
              <a:uFillTx/>
              <a:latin typeface="Guardian Egyp Regular" panose="02060503050503060803" pitchFamily="18" charset="0"/>
              <a:sym typeface="Open Sans"/>
            </a:endParaRPr>
          </a:p>
        </p:txBody>
      </p:sp>
    </p:spTree>
    <p:extLst>
      <p:ext uri="{BB962C8B-B14F-4D97-AF65-F5344CB8AC3E}">
        <p14:creationId xmlns:p14="http://schemas.microsoft.com/office/powerpoint/2010/main" val="22710610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D1B00-7DAB-6347-8908-CAB3553996B5}"/>
              </a:ext>
            </a:extLst>
          </p:cNvPr>
          <p:cNvPicPr>
            <a:picLocks noChangeAspect="1"/>
          </p:cNvPicPr>
          <p:nvPr/>
        </p:nvPicPr>
        <p:blipFill>
          <a:blip r:embed="rId3"/>
          <a:stretch>
            <a:fillRect/>
          </a:stretch>
        </p:blipFill>
        <p:spPr>
          <a:xfrm>
            <a:off x="16496247" y="10080549"/>
            <a:ext cx="4749745" cy="1457843"/>
          </a:xfrm>
          <a:prstGeom prst="rect">
            <a:avLst/>
          </a:prstGeom>
        </p:spPr>
      </p:pic>
      <p:pic>
        <p:nvPicPr>
          <p:cNvPr id="3" name="Picture 2">
            <a:extLst>
              <a:ext uri="{FF2B5EF4-FFF2-40B4-BE49-F238E27FC236}">
                <a16:creationId xmlns:a16="http://schemas.microsoft.com/office/drawing/2014/main" id="{0513BBAA-7EE2-674F-964E-309105907035}"/>
              </a:ext>
            </a:extLst>
          </p:cNvPr>
          <p:cNvPicPr>
            <a:picLocks noChangeAspect="1"/>
          </p:cNvPicPr>
          <p:nvPr/>
        </p:nvPicPr>
        <p:blipFill>
          <a:blip r:embed="rId4"/>
          <a:stretch>
            <a:fillRect/>
          </a:stretch>
        </p:blipFill>
        <p:spPr>
          <a:xfrm>
            <a:off x="2216914" y="9269628"/>
            <a:ext cx="7301031" cy="3556913"/>
          </a:xfrm>
          <a:prstGeom prst="rect">
            <a:avLst/>
          </a:prstGeom>
        </p:spPr>
      </p:pic>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3515758" cy="1031051"/>
          </a:xfrm>
          <a:prstGeom prst="rect">
            <a:avLst/>
          </a:prstGeom>
          <a:noFill/>
        </p:spPr>
        <p:txBody>
          <a:bodyPr wrap="none" lIns="91320" tIns="0" rIns="0" bIns="0" rtlCol="0">
            <a:spAutoFit/>
          </a:bodyPr>
          <a:lstStyle/>
          <a:p>
            <a:pPr defTabSz="1826005"/>
            <a:r>
              <a:rPr lang="es-MX" sz="6700" b="1" spc="300">
                <a:solidFill>
                  <a:srgbClr val="373545"/>
                </a:solidFill>
                <a:latin typeface="Guardian Egyp Regular" panose="02060503050503060803" pitchFamily="18" charset="0"/>
                <a:ea typeface="Noto Sans" panose="020B0502040504020204" pitchFamily="34" charset="0"/>
                <a:cs typeface="Guardian Egyp Regular"/>
              </a:rPr>
              <a:t>Impacto del Brote del COVID-19</a:t>
            </a:r>
          </a:p>
        </p:txBody>
      </p:sp>
      <p:cxnSp>
        <p:nvCxnSpPr>
          <p:cNvPr id="11" name="Straight Connector 10">
            <a:extLst>
              <a:ext uri="{FF2B5EF4-FFF2-40B4-BE49-F238E27FC236}">
                <a16:creationId xmlns:a16="http://schemas.microsoft.com/office/drawing/2014/main" id="{D5DBF319-5D1E-A04B-A6BC-C440B34153D3}"/>
              </a:ext>
            </a:extLst>
          </p:cNvPr>
          <p:cNvCxnSpPr>
            <a:cxnSpLocks/>
          </p:cNvCxnSpPr>
          <p:nvPr/>
        </p:nvCxnSpPr>
        <p:spPr>
          <a:xfrm>
            <a:off x="12192000" y="1889448"/>
            <a:ext cx="0" cy="10657184"/>
          </a:xfrm>
          <a:prstGeom prst="line">
            <a:avLst/>
          </a:prstGeom>
          <a:noFill/>
          <a:ln w="381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66" name="Rectangle 65">
            <a:extLst>
              <a:ext uri="{FF2B5EF4-FFF2-40B4-BE49-F238E27FC236}">
                <a16:creationId xmlns:a16="http://schemas.microsoft.com/office/drawing/2014/main" id="{8E062BCF-DB9F-B545-9B0A-00FD59B2565D}"/>
              </a:ext>
            </a:extLst>
          </p:cNvPr>
          <p:cNvSpPr/>
          <p:nvPr/>
        </p:nvSpPr>
        <p:spPr>
          <a:xfrm>
            <a:off x="697036" y="12826541"/>
            <a:ext cx="23029713" cy="800211"/>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rPr>
              <a:t>[1</a:t>
            </a:r>
            <a:r>
              <a:rPr lang="en-US" sz="2000" b="0" i="1" dirty="0">
                <a:solidFill>
                  <a:schemeClr val="accent3">
                    <a:lumMod val="75000"/>
                  </a:schemeClr>
                </a:solidFill>
                <a:latin typeface="+mn-lt"/>
                <a:ea typeface="+mn-ea"/>
                <a:cs typeface="+mn-cs"/>
                <a:sym typeface="Calibri"/>
              </a:rPr>
              <a:t>] https://</a:t>
            </a:r>
            <a:r>
              <a:rPr lang="en-US" sz="2000" b="0" i="1" dirty="0" err="1">
                <a:solidFill>
                  <a:schemeClr val="accent3">
                    <a:lumMod val="75000"/>
                  </a:schemeClr>
                </a:solidFill>
                <a:latin typeface="+mn-lt"/>
                <a:ea typeface="+mn-ea"/>
                <a:cs typeface="+mn-cs"/>
                <a:sym typeface="Calibri"/>
              </a:rPr>
              <a:t>sloanreview.mit.edu</a:t>
            </a:r>
            <a:r>
              <a:rPr lang="en-US" sz="2000" b="0" i="1" dirty="0">
                <a:solidFill>
                  <a:schemeClr val="accent3">
                    <a:lumMod val="75000"/>
                  </a:schemeClr>
                </a:solidFill>
                <a:latin typeface="+mn-lt"/>
                <a:ea typeface="+mn-ea"/>
                <a:cs typeface="+mn-cs"/>
                <a:sym typeface="Calibri"/>
              </a:rPr>
              <a:t>/article/how-autonomy-creates-resilience-in-the-face-of-crisis/</a:t>
            </a:r>
          </a:p>
          <a:p>
            <a:pPr algn="ctr">
              <a:spcBef>
                <a:spcPts val="0"/>
              </a:spcBef>
            </a:pPr>
            <a:r>
              <a:rPr lang="en-US" sz="2000" b="0" i="1" dirty="0">
                <a:solidFill>
                  <a:schemeClr val="accent3">
                    <a:lumMod val="75000"/>
                  </a:schemeClr>
                </a:solidFill>
                <a:latin typeface="+mn-lt"/>
                <a:ea typeface="+mn-ea"/>
                <a:cs typeface="+mn-cs"/>
                <a:sym typeface="Calibri"/>
              </a:rPr>
              <a:t>[2] https://</a:t>
            </a:r>
            <a:r>
              <a:rPr lang="en-US" sz="2000" b="0" i="1" dirty="0" err="1">
                <a:solidFill>
                  <a:schemeClr val="accent3">
                    <a:lumMod val="75000"/>
                  </a:schemeClr>
                </a:solidFill>
                <a:latin typeface="+mn-lt"/>
                <a:ea typeface="+mn-ea"/>
                <a:cs typeface="+mn-cs"/>
                <a:sym typeface="Calibri"/>
              </a:rPr>
              <a:t>finance.yahoo.com</a:t>
            </a:r>
            <a:r>
              <a:rPr lang="en-US" sz="2000" b="0" i="1" dirty="0">
                <a:solidFill>
                  <a:schemeClr val="accent3">
                    <a:lumMod val="75000"/>
                  </a:schemeClr>
                </a:solidFill>
                <a:latin typeface="+mn-lt"/>
                <a:ea typeface="+mn-ea"/>
                <a:cs typeface="+mn-cs"/>
                <a:sym typeface="Calibri"/>
              </a:rPr>
              <a:t>/news/haier-smart-home-reopens-domestic-074000192.html</a:t>
            </a:r>
            <a:endParaRPr kumimoji="0" lang="en-US" sz="2000" b="0" i="1" u="none" strike="noStrike" cap="none" spc="0" normalizeH="0" baseline="0" dirty="0">
              <a:ln>
                <a:noFill/>
              </a:ln>
              <a:solidFill>
                <a:schemeClr val="accent3">
                  <a:lumMod val="75000"/>
                </a:schemeClr>
              </a:solidFill>
              <a:effectLst/>
              <a:uFillTx/>
              <a:latin typeface="+mn-lt"/>
              <a:ea typeface="+mn-ea"/>
              <a:cs typeface="+mn-cs"/>
              <a:sym typeface="Calibri"/>
            </a:endParaRPr>
          </a:p>
        </p:txBody>
      </p:sp>
      <p:sp>
        <p:nvSpPr>
          <p:cNvPr id="67" name="TextBox 66">
            <a:extLst>
              <a:ext uri="{FF2B5EF4-FFF2-40B4-BE49-F238E27FC236}">
                <a16:creationId xmlns:a16="http://schemas.microsoft.com/office/drawing/2014/main" id="{0291F8B0-018B-5248-AC55-1F268E5AEC04}"/>
              </a:ext>
            </a:extLst>
          </p:cNvPr>
          <p:cNvSpPr txBox="1"/>
          <p:nvPr/>
        </p:nvSpPr>
        <p:spPr>
          <a:xfrm>
            <a:off x="251008" y="2757029"/>
            <a:ext cx="11134924" cy="6655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indent="-571500" algn="just">
              <a:buFont typeface="Arial" panose="020B0604020202020204" pitchFamily="34" charset="0"/>
              <a:buChar char="•"/>
            </a:pPr>
            <a:r>
              <a:rPr lang="es-MX" sz="3400" b="0">
                <a:latin typeface="Guardian Egyp Regular" panose="02060503050503060803" pitchFamily="18" charset="0"/>
              </a:rPr>
              <a:t>La </a:t>
            </a:r>
            <a:r>
              <a:rPr lang="es-MX" sz="3400">
                <a:solidFill>
                  <a:srgbClr val="007260"/>
                </a:solidFill>
                <a:latin typeface="Guardian Egyp Regular" panose="02060503050503060803" pitchFamily="18" charset="0"/>
              </a:rPr>
              <a:t>alta confiabilidad en </a:t>
            </a:r>
            <a:r>
              <a:rPr kumimoji="0" lang="es-MX" sz="3400" i="0" u="none" strike="noStrike" cap="none" spc="0" normalizeH="0" baseline="0">
                <a:ln>
                  <a:noFill/>
                </a:ln>
                <a:solidFill>
                  <a:srgbClr val="007260"/>
                </a:solidFill>
                <a:effectLst/>
                <a:uFillTx/>
                <a:latin typeface="Guardian Egyp Regular" panose="02060503050503060803" pitchFamily="18" charset="0"/>
                <a:sym typeface="Open Sans"/>
              </a:rPr>
              <a:t>las piezas de China </a:t>
            </a:r>
            <a:r>
              <a:rPr kumimoji="0" lang="es-MX" sz="3400" b="0" i="0" u="none" strike="noStrike" cap="none" spc="0" normalizeH="0" baseline="0">
                <a:ln>
                  <a:noFill/>
                </a:ln>
                <a:solidFill>
                  <a:srgbClr val="424242"/>
                </a:solidFill>
                <a:effectLst/>
                <a:uFillTx/>
                <a:latin typeface="Guardian Egyp Regular" panose="02060503050503060803" pitchFamily="18" charset="0"/>
                <a:sym typeface="Open Sans"/>
              </a:rPr>
              <a:t>y el énfasis en toda la industria de la </a:t>
            </a:r>
            <a:r>
              <a:rPr kumimoji="0" lang="es-MX" sz="3400" i="0" u="none" strike="noStrike" cap="none" spc="0" normalizeH="0" baseline="0">
                <a:ln>
                  <a:noFill/>
                </a:ln>
                <a:solidFill>
                  <a:srgbClr val="007260"/>
                </a:solidFill>
                <a:effectLst/>
                <a:uFillTx/>
                <a:latin typeface="Guardian Egyp Regular" panose="02060503050503060803" pitchFamily="18" charset="0"/>
                <a:sym typeface="Open Sans"/>
              </a:rPr>
              <a:t>entrega justo-a-tiempo </a:t>
            </a:r>
            <a:r>
              <a:rPr kumimoji="0" lang="es-MX" sz="3400" b="0" i="0" u="none" strike="noStrike" cap="none" spc="0" normalizeH="0" baseline="0">
                <a:ln>
                  <a:noFill/>
                </a:ln>
                <a:solidFill>
                  <a:srgbClr val="424242"/>
                </a:solidFill>
                <a:effectLst/>
                <a:uFillTx/>
                <a:latin typeface="Guardian Egyp Regular" panose="02060503050503060803" pitchFamily="18" charset="0"/>
                <a:sym typeface="Open Sans"/>
              </a:rPr>
              <a:t>con poco stock de seguridad. Este sistema ha probado </a:t>
            </a:r>
            <a:r>
              <a:rPr lang="es-MX" sz="3400" b="0">
                <a:latin typeface="Guardian Egyp Regular" panose="02060503050503060803" pitchFamily="18" charset="0"/>
              </a:rPr>
              <a:t>ser </a:t>
            </a:r>
            <a:r>
              <a:rPr lang="es-MX" sz="3400">
                <a:solidFill>
                  <a:srgbClr val="007260"/>
                </a:solidFill>
                <a:latin typeface="Guardian Egyp Regular" panose="02060503050503060803" pitchFamily="18" charset="0"/>
              </a:rPr>
              <a:t>altamente eficiente bajo circunstancias normales</a:t>
            </a:r>
            <a:r>
              <a:rPr lang="es-MX" sz="3400" b="0">
                <a:latin typeface="Guardian Egyp Regular" panose="02060503050503060803" pitchFamily="18" charset="0"/>
              </a:rPr>
              <a:t>, pero deja poco margen para poder responder a crisis como las que vivimos hoy en día. Por ejemplo, </a:t>
            </a:r>
            <a:r>
              <a:rPr lang="es-MX" sz="3400">
                <a:solidFill>
                  <a:srgbClr val="007260"/>
                </a:solidFill>
                <a:latin typeface="Guardian Egyp Regular" panose="02060503050503060803" pitchFamily="18" charset="0"/>
              </a:rPr>
              <a:t>Hyundai</a:t>
            </a:r>
            <a:r>
              <a:rPr lang="es-MX" sz="3400" b="0">
                <a:latin typeface="Guardian Egyp Regular" panose="02060503050503060803" pitchFamily="18" charset="0"/>
              </a:rPr>
              <a:t> cerró sus plantas en Corea del Sur inicialmente en Febrero debido a la ausencia de partes chinas como resultado del COVID-19. La </a:t>
            </a:r>
            <a:r>
              <a:rPr lang="es-MX" sz="3400">
                <a:solidFill>
                  <a:srgbClr val="007260"/>
                </a:solidFill>
                <a:latin typeface="Guardian Egyp Regular" panose="02060503050503060803" pitchFamily="18" charset="0"/>
              </a:rPr>
              <a:t>rigidez organizacional </a:t>
            </a:r>
            <a:r>
              <a:rPr lang="es-MX" sz="3400" b="0">
                <a:latin typeface="Guardian Egyp Regular" panose="02060503050503060803" pitchFamily="18" charset="0"/>
              </a:rPr>
              <a:t>ha generado </a:t>
            </a:r>
            <a:r>
              <a:rPr lang="es-MX" sz="3400">
                <a:solidFill>
                  <a:srgbClr val="007260"/>
                </a:solidFill>
                <a:latin typeface="Guardian Egyp Regular" panose="02060503050503060803" pitchFamily="18" charset="0"/>
              </a:rPr>
              <a:t>problemas en la cadena de suministros </a:t>
            </a:r>
            <a:r>
              <a:rPr lang="es-MX" sz="3400" b="0">
                <a:latin typeface="Guardian Egyp Regular" panose="02060503050503060803" pitchFamily="18" charset="0"/>
              </a:rPr>
              <a:t>a otras compañías en otras industrias como Apple y Hasbro.</a:t>
            </a:r>
            <a:endParaRPr kumimoji="0" lang="es-MX" sz="3400" b="0" i="0" u="none" strike="noStrike" cap="none" spc="0" normalizeH="0" baseline="0">
              <a:ln>
                <a:noFill/>
              </a:ln>
              <a:solidFill>
                <a:srgbClr val="424242"/>
              </a:solidFill>
              <a:effectLst/>
              <a:uFillTx/>
              <a:latin typeface="Guardian Egyp Regular" panose="02060503050503060803" pitchFamily="18" charset="0"/>
              <a:sym typeface="Open Sans"/>
            </a:endParaRPr>
          </a:p>
        </p:txBody>
      </p:sp>
      <p:sp>
        <p:nvSpPr>
          <p:cNvPr id="68" name="TextBox 67">
            <a:extLst>
              <a:ext uri="{FF2B5EF4-FFF2-40B4-BE49-F238E27FC236}">
                <a16:creationId xmlns:a16="http://schemas.microsoft.com/office/drawing/2014/main" id="{672C666C-A838-DB4C-B0E2-305E42838F43}"/>
              </a:ext>
            </a:extLst>
          </p:cNvPr>
          <p:cNvSpPr txBox="1"/>
          <p:nvPr/>
        </p:nvSpPr>
        <p:spPr>
          <a:xfrm>
            <a:off x="12768066" y="2757029"/>
            <a:ext cx="11360169" cy="5270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571500" indent="-571500" algn="just">
              <a:buFont typeface="Arial" panose="020B0604020202020204" pitchFamily="34" charset="0"/>
              <a:buChar char="•"/>
            </a:pPr>
            <a:r>
              <a:rPr kumimoji="0" lang="es-MX" sz="3400" b="0" i="0" u="none" strike="noStrike" cap="none" spc="0" normalizeH="0" baseline="0">
                <a:ln>
                  <a:noFill/>
                </a:ln>
                <a:solidFill>
                  <a:srgbClr val="424242"/>
                </a:solidFill>
                <a:effectLst/>
                <a:uFillTx/>
                <a:latin typeface="Guardian Egyp Regular" panose="02060503050503060803" pitchFamily="18" charset="0"/>
                <a:sym typeface="Open Sans"/>
              </a:rPr>
              <a:t>Con la </a:t>
            </a:r>
            <a:r>
              <a:rPr kumimoji="0" lang="es-MX" sz="3400" i="0" u="none" strike="noStrike" cap="none" spc="0" normalizeH="0" baseline="0">
                <a:ln>
                  <a:noFill/>
                </a:ln>
                <a:solidFill>
                  <a:srgbClr val="007260"/>
                </a:solidFill>
                <a:effectLst/>
                <a:uFillTx/>
                <a:latin typeface="Guardian Egyp Regular" panose="02060503050503060803" pitchFamily="18" charset="0"/>
                <a:sym typeface="Open Sans"/>
              </a:rPr>
              <a:t>libertad de cada </a:t>
            </a:r>
            <a:r>
              <a:rPr lang="es-MX" sz="3400">
                <a:solidFill>
                  <a:srgbClr val="007260"/>
                </a:solidFill>
                <a:latin typeface="Guardian Egyp Regular" panose="02060503050503060803" pitchFamily="18" charset="0"/>
              </a:rPr>
              <a:t>ME para ajustarse a sí misma </a:t>
            </a:r>
            <a:r>
              <a:rPr lang="es-MX" sz="3400" b="0">
                <a:latin typeface="Guardian Egyp Regular" panose="02060503050503060803" pitchFamily="18" charset="0"/>
              </a:rPr>
              <a:t>de acuerdo con el conocimiento especializado y la información actualizada, cambian muy ligeramente sus dependencias y logran así impulsar el negocio. </a:t>
            </a:r>
            <a:r>
              <a:rPr lang="es-MX" b="0">
                <a:latin typeface="Guardian Egyp Regular" panose="02060503050503060803" pitchFamily="18" charset="0"/>
              </a:rPr>
              <a:t>Con recursos de proveedores abarcando América, Sudeste de Asia, Sur de Asia, y Europa, </a:t>
            </a:r>
            <a:r>
              <a:rPr lang="es-MX">
                <a:solidFill>
                  <a:srgbClr val="007260"/>
                </a:solidFill>
                <a:latin typeface="Guardian Egyp Regular" panose="02060503050503060803" pitchFamily="18" charset="0"/>
              </a:rPr>
              <a:t>Haier cumplió con el 99.8% de sus órdenes el mes de Febrero</a:t>
            </a:r>
            <a:r>
              <a:rPr lang="es-MX" b="0">
                <a:latin typeface="Guardian Egyp Regular" panose="02060503050503060803" pitchFamily="18" charset="0"/>
              </a:rPr>
              <a:t>, con el 60% de sus productos manufacturados en fábricas por fuera de China.</a:t>
            </a:r>
            <a:endParaRPr kumimoji="0" lang="es-MX" sz="3400" b="0" i="0" u="none" strike="noStrike" cap="none" spc="0" normalizeH="0" baseline="0">
              <a:ln>
                <a:noFill/>
              </a:ln>
              <a:solidFill>
                <a:srgbClr val="424242"/>
              </a:solidFill>
              <a:effectLst/>
              <a:uFillTx/>
              <a:latin typeface="Guardian Egyp Regular" panose="02060503050503060803" pitchFamily="18" charset="0"/>
              <a:sym typeface="Open Sans"/>
            </a:endParaRPr>
          </a:p>
        </p:txBody>
      </p:sp>
      <p:sp>
        <p:nvSpPr>
          <p:cNvPr id="17" name="Rounded Rectangle 127">
            <a:extLst>
              <a:ext uri="{FF2B5EF4-FFF2-40B4-BE49-F238E27FC236}">
                <a16:creationId xmlns:a16="http://schemas.microsoft.com/office/drawing/2014/main" id="{7D7066C1-C7C8-4E39-A516-CC84B39E1E41}"/>
              </a:ext>
            </a:extLst>
          </p:cNvPr>
          <p:cNvSpPr/>
          <p:nvPr/>
        </p:nvSpPr>
        <p:spPr>
          <a:xfrm>
            <a:off x="251007" y="1695964"/>
            <a:ext cx="11134924" cy="817236"/>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18" name="Rounded Rectangle 129">
            <a:extLst>
              <a:ext uri="{FF2B5EF4-FFF2-40B4-BE49-F238E27FC236}">
                <a16:creationId xmlns:a16="http://schemas.microsoft.com/office/drawing/2014/main" id="{4A348271-052B-49AD-B33B-935884175CDC}"/>
              </a:ext>
            </a:extLst>
          </p:cNvPr>
          <p:cNvSpPr/>
          <p:nvPr/>
        </p:nvSpPr>
        <p:spPr>
          <a:xfrm>
            <a:off x="12998069" y="1691139"/>
            <a:ext cx="11134924" cy="817236"/>
          </a:xfrm>
          <a:prstGeom prst="roundRect">
            <a:avLst/>
          </a:prstGeom>
          <a:solidFill>
            <a:schemeClr val="bg1">
              <a:lumMod val="50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sp>
        <p:nvSpPr>
          <p:cNvPr id="19" name="TextBox 9">
            <a:extLst>
              <a:ext uri="{FF2B5EF4-FFF2-40B4-BE49-F238E27FC236}">
                <a16:creationId xmlns:a16="http://schemas.microsoft.com/office/drawing/2014/main" id="{87BB2B1D-2AB4-42A2-9524-0434E3675D93}"/>
              </a:ext>
            </a:extLst>
          </p:cNvPr>
          <p:cNvSpPr txBox="1"/>
          <p:nvPr/>
        </p:nvSpPr>
        <p:spPr>
          <a:xfrm>
            <a:off x="3074661" y="1786175"/>
            <a:ext cx="5502347" cy="615553"/>
          </a:xfrm>
          <a:prstGeom prst="rect">
            <a:avLst/>
          </a:prstGeom>
          <a:noFill/>
        </p:spPr>
        <p:txBody>
          <a:bodyPr wrap="none" lIns="91320" tIns="0" rIns="0" bIns="0" rtlCol="0">
            <a:spAutoFit/>
          </a:bodyPr>
          <a:lstStyle/>
          <a:p>
            <a:pPr algn="ctr" defTabSz="1826005"/>
            <a:r>
              <a:rPr lang="es-MX" sz="4000" b="0" spc="300">
                <a:solidFill>
                  <a:schemeClr val="bg2"/>
                </a:solidFill>
                <a:latin typeface="Guardian Egyp Regular" panose="02060503050503060803" pitchFamily="18" charset="0"/>
                <a:ea typeface="Noto Sans" panose="020B0502040504020204" pitchFamily="34" charset="0"/>
                <a:cs typeface="Guardian Egyp Regular"/>
              </a:rPr>
              <a:t>Industria Automotriz</a:t>
            </a:r>
          </a:p>
        </p:txBody>
      </p:sp>
      <p:sp>
        <p:nvSpPr>
          <p:cNvPr id="20" name="TextBox 130">
            <a:extLst>
              <a:ext uri="{FF2B5EF4-FFF2-40B4-BE49-F238E27FC236}">
                <a16:creationId xmlns:a16="http://schemas.microsoft.com/office/drawing/2014/main" id="{E0FCD95E-1378-4CBE-9771-29606482B020}"/>
              </a:ext>
            </a:extLst>
          </p:cNvPr>
          <p:cNvSpPr txBox="1"/>
          <p:nvPr/>
        </p:nvSpPr>
        <p:spPr>
          <a:xfrm>
            <a:off x="15606845" y="1785953"/>
            <a:ext cx="5996072" cy="615553"/>
          </a:xfrm>
          <a:prstGeom prst="rect">
            <a:avLst/>
          </a:prstGeom>
          <a:noFill/>
        </p:spPr>
        <p:txBody>
          <a:bodyPr wrap="none" lIns="91320" tIns="0" rIns="0" bIns="0" rtlCol="0">
            <a:spAutoFit/>
          </a:bodyPr>
          <a:lstStyle/>
          <a:p>
            <a:pPr algn="ctr" defTabSz="1826005"/>
            <a:r>
              <a:rPr lang="es-MX" sz="4000" b="0" spc="300">
                <a:solidFill>
                  <a:schemeClr val="bg2"/>
                </a:solidFill>
                <a:latin typeface="Guardian Egyp Regular" panose="02060503050503060803" pitchFamily="18" charset="0"/>
                <a:ea typeface="Noto Sans" panose="020B0502040504020204" pitchFamily="34" charset="0"/>
                <a:cs typeface="Guardian Egyp Regular"/>
              </a:rPr>
              <a:t>Estructura Haier Group</a:t>
            </a:r>
          </a:p>
        </p:txBody>
      </p:sp>
    </p:spTree>
    <p:extLst>
      <p:ext uri="{BB962C8B-B14F-4D97-AF65-F5344CB8AC3E}">
        <p14:creationId xmlns:p14="http://schemas.microsoft.com/office/powerpoint/2010/main" val="28398262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5F84F9-B31C-D848-9945-B2A3386B665D}"/>
              </a:ext>
            </a:extLst>
          </p:cNvPr>
          <p:cNvSpPr/>
          <p:nvPr/>
        </p:nvSpPr>
        <p:spPr>
          <a:xfrm>
            <a:off x="697036" y="13141746"/>
            <a:ext cx="23029713" cy="492434"/>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algn="ctr">
              <a:spcBef>
                <a:spcPts val="0"/>
              </a:spcBef>
            </a:pPr>
            <a:r>
              <a:rPr kumimoji="0" lang="es-MX" sz="2000" b="0" i="1" u="none" strike="noStrike" cap="none" spc="0" normalizeH="0" baseline="0">
                <a:ln>
                  <a:noFill/>
                </a:ln>
                <a:solidFill>
                  <a:schemeClr val="accent3">
                    <a:lumMod val="75000"/>
                  </a:schemeClr>
                </a:solidFill>
                <a:effectLst/>
                <a:uFillTx/>
                <a:latin typeface="Guardian Egyp Regular" panose="02060503050503060803" pitchFamily="18" charset="0"/>
                <a:ea typeface="+mn-ea"/>
                <a:cs typeface="+mn-cs"/>
                <a:sym typeface="Calibri"/>
              </a:rPr>
              <a:t>[1</a:t>
            </a:r>
            <a:r>
              <a:rPr lang="es-MX" sz="2000" b="0" i="1">
                <a:solidFill>
                  <a:schemeClr val="accent3">
                    <a:lumMod val="75000"/>
                  </a:schemeClr>
                </a:solidFill>
                <a:latin typeface="Guardian Egyp Regular" panose="02060503050503060803" pitchFamily="18" charset="0"/>
                <a:ea typeface="+mn-ea"/>
                <a:cs typeface="+mn-cs"/>
                <a:sym typeface="Calibri"/>
              </a:rPr>
              <a:t>] https://sloanreview.mit.edu/article/how-autonomy-creates-resilience-in-the-face-of-crisis/</a:t>
            </a:r>
          </a:p>
        </p:txBody>
      </p:sp>
      <p:grpSp>
        <p:nvGrpSpPr>
          <p:cNvPr id="8" name="Group 7">
            <a:extLst>
              <a:ext uri="{FF2B5EF4-FFF2-40B4-BE49-F238E27FC236}">
                <a16:creationId xmlns:a16="http://schemas.microsoft.com/office/drawing/2014/main" id="{626B112C-950F-F14D-9239-2071CB92FF2D}"/>
              </a:ext>
            </a:extLst>
          </p:cNvPr>
          <p:cNvGrpSpPr/>
          <p:nvPr/>
        </p:nvGrpSpPr>
        <p:grpSpPr>
          <a:xfrm>
            <a:off x="529916" y="3548286"/>
            <a:ext cx="1005840" cy="1038690"/>
            <a:chOff x="454696" y="4415170"/>
            <a:chExt cx="1270000" cy="1311405"/>
          </a:xfrm>
        </p:grpSpPr>
        <p:sp>
          <p:nvSpPr>
            <p:cNvPr id="7" name="Oval 6">
              <a:extLst>
                <a:ext uri="{FF2B5EF4-FFF2-40B4-BE49-F238E27FC236}">
                  <a16:creationId xmlns:a16="http://schemas.microsoft.com/office/drawing/2014/main" id="{466CF619-1041-5C4F-887D-421D2FAB671F}"/>
                </a:ext>
              </a:extLst>
            </p:cNvPr>
            <p:cNvSpPr/>
            <p:nvPr/>
          </p:nvSpPr>
          <p:spPr>
            <a:xfrm>
              <a:off x="454696" y="4415170"/>
              <a:ext cx="1270000" cy="1311405"/>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pic>
          <p:nvPicPr>
            <p:cNvPr id="5" name="Picture 4">
              <a:extLst>
                <a:ext uri="{FF2B5EF4-FFF2-40B4-BE49-F238E27FC236}">
                  <a16:creationId xmlns:a16="http://schemas.microsoft.com/office/drawing/2014/main" id="{A347C911-0C44-9544-9692-DAAD0723089E}"/>
                </a:ext>
              </a:extLst>
            </p:cNvPr>
            <p:cNvPicPr>
              <a:picLocks noChangeAspect="1"/>
            </p:cNvPicPr>
            <p:nvPr/>
          </p:nvPicPr>
          <p:blipFill>
            <a:blip r:embed="rId3">
              <a:biLevel thresh="5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tretch>
              <a:fillRect/>
            </a:stretch>
          </p:blipFill>
          <p:spPr>
            <a:xfrm>
              <a:off x="454696" y="4438671"/>
              <a:ext cx="1270000" cy="1270000"/>
            </a:xfrm>
            <a:prstGeom prst="rect">
              <a:avLst/>
            </a:prstGeom>
          </p:spPr>
        </p:pic>
      </p:grpSp>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15606074" cy="1031051"/>
          </a:xfrm>
          <a:prstGeom prst="rect">
            <a:avLst/>
          </a:prstGeom>
          <a:noFill/>
        </p:spPr>
        <p:txBody>
          <a:bodyPr wrap="none" lIns="91320" tIns="0" rIns="0" bIns="0" rtlCol="0">
            <a:spAutoFit/>
          </a:bodyPr>
          <a:lstStyle/>
          <a:p>
            <a:pPr defTabSz="1826005"/>
            <a:r>
              <a:rPr lang="es-MX" sz="6700" b="1" spc="300">
                <a:solidFill>
                  <a:srgbClr val="373545"/>
                </a:solidFill>
                <a:latin typeface="Guardian Egyp Regular" panose="02060503050503060803" pitchFamily="18" charset="0"/>
                <a:ea typeface="Noto Sans" panose="020B0502040504020204" pitchFamily="34" charset="0"/>
                <a:cs typeface="Guardian Egyp Regular"/>
              </a:rPr>
              <a:t>Respondiendo a desafíos inmediatos</a:t>
            </a:r>
          </a:p>
        </p:txBody>
      </p:sp>
      <p:sp>
        <p:nvSpPr>
          <p:cNvPr id="4" name="TextBox 3">
            <a:extLst>
              <a:ext uri="{FF2B5EF4-FFF2-40B4-BE49-F238E27FC236}">
                <a16:creationId xmlns:a16="http://schemas.microsoft.com/office/drawing/2014/main" id="{B94D0F57-CF9B-E34E-A492-1B07E7ADD303}"/>
              </a:ext>
            </a:extLst>
          </p:cNvPr>
          <p:cNvSpPr txBox="1"/>
          <p:nvPr/>
        </p:nvSpPr>
        <p:spPr>
          <a:xfrm>
            <a:off x="491816" y="1772586"/>
            <a:ext cx="23543404" cy="1423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just"/>
            <a:r>
              <a:rPr lang="es-MX" sz="3400" b="0">
                <a:solidFill>
                  <a:srgbClr val="007260"/>
                </a:solidFill>
                <a:latin typeface="Guardian Egyp Regular" panose="02060503050503060803" pitchFamily="18" charset="0"/>
              </a:rPr>
              <a:t>Si bien la transformación de la organización de una empresa no es factible de la noche a la mañana, hay ciertos pasos y resultados a corto plazo que pueden hacer que una organización sea a prueba de crisis según el MIT Sloan:</a:t>
            </a:r>
            <a:endParaRPr lang="es-MX" sz="3400">
              <a:solidFill>
                <a:srgbClr val="007260"/>
              </a:solidFill>
              <a:latin typeface="Guardian Egyp Regular" panose="02060503050503060803" pitchFamily="18" charset="0"/>
            </a:endParaRPr>
          </a:p>
        </p:txBody>
      </p:sp>
      <p:sp>
        <p:nvSpPr>
          <p:cNvPr id="2" name="TextBox 1">
            <a:extLst>
              <a:ext uri="{FF2B5EF4-FFF2-40B4-BE49-F238E27FC236}">
                <a16:creationId xmlns:a16="http://schemas.microsoft.com/office/drawing/2014/main" id="{A098104E-DD86-D34E-B2E0-97CC55EB05A5}"/>
              </a:ext>
            </a:extLst>
          </p:cNvPr>
          <p:cNvSpPr txBox="1"/>
          <p:nvPr/>
        </p:nvSpPr>
        <p:spPr>
          <a:xfrm>
            <a:off x="1750840" y="3276650"/>
            <a:ext cx="22284380" cy="95410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742950" indent="-742950" algn="just">
              <a:buFont typeface="+mj-lt"/>
              <a:buAutoNum type="arabicPeriod"/>
            </a:pPr>
            <a:r>
              <a:rPr lang="es-MX" sz="3300">
                <a:solidFill>
                  <a:schemeClr val="accent1"/>
                </a:solidFill>
                <a:latin typeface="Guardian Egyp Regular" panose="02060503050503060803" pitchFamily="18" charset="0"/>
              </a:rPr>
              <a:t>Democratizar el proceso de toma de decisiones a nivel interfuncional. </a:t>
            </a:r>
            <a:r>
              <a:rPr lang="es-MX" sz="3300" b="0">
                <a:latin typeface="Guardian Egyp Regular" panose="02060503050503060803" pitchFamily="18" charset="0"/>
              </a:rPr>
              <a:t>Permitir de forma temporal que los </a:t>
            </a:r>
            <a:r>
              <a:rPr lang="es-MX" sz="3300">
                <a:latin typeface="Guardian Egyp Regular" panose="02060503050503060803" pitchFamily="18" charset="0"/>
              </a:rPr>
              <a:t>equipos multifuncionales </a:t>
            </a:r>
            <a:r>
              <a:rPr lang="es-MX" sz="3300" b="0">
                <a:latin typeface="Guardian Egyp Regular" panose="02060503050503060803" pitchFamily="18" charset="0"/>
              </a:rPr>
              <a:t>tengan más </a:t>
            </a:r>
            <a:r>
              <a:rPr lang="es-MX" sz="3300">
                <a:latin typeface="Guardian Egyp Regular" panose="02060503050503060803" pitchFamily="18" charset="0"/>
              </a:rPr>
              <a:t>poder de toma de decisiones</a:t>
            </a:r>
            <a:r>
              <a:rPr lang="es-MX" sz="3300" b="0">
                <a:latin typeface="Guardian Egyp Regular" panose="02060503050503060803" pitchFamily="18" charset="0"/>
              </a:rPr>
              <a:t>. Piensa en estos como “equipos SWAT voladores,” con requisitos limitados de reportar de regreso al nivel superior de la jerarquía. Un principio rector debería ser que sus empleados en campo son un activo para tomar decisiones difíciles— en otras palabras, confíe en las capacidades y habilidades de sus equipos.</a:t>
            </a:r>
            <a:endParaRPr lang="es-MX" sz="3300">
              <a:latin typeface="Guardian Egyp Regular" panose="02060503050503060803" pitchFamily="18" charset="0"/>
            </a:endParaRPr>
          </a:p>
          <a:p>
            <a:pPr marL="742950" indent="-742950" algn="just">
              <a:buFont typeface="+mj-lt"/>
              <a:buAutoNum type="arabicPeriod"/>
            </a:pPr>
            <a:r>
              <a:rPr lang="es-MX" sz="3300">
                <a:solidFill>
                  <a:schemeClr val="accent1"/>
                </a:solidFill>
                <a:latin typeface="Guardian Egyp Regular" panose="02060503050503060803" pitchFamily="18" charset="0"/>
              </a:rPr>
              <a:t>Adopta el liderazgo de hilo único. </a:t>
            </a:r>
            <a:r>
              <a:rPr lang="es-MX" sz="3300" b="0">
                <a:latin typeface="Guardian Egyp Regular" panose="02060503050503060803" pitchFamily="18" charset="0"/>
              </a:rPr>
              <a:t>Se refiere a </a:t>
            </a:r>
            <a:r>
              <a:rPr lang="es-MX" sz="3300">
                <a:latin typeface="Guardian Egyp Regular" panose="02060503050503060803" pitchFamily="18" charset="0"/>
              </a:rPr>
              <a:t>darle a un líder un único problema para resolver con un presupuesto y un plazo específicos</a:t>
            </a:r>
            <a:r>
              <a:rPr lang="es-MX" sz="3300" b="0">
                <a:latin typeface="Guardian Egyp Regular" panose="02060503050503060803" pitchFamily="18" charset="0"/>
              </a:rPr>
              <a:t>. Esta forma de liderazgo implica que las empresas identifiquen ideas iniciales con potencial y se la den a un líder para que la ponga en marcha en la organización. Dentro de este rol claramente definido, los líderes pueden maximizar el enfoque y minimizar las distracciones si es posible.</a:t>
            </a:r>
          </a:p>
          <a:p>
            <a:pPr marL="742950" indent="-742950" algn="just">
              <a:buFont typeface="+mj-lt"/>
              <a:buAutoNum type="arabicPeriod"/>
            </a:pPr>
            <a:r>
              <a:rPr lang="es-MX" sz="3300">
                <a:solidFill>
                  <a:schemeClr val="accent1"/>
                </a:solidFill>
                <a:latin typeface="Guardian Egyp Regular" panose="02060503050503060803" pitchFamily="18" charset="0"/>
              </a:rPr>
              <a:t>Comunicar de forma clara y transparente. </a:t>
            </a:r>
            <a:r>
              <a:rPr lang="es-MX" sz="3200" b="0">
                <a:latin typeface="Guardian Egyp Regular" panose="02060503050503060803" pitchFamily="18" charset="0"/>
              </a:rPr>
              <a:t>Los líderes deberán utilizar workflows digitales y comenzar a registrar </a:t>
            </a:r>
            <a:r>
              <a:rPr lang="es-MX" sz="3200">
                <a:latin typeface="Guardian Egyp Regular" panose="02060503050503060803" pitchFamily="18" charset="0"/>
              </a:rPr>
              <a:t>quién decide qué y por qué</a:t>
            </a:r>
            <a:r>
              <a:rPr lang="es-MX" sz="3200" b="0">
                <a:latin typeface="Guardian Egyp Regular" panose="02060503050503060803" pitchFamily="18" charset="0"/>
              </a:rPr>
              <a:t>. Cuando sea posible, grabe reuniones de negocios en video y póngalas a disposición de todos en la organización a través de una plataforma simple de comunicación interna. Esto proporciona transparencia, aumento de confianza, claridad y responsabilidad en el nivel superior al tiempo que reduce los costos de comunicación.</a:t>
            </a:r>
            <a:endParaRPr lang="es-MX" sz="3300" b="0">
              <a:solidFill>
                <a:schemeClr val="accent1"/>
              </a:solidFill>
              <a:latin typeface="Guardian Egyp Regular" panose="02060503050503060803" pitchFamily="18" charset="0"/>
            </a:endParaRPr>
          </a:p>
          <a:p>
            <a:pPr marL="742950" indent="-742950" algn="just">
              <a:buFont typeface="+mj-lt"/>
              <a:buAutoNum type="arabicPeriod"/>
            </a:pPr>
            <a:r>
              <a:rPr lang="es-MX" sz="3300">
                <a:solidFill>
                  <a:schemeClr val="accent1"/>
                </a:solidFill>
                <a:latin typeface="Guardian Egyp Regular" panose="02060503050503060803" pitchFamily="18" charset="0"/>
              </a:rPr>
              <a:t>Priorice un pequeño set de herramientas colaborativas digitales. </a:t>
            </a:r>
            <a:r>
              <a:rPr lang="es-MX" sz="3300" b="0">
                <a:latin typeface="Guardian Egyp Regular" panose="02060503050503060803" pitchFamily="18" charset="0"/>
              </a:rPr>
              <a:t>Seleccione un set de herramientas de digitales de colaboración y vaya con todo. Existen muchas herramientas que se pueden instalar y usar fácilmente para tener reuniones virtuales, mensajería instantánea y colaboración en el trabajo del proyecto. La implementación no debería tardar más de 48 horas.</a:t>
            </a:r>
            <a:endParaRPr lang="es-MX" sz="3300">
              <a:solidFill>
                <a:schemeClr val="accent1"/>
              </a:solidFill>
              <a:latin typeface="Guardian Egyp Regular" panose="02060503050503060803" pitchFamily="18" charset="0"/>
            </a:endParaRPr>
          </a:p>
        </p:txBody>
      </p:sp>
      <p:grpSp>
        <p:nvGrpSpPr>
          <p:cNvPr id="20" name="Group 19">
            <a:extLst>
              <a:ext uri="{FF2B5EF4-FFF2-40B4-BE49-F238E27FC236}">
                <a16:creationId xmlns:a16="http://schemas.microsoft.com/office/drawing/2014/main" id="{EDCE6B0C-5179-7E4A-A669-BFFAB7FE1F4C}"/>
              </a:ext>
            </a:extLst>
          </p:cNvPr>
          <p:cNvGrpSpPr/>
          <p:nvPr/>
        </p:nvGrpSpPr>
        <p:grpSpPr>
          <a:xfrm>
            <a:off x="528976" y="6389888"/>
            <a:ext cx="1006780" cy="1040183"/>
            <a:chOff x="528976" y="8343296"/>
            <a:chExt cx="1006780" cy="1040183"/>
          </a:xfrm>
        </p:grpSpPr>
        <p:sp>
          <p:nvSpPr>
            <p:cNvPr id="14" name="Oval 13">
              <a:extLst>
                <a:ext uri="{FF2B5EF4-FFF2-40B4-BE49-F238E27FC236}">
                  <a16:creationId xmlns:a16="http://schemas.microsoft.com/office/drawing/2014/main" id="{1F70C16A-C05A-6544-863D-3E98587DB6A3}"/>
                </a:ext>
              </a:extLst>
            </p:cNvPr>
            <p:cNvSpPr/>
            <p:nvPr/>
          </p:nvSpPr>
          <p:spPr>
            <a:xfrm>
              <a:off x="529916" y="8344789"/>
              <a:ext cx="1005840" cy="1038690"/>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pic>
          <p:nvPicPr>
            <p:cNvPr id="19" name="Picture 18">
              <a:extLst>
                <a:ext uri="{FF2B5EF4-FFF2-40B4-BE49-F238E27FC236}">
                  <a16:creationId xmlns:a16="http://schemas.microsoft.com/office/drawing/2014/main" id="{537A3198-7CEB-D046-9658-FE725C787FB0}"/>
                </a:ext>
              </a:extLst>
            </p:cNvPr>
            <p:cNvPicPr>
              <a:picLocks noChangeAspect="1"/>
            </p:cNvPicPr>
            <p:nvPr/>
          </p:nvPicPr>
          <p:blipFill>
            <a:blip r:embed="rId5">
              <a:biLevel thresh="5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528976" y="8343296"/>
              <a:ext cx="1005840" cy="1005840"/>
            </a:xfrm>
            <a:prstGeom prst="rect">
              <a:avLst/>
            </a:prstGeom>
          </p:spPr>
        </p:pic>
      </p:grpSp>
      <p:grpSp>
        <p:nvGrpSpPr>
          <p:cNvPr id="26" name="Group 25">
            <a:extLst>
              <a:ext uri="{FF2B5EF4-FFF2-40B4-BE49-F238E27FC236}">
                <a16:creationId xmlns:a16="http://schemas.microsoft.com/office/drawing/2014/main" id="{2A48B1F0-17B5-C048-9E3C-CE1E6F16BCCE}"/>
              </a:ext>
            </a:extLst>
          </p:cNvPr>
          <p:cNvGrpSpPr/>
          <p:nvPr/>
        </p:nvGrpSpPr>
        <p:grpSpPr>
          <a:xfrm>
            <a:off x="528976" y="8584322"/>
            <a:ext cx="1005840" cy="1038690"/>
            <a:chOff x="528976" y="8063372"/>
            <a:chExt cx="1005840" cy="1038690"/>
          </a:xfrm>
        </p:grpSpPr>
        <p:sp>
          <p:nvSpPr>
            <p:cNvPr id="17" name="Oval 16">
              <a:extLst>
                <a:ext uri="{FF2B5EF4-FFF2-40B4-BE49-F238E27FC236}">
                  <a16:creationId xmlns:a16="http://schemas.microsoft.com/office/drawing/2014/main" id="{042C1D68-2BEF-D447-8DAC-95E661A6855C}"/>
                </a:ext>
              </a:extLst>
            </p:cNvPr>
            <p:cNvSpPr/>
            <p:nvPr/>
          </p:nvSpPr>
          <p:spPr>
            <a:xfrm>
              <a:off x="528976" y="8063372"/>
              <a:ext cx="1005840" cy="1038690"/>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pic>
          <p:nvPicPr>
            <p:cNvPr id="21" name="Picture 20">
              <a:extLst>
                <a:ext uri="{FF2B5EF4-FFF2-40B4-BE49-F238E27FC236}">
                  <a16:creationId xmlns:a16="http://schemas.microsoft.com/office/drawing/2014/main" id="{491AAA11-5AF2-1F47-8C33-BA93D8AF1B84}"/>
                </a:ext>
              </a:extLst>
            </p:cNvPr>
            <p:cNvPicPr>
              <a:picLocks noChangeAspect="1"/>
            </p:cNvPicPr>
            <p:nvPr/>
          </p:nvPicPr>
          <p:blipFill>
            <a:blip r:embed="rId7">
              <a:biLevel thresh="50000"/>
              <a:extLst>
                <a:ext uri="{BEBA8EAE-BF5A-486C-A8C5-ECC9F3942E4B}">
                  <a14:imgProps xmlns:a14="http://schemas.microsoft.com/office/drawing/2010/main">
                    <a14:imgLayer r:embed="rId8">
                      <a14:imgEffect>
                        <a14:colorTemperature colorTemp="1500"/>
                      </a14:imgEffect>
                      <a14:imgEffect>
                        <a14:saturation sat="0"/>
                      </a14:imgEffect>
                    </a14:imgLayer>
                  </a14:imgProps>
                </a:ext>
              </a:extLst>
            </a:blip>
            <a:stretch>
              <a:fillRect/>
            </a:stretch>
          </p:blipFill>
          <p:spPr>
            <a:xfrm>
              <a:off x="670720" y="8215143"/>
              <a:ext cx="784792" cy="784792"/>
            </a:xfrm>
            <a:prstGeom prst="rect">
              <a:avLst/>
            </a:prstGeom>
          </p:spPr>
        </p:pic>
      </p:grpSp>
      <p:grpSp>
        <p:nvGrpSpPr>
          <p:cNvPr id="25" name="Group 24">
            <a:extLst>
              <a:ext uri="{FF2B5EF4-FFF2-40B4-BE49-F238E27FC236}">
                <a16:creationId xmlns:a16="http://schemas.microsoft.com/office/drawing/2014/main" id="{9AEE249F-E8A5-C942-86B1-C6E18977F280}"/>
              </a:ext>
            </a:extLst>
          </p:cNvPr>
          <p:cNvGrpSpPr/>
          <p:nvPr/>
        </p:nvGrpSpPr>
        <p:grpSpPr>
          <a:xfrm>
            <a:off x="528976" y="11151543"/>
            <a:ext cx="1037060" cy="1038690"/>
            <a:chOff x="528976" y="10297987"/>
            <a:chExt cx="1037060" cy="1038690"/>
          </a:xfrm>
        </p:grpSpPr>
        <p:sp>
          <p:nvSpPr>
            <p:cNvPr id="22" name="Oval 21">
              <a:extLst>
                <a:ext uri="{FF2B5EF4-FFF2-40B4-BE49-F238E27FC236}">
                  <a16:creationId xmlns:a16="http://schemas.microsoft.com/office/drawing/2014/main" id="{FDCE4C13-94E3-A745-B0CA-03D740820D00}"/>
                </a:ext>
              </a:extLst>
            </p:cNvPr>
            <p:cNvSpPr/>
            <p:nvPr/>
          </p:nvSpPr>
          <p:spPr>
            <a:xfrm>
              <a:off x="528976" y="10297987"/>
              <a:ext cx="1005840" cy="1038690"/>
            </a:xfrm>
            <a:prstGeom prst="ellipse">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s-MX" sz="3600" b="0" i="0" u="none" strike="noStrike" cap="none" spc="0" normalizeH="0" baseline="0">
                <a:ln>
                  <a:noFill/>
                </a:ln>
                <a:solidFill>
                  <a:srgbClr val="000000"/>
                </a:solidFill>
                <a:effectLst/>
                <a:uFillTx/>
                <a:latin typeface="Guardian Egyp Regular" panose="02060503050503060803" pitchFamily="18" charset="0"/>
                <a:ea typeface="+mn-ea"/>
                <a:cs typeface="+mn-cs"/>
                <a:sym typeface="Calibri"/>
              </a:endParaRPr>
            </a:p>
          </p:txBody>
        </p:sp>
        <p:pic>
          <p:nvPicPr>
            <p:cNvPr id="24" name="Picture 23">
              <a:extLst>
                <a:ext uri="{FF2B5EF4-FFF2-40B4-BE49-F238E27FC236}">
                  <a16:creationId xmlns:a16="http://schemas.microsoft.com/office/drawing/2014/main" id="{6A555E34-9ECD-D444-ABCB-857D42EC7A61}"/>
                </a:ext>
              </a:extLst>
            </p:cNvPr>
            <p:cNvPicPr>
              <a:picLocks noChangeAspect="1"/>
            </p:cNvPicPr>
            <p:nvPr/>
          </p:nvPicPr>
          <p:blipFill>
            <a:blip r:embed="rId9">
              <a:biLevel thresh="50000"/>
              <a:extLst>
                <a:ext uri="{BEBA8EAE-BF5A-486C-A8C5-ECC9F3942E4B}">
                  <a14:imgProps xmlns:a14="http://schemas.microsoft.com/office/drawing/2010/main">
                    <a14:imgLayer r:embed="rId10">
                      <a14:imgEffect>
                        <a14:colorTemperature colorTemp="1500"/>
                      </a14:imgEffect>
                      <a14:imgEffect>
                        <a14:saturation sat="0"/>
                      </a14:imgEffect>
                    </a14:imgLayer>
                  </a14:imgProps>
                </a:ext>
              </a:extLst>
            </a:blip>
            <a:stretch>
              <a:fillRect/>
            </a:stretch>
          </p:blipFill>
          <p:spPr>
            <a:xfrm>
              <a:off x="560196" y="10327196"/>
              <a:ext cx="1005840" cy="1005840"/>
            </a:xfrm>
            <a:prstGeom prst="rect">
              <a:avLst/>
            </a:prstGeom>
          </p:spPr>
        </p:pic>
      </p:grpSp>
    </p:spTree>
    <p:extLst>
      <p:ext uri="{BB962C8B-B14F-4D97-AF65-F5344CB8AC3E}">
        <p14:creationId xmlns:p14="http://schemas.microsoft.com/office/powerpoint/2010/main" val="1225489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B3C66B91-5AAB-934C-B0F5-8CD02E14A466}"/>
              </a:ext>
            </a:extLst>
          </p:cNvPr>
          <p:cNvSpPr txBox="1"/>
          <p:nvPr/>
        </p:nvSpPr>
        <p:spPr>
          <a:xfrm>
            <a:off x="1310513" y="628602"/>
            <a:ext cx="3186007" cy="1031051"/>
          </a:xfrm>
          <a:prstGeom prst="rect">
            <a:avLst/>
          </a:prstGeom>
          <a:noFill/>
        </p:spPr>
        <p:txBody>
          <a:bodyPr wrap="none" lIns="91320" tIns="0" rIns="0" bIns="0" rtlCol="0">
            <a:spAutoFit/>
          </a:bodyPr>
          <a:lstStyle/>
          <a:p>
            <a:pPr defTabSz="1826005"/>
            <a:r>
              <a:rPr lang="en-US" sz="6700" b="1" spc="300" dirty="0">
                <a:solidFill>
                  <a:srgbClr val="373545"/>
                </a:solidFill>
                <a:latin typeface="Guardian Egyp Regular"/>
                <a:ea typeface="Noto Sans" panose="020B0502040504020204" pitchFamily="34" charset="0"/>
                <a:cs typeface="Guardian Egyp Regular"/>
              </a:rPr>
              <a:t>Fuentes</a:t>
            </a:r>
          </a:p>
        </p:txBody>
      </p:sp>
      <p:sp>
        <p:nvSpPr>
          <p:cNvPr id="4" name="TextBox 3">
            <a:extLst>
              <a:ext uri="{FF2B5EF4-FFF2-40B4-BE49-F238E27FC236}">
                <a16:creationId xmlns:a16="http://schemas.microsoft.com/office/drawing/2014/main" id="{D5CB8E78-B305-7743-BB1E-5303C34AD684}"/>
              </a:ext>
            </a:extLst>
          </p:cNvPr>
          <p:cNvSpPr txBox="1"/>
          <p:nvPr/>
        </p:nvSpPr>
        <p:spPr>
          <a:xfrm>
            <a:off x="1140378" y="2105472"/>
            <a:ext cx="22103244" cy="46089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algn="just"/>
            <a:r>
              <a:rPr lang="es-MX" sz="3400">
                <a:solidFill>
                  <a:schemeClr val="accent1"/>
                </a:solidFill>
                <a:latin typeface="Guardian Egyp Regular" panose="02060503050503060803" pitchFamily="18" charset="0"/>
              </a:rPr>
              <a:t>[1] </a:t>
            </a:r>
            <a:r>
              <a:rPr lang="es-MX" b="0">
                <a:latin typeface="Guardian Egyp Regular" panose="02060503050503060803" pitchFamily="18" charset="0"/>
              </a:rPr>
              <a:t>Howard Yu and Mark J. Greeven. (2020). How Autonomy Creates Resilience in the Face of Crisis. Accessed 03/31/2020, from MIT Sloan: https://sloanreview.mit.edu/article/how-autonomy-creates-resilience-in-the-face-of-crisis/</a:t>
            </a:r>
            <a:r>
              <a:rPr lang="es-MX" sz="3400">
                <a:solidFill>
                  <a:schemeClr val="accent1"/>
                </a:solidFill>
                <a:latin typeface="Guardian Egyp Regular" panose="02060503050503060803" pitchFamily="18" charset="0"/>
              </a:rPr>
              <a:t> </a:t>
            </a:r>
          </a:p>
          <a:p>
            <a:pPr algn="just"/>
            <a:endParaRPr lang="es-MX" sz="3400">
              <a:solidFill>
                <a:schemeClr val="accent1"/>
              </a:solidFill>
              <a:latin typeface="Guardian Egyp Regular" panose="02060503050503060803" pitchFamily="18" charset="0"/>
            </a:endParaRPr>
          </a:p>
          <a:p>
            <a:pPr algn="just"/>
            <a:r>
              <a:rPr lang="es-MX" sz="3200">
                <a:solidFill>
                  <a:schemeClr val="accent1"/>
                </a:solidFill>
                <a:latin typeface="Guardian Egyp Regular" panose="02060503050503060803" pitchFamily="18" charset="0"/>
              </a:rPr>
              <a:t>[2] </a:t>
            </a:r>
            <a:r>
              <a:rPr lang="es-MX" b="0">
                <a:latin typeface="Guardian Egyp Regular" panose="02060503050503060803" pitchFamily="18" charset="0"/>
              </a:rPr>
              <a:t>(2020). Haier Smart Home Reopens Domestic Factories and Resumes Production at Full speed. Accessed 03/31/2020, from Yahoo! Finance: https://finance.yahoo.com/news/haier-smart-home-reopens-domestic-074000192.html</a:t>
            </a:r>
            <a:endParaRPr lang="es-MX" sz="3400">
              <a:solidFill>
                <a:schemeClr val="accent1"/>
              </a:solidFill>
              <a:latin typeface="Guardian Egyp Regular" panose="02060503050503060803" pitchFamily="18" charset="0"/>
            </a:endParaRPr>
          </a:p>
        </p:txBody>
      </p:sp>
    </p:spTree>
    <p:extLst>
      <p:ext uri="{BB962C8B-B14F-4D97-AF65-F5344CB8AC3E}">
        <p14:creationId xmlns:p14="http://schemas.microsoft.com/office/powerpoint/2010/main" val="9594803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39E8874-964A-824F-ADA8-4BC0CA08B6E8}"/>
              </a:ext>
            </a:extLst>
          </p:cNvPr>
          <p:cNvSpPr txBox="1"/>
          <p:nvPr/>
        </p:nvSpPr>
        <p:spPr>
          <a:xfrm>
            <a:off x="6992370" y="4198809"/>
            <a:ext cx="15948654" cy="5262971"/>
          </a:xfrm>
          <a:prstGeom prst="rect">
            <a:avLst/>
          </a:prstGeom>
          <a:ln w="12700">
            <a:miter lim="400000"/>
          </a:ln>
          <a:extLst>
            <a:ext uri="{C572A759-6A51-4108-AA02-DFA0A04FC94B}">
              <ma14:wrappingTextBoxFlag xmlns="" xmlns:ma14="http://schemas.microsoft.com/office/mac/drawingml/2011/main" val="1"/>
            </a:ext>
          </a:extLst>
        </p:spPr>
        <p:txBody>
          <a:bodyPr wrap="square" lIns="91436" tIns="91436" rIns="91436" bIns="91436">
            <a:spAutoFit/>
          </a:bodyPr>
          <a:lstStyle>
            <a:lvl1pPr>
              <a:defRPr sz="9700" b="0" cap="all" spc="388">
                <a:solidFill>
                  <a:srgbClr val="FFFFFF"/>
                </a:solidFill>
                <a:latin typeface="Poppins Regular"/>
                <a:ea typeface="Poppins Regular"/>
                <a:cs typeface="Poppins Regular"/>
                <a:sym typeface="Poppins Regular"/>
              </a:defRPr>
            </a:lvl1pPr>
          </a:lstStyle>
          <a:p>
            <a:r>
              <a:rPr lang="en-US" sz="11000" cap="none" spc="0" dirty="0" err="1">
                <a:solidFill>
                  <a:schemeClr val="tx2"/>
                </a:solidFill>
                <a:latin typeface="Guardian Egyp Thin" panose="02060303050503060803" pitchFamily="18" charset="77"/>
              </a:rPr>
              <a:t>Mitigación</a:t>
            </a:r>
            <a:r>
              <a:rPr lang="en-US" sz="11000" cap="none" spc="0" dirty="0">
                <a:solidFill>
                  <a:schemeClr val="tx2"/>
                </a:solidFill>
                <a:latin typeface="Guardian Egyp Thin" panose="02060303050503060803" pitchFamily="18" charset="77"/>
              </a:rPr>
              <a:t> de </a:t>
            </a:r>
            <a:r>
              <a:rPr lang="en-US" sz="11000" cap="none" spc="0" dirty="0" err="1">
                <a:solidFill>
                  <a:schemeClr val="tx2"/>
                </a:solidFill>
                <a:latin typeface="Guardian Egyp Thin" panose="02060303050503060803" pitchFamily="18" charset="77"/>
              </a:rPr>
              <a:t>Riesgos</a:t>
            </a:r>
            <a:r>
              <a:rPr lang="en-US" sz="11000" cap="none" spc="0" dirty="0">
                <a:solidFill>
                  <a:schemeClr val="tx2"/>
                </a:solidFill>
                <a:latin typeface="Guardian Egyp Thin" panose="02060303050503060803" pitchFamily="18" charset="77"/>
              </a:rPr>
              <a:t> </a:t>
            </a:r>
            <a:r>
              <a:rPr lang="en-US" sz="11000" cap="none" spc="0" dirty="0" err="1">
                <a:solidFill>
                  <a:schemeClr val="tx2"/>
                </a:solidFill>
                <a:latin typeface="Guardian Egyp Thin" panose="02060303050503060803" pitchFamily="18" charset="77"/>
              </a:rPr>
              <a:t>en</a:t>
            </a:r>
            <a:r>
              <a:rPr lang="en-US" sz="11000" cap="none" spc="0" dirty="0">
                <a:solidFill>
                  <a:schemeClr val="tx2"/>
                </a:solidFill>
                <a:latin typeface="Guardian Egyp Thin" panose="02060303050503060803" pitchFamily="18" charset="77"/>
              </a:rPr>
              <a:t> el </a:t>
            </a:r>
            <a:r>
              <a:rPr lang="en-US" sz="11000" cap="none" spc="0" dirty="0" err="1">
                <a:solidFill>
                  <a:schemeClr val="tx2"/>
                </a:solidFill>
                <a:latin typeface="Guardian Egyp Thin" panose="02060303050503060803" pitchFamily="18" charset="77"/>
              </a:rPr>
              <a:t>Contexto</a:t>
            </a:r>
            <a:r>
              <a:rPr lang="en-US" sz="11000" cap="none" spc="0" dirty="0">
                <a:solidFill>
                  <a:schemeClr val="tx2"/>
                </a:solidFill>
                <a:latin typeface="Guardian Egyp Thin" panose="02060303050503060803" pitchFamily="18" charset="77"/>
              </a:rPr>
              <a:t> de la </a:t>
            </a:r>
            <a:r>
              <a:rPr lang="en-US" sz="11000" cap="none" spc="0" dirty="0" err="1">
                <a:solidFill>
                  <a:schemeClr val="tx2"/>
                </a:solidFill>
                <a:latin typeface="Guardian Egyp Thin" panose="02060303050503060803" pitchFamily="18" charset="77"/>
              </a:rPr>
              <a:t>Pandemia</a:t>
            </a:r>
            <a:r>
              <a:rPr lang="en-US" sz="11000" cap="none" spc="0" dirty="0">
                <a:solidFill>
                  <a:schemeClr val="tx2"/>
                </a:solidFill>
                <a:latin typeface="Guardian Egyp Thin" panose="02060303050503060803" pitchFamily="18" charset="77"/>
              </a:rPr>
              <a:t> del COVID-19</a:t>
            </a:r>
          </a:p>
        </p:txBody>
      </p:sp>
      <p:sp>
        <p:nvSpPr>
          <p:cNvPr id="3" name="Propuesta">
            <a:extLst>
              <a:ext uri="{FF2B5EF4-FFF2-40B4-BE49-F238E27FC236}">
                <a16:creationId xmlns:a16="http://schemas.microsoft.com/office/drawing/2014/main" id="{F0E8B443-2A5F-5A43-8DBF-E37D8AB55613}"/>
              </a:ext>
            </a:extLst>
          </p:cNvPr>
          <p:cNvSpPr txBox="1"/>
          <p:nvPr/>
        </p:nvSpPr>
        <p:spPr>
          <a:xfrm>
            <a:off x="6992370" y="3617640"/>
            <a:ext cx="3720882" cy="738656"/>
          </a:xfrm>
          <a:prstGeom prst="rect">
            <a:avLst/>
          </a:prstGeom>
          <a:ln w="12700">
            <a:miter lim="400000"/>
          </a:ln>
          <a:extLst>
            <a:ext uri="{C572A759-6A51-4108-AA02-DFA0A04FC94B}">
              <ma14:wrappingTextBoxFlag xmlns="" xmlns:ma14="http://schemas.microsoft.com/office/mac/drawingml/2011/main" val="1"/>
            </a:ext>
          </a:extLst>
        </p:spPr>
        <p:txBody>
          <a:bodyPr wrap="none" lIns="91436" tIns="91436" rIns="91436" bIns="91436">
            <a:spAutoFit/>
          </a:bodyPr>
          <a:lstStyle>
            <a:lvl1pPr>
              <a:defRPr sz="5500" b="0" cap="all" spc="440">
                <a:solidFill>
                  <a:srgbClr val="00BF6F"/>
                </a:solidFill>
              </a:defRPr>
            </a:lvl1pPr>
          </a:lstStyle>
          <a:p>
            <a:r>
              <a:rPr lang="en-US" sz="3600" cap="none" spc="0" dirty="0" err="1">
                <a:solidFill>
                  <a:schemeClr val="tx1"/>
                </a:solidFill>
                <a:latin typeface="Guardian Egyp Medium" panose="02060503050503060803" pitchFamily="18" charset="77"/>
              </a:rPr>
              <a:t>Gestión</a:t>
            </a:r>
            <a:r>
              <a:rPr lang="en-US" sz="3600" cap="none" spc="0" dirty="0">
                <a:solidFill>
                  <a:schemeClr val="tx1"/>
                </a:solidFill>
                <a:latin typeface="Guardian Egyp Medium" panose="02060503050503060803" pitchFamily="18" charset="77"/>
              </a:rPr>
              <a:t> de </a:t>
            </a:r>
            <a:r>
              <a:rPr lang="en-US" sz="3600" cap="none" spc="0" dirty="0" err="1">
                <a:solidFill>
                  <a:schemeClr val="tx1"/>
                </a:solidFill>
                <a:latin typeface="Guardian Egyp Medium" panose="02060503050503060803" pitchFamily="18" charset="77"/>
              </a:rPr>
              <a:t>Riesgos</a:t>
            </a:r>
            <a:endParaRPr lang="en-US" sz="3600" cap="none" spc="0" dirty="0">
              <a:solidFill>
                <a:schemeClr val="tx1"/>
              </a:solidFill>
              <a:latin typeface="Guardian Egyp Medium" panose="02060503050503060803" pitchFamily="18" charset="77"/>
            </a:endParaRPr>
          </a:p>
        </p:txBody>
      </p:sp>
      <p:grpSp>
        <p:nvGrpSpPr>
          <p:cNvPr id="8" name="Group 7">
            <a:extLst>
              <a:ext uri="{FF2B5EF4-FFF2-40B4-BE49-F238E27FC236}">
                <a16:creationId xmlns:a16="http://schemas.microsoft.com/office/drawing/2014/main" id="{CF5EF7C7-A472-194A-BE75-DD54A001D789}"/>
              </a:ext>
            </a:extLst>
          </p:cNvPr>
          <p:cNvGrpSpPr/>
          <p:nvPr/>
        </p:nvGrpSpPr>
        <p:grpSpPr>
          <a:xfrm>
            <a:off x="6985574" y="9411463"/>
            <a:ext cx="12023729" cy="1656636"/>
            <a:chOff x="6985574" y="7526115"/>
            <a:chExt cx="12023729" cy="1656636"/>
          </a:xfrm>
        </p:grpSpPr>
        <p:sp>
          <p:nvSpPr>
            <p:cNvPr id="9" name="AutoShape 3">
              <a:extLst>
                <a:ext uri="{FF2B5EF4-FFF2-40B4-BE49-F238E27FC236}">
                  <a16:creationId xmlns:a16="http://schemas.microsoft.com/office/drawing/2014/main" id="{23AEFDD3-988B-414B-8B39-31678BB18E43}"/>
                </a:ext>
              </a:extLst>
            </p:cNvPr>
            <p:cNvSpPr/>
            <p:nvPr/>
          </p:nvSpPr>
          <p:spPr>
            <a:xfrm>
              <a:off x="7455839" y="7619919"/>
              <a:ext cx="11553464" cy="12918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a:lnSpc>
                  <a:spcPct val="150000"/>
                </a:lnSpc>
                <a:defRPr sz="3000">
                  <a:solidFill>
                    <a:srgbClr val="FFFFFF"/>
                  </a:solidFill>
                </a:defRPr>
              </a:pPr>
              <a:r>
                <a:rPr lang="en-AU" dirty="0">
                  <a:solidFill>
                    <a:schemeClr val="tx2"/>
                  </a:solidFill>
                  <a:latin typeface="Guardian TextEgyp" panose="02060503050503060803" pitchFamily="18" charset="77"/>
                </a:rPr>
                <a:t>London Consulting Group</a:t>
              </a:r>
            </a:p>
            <a:p>
              <a:pPr defTabSz="457200">
                <a:lnSpc>
                  <a:spcPct val="150000"/>
                </a:lnSpc>
                <a:spcBef>
                  <a:spcPts val="0"/>
                </a:spcBef>
                <a:defRPr sz="2200" b="0">
                  <a:solidFill>
                    <a:srgbClr val="FFFFFF"/>
                  </a:solidFill>
                </a:defRPr>
              </a:pPr>
              <a:r>
                <a:rPr lang="en-AU" sz="2400" dirty="0">
                  <a:solidFill>
                    <a:schemeClr val="tx1"/>
                  </a:solidFill>
                  <a:latin typeface="Guardian TextEgyp" panose="02060503050503060803" pitchFamily="18" charset="77"/>
                  <a:hlinkClick r:id="rId3"/>
                </a:rPr>
                <a:t>contact@londoncg.com</a:t>
              </a:r>
              <a:endParaRPr lang="en-AU" sz="2400" dirty="0">
                <a:solidFill>
                  <a:schemeClr val="tx1"/>
                </a:solidFill>
                <a:latin typeface="Guardian TextEgyp" panose="02060503050503060803" pitchFamily="18" charset="77"/>
              </a:endParaRPr>
            </a:p>
          </p:txBody>
        </p:sp>
        <p:sp>
          <p:nvSpPr>
            <p:cNvPr id="10" name="Line">
              <a:extLst>
                <a:ext uri="{FF2B5EF4-FFF2-40B4-BE49-F238E27FC236}">
                  <a16:creationId xmlns:a16="http://schemas.microsoft.com/office/drawing/2014/main" id="{7942E331-B2B7-1741-AB4D-9A3201562D26}"/>
                </a:ext>
              </a:extLst>
            </p:cNvPr>
            <p:cNvSpPr/>
            <p:nvPr/>
          </p:nvSpPr>
          <p:spPr>
            <a:xfrm flipV="1">
              <a:off x="6985574" y="7526115"/>
              <a:ext cx="17392" cy="1656636"/>
            </a:xfrm>
            <a:prstGeom prst="line">
              <a:avLst/>
            </a:prstGeom>
            <a:noFill/>
            <a:ln w="25400" cap="flat">
              <a:solidFill>
                <a:srgbClr val="A2D7CA"/>
              </a:solidFill>
              <a:prstDash val="solid"/>
              <a:round/>
            </a:ln>
            <a:effectLst/>
          </p:spPr>
          <p:txBody>
            <a:bodyPr wrap="square" lIns="45718" tIns="45718" rIns="45718" bIns="45718" numCol="1" anchor="t">
              <a:noAutofit/>
            </a:bodyPr>
            <a:lstStyle/>
            <a:p>
              <a:pPr>
                <a:spcBef>
                  <a:spcPts val="0"/>
                </a:spcBef>
                <a:defRPr b="0">
                  <a:solidFill>
                    <a:srgbClr val="000000"/>
                  </a:solidFill>
                  <a:latin typeface="+mn-lt"/>
                  <a:ea typeface="+mn-ea"/>
                  <a:cs typeface="+mn-cs"/>
                  <a:sym typeface="Calibri"/>
                </a:defRPr>
              </a:pPr>
              <a:endParaRPr/>
            </a:p>
          </p:txBody>
        </p:sp>
      </p:grpSp>
      <p:pic>
        <p:nvPicPr>
          <p:cNvPr id="11" name="Picture 10">
            <a:extLst>
              <a:ext uri="{FF2B5EF4-FFF2-40B4-BE49-F238E27FC236}">
                <a16:creationId xmlns:a16="http://schemas.microsoft.com/office/drawing/2014/main" id="{1636BA96-F451-2746-96E5-7CFE88FE593B}"/>
              </a:ext>
            </a:extLst>
          </p:cNvPr>
          <p:cNvPicPr>
            <a:picLocks noChangeAspect="1"/>
          </p:cNvPicPr>
          <p:nvPr/>
        </p:nvPicPr>
        <p:blipFill>
          <a:blip r:embed="rId4"/>
          <a:stretch>
            <a:fillRect/>
          </a:stretch>
        </p:blipFill>
        <p:spPr>
          <a:xfrm>
            <a:off x="2067325" y="3905672"/>
            <a:ext cx="3558537" cy="2038386"/>
          </a:xfrm>
          <a:prstGeom prst="rect">
            <a:avLst/>
          </a:prstGeom>
        </p:spPr>
      </p:pic>
    </p:spTree>
    <p:extLst>
      <p:ext uri="{BB962C8B-B14F-4D97-AF65-F5344CB8AC3E}">
        <p14:creationId xmlns:p14="http://schemas.microsoft.com/office/powerpoint/2010/main" val="3129293560"/>
      </p:ext>
    </p:extLst>
  </p:cSld>
  <p:clrMapOvr>
    <a:masterClrMapping/>
  </p:clrMapOvr>
  <p:transition spd="med"/>
</p:sld>
</file>

<file path=ppt/theme/theme1.xml><?xml version="1.0" encoding="utf-8"?>
<a:theme xmlns:a="http://schemas.openxmlformats.org/drawingml/2006/main" name="Office Theme">
  <a:themeElements>
    <a:clrScheme name="London 2019">
      <a:dk1>
        <a:srgbClr val="000000"/>
      </a:dk1>
      <a:lt1>
        <a:srgbClr val="A1D6CA"/>
      </a:lt1>
      <a:dk2>
        <a:srgbClr val="008974"/>
      </a:dk2>
      <a:lt2>
        <a:srgbClr val="FEFFFE"/>
      </a:lt2>
      <a:accent1>
        <a:srgbClr val="00BF6F"/>
      </a:accent1>
      <a:accent2>
        <a:srgbClr val="A1D6CA"/>
      </a:accent2>
      <a:accent3>
        <a:srgbClr val="A4A4A6"/>
      </a:accent3>
      <a:accent4>
        <a:srgbClr val="FEFFFE"/>
      </a:accent4>
      <a:accent5>
        <a:srgbClr val="008974"/>
      </a:accent5>
      <a:accent6>
        <a:srgbClr val="000000"/>
      </a:accent6>
      <a:hlink>
        <a:srgbClr val="00BF6F"/>
      </a:hlink>
      <a:folHlink>
        <a:srgbClr val="A4A4A6"/>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44336"/>
      </a:accent1>
      <a:accent2>
        <a:srgbClr val="E91E63"/>
      </a:accent2>
      <a:accent3>
        <a:srgbClr val="9C27B0"/>
      </a:accent3>
      <a:accent4>
        <a:srgbClr val="673AB7"/>
      </a:accent4>
      <a:accent5>
        <a:srgbClr val="3F51B5"/>
      </a:accent5>
      <a:accent6>
        <a:srgbClr val="2196F3"/>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1500"/>
          </a:spcBef>
          <a:spcAft>
            <a:spcPts val="0"/>
          </a:spcAft>
          <a:buClrTx/>
          <a:buSzTx/>
          <a:buFontTx/>
          <a:buNone/>
          <a:tabLst/>
          <a:defRPr kumimoji="0" sz="3600" b="1" i="0" u="none" strike="noStrike" cap="none" spc="0" normalizeH="0" baseline="0">
            <a:ln>
              <a:noFill/>
            </a:ln>
            <a:solidFill>
              <a:srgbClr val="424242"/>
            </a:solidFill>
            <a:effectLst/>
            <a:uFillTx/>
            <a:latin typeface="Open Sans"/>
            <a:ea typeface="Open Sans"/>
            <a:cs typeface="Open Sans"/>
            <a:sym typeface="Open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5431</TotalTime>
  <Words>1087</Words>
  <Application>Microsoft Office PowerPoint</Application>
  <PresentationFormat>Custom</PresentationFormat>
  <Paragraphs>65</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Guardian Egyp Medium</vt:lpstr>
      <vt:lpstr>Guardian Egyp Regular</vt:lpstr>
      <vt:lpstr>Guardian Egyp Thin</vt:lpstr>
      <vt:lpstr>Guardian TextEgyp</vt:lpstr>
      <vt:lpstr>Guardian TextEgyp Medium</vt:lpstr>
      <vt:lpstr>Open Sans</vt:lpstr>
      <vt:lpstr>Poppins Regular</vt:lpstr>
      <vt:lpstr>Office Theme</vt:lpstr>
      <vt:lpstr>PowerPoint Presentation</vt:lpstr>
      <vt:lpstr>Cómo la Autonomía Crea Resilencia Durante la Crisis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Dante Cadena</dc:creator>
  <cp:lastModifiedBy>Marlene Kellenberger</cp:lastModifiedBy>
  <cp:revision>365</cp:revision>
  <dcterms:modified xsi:type="dcterms:W3CDTF">2020-04-06T07:45:14Z</dcterms:modified>
</cp:coreProperties>
</file>