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70" r:id="rId11"/>
    <p:sldId id="271" r:id="rId12"/>
    <p:sldId id="273" r:id="rId13"/>
    <p:sldId id="269" r:id="rId14"/>
    <p:sldId id="287" r:id="rId15"/>
    <p:sldId id="274" r:id="rId16"/>
    <p:sldId id="288" r:id="rId17"/>
    <p:sldId id="277" r:id="rId18"/>
    <p:sldId id="275" r:id="rId19"/>
    <p:sldId id="276" r:id="rId20"/>
    <p:sldId id="278" r:id="rId21"/>
    <p:sldId id="279" r:id="rId22"/>
    <p:sldId id="280" r:id="rId23"/>
    <p:sldId id="281" r:id="rId24"/>
    <p:sldId id="284" r:id="rId25"/>
    <p:sldId id="282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/>
    <p:restoredTop sz="76298"/>
  </p:normalViewPr>
  <p:slideViewPr>
    <p:cSldViewPr snapToGrid="0" snapToObjects="1">
      <p:cViewPr>
        <p:scale>
          <a:sx n="140" d="100"/>
          <a:sy n="140" d="100"/>
        </p:scale>
        <p:origin x="440" y="-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17152-CFCC-0843-A3E9-86BE3CD3D6D4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007EF943-3FE0-364C-986B-3DE2D3F61B91}">
      <dgm:prSet phldrT="[Text]"/>
      <dgm:spPr/>
      <dgm:t>
        <a:bodyPr/>
        <a:lstStyle/>
        <a:p>
          <a:r>
            <a:rPr lang="en-US" dirty="0" smtClean="0"/>
            <a:t>Create Charter</a:t>
          </a:r>
          <a:endParaRPr lang="en-US" dirty="0"/>
        </a:p>
      </dgm:t>
    </dgm:pt>
    <dgm:pt modelId="{B82E2A88-5630-E64A-A00C-4AD47D7A082B}" type="parTrans" cxnId="{51CF8868-E288-B340-85F5-925AF308D924}">
      <dgm:prSet/>
      <dgm:spPr/>
      <dgm:t>
        <a:bodyPr/>
        <a:lstStyle/>
        <a:p>
          <a:endParaRPr lang="en-US"/>
        </a:p>
      </dgm:t>
    </dgm:pt>
    <dgm:pt modelId="{7F05DCCE-DABF-D242-BDEF-027020EC4351}" type="sibTrans" cxnId="{51CF8868-E288-B340-85F5-925AF308D924}">
      <dgm:prSet/>
      <dgm:spPr/>
      <dgm:t>
        <a:bodyPr/>
        <a:lstStyle/>
        <a:p>
          <a:endParaRPr lang="en-US"/>
        </a:p>
      </dgm:t>
    </dgm:pt>
    <dgm:pt modelId="{3DCDE270-6476-4548-AA78-7139F300773F}">
      <dgm:prSet phldrT="[Text]"/>
      <dgm:spPr/>
      <dgm:t>
        <a:bodyPr/>
        <a:lstStyle/>
        <a:p>
          <a:r>
            <a:rPr lang="en-US" dirty="0" smtClean="0"/>
            <a:t>Take Notes</a:t>
          </a:r>
          <a:endParaRPr lang="en-US" dirty="0"/>
        </a:p>
      </dgm:t>
    </dgm:pt>
    <dgm:pt modelId="{E4F809B2-7927-9C47-8C75-B66F55C070EA}" type="parTrans" cxnId="{3E4464FA-9544-5B4F-AF71-7D2911FD1AE6}">
      <dgm:prSet/>
      <dgm:spPr/>
      <dgm:t>
        <a:bodyPr/>
        <a:lstStyle/>
        <a:p>
          <a:endParaRPr lang="en-US"/>
        </a:p>
      </dgm:t>
    </dgm:pt>
    <dgm:pt modelId="{8014250C-BEC7-0F4D-87E3-389F9F17880E}" type="sibTrans" cxnId="{3E4464FA-9544-5B4F-AF71-7D2911FD1AE6}">
      <dgm:prSet/>
      <dgm:spPr/>
      <dgm:t>
        <a:bodyPr/>
        <a:lstStyle/>
        <a:p>
          <a:endParaRPr lang="en-US"/>
        </a:p>
      </dgm:t>
    </dgm:pt>
    <dgm:pt modelId="{6035ED95-A714-764A-8077-042CCC903C55}">
      <dgm:prSet phldrT="[Text]"/>
      <dgm:spPr/>
      <dgm:t>
        <a:bodyPr/>
        <a:lstStyle/>
        <a:p>
          <a:r>
            <a:rPr lang="en-US" dirty="0" err="1" smtClean="0"/>
            <a:t>Timebox</a:t>
          </a:r>
          <a:endParaRPr lang="en-US" dirty="0"/>
        </a:p>
      </dgm:t>
    </dgm:pt>
    <dgm:pt modelId="{80C7FAE0-C5F3-F047-AA23-A79B81777301}" type="parTrans" cxnId="{6A7CF013-4480-FE42-AB89-4E84F980D006}">
      <dgm:prSet/>
      <dgm:spPr/>
      <dgm:t>
        <a:bodyPr/>
        <a:lstStyle/>
        <a:p>
          <a:endParaRPr lang="en-US"/>
        </a:p>
      </dgm:t>
    </dgm:pt>
    <dgm:pt modelId="{09BDE032-5382-6B41-A6DC-652739061BF1}" type="sibTrans" cxnId="{6A7CF013-4480-FE42-AB89-4E84F980D006}">
      <dgm:prSet/>
      <dgm:spPr/>
      <dgm:t>
        <a:bodyPr/>
        <a:lstStyle/>
        <a:p>
          <a:endParaRPr lang="en-US"/>
        </a:p>
      </dgm:t>
    </dgm:pt>
    <dgm:pt modelId="{B9473348-2DF1-FF43-982A-481A1BC8B5B3}">
      <dgm:prSet phldrT="[Text]"/>
      <dgm:spPr/>
      <dgm:t>
        <a:bodyPr/>
        <a:lstStyle/>
        <a:p>
          <a:r>
            <a:rPr lang="en-US" dirty="0" smtClean="0"/>
            <a:t>Debrief</a:t>
          </a:r>
          <a:endParaRPr lang="en-US" dirty="0"/>
        </a:p>
      </dgm:t>
    </dgm:pt>
    <dgm:pt modelId="{FBA923EB-587F-E341-A087-4FBAE1BD8E76}" type="parTrans" cxnId="{9C56E11B-6121-E340-A08F-8DB6DDB14F7C}">
      <dgm:prSet/>
      <dgm:spPr/>
      <dgm:t>
        <a:bodyPr/>
        <a:lstStyle/>
        <a:p>
          <a:endParaRPr lang="en-US"/>
        </a:p>
      </dgm:t>
    </dgm:pt>
    <dgm:pt modelId="{97D916F9-4C5B-D848-8F0C-9896EB0F2F0B}" type="sibTrans" cxnId="{9C56E11B-6121-E340-A08F-8DB6DDB14F7C}">
      <dgm:prSet/>
      <dgm:spPr/>
      <dgm:t>
        <a:bodyPr/>
        <a:lstStyle/>
        <a:p>
          <a:endParaRPr lang="en-US"/>
        </a:p>
      </dgm:t>
    </dgm:pt>
    <dgm:pt modelId="{94486F07-7E4C-5A42-A3FD-C49D10CC1C8F}" type="pres">
      <dgm:prSet presAssocID="{8CE17152-CFCC-0843-A3E9-86BE3CD3D6D4}" presName="Name0" presStyleCnt="0">
        <dgm:presLayoutVars>
          <dgm:dir/>
          <dgm:animLvl val="lvl"/>
          <dgm:resizeHandles val="exact"/>
        </dgm:presLayoutVars>
      </dgm:prSet>
      <dgm:spPr/>
    </dgm:pt>
    <dgm:pt modelId="{3B5F4474-8797-1048-9055-315AEC03F484}" type="pres">
      <dgm:prSet presAssocID="{007EF943-3FE0-364C-986B-3DE2D3F61B9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B7553-3147-F545-8CBC-990BE40D2EB4}" type="pres">
      <dgm:prSet presAssocID="{7F05DCCE-DABF-D242-BDEF-027020EC4351}" presName="parTxOnlySpace" presStyleCnt="0"/>
      <dgm:spPr/>
    </dgm:pt>
    <dgm:pt modelId="{9DEDD700-AA81-B94B-88FC-37E1FB004F36}" type="pres">
      <dgm:prSet presAssocID="{3DCDE270-6476-4548-AA78-7139F300773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D120B-B5C4-2840-8E77-CF30705417A0}" type="pres">
      <dgm:prSet presAssocID="{8014250C-BEC7-0F4D-87E3-389F9F17880E}" presName="parTxOnlySpace" presStyleCnt="0"/>
      <dgm:spPr/>
    </dgm:pt>
    <dgm:pt modelId="{16A3FE1F-6227-6847-91DC-EBC0F4EED9A2}" type="pres">
      <dgm:prSet presAssocID="{6035ED95-A714-764A-8077-042CCC903C5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8DA52-2CA8-8B49-A427-C7C484D4024F}" type="pres">
      <dgm:prSet presAssocID="{09BDE032-5382-6B41-A6DC-652739061BF1}" presName="parTxOnlySpace" presStyleCnt="0"/>
      <dgm:spPr/>
    </dgm:pt>
    <dgm:pt modelId="{EE83A834-AE6E-A548-9EC1-E06ED9455116}" type="pres">
      <dgm:prSet presAssocID="{B9473348-2DF1-FF43-982A-481A1BC8B5B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3E00D2-6691-6E4B-8E92-88A50E4A077E}" type="presOf" srcId="{B9473348-2DF1-FF43-982A-481A1BC8B5B3}" destId="{EE83A834-AE6E-A548-9EC1-E06ED9455116}" srcOrd="0" destOrd="0" presId="urn:microsoft.com/office/officeart/2005/8/layout/chevron1"/>
    <dgm:cxn modelId="{6A7CF013-4480-FE42-AB89-4E84F980D006}" srcId="{8CE17152-CFCC-0843-A3E9-86BE3CD3D6D4}" destId="{6035ED95-A714-764A-8077-042CCC903C55}" srcOrd="2" destOrd="0" parTransId="{80C7FAE0-C5F3-F047-AA23-A79B81777301}" sibTransId="{09BDE032-5382-6B41-A6DC-652739061BF1}"/>
    <dgm:cxn modelId="{FB05FF8E-E62C-7645-B12E-5C140727A5CE}" type="presOf" srcId="{007EF943-3FE0-364C-986B-3DE2D3F61B91}" destId="{3B5F4474-8797-1048-9055-315AEC03F484}" srcOrd="0" destOrd="0" presId="urn:microsoft.com/office/officeart/2005/8/layout/chevron1"/>
    <dgm:cxn modelId="{D69E66B4-A129-CF49-A2F2-159809031638}" type="presOf" srcId="{8CE17152-CFCC-0843-A3E9-86BE3CD3D6D4}" destId="{94486F07-7E4C-5A42-A3FD-C49D10CC1C8F}" srcOrd="0" destOrd="0" presId="urn:microsoft.com/office/officeart/2005/8/layout/chevron1"/>
    <dgm:cxn modelId="{51CF8868-E288-B340-85F5-925AF308D924}" srcId="{8CE17152-CFCC-0843-A3E9-86BE3CD3D6D4}" destId="{007EF943-3FE0-364C-986B-3DE2D3F61B91}" srcOrd="0" destOrd="0" parTransId="{B82E2A88-5630-E64A-A00C-4AD47D7A082B}" sibTransId="{7F05DCCE-DABF-D242-BDEF-027020EC4351}"/>
    <dgm:cxn modelId="{A144554A-1CD9-1342-8CBA-B5F8911EDD6E}" type="presOf" srcId="{3DCDE270-6476-4548-AA78-7139F300773F}" destId="{9DEDD700-AA81-B94B-88FC-37E1FB004F36}" srcOrd="0" destOrd="0" presId="urn:microsoft.com/office/officeart/2005/8/layout/chevron1"/>
    <dgm:cxn modelId="{02F8AD42-F156-6744-BF94-009087A20086}" type="presOf" srcId="{6035ED95-A714-764A-8077-042CCC903C55}" destId="{16A3FE1F-6227-6847-91DC-EBC0F4EED9A2}" srcOrd="0" destOrd="0" presId="urn:microsoft.com/office/officeart/2005/8/layout/chevron1"/>
    <dgm:cxn modelId="{3E4464FA-9544-5B4F-AF71-7D2911FD1AE6}" srcId="{8CE17152-CFCC-0843-A3E9-86BE3CD3D6D4}" destId="{3DCDE270-6476-4548-AA78-7139F300773F}" srcOrd="1" destOrd="0" parTransId="{E4F809B2-7927-9C47-8C75-B66F55C070EA}" sibTransId="{8014250C-BEC7-0F4D-87E3-389F9F17880E}"/>
    <dgm:cxn modelId="{9C56E11B-6121-E340-A08F-8DB6DDB14F7C}" srcId="{8CE17152-CFCC-0843-A3E9-86BE3CD3D6D4}" destId="{B9473348-2DF1-FF43-982A-481A1BC8B5B3}" srcOrd="3" destOrd="0" parTransId="{FBA923EB-587F-E341-A087-4FBAE1BD8E76}" sibTransId="{97D916F9-4C5B-D848-8F0C-9896EB0F2F0B}"/>
    <dgm:cxn modelId="{C850E4F4-D2FA-634E-B0DA-623E48C7BC9A}" type="presParOf" srcId="{94486F07-7E4C-5A42-A3FD-C49D10CC1C8F}" destId="{3B5F4474-8797-1048-9055-315AEC03F484}" srcOrd="0" destOrd="0" presId="urn:microsoft.com/office/officeart/2005/8/layout/chevron1"/>
    <dgm:cxn modelId="{2673325F-F6B7-C84F-91B1-99DAA225C8CD}" type="presParOf" srcId="{94486F07-7E4C-5A42-A3FD-C49D10CC1C8F}" destId="{4D7B7553-3147-F545-8CBC-990BE40D2EB4}" srcOrd="1" destOrd="0" presId="urn:microsoft.com/office/officeart/2005/8/layout/chevron1"/>
    <dgm:cxn modelId="{B13AC959-5364-8C4F-B04C-7A36D97DE13D}" type="presParOf" srcId="{94486F07-7E4C-5A42-A3FD-C49D10CC1C8F}" destId="{9DEDD700-AA81-B94B-88FC-37E1FB004F36}" srcOrd="2" destOrd="0" presId="urn:microsoft.com/office/officeart/2005/8/layout/chevron1"/>
    <dgm:cxn modelId="{9555F9CC-2764-164C-B413-6B408A4445F8}" type="presParOf" srcId="{94486F07-7E4C-5A42-A3FD-C49D10CC1C8F}" destId="{0C0D120B-B5C4-2840-8E77-CF30705417A0}" srcOrd="3" destOrd="0" presId="urn:microsoft.com/office/officeart/2005/8/layout/chevron1"/>
    <dgm:cxn modelId="{DC81B83F-4949-CD4F-A3EF-1968A5F472CF}" type="presParOf" srcId="{94486F07-7E4C-5A42-A3FD-C49D10CC1C8F}" destId="{16A3FE1F-6227-6847-91DC-EBC0F4EED9A2}" srcOrd="4" destOrd="0" presId="urn:microsoft.com/office/officeart/2005/8/layout/chevron1"/>
    <dgm:cxn modelId="{C7B76DD9-A55B-CF4D-B8BC-0D856545276B}" type="presParOf" srcId="{94486F07-7E4C-5A42-A3FD-C49D10CC1C8F}" destId="{7338DA52-2CA8-8B49-A427-C7C484D4024F}" srcOrd="5" destOrd="0" presId="urn:microsoft.com/office/officeart/2005/8/layout/chevron1"/>
    <dgm:cxn modelId="{CCE00D7D-503F-0947-95C7-6B15CAF1D5A1}" type="presParOf" srcId="{94486F07-7E4C-5A42-A3FD-C49D10CC1C8F}" destId="{EE83A834-AE6E-A548-9EC1-E06ED945511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F4474-8797-1048-9055-315AEC03F484}">
      <dsp:nvSpPr>
        <dsp:cNvPr id="0" name=""/>
        <dsp:cNvSpPr/>
      </dsp:nvSpPr>
      <dsp:spPr>
        <a:xfrm>
          <a:off x="4736" y="1239276"/>
          <a:ext cx="2757115" cy="11028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Create Charter</a:t>
          </a:r>
          <a:endParaRPr lang="en-US" sz="2900" kern="1200" dirty="0"/>
        </a:p>
      </dsp:txBody>
      <dsp:txXfrm>
        <a:off x="556159" y="1239276"/>
        <a:ext cx="1654269" cy="1102846"/>
      </dsp:txXfrm>
    </dsp:sp>
    <dsp:sp modelId="{9DEDD700-AA81-B94B-88FC-37E1FB004F36}">
      <dsp:nvSpPr>
        <dsp:cNvPr id="0" name=""/>
        <dsp:cNvSpPr/>
      </dsp:nvSpPr>
      <dsp:spPr>
        <a:xfrm>
          <a:off x="2486140" y="1239276"/>
          <a:ext cx="2757115" cy="11028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Take Notes</a:t>
          </a:r>
          <a:endParaRPr lang="en-US" sz="2900" kern="1200" dirty="0"/>
        </a:p>
      </dsp:txBody>
      <dsp:txXfrm>
        <a:off x="3037563" y="1239276"/>
        <a:ext cx="1654269" cy="1102846"/>
      </dsp:txXfrm>
    </dsp:sp>
    <dsp:sp modelId="{16A3FE1F-6227-6847-91DC-EBC0F4EED9A2}">
      <dsp:nvSpPr>
        <dsp:cNvPr id="0" name=""/>
        <dsp:cNvSpPr/>
      </dsp:nvSpPr>
      <dsp:spPr>
        <a:xfrm>
          <a:off x="4967544" y="1239276"/>
          <a:ext cx="2757115" cy="11028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Timebox</a:t>
          </a:r>
          <a:endParaRPr lang="en-US" sz="2900" kern="1200" dirty="0"/>
        </a:p>
      </dsp:txBody>
      <dsp:txXfrm>
        <a:off x="5518967" y="1239276"/>
        <a:ext cx="1654269" cy="1102846"/>
      </dsp:txXfrm>
    </dsp:sp>
    <dsp:sp modelId="{EE83A834-AE6E-A548-9EC1-E06ED9455116}">
      <dsp:nvSpPr>
        <dsp:cNvPr id="0" name=""/>
        <dsp:cNvSpPr/>
      </dsp:nvSpPr>
      <dsp:spPr>
        <a:xfrm>
          <a:off x="7448948" y="1239276"/>
          <a:ext cx="2757115" cy="11028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Debrief</a:t>
          </a:r>
          <a:endParaRPr lang="en-US" sz="2900" kern="1200" dirty="0"/>
        </a:p>
      </dsp:txBody>
      <dsp:txXfrm>
        <a:off x="8000371" y="1239276"/>
        <a:ext cx="1654269" cy="110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3835-6B6A-D044-B4A3-47E16DC5EB8D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C762B-C6F6-6446-AB2B-D6B6287E5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762B-C6F6-6446-AB2B-D6B6287E52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3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CAB1-3603-954F-8F68-C35945318E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69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CAB1-3603-954F-8F68-C35945318E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CAB1-3603-954F-8F68-C35945318E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15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762B-C6F6-6446-AB2B-D6B6287E52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9438" y="896938"/>
            <a:ext cx="6189662" cy="3481387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3" tIns="48322" rIns="96643" bIns="48322"/>
          <a:lstStyle/>
          <a:p>
            <a:pPr eaLnBrk="1" hangingPunct="1"/>
            <a:endParaRPr lang="en-US" baseline="0" dirty="0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83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9438" y="896938"/>
            <a:ext cx="6189662" cy="3481387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3" tIns="48322" rIns="96643" bIns="48322"/>
          <a:lstStyle/>
          <a:p>
            <a:pPr eaLnBrk="1" hangingPunct="1"/>
            <a:endParaRPr lang="en-US" baseline="0" dirty="0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840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762B-C6F6-6446-AB2B-D6B6287E52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5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9438" y="896938"/>
            <a:ext cx="6189662" cy="3481387"/>
          </a:xfrm>
          <a:ln/>
        </p:spPr>
      </p:sp>
      <p:sp>
        <p:nvSpPr>
          <p:cNvPr id="2488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3" tIns="48322" rIns="96643" bIns="48322"/>
          <a:lstStyle/>
          <a:p>
            <a:pPr eaLnBrk="1" hangingPunct="1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46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3CAB1-3603-954F-8F68-C35945318E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9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2026-B87A-BA4A-B295-B184E6AA4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4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9438" y="896938"/>
            <a:ext cx="6189662" cy="3481387"/>
          </a:xfrm>
          <a:ln/>
        </p:spPr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20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9438" y="896938"/>
            <a:ext cx="6189662" cy="3481387"/>
          </a:xfrm>
          <a:ln/>
        </p:spPr>
      </p:sp>
      <p:sp>
        <p:nvSpPr>
          <p:cNvPr id="2508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3" tIns="48322" rIns="96643" bIns="48322"/>
          <a:lstStyle/>
          <a:p>
            <a:pPr eaLnBrk="1" hangingPunct="1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435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337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6962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389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22026-B87A-BA4A-B295-B184E6AA4D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4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C762B-C6F6-6446-AB2B-D6B6287E52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6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790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2844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7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35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10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616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3484-E9E1-E149-BCD8-90ED88A519D7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131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1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0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2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17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9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7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0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6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6BCFFAB-462D-7849-8747-C16A80E7D3ED}" type="datetimeFigureOut">
              <a:rPr lang="en-US" smtClean="0"/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2D7AA79-9C8F-604B-881C-6DB65872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g"/><Relationship Id="rId8" Type="http://schemas.openxmlformats.org/officeDocument/2006/relationships/image" Target="../media/image21.png"/><Relationship Id="rId9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8" Type="http://schemas.openxmlformats.org/officeDocument/2006/relationships/image" Target="../media/image26.tiff"/><Relationship Id="rId9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Exploratory Testing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structured approach to exploring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Find the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094" y="2471576"/>
            <a:ext cx="9950402" cy="4040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altLang="en-US" sz="2399" dirty="0"/>
              <a:t>Consider the following arithmetical series that appears to have </a:t>
            </a:r>
          </a:p>
          <a:p>
            <a:pPr>
              <a:buFontTx/>
              <a:buNone/>
            </a:pPr>
            <a:r>
              <a:rPr lang="en-GB" altLang="en-US" sz="2399" dirty="0"/>
              <a:t>definitive continuation</a:t>
            </a:r>
          </a:p>
          <a:p>
            <a:pPr>
              <a:buFontTx/>
              <a:buNone/>
            </a:pPr>
            <a:endParaRPr lang="en-GB" altLang="en-US" sz="2399" dirty="0"/>
          </a:p>
          <a:p>
            <a:pPr algn="ctr">
              <a:buFontTx/>
              <a:buNone/>
            </a:pPr>
            <a:r>
              <a:rPr lang="en-GB" altLang="en-US" sz="5400" dirty="0">
                <a:solidFill>
                  <a:schemeClr val="tx2"/>
                </a:solidFill>
              </a:rPr>
              <a:t>2,4,6,8, …</a:t>
            </a:r>
            <a:endParaRPr lang="en-US" altLang="en-US" sz="54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Pattern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45284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number to the right needs to be bigger than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number </a:t>
            </a:r>
            <a:r>
              <a:rPr lang="en-US" sz="2400" dirty="0"/>
              <a:t>on the left.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Or</a:t>
            </a:r>
            <a:r>
              <a:rPr lang="en-US" sz="2000" dirty="0"/>
              <a:t>: the numbers ascend from left to right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n-US" sz="2000" dirty="0" smtClean="0"/>
              <a:t>Or: 2, 4, 6, 8, who do we appreciate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002" y="3065263"/>
            <a:ext cx="8510917" cy="1694091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000" dirty="0" smtClean="0"/>
              <a:t>Simultaneously </a:t>
            </a:r>
            <a:r>
              <a:rPr lang="en-US" sz="2000" dirty="0"/>
              <a:t>designing and executing tests to learn about the system, using your insights from the last experiment to inform the next . </a:t>
            </a:r>
            <a:r>
              <a:rPr lang="en-US" sz="2000" b="1" i="1" dirty="0">
                <a:solidFill>
                  <a:schemeClr val="tx2"/>
                </a:solidFill>
              </a:rPr>
              <a:t>(Elizabeth Hendrickson)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Definition of Exploratory Testing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71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Exploratory test principles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682142" cy="3416300"/>
          </a:xfrm>
        </p:spPr>
        <p:txBody>
          <a:bodyPr vert="horz" lIns="91344" tIns="45672" rIns="91344" bIns="45672" rtlCol="0" anchor="t"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Parallel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test planning, test design and execution</a:t>
            </a:r>
          </a:p>
          <a:p>
            <a:r>
              <a:rPr lang="en-US" sz="2400" dirty="0" smtClean="0"/>
              <a:t>Can take place </a:t>
            </a:r>
            <a:r>
              <a:rPr lang="en-US" sz="2400" b="1" dirty="0" smtClean="0">
                <a:solidFill>
                  <a:schemeClr val="tx2"/>
                </a:solidFill>
              </a:rPr>
              <a:t>anywhere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in the sprint</a:t>
            </a:r>
          </a:p>
          <a:p>
            <a:r>
              <a:rPr lang="en-US" sz="2400" dirty="0" smtClean="0"/>
              <a:t>Is </a:t>
            </a:r>
            <a:r>
              <a:rPr lang="en-US" sz="2400" b="1" dirty="0" smtClean="0">
                <a:solidFill>
                  <a:schemeClr val="tx2"/>
                </a:solidFill>
              </a:rPr>
              <a:t>not</a:t>
            </a:r>
            <a:r>
              <a:rPr lang="en-US" sz="2400" b="1" dirty="0" smtClean="0"/>
              <a:t> </a:t>
            </a:r>
            <a:r>
              <a:rPr lang="en-US" sz="2400" dirty="0" smtClean="0"/>
              <a:t>only UI based</a:t>
            </a:r>
          </a:p>
          <a:p>
            <a:r>
              <a:rPr lang="en-US" sz="2400" dirty="0" smtClean="0"/>
              <a:t>Think about potential </a:t>
            </a:r>
            <a:r>
              <a:rPr lang="en-US" sz="2400" b="1" dirty="0" smtClean="0">
                <a:solidFill>
                  <a:schemeClr val="tx2"/>
                </a:solidFill>
              </a:rPr>
              <a:t>opportunities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chemeClr val="tx2"/>
                </a:solidFill>
              </a:rPr>
              <a:t>risks </a:t>
            </a:r>
          </a:p>
          <a:p>
            <a:r>
              <a:rPr lang="en-US" sz="2400" dirty="0" smtClean="0"/>
              <a:t>Share knowledge </a:t>
            </a:r>
            <a:r>
              <a:rPr lang="mr-IN" sz="2400" dirty="0" smtClean="0"/>
              <a:t>–</a:t>
            </a:r>
            <a:r>
              <a:rPr lang="en-US" sz="2400" dirty="0" smtClean="0"/>
              <a:t> perform your tests as a </a:t>
            </a:r>
            <a:r>
              <a:rPr lang="en-US" sz="2400" b="1" dirty="0" smtClean="0">
                <a:solidFill>
                  <a:schemeClr val="tx2"/>
                </a:solidFill>
              </a:rPr>
              <a:t>team</a:t>
            </a:r>
            <a:r>
              <a:rPr lang="en-US" sz="2400" dirty="0" smtClean="0"/>
              <a:t>!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Flexible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/>
              <a:t>enough to allow for creativity, specific enough to get </a:t>
            </a:r>
            <a:r>
              <a:rPr lang="en-US" sz="2400" b="1" dirty="0" smtClean="0">
                <a:solidFill>
                  <a:schemeClr val="tx2"/>
                </a:solidFill>
              </a:rPr>
              <a:t>results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Exploring and Discovery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8" y="2548438"/>
            <a:ext cx="26670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783" y="2548438"/>
            <a:ext cx="2545323" cy="1760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5922" y="6054831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Cristopher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Columbus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783" y="4391994"/>
            <a:ext cx="2545323" cy="14457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9913" y="2482315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Well prepared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247" y="3420922"/>
            <a:ext cx="1450356" cy="1942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092" y="3002976"/>
            <a:ext cx="1736508" cy="1300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8293" y="4500552"/>
            <a:ext cx="1362901" cy="13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Exploratory Process is Structured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918426" y="2475630"/>
            <a:ext cx="10380280" cy="42305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91" dirty="0" smtClean="0"/>
              <a:t>The </a:t>
            </a:r>
            <a:r>
              <a:rPr lang="en-US" sz="2691" dirty="0"/>
              <a:t>structure of testing comes from many sources: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Test design heuristics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Chartering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Time boxing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Perceived product risks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structure of the product being tested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process of learning the product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Development activities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Constraints and resources afforded by the project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skills, talents, and interests of the tester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overall mission of testing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6214" y="1699949"/>
            <a:ext cx="10244703" cy="775681"/>
          </a:xfrm>
          <a:prstGeom prst="rect">
            <a:avLst/>
          </a:prstGeom>
        </p:spPr>
        <p:txBody>
          <a:bodyPr vert="horz" lIns="91392" tIns="0" rIns="91392" bIns="45696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Exploratory Process is Structured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918426" y="2475630"/>
            <a:ext cx="10380280" cy="42305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91" dirty="0" smtClean="0"/>
              <a:t>The </a:t>
            </a:r>
            <a:r>
              <a:rPr lang="en-US" sz="2691" dirty="0"/>
              <a:t>structure of testing comes from many sources:</a:t>
            </a:r>
          </a:p>
          <a:p>
            <a:pPr lvl="1">
              <a:lnSpc>
                <a:spcPct val="90000"/>
              </a:lnSpc>
            </a:pPr>
            <a:r>
              <a:rPr lang="en-US" sz="1922" b="1" dirty="0">
                <a:solidFill>
                  <a:schemeClr val="tx2"/>
                </a:solidFill>
              </a:rPr>
              <a:t>Test design heuristics</a:t>
            </a:r>
          </a:p>
          <a:p>
            <a:pPr lvl="1">
              <a:lnSpc>
                <a:spcPct val="90000"/>
              </a:lnSpc>
            </a:pPr>
            <a:r>
              <a:rPr lang="en-US" sz="1922" dirty="0" smtClean="0"/>
              <a:t>Time </a:t>
            </a:r>
            <a:r>
              <a:rPr lang="en-US" sz="1922" dirty="0"/>
              <a:t>boxing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Perceived product </a:t>
            </a:r>
            <a:r>
              <a:rPr lang="en-US" sz="1922" b="1" dirty="0">
                <a:solidFill>
                  <a:schemeClr val="tx2"/>
                </a:solidFill>
              </a:rPr>
              <a:t>risks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structure of the product being tested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process of learning the product</a:t>
            </a:r>
          </a:p>
          <a:p>
            <a:pPr lvl="1">
              <a:lnSpc>
                <a:spcPct val="90000"/>
              </a:lnSpc>
            </a:pPr>
            <a:r>
              <a:rPr lang="en-US" sz="1922" b="1" dirty="0">
                <a:solidFill>
                  <a:schemeClr val="tx2"/>
                </a:solidFill>
              </a:rPr>
              <a:t>Development activities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Constraints and resources afforded by the project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The </a:t>
            </a:r>
            <a:r>
              <a:rPr lang="en-US" sz="1922" b="1" dirty="0">
                <a:solidFill>
                  <a:schemeClr val="tx2"/>
                </a:solidFill>
              </a:rPr>
              <a:t>skills</a:t>
            </a:r>
            <a:r>
              <a:rPr lang="en-US" sz="1922" dirty="0"/>
              <a:t>, talents, and interests of the </a:t>
            </a:r>
            <a:r>
              <a:rPr lang="en-US" sz="1922" dirty="0" smtClean="0"/>
              <a:t>tester</a:t>
            </a:r>
            <a:endParaRPr lang="en-US" sz="1922" dirty="0"/>
          </a:p>
          <a:p>
            <a:pPr lvl="1">
              <a:lnSpc>
                <a:spcPct val="90000"/>
              </a:lnSpc>
            </a:pPr>
            <a:r>
              <a:rPr lang="en-US" sz="1922" dirty="0"/>
              <a:t>The overall </a:t>
            </a:r>
            <a:r>
              <a:rPr lang="en-US" sz="1922" b="1" dirty="0">
                <a:solidFill>
                  <a:schemeClr val="tx2"/>
                </a:solidFill>
              </a:rPr>
              <a:t>mission</a:t>
            </a:r>
            <a:r>
              <a:rPr lang="en-US" sz="1922" dirty="0">
                <a:solidFill>
                  <a:schemeClr val="tx2"/>
                </a:solidFill>
              </a:rPr>
              <a:t> </a:t>
            </a:r>
            <a:r>
              <a:rPr lang="en-US" sz="1922" dirty="0"/>
              <a:t>of </a:t>
            </a:r>
            <a:r>
              <a:rPr lang="en-US" sz="1922" dirty="0" smtClean="0"/>
              <a:t>testing</a:t>
            </a:r>
          </a:p>
          <a:p>
            <a:pPr lvl="1">
              <a:lnSpc>
                <a:spcPct val="90000"/>
              </a:lnSpc>
            </a:pPr>
            <a:r>
              <a:rPr lang="en-US" sz="1922" dirty="0"/>
              <a:t>Chartering</a:t>
            </a:r>
          </a:p>
          <a:p>
            <a:pPr lvl="1">
              <a:lnSpc>
                <a:spcPct val="90000"/>
              </a:lnSpc>
            </a:pPr>
            <a:endParaRPr lang="en-US" sz="1922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6214" y="1699949"/>
            <a:ext cx="10244703" cy="775681"/>
          </a:xfrm>
          <a:prstGeom prst="rect">
            <a:avLst/>
          </a:prstGeom>
        </p:spPr>
        <p:txBody>
          <a:bodyPr vert="horz" lIns="91392" tIns="0" rIns="91392" bIns="45696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Exploratory Test process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455248"/>
              </p:ext>
            </p:extLst>
          </p:nvPr>
        </p:nvGraphicFramePr>
        <p:xfrm>
          <a:off x="1155700" y="2146300"/>
          <a:ext cx="102108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4954" y="4508500"/>
            <a:ext cx="2223246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Define your goal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2254" y="4508500"/>
            <a:ext cx="2223246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Keep your structure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0654" y="4508500"/>
            <a:ext cx="2223246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Keep your focus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2554" y="4508500"/>
            <a:ext cx="2223246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Share, learn and improve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/>
          <p:cNvSpPr>
            <a:spLocks noGrp="1" noChangeArrowheads="1"/>
          </p:cNvSpPr>
          <p:nvPr>
            <p:ph idx="1"/>
          </p:nvPr>
        </p:nvSpPr>
        <p:spPr>
          <a:xfrm>
            <a:off x="1312800" y="2451314"/>
            <a:ext cx="9169172" cy="4974916"/>
          </a:xfrm>
        </p:spPr>
        <p:txBody>
          <a:bodyPr/>
          <a:lstStyle/>
          <a:p>
            <a:r>
              <a:rPr lang="en-US" sz="2691" dirty="0"/>
              <a:t>A charter may suggest what should be tested, how it should be tested, and what problems to look for.</a:t>
            </a:r>
          </a:p>
          <a:p>
            <a:r>
              <a:rPr lang="en-US" sz="2691" dirty="0"/>
              <a:t>A charter is not meant to be a detailed plan.</a:t>
            </a:r>
          </a:p>
          <a:p>
            <a:r>
              <a:rPr lang="en-US" sz="2691" dirty="0" smtClean="0"/>
              <a:t>General </a:t>
            </a:r>
            <a:r>
              <a:rPr lang="en-US" sz="2691" dirty="0"/>
              <a:t>charters may be necessary at first:</a:t>
            </a:r>
          </a:p>
          <a:p>
            <a:pPr lvl="1"/>
            <a:r>
              <a:rPr lang="en-US" sz="1922" dirty="0"/>
              <a:t>“Analyze the Search functionality</a:t>
            </a:r>
            <a:r>
              <a:rPr lang="en-US" sz="1922" dirty="0" smtClean="0"/>
              <a:t>”</a:t>
            </a:r>
          </a:p>
          <a:p>
            <a:r>
              <a:rPr lang="en-US" sz="2400" dirty="0" smtClean="0"/>
              <a:t>Create more detailed charters once you’ve gained knowledge</a:t>
            </a:r>
            <a:endParaRPr lang="en-US" sz="2400" dirty="0"/>
          </a:p>
          <a:p>
            <a:pPr lvl="1"/>
            <a:endParaRPr lang="en-US" sz="1922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Charter: clear </a:t>
            </a:r>
            <a:r>
              <a:rPr lang="en-US" b="1" u="sng" dirty="0" smtClean="0"/>
              <a:t>goal</a:t>
            </a:r>
            <a:r>
              <a:rPr lang="en-US" b="1" dirty="0" smtClean="0"/>
              <a:t> for the test session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ded Corner 7"/>
          <p:cNvSpPr>
            <a:spLocks noChangeAspect="1"/>
          </p:cNvSpPr>
          <p:nvPr/>
        </p:nvSpPr>
        <p:spPr>
          <a:xfrm>
            <a:off x="1485552" y="2668767"/>
            <a:ext cx="4419057" cy="1672449"/>
          </a:xfrm>
          <a:prstGeom prst="foldedCorner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Explore</a:t>
            </a:r>
            <a:r>
              <a:rPr lang="mr-IN" sz="2400" i="1" dirty="0">
                <a:solidFill>
                  <a:schemeClr val="tx2"/>
                </a:solidFill>
                <a:cs typeface="American Typewriter"/>
              </a:rPr>
              <a:t>…</a:t>
            </a: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 &lt;target&gt;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With</a:t>
            </a:r>
            <a:r>
              <a:rPr lang="mr-IN" sz="2400" i="1" dirty="0">
                <a:solidFill>
                  <a:schemeClr val="tx2"/>
                </a:solidFill>
                <a:cs typeface="American Typewriter"/>
              </a:rPr>
              <a:t>…</a:t>
            </a: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 &lt;resources&gt;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To discover</a:t>
            </a:r>
            <a:r>
              <a:rPr lang="mr-IN" sz="2400" i="1" dirty="0">
                <a:solidFill>
                  <a:schemeClr val="tx2"/>
                </a:solidFill>
                <a:cs typeface="American Typewriter"/>
              </a:rPr>
              <a:t>…</a:t>
            </a: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 &lt;information&gt;</a:t>
            </a:r>
            <a:endParaRPr lang="en-GB" sz="2400" i="1" dirty="0">
              <a:solidFill>
                <a:schemeClr val="tx2"/>
              </a:solidFill>
              <a:cs typeface="American Typewri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777455"/>
            <a:ext cx="9800367" cy="38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922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charter is a one- to three-sentence goal or mission for a testing session</a:t>
            </a:r>
            <a:endParaRPr lang="en-GB" sz="1922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lded Corner 6"/>
          <p:cNvSpPr>
            <a:spLocks noChangeAspect="1"/>
          </p:cNvSpPr>
          <p:nvPr/>
        </p:nvSpPr>
        <p:spPr>
          <a:xfrm>
            <a:off x="7048138" y="3504992"/>
            <a:ext cx="4013116" cy="1670687"/>
          </a:xfrm>
          <a:prstGeom prst="foldedCorner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2"/>
                </a:solidFill>
                <a:cs typeface="American Typewriter"/>
              </a:rPr>
              <a:t>My mission is to test </a:t>
            </a:r>
            <a:br>
              <a:rPr lang="en-US" sz="2400" dirty="0">
                <a:solidFill>
                  <a:schemeClr val="tx2"/>
                </a:solidFill>
                <a:cs typeface="American Typewriter"/>
              </a:rPr>
            </a:b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&lt;insert risk here&gt; </a:t>
            </a:r>
            <a:r>
              <a:rPr lang="en-US" sz="2400" dirty="0">
                <a:solidFill>
                  <a:schemeClr val="tx2"/>
                </a:solidFill>
                <a:cs typeface="American Typewriter"/>
              </a:rPr>
              <a:t>to </a:t>
            </a:r>
            <a:br>
              <a:rPr lang="en-US" sz="2400" dirty="0">
                <a:solidFill>
                  <a:schemeClr val="tx2"/>
                </a:solidFill>
                <a:cs typeface="American Typewriter"/>
              </a:rPr>
            </a:br>
            <a:r>
              <a:rPr lang="en-US" sz="2400" dirty="0">
                <a:solidFill>
                  <a:schemeClr val="tx2"/>
                </a:solidFill>
                <a:cs typeface="American Typewriter"/>
              </a:rPr>
              <a:t> </a:t>
            </a:r>
            <a:r>
              <a:rPr lang="en-US" sz="2400" i="1" dirty="0">
                <a:solidFill>
                  <a:schemeClr val="tx2"/>
                </a:solidFill>
                <a:cs typeface="American Typewriter"/>
              </a:rPr>
              <a:t>&lt;insert coverage here&gt;</a:t>
            </a:r>
            <a:endParaRPr lang="en-GB" sz="2400" i="1" dirty="0">
              <a:solidFill>
                <a:schemeClr val="tx2"/>
              </a:solidFill>
              <a:cs typeface="American Typewrit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Charter Formatting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_not_explore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" y="3569"/>
            <a:ext cx="12098558" cy="68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Taking notes</a:t>
            </a:r>
            <a:endParaRPr lang="en-US" b="1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>
          <a:xfrm>
            <a:off x="1069851" y="2552700"/>
            <a:ext cx="9979074" cy="3913495"/>
          </a:xfrm>
        </p:spPr>
        <p:txBody>
          <a:bodyPr>
            <a:normAutofit fontScale="85000" lnSpcReduction="20000"/>
          </a:bodyPr>
          <a:lstStyle/>
          <a:p>
            <a:r>
              <a:rPr lang="en-US" sz="3075" dirty="0"/>
              <a:t>Coverage</a:t>
            </a:r>
          </a:p>
          <a:p>
            <a:r>
              <a:rPr lang="en-US" sz="3075" dirty="0" smtClean="0"/>
              <a:t>Test </a:t>
            </a:r>
            <a:r>
              <a:rPr lang="en-US" sz="3075" dirty="0"/>
              <a:t>Ideas</a:t>
            </a:r>
          </a:p>
          <a:p>
            <a:r>
              <a:rPr lang="en-US" sz="3075" dirty="0"/>
              <a:t>Bugs/Risks</a:t>
            </a:r>
          </a:p>
          <a:p>
            <a:endParaRPr lang="en-US" sz="3075" dirty="0"/>
          </a:p>
          <a:p>
            <a:r>
              <a:rPr lang="en-US" sz="3075" dirty="0"/>
              <a:t>Issues, Questions &amp; Anomalies</a:t>
            </a:r>
          </a:p>
          <a:p>
            <a:pPr lvl="1"/>
            <a:r>
              <a:rPr lang="en-US" sz="2307" dirty="0"/>
              <a:t>It would be easier to test if you changed/added…</a:t>
            </a:r>
          </a:p>
          <a:p>
            <a:pPr lvl="1"/>
            <a:r>
              <a:rPr lang="en-US" sz="2307" dirty="0"/>
              <a:t>How does … work?</a:t>
            </a:r>
          </a:p>
          <a:p>
            <a:pPr lvl="1"/>
            <a:r>
              <a:rPr lang="en-US" sz="2307" dirty="0"/>
              <a:t>Is this important to test? How should I test it?</a:t>
            </a:r>
          </a:p>
          <a:p>
            <a:pPr lvl="1"/>
            <a:r>
              <a:rPr lang="en-US" sz="2307" dirty="0"/>
              <a:t>I saw something strange…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Time box: </a:t>
            </a:r>
            <a:r>
              <a:rPr lang="en-US" dirty="0" smtClean="0"/>
              <a:t>avoid loss of concentration</a:t>
            </a:r>
            <a:endParaRPr lang="en-US" dirty="0"/>
          </a:p>
        </p:txBody>
      </p:sp>
      <p:sp>
        <p:nvSpPr>
          <p:cNvPr id="978948" name="Text Box 4"/>
          <p:cNvSpPr txBox="1">
            <a:spLocks noChangeArrowheads="1"/>
          </p:cNvSpPr>
          <p:nvPr/>
        </p:nvSpPr>
        <p:spPr bwMode="auto">
          <a:xfrm>
            <a:off x="4112515" y="3630798"/>
            <a:ext cx="4288405" cy="50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9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Short: 30 minutes  (+-15)</a:t>
            </a:r>
          </a:p>
        </p:txBody>
      </p:sp>
      <p:sp>
        <p:nvSpPr>
          <p:cNvPr id="978949" name="Text Box 5"/>
          <p:cNvSpPr txBox="1">
            <a:spLocks noChangeArrowheads="1"/>
          </p:cNvSpPr>
          <p:nvPr/>
        </p:nvSpPr>
        <p:spPr bwMode="auto">
          <a:xfrm>
            <a:off x="3761627" y="4044230"/>
            <a:ext cx="5182395" cy="50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91" b="1" dirty="0">
                <a:solidFill>
                  <a:schemeClr val="tx2"/>
                </a:solidFill>
                <a:latin typeface="Tahoma" pitchFamily="34" charset="0"/>
              </a:rPr>
              <a:t>Medium: 60 minutes  (+-15)</a:t>
            </a:r>
          </a:p>
        </p:txBody>
      </p:sp>
      <p:sp>
        <p:nvSpPr>
          <p:cNvPr id="978950" name="Text Box 6"/>
          <p:cNvSpPr txBox="1">
            <a:spLocks noChangeArrowheads="1"/>
          </p:cNvSpPr>
          <p:nvPr/>
        </p:nvSpPr>
        <p:spPr bwMode="auto">
          <a:xfrm>
            <a:off x="4155229" y="4465291"/>
            <a:ext cx="4289931" cy="50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69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Long: 90+ minutes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5"/>
          <p:cNvSpPr txBox="1">
            <a:spLocks noChangeArrowheads="1"/>
          </p:cNvSpPr>
          <p:nvPr/>
        </p:nvSpPr>
        <p:spPr bwMode="auto">
          <a:xfrm>
            <a:off x="1474617" y="2791296"/>
            <a:ext cx="9759440" cy="502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103" tIns="32103" rIns="32103" bIns="32103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35000"/>
            </a:pPr>
            <a:r>
              <a:rPr lang="en-US" sz="2799" b="1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Past:</a:t>
            </a:r>
            <a:r>
              <a:rPr lang="en-US" sz="2799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What happened during the session? 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                    </a:t>
            </a:r>
            <a:r>
              <a:rPr lang="en-US" sz="2799" dirty="0" smtClean="0">
                <a:solidFill>
                  <a:srgbClr val="B01413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Reproduction</a:t>
            </a:r>
            <a:endParaRPr lang="en-US" sz="2799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35000"/>
            </a:pPr>
            <a:r>
              <a:rPr lang="en-US" sz="2799" b="1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Results</a:t>
            </a:r>
            <a:r>
              <a:rPr lang="en-US" sz="2799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: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What was achieved during the session? 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                    </a:t>
            </a:r>
            <a:r>
              <a:rPr lang="en-US" sz="2799" dirty="0" smtClean="0">
                <a:solidFill>
                  <a:srgbClr val="B01413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Results</a:t>
            </a:r>
            <a:endParaRPr lang="en-US" sz="2799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35000"/>
            </a:pPr>
            <a:r>
              <a:rPr lang="en-US" sz="2799" b="1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Outlook</a:t>
            </a:r>
            <a:r>
              <a:rPr lang="en-US" sz="2799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: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What still needs to be done? 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                                     </a:t>
            </a:r>
            <a:r>
              <a:rPr lang="en-US" sz="2799" dirty="0" smtClean="0">
                <a:solidFill>
                  <a:srgbClr val="B01413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Actions</a:t>
            </a:r>
            <a:endParaRPr lang="en-US" sz="2799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35000"/>
            </a:pPr>
            <a:r>
              <a:rPr lang="en-US" sz="2799" b="1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Obstacles</a:t>
            </a:r>
            <a:r>
              <a:rPr lang="en-US" sz="2799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: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What got in the way of good testing? 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                       </a:t>
            </a:r>
            <a:r>
              <a:rPr lang="en-US" sz="2799" dirty="0" smtClean="0">
                <a:solidFill>
                  <a:srgbClr val="B01413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Retro</a:t>
            </a:r>
            <a:endParaRPr lang="en-US" sz="2799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35000"/>
            </a:pPr>
            <a:r>
              <a:rPr lang="en-US" sz="2799" b="1" dirty="0">
                <a:solidFill>
                  <a:schemeClr val="tx2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Feelings: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How does the 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team feel </a:t>
            </a:r>
            <a:r>
              <a:rPr lang="en-US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about all this</a:t>
            </a:r>
            <a:r>
              <a:rPr lang="en-US" sz="27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?                   </a:t>
            </a:r>
            <a:r>
              <a:rPr lang="en-US" sz="2799" dirty="0" smtClean="0">
                <a:solidFill>
                  <a:srgbClr val="B01413"/>
                </a:solidFill>
                <a:latin typeface="Calibri" panose="020F0502020204030204" pitchFamily="34" charset="0"/>
                <a:ea typeface="Cipp Hand" charset="0"/>
                <a:cs typeface="Cipp Hand" charset="0"/>
                <a:sym typeface="Abadi MT Condensed Extra Bold" charset="0"/>
              </a:rPr>
              <a:t>Improve</a:t>
            </a:r>
            <a:endParaRPr lang="en-US" sz="2799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787"/>
              </a:buClr>
              <a:buSzPct val="135000"/>
              <a:buFont typeface="Symbol" pitchFamily="18" charset="2"/>
              <a:buNone/>
            </a:pPr>
            <a:endParaRPr lang="en-US" sz="279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787"/>
              </a:buClr>
              <a:buSzPct val="135000"/>
              <a:buFont typeface="Symbol" pitchFamily="18" charset="2"/>
              <a:buNone/>
            </a:pPr>
            <a:endParaRPr lang="en-US" sz="279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787"/>
              </a:buClr>
              <a:buSzPct val="135000"/>
              <a:buFont typeface="Symbol" pitchFamily="18" charset="2"/>
              <a:buNone/>
            </a:pPr>
            <a:endParaRPr lang="en-US" sz="2799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ipp Hand" charset="0"/>
              <a:cs typeface="Cipp Hand" charset="0"/>
              <a:sym typeface="Abadi MT Condensed Extra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Debrief - PROOF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675451" y="2349167"/>
            <a:ext cx="8587078" cy="44077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27" y="3361213"/>
            <a:ext cx="770829" cy="61945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74" y="3968705"/>
            <a:ext cx="831920" cy="831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kstvak 14"/>
          <p:cNvSpPr txBox="1"/>
          <p:nvPr/>
        </p:nvSpPr>
        <p:spPr>
          <a:xfrm>
            <a:off x="10169950" y="4795880"/>
            <a:ext cx="1083387" cy="307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99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Debriefing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65" y="3292282"/>
            <a:ext cx="756134" cy="692335"/>
          </a:xfrm>
          <a:prstGeom prst="rect">
            <a:avLst/>
          </a:prstGeom>
        </p:spPr>
      </p:pic>
      <p:grpSp>
        <p:nvGrpSpPr>
          <p:cNvPr id="22" name="Groep 21"/>
          <p:cNvGrpSpPr/>
          <p:nvPr/>
        </p:nvGrpSpPr>
        <p:grpSpPr>
          <a:xfrm>
            <a:off x="415337" y="3956827"/>
            <a:ext cx="1525269" cy="1143951"/>
            <a:chOff x="552150" y="3016811"/>
            <a:chExt cx="1526063" cy="1144547"/>
          </a:xfrm>
        </p:grpSpPr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0" y="3016811"/>
              <a:ext cx="1526063" cy="1144547"/>
            </a:xfrm>
            <a:prstGeom prst="rect">
              <a:avLst/>
            </a:prstGeom>
          </p:spPr>
        </p:pic>
        <p:sp>
          <p:nvSpPr>
            <p:cNvPr id="18" name="Tekstvak 17"/>
            <p:cNvSpPr txBox="1"/>
            <p:nvPr/>
          </p:nvSpPr>
          <p:spPr>
            <a:xfrm rot="21169161">
              <a:off x="827179" y="3145691"/>
              <a:ext cx="848309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399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Charter</a:t>
              </a:r>
            </a:p>
          </p:txBody>
        </p:sp>
      </p:grpSp>
      <p:pic>
        <p:nvPicPr>
          <p:cNvPr id="23" name="Afbeelding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84" y="3947724"/>
            <a:ext cx="720754" cy="551164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34" y="4403331"/>
            <a:ext cx="691270" cy="528618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18" y="3956827"/>
            <a:ext cx="708850" cy="542061"/>
          </a:xfrm>
          <a:prstGeom prst="rect">
            <a:avLst/>
          </a:prstGeom>
        </p:spPr>
      </p:pic>
      <p:cxnSp>
        <p:nvCxnSpPr>
          <p:cNvPr id="29" name="Rechte verbindingslijn 28"/>
          <p:cNvCxnSpPr/>
          <p:nvPr/>
        </p:nvCxnSpPr>
        <p:spPr bwMode="auto">
          <a:xfrm>
            <a:off x="1909815" y="3922360"/>
            <a:ext cx="0" cy="115305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Rechte verbindingslijn 29"/>
          <p:cNvCxnSpPr/>
          <p:nvPr/>
        </p:nvCxnSpPr>
        <p:spPr bwMode="auto">
          <a:xfrm>
            <a:off x="10058619" y="3922360"/>
            <a:ext cx="0" cy="115305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kstvak 31"/>
          <p:cNvSpPr txBox="1"/>
          <p:nvPr/>
        </p:nvSpPr>
        <p:spPr>
          <a:xfrm>
            <a:off x="1888785" y="3553219"/>
            <a:ext cx="1346014" cy="33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599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</a:t>
            </a:r>
            <a:r>
              <a:rPr lang="nl-NL" sz="1599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Session</a:t>
            </a:r>
            <a:endParaRPr lang="nl-NL" sz="1599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Exploratory testing flow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Tools you could use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020" y="2486154"/>
            <a:ext cx="15494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415" y="2486154"/>
            <a:ext cx="2086192" cy="2086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578" y="4271401"/>
            <a:ext cx="2715914" cy="1626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582" y="3087433"/>
            <a:ext cx="4511375" cy="3388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397" y="4543467"/>
            <a:ext cx="1655175" cy="1655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03193" y="4781578"/>
            <a:ext cx="1788840" cy="18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Starting tomorrow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 a session with </a:t>
            </a:r>
            <a:r>
              <a:rPr lang="en-US" b="1" dirty="0" smtClean="0">
                <a:solidFill>
                  <a:schemeClr val="tx2"/>
                </a:solidFill>
              </a:rPr>
              <a:t>your team</a:t>
            </a:r>
          </a:p>
          <a:p>
            <a:r>
              <a:rPr lang="en-US" dirty="0" smtClean="0"/>
              <a:t>Explore your own application and learn new things</a:t>
            </a:r>
          </a:p>
          <a:p>
            <a:r>
              <a:rPr lang="en-US" dirty="0" smtClean="0"/>
              <a:t>Make it part of your </a:t>
            </a:r>
            <a:r>
              <a:rPr lang="en-US" b="1" dirty="0" smtClean="0">
                <a:solidFill>
                  <a:schemeClr val="tx2"/>
                </a:solidFill>
              </a:rPr>
              <a:t>Definition of Done</a:t>
            </a:r>
          </a:p>
          <a:p>
            <a:endParaRPr lang="en-US" dirty="0" smtClean="0"/>
          </a:p>
          <a:p>
            <a:r>
              <a:rPr lang="en-US" dirty="0" smtClean="0"/>
              <a:t>Have fun and learn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0394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g_a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480"/>
            <a:ext cx="12256477" cy="7354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561" y="4354342"/>
            <a:ext cx="11711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Under the fog, that was once explored, things might change again!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oe_bu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8" y="172233"/>
            <a:ext cx="12216638" cy="864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oe2_water_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903"/>
            <a:ext cx="12681890" cy="74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pedout_Ao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6"/>
            <a:ext cx="12192000" cy="6186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9549" y="6127761"/>
            <a:ext cx="7112901" cy="52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8" b="1" dirty="0"/>
              <a:t>Is full exploration possible in testing?</a:t>
            </a:r>
          </a:p>
        </p:txBody>
      </p:sp>
    </p:spTree>
    <p:extLst>
      <p:ext uri="{BB962C8B-B14F-4D97-AF65-F5344CB8AC3E}">
        <p14:creationId xmlns:p14="http://schemas.microsoft.com/office/powerpoint/2010/main" val="19220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Unknown unknowns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Capture everything upfront vs. building new </a:t>
            </a:r>
            <a:r>
              <a:rPr lang="en-US" sz="2400" dirty="0" smtClean="0"/>
              <a:t>insights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Cope </a:t>
            </a:r>
            <a:r>
              <a:rPr lang="en-US" sz="2400" dirty="0"/>
              <a:t>with complexity, confusion, change, new insights and half answers</a:t>
            </a:r>
          </a:p>
          <a:p>
            <a:endParaRPr lang="en-US" sz="2400" dirty="0"/>
          </a:p>
          <a:p>
            <a:r>
              <a:rPr lang="en-US" sz="2400" dirty="0"/>
              <a:t>Classic waterfall and "command &amp; control" get in the way of insight and </a:t>
            </a:r>
            <a:r>
              <a:rPr lang="en-US" sz="2400" dirty="0" smtClean="0"/>
              <a:t>creativity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1300" y="241300"/>
            <a:ext cx="10189439" cy="622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pic>
        <p:nvPicPr>
          <p:cNvPr id="8" name="Picture 2" descr="esting-che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66" y="1155700"/>
            <a:ext cx="8037783" cy="468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236200" y="0"/>
            <a:ext cx="194539" cy="151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49" y="1143000"/>
            <a:ext cx="1423951" cy="151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124424" y="-190500"/>
            <a:ext cx="951248" cy="1946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05757" y="6596390"/>
            <a:ext cx="8216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Source: https://findingdeefex.com/2016/05/20/the-testing-checking-synergy/</a:t>
            </a:r>
          </a:p>
        </p:txBody>
      </p:sp>
    </p:spTree>
    <p:extLst>
      <p:ext uri="{BB962C8B-B14F-4D97-AF65-F5344CB8AC3E}">
        <p14:creationId xmlns:p14="http://schemas.microsoft.com/office/powerpoint/2010/main" val="13198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1300" y="241300"/>
            <a:ext cx="10189439" cy="622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972" y="807327"/>
            <a:ext cx="580980" cy="1917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6200" y="0"/>
            <a:ext cx="194539" cy="151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49" y="1143000"/>
            <a:ext cx="1423951" cy="151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124424" y="-190500"/>
            <a:ext cx="951248" cy="1946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05757" y="6596390"/>
            <a:ext cx="8216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Source: https://findingdeefex.com/2016/05/20/the-testing-checking-synergy/</a:t>
            </a:r>
          </a:p>
        </p:txBody>
      </p:sp>
      <p:pic>
        <p:nvPicPr>
          <p:cNvPr id="14" name="Picture 2" descr="otesting-che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42" y="1155700"/>
            <a:ext cx="7974573" cy="46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9184</TotalTime>
  <Words>620</Words>
  <Application>Microsoft Macintosh PowerPoint</Application>
  <PresentationFormat>Widescreen</PresentationFormat>
  <Paragraphs>129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Abadi MT Condensed Extra Bold</vt:lpstr>
      <vt:lpstr>American Typewriter</vt:lpstr>
      <vt:lpstr>Arial</vt:lpstr>
      <vt:lpstr>Calibri</vt:lpstr>
      <vt:lpstr>Century Gothic</vt:lpstr>
      <vt:lpstr>Cipp Hand</vt:lpstr>
      <vt:lpstr>Mangal</vt:lpstr>
      <vt:lpstr>Symbol</vt:lpstr>
      <vt:lpstr>Tahoma</vt:lpstr>
      <vt:lpstr>Wingdings 3</vt:lpstr>
      <vt:lpstr>Ion Boardroom</vt:lpstr>
      <vt:lpstr>Exploratory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Unknown unknowns</vt:lpstr>
      <vt:lpstr>PowerPoint Presentation</vt:lpstr>
      <vt:lpstr>PowerPoint Presentation</vt:lpstr>
      <vt:lpstr>Find the pattern</vt:lpstr>
      <vt:lpstr>Pattern</vt:lpstr>
      <vt:lpstr>PowerPoint Presentation</vt:lpstr>
      <vt:lpstr>Exploratory test principles</vt:lpstr>
      <vt:lpstr>Exploring and Discovery</vt:lpstr>
      <vt:lpstr>Exploratory Process is Structured</vt:lpstr>
      <vt:lpstr>Exploratory Process is Structured</vt:lpstr>
      <vt:lpstr>Exploratory Test process</vt:lpstr>
      <vt:lpstr>PowerPoint Presentation</vt:lpstr>
      <vt:lpstr>Charter Formatting</vt:lpstr>
      <vt:lpstr>Taking notes</vt:lpstr>
      <vt:lpstr>Time box: avoid loss of concentration</vt:lpstr>
      <vt:lpstr>Debrief - PROOF</vt:lpstr>
      <vt:lpstr>Exploratory testing flow</vt:lpstr>
      <vt:lpstr>Tools you could use</vt:lpstr>
      <vt:lpstr>Starting tomorrow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Exploratory Testing</dc:title>
  <dc:creator>Erik Zeedijk</dc:creator>
  <cp:lastModifiedBy>Erik Zeedijk</cp:lastModifiedBy>
  <cp:revision>54</cp:revision>
  <dcterms:created xsi:type="dcterms:W3CDTF">2017-04-12T14:21:47Z</dcterms:created>
  <dcterms:modified xsi:type="dcterms:W3CDTF">2017-09-06T08:59:44Z</dcterms:modified>
</cp:coreProperties>
</file>