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258" r:id="rId4"/>
    <p:sldId id="275" r:id="rId5"/>
    <p:sldId id="276" r:id="rId6"/>
    <p:sldId id="277" r:id="rId7"/>
    <p:sldId id="268" r:id="rId8"/>
    <p:sldId id="278" r:id="rId9"/>
    <p:sldId id="279" r:id="rId10"/>
    <p:sldId id="286" r:id="rId11"/>
    <p:sldId id="287" r:id="rId12"/>
    <p:sldId id="288" r:id="rId13"/>
    <p:sldId id="280" r:id="rId14"/>
    <p:sldId id="281" r:id="rId15"/>
    <p:sldId id="282" r:id="rId16"/>
    <p:sldId id="274" r:id="rId17"/>
    <p:sldId id="289" r:id="rId18"/>
    <p:sldId id="290" r:id="rId19"/>
    <p:sldId id="294" r:id="rId20"/>
    <p:sldId id="291" r:id="rId21"/>
    <p:sldId id="292" r:id="rId22"/>
    <p:sldId id="293" r:id="rId23"/>
    <p:sldId id="283" r:id="rId24"/>
    <p:sldId id="284" r:id="rId25"/>
    <p:sldId id="301" r:id="rId26"/>
    <p:sldId id="285" r:id="rId27"/>
    <p:sldId id="295" r:id="rId28"/>
    <p:sldId id="296" r:id="rId29"/>
    <p:sldId id="297" r:id="rId30"/>
    <p:sldId id="298" r:id="rId31"/>
    <p:sldId id="306" r:id="rId32"/>
    <p:sldId id="299" r:id="rId33"/>
    <p:sldId id="307" r:id="rId34"/>
    <p:sldId id="309" r:id="rId35"/>
    <p:sldId id="302" r:id="rId36"/>
    <p:sldId id="303" r:id="rId37"/>
    <p:sldId id="308" r:id="rId38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4342"/>
    <a:srgbClr val="4972AB"/>
    <a:srgbClr val="868685"/>
    <a:srgbClr val="E753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98"/>
    <p:restoredTop sz="94665"/>
  </p:normalViewPr>
  <p:slideViewPr>
    <p:cSldViewPr>
      <p:cViewPr varScale="1">
        <p:scale>
          <a:sx n="151" d="100"/>
          <a:sy n="151" d="100"/>
        </p:scale>
        <p:origin x="714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3866A8"/>
              </a:solidFill>
              <a:ln>
                <a:solidFill>
                  <a:srgbClr val="3866A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4EF-DA4B-9197-64EAE44A3B6A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rgbClr val="3866A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74EF-DA4B-9197-64EAE44A3B6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4EF-DA4B-9197-64EAE44A3B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888886"/>
              </a:solidFill>
              <a:ln>
                <a:solidFill>
                  <a:srgbClr val="888886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DAC-D845-A431-B95DEB96F65D}"/>
              </c:ext>
            </c:extLst>
          </c:dPt>
          <c:dPt>
            <c:idx val="1"/>
            <c:bubble3D val="0"/>
            <c:spPr>
              <a:solidFill>
                <a:srgbClr val="FFFFFF"/>
              </a:solidFill>
              <a:ln>
                <a:solidFill>
                  <a:srgbClr val="888886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DAC-D845-A431-B95DEB96F65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AC-D845-A431-B95DEB96F6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rgbClr val="E74D18"/>
              </a:solidFill>
            </a:ln>
          </c:spPr>
          <c:dPt>
            <c:idx val="0"/>
            <c:bubble3D val="0"/>
            <c:spPr>
              <a:solidFill>
                <a:srgbClr val="E74D18"/>
              </a:solidFill>
              <a:ln>
                <a:solidFill>
                  <a:srgbClr val="E74D1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F9CB-634B-99CC-FA24ACE031D1}"/>
              </c:ext>
            </c:extLst>
          </c:dPt>
          <c:dPt>
            <c:idx val="1"/>
            <c:bubble3D val="0"/>
            <c:spPr>
              <a:solidFill>
                <a:srgbClr val="FFFFFF"/>
              </a:solidFill>
              <a:ln>
                <a:solidFill>
                  <a:srgbClr val="E74D1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F9CB-634B-99CC-FA24ACE031D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CB-634B-99CC-FA24ACE031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3866A8"/>
              </a:solidFill>
              <a:ln>
                <a:solidFill>
                  <a:srgbClr val="3866A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4EF-DA4B-9197-64EAE44A3B6A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rgbClr val="3866A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74EF-DA4B-9197-64EAE44A3B6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4EF-DA4B-9197-64EAE44A3B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888886"/>
              </a:solidFill>
              <a:ln>
                <a:solidFill>
                  <a:srgbClr val="888886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DAC-D845-A431-B95DEB96F65D}"/>
              </c:ext>
            </c:extLst>
          </c:dPt>
          <c:dPt>
            <c:idx val="1"/>
            <c:bubble3D val="0"/>
            <c:spPr>
              <a:solidFill>
                <a:srgbClr val="FFFFFF"/>
              </a:solidFill>
              <a:ln>
                <a:solidFill>
                  <a:srgbClr val="888886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DAC-D845-A431-B95DEB96F65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AC-D845-A431-B95DEB96F6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rgbClr val="E74D18"/>
              </a:solidFill>
            </a:ln>
          </c:spPr>
          <c:dPt>
            <c:idx val="0"/>
            <c:bubble3D val="0"/>
            <c:spPr>
              <a:solidFill>
                <a:srgbClr val="E74D18"/>
              </a:solidFill>
              <a:ln>
                <a:solidFill>
                  <a:srgbClr val="E74D1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F9CB-634B-99CC-FA24ACE031D1}"/>
              </c:ext>
            </c:extLst>
          </c:dPt>
          <c:dPt>
            <c:idx val="1"/>
            <c:bubble3D val="0"/>
            <c:spPr>
              <a:solidFill>
                <a:srgbClr val="FFFFFF"/>
              </a:solidFill>
              <a:ln>
                <a:solidFill>
                  <a:srgbClr val="E74D1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F9CB-634B-99CC-FA24ACE031D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CB-634B-99CC-FA24ACE031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8D3E0-4AE0-4B4F-AA53-FF454FAB73B1}" type="datetimeFigureOut">
              <a:rPr lang="fr-FR" smtClean="0"/>
              <a:t>05/09/2018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93AC4-2E96-4FD2-85B8-B58A961658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75966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F3139-25BE-453F-A1ED-B75353D7C296}" type="datetimeFigureOut">
              <a:rPr lang="fr-FR" smtClean="0"/>
              <a:t>05/09/2018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9902A-8C48-4549-B010-D916BEDBE3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56589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05BFF27-4612-364D-A8FD-D20DF301E3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0" y="2036121"/>
            <a:ext cx="3096000" cy="107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25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d de pag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498707" y="4299942"/>
            <a:ext cx="104568" cy="24622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b="1" smtClean="0">
                <a:solidFill>
                  <a:schemeClr val="bg1"/>
                </a:solidFill>
              </a:rPr>
              <a:pPr algn="ctr"/>
              <a:t>‹N°›</a:t>
            </a:fld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8" name="Oval 9"/>
          <p:cNvSpPr/>
          <p:nvPr userDrawn="1"/>
        </p:nvSpPr>
        <p:spPr>
          <a:xfrm>
            <a:off x="8426041" y="4789109"/>
            <a:ext cx="249900" cy="249900"/>
          </a:xfrm>
          <a:prstGeom prst="ellipse">
            <a:avLst/>
          </a:prstGeom>
          <a:solidFill>
            <a:srgbClr val="3866A8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4" name="Espace réservé de la date 5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7E96-E1CD-44D9-A962-67C26DB42DB4}" type="datetime1">
              <a:rPr lang="en-US" smtClean="0"/>
              <a:t>9/5/2018</a:t>
            </a:fld>
            <a:endParaRPr lang="fr-FR"/>
          </a:p>
        </p:txBody>
      </p:sp>
      <p:sp>
        <p:nvSpPr>
          <p:cNvPr id="55" name="Espace réservé du pied de page 5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fr-FR" sz="900" i="0" kern="1200" dirty="0">
                <a:solidFill>
                  <a:srgbClr val="4972AB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fr-FR" dirty="0"/>
          </a:p>
        </p:txBody>
      </p:sp>
      <p:sp>
        <p:nvSpPr>
          <p:cNvPr id="56" name="Espace réservé du numéro de diapositive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679D12F-783D-1448-B13C-7F7FA026B9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24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zone de texte avec oeil +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 userDrawn="1"/>
        </p:nvCxnSpPr>
        <p:spPr>
          <a:xfrm>
            <a:off x="377136" y="582564"/>
            <a:ext cx="8766864" cy="0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 userDrawn="1"/>
        </p:nvCxnSpPr>
        <p:spPr>
          <a:xfrm flipV="1">
            <a:off x="8141372" y="0"/>
            <a:ext cx="0" cy="749712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 userDrawn="1"/>
        </p:nvSpPr>
        <p:spPr>
          <a:xfrm>
            <a:off x="8060256" y="501448"/>
            <a:ext cx="162232" cy="162232"/>
          </a:xfrm>
          <a:prstGeom prst="ellipse">
            <a:avLst/>
          </a:prstGeom>
          <a:noFill/>
          <a:ln w="9525">
            <a:solidFill>
              <a:srgbClr val="E74D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1271744" y="123478"/>
            <a:ext cx="6759484" cy="473206"/>
          </a:xfrm>
        </p:spPr>
        <p:txBody>
          <a:bodyPr>
            <a:normAutofit/>
          </a:bodyPr>
          <a:lstStyle>
            <a:lvl1pPr algn="l">
              <a:defRPr sz="2480" cap="all" baseline="0">
                <a:latin typeface="Roboto Black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22055" y="181404"/>
            <a:ext cx="75338" cy="432000"/>
          </a:xfrm>
          <a:prstGeom prst="rect">
            <a:avLst/>
          </a:prstGeom>
          <a:solidFill>
            <a:srgbClr val="E74D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>
              <a:solidFill>
                <a:srgbClr val="E74D18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393" y="59083"/>
            <a:ext cx="974351" cy="813753"/>
          </a:xfrm>
          <a:prstGeom prst="rect">
            <a:avLst/>
          </a:prstGeom>
        </p:spPr>
      </p:pic>
      <p:sp>
        <p:nvSpPr>
          <p:cNvPr id="19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468313" y="1203598"/>
            <a:ext cx="8207375" cy="3392215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23" name="Oval 9"/>
          <p:cNvSpPr/>
          <p:nvPr userDrawn="1"/>
        </p:nvSpPr>
        <p:spPr>
          <a:xfrm>
            <a:off x="8426041" y="4789109"/>
            <a:ext cx="249900" cy="249900"/>
          </a:xfrm>
          <a:prstGeom prst="ellipse">
            <a:avLst/>
          </a:prstGeom>
          <a:solidFill>
            <a:srgbClr val="3866A8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rgbClr val="4972AB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Espace réservé du texte 2"/>
          <p:cNvSpPr>
            <a:spLocks noGrp="1"/>
          </p:cNvSpPr>
          <p:nvPr>
            <p:ph type="body" sz="quarter" idx="23"/>
          </p:nvPr>
        </p:nvSpPr>
        <p:spPr>
          <a:xfrm>
            <a:off x="1271742" y="612775"/>
            <a:ext cx="2520000" cy="260061"/>
          </a:xfrm>
        </p:spPr>
        <p:txBody>
          <a:bodyPr>
            <a:no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29156DAF-DFA0-774F-B637-61D23229D6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3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zone de texte avec oeil sans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 userDrawn="1"/>
        </p:nvCxnSpPr>
        <p:spPr>
          <a:xfrm>
            <a:off x="377136" y="582564"/>
            <a:ext cx="8766864" cy="0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 userDrawn="1"/>
        </p:nvCxnSpPr>
        <p:spPr>
          <a:xfrm flipV="1">
            <a:off x="8141372" y="0"/>
            <a:ext cx="0" cy="749712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 userDrawn="1"/>
        </p:nvSpPr>
        <p:spPr>
          <a:xfrm>
            <a:off x="8060256" y="501448"/>
            <a:ext cx="162232" cy="162232"/>
          </a:xfrm>
          <a:prstGeom prst="ellipse">
            <a:avLst/>
          </a:prstGeom>
          <a:noFill/>
          <a:ln w="9525">
            <a:solidFill>
              <a:srgbClr val="E74D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1271744" y="123478"/>
            <a:ext cx="6759484" cy="473206"/>
          </a:xfrm>
        </p:spPr>
        <p:txBody>
          <a:bodyPr>
            <a:normAutofit/>
          </a:bodyPr>
          <a:lstStyle>
            <a:lvl1pPr algn="l">
              <a:defRPr sz="2480" cap="all" baseline="0">
                <a:latin typeface="Roboto Black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22055" y="181404"/>
            <a:ext cx="75338" cy="432000"/>
          </a:xfrm>
          <a:prstGeom prst="rect">
            <a:avLst/>
          </a:prstGeom>
          <a:solidFill>
            <a:srgbClr val="E74D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>
              <a:solidFill>
                <a:srgbClr val="E74D18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393" y="59083"/>
            <a:ext cx="974351" cy="813753"/>
          </a:xfrm>
          <a:prstGeom prst="rect">
            <a:avLst/>
          </a:prstGeom>
        </p:spPr>
      </p:pic>
      <p:sp>
        <p:nvSpPr>
          <p:cNvPr id="19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468313" y="1203598"/>
            <a:ext cx="8207375" cy="3392215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23" name="Oval 9"/>
          <p:cNvSpPr/>
          <p:nvPr userDrawn="1"/>
        </p:nvSpPr>
        <p:spPr>
          <a:xfrm>
            <a:off x="8426041" y="4789109"/>
            <a:ext cx="249900" cy="249900"/>
          </a:xfrm>
          <a:prstGeom prst="ellipse">
            <a:avLst/>
          </a:prstGeom>
          <a:solidFill>
            <a:srgbClr val="3866A8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rgbClr val="4972AB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28C636D7-F3C6-1D4E-A195-9D8F4366E6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646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zone de texte simplifiée +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 userDrawn="1"/>
        </p:nvCxnSpPr>
        <p:spPr>
          <a:xfrm>
            <a:off x="377136" y="582564"/>
            <a:ext cx="8766864" cy="0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 userDrawn="1"/>
        </p:nvCxnSpPr>
        <p:spPr>
          <a:xfrm flipV="1">
            <a:off x="8141372" y="0"/>
            <a:ext cx="0" cy="749712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 userDrawn="1"/>
        </p:nvSpPr>
        <p:spPr>
          <a:xfrm>
            <a:off x="8060256" y="501448"/>
            <a:ext cx="162232" cy="162232"/>
          </a:xfrm>
          <a:prstGeom prst="ellipse">
            <a:avLst/>
          </a:prstGeom>
          <a:noFill/>
          <a:ln w="9525">
            <a:solidFill>
              <a:srgbClr val="E74D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7632848" cy="473206"/>
          </a:xfrm>
        </p:spPr>
        <p:txBody>
          <a:bodyPr>
            <a:normAutofit/>
          </a:bodyPr>
          <a:lstStyle>
            <a:lvl1pPr algn="l">
              <a:defRPr lang="fr-FR" sz="2480" kern="1200" cap="all" baseline="0" dirty="0">
                <a:solidFill>
                  <a:schemeClr val="tx1"/>
                </a:solidFill>
                <a:latin typeface="Roboto Black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22055" y="181404"/>
            <a:ext cx="75338" cy="432000"/>
          </a:xfrm>
          <a:prstGeom prst="rect">
            <a:avLst/>
          </a:prstGeom>
          <a:solidFill>
            <a:srgbClr val="E74D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>
              <a:solidFill>
                <a:srgbClr val="E74D18"/>
              </a:solidFill>
            </a:endParaRP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468313" y="1203598"/>
            <a:ext cx="8207375" cy="3392215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  <p:sp>
        <p:nvSpPr>
          <p:cNvPr id="23" name="Oval 9"/>
          <p:cNvSpPr/>
          <p:nvPr userDrawn="1"/>
        </p:nvSpPr>
        <p:spPr>
          <a:xfrm>
            <a:off x="8426041" y="4789109"/>
            <a:ext cx="249900" cy="249900"/>
          </a:xfrm>
          <a:prstGeom prst="ellipse">
            <a:avLst/>
          </a:prstGeom>
          <a:solidFill>
            <a:srgbClr val="3866A8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936EDC0D-8D24-4620-9844-465B07DA7B5B}" type="datetime1">
              <a:rPr lang="en-US" smtClean="0"/>
              <a:t>9/5/2018</a:t>
            </a:fld>
            <a:endParaRPr lang="fr-FR"/>
          </a:p>
        </p:txBody>
      </p:sp>
      <p:sp>
        <p:nvSpPr>
          <p:cNvPr id="26" name="Espace réservé du pied de page 25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 lang="fr-FR" sz="900" i="0" kern="1200" dirty="0">
                <a:solidFill>
                  <a:srgbClr val="4972AB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fr-FR" dirty="0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23"/>
          </p:nvPr>
        </p:nvSpPr>
        <p:spPr>
          <a:xfrm>
            <a:off x="377825" y="612775"/>
            <a:ext cx="2520000" cy="262800"/>
          </a:xfrm>
        </p:spPr>
        <p:txBody>
          <a:bodyPr>
            <a:no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C606DFA3-1288-2D43-950B-CAE3E0892C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16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zone de texte simplifiée sans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 userDrawn="1"/>
        </p:nvCxnSpPr>
        <p:spPr>
          <a:xfrm>
            <a:off x="377136" y="582564"/>
            <a:ext cx="8766864" cy="0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 userDrawn="1"/>
        </p:nvCxnSpPr>
        <p:spPr>
          <a:xfrm flipV="1">
            <a:off x="8141372" y="0"/>
            <a:ext cx="0" cy="749712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 userDrawn="1"/>
        </p:nvSpPr>
        <p:spPr>
          <a:xfrm>
            <a:off x="8060256" y="501448"/>
            <a:ext cx="162232" cy="162232"/>
          </a:xfrm>
          <a:prstGeom prst="ellipse">
            <a:avLst/>
          </a:prstGeom>
          <a:noFill/>
          <a:ln w="9525">
            <a:solidFill>
              <a:srgbClr val="E74D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7632848" cy="473206"/>
          </a:xfrm>
        </p:spPr>
        <p:txBody>
          <a:bodyPr>
            <a:normAutofit/>
          </a:bodyPr>
          <a:lstStyle>
            <a:lvl1pPr algn="l">
              <a:defRPr lang="fr-FR" sz="2480" kern="1200" cap="all" baseline="0" dirty="0">
                <a:solidFill>
                  <a:schemeClr val="tx1"/>
                </a:solidFill>
                <a:latin typeface="Roboto Black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22055" y="181404"/>
            <a:ext cx="75338" cy="432000"/>
          </a:xfrm>
          <a:prstGeom prst="rect">
            <a:avLst/>
          </a:prstGeom>
          <a:solidFill>
            <a:srgbClr val="E74D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>
              <a:solidFill>
                <a:srgbClr val="E74D18"/>
              </a:solidFill>
            </a:endParaRP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468313" y="1203598"/>
            <a:ext cx="8207375" cy="3392215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23" name="Oval 9"/>
          <p:cNvSpPr/>
          <p:nvPr userDrawn="1"/>
        </p:nvSpPr>
        <p:spPr>
          <a:xfrm>
            <a:off x="8426041" y="4789109"/>
            <a:ext cx="249900" cy="249900"/>
          </a:xfrm>
          <a:prstGeom prst="ellipse">
            <a:avLst/>
          </a:prstGeom>
          <a:solidFill>
            <a:srgbClr val="3866A8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936EDC0D-8D24-4620-9844-465B07DA7B5B}" type="datetime1">
              <a:rPr lang="en-US" smtClean="0"/>
              <a:t>9/5/2018</a:t>
            </a:fld>
            <a:endParaRPr lang="fr-FR"/>
          </a:p>
        </p:txBody>
      </p:sp>
      <p:sp>
        <p:nvSpPr>
          <p:cNvPr id="26" name="Espace réservé du pied de page 25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 lang="fr-FR" sz="900" i="0" kern="1200" dirty="0">
                <a:solidFill>
                  <a:srgbClr val="4972AB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fr-FR" dirty="0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A69EF1D-4F8E-A948-A3E4-4308C8E703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56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ction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60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57200" y="2143125"/>
            <a:ext cx="8229600" cy="85725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D7DA039-665B-E14D-824C-E80A276340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17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ctio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20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143125"/>
            <a:ext cx="8229600" cy="857250"/>
          </a:xfrm>
        </p:spPr>
        <p:txBody>
          <a:bodyPr vert="horz" lIns="91420" tIns="45710" rIns="91420" bIns="45710" rtlCol="0" anchor="ctr">
            <a:normAutofit/>
          </a:bodyPr>
          <a:lstStyle>
            <a:lvl1pPr>
              <a:defRPr lang="fr-FR"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8BEB7EC-24E7-EA4F-9394-B9FE7D9DDB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18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c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20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57200" y="2143125"/>
            <a:ext cx="8229600" cy="857250"/>
          </a:xfrm>
        </p:spPr>
        <p:txBody>
          <a:bodyPr vert="horz" lIns="91420" tIns="45710" rIns="91420" bIns="45710" rtlCol="0" anchor="ctr">
            <a:normAutofit/>
          </a:bodyPr>
          <a:lstStyle>
            <a:lvl1pPr>
              <a:defRPr lang="fr-FR"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84961F2-C4B5-124B-A6EB-B8D0759D15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96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769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0" tIns="45710" rIns="91420" bIns="45710" rtlCol="0" anchor="ctr">
            <a:normAutofit/>
          </a:bodyPr>
          <a:lstStyle/>
          <a:p>
            <a:pPr lvl="0" algn="l"/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0" tIns="45710" rIns="91420" bIns="4571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028384" y="184702"/>
            <a:ext cx="1116000" cy="154800"/>
          </a:xfrm>
          <a:prstGeom prst="rect">
            <a:avLst/>
          </a:prstGeom>
          <a:solidFill>
            <a:srgbClr val="3866A8"/>
          </a:solidFill>
        </p:spPr>
        <p:txBody>
          <a:bodyPr anchor="ctr" anchorCtr="0"/>
          <a:lstStyle>
            <a:lvl1pPr algn="ctr">
              <a:defRPr sz="900">
                <a:solidFill>
                  <a:schemeClr val="bg1"/>
                </a:solidFill>
                <a:latin typeface="Roboto Light"/>
              </a:defRPr>
            </a:lvl1pPr>
          </a:lstStyle>
          <a:p>
            <a:fld id="{DCFE35DF-F39E-4BCA-9984-7D7112C92FDE}" type="datetime1">
              <a:rPr lang="en-US" smtClean="0"/>
              <a:t>9/5/2018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3"/>
          </p:nvPr>
        </p:nvSpPr>
        <p:spPr>
          <a:xfrm>
            <a:off x="6226172" y="4789622"/>
            <a:ext cx="1915200" cy="230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lang="fr-FR" sz="900" i="0" kern="1200">
                <a:solidFill>
                  <a:srgbClr val="4972AB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 err="1"/>
              <a:t>Corial</a:t>
            </a:r>
            <a:r>
              <a:rPr lang="fr-FR" dirty="0"/>
              <a:t> 200I</a:t>
            </a:r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4"/>
          </p:nvPr>
        </p:nvSpPr>
        <p:spPr>
          <a:xfrm>
            <a:off x="8392898" y="4788529"/>
            <a:ext cx="302400" cy="252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700" b="1" kern="1200" smtClean="0">
                <a:solidFill>
                  <a:schemeClr val="bg1"/>
                </a:solidFill>
                <a:latin typeface="Roboto Light"/>
                <a:ea typeface="+mn-ea"/>
                <a:cs typeface="+mn-cs"/>
              </a:defRPr>
            </a:lvl1pPr>
          </a:lstStyle>
          <a:p>
            <a:fld id="{C7080EDE-925A-4613-9347-66D0D9A3513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0522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2" r:id="rId2"/>
    <p:sldLayoutId id="2147483678" r:id="rId3"/>
    <p:sldLayoutId id="2147483677" r:id="rId4"/>
    <p:sldLayoutId id="2147483663" r:id="rId5"/>
    <p:sldLayoutId id="2147483669" r:id="rId6"/>
    <p:sldLayoutId id="2147483670" r:id="rId7"/>
    <p:sldLayoutId id="2147483671" r:id="rId8"/>
    <p:sldLayoutId id="2147483668" r:id="rId9"/>
    <p:sldLayoutId id="2147483662" r:id="rId10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lang="en-US" sz="2480" kern="1200" cap="all" baseline="0" dirty="0">
          <a:solidFill>
            <a:schemeClr val="tx1"/>
          </a:solidFill>
          <a:latin typeface="Roboto Black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lang="en-US" sz="2400" kern="1200" dirty="0" smtClean="0">
          <a:solidFill>
            <a:srgbClr val="434342"/>
          </a:solidFill>
          <a:latin typeface="Roboto Ligh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lang="en-US" sz="2000" kern="1200" dirty="0" smtClean="0">
          <a:solidFill>
            <a:srgbClr val="434342"/>
          </a:solidFill>
          <a:latin typeface="Roboto Ligh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lang="en-US" sz="1400" kern="1200" dirty="0" smtClean="0">
          <a:solidFill>
            <a:srgbClr val="434342"/>
          </a:solidFill>
          <a:latin typeface="Roboto Ligh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lang="en-US" sz="1050" kern="1200" dirty="0" smtClean="0">
          <a:solidFill>
            <a:srgbClr val="434342"/>
          </a:solidFill>
          <a:latin typeface="Roboto Ligh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lang="en-US" sz="1050" kern="1200" dirty="0">
          <a:solidFill>
            <a:srgbClr val="434342"/>
          </a:solidFill>
          <a:latin typeface="Roboto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chart" Target="../charts/char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chart" Target="../charts/char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752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Icp</a:t>
            </a:r>
            <a:r>
              <a:rPr lang="fr-FR" dirty="0"/>
              <a:t> source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200I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RF </a:t>
            </a:r>
            <a:r>
              <a:rPr lang="fr-FR" dirty="0" err="1"/>
              <a:t>coupling</a:t>
            </a:r>
            <a:r>
              <a:rPr lang="fr-FR" dirty="0"/>
              <a:t> to ICP source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4C320F5E-04F5-8D47-BA36-870C7804B8B3}"/>
              </a:ext>
            </a:extLst>
          </p:cNvPr>
          <p:cNvCxnSpPr/>
          <p:nvPr/>
        </p:nvCxnSpPr>
        <p:spPr>
          <a:xfrm flipH="1">
            <a:off x="1863296" y="2094893"/>
            <a:ext cx="7030528" cy="0"/>
          </a:xfrm>
          <a:prstGeom prst="line">
            <a:avLst/>
          </a:prstGeom>
          <a:ln w="19050">
            <a:solidFill>
              <a:srgbClr val="E74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ADA76DA-6E2D-0F48-AF20-34AFC23CF0D8}"/>
              </a:ext>
            </a:extLst>
          </p:cNvPr>
          <p:cNvSpPr/>
          <p:nvPr/>
        </p:nvSpPr>
        <p:spPr>
          <a:xfrm>
            <a:off x="1775674" y="2418159"/>
            <a:ext cx="2104332" cy="1683466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9CB582-9629-4C40-8038-61DEC3DE3602}"/>
              </a:ext>
            </a:extLst>
          </p:cNvPr>
          <p:cNvSpPr/>
          <p:nvPr/>
        </p:nvSpPr>
        <p:spPr>
          <a:xfrm>
            <a:off x="5061563" y="2418159"/>
            <a:ext cx="2104332" cy="1683466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1055DBB-E52D-364B-9E0F-CF12FB19193F}"/>
              </a:ext>
            </a:extLst>
          </p:cNvPr>
          <p:cNvSpPr txBox="1"/>
          <p:nvPr/>
        </p:nvSpPr>
        <p:spPr>
          <a:xfrm>
            <a:off x="1863297" y="1179397"/>
            <a:ext cx="7280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E74D18"/>
                </a:solidFill>
              </a:rPr>
              <a:t>Minimum</a:t>
            </a:r>
            <a:r>
              <a:rPr lang="en-US" sz="2400" dirty="0">
                <a:solidFill>
                  <a:srgbClr val="888886"/>
                </a:solidFill>
              </a:rPr>
              <a:t> </a:t>
            </a:r>
            <a:r>
              <a:rPr lang="en-US" sz="2400" dirty="0">
                <a:solidFill>
                  <a:srgbClr val="434342"/>
                </a:solidFill>
              </a:rPr>
              <a:t>parasitic capacitive coupling giving rise to low plasma potential to enable low damage etching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A312FA7-6871-9D4E-B86A-0272BB4ED5B4}"/>
              </a:ext>
            </a:extLst>
          </p:cNvPr>
          <p:cNvSpPr txBox="1"/>
          <p:nvPr/>
        </p:nvSpPr>
        <p:spPr>
          <a:xfrm>
            <a:off x="217715" y="1157825"/>
            <a:ext cx="1533443" cy="1046440"/>
          </a:xfrm>
          <a:prstGeom prst="rect">
            <a:avLst/>
          </a:prstGeom>
          <a:solidFill>
            <a:srgbClr val="4972AB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&lt; 15 </a:t>
            </a:r>
          </a:p>
          <a:p>
            <a:pPr algn="ctr"/>
            <a:r>
              <a:rPr lang="fr-FR" sz="14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volts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7BCA239-0CA9-3F4C-AA66-14321617B2F9}"/>
              </a:ext>
            </a:extLst>
          </p:cNvPr>
          <p:cNvSpPr txBox="1"/>
          <p:nvPr/>
        </p:nvSpPr>
        <p:spPr>
          <a:xfrm>
            <a:off x="1727509" y="4184248"/>
            <a:ext cx="20576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ko-KR" sz="1100" dirty="0">
                <a:solidFill>
                  <a:srgbClr val="E74D18"/>
                </a:solidFill>
              </a:rPr>
              <a:t>SiO</a:t>
            </a:r>
            <a:r>
              <a:rPr lang="en-US" altLang="ko-KR" sz="1100" baseline="-25000" dirty="0">
                <a:solidFill>
                  <a:srgbClr val="E74D18"/>
                </a:solidFill>
              </a:rPr>
              <a:t>2</a:t>
            </a:r>
            <a:r>
              <a:rPr lang="en-US" altLang="ko-KR" sz="1100" dirty="0">
                <a:solidFill>
                  <a:srgbClr val="E74D18"/>
                </a:solidFill>
              </a:rPr>
              <a:t> Isotropic etching with NO RF biasing</a:t>
            </a:r>
            <a:endParaRPr lang="fr-FR" sz="1100" dirty="0">
              <a:solidFill>
                <a:srgbClr val="E74D18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182BD4-8007-2549-8F33-A29DC9CE63A3}"/>
              </a:ext>
            </a:extLst>
          </p:cNvPr>
          <p:cNvSpPr/>
          <p:nvPr/>
        </p:nvSpPr>
        <p:spPr>
          <a:xfrm>
            <a:off x="5120649" y="4184248"/>
            <a:ext cx="2045246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altLang="ko-KR" sz="1100" dirty="0" err="1">
                <a:solidFill>
                  <a:srgbClr val="E74D18"/>
                </a:solidFill>
              </a:rPr>
              <a:t>GaN</a:t>
            </a:r>
            <a:r>
              <a:rPr lang="en-US" altLang="ko-KR" sz="1100" dirty="0">
                <a:solidFill>
                  <a:srgbClr val="E74D18"/>
                </a:solidFill>
              </a:rPr>
              <a:t> Low damage etching with low RF biasing</a:t>
            </a:r>
            <a:endParaRPr lang="fr-FR" sz="1100" dirty="0">
              <a:solidFill>
                <a:srgbClr val="E74D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378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Icp</a:t>
            </a:r>
            <a:r>
              <a:rPr lang="fr-FR" dirty="0"/>
              <a:t> source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200I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 err="1"/>
              <a:t>Operation</a:t>
            </a:r>
            <a:r>
              <a:rPr lang="fr-FR" dirty="0"/>
              <a:t> </a:t>
            </a:r>
            <a:r>
              <a:rPr lang="fr-FR" dirty="0" err="1"/>
              <a:t>Sequence</a:t>
            </a:r>
            <a:endParaRPr lang="fr-FR" dirty="0"/>
          </a:p>
        </p:txBody>
      </p: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01F0D46A-1328-F04E-AD07-0C6D5DE21CD9}"/>
              </a:ext>
            </a:extLst>
          </p:cNvPr>
          <p:cNvGrpSpPr/>
          <p:nvPr/>
        </p:nvGrpSpPr>
        <p:grpSpPr>
          <a:xfrm>
            <a:off x="1511773" y="927424"/>
            <a:ext cx="5322754" cy="3848263"/>
            <a:chOff x="542635" y="1196471"/>
            <a:chExt cx="7781043" cy="5678488"/>
          </a:xfrm>
        </p:grpSpPr>
        <p:grpSp>
          <p:nvGrpSpPr>
            <p:cNvPr id="78" name="Group 376">
              <a:extLst>
                <a:ext uri="{FF2B5EF4-FFF2-40B4-BE49-F238E27FC236}">
                  <a16:creationId xmlns:a16="http://schemas.microsoft.com/office/drawing/2014/main" id="{96D91E96-EB79-AD49-AC90-AE3070BC37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5477" y="3157033"/>
              <a:ext cx="5824538" cy="93662"/>
              <a:chOff x="1094" y="2238"/>
              <a:chExt cx="3669" cy="59"/>
            </a:xfrm>
          </p:grpSpPr>
          <p:sp>
            <p:nvSpPr>
              <p:cNvPr id="139" name="Line 377">
                <a:extLst>
                  <a:ext uri="{FF2B5EF4-FFF2-40B4-BE49-F238E27FC236}">
                    <a16:creationId xmlns:a16="http://schemas.microsoft.com/office/drawing/2014/main" id="{15D98ECA-1510-FA4A-95A1-1954533354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4" y="2238"/>
                <a:ext cx="689" cy="0"/>
              </a:xfrm>
              <a:prstGeom prst="line">
                <a:avLst/>
              </a:prstGeom>
              <a:solidFill>
                <a:srgbClr val="2980B9"/>
              </a:solidFill>
              <a:ln w="39688">
                <a:noFill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" name="Line 378">
                <a:extLst>
                  <a:ext uri="{FF2B5EF4-FFF2-40B4-BE49-F238E27FC236}">
                    <a16:creationId xmlns:a16="http://schemas.microsoft.com/office/drawing/2014/main" id="{3F137588-30B1-4C4E-A329-2E64897332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1" y="2246"/>
                <a:ext cx="632" cy="1"/>
              </a:xfrm>
              <a:prstGeom prst="line">
                <a:avLst/>
              </a:prstGeom>
              <a:solidFill>
                <a:srgbClr val="2980B9"/>
              </a:solidFill>
              <a:ln w="39688">
                <a:noFill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" name="Line 379">
                <a:extLst>
                  <a:ext uri="{FF2B5EF4-FFF2-40B4-BE49-F238E27FC236}">
                    <a16:creationId xmlns:a16="http://schemas.microsoft.com/office/drawing/2014/main" id="{E1A0E08D-D314-1749-AA17-36504DDF2A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49" y="2297"/>
                <a:ext cx="90" cy="0"/>
              </a:xfrm>
              <a:prstGeom prst="line">
                <a:avLst/>
              </a:prstGeom>
              <a:solidFill>
                <a:srgbClr val="2980B9"/>
              </a:solidFill>
              <a:ln w="39688">
                <a:noFill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" name="Line 380">
                <a:extLst>
                  <a:ext uri="{FF2B5EF4-FFF2-40B4-BE49-F238E27FC236}">
                    <a16:creationId xmlns:a16="http://schemas.microsoft.com/office/drawing/2014/main" id="{7C734616-CE8C-AC45-A1AC-FDC1A4FEA7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1" y="2297"/>
                <a:ext cx="89" cy="0"/>
              </a:xfrm>
              <a:prstGeom prst="line">
                <a:avLst/>
              </a:prstGeom>
              <a:solidFill>
                <a:srgbClr val="2980B9"/>
              </a:solidFill>
              <a:ln w="39688">
                <a:noFill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" name="Line 381">
                <a:extLst>
                  <a:ext uri="{FF2B5EF4-FFF2-40B4-BE49-F238E27FC236}">
                    <a16:creationId xmlns:a16="http://schemas.microsoft.com/office/drawing/2014/main" id="{D49FD0DA-0B22-D947-9F76-B1FE90ED31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62" y="2250"/>
                <a:ext cx="377" cy="16"/>
              </a:xfrm>
              <a:prstGeom prst="line">
                <a:avLst/>
              </a:prstGeom>
              <a:solidFill>
                <a:srgbClr val="2980B9"/>
              </a:solidFill>
              <a:ln w="39688">
                <a:noFill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" name="Line 382">
                <a:extLst>
                  <a:ext uri="{FF2B5EF4-FFF2-40B4-BE49-F238E27FC236}">
                    <a16:creationId xmlns:a16="http://schemas.microsoft.com/office/drawing/2014/main" id="{6FE736A8-CB82-354D-9DE0-23F88C47A5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0" y="2247"/>
                <a:ext cx="425" cy="28"/>
              </a:xfrm>
              <a:prstGeom prst="line">
                <a:avLst/>
              </a:prstGeom>
              <a:solidFill>
                <a:srgbClr val="2980B9"/>
              </a:solidFill>
              <a:ln w="39688">
                <a:noFill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9" name="Rectangle 386">
              <a:extLst>
                <a:ext uri="{FF2B5EF4-FFF2-40B4-BE49-F238E27FC236}">
                  <a16:creationId xmlns:a16="http://schemas.microsoft.com/office/drawing/2014/main" id="{5EC7DC26-957A-BA40-87AA-5CBC6BB429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9602" y="1196471"/>
              <a:ext cx="5934075" cy="428625"/>
            </a:xfrm>
            <a:prstGeom prst="rect">
              <a:avLst/>
            </a:prstGeom>
            <a:solidFill>
              <a:srgbClr val="2980B9"/>
            </a:solidFill>
            <a:ln w="39688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ectangle 387">
              <a:extLst>
                <a:ext uri="{FF2B5EF4-FFF2-40B4-BE49-F238E27FC236}">
                  <a16:creationId xmlns:a16="http://schemas.microsoft.com/office/drawing/2014/main" id="{B8557014-5416-5745-8984-7CDAC1070E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9990" y="1590171"/>
              <a:ext cx="293688" cy="3997325"/>
            </a:xfrm>
            <a:prstGeom prst="rect">
              <a:avLst/>
            </a:prstGeom>
            <a:solidFill>
              <a:srgbClr val="2980B9"/>
            </a:solidFill>
            <a:ln w="39688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388">
              <a:extLst>
                <a:ext uri="{FF2B5EF4-FFF2-40B4-BE49-F238E27FC236}">
                  <a16:creationId xmlns:a16="http://schemas.microsoft.com/office/drawing/2014/main" id="{7877B9BC-C297-8E4B-A6B5-6C5102786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9602" y="4647696"/>
              <a:ext cx="292100" cy="947737"/>
            </a:xfrm>
            <a:prstGeom prst="rect">
              <a:avLst/>
            </a:prstGeom>
            <a:solidFill>
              <a:srgbClr val="2980B9"/>
            </a:solidFill>
            <a:ln w="39688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389">
              <a:extLst>
                <a:ext uri="{FF2B5EF4-FFF2-40B4-BE49-F238E27FC236}">
                  <a16:creationId xmlns:a16="http://schemas.microsoft.com/office/drawing/2014/main" id="{2741FC4E-C623-3148-BE17-F39AD8B905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9602" y="1594933"/>
              <a:ext cx="292100" cy="2255837"/>
            </a:xfrm>
            <a:prstGeom prst="rect">
              <a:avLst/>
            </a:prstGeom>
            <a:solidFill>
              <a:srgbClr val="2980B9"/>
            </a:solidFill>
            <a:ln w="39688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391">
              <a:extLst>
                <a:ext uri="{FF2B5EF4-FFF2-40B4-BE49-F238E27FC236}">
                  <a16:creationId xmlns:a16="http://schemas.microsoft.com/office/drawing/2014/main" id="{F32A8808-6C71-9741-9D21-DEFFD50C669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278689" y="3978391"/>
              <a:ext cx="1729027" cy="529097"/>
            </a:xfrm>
            <a:prstGeom prst="rect">
              <a:avLst/>
            </a:prstGeom>
            <a:solidFill>
              <a:srgbClr val="002060"/>
            </a:solidFill>
            <a:ln w="39688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84" name="Group 392">
              <a:extLst>
                <a:ext uri="{FF2B5EF4-FFF2-40B4-BE49-F238E27FC236}">
                  <a16:creationId xmlns:a16="http://schemas.microsoft.com/office/drawing/2014/main" id="{234251BA-E9EA-8F46-96C2-247D615E2A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3285" y="1763208"/>
              <a:ext cx="4572000" cy="1174750"/>
              <a:chOff x="1871" y="1657"/>
              <a:chExt cx="2880" cy="740"/>
            </a:xfrm>
            <a:solidFill>
              <a:srgbClr val="FF6600"/>
            </a:solidFill>
          </p:grpSpPr>
          <p:grpSp>
            <p:nvGrpSpPr>
              <p:cNvPr id="129" name="Group 393">
                <a:extLst>
                  <a:ext uri="{FF2B5EF4-FFF2-40B4-BE49-F238E27FC236}">
                    <a16:creationId xmlns:a16="http://schemas.microsoft.com/office/drawing/2014/main" id="{67B6F268-6C26-CD46-8E16-D99FDD5D37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71" y="1657"/>
                <a:ext cx="88" cy="736"/>
                <a:chOff x="2244" y="1632"/>
                <a:chExt cx="88" cy="736"/>
              </a:xfrm>
              <a:grpFill/>
            </p:grpSpPr>
            <p:sp>
              <p:nvSpPr>
                <p:cNvPr id="135" name="AutoShape 394">
                  <a:extLst>
                    <a:ext uri="{FF2B5EF4-FFF2-40B4-BE49-F238E27FC236}">
                      <a16:creationId xmlns:a16="http://schemas.microsoft.com/office/drawing/2014/main" id="{750DA36B-CF45-3A48-9C48-06683D7550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44" y="1632"/>
                  <a:ext cx="88" cy="88"/>
                </a:xfrm>
                <a:prstGeom prst="flowChartConnector">
                  <a:avLst/>
                </a:prstGeom>
                <a:grpFill/>
                <a:ln w="39688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6" name="AutoShape 395">
                  <a:extLst>
                    <a:ext uri="{FF2B5EF4-FFF2-40B4-BE49-F238E27FC236}">
                      <a16:creationId xmlns:a16="http://schemas.microsoft.com/office/drawing/2014/main" id="{1C4174E9-E2F4-1348-9EBB-93D8A683B2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44" y="1848"/>
                  <a:ext cx="88" cy="88"/>
                </a:xfrm>
                <a:prstGeom prst="flowChartConnector">
                  <a:avLst/>
                </a:prstGeom>
                <a:grpFill/>
                <a:ln w="39688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7" name="AutoShape 396">
                  <a:extLst>
                    <a:ext uri="{FF2B5EF4-FFF2-40B4-BE49-F238E27FC236}">
                      <a16:creationId xmlns:a16="http://schemas.microsoft.com/office/drawing/2014/main" id="{B47D8859-4D0A-3045-ACE4-4FA64412E7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44" y="2064"/>
                  <a:ext cx="88" cy="88"/>
                </a:xfrm>
                <a:prstGeom prst="flowChartConnector">
                  <a:avLst/>
                </a:prstGeom>
                <a:grpFill/>
                <a:ln w="39688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8" name="AutoShape 397">
                  <a:extLst>
                    <a:ext uri="{FF2B5EF4-FFF2-40B4-BE49-F238E27FC236}">
                      <a16:creationId xmlns:a16="http://schemas.microsoft.com/office/drawing/2014/main" id="{AAFF53DF-08A5-0F45-987C-51D6619757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44" y="2280"/>
                  <a:ext cx="88" cy="88"/>
                </a:xfrm>
                <a:prstGeom prst="flowChartConnector">
                  <a:avLst/>
                </a:prstGeom>
                <a:grpFill/>
                <a:ln w="39688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30" name="Group 398">
                <a:extLst>
                  <a:ext uri="{FF2B5EF4-FFF2-40B4-BE49-F238E27FC236}">
                    <a16:creationId xmlns:a16="http://schemas.microsoft.com/office/drawing/2014/main" id="{765CF539-0849-AD40-9730-CB9AE7593D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63" y="1661"/>
                <a:ext cx="88" cy="736"/>
                <a:chOff x="2256" y="1632"/>
                <a:chExt cx="88" cy="736"/>
              </a:xfrm>
              <a:grpFill/>
            </p:grpSpPr>
            <p:sp>
              <p:nvSpPr>
                <p:cNvPr id="131" name="AutoShape 399">
                  <a:extLst>
                    <a:ext uri="{FF2B5EF4-FFF2-40B4-BE49-F238E27FC236}">
                      <a16:creationId xmlns:a16="http://schemas.microsoft.com/office/drawing/2014/main" id="{7ABC7F02-97D4-864E-91A3-AC1EE262E4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6" y="1632"/>
                  <a:ext cx="88" cy="88"/>
                </a:xfrm>
                <a:prstGeom prst="flowChartConnector">
                  <a:avLst/>
                </a:prstGeom>
                <a:grpFill/>
                <a:ln w="39688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2" name="AutoShape 400">
                  <a:extLst>
                    <a:ext uri="{FF2B5EF4-FFF2-40B4-BE49-F238E27FC236}">
                      <a16:creationId xmlns:a16="http://schemas.microsoft.com/office/drawing/2014/main" id="{404C8DC1-5CE1-CB4D-9F0C-98071326DA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6" y="1848"/>
                  <a:ext cx="88" cy="88"/>
                </a:xfrm>
                <a:prstGeom prst="flowChartConnector">
                  <a:avLst/>
                </a:prstGeom>
                <a:grpFill/>
                <a:ln w="39688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3" name="AutoShape 401">
                  <a:extLst>
                    <a:ext uri="{FF2B5EF4-FFF2-40B4-BE49-F238E27FC236}">
                      <a16:creationId xmlns:a16="http://schemas.microsoft.com/office/drawing/2014/main" id="{CD45B024-D9EE-464E-830C-AD62414EDB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6" y="2064"/>
                  <a:ext cx="88" cy="88"/>
                </a:xfrm>
                <a:prstGeom prst="flowChartConnector">
                  <a:avLst/>
                </a:prstGeom>
                <a:grpFill/>
                <a:ln w="39688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4" name="AutoShape 402">
                  <a:extLst>
                    <a:ext uri="{FF2B5EF4-FFF2-40B4-BE49-F238E27FC236}">
                      <a16:creationId xmlns:a16="http://schemas.microsoft.com/office/drawing/2014/main" id="{7D071E5F-3DDE-3B41-A6AA-3DF05E615A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6" y="2280"/>
                  <a:ext cx="88" cy="88"/>
                </a:xfrm>
                <a:prstGeom prst="flowChartConnector">
                  <a:avLst/>
                </a:prstGeom>
                <a:grpFill/>
                <a:ln w="39688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85" name="Rectangle 31">
              <a:extLst>
                <a:ext uri="{FF2B5EF4-FFF2-40B4-BE49-F238E27FC236}">
                  <a16:creationId xmlns:a16="http://schemas.microsoft.com/office/drawing/2014/main" id="{E89E4DE5-FE36-7B4C-B0B6-D491FD2C3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2390" y="1625096"/>
              <a:ext cx="143537" cy="149599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3813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86" name="Grouper 98">
              <a:extLst>
                <a:ext uri="{FF2B5EF4-FFF2-40B4-BE49-F238E27FC236}">
                  <a16:creationId xmlns:a16="http://schemas.microsoft.com/office/drawing/2014/main" id="{1CC5A304-4DD4-EF45-963F-9CCF985AE922}"/>
                </a:ext>
              </a:extLst>
            </p:cNvPr>
            <p:cNvGrpSpPr/>
            <p:nvPr/>
          </p:nvGrpSpPr>
          <p:grpSpPr>
            <a:xfrm>
              <a:off x="6627274" y="3183687"/>
              <a:ext cx="1402715" cy="90823"/>
              <a:chOff x="6728874" y="3183687"/>
              <a:chExt cx="1402715" cy="90823"/>
            </a:xfrm>
          </p:grpSpPr>
          <p:sp>
            <p:nvSpPr>
              <p:cNvPr id="127" name="Line 35">
                <a:extLst>
                  <a:ext uri="{FF2B5EF4-FFF2-40B4-BE49-F238E27FC236}">
                    <a16:creationId xmlns:a16="http://schemas.microsoft.com/office/drawing/2014/main" id="{8969F8AA-BB8B-F54C-82B6-4A01E8500C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8874" y="3183687"/>
                <a:ext cx="1402715" cy="1716"/>
              </a:xfrm>
              <a:prstGeom prst="line">
                <a:avLst/>
              </a:prstGeom>
              <a:noFill/>
              <a:ln w="128588">
                <a:solidFill>
                  <a:srgbClr val="FFFFFF">
                    <a:lumMod val="5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Line 37">
                <a:extLst>
                  <a:ext uri="{FF2B5EF4-FFF2-40B4-BE49-F238E27FC236}">
                    <a16:creationId xmlns:a16="http://schemas.microsoft.com/office/drawing/2014/main" id="{D0253CE3-F6E8-4244-BD43-99D4D2694C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8875" y="3272877"/>
                <a:ext cx="116426" cy="1633"/>
              </a:xfrm>
              <a:prstGeom prst="line">
                <a:avLst/>
              </a:prstGeom>
              <a:noFill/>
              <a:ln w="128588">
                <a:solidFill>
                  <a:srgbClr val="FFFFFF">
                    <a:lumMod val="5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87" name="Rectangle 31">
              <a:extLst>
                <a:ext uri="{FF2B5EF4-FFF2-40B4-BE49-F238E27FC236}">
                  <a16:creationId xmlns:a16="http://schemas.microsoft.com/office/drawing/2014/main" id="{270994A3-4F43-4C44-B4BD-66CF680B77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0414" y="1628764"/>
              <a:ext cx="143537" cy="149599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3813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88" name="Grouper 102">
              <a:extLst>
                <a:ext uri="{FF2B5EF4-FFF2-40B4-BE49-F238E27FC236}">
                  <a16:creationId xmlns:a16="http://schemas.microsoft.com/office/drawing/2014/main" id="{A03344A1-F213-504F-B1BA-40D1BD5B9E15}"/>
                </a:ext>
              </a:extLst>
            </p:cNvPr>
            <p:cNvGrpSpPr/>
            <p:nvPr/>
          </p:nvGrpSpPr>
          <p:grpSpPr>
            <a:xfrm>
              <a:off x="2681702" y="3171321"/>
              <a:ext cx="1340707" cy="104823"/>
              <a:chOff x="2678527" y="3171321"/>
              <a:chExt cx="1340707" cy="104823"/>
            </a:xfrm>
          </p:grpSpPr>
          <p:sp>
            <p:nvSpPr>
              <p:cNvPr id="125" name="Line 34">
                <a:extLst>
                  <a:ext uri="{FF2B5EF4-FFF2-40B4-BE49-F238E27FC236}">
                    <a16:creationId xmlns:a16="http://schemas.microsoft.com/office/drawing/2014/main" id="{CB5B0967-ECF5-D844-82CE-0F7B72F11F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78527" y="3171321"/>
                <a:ext cx="1340707" cy="14082"/>
              </a:xfrm>
              <a:prstGeom prst="line">
                <a:avLst/>
              </a:prstGeom>
              <a:noFill/>
              <a:ln w="128588">
                <a:solidFill>
                  <a:srgbClr val="FFFFFF">
                    <a:lumMod val="5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Line 37">
                <a:extLst>
                  <a:ext uri="{FF2B5EF4-FFF2-40B4-BE49-F238E27FC236}">
                    <a16:creationId xmlns:a16="http://schemas.microsoft.com/office/drawing/2014/main" id="{568BBBA0-AD06-994B-A0CB-B4F1442BA8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02490" y="3274511"/>
                <a:ext cx="116426" cy="1633"/>
              </a:xfrm>
              <a:prstGeom prst="line">
                <a:avLst/>
              </a:prstGeom>
              <a:noFill/>
              <a:ln w="128588">
                <a:solidFill>
                  <a:srgbClr val="FFFFFF">
                    <a:lumMod val="5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89" name="Grouper 12">
              <a:extLst>
                <a:ext uri="{FF2B5EF4-FFF2-40B4-BE49-F238E27FC236}">
                  <a16:creationId xmlns:a16="http://schemas.microsoft.com/office/drawing/2014/main" id="{0793D627-0605-F549-9E33-DA755E1453DA}"/>
                </a:ext>
              </a:extLst>
            </p:cNvPr>
            <p:cNvGrpSpPr/>
            <p:nvPr/>
          </p:nvGrpSpPr>
          <p:grpSpPr>
            <a:xfrm>
              <a:off x="2400715" y="4044447"/>
              <a:ext cx="4445000" cy="282584"/>
              <a:chOff x="2400715" y="4044447"/>
              <a:chExt cx="4445000" cy="282584"/>
            </a:xfrm>
          </p:grpSpPr>
          <p:grpSp>
            <p:nvGrpSpPr>
              <p:cNvPr id="103" name="Grouper 109">
                <a:extLst>
                  <a:ext uri="{FF2B5EF4-FFF2-40B4-BE49-F238E27FC236}">
                    <a16:creationId xmlns:a16="http://schemas.microsoft.com/office/drawing/2014/main" id="{679928F5-EE4B-BE45-8982-2A7009D86D28}"/>
                  </a:ext>
                </a:extLst>
              </p:cNvPr>
              <p:cNvGrpSpPr/>
              <p:nvPr/>
            </p:nvGrpSpPr>
            <p:grpSpPr>
              <a:xfrm>
                <a:off x="2400715" y="4044447"/>
                <a:ext cx="4445000" cy="282584"/>
                <a:chOff x="2400715" y="4044447"/>
                <a:chExt cx="4445000" cy="282584"/>
              </a:xfrm>
            </p:grpSpPr>
            <p:grpSp>
              <p:nvGrpSpPr>
                <p:cNvPr id="105" name="Group 22">
                  <a:extLst>
                    <a:ext uri="{FF2B5EF4-FFF2-40B4-BE49-F238E27FC236}">
                      <a16:creationId xmlns:a16="http://schemas.microsoft.com/office/drawing/2014/main" id="{4066160F-A5F4-394C-9317-E41FD2CF478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00715" y="4093668"/>
                  <a:ext cx="4445000" cy="233363"/>
                  <a:chOff x="1091" y="2828"/>
                  <a:chExt cx="2800" cy="147"/>
                </a:xfrm>
              </p:grpSpPr>
              <p:grpSp>
                <p:nvGrpSpPr>
                  <p:cNvPr id="119" name="Group 23">
                    <a:extLst>
                      <a:ext uri="{FF2B5EF4-FFF2-40B4-BE49-F238E27FC236}">
                        <a16:creationId xmlns:a16="http://schemas.microsoft.com/office/drawing/2014/main" id="{28D0F5B1-9712-7340-A213-F445D8B1067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91" y="2828"/>
                    <a:ext cx="2800" cy="128"/>
                    <a:chOff x="1091" y="2828"/>
                    <a:chExt cx="2800" cy="128"/>
                  </a:xfrm>
                </p:grpSpPr>
                <p:sp>
                  <p:nvSpPr>
                    <p:cNvPr id="121" name="Rectangle 24">
                      <a:extLst>
                        <a:ext uri="{FF2B5EF4-FFF2-40B4-BE49-F238E27FC236}">
                          <a16:creationId xmlns:a16="http://schemas.microsoft.com/office/drawing/2014/main" id="{51CA506C-39E3-0246-82DB-F3F8120FE02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91" y="2884"/>
                      <a:ext cx="972" cy="72"/>
                    </a:xfrm>
                    <a:prstGeom prst="rect">
                      <a:avLst/>
                    </a:prstGeom>
                    <a:solidFill>
                      <a:srgbClr val="2C292B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6858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</a:endParaRPr>
                    </a:p>
                  </p:txBody>
                </p:sp>
                <p:sp>
                  <p:nvSpPr>
                    <p:cNvPr id="122" name="Rectangle 25">
                      <a:extLst>
                        <a:ext uri="{FF2B5EF4-FFF2-40B4-BE49-F238E27FC236}">
                          <a16:creationId xmlns:a16="http://schemas.microsoft.com/office/drawing/2014/main" id="{AB0402CF-688A-044D-BCBF-388D681C82A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91" y="2832"/>
                      <a:ext cx="944" cy="60"/>
                    </a:xfrm>
                    <a:prstGeom prst="rect">
                      <a:avLst/>
                    </a:prstGeom>
                    <a:solidFill>
                      <a:srgbClr val="2C292B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6858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</a:endParaRPr>
                    </a:p>
                  </p:txBody>
                </p:sp>
                <p:sp>
                  <p:nvSpPr>
                    <p:cNvPr id="123" name="Rectangle 26">
                      <a:extLst>
                        <a:ext uri="{FF2B5EF4-FFF2-40B4-BE49-F238E27FC236}">
                          <a16:creationId xmlns:a16="http://schemas.microsoft.com/office/drawing/2014/main" id="{A988E0E4-845B-EB4A-9908-23A5A9A6C41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31" y="2828"/>
                      <a:ext cx="60" cy="64"/>
                    </a:xfrm>
                    <a:prstGeom prst="rect">
                      <a:avLst/>
                    </a:prstGeom>
                    <a:solidFill>
                      <a:srgbClr val="2C292B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6858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</a:endParaRPr>
                    </a:p>
                  </p:txBody>
                </p:sp>
                <p:sp>
                  <p:nvSpPr>
                    <p:cNvPr id="124" name="Rectangle 27">
                      <a:extLst>
                        <a:ext uri="{FF2B5EF4-FFF2-40B4-BE49-F238E27FC236}">
                          <a16:creationId xmlns:a16="http://schemas.microsoft.com/office/drawing/2014/main" id="{3B6D1320-6118-2E46-9F63-EDD902140B9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07" y="2884"/>
                      <a:ext cx="84" cy="72"/>
                    </a:xfrm>
                    <a:prstGeom prst="rect">
                      <a:avLst/>
                    </a:prstGeom>
                    <a:solidFill>
                      <a:srgbClr val="2C292B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6858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120" name="Rectangle 28">
                    <a:extLst>
                      <a:ext uri="{FF2B5EF4-FFF2-40B4-BE49-F238E27FC236}">
                        <a16:creationId xmlns:a16="http://schemas.microsoft.com/office/drawing/2014/main" id="{18576C21-68B8-0A4F-A281-9AB65FFB20D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47" y="2846"/>
                    <a:ext cx="584" cy="12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marL="0" marR="0" lvl="0" indent="0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ko-KR" sz="9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Arial" charset="0"/>
                        <a:ea typeface="굴림" pitchFamily="-112" charset="-127"/>
                      </a:rPr>
                      <a:t>Loading tool</a:t>
                    </a:r>
                    <a:endParaRPr kumimoji="0" lang="en-US" altLang="ko-KR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charset="0"/>
                      <a:ea typeface="굴림" pitchFamily="-112" charset="-127"/>
                    </a:endParaRPr>
                  </a:p>
                </p:txBody>
              </p:sp>
            </p:grpSp>
            <p:grpSp>
              <p:nvGrpSpPr>
                <p:cNvPr id="106" name="Grouper 107">
                  <a:extLst>
                    <a:ext uri="{FF2B5EF4-FFF2-40B4-BE49-F238E27FC236}">
                      <a16:creationId xmlns:a16="http://schemas.microsoft.com/office/drawing/2014/main" id="{F455CBE7-58AD-4C45-A7B1-F84C80971FB4}"/>
                    </a:ext>
                  </a:extLst>
                </p:cNvPr>
                <p:cNvGrpSpPr/>
                <p:nvPr/>
              </p:nvGrpSpPr>
              <p:grpSpPr>
                <a:xfrm>
                  <a:off x="3912015" y="4044447"/>
                  <a:ext cx="2827338" cy="258343"/>
                  <a:chOff x="3912015" y="3345947"/>
                  <a:chExt cx="2827338" cy="258343"/>
                </a:xfrm>
              </p:grpSpPr>
              <p:sp>
                <p:nvSpPr>
                  <p:cNvPr id="107" name="Rectangle 43">
                    <a:extLst>
                      <a:ext uri="{FF2B5EF4-FFF2-40B4-BE49-F238E27FC236}">
                        <a16:creationId xmlns:a16="http://schemas.microsoft.com/office/drawing/2014/main" id="{58AF2D0F-F5BE-0A47-8EFF-620685229A5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31278" y="3345947"/>
                    <a:ext cx="1108075" cy="42863"/>
                  </a:xfrm>
                  <a:prstGeom prst="rect">
                    <a:avLst/>
                  </a:prstGeom>
                  <a:solidFill>
                    <a:srgbClr val="040B25"/>
                  </a:solidFill>
                  <a:ln w="9525">
                    <a:solidFill>
                      <a:srgbClr val="040B25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</a:endParaRPr>
                  </a:p>
                </p:txBody>
              </p:sp>
              <p:sp>
                <p:nvSpPr>
                  <p:cNvPr id="108" name="Rectangle 44">
                    <a:extLst>
                      <a:ext uri="{FF2B5EF4-FFF2-40B4-BE49-F238E27FC236}">
                        <a16:creationId xmlns:a16="http://schemas.microsoft.com/office/drawing/2014/main" id="{7346976C-0967-AF4F-AEB5-D461FE69B4F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12015" y="3347535"/>
                    <a:ext cx="1108075" cy="42863"/>
                  </a:xfrm>
                  <a:prstGeom prst="rect">
                    <a:avLst/>
                  </a:prstGeom>
                  <a:solidFill>
                    <a:srgbClr val="040B25"/>
                  </a:solidFill>
                  <a:ln w="9525">
                    <a:solidFill>
                      <a:srgbClr val="040B25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</a:endParaRPr>
                  </a:p>
                </p:txBody>
              </p:sp>
              <p:sp>
                <p:nvSpPr>
                  <p:cNvPr id="109" name="Rectangle 45">
                    <a:extLst>
                      <a:ext uri="{FF2B5EF4-FFF2-40B4-BE49-F238E27FC236}">
                        <a16:creationId xmlns:a16="http://schemas.microsoft.com/office/drawing/2014/main" id="{41E4014B-20DE-4449-845E-CF05B7B4817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07315" y="3387222"/>
                    <a:ext cx="574675" cy="79375"/>
                  </a:xfrm>
                  <a:prstGeom prst="rect">
                    <a:avLst/>
                  </a:prstGeom>
                  <a:solidFill>
                    <a:srgbClr val="040B25"/>
                  </a:solidFill>
                  <a:ln w="9525">
                    <a:solidFill>
                      <a:srgbClr val="040B25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</a:endParaRPr>
                  </a:p>
                </p:txBody>
              </p:sp>
              <p:grpSp>
                <p:nvGrpSpPr>
                  <p:cNvPr id="110" name="Group 46">
                    <a:extLst>
                      <a:ext uri="{FF2B5EF4-FFF2-40B4-BE49-F238E27FC236}">
                        <a16:creationId xmlns:a16="http://schemas.microsoft.com/office/drawing/2014/main" id="{00FBDBE1-EDD8-FC4C-9099-2539A5F925C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913603" y="3399922"/>
                    <a:ext cx="2822575" cy="177800"/>
                    <a:chOff x="2040" y="2831"/>
                    <a:chExt cx="1778" cy="112"/>
                  </a:xfrm>
                </p:grpSpPr>
                <p:sp>
                  <p:nvSpPr>
                    <p:cNvPr id="114" name="Rectangle 47">
                      <a:extLst>
                        <a:ext uri="{FF2B5EF4-FFF2-40B4-BE49-F238E27FC236}">
                          <a16:creationId xmlns:a16="http://schemas.microsoft.com/office/drawing/2014/main" id="{33CAF284-8C83-0E4E-98E7-716690E71B0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76" y="2881"/>
                      <a:ext cx="1306" cy="62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6858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</a:endParaRPr>
                    </a:p>
                  </p:txBody>
                </p:sp>
                <p:sp>
                  <p:nvSpPr>
                    <p:cNvPr id="115" name="Rectangle 48">
                      <a:extLst>
                        <a:ext uri="{FF2B5EF4-FFF2-40B4-BE49-F238E27FC236}">
                          <a16:creationId xmlns:a16="http://schemas.microsoft.com/office/drawing/2014/main" id="{F752C769-A1E3-8B4C-BD53-175AEADBA98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40" y="2831"/>
                      <a:ext cx="298" cy="46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6858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</a:endParaRPr>
                    </a:p>
                  </p:txBody>
                </p:sp>
                <p:sp>
                  <p:nvSpPr>
                    <p:cNvPr id="116" name="Rectangle 49">
                      <a:extLst>
                        <a:ext uri="{FF2B5EF4-FFF2-40B4-BE49-F238E27FC236}">
                          <a16:creationId xmlns:a16="http://schemas.microsoft.com/office/drawing/2014/main" id="{FA1A3151-84DF-0742-BD32-53B85052767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0" y="2831"/>
                      <a:ext cx="298" cy="46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6858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</a:endParaRPr>
                    </a:p>
                  </p:txBody>
                </p:sp>
                <p:sp>
                  <p:nvSpPr>
                    <p:cNvPr id="117" name="Rectangle 50">
                      <a:extLst>
                        <a:ext uri="{FF2B5EF4-FFF2-40B4-BE49-F238E27FC236}">
                          <a16:creationId xmlns:a16="http://schemas.microsoft.com/office/drawing/2014/main" id="{5C4801B9-5506-D04A-B0FF-25CA05F9AF0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0" y="2843"/>
                      <a:ext cx="54" cy="82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6858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</a:endParaRPr>
                    </a:p>
                  </p:txBody>
                </p:sp>
                <p:sp>
                  <p:nvSpPr>
                    <p:cNvPr id="118" name="Rectangle 51">
                      <a:extLst>
                        <a:ext uri="{FF2B5EF4-FFF2-40B4-BE49-F238E27FC236}">
                          <a16:creationId xmlns:a16="http://schemas.microsoft.com/office/drawing/2014/main" id="{813104C6-57B2-5840-A9AD-D9E5C067AA0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4" y="2841"/>
                      <a:ext cx="54" cy="82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6858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111" name="Rectangle 52">
                    <a:extLst>
                      <a:ext uri="{FF2B5EF4-FFF2-40B4-BE49-F238E27FC236}">
                        <a16:creationId xmlns:a16="http://schemas.microsoft.com/office/drawing/2014/main" id="{6960AB9D-02D6-FB4F-863F-16FFEC4D06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70965" y="3387222"/>
                    <a:ext cx="574675" cy="79375"/>
                  </a:xfrm>
                  <a:prstGeom prst="rect">
                    <a:avLst/>
                  </a:prstGeom>
                  <a:solidFill>
                    <a:srgbClr val="040B25"/>
                  </a:solidFill>
                  <a:ln w="9525">
                    <a:solidFill>
                      <a:srgbClr val="040B25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</a:endParaRPr>
                  </a:p>
                </p:txBody>
              </p:sp>
              <p:sp>
                <p:nvSpPr>
                  <p:cNvPr id="112" name="Rectangle 53">
                    <a:extLst>
                      <a:ext uri="{FF2B5EF4-FFF2-40B4-BE49-F238E27FC236}">
                        <a16:creationId xmlns:a16="http://schemas.microsoft.com/office/drawing/2014/main" id="{6D0490E9-0A49-924F-BA20-FB61399A7E1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991515" y="3393572"/>
                    <a:ext cx="669925" cy="66675"/>
                  </a:xfrm>
                  <a:prstGeom prst="rect">
                    <a:avLst/>
                  </a:prstGeom>
                  <a:solidFill>
                    <a:srgbClr val="2B6973"/>
                  </a:solidFill>
                  <a:ln w="9525">
                    <a:solidFill>
                      <a:srgbClr val="30388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</a:endParaRPr>
                  </a:p>
                </p:txBody>
              </p:sp>
              <p:sp>
                <p:nvSpPr>
                  <p:cNvPr id="113" name="Rectangle 54">
                    <a:extLst>
                      <a:ext uri="{FF2B5EF4-FFF2-40B4-BE49-F238E27FC236}">
                        <a16:creationId xmlns:a16="http://schemas.microsoft.com/office/drawing/2014/main" id="{B5EDB79A-1D34-EA47-95FD-FE003A1D547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770978" y="3399921"/>
                    <a:ext cx="529848" cy="20436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marL="0" marR="0" lvl="0" indent="0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ko-KR" sz="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Arial" pitchFamily="-106" charset="0"/>
                        <a:ea typeface="굴림" pitchFamily="-106" charset="-127"/>
                        <a:cs typeface="굴림" pitchFamily="-106" charset="-127"/>
                      </a:rPr>
                      <a:t>Shuttle</a:t>
                    </a:r>
                  </a:p>
                </p:txBody>
              </p:sp>
            </p:grpSp>
          </p:grpSp>
          <p:sp>
            <p:nvSpPr>
              <p:cNvPr id="104" name="Rectangle 55">
                <a:extLst>
                  <a:ext uri="{FF2B5EF4-FFF2-40B4-BE49-F238E27FC236}">
                    <a16:creationId xmlns:a16="http://schemas.microsoft.com/office/drawing/2014/main" id="{A75B84E2-EA99-6841-B4C4-F5FAEABA4B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0128" y="4181971"/>
                <a:ext cx="45719" cy="94754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24285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</p:grpSp>
        <p:grpSp>
          <p:nvGrpSpPr>
            <p:cNvPr id="90" name="Grouper 4">
              <a:extLst>
                <a:ext uri="{FF2B5EF4-FFF2-40B4-BE49-F238E27FC236}">
                  <a16:creationId xmlns:a16="http://schemas.microsoft.com/office/drawing/2014/main" id="{5FF124AB-29E2-C946-BE80-BDA24069FC3F}"/>
                </a:ext>
              </a:extLst>
            </p:cNvPr>
            <p:cNvGrpSpPr/>
            <p:nvPr/>
          </p:nvGrpSpPr>
          <p:grpSpPr>
            <a:xfrm>
              <a:off x="3962815" y="4590835"/>
              <a:ext cx="2724150" cy="2284124"/>
              <a:chOff x="3962815" y="4590835"/>
              <a:chExt cx="2724150" cy="2284124"/>
            </a:xfrm>
          </p:grpSpPr>
          <p:sp>
            <p:nvSpPr>
              <p:cNvPr id="92" name="Rectangle 30">
                <a:extLst>
                  <a:ext uri="{FF2B5EF4-FFF2-40B4-BE49-F238E27FC236}">
                    <a16:creationId xmlns:a16="http://schemas.microsoft.com/office/drawing/2014/main" id="{08C2FC56-961C-8A46-9ACB-4FE5A41B71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9165" y="4725484"/>
                <a:ext cx="2713038" cy="396875"/>
              </a:xfrm>
              <a:prstGeom prst="rect">
                <a:avLst/>
              </a:prstGeom>
              <a:solidFill>
                <a:srgbClr val="95A5A6"/>
              </a:solidFill>
              <a:ln w="12700">
                <a:solidFill>
                  <a:srgbClr val="040B25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93" name="Rectangle 31">
                <a:extLst>
                  <a:ext uri="{FF2B5EF4-FFF2-40B4-BE49-F238E27FC236}">
                    <a16:creationId xmlns:a16="http://schemas.microsoft.com/office/drawing/2014/main" id="{D195FB91-B423-E146-ACA4-FCE6926077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2640" y="5122359"/>
                <a:ext cx="481013" cy="1752600"/>
              </a:xfrm>
              <a:prstGeom prst="rect">
                <a:avLst/>
              </a:prstGeom>
              <a:solidFill>
                <a:srgbClr val="95A5A6"/>
              </a:solidFill>
              <a:ln w="12700">
                <a:solidFill>
                  <a:srgbClr val="040B25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94" name="Rectangle 32">
                <a:extLst>
                  <a:ext uri="{FF2B5EF4-FFF2-40B4-BE49-F238E27FC236}">
                    <a16:creationId xmlns:a16="http://schemas.microsoft.com/office/drawing/2014/main" id="{08716A80-D027-E444-8E2C-C556D03656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88515" y="4623884"/>
                <a:ext cx="298450" cy="498475"/>
              </a:xfrm>
              <a:prstGeom prst="rect">
                <a:avLst/>
              </a:prstGeom>
              <a:solidFill>
                <a:srgbClr val="95A5A6"/>
              </a:solidFill>
              <a:ln w="12700">
                <a:solidFill>
                  <a:srgbClr val="040B25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95" name="Rectangle 33">
                <a:extLst>
                  <a:ext uri="{FF2B5EF4-FFF2-40B4-BE49-F238E27FC236}">
                    <a16:creationId xmlns:a16="http://schemas.microsoft.com/office/drawing/2014/main" id="{98ECE33C-E5C5-204F-8130-E0BBF23529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2815" y="4623884"/>
                <a:ext cx="292100" cy="498475"/>
              </a:xfrm>
              <a:prstGeom prst="rect">
                <a:avLst/>
              </a:prstGeom>
              <a:solidFill>
                <a:srgbClr val="95A5A6"/>
              </a:solidFill>
              <a:ln w="12700">
                <a:solidFill>
                  <a:srgbClr val="040B25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96" name="Rectangle 36">
                <a:extLst>
                  <a:ext uri="{FF2B5EF4-FFF2-40B4-BE49-F238E27FC236}">
                    <a16:creationId xmlns:a16="http://schemas.microsoft.com/office/drawing/2014/main" id="{0036BC7C-B057-B042-8255-F613AE65C2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2053" y="4731834"/>
                <a:ext cx="103188" cy="384175"/>
              </a:xfrm>
              <a:prstGeom prst="rect">
                <a:avLst/>
              </a:prstGeom>
              <a:solidFill>
                <a:srgbClr val="95A5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97" name="Rectangle 37">
                <a:extLst>
                  <a:ext uri="{FF2B5EF4-FFF2-40B4-BE49-F238E27FC236}">
                    <a16:creationId xmlns:a16="http://schemas.microsoft.com/office/drawing/2014/main" id="{136D2FFA-00FE-BA4A-B28F-F1CEC64646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5653" y="4731834"/>
                <a:ext cx="103188" cy="384175"/>
              </a:xfrm>
              <a:prstGeom prst="rect">
                <a:avLst/>
              </a:prstGeom>
              <a:solidFill>
                <a:srgbClr val="95A5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98" name="Text Box 38">
                <a:extLst>
                  <a:ext uri="{FF2B5EF4-FFF2-40B4-BE49-F238E27FC236}">
                    <a16:creationId xmlns:a16="http://schemas.microsoft.com/office/drawing/2014/main" id="{643AB977-3692-A241-8494-70F732CC8D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55065" y="4692806"/>
                <a:ext cx="1060167" cy="3860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9pPr>
              </a:lstStyle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굴림" pitchFamily="-112" charset="-127"/>
                  </a:rPr>
                  <a:t>Cathode</a:t>
                </a:r>
                <a:endParaRPr kumimoji="0" lang="en-US" altLang="ko-K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굴림" pitchFamily="-112" charset="-127"/>
                </a:endParaRPr>
              </a:p>
            </p:txBody>
          </p:sp>
          <p:sp>
            <p:nvSpPr>
              <p:cNvPr id="99" name="Rectangle 39">
                <a:extLst>
                  <a:ext uri="{FF2B5EF4-FFF2-40B4-BE49-F238E27FC236}">
                    <a16:creationId xmlns:a16="http://schemas.microsoft.com/office/drawing/2014/main" id="{9F12176B-D059-0645-AD5B-CA4D7257BA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8575" y="5081083"/>
                <a:ext cx="467140" cy="62417"/>
              </a:xfrm>
              <a:prstGeom prst="rect">
                <a:avLst/>
              </a:prstGeom>
              <a:solidFill>
                <a:srgbClr val="95A5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100" name="Rectangle 40">
                <a:extLst>
                  <a:ext uri="{FF2B5EF4-FFF2-40B4-BE49-F238E27FC236}">
                    <a16:creationId xmlns:a16="http://schemas.microsoft.com/office/drawing/2014/main" id="{47472906-C8C4-FB4D-B617-FDD77224F7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0128" y="4725484"/>
                <a:ext cx="42863" cy="2149475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101" name="Oval 34">
                <a:extLst>
                  <a:ext uri="{FF2B5EF4-FFF2-40B4-BE49-F238E27FC236}">
                    <a16:creationId xmlns:a16="http://schemas.microsoft.com/office/drawing/2014/main" id="{8CC448E6-7DB6-EF4F-A828-FA7EA63B3F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2190" y="4592134"/>
                <a:ext cx="136525" cy="139700"/>
              </a:xfrm>
              <a:prstGeom prst="ellipse">
                <a:avLst/>
              </a:prstGeom>
              <a:solidFill>
                <a:srgbClr val="3366FF"/>
              </a:solidFill>
              <a:ln w="28575">
                <a:solidFill>
                  <a:srgbClr val="2C292B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102" name="Oval 34">
                <a:extLst>
                  <a:ext uri="{FF2B5EF4-FFF2-40B4-BE49-F238E27FC236}">
                    <a16:creationId xmlns:a16="http://schemas.microsoft.com/office/drawing/2014/main" id="{6BA52371-14BD-D443-AFF5-D708E2D8C7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3703" y="4590835"/>
                <a:ext cx="136525" cy="139700"/>
              </a:xfrm>
              <a:prstGeom prst="ellipse">
                <a:avLst/>
              </a:prstGeom>
              <a:solidFill>
                <a:srgbClr val="3366FF"/>
              </a:solidFill>
              <a:ln w="28575">
                <a:solidFill>
                  <a:srgbClr val="2C292B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</p:grpSp>
        <p:sp>
          <p:nvSpPr>
            <p:cNvPr id="91" name="Rectangle à coins arrondis 90">
              <a:extLst>
                <a:ext uri="{FF2B5EF4-FFF2-40B4-BE49-F238E27FC236}">
                  <a16:creationId xmlns:a16="http://schemas.microsoft.com/office/drawing/2014/main" id="{C74B323F-A003-B544-8FC3-4439B45BD73C}"/>
                </a:ext>
              </a:extLst>
            </p:cNvPr>
            <p:cNvSpPr/>
            <p:nvPr/>
          </p:nvSpPr>
          <p:spPr>
            <a:xfrm>
              <a:off x="542635" y="2777067"/>
              <a:ext cx="1688974" cy="525994"/>
            </a:xfrm>
            <a:prstGeom prst="roundRect">
              <a:avLst/>
            </a:prstGeom>
            <a:gradFill rotWithShape="1">
              <a:gsLst>
                <a:gs pos="0">
                  <a:srgbClr val="2980B9"/>
                </a:gs>
                <a:gs pos="100000">
                  <a:srgbClr val="2980B9">
                    <a:alpha val="25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굴림" pitchFamily="-112" charset="-127"/>
                  <a:cs typeface="+mn-cs"/>
                </a:rPr>
                <a:t>Shuttle Loading</a:t>
              </a:r>
            </a:p>
          </p:txBody>
        </p:sp>
      </p:grpSp>
      <p:sp>
        <p:nvSpPr>
          <p:cNvPr id="145" name="ZoneTexte 144">
            <a:extLst>
              <a:ext uri="{FF2B5EF4-FFF2-40B4-BE49-F238E27FC236}">
                <a16:creationId xmlns:a16="http://schemas.microsoft.com/office/drawing/2014/main" id="{E9EE0347-4D76-4A49-8935-6AA25B50B2F1}"/>
              </a:ext>
            </a:extLst>
          </p:cNvPr>
          <p:cNvSpPr txBox="1"/>
          <p:nvPr/>
        </p:nvSpPr>
        <p:spPr>
          <a:xfrm>
            <a:off x="8189135" y="1125822"/>
            <a:ext cx="764266" cy="830997"/>
          </a:xfrm>
          <a:prstGeom prst="rect">
            <a:avLst/>
          </a:prstGeom>
          <a:solidFill>
            <a:srgbClr val="4972AB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fr-FR" sz="48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1</a:t>
            </a:r>
            <a:endParaRPr lang="fr-FR" sz="140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323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Icp</a:t>
            </a:r>
            <a:r>
              <a:rPr lang="fr-FR" dirty="0"/>
              <a:t> source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200I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 err="1"/>
              <a:t>Operation</a:t>
            </a:r>
            <a:r>
              <a:rPr lang="fr-FR" dirty="0"/>
              <a:t> </a:t>
            </a:r>
            <a:r>
              <a:rPr lang="fr-FR" dirty="0" err="1"/>
              <a:t>Sequence</a:t>
            </a:r>
            <a:endParaRPr lang="fr-FR" dirty="0"/>
          </a:p>
        </p:txBody>
      </p: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607CE4E3-BDBB-C04E-BEEC-DFE6F2F4F322}"/>
              </a:ext>
            </a:extLst>
          </p:cNvPr>
          <p:cNvGrpSpPr/>
          <p:nvPr/>
        </p:nvGrpSpPr>
        <p:grpSpPr>
          <a:xfrm>
            <a:off x="1511773" y="927424"/>
            <a:ext cx="5322754" cy="3119922"/>
            <a:chOff x="542635" y="1196471"/>
            <a:chExt cx="7781043" cy="4560844"/>
          </a:xfrm>
        </p:grpSpPr>
        <p:grpSp>
          <p:nvGrpSpPr>
            <p:cNvPr id="77" name="Group 22">
              <a:extLst>
                <a:ext uri="{FF2B5EF4-FFF2-40B4-BE49-F238E27FC236}">
                  <a16:creationId xmlns:a16="http://schemas.microsoft.com/office/drawing/2014/main" id="{FCBB9CFF-D76D-1847-AC1F-AD932A67FB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715" y="4093658"/>
              <a:ext cx="4445000" cy="231775"/>
              <a:chOff x="1091" y="2828"/>
              <a:chExt cx="2800" cy="146"/>
            </a:xfrm>
          </p:grpSpPr>
          <p:grpSp>
            <p:nvGrpSpPr>
              <p:cNvPr id="136" name="Group 23">
                <a:extLst>
                  <a:ext uri="{FF2B5EF4-FFF2-40B4-BE49-F238E27FC236}">
                    <a16:creationId xmlns:a16="http://schemas.microsoft.com/office/drawing/2014/main" id="{132DA3AF-8F5C-B84B-8057-C0EAC2817C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91" y="2828"/>
                <a:ext cx="2800" cy="128"/>
                <a:chOff x="1091" y="2828"/>
                <a:chExt cx="2800" cy="128"/>
              </a:xfrm>
            </p:grpSpPr>
            <p:sp>
              <p:nvSpPr>
                <p:cNvPr id="138" name="Rectangle 24">
                  <a:extLst>
                    <a:ext uri="{FF2B5EF4-FFF2-40B4-BE49-F238E27FC236}">
                      <a16:creationId xmlns:a16="http://schemas.microsoft.com/office/drawing/2014/main" id="{6075572B-47F4-764B-B511-2608F33A4D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1" y="2884"/>
                  <a:ext cx="972" cy="72"/>
                </a:xfrm>
                <a:prstGeom prst="rect">
                  <a:avLst/>
                </a:prstGeom>
                <a:solidFill>
                  <a:srgbClr val="2C29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  <p:sp>
              <p:nvSpPr>
                <p:cNvPr id="139" name="Rectangle 25">
                  <a:extLst>
                    <a:ext uri="{FF2B5EF4-FFF2-40B4-BE49-F238E27FC236}">
                      <a16:creationId xmlns:a16="http://schemas.microsoft.com/office/drawing/2014/main" id="{63E2C414-74F5-E14E-B5B3-4957C421E4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1" y="2832"/>
                  <a:ext cx="944" cy="60"/>
                </a:xfrm>
                <a:prstGeom prst="rect">
                  <a:avLst/>
                </a:prstGeom>
                <a:solidFill>
                  <a:srgbClr val="2C29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  <p:sp>
              <p:nvSpPr>
                <p:cNvPr id="140" name="Rectangle 26">
                  <a:extLst>
                    <a:ext uri="{FF2B5EF4-FFF2-40B4-BE49-F238E27FC236}">
                      <a16:creationId xmlns:a16="http://schemas.microsoft.com/office/drawing/2014/main" id="{027251E4-02BF-A544-B08D-64F71711D3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31" y="2828"/>
                  <a:ext cx="60" cy="64"/>
                </a:xfrm>
                <a:prstGeom prst="rect">
                  <a:avLst/>
                </a:prstGeom>
                <a:solidFill>
                  <a:srgbClr val="2C29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  <p:sp>
              <p:nvSpPr>
                <p:cNvPr id="141" name="Rectangle 27">
                  <a:extLst>
                    <a:ext uri="{FF2B5EF4-FFF2-40B4-BE49-F238E27FC236}">
                      <a16:creationId xmlns:a16="http://schemas.microsoft.com/office/drawing/2014/main" id="{C0B08056-C470-7B4D-B59F-F731C83378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7" y="2884"/>
                  <a:ext cx="84" cy="72"/>
                </a:xfrm>
                <a:prstGeom prst="rect">
                  <a:avLst/>
                </a:prstGeom>
                <a:solidFill>
                  <a:srgbClr val="2C29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</p:grpSp>
          <p:sp>
            <p:nvSpPr>
              <p:cNvPr id="137" name="Rectangle 28">
                <a:extLst>
                  <a:ext uri="{FF2B5EF4-FFF2-40B4-BE49-F238E27FC236}">
                    <a16:creationId xmlns:a16="http://schemas.microsoft.com/office/drawing/2014/main" id="{A6C95BDC-DADD-2E4C-B224-D081B89F30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7" y="2846"/>
                <a:ext cx="579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charset="0"/>
                    <a:ea typeface="굴림" pitchFamily="-112" charset="-127"/>
                  </a:rPr>
                  <a:t>Loading tool</a:t>
                </a:r>
                <a:endParaRPr kumimoji="0" lang="en-US" altLang="ko-K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charset="0"/>
                  <a:ea typeface="굴림" pitchFamily="-112" charset="-127"/>
                </a:endParaRPr>
              </a:p>
            </p:txBody>
          </p:sp>
        </p:grpSp>
        <p:grpSp>
          <p:nvGrpSpPr>
            <p:cNvPr id="78" name="Group 376">
              <a:extLst>
                <a:ext uri="{FF2B5EF4-FFF2-40B4-BE49-F238E27FC236}">
                  <a16:creationId xmlns:a16="http://schemas.microsoft.com/office/drawing/2014/main" id="{93B1DD27-18C5-3446-82D3-23D7B9AE5D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5477" y="3157033"/>
              <a:ext cx="5824538" cy="93662"/>
              <a:chOff x="1094" y="2238"/>
              <a:chExt cx="3669" cy="59"/>
            </a:xfrm>
          </p:grpSpPr>
          <p:sp>
            <p:nvSpPr>
              <p:cNvPr id="130" name="Line 377">
                <a:extLst>
                  <a:ext uri="{FF2B5EF4-FFF2-40B4-BE49-F238E27FC236}">
                    <a16:creationId xmlns:a16="http://schemas.microsoft.com/office/drawing/2014/main" id="{8D348904-051A-F14F-A4B5-F6F668F5B4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4" y="2238"/>
                <a:ext cx="689" cy="0"/>
              </a:xfrm>
              <a:prstGeom prst="line">
                <a:avLst/>
              </a:prstGeom>
              <a:solidFill>
                <a:srgbClr val="2980B9"/>
              </a:solidFill>
              <a:ln w="39688">
                <a:noFill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Line 378">
                <a:extLst>
                  <a:ext uri="{FF2B5EF4-FFF2-40B4-BE49-F238E27FC236}">
                    <a16:creationId xmlns:a16="http://schemas.microsoft.com/office/drawing/2014/main" id="{7A509D19-5C21-3F49-9B96-A2A41D57B0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1" y="2246"/>
                <a:ext cx="632" cy="1"/>
              </a:xfrm>
              <a:prstGeom prst="line">
                <a:avLst/>
              </a:prstGeom>
              <a:solidFill>
                <a:srgbClr val="2980B9"/>
              </a:solidFill>
              <a:ln w="39688">
                <a:noFill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Line 379">
                <a:extLst>
                  <a:ext uri="{FF2B5EF4-FFF2-40B4-BE49-F238E27FC236}">
                    <a16:creationId xmlns:a16="http://schemas.microsoft.com/office/drawing/2014/main" id="{B18FBB57-4641-8543-9B12-E6793F9AD0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49" y="2297"/>
                <a:ext cx="90" cy="0"/>
              </a:xfrm>
              <a:prstGeom prst="line">
                <a:avLst/>
              </a:prstGeom>
              <a:solidFill>
                <a:srgbClr val="2980B9"/>
              </a:solidFill>
              <a:ln w="39688">
                <a:noFill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Line 380">
                <a:extLst>
                  <a:ext uri="{FF2B5EF4-FFF2-40B4-BE49-F238E27FC236}">
                    <a16:creationId xmlns:a16="http://schemas.microsoft.com/office/drawing/2014/main" id="{5A12258B-9E3E-A248-B105-E78BDB4D30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1" y="2297"/>
                <a:ext cx="89" cy="0"/>
              </a:xfrm>
              <a:prstGeom prst="line">
                <a:avLst/>
              </a:prstGeom>
              <a:solidFill>
                <a:srgbClr val="2980B9"/>
              </a:solidFill>
              <a:ln w="39688">
                <a:noFill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" name="Line 381">
                <a:extLst>
                  <a:ext uri="{FF2B5EF4-FFF2-40B4-BE49-F238E27FC236}">
                    <a16:creationId xmlns:a16="http://schemas.microsoft.com/office/drawing/2014/main" id="{4F48A76F-3129-024D-82D6-AA0FF85947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62" y="2250"/>
                <a:ext cx="377" cy="16"/>
              </a:xfrm>
              <a:prstGeom prst="line">
                <a:avLst/>
              </a:prstGeom>
              <a:solidFill>
                <a:srgbClr val="2980B9"/>
              </a:solidFill>
              <a:ln w="39688">
                <a:noFill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" name="Line 382">
                <a:extLst>
                  <a:ext uri="{FF2B5EF4-FFF2-40B4-BE49-F238E27FC236}">
                    <a16:creationId xmlns:a16="http://schemas.microsoft.com/office/drawing/2014/main" id="{0B4280FD-AAF3-6541-93A6-667AF3540C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0" y="2247"/>
                <a:ext cx="425" cy="28"/>
              </a:xfrm>
              <a:prstGeom prst="line">
                <a:avLst/>
              </a:prstGeom>
              <a:solidFill>
                <a:srgbClr val="2980B9"/>
              </a:solidFill>
              <a:ln w="39688">
                <a:noFill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9" name="Rectangle 386">
              <a:extLst>
                <a:ext uri="{FF2B5EF4-FFF2-40B4-BE49-F238E27FC236}">
                  <a16:creationId xmlns:a16="http://schemas.microsoft.com/office/drawing/2014/main" id="{CD1C0847-F156-384F-AFC6-16203F6F4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9602" y="1196471"/>
              <a:ext cx="5934075" cy="428625"/>
            </a:xfrm>
            <a:prstGeom prst="rect">
              <a:avLst/>
            </a:prstGeom>
            <a:solidFill>
              <a:srgbClr val="2980B9"/>
            </a:solidFill>
            <a:ln w="39688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ectangle 387">
              <a:extLst>
                <a:ext uri="{FF2B5EF4-FFF2-40B4-BE49-F238E27FC236}">
                  <a16:creationId xmlns:a16="http://schemas.microsoft.com/office/drawing/2014/main" id="{9241A1BC-1DFE-C44E-93ED-C63BED017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9990" y="1590171"/>
              <a:ext cx="293688" cy="3997325"/>
            </a:xfrm>
            <a:prstGeom prst="rect">
              <a:avLst/>
            </a:prstGeom>
            <a:solidFill>
              <a:srgbClr val="2980B9"/>
            </a:solidFill>
            <a:ln w="39688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388">
              <a:extLst>
                <a:ext uri="{FF2B5EF4-FFF2-40B4-BE49-F238E27FC236}">
                  <a16:creationId xmlns:a16="http://schemas.microsoft.com/office/drawing/2014/main" id="{EF78B1A1-8E9F-DA44-B349-FB94C13FB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9602" y="4647696"/>
              <a:ext cx="292100" cy="947737"/>
            </a:xfrm>
            <a:prstGeom prst="rect">
              <a:avLst/>
            </a:prstGeom>
            <a:solidFill>
              <a:srgbClr val="2980B9"/>
            </a:solidFill>
            <a:ln w="39688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389">
              <a:extLst>
                <a:ext uri="{FF2B5EF4-FFF2-40B4-BE49-F238E27FC236}">
                  <a16:creationId xmlns:a16="http://schemas.microsoft.com/office/drawing/2014/main" id="{B98B1B65-4568-D245-8C3C-13F098B00F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9602" y="1594933"/>
              <a:ext cx="292100" cy="2255837"/>
            </a:xfrm>
            <a:prstGeom prst="rect">
              <a:avLst/>
            </a:prstGeom>
            <a:solidFill>
              <a:srgbClr val="2980B9"/>
            </a:solidFill>
            <a:ln w="39688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83" name="Group 392">
              <a:extLst>
                <a:ext uri="{FF2B5EF4-FFF2-40B4-BE49-F238E27FC236}">
                  <a16:creationId xmlns:a16="http://schemas.microsoft.com/office/drawing/2014/main" id="{C6CC8173-0220-514C-A76F-5CCBC9A3EE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3285" y="1763208"/>
              <a:ext cx="4572000" cy="1174750"/>
              <a:chOff x="1871" y="1657"/>
              <a:chExt cx="2880" cy="740"/>
            </a:xfrm>
            <a:solidFill>
              <a:srgbClr val="FF6600"/>
            </a:solidFill>
          </p:grpSpPr>
          <p:grpSp>
            <p:nvGrpSpPr>
              <p:cNvPr id="120" name="Group 393">
                <a:extLst>
                  <a:ext uri="{FF2B5EF4-FFF2-40B4-BE49-F238E27FC236}">
                    <a16:creationId xmlns:a16="http://schemas.microsoft.com/office/drawing/2014/main" id="{02E2FDDA-A0F4-2342-8EBE-147403BE13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71" y="1657"/>
                <a:ext cx="88" cy="736"/>
                <a:chOff x="2244" y="1632"/>
                <a:chExt cx="88" cy="736"/>
              </a:xfrm>
              <a:grpFill/>
            </p:grpSpPr>
            <p:sp>
              <p:nvSpPr>
                <p:cNvPr id="126" name="AutoShape 394">
                  <a:extLst>
                    <a:ext uri="{FF2B5EF4-FFF2-40B4-BE49-F238E27FC236}">
                      <a16:creationId xmlns:a16="http://schemas.microsoft.com/office/drawing/2014/main" id="{E997DEA6-1F60-E149-B5DD-3836F5E417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44" y="1632"/>
                  <a:ext cx="88" cy="88"/>
                </a:xfrm>
                <a:prstGeom prst="flowChartConnector">
                  <a:avLst/>
                </a:prstGeom>
                <a:grpFill/>
                <a:ln w="39688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7" name="AutoShape 395">
                  <a:extLst>
                    <a:ext uri="{FF2B5EF4-FFF2-40B4-BE49-F238E27FC236}">
                      <a16:creationId xmlns:a16="http://schemas.microsoft.com/office/drawing/2014/main" id="{0206E6B0-0E69-1349-B2FB-9284343E0F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44" y="1848"/>
                  <a:ext cx="88" cy="88"/>
                </a:xfrm>
                <a:prstGeom prst="flowChartConnector">
                  <a:avLst/>
                </a:prstGeom>
                <a:grpFill/>
                <a:ln w="39688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8" name="AutoShape 396">
                  <a:extLst>
                    <a:ext uri="{FF2B5EF4-FFF2-40B4-BE49-F238E27FC236}">
                      <a16:creationId xmlns:a16="http://schemas.microsoft.com/office/drawing/2014/main" id="{5A1026E4-3F48-A845-8AA0-C9805259CD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44" y="2064"/>
                  <a:ext cx="88" cy="88"/>
                </a:xfrm>
                <a:prstGeom prst="flowChartConnector">
                  <a:avLst/>
                </a:prstGeom>
                <a:grpFill/>
                <a:ln w="39688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9" name="AutoShape 397">
                  <a:extLst>
                    <a:ext uri="{FF2B5EF4-FFF2-40B4-BE49-F238E27FC236}">
                      <a16:creationId xmlns:a16="http://schemas.microsoft.com/office/drawing/2014/main" id="{58EE5266-440C-554E-964E-ABA8C5F328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44" y="2280"/>
                  <a:ext cx="88" cy="88"/>
                </a:xfrm>
                <a:prstGeom prst="flowChartConnector">
                  <a:avLst/>
                </a:prstGeom>
                <a:grpFill/>
                <a:ln w="39688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21" name="Group 398">
                <a:extLst>
                  <a:ext uri="{FF2B5EF4-FFF2-40B4-BE49-F238E27FC236}">
                    <a16:creationId xmlns:a16="http://schemas.microsoft.com/office/drawing/2014/main" id="{D89D65FE-5AE0-D649-94AB-92C290B264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63" y="1661"/>
                <a:ext cx="88" cy="736"/>
                <a:chOff x="2256" y="1632"/>
                <a:chExt cx="88" cy="736"/>
              </a:xfrm>
              <a:grpFill/>
            </p:grpSpPr>
            <p:sp>
              <p:nvSpPr>
                <p:cNvPr id="122" name="AutoShape 399">
                  <a:extLst>
                    <a:ext uri="{FF2B5EF4-FFF2-40B4-BE49-F238E27FC236}">
                      <a16:creationId xmlns:a16="http://schemas.microsoft.com/office/drawing/2014/main" id="{76E322CA-1CD7-6E4C-AEB6-5A1A558B50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6" y="1632"/>
                  <a:ext cx="88" cy="88"/>
                </a:xfrm>
                <a:prstGeom prst="flowChartConnector">
                  <a:avLst/>
                </a:prstGeom>
                <a:grpFill/>
                <a:ln w="39688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3" name="AutoShape 400">
                  <a:extLst>
                    <a:ext uri="{FF2B5EF4-FFF2-40B4-BE49-F238E27FC236}">
                      <a16:creationId xmlns:a16="http://schemas.microsoft.com/office/drawing/2014/main" id="{4B3DD47D-4CE0-8C45-B47C-CD2684034C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6" y="1848"/>
                  <a:ext cx="88" cy="88"/>
                </a:xfrm>
                <a:prstGeom prst="flowChartConnector">
                  <a:avLst/>
                </a:prstGeom>
                <a:grpFill/>
                <a:ln w="39688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4" name="AutoShape 401">
                  <a:extLst>
                    <a:ext uri="{FF2B5EF4-FFF2-40B4-BE49-F238E27FC236}">
                      <a16:creationId xmlns:a16="http://schemas.microsoft.com/office/drawing/2014/main" id="{D0B41FBC-0EEA-3644-AD16-01241DA78F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6" y="2064"/>
                  <a:ext cx="88" cy="88"/>
                </a:xfrm>
                <a:prstGeom prst="flowChartConnector">
                  <a:avLst/>
                </a:prstGeom>
                <a:grpFill/>
                <a:ln w="39688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5" name="AutoShape 402">
                  <a:extLst>
                    <a:ext uri="{FF2B5EF4-FFF2-40B4-BE49-F238E27FC236}">
                      <a16:creationId xmlns:a16="http://schemas.microsoft.com/office/drawing/2014/main" id="{F0F9CE47-1A66-C941-B436-95B41D48A8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6" y="2280"/>
                  <a:ext cx="88" cy="88"/>
                </a:xfrm>
                <a:prstGeom prst="flowChartConnector">
                  <a:avLst/>
                </a:prstGeom>
                <a:grpFill/>
                <a:ln w="39688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84" name="Rectangle 31">
              <a:extLst>
                <a:ext uri="{FF2B5EF4-FFF2-40B4-BE49-F238E27FC236}">
                  <a16:creationId xmlns:a16="http://schemas.microsoft.com/office/drawing/2014/main" id="{2EA7064D-448B-4B44-8713-14D3D8316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2390" y="1625096"/>
              <a:ext cx="143537" cy="149599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3813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85" name="Grouper 98">
              <a:extLst>
                <a:ext uri="{FF2B5EF4-FFF2-40B4-BE49-F238E27FC236}">
                  <a16:creationId xmlns:a16="http://schemas.microsoft.com/office/drawing/2014/main" id="{DB98358F-93E0-DC47-A600-22229FC1F36E}"/>
                </a:ext>
              </a:extLst>
            </p:cNvPr>
            <p:cNvGrpSpPr/>
            <p:nvPr/>
          </p:nvGrpSpPr>
          <p:grpSpPr>
            <a:xfrm>
              <a:off x="6627274" y="3183687"/>
              <a:ext cx="1402715" cy="90823"/>
              <a:chOff x="6728874" y="3183687"/>
              <a:chExt cx="1402715" cy="90823"/>
            </a:xfrm>
          </p:grpSpPr>
          <p:sp>
            <p:nvSpPr>
              <p:cNvPr id="118" name="Line 35">
                <a:extLst>
                  <a:ext uri="{FF2B5EF4-FFF2-40B4-BE49-F238E27FC236}">
                    <a16:creationId xmlns:a16="http://schemas.microsoft.com/office/drawing/2014/main" id="{EA29BED5-BFBD-7A49-948D-561B569709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8874" y="3183687"/>
                <a:ext cx="1402715" cy="1716"/>
              </a:xfrm>
              <a:prstGeom prst="line">
                <a:avLst/>
              </a:prstGeom>
              <a:noFill/>
              <a:ln w="128588">
                <a:solidFill>
                  <a:srgbClr val="FFFFFF">
                    <a:lumMod val="5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" name="Line 37">
                <a:extLst>
                  <a:ext uri="{FF2B5EF4-FFF2-40B4-BE49-F238E27FC236}">
                    <a16:creationId xmlns:a16="http://schemas.microsoft.com/office/drawing/2014/main" id="{BD0B9666-815A-174D-A9CB-3E436E7F25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8875" y="3272877"/>
                <a:ext cx="116426" cy="1633"/>
              </a:xfrm>
              <a:prstGeom prst="line">
                <a:avLst/>
              </a:prstGeom>
              <a:noFill/>
              <a:ln w="128588">
                <a:solidFill>
                  <a:srgbClr val="FFFFFF">
                    <a:lumMod val="5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86" name="Rectangle 31">
              <a:extLst>
                <a:ext uri="{FF2B5EF4-FFF2-40B4-BE49-F238E27FC236}">
                  <a16:creationId xmlns:a16="http://schemas.microsoft.com/office/drawing/2014/main" id="{64183C87-1474-534E-AACF-F59BB00730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0414" y="1628764"/>
              <a:ext cx="143537" cy="149599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3813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87" name="Grouper 102">
              <a:extLst>
                <a:ext uri="{FF2B5EF4-FFF2-40B4-BE49-F238E27FC236}">
                  <a16:creationId xmlns:a16="http://schemas.microsoft.com/office/drawing/2014/main" id="{580DBBB1-4CE0-E047-913C-7B182A83B13A}"/>
                </a:ext>
              </a:extLst>
            </p:cNvPr>
            <p:cNvGrpSpPr/>
            <p:nvPr/>
          </p:nvGrpSpPr>
          <p:grpSpPr>
            <a:xfrm>
              <a:off x="2681702" y="3171321"/>
              <a:ext cx="1340707" cy="104823"/>
              <a:chOff x="2678527" y="3171321"/>
              <a:chExt cx="1340707" cy="104823"/>
            </a:xfrm>
          </p:grpSpPr>
          <p:sp>
            <p:nvSpPr>
              <p:cNvPr id="116" name="Line 34">
                <a:extLst>
                  <a:ext uri="{FF2B5EF4-FFF2-40B4-BE49-F238E27FC236}">
                    <a16:creationId xmlns:a16="http://schemas.microsoft.com/office/drawing/2014/main" id="{F849500A-5519-D742-8D9A-B671721C7F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78527" y="3171321"/>
                <a:ext cx="1340707" cy="14082"/>
              </a:xfrm>
              <a:prstGeom prst="line">
                <a:avLst/>
              </a:prstGeom>
              <a:noFill/>
              <a:ln w="128588">
                <a:solidFill>
                  <a:srgbClr val="FFFFFF">
                    <a:lumMod val="5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" name="Line 37">
                <a:extLst>
                  <a:ext uri="{FF2B5EF4-FFF2-40B4-BE49-F238E27FC236}">
                    <a16:creationId xmlns:a16="http://schemas.microsoft.com/office/drawing/2014/main" id="{B4D1F6D8-EA2C-E040-AA1C-FE08E12AA7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02490" y="3274511"/>
                <a:ext cx="116426" cy="1633"/>
              </a:xfrm>
              <a:prstGeom prst="line">
                <a:avLst/>
              </a:prstGeom>
              <a:noFill/>
              <a:ln w="128588">
                <a:solidFill>
                  <a:srgbClr val="FFFFFF">
                    <a:lumMod val="5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88" name="Grouper 4">
              <a:extLst>
                <a:ext uri="{FF2B5EF4-FFF2-40B4-BE49-F238E27FC236}">
                  <a16:creationId xmlns:a16="http://schemas.microsoft.com/office/drawing/2014/main" id="{27BC4419-0354-2342-8B91-C901BF5E67DA}"/>
                </a:ext>
              </a:extLst>
            </p:cNvPr>
            <p:cNvGrpSpPr/>
            <p:nvPr/>
          </p:nvGrpSpPr>
          <p:grpSpPr>
            <a:xfrm>
              <a:off x="3912015" y="3350153"/>
              <a:ext cx="2827338" cy="256440"/>
              <a:chOff x="3912015" y="3350153"/>
              <a:chExt cx="2827338" cy="256440"/>
            </a:xfrm>
          </p:grpSpPr>
          <p:grpSp>
            <p:nvGrpSpPr>
              <p:cNvPr id="102" name="Grouper 107">
                <a:extLst>
                  <a:ext uri="{FF2B5EF4-FFF2-40B4-BE49-F238E27FC236}">
                    <a16:creationId xmlns:a16="http://schemas.microsoft.com/office/drawing/2014/main" id="{C37940ED-7331-6C4A-A0F0-DFF5F84D51C5}"/>
                  </a:ext>
                </a:extLst>
              </p:cNvPr>
              <p:cNvGrpSpPr/>
              <p:nvPr/>
            </p:nvGrpSpPr>
            <p:grpSpPr>
              <a:xfrm>
                <a:off x="3912015" y="3350153"/>
                <a:ext cx="2827338" cy="256440"/>
                <a:chOff x="3912015" y="3345947"/>
                <a:chExt cx="2827338" cy="256440"/>
              </a:xfrm>
            </p:grpSpPr>
            <p:sp>
              <p:nvSpPr>
                <p:cNvPr id="104" name="Rectangle 43">
                  <a:extLst>
                    <a:ext uri="{FF2B5EF4-FFF2-40B4-BE49-F238E27FC236}">
                      <a16:creationId xmlns:a16="http://schemas.microsoft.com/office/drawing/2014/main" id="{7FBACF6E-822D-714E-B0DD-D8965A44DA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31278" y="3345947"/>
                  <a:ext cx="1108075" cy="42863"/>
                </a:xfrm>
                <a:prstGeom prst="rect">
                  <a:avLst/>
                </a:prstGeom>
                <a:solidFill>
                  <a:srgbClr val="040B25"/>
                </a:solidFill>
                <a:ln w="9525">
                  <a:solidFill>
                    <a:srgbClr val="040B25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  <p:sp>
              <p:nvSpPr>
                <p:cNvPr id="105" name="Rectangle 44">
                  <a:extLst>
                    <a:ext uri="{FF2B5EF4-FFF2-40B4-BE49-F238E27FC236}">
                      <a16:creationId xmlns:a16="http://schemas.microsoft.com/office/drawing/2014/main" id="{4EE60C73-CF83-3344-9178-9F58699E08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12015" y="3347535"/>
                  <a:ext cx="1108075" cy="42863"/>
                </a:xfrm>
                <a:prstGeom prst="rect">
                  <a:avLst/>
                </a:prstGeom>
                <a:solidFill>
                  <a:srgbClr val="040B25"/>
                </a:solidFill>
                <a:ln w="9525">
                  <a:solidFill>
                    <a:srgbClr val="040B25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  <p:sp>
              <p:nvSpPr>
                <p:cNvPr id="106" name="Rectangle 45">
                  <a:extLst>
                    <a:ext uri="{FF2B5EF4-FFF2-40B4-BE49-F238E27FC236}">
                      <a16:creationId xmlns:a16="http://schemas.microsoft.com/office/drawing/2014/main" id="{C17E051B-0DFC-C445-AB3F-7AF1526CE2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07315" y="3387222"/>
                  <a:ext cx="574675" cy="79375"/>
                </a:xfrm>
                <a:prstGeom prst="rect">
                  <a:avLst/>
                </a:prstGeom>
                <a:solidFill>
                  <a:srgbClr val="040B25"/>
                </a:solidFill>
                <a:ln w="9525">
                  <a:solidFill>
                    <a:srgbClr val="040B25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  <p:grpSp>
              <p:nvGrpSpPr>
                <p:cNvPr id="107" name="Group 46">
                  <a:extLst>
                    <a:ext uri="{FF2B5EF4-FFF2-40B4-BE49-F238E27FC236}">
                      <a16:creationId xmlns:a16="http://schemas.microsoft.com/office/drawing/2014/main" id="{75AE0D30-C83E-1147-9471-44374413534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13603" y="3399922"/>
                  <a:ext cx="2822575" cy="177800"/>
                  <a:chOff x="2040" y="2831"/>
                  <a:chExt cx="1778" cy="112"/>
                </a:xfrm>
              </p:grpSpPr>
              <p:sp>
                <p:nvSpPr>
                  <p:cNvPr id="111" name="Rectangle 47">
                    <a:extLst>
                      <a:ext uri="{FF2B5EF4-FFF2-40B4-BE49-F238E27FC236}">
                        <a16:creationId xmlns:a16="http://schemas.microsoft.com/office/drawing/2014/main" id="{34465237-B967-A04E-A823-3C1B9CD9FEE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76" y="2881"/>
                    <a:ext cx="1306" cy="62"/>
                  </a:xfrm>
                  <a:prstGeom prst="rect">
                    <a:avLst/>
                  </a:prstGeom>
                  <a:solidFill>
                    <a:srgbClr val="808080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</a:endParaRPr>
                  </a:p>
                </p:txBody>
              </p:sp>
              <p:sp>
                <p:nvSpPr>
                  <p:cNvPr id="112" name="Rectangle 48">
                    <a:extLst>
                      <a:ext uri="{FF2B5EF4-FFF2-40B4-BE49-F238E27FC236}">
                        <a16:creationId xmlns:a16="http://schemas.microsoft.com/office/drawing/2014/main" id="{8516D482-58D5-7740-A990-008EB40C3EC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40" y="2831"/>
                    <a:ext cx="298" cy="46"/>
                  </a:xfrm>
                  <a:prstGeom prst="rect">
                    <a:avLst/>
                  </a:prstGeom>
                  <a:solidFill>
                    <a:srgbClr val="808080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</a:endParaRPr>
                  </a:p>
                </p:txBody>
              </p:sp>
              <p:sp>
                <p:nvSpPr>
                  <p:cNvPr id="113" name="Rectangle 49">
                    <a:extLst>
                      <a:ext uri="{FF2B5EF4-FFF2-40B4-BE49-F238E27FC236}">
                        <a16:creationId xmlns:a16="http://schemas.microsoft.com/office/drawing/2014/main" id="{C82B75CC-7425-B448-9205-D8F4A977B1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0" y="2831"/>
                    <a:ext cx="298" cy="46"/>
                  </a:xfrm>
                  <a:prstGeom prst="rect">
                    <a:avLst/>
                  </a:prstGeom>
                  <a:solidFill>
                    <a:srgbClr val="808080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</a:endParaRPr>
                  </a:p>
                </p:txBody>
              </p:sp>
              <p:sp>
                <p:nvSpPr>
                  <p:cNvPr id="114" name="Rectangle 50">
                    <a:extLst>
                      <a:ext uri="{FF2B5EF4-FFF2-40B4-BE49-F238E27FC236}">
                        <a16:creationId xmlns:a16="http://schemas.microsoft.com/office/drawing/2014/main" id="{A253A4A5-A9F1-4F45-A7B7-3E8AFEB0541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80" y="2843"/>
                    <a:ext cx="54" cy="82"/>
                  </a:xfrm>
                  <a:prstGeom prst="rect">
                    <a:avLst/>
                  </a:pr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</a:endParaRPr>
                  </a:p>
                </p:txBody>
              </p:sp>
              <p:sp>
                <p:nvSpPr>
                  <p:cNvPr id="115" name="Rectangle 51">
                    <a:extLst>
                      <a:ext uri="{FF2B5EF4-FFF2-40B4-BE49-F238E27FC236}">
                        <a16:creationId xmlns:a16="http://schemas.microsoft.com/office/drawing/2014/main" id="{163264B6-0CCD-8948-B391-831B9FC6014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" y="2841"/>
                    <a:ext cx="54" cy="82"/>
                  </a:xfrm>
                  <a:prstGeom prst="rect">
                    <a:avLst/>
                  </a:pr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</a:endParaRPr>
                  </a:p>
                </p:txBody>
              </p:sp>
            </p:grpSp>
            <p:sp>
              <p:nvSpPr>
                <p:cNvPr id="108" name="Rectangle 52">
                  <a:extLst>
                    <a:ext uri="{FF2B5EF4-FFF2-40B4-BE49-F238E27FC236}">
                      <a16:creationId xmlns:a16="http://schemas.microsoft.com/office/drawing/2014/main" id="{F2C3D364-BB52-EE40-BC95-C8CA2F8789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70965" y="3387222"/>
                  <a:ext cx="574675" cy="79375"/>
                </a:xfrm>
                <a:prstGeom prst="rect">
                  <a:avLst/>
                </a:prstGeom>
                <a:solidFill>
                  <a:srgbClr val="040B25"/>
                </a:solidFill>
                <a:ln w="9525">
                  <a:solidFill>
                    <a:srgbClr val="040B25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  <p:sp>
              <p:nvSpPr>
                <p:cNvPr id="109" name="Rectangle 53">
                  <a:extLst>
                    <a:ext uri="{FF2B5EF4-FFF2-40B4-BE49-F238E27FC236}">
                      <a16:creationId xmlns:a16="http://schemas.microsoft.com/office/drawing/2014/main" id="{9D0B9A41-A3FD-134B-A19C-2E3025D5AB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91515" y="3393572"/>
                  <a:ext cx="669925" cy="66675"/>
                </a:xfrm>
                <a:prstGeom prst="rect">
                  <a:avLst/>
                </a:prstGeom>
                <a:solidFill>
                  <a:srgbClr val="2B6973"/>
                </a:solidFill>
                <a:ln w="9525">
                  <a:solidFill>
                    <a:srgbClr val="30388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  <p:sp>
              <p:nvSpPr>
                <p:cNvPr id="110" name="Rectangle 54">
                  <a:extLst>
                    <a:ext uri="{FF2B5EF4-FFF2-40B4-BE49-F238E27FC236}">
                      <a16:creationId xmlns:a16="http://schemas.microsoft.com/office/drawing/2014/main" id="{EBDE2482-66E7-B149-852C-1B0D53CE46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70978" y="3399923"/>
                  <a:ext cx="524909" cy="2024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pitchFamily="-106" charset="0"/>
                      <a:ea typeface="굴림" pitchFamily="-106" charset="-127"/>
                      <a:cs typeface="굴림" pitchFamily="-106" charset="-127"/>
                    </a:rPr>
                    <a:t>Shuttle</a:t>
                  </a:r>
                </a:p>
              </p:txBody>
            </p:sp>
          </p:grpSp>
          <p:sp>
            <p:nvSpPr>
              <p:cNvPr id="103" name="Rectangle 55">
                <a:extLst>
                  <a:ext uri="{FF2B5EF4-FFF2-40B4-BE49-F238E27FC236}">
                    <a16:creationId xmlns:a16="http://schemas.microsoft.com/office/drawing/2014/main" id="{2C4F14D0-50E0-B346-A6D8-6D507A86CF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0128" y="3477665"/>
                <a:ext cx="42863" cy="1016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24285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</p:grpSp>
        <p:grpSp>
          <p:nvGrpSpPr>
            <p:cNvPr id="89" name="Grouper 12">
              <a:extLst>
                <a:ext uri="{FF2B5EF4-FFF2-40B4-BE49-F238E27FC236}">
                  <a16:creationId xmlns:a16="http://schemas.microsoft.com/office/drawing/2014/main" id="{212D802F-00D5-0B42-8420-A427A57A613B}"/>
                </a:ext>
              </a:extLst>
            </p:cNvPr>
            <p:cNvGrpSpPr/>
            <p:nvPr/>
          </p:nvGrpSpPr>
          <p:grpSpPr>
            <a:xfrm>
              <a:off x="3962815" y="3473191"/>
              <a:ext cx="2724150" cy="2284124"/>
              <a:chOff x="3962815" y="3473191"/>
              <a:chExt cx="2724150" cy="2284124"/>
            </a:xfrm>
          </p:grpSpPr>
          <p:sp>
            <p:nvSpPr>
              <p:cNvPr id="91" name="Rectangle 30">
                <a:extLst>
                  <a:ext uri="{FF2B5EF4-FFF2-40B4-BE49-F238E27FC236}">
                    <a16:creationId xmlns:a16="http://schemas.microsoft.com/office/drawing/2014/main" id="{04B412E5-AD7E-8D4D-A1FA-05E082D099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9165" y="3607840"/>
                <a:ext cx="2713038" cy="396875"/>
              </a:xfrm>
              <a:prstGeom prst="rect">
                <a:avLst/>
              </a:prstGeom>
              <a:solidFill>
                <a:srgbClr val="95A5A6"/>
              </a:solidFill>
              <a:ln w="12700">
                <a:solidFill>
                  <a:srgbClr val="040B25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92" name="Rectangle 31">
                <a:extLst>
                  <a:ext uri="{FF2B5EF4-FFF2-40B4-BE49-F238E27FC236}">
                    <a16:creationId xmlns:a16="http://schemas.microsoft.com/office/drawing/2014/main" id="{E6D3CF7F-57F3-AC43-8FC6-D780E3E6B1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2640" y="4004715"/>
                <a:ext cx="481013" cy="1752600"/>
              </a:xfrm>
              <a:prstGeom prst="rect">
                <a:avLst/>
              </a:prstGeom>
              <a:solidFill>
                <a:srgbClr val="95A5A6"/>
              </a:solidFill>
              <a:ln w="12700">
                <a:solidFill>
                  <a:srgbClr val="040B25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93" name="Rectangle 32">
                <a:extLst>
                  <a:ext uri="{FF2B5EF4-FFF2-40B4-BE49-F238E27FC236}">
                    <a16:creationId xmlns:a16="http://schemas.microsoft.com/office/drawing/2014/main" id="{3DD75223-6B95-7140-A3FA-042E5D39EE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88515" y="3506240"/>
                <a:ext cx="298450" cy="498475"/>
              </a:xfrm>
              <a:prstGeom prst="rect">
                <a:avLst/>
              </a:prstGeom>
              <a:solidFill>
                <a:srgbClr val="95A5A6"/>
              </a:solidFill>
              <a:ln w="12700">
                <a:solidFill>
                  <a:srgbClr val="040B25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94" name="Rectangle 33">
                <a:extLst>
                  <a:ext uri="{FF2B5EF4-FFF2-40B4-BE49-F238E27FC236}">
                    <a16:creationId xmlns:a16="http://schemas.microsoft.com/office/drawing/2014/main" id="{FFC28622-B763-B34C-9932-9BBF50A341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2815" y="3506240"/>
                <a:ext cx="292100" cy="498475"/>
              </a:xfrm>
              <a:prstGeom prst="rect">
                <a:avLst/>
              </a:prstGeom>
              <a:solidFill>
                <a:srgbClr val="95A5A6"/>
              </a:solidFill>
              <a:ln w="12700">
                <a:solidFill>
                  <a:srgbClr val="040B25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95" name="Rectangle 36">
                <a:extLst>
                  <a:ext uri="{FF2B5EF4-FFF2-40B4-BE49-F238E27FC236}">
                    <a16:creationId xmlns:a16="http://schemas.microsoft.com/office/drawing/2014/main" id="{C291A711-D2C4-0246-96B8-FB22BF7873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2053" y="3614190"/>
                <a:ext cx="103188" cy="384175"/>
              </a:xfrm>
              <a:prstGeom prst="rect">
                <a:avLst/>
              </a:prstGeom>
              <a:solidFill>
                <a:srgbClr val="95A5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96" name="Rectangle 37">
                <a:extLst>
                  <a:ext uri="{FF2B5EF4-FFF2-40B4-BE49-F238E27FC236}">
                    <a16:creationId xmlns:a16="http://schemas.microsoft.com/office/drawing/2014/main" id="{333DAD67-55C4-BD43-8032-800B6D6269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5653" y="3614190"/>
                <a:ext cx="103188" cy="384175"/>
              </a:xfrm>
              <a:prstGeom prst="rect">
                <a:avLst/>
              </a:prstGeom>
              <a:solidFill>
                <a:srgbClr val="95A5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97" name="Text Box 38">
                <a:extLst>
                  <a:ext uri="{FF2B5EF4-FFF2-40B4-BE49-F238E27FC236}">
                    <a16:creationId xmlns:a16="http://schemas.microsoft.com/office/drawing/2014/main" id="{4F76905E-D5A8-F747-9383-D316BE93F0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55065" y="3576960"/>
                <a:ext cx="1050286" cy="3824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9pPr>
              </a:lstStyle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굴림" pitchFamily="-112" charset="-127"/>
                  </a:rPr>
                  <a:t>Cathode</a:t>
                </a:r>
                <a:endParaRPr kumimoji="0" lang="en-US" altLang="ko-K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굴림" pitchFamily="-112" charset="-127"/>
                </a:endParaRPr>
              </a:p>
            </p:txBody>
          </p:sp>
          <p:sp>
            <p:nvSpPr>
              <p:cNvPr id="98" name="Rectangle 39">
                <a:extLst>
                  <a:ext uri="{FF2B5EF4-FFF2-40B4-BE49-F238E27FC236}">
                    <a16:creationId xmlns:a16="http://schemas.microsoft.com/office/drawing/2014/main" id="{89E830C6-E3E4-AA42-AE91-B48F2094DF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8575" y="3963439"/>
                <a:ext cx="467140" cy="62417"/>
              </a:xfrm>
              <a:prstGeom prst="rect">
                <a:avLst/>
              </a:prstGeom>
              <a:solidFill>
                <a:srgbClr val="95A5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99" name="Rectangle 40">
                <a:extLst>
                  <a:ext uri="{FF2B5EF4-FFF2-40B4-BE49-F238E27FC236}">
                    <a16:creationId xmlns:a16="http://schemas.microsoft.com/office/drawing/2014/main" id="{AB76224E-8B77-3248-9AD7-C803A07DCC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0128" y="3607840"/>
                <a:ext cx="42863" cy="2149475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100" name="Oval 34">
                <a:extLst>
                  <a:ext uri="{FF2B5EF4-FFF2-40B4-BE49-F238E27FC236}">
                    <a16:creationId xmlns:a16="http://schemas.microsoft.com/office/drawing/2014/main" id="{1B266C02-48A9-6940-A6E2-8C72EC59B4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2190" y="3474490"/>
                <a:ext cx="136525" cy="139700"/>
              </a:xfrm>
              <a:prstGeom prst="ellipse">
                <a:avLst/>
              </a:prstGeom>
              <a:solidFill>
                <a:srgbClr val="3366FF"/>
              </a:solidFill>
              <a:ln w="28575">
                <a:solidFill>
                  <a:srgbClr val="2C292B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101" name="Oval 34">
                <a:extLst>
                  <a:ext uri="{FF2B5EF4-FFF2-40B4-BE49-F238E27FC236}">
                    <a16:creationId xmlns:a16="http://schemas.microsoft.com/office/drawing/2014/main" id="{46F72513-01EB-CE41-9BB5-6D1F3EF2B3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3703" y="3473191"/>
                <a:ext cx="136525" cy="139700"/>
              </a:xfrm>
              <a:prstGeom prst="ellipse">
                <a:avLst/>
              </a:prstGeom>
              <a:solidFill>
                <a:srgbClr val="3366FF"/>
              </a:solidFill>
              <a:ln w="28575">
                <a:solidFill>
                  <a:srgbClr val="2C292B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</p:grpSp>
        <p:sp>
          <p:nvSpPr>
            <p:cNvPr id="90" name="Rectangle à coins arrondis 89">
              <a:extLst>
                <a:ext uri="{FF2B5EF4-FFF2-40B4-BE49-F238E27FC236}">
                  <a16:creationId xmlns:a16="http://schemas.microsoft.com/office/drawing/2014/main" id="{A3B6BE19-140E-3748-AA62-9AC822FBD1C2}"/>
                </a:ext>
              </a:extLst>
            </p:cNvPr>
            <p:cNvSpPr/>
            <p:nvPr/>
          </p:nvSpPr>
          <p:spPr>
            <a:xfrm>
              <a:off x="542635" y="2777067"/>
              <a:ext cx="1688974" cy="525994"/>
            </a:xfrm>
            <a:prstGeom prst="roundRect">
              <a:avLst/>
            </a:prstGeom>
            <a:gradFill rotWithShape="1">
              <a:gsLst>
                <a:gs pos="0">
                  <a:srgbClr val="2980B9"/>
                </a:gs>
                <a:gs pos="100000">
                  <a:srgbClr val="2980B9">
                    <a:alpha val="25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굴림" pitchFamily="-112" charset="-127"/>
                  <a:cs typeface="+mn-cs"/>
                </a:rPr>
                <a:t>Cathode Up</a:t>
              </a:r>
            </a:p>
          </p:txBody>
        </p:sp>
      </p:grpSp>
      <p:sp>
        <p:nvSpPr>
          <p:cNvPr id="142" name="ZoneTexte 141">
            <a:extLst>
              <a:ext uri="{FF2B5EF4-FFF2-40B4-BE49-F238E27FC236}">
                <a16:creationId xmlns:a16="http://schemas.microsoft.com/office/drawing/2014/main" id="{8CA67641-3438-0143-A48E-0827BDBCD720}"/>
              </a:ext>
            </a:extLst>
          </p:cNvPr>
          <p:cNvSpPr txBox="1"/>
          <p:nvPr/>
        </p:nvSpPr>
        <p:spPr>
          <a:xfrm>
            <a:off x="8189135" y="2260586"/>
            <a:ext cx="764266" cy="830997"/>
          </a:xfrm>
          <a:prstGeom prst="rect">
            <a:avLst/>
          </a:prstGeom>
          <a:solidFill>
            <a:srgbClr val="E74C15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fr-FR" sz="48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2</a:t>
            </a:r>
            <a:endParaRPr lang="fr-FR" sz="140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43" name="Rectangle 391">
            <a:extLst>
              <a:ext uri="{FF2B5EF4-FFF2-40B4-BE49-F238E27FC236}">
                <a16:creationId xmlns:a16="http://schemas.microsoft.com/office/drawing/2014/main" id="{5AB2E140-659D-D64C-B3C8-03AF575E043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020795" y="2811021"/>
            <a:ext cx="1171747" cy="361938"/>
          </a:xfrm>
          <a:prstGeom prst="rect">
            <a:avLst/>
          </a:prstGeom>
          <a:solidFill>
            <a:srgbClr val="002060"/>
          </a:solidFill>
          <a:ln w="39688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23585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Icp</a:t>
            </a:r>
            <a:r>
              <a:rPr lang="fr-FR" dirty="0"/>
              <a:t> source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200I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 err="1"/>
              <a:t>Operation</a:t>
            </a:r>
            <a:r>
              <a:rPr lang="fr-FR" dirty="0"/>
              <a:t> </a:t>
            </a:r>
            <a:r>
              <a:rPr lang="fr-FR" dirty="0" err="1"/>
              <a:t>Sequence</a:t>
            </a:r>
            <a:endParaRPr lang="fr-FR" dirty="0"/>
          </a:p>
        </p:txBody>
      </p:sp>
      <p:grpSp>
        <p:nvGrpSpPr>
          <p:cNvPr id="102" name="Groupe 101">
            <a:extLst>
              <a:ext uri="{FF2B5EF4-FFF2-40B4-BE49-F238E27FC236}">
                <a16:creationId xmlns:a16="http://schemas.microsoft.com/office/drawing/2014/main" id="{72F70915-9411-D649-918B-D68C7CB4A4CE}"/>
              </a:ext>
            </a:extLst>
          </p:cNvPr>
          <p:cNvGrpSpPr/>
          <p:nvPr/>
        </p:nvGrpSpPr>
        <p:grpSpPr>
          <a:xfrm>
            <a:off x="1511773" y="927424"/>
            <a:ext cx="5322754" cy="3548909"/>
            <a:chOff x="542635" y="1196471"/>
            <a:chExt cx="7781043" cy="5187956"/>
          </a:xfrm>
        </p:grpSpPr>
        <p:grpSp>
          <p:nvGrpSpPr>
            <p:cNvPr id="103" name="Grouper 99">
              <a:extLst>
                <a:ext uri="{FF2B5EF4-FFF2-40B4-BE49-F238E27FC236}">
                  <a16:creationId xmlns:a16="http://schemas.microsoft.com/office/drawing/2014/main" id="{0E87B130-F9A8-4849-9841-265EF6F61844}"/>
                </a:ext>
              </a:extLst>
            </p:cNvPr>
            <p:cNvGrpSpPr/>
            <p:nvPr/>
          </p:nvGrpSpPr>
          <p:grpSpPr>
            <a:xfrm>
              <a:off x="3962815" y="3473191"/>
              <a:ext cx="2724150" cy="2284124"/>
              <a:chOff x="3962815" y="3473235"/>
              <a:chExt cx="2724150" cy="2284124"/>
            </a:xfrm>
          </p:grpSpPr>
          <p:sp>
            <p:nvSpPr>
              <p:cNvPr id="182" name="Rectangle 30">
                <a:extLst>
                  <a:ext uri="{FF2B5EF4-FFF2-40B4-BE49-F238E27FC236}">
                    <a16:creationId xmlns:a16="http://schemas.microsoft.com/office/drawing/2014/main" id="{1E915CD6-E7D4-2C47-9578-5DE71FA3F4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9165" y="3607884"/>
                <a:ext cx="2713038" cy="396875"/>
              </a:xfrm>
              <a:prstGeom prst="rect">
                <a:avLst/>
              </a:prstGeom>
              <a:solidFill>
                <a:srgbClr val="95A5A6"/>
              </a:solidFill>
              <a:ln w="12700">
                <a:solidFill>
                  <a:srgbClr val="040B25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183" name="Rectangle 31">
                <a:extLst>
                  <a:ext uri="{FF2B5EF4-FFF2-40B4-BE49-F238E27FC236}">
                    <a16:creationId xmlns:a16="http://schemas.microsoft.com/office/drawing/2014/main" id="{FE0D4C7A-1E36-C545-8EC4-40FF2334F3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2640" y="4004759"/>
                <a:ext cx="481013" cy="1752600"/>
              </a:xfrm>
              <a:prstGeom prst="rect">
                <a:avLst/>
              </a:prstGeom>
              <a:solidFill>
                <a:srgbClr val="95A5A6"/>
              </a:solidFill>
              <a:ln w="12700">
                <a:solidFill>
                  <a:srgbClr val="040B25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184" name="Rectangle 32">
                <a:extLst>
                  <a:ext uri="{FF2B5EF4-FFF2-40B4-BE49-F238E27FC236}">
                    <a16:creationId xmlns:a16="http://schemas.microsoft.com/office/drawing/2014/main" id="{58B3B01E-55B2-154D-9FDC-17CDD4984E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88515" y="3506284"/>
                <a:ext cx="298450" cy="498475"/>
              </a:xfrm>
              <a:prstGeom prst="rect">
                <a:avLst/>
              </a:prstGeom>
              <a:solidFill>
                <a:srgbClr val="95A5A6"/>
              </a:solidFill>
              <a:ln w="12700">
                <a:solidFill>
                  <a:srgbClr val="040B25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185" name="Rectangle 33">
                <a:extLst>
                  <a:ext uri="{FF2B5EF4-FFF2-40B4-BE49-F238E27FC236}">
                    <a16:creationId xmlns:a16="http://schemas.microsoft.com/office/drawing/2014/main" id="{82296668-3D3B-704A-8DF4-FF3D677B74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2815" y="3506284"/>
                <a:ext cx="292100" cy="498475"/>
              </a:xfrm>
              <a:prstGeom prst="rect">
                <a:avLst/>
              </a:prstGeom>
              <a:solidFill>
                <a:srgbClr val="95A5A6"/>
              </a:solidFill>
              <a:ln w="12700">
                <a:solidFill>
                  <a:srgbClr val="040B25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186" name="Rectangle 36">
                <a:extLst>
                  <a:ext uri="{FF2B5EF4-FFF2-40B4-BE49-F238E27FC236}">
                    <a16:creationId xmlns:a16="http://schemas.microsoft.com/office/drawing/2014/main" id="{71B4CAED-2DC4-964B-AA08-333CFE015D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2053" y="3614234"/>
                <a:ext cx="103188" cy="384175"/>
              </a:xfrm>
              <a:prstGeom prst="rect">
                <a:avLst/>
              </a:prstGeom>
              <a:solidFill>
                <a:srgbClr val="95A5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187" name="Rectangle 37">
                <a:extLst>
                  <a:ext uri="{FF2B5EF4-FFF2-40B4-BE49-F238E27FC236}">
                    <a16:creationId xmlns:a16="http://schemas.microsoft.com/office/drawing/2014/main" id="{39828D19-A78B-6645-B52B-A911E7E684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5653" y="3614234"/>
                <a:ext cx="103188" cy="384175"/>
              </a:xfrm>
              <a:prstGeom prst="rect">
                <a:avLst/>
              </a:prstGeom>
              <a:solidFill>
                <a:srgbClr val="95A5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188" name="Text Box 38">
                <a:extLst>
                  <a:ext uri="{FF2B5EF4-FFF2-40B4-BE49-F238E27FC236}">
                    <a16:creationId xmlns:a16="http://schemas.microsoft.com/office/drawing/2014/main" id="{43A9C0E4-921D-604A-AB24-B4963249BB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55065" y="3577006"/>
                <a:ext cx="1050286" cy="3824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9pPr>
              </a:lstStyle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굴림" pitchFamily="-112" charset="-127"/>
                  </a:rPr>
                  <a:t>Cathode</a:t>
                </a:r>
                <a:endParaRPr kumimoji="0" lang="en-US" altLang="ko-K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굴림" pitchFamily="-112" charset="-127"/>
                </a:endParaRPr>
              </a:p>
            </p:txBody>
          </p:sp>
          <p:sp>
            <p:nvSpPr>
              <p:cNvPr id="189" name="Rectangle 39">
                <a:extLst>
                  <a:ext uri="{FF2B5EF4-FFF2-40B4-BE49-F238E27FC236}">
                    <a16:creationId xmlns:a16="http://schemas.microsoft.com/office/drawing/2014/main" id="{C0F98C0F-F13C-7743-8861-042424C46A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8575" y="3963483"/>
                <a:ext cx="467140" cy="62417"/>
              </a:xfrm>
              <a:prstGeom prst="rect">
                <a:avLst/>
              </a:prstGeom>
              <a:solidFill>
                <a:srgbClr val="95A5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190" name="Rectangle 40">
                <a:extLst>
                  <a:ext uri="{FF2B5EF4-FFF2-40B4-BE49-F238E27FC236}">
                    <a16:creationId xmlns:a16="http://schemas.microsoft.com/office/drawing/2014/main" id="{63E2263C-8610-3D49-82A2-34C9ACCEE2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0128" y="3607884"/>
                <a:ext cx="42863" cy="2149475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191" name="Rectangle 55">
                <a:extLst>
                  <a:ext uri="{FF2B5EF4-FFF2-40B4-BE49-F238E27FC236}">
                    <a16:creationId xmlns:a16="http://schemas.microsoft.com/office/drawing/2014/main" id="{C473CD91-6548-0745-BEF9-84AFEA7D7D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0128" y="3477709"/>
                <a:ext cx="42863" cy="1016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24285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192" name="Oval 34">
                <a:extLst>
                  <a:ext uri="{FF2B5EF4-FFF2-40B4-BE49-F238E27FC236}">
                    <a16:creationId xmlns:a16="http://schemas.microsoft.com/office/drawing/2014/main" id="{EEA6B13D-B6FA-2442-B456-D09A72D513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2190" y="3474534"/>
                <a:ext cx="136525" cy="139700"/>
              </a:xfrm>
              <a:prstGeom prst="ellipse">
                <a:avLst/>
              </a:prstGeom>
              <a:solidFill>
                <a:srgbClr val="3366FF"/>
              </a:solidFill>
              <a:ln w="28575">
                <a:solidFill>
                  <a:srgbClr val="2C292B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193" name="Oval 34">
                <a:extLst>
                  <a:ext uri="{FF2B5EF4-FFF2-40B4-BE49-F238E27FC236}">
                    <a16:creationId xmlns:a16="http://schemas.microsoft.com/office/drawing/2014/main" id="{13A22802-BE27-9D4C-A5C2-48348FCCF5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3703" y="3473235"/>
                <a:ext cx="136525" cy="139700"/>
              </a:xfrm>
              <a:prstGeom prst="ellipse">
                <a:avLst/>
              </a:prstGeom>
              <a:solidFill>
                <a:srgbClr val="3366FF"/>
              </a:solidFill>
              <a:ln w="28575">
                <a:solidFill>
                  <a:srgbClr val="2C292B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</p:grpSp>
        <p:grpSp>
          <p:nvGrpSpPr>
            <p:cNvPr id="104" name="Group 22">
              <a:extLst>
                <a:ext uri="{FF2B5EF4-FFF2-40B4-BE49-F238E27FC236}">
                  <a16:creationId xmlns:a16="http://schemas.microsoft.com/office/drawing/2014/main" id="{A3F09B26-3BA4-534E-8531-2020E3BFCB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715" y="4093658"/>
              <a:ext cx="4445000" cy="203200"/>
              <a:chOff x="1091" y="2828"/>
              <a:chExt cx="2800" cy="128"/>
            </a:xfrm>
          </p:grpSpPr>
          <p:grpSp>
            <p:nvGrpSpPr>
              <p:cNvPr id="176" name="Group 23">
                <a:extLst>
                  <a:ext uri="{FF2B5EF4-FFF2-40B4-BE49-F238E27FC236}">
                    <a16:creationId xmlns:a16="http://schemas.microsoft.com/office/drawing/2014/main" id="{507A3B55-5F25-B84C-8A67-3123458DB3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91" y="2828"/>
                <a:ext cx="2800" cy="128"/>
                <a:chOff x="1091" y="2828"/>
                <a:chExt cx="2800" cy="128"/>
              </a:xfrm>
            </p:grpSpPr>
            <p:sp>
              <p:nvSpPr>
                <p:cNvPr id="178" name="Rectangle 24">
                  <a:extLst>
                    <a:ext uri="{FF2B5EF4-FFF2-40B4-BE49-F238E27FC236}">
                      <a16:creationId xmlns:a16="http://schemas.microsoft.com/office/drawing/2014/main" id="{93455814-B4D8-B148-930F-1438359AB0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1" y="2884"/>
                  <a:ext cx="972" cy="72"/>
                </a:xfrm>
                <a:prstGeom prst="rect">
                  <a:avLst/>
                </a:prstGeom>
                <a:solidFill>
                  <a:srgbClr val="2C29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  <p:sp>
              <p:nvSpPr>
                <p:cNvPr id="179" name="Rectangle 25">
                  <a:extLst>
                    <a:ext uri="{FF2B5EF4-FFF2-40B4-BE49-F238E27FC236}">
                      <a16:creationId xmlns:a16="http://schemas.microsoft.com/office/drawing/2014/main" id="{93F853AF-FBB3-CF4A-A27E-E7B9CF037C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1" y="2832"/>
                  <a:ext cx="944" cy="60"/>
                </a:xfrm>
                <a:prstGeom prst="rect">
                  <a:avLst/>
                </a:prstGeom>
                <a:solidFill>
                  <a:srgbClr val="2C29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  <p:sp>
              <p:nvSpPr>
                <p:cNvPr id="180" name="Rectangle 26">
                  <a:extLst>
                    <a:ext uri="{FF2B5EF4-FFF2-40B4-BE49-F238E27FC236}">
                      <a16:creationId xmlns:a16="http://schemas.microsoft.com/office/drawing/2014/main" id="{BBEC5F39-2237-634F-96D9-5293DA6B63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31" y="2828"/>
                  <a:ext cx="60" cy="64"/>
                </a:xfrm>
                <a:prstGeom prst="rect">
                  <a:avLst/>
                </a:prstGeom>
                <a:solidFill>
                  <a:srgbClr val="2C29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  <p:sp>
              <p:nvSpPr>
                <p:cNvPr id="181" name="Rectangle 27">
                  <a:extLst>
                    <a:ext uri="{FF2B5EF4-FFF2-40B4-BE49-F238E27FC236}">
                      <a16:creationId xmlns:a16="http://schemas.microsoft.com/office/drawing/2014/main" id="{D494E4F4-B5B0-334C-B607-DB523F0D1D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7" y="2884"/>
                  <a:ext cx="84" cy="72"/>
                </a:xfrm>
                <a:prstGeom prst="rect">
                  <a:avLst/>
                </a:prstGeom>
                <a:solidFill>
                  <a:srgbClr val="2C29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</p:grpSp>
          <p:sp>
            <p:nvSpPr>
              <p:cNvPr id="177" name="Rectangle 28">
                <a:extLst>
                  <a:ext uri="{FF2B5EF4-FFF2-40B4-BE49-F238E27FC236}">
                    <a16:creationId xmlns:a16="http://schemas.microsoft.com/office/drawing/2014/main" id="{F7C90FBD-290B-6843-BF40-3624D00C99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7" y="2846"/>
                <a:ext cx="396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charset="0"/>
                    <a:ea typeface="굴림" pitchFamily="-112" charset="-127"/>
                  </a:rPr>
                  <a:t>Loading tool</a:t>
                </a:r>
                <a:endParaRPr kumimoji="0" lang="en-US" altLang="ko-K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charset="0"/>
                  <a:ea typeface="굴림" pitchFamily="-112" charset="-127"/>
                </a:endParaRPr>
              </a:p>
            </p:txBody>
          </p:sp>
        </p:grpSp>
        <p:grpSp>
          <p:nvGrpSpPr>
            <p:cNvPr id="105" name="Group 41">
              <a:extLst>
                <a:ext uri="{FF2B5EF4-FFF2-40B4-BE49-F238E27FC236}">
                  <a16:creationId xmlns:a16="http://schemas.microsoft.com/office/drawing/2014/main" id="{4976E0F5-9F57-8545-82BC-CBFBEC2D66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12015" y="3345947"/>
              <a:ext cx="2827338" cy="233362"/>
              <a:chOff x="2043" y="2801"/>
              <a:chExt cx="1781" cy="147"/>
            </a:xfrm>
          </p:grpSpPr>
          <p:grpSp>
            <p:nvGrpSpPr>
              <p:cNvPr id="162" name="Group 42">
                <a:extLst>
                  <a:ext uri="{FF2B5EF4-FFF2-40B4-BE49-F238E27FC236}">
                    <a16:creationId xmlns:a16="http://schemas.microsoft.com/office/drawing/2014/main" id="{88C13E79-EB0F-E444-81ED-17D128BDCF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43" y="2801"/>
                <a:ext cx="1781" cy="146"/>
                <a:chOff x="2039" y="2801"/>
                <a:chExt cx="1781" cy="146"/>
              </a:xfrm>
            </p:grpSpPr>
            <p:sp>
              <p:nvSpPr>
                <p:cNvPr id="164" name="Rectangle 43">
                  <a:extLst>
                    <a:ext uri="{FF2B5EF4-FFF2-40B4-BE49-F238E27FC236}">
                      <a16:creationId xmlns:a16="http://schemas.microsoft.com/office/drawing/2014/main" id="{49073419-B7B8-0348-9E30-AB1104B0F7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2" y="2801"/>
                  <a:ext cx="698" cy="27"/>
                </a:xfrm>
                <a:prstGeom prst="rect">
                  <a:avLst/>
                </a:prstGeom>
                <a:solidFill>
                  <a:srgbClr val="040B25"/>
                </a:solidFill>
                <a:ln w="9525">
                  <a:solidFill>
                    <a:srgbClr val="040B25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  <p:sp>
              <p:nvSpPr>
                <p:cNvPr id="165" name="Rectangle 44">
                  <a:extLst>
                    <a:ext uri="{FF2B5EF4-FFF2-40B4-BE49-F238E27FC236}">
                      <a16:creationId xmlns:a16="http://schemas.microsoft.com/office/drawing/2014/main" id="{B175174F-986B-1343-AE04-88975A2F44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39" y="2802"/>
                  <a:ext cx="698" cy="27"/>
                </a:xfrm>
                <a:prstGeom prst="rect">
                  <a:avLst/>
                </a:prstGeom>
                <a:solidFill>
                  <a:srgbClr val="040B25"/>
                </a:solidFill>
                <a:ln w="9525">
                  <a:solidFill>
                    <a:srgbClr val="040B25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  <p:sp>
              <p:nvSpPr>
                <p:cNvPr id="166" name="Rectangle 45">
                  <a:extLst>
                    <a:ext uri="{FF2B5EF4-FFF2-40B4-BE49-F238E27FC236}">
                      <a16:creationId xmlns:a16="http://schemas.microsoft.com/office/drawing/2014/main" id="{AAF624AC-09A4-D54D-B1CE-35AE9F5CB0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1" y="2827"/>
                  <a:ext cx="362" cy="50"/>
                </a:xfrm>
                <a:prstGeom prst="rect">
                  <a:avLst/>
                </a:prstGeom>
                <a:solidFill>
                  <a:srgbClr val="040B25"/>
                </a:solidFill>
                <a:ln w="9525">
                  <a:solidFill>
                    <a:srgbClr val="040B25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  <p:grpSp>
              <p:nvGrpSpPr>
                <p:cNvPr id="167" name="Group 46">
                  <a:extLst>
                    <a:ext uri="{FF2B5EF4-FFF2-40B4-BE49-F238E27FC236}">
                      <a16:creationId xmlns:a16="http://schemas.microsoft.com/office/drawing/2014/main" id="{A1A2680C-0592-6D47-9E8D-F91B6E5C080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040" y="2835"/>
                  <a:ext cx="1778" cy="112"/>
                  <a:chOff x="2040" y="2831"/>
                  <a:chExt cx="1778" cy="112"/>
                </a:xfrm>
              </p:grpSpPr>
              <p:sp>
                <p:nvSpPr>
                  <p:cNvPr id="171" name="Rectangle 47">
                    <a:extLst>
                      <a:ext uri="{FF2B5EF4-FFF2-40B4-BE49-F238E27FC236}">
                        <a16:creationId xmlns:a16="http://schemas.microsoft.com/office/drawing/2014/main" id="{112DE3AA-7810-D34B-980B-482E1355DED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76" y="2881"/>
                    <a:ext cx="1306" cy="62"/>
                  </a:xfrm>
                  <a:prstGeom prst="rect">
                    <a:avLst/>
                  </a:prstGeom>
                  <a:solidFill>
                    <a:srgbClr val="808080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</a:endParaRPr>
                  </a:p>
                </p:txBody>
              </p:sp>
              <p:sp>
                <p:nvSpPr>
                  <p:cNvPr id="172" name="Rectangle 48">
                    <a:extLst>
                      <a:ext uri="{FF2B5EF4-FFF2-40B4-BE49-F238E27FC236}">
                        <a16:creationId xmlns:a16="http://schemas.microsoft.com/office/drawing/2014/main" id="{C613D7E7-5E44-7645-8F1E-7F5AC38FC44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40" y="2831"/>
                    <a:ext cx="298" cy="46"/>
                  </a:xfrm>
                  <a:prstGeom prst="rect">
                    <a:avLst/>
                  </a:prstGeom>
                  <a:solidFill>
                    <a:srgbClr val="808080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</a:endParaRPr>
                  </a:p>
                </p:txBody>
              </p:sp>
              <p:sp>
                <p:nvSpPr>
                  <p:cNvPr id="173" name="Rectangle 49">
                    <a:extLst>
                      <a:ext uri="{FF2B5EF4-FFF2-40B4-BE49-F238E27FC236}">
                        <a16:creationId xmlns:a16="http://schemas.microsoft.com/office/drawing/2014/main" id="{10A1E6CD-7F83-D14F-AC21-EE04441676A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0" y="2831"/>
                    <a:ext cx="298" cy="46"/>
                  </a:xfrm>
                  <a:prstGeom prst="rect">
                    <a:avLst/>
                  </a:prstGeom>
                  <a:solidFill>
                    <a:srgbClr val="808080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</a:endParaRPr>
                  </a:p>
                </p:txBody>
              </p:sp>
              <p:sp>
                <p:nvSpPr>
                  <p:cNvPr id="174" name="Rectangle 50">
                    <a:extLst>
                      <a:ext uri="{FF2B5EF4-FFF2-40B4-BE49-F238E27FC236}">
                        <a16:creationId xmlns:a16="http://schemas.microsoft.com/office/drawing/2014/main" id="{52AA35AD-CEB9-E74F-A36C-5009AF4AD62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80" y="2843"/>
                    <a:ext cx="54" cy="82"/>
                  </a:xfrm>
                  <a:prstGeom prst="rect">
                    <a:avLst/>
                  </a:pr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</a:endParaRPr>
                  </a:p>
                </p:txBody>
              </p:sp>
              <p:sp>
                <p:nvSpPr>
                  <p:cNvPr id="175" name="Rectangle 51">
                    <a:extLst>
                      <a:ext uri="{FF2B5EF4-FFF2-40B4-BE49-F238E27FC236}">
                        <a16:creationId xmlns:a16="http://schemas.microsoft.com/office/drawing/2014/main" id="{B1FCFA0B-C0A3-5246-9425-6AD3334FA22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" y="2841"/>
                    <a:ext cx="54" cy="82"/>
                  </a:xfrm>
                  <a:prstGeom prst="rect">
                    <a:avLst/>
                  </a:pr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</a:endParaRPr>
                  </a:p>
                </p:txBody>
              </p:sp>
            </p:grpSp>
            <p:sp>
              <p:nvSpPr>
                <p:cNvPr id="168" name="Rectangle 52">
                  <a:extLst>
                    <a:ext uri="{FF2B5EF4-FFF2-40B4-BE49-F238E27FC236}">
                      <a16:creationId xmlns:a16="http://schemas.microsoft.com/office/drawing/2014/main" id="{56688779-EDCF-B247-A8AB-AA1C69044B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47" y="2827"/>
                  <a:ext cx="362" cy="50"/>
                </a:xfrm>
                <a:prstGeom prst="rect">
                  <a:avLst/>
                </a:prstGeom>
                <a:solidFill>
                  <a:srgbClr val="040B25"/>
                </a:solidFill>
                <a:ln w="9525">
                  <a:solidFill>
                    <a:srgbClr val="040B25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  <p:sp>
              <p:nvSpPr>
                <p:cNvPr id="169" name="Rectangle 53">
                  <a:extLst>
                    <a:ext uri="{FF2B5EF4-FFF2-40B4-BE49-F238E27FC236}">
                      <a16:creationId xmlns:a16="http://schemas.microsoft.com/office/drawing/2014/main" id="{AAB4A263-4158-9E4D-BD83-B7C96C9F89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19" y="2831"/>
                  <a:ext cx="422" cy="42"/>
                </a:xfrm>
                <a:prstGeom prst="rect">
                  <a:avLst/>
                </a:prstGeom>
                <a:solidFill>
                  <a:srgbClr val="2B6973"/>
                </a:solidFill>
                <a:ln w="9525">
                  <a:solidFill>
                    <a:srgbClr val="30388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  <p:sp>
              <p:nvSpPr>
                <p:cNvPr id="170" name="Rectangle 54">
                  <a:extLst>
                    <a:ext uri="{FF2B5EF4-FFF2-40B4-BE49-F238E27FC236}">
                      <a16:creationId xmlns:a16="http://schemas.microsoft.com/office/drawing/2014/main" id="{722DF2AF-3E03-E942-AF6F-C4ACA027E4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0" y="2835"/>
                  <a:ext cx="226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pitchFamily="-106" charset="0"/>
                      <a:ea typeface="굴림" pitchFamily="-106" charset="-127"/>
                      <a:cs typeface="굴림" pitchFamily="-106" charset="-127"/>
                    </a:rPr>
                    <a:t>Shuttle</a:t>
                  </a:r>
                </a:p>
              </p:txBody>
            </p:sp>
          </p:grpSp>
          <p:sp>
            <p:nvSpPr>
              <p:cNvPr id="163" name="Rectangle 55">
                <a:extLst>
                  <a:ext uri="{FF2B5EF4-FFF2-40B4-BE49-F238E27FC236}">
                    <a16:creationId xmlns:a16="http://schemas.microsoft.com/office/drawing/2014/main" id="{C3107B8F-0BA4-E44B-B174-D85CA72ED3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0" y="2884"/>
                <a:ext cx="27" cy="64"/>
              </a:xfrm>
              <a:prstGeom prst="rect">
                <a:avLst/>
              </a:prstGeom>
              <a:solidFill>
                <a:srgbClr val="16A085"/>
              </a:solidFill>
              <a:ln w="6350">
                <a:solidFill>
                  <a:srgbClr val="040B25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</p:grpSp>
        <p:grpSp>
          <p:nvGrpSpPr>
            <p:cNvPr id="106" name="Grouper 103">
              <a:extLst>
                <a:ext uri="{FF2B5EF4-FFF2-40B4-BE49-F238E27FC236}">
                  <a16:creationId xmlns:a16="http://schemas.microsoft.com/office/drawing/2014/main" id="{D68E8D35-255D-1E4A-83E6-AB6552262639}"/>
                </a:ext>
              </a:extLst>
            </p:cNvPr>
            <p:cNvGrpSpPr/>
            <p:nvPr/>
          </p:nvGrpSpPr>
          <p:grpSpPr>
            <a:xfrm>
              <a:off x="4156075" y="3460247"/>
              <a:ext cx="2343149" cy="2298700"/>
              <a:chOff x="4156075" y="3460247"/>
              <a:chExt cx="2343149" cy="2298700"/>
            </a:xfrm>
          </p:grpSpPr>
          <p:sp>
            <p:nvSpPr>
              <p:cNvPr id="155" name="Line 336">
                <a:extLst>
                  <a:ext uri="{FF2B5EF4-FFF2-40B4-BE49-F238E27FC236}">
                    <a16:creationId xmlns:a16="http://schemas.microsoft.com/office/drawing/2014/main" id="{6DD69A26-9486-824D-83ED-93B887C904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42352" y="3460247"/>
                <a:ext cx="0" cy="2298700"/>
              </a:xfrm>
              <a:prstGeom prst="line">
                <a:avLst/>
              </a:prstGeom>
              <a:noFill/>
              <a:ln w="28575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156" name="Line 337">
                <a:extLst>
                  <a:ext uri="{FF2B5EF4-FFF2-40B4-BE49-F238E27FC236}">
                    <a16:creationId xmlns:a16="http://schemas.microsoft.com/office/drawing/2014/main" id="{E23C36E4-3CA8-1841-9489-9C0BB93C2F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262852" y="3592009"/>
                <a:ext cx="2117725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157" name="Line 338">
                <a:extLst>
                  <a:ext uri="{FF2B5EF4-FFF2-40B4-BE49-F238E27FC236}">
                    <a16:creationId xmlns:a16="http://schemas.microsoft.com/office/drawing/2014/main" id="{9A5003B3-EBB2-BB46-B51B-E7BFA96371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91515" y="3468184"/>
                <a:ext cx="665162" cy="3175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158" name="Line 339">
                <a:extLst>
                  <a:ext uri="{FF2B5EF4-FFF2-40B4-BE49-F238E27FC236}">
                    <a16:creationId xmlns:a16="http://schemas.microsoft.com/office/drawing/2014/main" id="{A5EA3DE2-2751-794D-A134-71B89B0496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56075" y="3487234"/>
                <a:ext cx="122652" cy="1588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159" name="Line 340">
                <a:extLst>
                  <a:ext uri="{FF2B5EF4-FFF2-40B4-BE49-F238E27FC236}">
                    <a16:creationId xmlns:a16="http://schemas.microsoft.com/office/drawing/2014/main" id="{6146E552-C083-3D46-A425-FD925D0BC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371051" y="3488822"/>
                <a:ext cx="128173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160" name="Line 341">
                <a:extLst>
                  <a:ext uri="{FF2B5EF4-FFF2-40B4-BE49-F238E27FC236}">
                    <a16:creationId xmlns:a16="http://schemas.microsoft.com/office/drawing/2014/main" id="{F412CE9C-0602-C043-8AFA-4756AD58CC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>
                <a:off x="6313902" y="3541209"/>
                <a:ext cx="119063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161" name="Line 342">
                <a:extLst>
                  <a:ext uri="{FF2B5EF4-FFF2-40B4-BE49-F238E27FC236}">
                    <a16:creationId xmlns:a16="http://schemas.microsoft.com/office/drawing/2014/main" id="{A7ECFDFC-D4C8-E54F-995C-AF85C8EEA4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>
                <a:off x="4216815" y="3541209"/>
                <a:ext cx="10953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</p:grpSp>
        <p:grpSp>
          <p:nvGrpSpPr>
            <p:cNvPr id="107" name="Group 343">
              <a:extLst>
                <a:ext uri="{FF2B5EF4-FFF2-40B4-BE49-F238E27FC236}">
                  <a16:creationId xmlns:a16="http://schemas.microsoft.com/office/drawing/2014/main" id="{660F675B-56C8-DC4A-9A33-7B43DF14A9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91502" y="5789114"/>
              <a:ext cx="914400" cy="595313"/>
              <a:chOff x="2660" y="3864"/>
              <a:chExt cx="576" cy="375"/>
            </a:xfrm>
            <a:solidFill>
              <a:srgbClr val="9BBB59"/>
            </a:solidFill>
          </p:grpSpPr>
          <p:sp>
            <p:nvSpPr>
              <p:cNvPr id="153" name="Rectangle 344">
                <a:extLst>
                  <a:ext uri="{FF2B5EF4-FFF2-40B4-BE49-F238E27FC236}">
                    <a16:creationId xmlns:a16="http://schemas.microsoft.com/office/drawing/2014/main" id="{9984BB53-96B1-C545-8CF6-341397F759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0" y="3998"/>
                <a:ext cx="576" cy="241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굴림" pitchFamily="-112" charset="-127"/>
                  </a:rPr>
                  <a:t>Helium</a:t>
                </a:r>
                <a:endParaRPr kumimoji="0" lang="en-US" altLang="ko-K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굴림" pitchFamily="-112" charset="-127"/>
                </a:endParaRPr>
              </a:p>
            </p:txBody>
          </p:sp>
          <p:sp>
            <p:nvSpPr>
              <p:cNvPr id="154" name="AutoShape 345">
                <a:extLst>
                  <a:ext uri="{FF2B5EF4-FFF2-40B4-BE49-F238E27FC236}">
                    <a16:creationId xmlns:a16="http://schemas.microsoft.com/office/drawing/2014/main" id="{138B3BF8-1533-4943-BCC6-35C9B67055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8" y="3864"/>
                <a:ext cx="267" cy="180"/>
              </a:xfrm>
              <a:prstGeom prst="upArrow">
                <a:avLst>
                  <a:gd name="adj1" fmla="val 50000"/>
                  <a:gd name="adj2" fmla="val 25000"/>
                </a:avLst>
              </a:prstGeom>
              <a:solidFill>
                <a:srgbClr val="0000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</p:grpSp>
        <p:grpSp>
          <p:nvGrpSpPr>
            <p:cNvPr id="108" name="Grouper 18">
              <a:extLst>
                <a:ext uri="{FF2B5EF4-FFF2-40B4-BE49-F238E27FC236}">
                  <a16:creationId xmlns:a16="http://schemas.microsoft.com/office/drawing/2014/main" id="{466E915B-055D-C849-A183-2C636A575B3E}"/>
                </a:ext>
              </a:extLst>
            </p:cNvPr>
            <p:cNvGrpSpPr/>
            <p:nvPr/>
          </p:nvGrpSpPr>
          <p:grpSpPr>
            <a:xfrm>
              <a:off x="3482859" y="1638855"/>
              <a:ext cx="3748088" cy="1687509"/>
              <a:chOff x="3482859" y="1638855"/>
              <a:chExt cx="3748088" cy="1687509"/>
            </a:xfrm>
          </p:grpSpPr>
          <p:sp>
            <p:nvSpPr>
              <p:cNvPr id="149" name="Rectangle 327">
                <a:extLst>
                  <a:ext uri="{FF2B5EF4-FFF2-40B4-BE49-F238E27FC236}">
                    <a16:creationId xmlns:a16="http://schemas.microsoft.com/office/drawing/2014/main" id="{B82CA2B6-7835-0C40-9DD0-68BAB0A13A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2859" y="1638855"/>
                <a:ext cx="3748088" cy="1462088"/>
              </a:xfrm>
              <a:prstGeom prst="rect">
                <a:avLst/>
              </a:prstGeom>
              <a:solidFill>
                <a:srgbClr val="BF88B3"/>
              </a:solidFill>
              <a:ln w="66675" cap="rnd">
                <a:solidFill>
                  <a:srgbClr val="16A08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150" name="Rectangle 329">
                <a:extLst>
                  <a:ext uri="{FF2B5EF4-FFF2-40B4-BE49-F238E27FC236}">
                    <a16:creationId xmlns:a16="http://schemas.microsoft.com/office/drawing/2014/main" id="{ECE61ECE-B938-7B4B-8C1C-0EBBF9E973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75654" y="2999341"/>
                <a:ext cx="495303" cy="327023"/>
              </a:xfrm>
              <a:prstGeom prst="rect">
                <a:avLst/>
              </a:prstGeom>
              <a:solidFill>
                <a:srgbClr val="BF88B3"/>
              </a:solidFill>
              <a:ln w="6667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151" name="Rectangle 330">
                <a:extLst>
                  <a:ext uri="{FF2B5EF4-FFF2-40B4-BE49-F238E27FC236}">
                    <a16:creationId xmlns:a16="http://schemas.microsoft.com/office/drawing/2014/main" id="{784CFCBE-D79D-894D-BA2E-E488D5B904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0290" y="3031623"/>
                <a:ext cx="2486025" cy="242888"/>
              </a:xfrm>
              <a:prstGeom prst="rect">
                <a:avLst/>
              </a:prstGeom>
              <a:solidFill>
                <a:srgbClr val="BF88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152" name="Rectangle 348">
                <a:extLst>
                  <a:ext uri="{FF2B5EF4-FFF2-40B4-BE49-F238E27FC236}">
                    <a16:creationId xmlns:a16="http://schemas.microsoft.com/office/drawing/2014/main" id="{B4B7F174-1E3B-7D44-AAAB-2E79235068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4533" y="2188661"/>
                <a:ext cx="3242619" cy="276999"/>
              </a:xfrm>
              <a:prstGeom prst="rect">
                <a:avLst/>
              </a:prstGeom>
              <a:solidFill>
                <a:srgbClr val="BF88B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EEE5B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굴림" pitchFamily="-112" charset="-127"/>
                  </a:rPr>
                  <a:t>PLASMA</a:t>
                </a:r>
              </a:p>
            </p:txBody>
          </p:sp>
        </p:grpSp>
        <p:grpSp>
          <p:nvGrpSpPr>
            <p:cNvPr id="109" name="Group 376">
              <a:extLst>
                <a:ext uri="{FF2B5EF4-FFF2-40B4-BE49-F238E27FC236}">
                  <a16:creationId xmlns:a16="http://schemas.microsoft.com/office/drawing/2014/main" id="{3C0D827A-130E-2344-AD51-D3CEC52226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5477" y="3157033"/>
              <a:ext cx="5824538" cy="93662"/>
              <a:chOff x="1094" y="2238"/>
              <a:chExt cx="3669" cy="59"/>
            </a:xfrm>
          </p:grpSpPr>
          <p:sp>
            <p:nvSpPr>
              <p:cNvPr id="143" name="Line 377">
                <a:extLst>
                  <a:ext uri="{FF2B5EF4-FFF2-40B4-BE49-F238E27FC236}">
                    <a16:creationId xmlns:a16="http://schemas.microsoft.com/office/drawing/2014/main" id="{0FBDA0B6-DB05-094C-861A-CEEB4988CE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4" y="2238"/>
                <a:ext cx="689" cy="0"/>
              </a:xfrm>
              <a:prstGeom prst="line">
                <a:avLst/>
              </a:prstGeom>
              <a:solidFill>
                <a:srgbClr val="2980B9"/>
              </a:solidFill>
              <a:ln w="39688">
                <a:noFill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" name="Line 378">
                <a:extLst>
                  <a:ext uri="{FF2B5EF4-FFF2-40B4-BE49-F238E27FC236}">
                    <a16:creationId xmlns:a16="http://schemas.microsoft.com/office/drawing/2014/main" id="{A1006EBB-9A4E-2D47-8DA1-9B0FC4B90A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1" y="2246"/>
                <a:ext cx="632" cy="1"/>
              </a:xfrm>
              <a:prstGeom prst="line">
                <a:avLst/>
              </a:prstGeom>
              <a:solidFill>
                <a:srgbClr val="2980B9"/>
              </a:solidFill>
              <a:ln w="39688">
                <a:noFill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" name="Line 379">
                <a:extLst>
                  <a:ext uri="{FF2B5EF4-FFF2-40B4-BE49-F238E27FC236}">
                    <a16:creationId xmlns:a16="http://schemas.microsoft.com/office/drawing/2014/main" id="{25E88272-E4C1-1041-9AE5-622AEA85FF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49" y="2297"/>
                <a:ext cx="90" cy="0"/>
              </a:xfrm>
              <a:prstGeom prst="line">
                <a:avLst/>
              </a:prstGeom>
              <a:solidFill>
                <a:srgbClr val="2980B9"/>
              </a:solidFill>
              <a:ln w="39688">
                <a:noFill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" name="Line 380">
                <a:extLst>
                  <a:ext uri="{FF2B5EF4-FFF2-40B4-BE49-F238E27FC236}">
                    <a16:creationId xmlns:a16="http://schemas.microsoft.com/office/drawing/2014/main" id="{01B57B12-7263-074E-AF6F-201F5E5398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1" y="2297"/>
                <a:ext cx="89" cy="0"/>
              </a:xfrm>
              <a:prstGeom prst="line">
                <a:avLst/>
              </a:prstGeom>
              <a:solidFill>
                <a:srgbClr val="2980B9"/>
              </a:solidFill>
              <a:ln w="39688">
                <a:noFill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7" name="Line 381">
                <a:extLst>
                  <a:ext uri="{FF2B5EF4-FFF2-40B4-BE49-F238E27FC236}">
                    <a16:creationId xmlns:a16="http://schemas.microsoft.com/office/drawing/2014/main" id="{CB305DEA-F4EB-8546-904E-AB0EFDF976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62" y="2250"/>
                <a:ext cx="377" cy="16"/>
              </a:xfrm>
              <a:prstGeom prst="line">
                <a:avLst/>
              </a:prstGeom>
              <a:solidFill>
                <a:srgbClr val="2980B9"/>
              </a:solidFill>
              <a:ln w="39688">
                <a:noFill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8" name="Line 382">
                <a:extLst>
                  <a:ext uri="{FF2B5EF4-FFF2-40B4-BE49-F238E27FC236}">
                    <a16:creationId xmlns:a16="http://schemas.microsoft.com/office/drawing/2014/main" id="{AD85C5AF-C8D4-D247-9A84-B9BA37E23F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0" y="2247"/>
                <a:ext cx="425" cy="28"/>
              </a:xfrm>
              <a:prstGeom prst="line">
                <a:avLst/>
              </a:prstGeom>
              <a:solidFill>
                <a:srgbClr val="2980B9"/>
              </a:solidFill>
              <a:ln w="39688">
                <a:noFill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0" name="Rectangle 386">
              <a:extLst>
                <a:ext uri="{FF2B5EF4-FFF2-40B4-BE49-F238E27FC236}">
                  <a16:creationId xmlns:a16="http://schemas.microsoft.com/office/drawing/2014/main" id="{12EF1476-2367-6F4B-9F16-EA342ACA34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9602" y="1196471"/>
              <a:ext cx="5934075" cy="428625"/>
            </a:xfrm>
            <a:prstGeom prst="rect">
              <a:avLst/>
            </a:prstGeom>
            <a:solidFill>
              <a:srgbClr val="2980B9"/>
            </a:solidFill>
            <a:ln w="39688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Rectangle 387">
              <a:extLst>
                <a:ext uri="{FF2B5EF4-FFF2-40B4-BE49-F238E27FC236}">
                  <a16:creationId xmlns:a16="http://schemas.microsoft.com/office/drawing/2014/main" id="{10F2EEE2-1295-E141-B2E4-ACB6015B5B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9990" y="1590171"/>
              <a:ext cx="293688" cy="3997325"/>
            </a:xfrm>
            <a:prstGeom prst="rect">
              <a:avLst/>
            </a:prstGeom>
            <a:solidFill>
              <a:srgbClr val="2980B9"/>
            </a:solidFill>
            <a:ln w="39688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Rectangle 388">
              <a:extLst>
                <a:ext uri="{FF2B5EF4-FFF2-40B4-BE49-F238E27FC236}">
                  <a16:creationId xmlns:a16="http://schemas.microsoft.com/office/drawing/2014/main" id="{500F7F2B-DCEB-5744-A7B2-E7BC0B6E2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9602" y="4647696"/>
              <a:ext cx="292100" cy="947737"/>
            </a:xfrm>
            <a:prstGeom prst="rect">
              <a:avLst/>
            </a:prstGeom>
            <a:solidFill>
              <a:srgbClr val="2980B9"/>
            </a:solidFill>
            <a:ln w="39688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Rectangle 389">
              <a:extLst>
                <a:ext uri="{FF2B5EF4-FFF2-40B4-BE49-F238E27FC236}">
                  <a16:creationId xmlns:a16="http://schemas.microsoft.com/office/drawing/2014/main" id="{A48F821B-57C8-DC4F-B345-86F59DC21B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9602" y="1594933"/>
              <a:ext cx="292100" cy="2255837"/>
            </a:xfrm>
            <a:prstGeom prst="rect">
              <a:avLst/>
            </a:prstGeom>
            <a:solidFill>
              <a:srgbClr val="2980B9"/>
            </a:solidFill>
            <a:ln w="39688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14" name="Group 392">
              <a:extLst>
                <a:ext uri="{FF2B5EF4-FFF2-40B4-BE49-F238E27FC236}">
                  <a16:creationId xmlns:a16="http://schemas.microsoft.com/office/drawing/2014/main" id="{690A3717-10CE-024D-916E-F7C712BED8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3285" y="1763208"/>
              <a:ext cx="4572000" cy="1174750"/>
              <a:chOff x="1871" y="1657"/>
              <a:chExt cx="2880" cy="740"/>
            </a:xfrm>
            <a:solidFill>
              <a:srgbClr val="FF6600"/>
            </a:solidFill>
          </p:grpSpPr>
          <p:grpSp>
            <p:nvGrpSpPr>
              <p:cNvPr id="133" name="Group 393">
                <a:extLst>
                  <a:ext uri="{FF2B5EF4-FFF2-40B4-BE49-F238E27FC236}">
                    <a16:creationId xmlns:a16="http://schemas.microsoft.com/office/drawing/2014/main" id="{0687F4B4-13FE-F04A-B6EA-173BEEEDD6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71" y="1657"/>
                <a:ext cx="88" cy="736"/>
                <a:chOff x="2244" y="1632"/>
                <a:chExt cx="88" cy="736"/>
              </a:xfrm>
              <a:grpFill/>
            </p:grpSpPr>
            <p:sp>
              <p:nvSpPr>
                <p:cNvPr id="139" name="AutoShape 394">
                  <a:extLst>
                    <a:ext uri="{FF2B5EF4-FFF2-40B4-BE49-F238E27FC236}">
                      <a16:creationId xmlns:a16="http://schemas.microsoft.com/office/drawing/2014/main" id="{6775B5D0-5311-714B-A8E1-D691361682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44" y="1632"/>
                  <a:ext cx="88" cy="88"/>
                </a:xfrm>
                <a:prstGeom prst="flowChartConnector">
                  <a:avLst/>
                </a:prstGeom>
                <a:grpFill/>
                <a:ln w="39688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0" name="AutoShape 395">
                  <a:extLst>
                    <a:ext uri="{FF2B5EF4-FFF2-40B4-BE49-F238E27FC236}">
                      <a16:creationId xmlns:a16="http://schemas.microsoft.com/office/drawing/2014/main" id="{987666FC-D3DD-504B-99D2-C6A2ADB0B2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44" y="1848"/>
                  <a:ext cx="88" cy="88"/>
                </a:xfrm>
                <a:prstGeom prst="flowChartConnector">
                  <a:avLst/>
                </a:prstGeom>
                <a:grpFill/>
                <a:ln w="39688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1" name="AutoShape 396">
                  <a:extLst>
                    <a:ext uri="{FF2B5EF4-FFF2-40B4-BE49-F238E27FC236}">
                      <a16:creationId xmlns:a16="http://schemas.microsoft.com/office/drawing/2014/main" id="{76E335C6-E470-9A4D-8324-6228C84526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44" y="2064"/>
                  <a:ext cx="88" cy="88"/>
                </a:xfrm>
                <a:prstGeom prst="flowChartConnector">
                  <a:avLst/>
                </a:prstGeom>
                <a:grpFill/>
                <a:ln w="39688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2" name="AutoShape 397">
                  <a:extLst>
                    <a:ext uri="{FF2B5EF4-FFF2-40B4-BE49-F238E27FC236}">
                      <a16:creationId xmlns:a16="http://schemas.microsoft.com/office/drawing/2014/main" id="{B8C642C8-3B6E-9648-ABF8-5974633205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44" y="2280"/>
                  <a:ext cx="88" cy="88"/>
                </a:xfrm>
                <a:prstGeom prst="flowChartConnector">
                  <a:avLst/>
                </a:prstGeom>
                <a:grpFill/>
                <a:ln w="39688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34" name="Group 398">
                <a:extLst>
                  <a:ext uri="{FF2B5EF4-FFF2-40B4-BE49-F238E27FC236}">
                    <a16:creationId xmlns:a16="http://schemas.microsoft.com/office/drawing/2014/main" id="{80EC36B0-E3A7-2949-9991-7597AE6AC0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63" y="1661"/>
                <a:ext cx="88" cy="736"/>
                <a:chOff x="2256" y="1632"/>
                <a:chExt cx="88" cy="736"/>
              </a:xfrm>
              <a:grpFill/>
            </p:grpSpPr>
            <p:sp>
              <p:nvSpPr>
                <p:cNvPr id="135" name="AutoShape 399">
                  <a:extLst>
                    <a:ext uri="{FF2B5EF4-FFF2-40B4-BE49-F238E27FC236}">
                      <a16:creationId xmlns:a16="http://schemas.microsoft.com/office/drawing/2014/main" id="{9D6FF4DB-E0DE-654E-8B77-051AE335ED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6" y="1632"/>
                  <a:ext cx="88" cy="88"/>
                </a:xfrm>
                <a:prstGeom prst="flowChartConnector">
                  <a:avLst/>
                </a:prstGeom>
                <a:grpFill/>
                <a:ln w="39688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6" name="AutoShape 400">
                  <a:extLst>
                    <a:ext uri="{FF2B5EF4-FFF2-40B4-BE49-F238E27FC236}">
                      <a16:creationId xmlns:a16="http://schemas.microsoft.com/office/drawing/2014/main" id="{97AC00AA-8E63-1A40-96A8-F71B9C6B34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6" y="1848"/>
                  <a:ext cx="88" cy="88"/>
                </a:xfrm>
                <a:prstGeom prst="flowChartConnector">
                  <a:avLst/>
                </a:prstGeom>
                <a:grpFill/>
                <a:ln w="39688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7" name="AutoShape 401">
                  <a:extLst>
                    <a:ext uri="{FF2B5EF4-FFF2-40B4-BE49-F238E27FC236}">
                      <a16:creationId xmlns:a16="http://schemas.microsoft.com/office/drawing/2014/main" id="{DE5E5711-EDBF-6D47-8DD2-E9286255CA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6" y="2064"/>
                  <a:ext cx="88" cy="88"/>
                </a:xfrm>
                <a:prstGeom prst="flowChartConnector">
                  <a:avLst/>
                </a:prstGeom>
                <a:grpFill/>
                <a:ln w="39688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8" name="AutoShape 402">
                  <a:extLst>
                    <a:ext uri="{FF2B5EF4-FFF2-40B4-BE49-F238E27FC236}">
                      <a16:creationId xmlns:a16="http://schemas.microsoft.com/office/drawing/2014/main" id="{104DA4F0-995A-7641-BCC1-7458132186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6" y="2280"/>
                  <a:ext cx="88" cy="88"/>
                </a:xfrm>
                <a:prstGeom prst="flowChartConnector">
                  <a:avLst/>
                </a:prstGeom>
                <a:grpFill/>
                <a:ln w="39688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115" name="Group 408">
              <a:extLst>
                <a:ext uri="{FF2B5EF4-FFF2-40B4-BE49-F238E27FC236}">
                  <a16:creationId xmlns:a16="http://schemas.microsoft.com/office/drawing/2014/main" id="{FAAFE24B-C120-0547-8B5A-C58E264AC4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35954" y="3668209"/>
              <a:ext cx="449263" cy="1431925"/>
              <a:chOff x="2688" y="2544"/>
              <a:chExt cx="283" cy="902"/>
            </a:xfrm>
          </p:grpSpPr>
          <p:sp>
            <p:nvSpPr>
              <p:cNvPr id="131" name="Text Box 404">
                <a:extLst>
                  <a:ext uri="{FF2B5EF4-FFF2-40B4-BE49-F238E27FC236}">
                    <a16:creationId xmlns:a16="http://schemas.microsoft.com/office/drawing/2014/main" id="{246866DD-1C77-504F-95F2-7A7FBDC172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2529" y="3003"/>
                <a:ext cx="672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9pPr>
              </a:lstStyle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굴림" pitchFamily="-112" charset="-127"/>
                  </a:rPr>
                  <a:t>Coolant IN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굴림" pitchFamily="-112" charset="-127"/>
                </a:endParaRPr>
              </a:p>
            </p:txBody>
          </p:sp>
          <p:sp>
            <p:nvSpPr>
              <p:cNvPr id="132" name="AutoShape 406">
                <a:extLst>
                  <a:ext uri="{FF2B5EF4-FFF2-40B4-BE49-F238E27FC236}">
                    <a16:creationId xmlns:a16="http://schemas.microsoft.com/office/drawing/2014/main" id="{DDE11C90-9B2E-D344-BB54-A38A92B671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640" y="2592"/>
                <a:ext cx="288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16200 h 21600"/>
                  <a:gd name="T20" fmla="*/ 17625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5429" y="0"/>
                    </a:moveTo>
                    <a:lnTo>
                      <a:pt x="9257" y="7499"/>
                    </a:lnTo>
                    <a:lnTo>
                      <a:pt x="13232" y="7499"/>
                    </a:lnTo>
                    <a:lnTo>
                      <a:pt x="13232" y="16216"/>
                    </a:lnTo>
                    <a:lnTo>
                      <a:pt x="0" y="16216"/>
                    </a:lnTo>
                    <a:lnTo>
                      <a:pt x="0" y="21600"/>
                    </a:lnTo>
                    <a:lnTo>
                      <a:pt x="17625" y="21600"/>
                    </a:lnTo>
                    <a:lnTo>
                      <a:pt x="17625" y="7499"/>
                    </a:lnTo>
                    <a:lnTo>
                      <a:pt x="21600" y="7499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</p:grpSp>
        <p:grpSp>
          <p:nvGrpSpPr>
            <p:cNvPr id="116" name="Group 410">
              <a:extLst>
                <a:ext uri="{FF2B5EF4-FFF2-40B4-BE49-F238E27FC236}">
                  <a16:creationId xmlns:a16="http://schemas.microsoft.com/office/drawing/2014/main" id="{7F3AEA65-D38D-684E-9FF7-07C79894F6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0138" y="3855537"/>
              <a:ext cx="338138" cy="1641476"/>
              <a:chOff x="2930" y="2662"/>
              <a:chExt cx="213" cy="1034"/>
            </a:xfrm>
          </p:grpSpPr>
          <p:sp>
            <p:nvSpPr>
              <p:cNvPr id="129" name="Text Box 407">
                <a:extLst>
                  <a:ext uri="{FF2B5EF4-FFF2-40B4-BE49-F238E27FC236}">
                    <a16:creationId xmlns:a16="http://schemas.microsoft.com/office/drawing/2014/main" id="{D9BA337B-073F-FE44-82DD-9EA5870943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2642" y="2950"/>
                <a:ext cx="790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9pPr>
              </a:lstStyle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굴림" pitchFamily="-112" charset="-127"/>
                  </a:rPr>
                  <a:t>Coolant OUT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굴림" pitchFamily="-112" charset="-127"/>
                </a:endParaRPr>
              </a:p>
            </p:txBody>
          </p:sp>
          <p:sp>
            <p:nvSpPr>
              <p:cNvPr id="130" name="AutoShape 409">
                <a:extLst>
                  <a:ext uri="{FF2B5EF4-FFF2-40B4-BE49-F238E27FC236}">
                    <a16:creationId xmlns:a16="http://schemas.microsoft.com/office/drawing/2014/main" id="{41D3B4C2-427F-8D48-B798-797CE28DF8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3360"/>
                <a:ext cx="96" cy="336"/>
              </a:xfrm>
              <a:prstGeom prst="downArrow">
                <a:avLst>
                  <a:gd name="adj1" fmla="val 41667"/>
                  <a:gd name="adj2" fmla="val 102083"/>
                </a:avLst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</p:grpSp>
        <p:sp>
          <p:nvSpPr>
            <p:cNvPr id="117" name="Rectangle 31">
              <a:extLst>
                <a:ext uri="{FF2B5EF4-FFF2-40B4-BE49-F238E27FC236}">
                  <a16:creationId xmlns:a16="http://schemas.microsoft.com/office/drawing/2014/main" id="{C27C945F-106A-DE4C-9963-2FE3131FA9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2390" y="1625096"/>
              <a:ext cx="143537" cy="149599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3813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Rectangle à coins arrondis 117">
              <a:extLst>
                <a:ext uri="{FF2B5EF4-FFF2-40B4-BE49-F238E27FC236}">
                  <a16:creationId xmlns:a16="http://schemas.microsoft.com/office/drawing/2014/main" id="{A4D5555F-6E5D-854E-90C6-BED51CFFE566}"/>
                </a:ext>
              </a:extLst>
            </p:cNvPr>
            <p:cNvSpPr/>
            <p:nvPr/>
          </p:nvSpPr>
          <p:spPr>
            <a:xfrm>
              <a:off x="5728642" y="4394193"/>
              <a:ext cx="2162290" cy="1200175"/>
            </a:xfrm>
            <a:prstGeom prst="roundRect">
              <a:avLst/>
            </a:prstGeom>
            <a:gradFill rotWithShape="1">
              <a:gsLst>
                <a:gs pos="0">
                  <a:srgbClr val="2980B9"/>
                </a:gs>
                <a:gs pos="100000">
                  <a:srgbClr val="2980B9">
                    <a:alpha val="25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굴림" pitchFamily="-112" charset="-127"/>
                  <a:cs typeface="+mn-cs"/>
                </a:rPr>
                <a:t>Heat is transferred to shuttle and to the cooled cathode by He pressure at 5 </a:t>
              </a:r>
              <a:r>
                <a:rPr kumimoji="0" lang="en-US" altLang="ko-KR" sz="105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굴림" pitchFamily="-112" charset="-127"/>
                  <a:cs typeface="+mn-cs"/>
                </a:rPr>
                <a:t>Torr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굴림" pitchFamily="-112" charset="-127"/>
                <a:cs typeface="+mn-cs"/>
              </a:endParaRPr>
            </a:p>
          </p:txBody>
        </p:sp>
        <p:sp>
          <p:nvSpPr>
            <p:cNvPr id="119" name="Rectangle à coins arrondis 118">
              <a:extLst>
                <a:ext uri="{FF2B5EF4-FFF2-40B4-BE49-F238E27FC236}">
                  <a16:creationId xmlns:a16="http://schemas.microsoft.com/office/drawing/2014/main" id="{CED0D905-D5F2-0C41-8014-431A7AC6AA82}"/>
                </a:ext>
              </a:extLst>
            </p:cNvPr>
            <p:cNvSpPr/>
            <p:nvPr/>
          </p:nvSpPr>
          <p:spPr>
            <a:xfrm>
              <a:off x="542635" y="2342252"/>
              <a:ext cx="1688974" cy="943876"/>
            </a:xfrm>
            <a:prstGeom prst="roundRect">
              <a:avLst/>
            </a:prstGeom>
            <a:gradFill rotWithShape="1">
              <a:gsLst>
                <a:gs pos="0">
                  <a:srgbClr val="2980B9"/>
                </a:gs>
                <a:gs pos="100000">
                  <a:srgbClr val="2980B9">
                    <a:alpha val="25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굴림" pitchFamily="-112" charset="-127"/>
                  <a:cs typeface="+mn-cs"/>
                </a:rPr>
                <a:t>Plasma heats wafer and clamping ring</a:t>
              </a:r>
            </a:p>
          </p:txBody>
        </p:sp>
        <p:grpSp>
          <p:nvGrpSpPr>
            <p:cNvPr id="120" name="Grouper 98">
              <a:extLst>
                <a:ext uri="{FF2B5EF4-FFF2-40B4-BE49-F238E27FC236}">
                  <a16:creationId xmlns:a16="http://schemas.microsoft.com/office/drawing/2014/main" id="{AEA4E859-8B3A-A04B-9557-C653E365C417}"/>
                </a:ext>
              </a:extLst>
            </p:cNvPr>
            <p:cNvGrpSpPr/>
            <p:nvPr/>
          </p:nvGrpSpPr>
          <p:grpSpPr>
            <a:xfrm>
              <a:off x="6627274" y="3183687"/>
              <a:ext cx="1402715" cy="90823"/>
              <a:chOff x="6728874" y="3183687"/>
              <a:chExt cx="1402715" cy="90823"/>
            </a:xfrm>
          </p:grpSpPr>
          <p:sp>
            <p:nvSpPr>
              <p:cNvPr id="127" name="Line 35">
                <a:extLst>
                  <a:ext uri="{FF2B5EF4-FFF2-40B4-BE49-F238E27FC236}">
                    <a16:creationId xmlns:a16="http://schemas.microsoft.com/office/drawing/2014/main" id="{A8793A05-AEE2-3D48-8410-7F46D22DAD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8874" y="3183687"/>
                <a:ext cx="1402715" cy="1716"/>
              </a:xfrm>
              <a:prstGeom prst="line">
                <a:avLst/>
              </a:prstGeom>
              <a:noFill/>
              <a:ln w="128588">
                <a:solidFill>
                  <a:srgbClr val="FFFFFF">
                    <a:lumMod val="5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Line 37">
                <a:extLst>
                  <a:ext uri="{FF2B5EF4-FFF2-40B4-BE49-F238E27FC236}">
                    <a16:creationId xmlns:a16="http://schemas.microsoft.com/office/drawing/2014/main" id="{ACD7F7BF-931D-7644-B7A6-B2BF4FF335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8875" y="3272877"/>
                <a:ext cx="116426" cy="1633"/>
              </a:xfrm>
              <a:prstGeom prst="line">
                <a:avLst/>
              </a:prstGeom>
              <a:noFill/>
              <a:ln w="128588">
                <a:solidFill>
                  <a:srgbClr val="FFFFFF">
                    <a:lumMod val="5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21" name="Rectangle 31">
              <a:extLst>
                <a:ext uri="{FF2B5EF4-FFF2-40B4-BE49-F238E27FC236}">
                  <a16:creationId xmlns:a16="http://schemas.microsoft.com/office/drawing/2014/main" id="{4BEFD79B-B9D6-1D42-A02F-0422E36DE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0414" y="1628764"/>
              <a:ext cx="143537" cy="149599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3813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22" name="Grouper 102">
              <a:extLst>
                <a:ext uri="{FF2B5EF4-FFF2-40B4-BE49-F238E27FC236}">
                  <a16:creationId xmlns:a16="http://schemas.microsoft.com/office/drawing/2014/main" id="{94F6A9C1-9874-2A46-8D6B-A3AF96E745EB}"/>
                </a:ext>
              </a:extLst>
            </p:cNvPr>
            <p:cNvGrpSpPr/>
            <p:nvPr/>
          </p:nvGrpSpPr>
          <p:grpSpPr>
            <a:xfrm>
              <a:off x="2681702" y="3171321"/>
              <a:ext cx="1340707" cy="104823"/>
              <a:chOff x="2678527" y="3171321"/>
              <a:chExt cx="1340707" cy="104823"/>
            </a:xfrm>
          </p:grpSpPr>
          <p:sp>
            <p:nvSpPr>
              <p:cNvPr id="125" name="Line 34">
                <a:extLst>
                  <a:ext uri="{FF2B5EF4-FFF2-40B4-BE49-F238E27FC236}">
                    <a16:creationId xmlns:a16="http://schemas.microsoft.com/office/drawing/2014/main" id="{C5C0F8FC-D9B8-C647-A969-DD5D017D9B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78527" y="3171321"/>
                <a:ext cx="1340707" cy="14082"/>
              </a:xfrm>
              <a:prstGeom prst="line">
                <a:avLst/>
              </a:prstGeom>
              <a:noFill/>
              <a:ln w="128588">
                <a:solidFill>
                  <a:srgbClr val="FFFFFF">
                    <a:lumMod val="5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Line 37">
                <a:extLst>
                  <a:ext uri="{FF2B5EF4-FFF2-40B4-BE49-F238E27FC236}">
                    <a16:creationId xmlns:a16="http://schemas.microsoft.com/office/drawing/2014/main" id="{17740790-AA0D-D444-8C76-792F2E7B5C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02490" y="3274511"/>
                <a:ext cx="116426" cy="1633"/>
              </a:xfrm>
              <a:prstGeom prst="line">
                <a:avLst/>
              </a:prstGeom>
              <a:noFill/>
              <a:ln w="128588">
                <a:solidFill>
                  <a:srgbClr val="FFFFFF">
                    <a:lumMod val="5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23" name="Oval 34">
              <a:extLst>
                <a:ext uri="{FF2B5EF4-FFF2-40B4-BE49-F238E27FC236}">
                  <a16:creationId xmlns:a16="http://schemas.microsoft.com/office/drawing/2014/main" id="{A8FDA12F-287D-0248-87ED-25BDE1C6B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2190" y="3474534"/>
              <a:ext cx="136525" cy="139700"/>
            </a:xfrm>
            <a:prstGeom prst="ellipse">
              <a:avLst/>
            </a:prstGeom>
            <a:solidFill>
              <a:srgbClr val="3366FF"/>
            </a:solidFill>
            <a:ln w="28575">
              <a:solidFill>
                <a:srgbClr val="2C292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124" name="Oval 34">
              <a:extLst>
                <a:ext uri="{FF2B5EF4-FFF2-40B4-BE49-F238E27FC236}">
                  <a16:creationId xmlns:a16="http://schemas.microsoft.com/office/drawing/2014/main" id="{C7D198FF-44D7-1D42-BD09-7C17E91CD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3703" y="3473235"/>
              <a:ext cx="136525" cy="139700"/>
            </a:xfrm>
            <a:prstGeom prst="ellipse">
              <a:avLst/>
            </a:prstGeom>
            <a:solidFill>
              <a:srgbClr val="3366FF"/>
            </a:solidFill>
            <a:ln w="28575">
              <a:solidFill>
                <a:srgbClr val="2C292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</p:grpSp>
      <p:sp>
        <p:nvSpPr>
          <p:cNvPr id="194" name="ZoneTexte 193">
            <a:extLst>
              <a:ext uri="{FF2B5EF4-FFF2-40B4-BE49-F238E27FC236}">
                <a16:creationId xmlns:a16="http://schemas.microsoft.com/office/drawing/2014/main" id="{39A8F86E-993B-8241-BE35-29DC506C5726}"/>
              </a:ext>
            </a:extLst>
          </p:cNvPr>
          <p:cNvSpPr txBox="1"/>
          <p:nvPr/>
        </p:nvSpPr>
        <p:spPr>
          <a:xfrm>
            <a:off x="8189135" y="3395350"/>
            <a:ext cx="764266" cy="830997"/>
          </a:xfrm>
          <a:prstGeom prst="rect">
            <a:avLst/>
          </a:prstGeom>
          <a:solidFill>
            <a:srgbClr val="868685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fr-FR" sz="48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3</a:t>
            </a:r>
            <a:endParaRPr lang="fr-FR" sz="140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95" name="Rectangle 391">
            <a:extLst>
              <a:ext uri="{FF2B5EF4-FFF2-40B4-BE49-F238E27FC236}">
                <a16:creationId xmlns:a16="http://schemas.microsoft.com/office/drawing/2014/main" id="{04951B8D-6138-BE46-8B72-05F71758373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020795" y="2811021"/>
            <a:ext cx="1171747" cy="361938"/>
          </a:xfrm>
          <a:prstGeom prst="rect">
            <a:avLst/>
          </a:prstGeom>
          <a:solidFill>
            <a:srgbClr val="002060"/>
          </a:solidFill>
          <a:ln w="39688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12362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Icp</a:t>
            </a:r>
            <a:r>
              <a:rPr lang="fr-FR" dirty="0"/>
              <a:t> source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200I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 err="1"/>
              <a:t>Temperature</a:t>
            </a:r>
            <a:r>
              <a:rPr lang="fr-FR" dirty="0"/>
              <a:t> Control</a:t>
            </a:r>
          </a:p>
        </p:txBody>
      </p:sp>
      <p:sp>
        <p:nvSpPr>
          <p:cNvPr id="8" name="Espace réservé du contenu 8">
            <a:extLst>
              <a:ext uri="{FF2B5EF4-FFF2-40B4-BE49-F238E27FC236}">
                <a16:creationId xmlns:a16="http://schemas.microsoft.com/office/drawing/2014/main" id="{70A8C2B5-3FA8-374C-AC1B-F0CA5606618B}"/>
              </a:ext>
            </a:extLst>
          </p:cNvPr>
          <p:cNvSpPr txBox="1">
            <a:spLocks/>
          </p:cNvSpPr>
          <p:nvPr/>
        </p:nvSpPr>
        <p:spPr>
          <a:xfrm>
            <a:off x="20464" y="1237321"/>
            <a:ext cx="9123536" cy="1135482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434342"/>
                </a:solidFill>
              </a:rPr>
              <a:t>New cathode design and efficient helium back side cooling of the shuttle and substrate ensure uniform temperature control (from -50°C) during the etch process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904EAC-DAAC-EF4F-A90C-016AC9573634}"/>
              </a:ext>
            </a:extLst>
          </p:cNvPr>
          <p:cNvSpPr/>
          <p:nvPr/>
        </p:nvSpPr>
        <p:spPr>
          <a:xfrm>
            <a:off x="177417" y="2662920"/>
            <a:ext cx="88437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dirty="0">
                <a:solidFill>
                  <a:srgbClr val="E75326"/>
                </a:solidFill>
              </a:rPr>
              <a:t>Test based on 1 KW configuration for sapphire etching (1 X 2” wafers)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75315E-B44E-3949-830A-10F99CC2513B}"/>
              </a:ext>
            </a:extLst>
          </p:cNvPr>
          <p:cNvSpPr/>
          <p:nvPr/>
        </p:nvSpPr>
        <p:spPr>
          <a:xfrm>
            <a:off x="1165528" y="4088029"/>
            <a:ext cx="68675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600" dirty="0">
                <a:solidFill>
                  <a:srgbClr val="4972AB"/>
                </a:solidFill>
              </a:rPr>
              <a:t>No resist damage when operating at </a:t>
            </a:r>
          </a:p>
          <a:p>
            <a:pPr marL="0" lvl="1" algn="ctr"/>
            <a:r>
              <a:rPr lang="en-US" sz="1600" dirty="0">
                <a:solidFill>
                  <a:srgbClr val="4972AB"/>
                </a:solidFill>
              </a:rPr>
              <a:t>full ICP and RF power (</a:t>
            </a:r>
            <a:r>
              <a:rPr lang="en-US" sz="1600" dirty="0" err="1">
                <a:solidFill>
                  <a:srgbClr val="4972AB"/>
                </a:solidFill>
              </a:rPr>
              <a:t>Novolak</a:t>
            </a:r>
            <a:r>
              <a:rPr lang="en-US" sz="1600" dirty="0">
                <a:solidFill>
                  <a:srgbClr val="4972AB"/>
                </a:solidFill>
              </a:rPr>
              <a:t> type photoresist baked at 110°C)</a:t>
            </a:r>
          </a:p>
        </p:txBody>
      </p:sp>
      <p:graphicFrame>
        <p:nvGraphicFramePr>
          <p:cNvPr id="11" name="Espace réservé du contenu 6">
            <a:extLst>
              <a:ext uri="{FF2B5EF4-FFF2-40B4-BE49-F238E27FC236}">
                <a16:creationId xmlns:a16="http://schemas.microsoft.com/office/drawing/2014/main" id="{CFD9F601-0289-1246-9290-E80FD9222E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5172868"/>
              </p:ext>
            </p:extLst>
          </p:nvPr>
        </p:nvGraphicFramePr>
        <p:xfrm>
          <a:off x="457198" y="3247442"/>
          <a:ext cx="8229600" cy="619668"/>
        </p:xfrm>
        <a:graphic>
          <a:graphicData uri="http://schemas.openxmlformats.org/drawingml/2006/table">
            <a:tbl>
              <a:tblPr firstRow="1" bandRow="1"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33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200" b="1" kern="120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Process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200" b="1" kern="120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Etch rate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200" b="1" kern="120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ICP Power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200" b="1" kern="120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RF Power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3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200" kern="1200" dirty="0">
                          <a:solidFill>
                            <a:srgbClr val="E7532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Sapphire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200" kern="120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300 nm/min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200" kern="120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KW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200" kern="120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280 W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3684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Icp</a:t>
            </a:r>
            <a:r>
              <a:rPr lang="fr-FR" dirty="0"/>
              <a:t> source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200I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 err="1"/>
              <a:t>Reactor</a:t>
            </a:r>
            <a:r>
              <a:rPr lang="fr-FR" dirty="0"/>
              <a:t> </a:t>
            </a:r>
            <a:r>
              <a:rPr lang="fr-FR" dirty="0" err="1"/>
              <a:t>Uniformity</a:t>
            </a:r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A61E6F-85FE-2040-A41C-8EB38C730CB7}"/>
              </a:ext>
            </a:extLst>
          </p:cNvPr>
          <p:cNvSpPr/>
          <p:nvPr/>
        </p:nvSpPr>
        <p:spPr>
          <a:xfrm>
            <a:off x="222055" y="1570675"/>
            <a:ext cx="88437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dirty="0">
                <a:solidFill>
                  <a:srgbClr val="E75326"/>
                </a:solidFill>
              </a:rPr>
              <a:t>Benchmark uniformity test: 500 nm etching of thermal oxide (8” wafers)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97BB03-95AF-A741-BC92-D647143503E5}"/>
              </a:ext>
            </a:extLst>
          </p:cNvPr>
          <p:cNvSpPr/>
          <p:nvPr/>
        </p:nvSpPr>
        <p:spPr>
          <a:xfrm>
            <a:off x="1120962" y="3626486"/>
            <a:ext cx="68675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600" dirty="0">
                <a:solidFill>
                  <a:srgbClr val="4972AB"/>
                </a:solidFill>
              </a:rPr>
              <a:t>Remaining 100 nm measured by </a:t>
            </a:r>
            <a:r>
              <a:rPr lang="en-US" sz="1600" dirty="0" err="1">
                <a:solidFill>
                  <a:srgbClr val="4972AB"/>
                </a:solidFill>
              </a:rPr>
              <a:t>ellipsometry</a:t>
            </a:r>
            <a:endParaRPr lang="en-US" sz="1600" dirty="0">
              <a:solidFill>
                <a:srgbClr val="4972AB"/>
              </a:solidFill>
            </a:endParaRPr>
          </a:p>
          <a:p>
            <a:pPr marL="0" lvl="1" algn="ctr"/>
            <a:r>
              <a:rPr lang="en-US" sz="1600" dirty="0">
                <a:solidFill>
                  <a:srgbClr val="4972AB"/>
                </a:solidFill>
              </a:rPr>
              <a:t>Measurement performed with 5 mm edge exclusion</a:t>
            </a:r>
          </a:p>
        </p:txBody>
      </p:sp>
      <p:graphicFrame>
        <p:nvGraphicFramePr>
          <p:cNvPr id="10" name="Espace réservé du contenu 6">
            <a:extLst>
              <a:ext uri="{FF2B5EF4-FFF2-40B4-BE49-F238E27FC236}">
                <a16:creationId xmlns:a16="http://schemas.microsoft.com/office/drawing/2014/main" id="{84FA0BA1-4856-0C46-9D73-43E1838426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2716506"/>
              </p:ext>
            </p:extLst>
          </p:nvPr>
        </p:nvGraphicFramePr>
        <p:xfrm>
          <a:off x="501836" y="2147784"/>
          <a:ext cx="8229600" cy="619668"/>
        </p:xfrm>
        <a:graphic>
          <a:graphicData uri="http://schemas.openxmlformats.org/drawingml/2006/table">
            <a:tbl>
              <a:tblPr firstRow="1" bandRow="1"/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33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200" b="1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Process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200" b="1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Etch depth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200" b="1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Uniformity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200" b="1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ICP Power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200" b="1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RF Power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3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kern="1200" dirty="0">
                          <a:solidFill>
                            <a:srgbClr val="E7532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Thermal </a:t>
                      </a:r>
                      <a:r>
                        <a:rPr lang="en-US" altLang="ko-KR" sz="1200" kern="1200" dirty="0" err="1">
                          <a:solidFill>
                            <a:srgbClr val="E7532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SiO</a:t>
                      </a:r>
                      <a:r>
                        <a:rPr lang="fr-FR" sz="1200" kern="1200" baseline="-25000" dirty="0">
                          <a:solidFill>
                            <a:srgbClr val="E7532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200" kern="120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500 nm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200" kern="120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± 2.2%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200" kern="120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800 W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200" kern="120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150 W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4858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68E0C1A8-2FB8-D549-A20B-BF8BAC7FE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Shuttle</a:t>
            </a:r>
            <a:r>
              <a:rPr lang="fr-FR" dirty="0"/>
              <a:t> holding </a:t>
            </a:r>
            <a:r>
              <a:rPr lang="fr-FR" dirty="0" err="1"/>
              <a:t>approach</a:t>
            </a:r>
            <a:br>
              <a:rPr lang="fr-FR" dirty="0"/>
            </a:br>
            <a:r>
              <a:rPr lang="fr-FR" b="1" dirty="0" err="1"/>
              <a:t>corial</a:t>
            </a:r>
            <a:r>
              <a:rPr lang="fr-FR" b="1" dirty="0"/>
              <a:t> 200i</a:t>
            </a:r>
          </a:p>
        </p:txBody>
      </p:sp>
    </p:spTree>
    <p:extLst>
      <p:ext uri="{BB962C8B-B14F-4D97-AF65-F5344CB8AC3E}">
        <p14:creationId xmlns:p14="http://schemas.microsoft.com/office/powerpoint/2010/main" val="3469861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Shuttle</a:t>
            </a:r>
            <a:r>
              <a:rPr lang="fr-FR" dirty="0"/>
              <a:t> holding </a:t>
            </a:r>
            <a:r>
              <a:rPr lang="fr-FR" dirty="0" err="1"/>
              <a:t>approach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200I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 err="1"/>
              <a:t>Benefits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9BFCF40-F973-AB44-B103-AB98F0D89227}"/>
              </a:ext>
            </a:extLst>
          </p:cNvPr>
          <p:cNvSpPr txBox="1"/>
          <p:nvPr/>
        </p:nvSpPr>
        <p:spPr>
          <a:xfrm>
            <a:off x="4635048" y="987574"/>
            <a:ext cx="450895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Quick adaptation to sample shape and size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Optimum process conditions with NO modification of process chamber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Limited cross contamination between processes by using dedicated shuttles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Shuttles for single wafer treatment: 1 x 2”, 1 x 3”, 1 x 4”, 1 x 6”, 1 x 8”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Shuttles for batch processing : 7 x 2”, 3 x 3”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Customized shuttles are available (4” x 4”, 5” x 5”, </a:t>
            </a:r>
            <a:r>
              <a:rPr lang="en-US" sz="14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etc</a:t>
            </a:r>
            <a:r>
              <a:rPr lang="en-US" sz="14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)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036EF139-A4AF-5B4B-96D4-C090F6DC8DD9}"/>
              </a:ext>
            </a:extLst>
          </p:cNvPr>
          <p:cNvCxnSpPr/>
          <p:nvPr/>
        </p:nvCxnSpPr>
        <p:spPr>
          <a:xfrm flipV="1">
            <a:off x="4635047" y="810883"/>
            <a:ext cx="0" cy="4084198"/>
          </a:xfrm>
          <a:prstGeom prst="line">
            <a:avLst/>
          </a:prstGeom>
          <a:ln w="19050">
            <a:solidFill>
              <a:srgbClr val="E74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>
            <a:extLst>
              <a:ext uri="{FF2B5EF4-FFF2-40B4-BE49-F238E27FC236}">
                <a16:creationId xmlns:a16="http://schemas.microsoft.com/office/drawing/2014/main" id="{188F6109-E9D6-9E45-BFFF-CD6B7932EB6D}"/>
              </a:ext>
            </a:extLst>
          </p:cNvPr>
          <p:cNvSpPr/>
          <p:nvPr/>
        </p:nvSpPr>
        <p:spPr>
          <a:xfrm>
            <a:off x="534838" y="1059752"/>
            <a:ext cx="3386946" cy="3386946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75800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Shuttle</a:t>
            </a:r>
            <a:r>
              <a:rPr lang="fr-FR" dirty="0"/>
              <a:t> holding </a:t>
            </a:r>
            <a:r>
              <a:rPr lang="fr-FR" dirty="0" err="1"/>
              <a:t>approach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200I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Portfolio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861995D-4419-0344-B7CA-E72B8112A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6144" y="765804"/>
            <a:ext cx="3954648" cy="3711875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FCB1BC52-B672-D849-9752-2070E88C50C3}"/>
              </a:ext>
            </a:extLst>
          </p:cNvPr>
          <p:cNvCxnSpPr/>
          <p:nvPr/>
        </p:nvCxnSpPr>
        <p:spPr>
          <a:xfrm flipV="1">
            <a:off x="4614918" y="906840"/>
            <a:ext cx="0" cy="3394983"/>
          </a:xfrm>
          <a:prstGeom prst="line">
            <a:avLst/>
          </a:prstGeom>
          <a:ln w="19050">
            <a:solidFill>
              <a:srgbClr val="E74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1">
            <a:extLst>
              <a:ext uri="{FF2B5EF4-FFF2-40B4-BE49-F238E27FC236}">
                <a16:creationId xmlns:a16="http://schemas.microsoft.com/office/drawing/2014/main" id="{63C15F85-6791-F848-9732-C7B6CC071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9500" y="1027582"/>
            <a:ext cx="1374901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ClrTx/>
              <a:buFontTx/>
              <a:buNone/>
            </a:pPr>
            <a:r>
              <a:rPr lang="en-US" altLang="fr-FR" sz="1350" dirty="0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Clamping ring</a:t>
            </a:r>
          </a:p>
        </p:txBody>
      </p:sp>
      <p:sp>
        <p:nvSpPr>
          <p:cNvPr id="11" name="Text Box 1">
            <a:extLst>
              <a:ext uri="{FF2B5EF4-FFF2-40B4-BE49-F238E27FC236}">
                <a16:creationId xmlns:a16="http://schemas.microsoft.com/office/drawing/2014/main" id="{B8882B94-2978-9F42-93BB-BE5DCEB28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6487" y="2112923"/>
            <a:ext cx="1434868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fr-FR" sz="1350" dirty="0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Wafer</a:t>
            </a:r>
          </a:p>
        </p:txBody>
      </p:sp>
      <p:sp>
        <p:nvSpPr>
          <p:cNvPr id="12" name="Forme libre 11">
            <a:extLst>
              <a:ext uri="{FF2B5EF4-FFF2-40B4-BE49-F238E27FC236}">
                <a16:creationId xmlns:a16="http://schemas.microsoft.com/office/drawing/2014/main" id="{D99F3736-F43A-0F49-9465-AFA047D240F4}"/>
              </a:ext>
            </a:extLst>
          </p:cNvPr>
          <p:cNvSpPr/>
          <p:nvPr/>
        </p:nvSpPr>
        <p:spPr>
          <a:xfrm rot="1346725" flipH="1" flipV="1">
            <a:off x="7588914" y="955260"/>
            <a:ext cx="673570" cy="264361"/>
          </a:xfrm>
          <a:custGeom>
            <a:avLst/>
            <a:gdLst>
              <a:gd name="connsiteX0" fmla="*/ 0 w 1271847"/>
              <a:gd name="connsiteY0" fmla="*/ 1138844 h 1149840"/>
              <a:gd name="connsiteX1" fmla="*/ 507076 w 1271847"/>
              <a:gd name="connsiteY1" fmla="*/ 1080655 h 1149840"/>
              <a:gd name="connsiteX2" fmla="*/ 1055716 w 1271847"/>
              <a:gd name="connsiteY2" fmla="*/ 615142 h 1149840"/>
              <a:gd name="connsiteX3" fmla="*/ 1271847 w 1271847"/>
              <a:gd name="connsiteY3" fmla="*/ 0 h 1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47" h="1149840">
                <a:moveTo>
                  <a:pt x="0" y="1138844"/>
                </a:moveTo>
                <a:cubicBezTo>
                  <a:pt x="165561" y="1153391"/>
                  <a:pt x="331123" y="1167939"/>
                  <a:pt x="507076" y="1080655"/>
                </a:cubicBezTo>
                <a:cubicBezTo>
                  <a:pt x="683029" y="993371"/>
                  <a:pt x="928254" y="795251"/>
                  <a:pt x="1055716" y="615142"/>
                </a:cubicBezTo>
                <a:cubicBezTo>
                  <a:pt x="1183178" y="435033"/>
                  <a:pt x="1227512" y="217516"/>
                  <a:pt x="1271847" y="0"/>
                </a:cubicBezTo>
              </a:path>
            </a:pathLst>
          </a:custGeom>
          <a:noFill/>
          <a:ln>
            <a:solidFill>
              <a:srgbClr val="3866A8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orme libre 12">
            <a:extLst>
              <a:ext uri="{FF2B5EF4-FFF2-40B4-BE49-F238E27FC236}">
                <a16:creationId xmlns:a16="http://schemas.microsoft.com/office/drawing/2014/main" id="{E52BF31A-0437-E14F-BC1A-5316C8990FED}"/>
              </a:ext>
            </a:extLst>
          </p:cNvPr>
          <p:cNvSpPr/>
          <p:nvPr/>
        </p:nvSpPr>
        <p:spPr>
          <a:xfrm rot="1346725" flipH="1" flipV="1">
            <a:off x="7588914" y="1945350"/>
            <a:ext cx="673570" cy="264361"/>
          </a:xfrm>
          <a:custGeom>
            <a:avLst/>
            <a:gdLst>
              <a:gd name="connsiteX0" fmla="*/ 0 w 1271847"/>
              <a:gd name="connsiteY0" fmla="*/ 1138844 h 1149840"/>
              <a:gd name="connsiteX1" fmla="*/ 507076 w 1271847"/>
              <a:gd name="connsiteY1" fmla="*/ 1080655 h 1149840"/>
              <a:gd name="connsiteX2" fmla="*/ 1055716 w 1271847"/>
              <a:gd name="connsiteY2" fmla="*/ 615142 h 1149840"/>
              <a:gd name="connsiteX3" fmla="*/ 1271847 w 1271847"/>
              <a:gd name="connsiteY3" fmla="*/ 0 h 1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47" h="1149840">
                <a:moveTo>
                  <a:pt x="0" y="1138844"/>
                </a:moveTo>
                <a:cubicBezTo>
                  <a:pt x="165561" y="1153391"/>
                  <a:pt x="331123" y="1167939"/>
                  <a:pt x="507076" y="1080655"/>
                </a:cubicBezTo>
                <a:cubicBezTo>
                  <a:pt x="683029" y="993371"/>
                  <a:pt x="928254" y="795251"/>
                  <a:pt x="1055716" y="615142"/>
                </a:cubicBezTo>
                <a:cubicBezTo>
                  <a:pt x="1183178" y="435033"/>
                  <a:pt x="1227512" y="217516"/>
                  <a:pt x="1271847" y="0"/>
                </a:cubicBezTo>
              </a:path>
            </a:pathLst>
          </a:custGeom>
          <a:noFill/>
          <a:ln>
            <a:solidFill>
              <a:srgbClr val="3866A8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orme libre 13">
            <a:extLst>
              <a:ext uri="{FF2B5EF4-FFF2-40B4-BE49-F238E27FC236}">
                <a16:creationId xmlns:a16="http://schemas.microsoft.com/office/drawing/2014/main" id="{43A47EEB-9DDB-E448-BEE6-08640405CF64}"/>
              </a:ext>
            </a:extLst>
          </p:cNvPr>
          <p:cNvSpPr/>
          <p:nvPr/>
        </p:nvSpPr>
        <p:spPr>
          <a:xfrm rot="1346725" flipH="1" flipV="1">
            <a:off x="7597381" y="3652904"/>
            <a:ext cx="673570" cy="264361"/>
          </a:xfrm>
          <a:custGeom>
            <a:avLst/>
            <a:gdLst>
              <a:gd name="connsiteX0" fmla="*/ 0 w 1271847"/>
              <a:gd name="connsiteY0" fmla="*/ 1138844 h 1149840"/>
              <a:gd name="connsiteX1" fmla="*/ 507076 w 1271847"/>
              <a:gd name="connsiteY1" fmla="*/ 1080655 h 1149840"/>
              <a:gd name="connsiteX2" fmla="*/ 1055716 w 1271847"/>
              <a:gd name="connsiteY2" fmla="*/ 615142 h 1149840"/>
              <a:gd name="connsiteX3" fmla="*/ 1271847 w 1271847"/>
              <a:gd name="connsiteY3" fmla="*/ 0 h 1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47" h="1149840">
                <a:moveTo>
                  <a:pt x="0" y="1138844"/>
                </a:moveTo>
                <a:cubicBezTo>
                  <a:pt x="165561" y="1153391"/>
                  <a:pt x="331123" y="1167939"/>
                  <a:pt x="507076" y="1080655"/>
                </a:cubicBezTo>
                <a:cubicBezTo>
                  <a:pt x="683029" y="993371"/>
                  <a:pt x="928254" y="795251"/>
                  <a:pt x="1055716" y="615142"/>
                </a:cubicBezTo>
                <a:cubicBezTo>
                  <a:pt x="1183178" y="435033"/>
                  <a:pt x="1227512" y="217516"/>
                  <a:pt x="1271847" y="0"/>
                </a:cubicBezTo>
              </a:path>
            </a:pathLst>
          </a:custGeom>
          <a:noFill/>
          <a:ln>
            <a:solidFill>
              <a:srgbClr val="3866A8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ext Box 1">
            <a:extLst>
              <a:ext uri="{FF2B5EF4-FFF2-40B4-BE49-F238E27FC236}">
                <a16:creationId xmlns:a16="http://schemas.microsoft.com/office/drawing/2014/main" id="{05813FA1-EA58-4A40-9ED8-3D4235B40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9108" y="3313684"/>
            <a:ext cx="936104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ClrTx/>
              <a:buFontTx/>
              <a:buNone/>
            </a:pPr>
            <a:r>
              <a:rPr lang="en-US" altLang="fr-FR" sz="1350" dirty="0" err="1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O’ring</a:t>
            </a:r>
            <a:endParaRPr lang="en-US" altLang="fr-FR" sz="1350" dirty="0">
              <a:solidFill>
                <a:srgbClr val="3866A8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6" name="Forme libre 15">
            <a:extLst>
              <a:ext uri="{FF2B5EF4-FFF2-40B4-BE49-F238E27FC236}">
                <a16:creationId xmlns:a16="http://schemas.microsoft.com/office/drawing/2014/main" id="{81DEBD57-159A-2047-ACED-637E7412A8AE}"/>
              </a:ext>
            </a:extLst>
          </p:cNvPr>
          <p:cNvSpPr/>
          <p:nvPr/>
        </p:nvSpPr>
        <p:spPr>
          <a:xfrm rot="1346725" flipH="1" flipV="1">
            <a:off x="7586046" y="3150471"/>
            <a:ext cx="673570" cy="264361"/>
          </a:xfrm>
          <a:custGeom>
            <a:avLst/>
            <a:gdLst>
              <a:gd name="connsiteX0" fmla="*/ 0 w 1271847"/>
              <a:gd name="connsiteY0" fmla="*/ 1138844 h 1149840"/>
              <a:gd name="connsiteX1" fmla="*/ 507076 w 1271847"/>
              <a:gd name="connsiteY1" fmla="*/ 1080655 h 1149840"/>
              <a:gd name="connsiteX2" fmla="*/ 1055716 w 1271847"/>
              <a:gd name="connsiteY2" fmla="*/ 615142 h 1149840"/>
              <a:gd name="connsiteX3" fmla="*/ 1271847 w 1271847"/>
              <a:gd name="connsiteY3" fmla="*/ 0 h 1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47" h="1149840">
                <a:moveTo>
                  <a:pt x="0" y="1138844"/>
                </a:moveTo>
                <a:cubicBezTo>
                  <a:pt x="165561" y="1153391"/>
                  <a:pt x="331123" y="1167939"/>
                  <a:pt x="507076" y="1080655"/>
                </a:cubicBezTo>
                <a:cubicBezTo>
                  <a:pt x="683029" y="993371"/>
                  <a:pt x="928254" y="795251"/>
                  <a:pt x="1055716" y="615142"/>
                </a:cubicBezTo>
                <a:cubicBezTo>
                  <a:pt x="1183178" y="435033"/>
                  <a:pt x="1227512" y="217516"/>
                  <a:pt x="1271847" y="0"/>
                </a:cubicBezTo>
              </a:path>
            </a:pathLst>
          </a:custGeom>
          <a:noFill/>
          <a:ln>
            <a:solidFill>
              <a:srgbClr val="3866A8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ext Box 1">
            <a:extLst>
              <a:ext uri="{FF2B5EF4-FFF2-40B4-BE49-F238E27FC236}">
                <a16:creationId xmlns:a16="http://schemas.microsoft.com/office/drawing/2014/main" id="{DC22175F-448A-8544-A717-B330397B5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2831" y="2699009"/>
            <a:ext cx="1291007" cy="30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ClrTx/>
              <a:buFontTx/>
              <a:buNone/>
            </a:pPr>
            <a:r>
              <a:rPr lang="en-US" altLang="fr-FR" sz="1350" dirty="0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Moving plate</a:t>
            </a:r>
          </a:p>
        </p:txBody>
      </p:sp>
      <p:sp>
        <p:nvSpPr>
          <p:cNvPr id="18" name="Forme libre 17">
            <a:extLst>
              <a:ext uri="{FF2B5EF4-FFF2-40B4-BE49-F238E27FC236}">
                <a16:creationId xmlns:a16="http://schemas.microsoft.com/office/drawing/2014/main" id="{27B591F7-EDAB-034F-AC0B-943D01C52725}"/>
              </a:ext>
            </a:extLst>
          </p:cNvPr>
          <p:cNvSpPr/>
          <p:nvPr/>
        </p:nvSpPr>
        <p:spPr>
          <a:xfrm rot="1346725" flipH="1" flipV="1">
            <a:off x="7594672" y="2535796"/>
            <a:ext cx="673570" cy="264361"/>
          </a:xfrm>
          <a:custGeom>
            <a:avLst/>
            <a:gdLst>
              <a:gd name="connsiteX0" fmla="*/ 0 w 1271847"/>
              <a:gd name="connsiteY0" fmla="*/ 1138844 h 1149840"/>
              <a:gd name="connsiteX1" fmla="*/ 507076 w 1271847"/>
              <a:gd name="connsiteY1" fmla="*/ 1080655 h 1149840"/>
              <a:gd name="connsiteX2" fmla="*/ 1055716 w 1271847"/>
              <a:gd name="connsiteY2" fmla="*/ 615142 h 1149840"/>
              <a:gd name="connsiteX3" fmla="*/ 1271847 w 1271847"/>
              <a:gd name="connsiteY3" fmla="*/ 0 h 1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47" h="1149840">
                <a:moveTo>
                  <a:pt x="0" y="1138844"/>
                </a:moveTo>
                <a:cubicBezTo>
                  <a:pt x="165561" y="1153391"/>
                  <a:pt x="331123" y="1167939"/>
                  <a:pt x="507076" y="1080655"/>
                </a:cubicBezTo>
                <a:cubicBezTo>
                  <a:pt x="683029" y="993371"/>
                  <a:pt x="928254" y="795251"/>
                  <a:pt x="1055716" y="615142"/>
                </a:cubicBezTo>
                <a:cubicBezTo>
                  <a:pt x="1183178" y="435033"/>
                  <a:pt x="1227512" y="217516"/>
                  <a:pt x="1271847" y="0"/>
                </a:cubicBezTo>
              </a:path>
            </a:pathLst>
          </a:custGeom>
          <a:noFill/>
          <a:ln>
            <a:solidFill>
              <a:srgbClr val="3866A8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C1BDF305-14F7-B54F-93FC-23BC573648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07" y="834801"/>
            <a:ext cx="2842566" cy="3747466"/>
          </a:xfrm>
          <a:prstGeom prst="rect">
            <a:avLst/>
          </a:prstGeom>
        </p:spPr>
      </p:pic>
      <p:sp>
        <p:nvSpPr>
          <p:cNvPr id="20" name="Text Box 1">
            <a:extLst>
              <a:ext uri="{FF2B5EF4-FFF2-40B4-BE49-F238E27FC236}">
                <a16:creationId xmlns:a16="http://schemas.microsoft.com/office/drawing/2014/main" id="{14D16AFA-2B33-B94C-8CB0-293AF4E20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873" y="1202986"/>
            <a:ext cx="1374901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ClrTx/>
              <a:buFontTx/>
              <a:buNone/>
            </a:pPr>
            <a:r>
              <a:rPr lang="en-US" altLang="fr-FR" sz="1350" dirty="0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Quartz shuttle</a:t>
            </a:r>
          </a:p>
        </p:txBody>
      </p:sp>
      <p:sp>
        <p:nvSpPr>
          <p:cNvPr id="21" name="Text Box 1">
            <a:extLst>
              <a:ext uri="{FF2B5EF4-FFF2-40B4-BE49-F238E27FC236}">
                <a16:creationId xmlns:a16="http://schemas.microsoft.com/office/drawing/2014/main" id="{5D735B33-A092-3F47-BBCF-BA3F2A925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5860" y="2062754"/>
            <a:ext cx="1434868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fr-FR" sz="1350" dirty="0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Wafers</a:t>
            </a:r>
          </a:p>
        </p:txBody>
      </p:sp>
      <p:sp>
        <p:nvSpPr>
          <p:cNvPr id="22" name="Text Box 1">
            <a:extLst>
              <a:ext uri="{FF2B5EF4-FFF2-40B4-BE49-F238E27FC236}">
                <a16:creationId xmlns:a16="http://schemas.microsoft.com/office/drawing/2014/main" id="{29D4DA5B-C627-5540-809F-915A5A301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5860" y="4067316"/>
            <a:ext cx="1528610" cy="30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fr-FR" sz="1350" dirty="0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Aluminum table</a:t>
            </a:r>
          </a:p>
        </p:txBody>
      </p:sp>
      <p:sp>
        <p:nvSpPr>
          <p:cNvPr id="23" name="Text Box 1">
            <a:extLst>
              <a:ext uri="{FF2B5EF4-FFF2-40B4-BE49-F238E27FC236}">
                <a16:creationId xmlns:a16="http://schemas.microsoft.com/office/drawing/2014/main" id="{22516AED-ECD6-3646-9932-262161A3E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1349" y="2980793"/>
            <a:ext cx="936104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ClrTx/>
              <a:buFontTx/>
              <a:buNone/>
            </a:pPr>
            <a:r>
              <a:rPr lang="en-US" altLang="fr-FR" sz="1350" dirty="0" err="1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O’rings</a:t>
            </a:r>
            <a:endParaRPr lang="en-US" altLang="fr-FR" sz="1350" dirty="0">
              <a:solidFill>
                <a:srgbClr val="3866A8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4" name="Forme libre 23">
            <a:extLst>
              <a:ext uri="{FF2B5EF4-FFF2-40B4-BE49-F238E27FC236}">
                <a16:creationId xmlns:a16="http://schemas.microsoft.com/office/drawing/2014/main" id="{519C89AB-A322-6F4E-9B26-71F224AF6BEB}"/>
              </a:ext>
            </a:extLst>
          </p:cNvPr>
          <p:cNvSpPr/>
          <p:nvPr/>
        </p:nvSpPr>
        <p:spPr>
          <a:xfrm rot="1346725" flipH="1" flipV="1">
            <a:off x="2748287" y="1035414"/>
            <a:ext cx="673570" cy="264361"/>
          </a:xfrm>
          <a:custGeom>
            <a:avLst/>
            <a:gdLst>
              <a:gd name="connsiteX0" fmla="*/ 0 w 1271847"/>
              <a:gd name="connsiteY0" fmla="*/ 1138844 h 1149840"/>
              <a:gd name="connsiteX1" fmla="*/ 507076 w 1271847"/>
              <a:gd name="connsiteY1" fmla="*/ 1080655 h 1149840"/>
              <a:gd name="connsiteX2" fmla="*/ 1055716 w 1271847"/>
              <a:gd name="connsiteY2" fmla="*/ 615142 h 1149840"/>
              <a:gd name="connsiteX3" fmla="*/ 1271847 w 1271847"/>
              <a:gd name="connsiteY3" fmla="*/ 0 h 1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47" h="1149840">
                <a:moveTo>
                  <a:pt x="0" y="1138844"/>
                </a:moveTo>
                <a:cubicBezTo>
                  <a:pt x="165561" y="1153391"/>
                  <a:pt x="331123" y="1167939"/>
                  <a:pt x="507076" y="1080655"/>
                </a:cubicBezTo>
                <a:cubicBezTo>
                  <a:pt x="683029" y="993371"/>
                  <a:pt x="928254" y="795251"/>
                  <a:pt x="1055716" y="615142"/>
                </a:cubicBezTo>
                <a:cubicBezTo>
                  <a:pt x="1183178" y="435033"/>
                  <a:pt x="1227512" y="217516"/>
                  <a:pt x="1271847" y="0"/>
                </a:cubicBezTo>
              </a:path>
            </a:pathLst>
          </a:custGeom>
          <a:noFill/>
          <a:ln>
            <a:solidFill>
              <a:srgbClr val="3866A8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orme libre 24">
            <a:extLst>
              <a:ext uri="{FF2B5EF4-FFF2-40B4-BE49-F238E27FC236}">
                <a16:creationId xmlns:a16="http://schemas.microsoft.com/office/drawing/2014/main" id="{1261A300-6430-7148-A3E6-6E7FBBB6D616}"/>
              </a:ext>
            </a:extLst>
          </p:cNvPr>
          <p:cNvSpPr/>
          <p:nvPr/>
        </p:nvSpPr>
        <p:spPr>
          <a:xfrm rot="1346725" flipH="1" flipV="1">
            <a:off x="2748287" y="1895181"/>
            <a:ext cx="673570" cy="264361"/>
          </a:xfrm>
          <a:custGeom>
            <a:avLst/>
            <a:gdLst>
              <a:gd name="connsiteX0" fmla="*/ 0 w 1271847"/>
              <a:gd name="connsiteY0" fmla="*/ 1138844 h 1149840"/>
              <a:gd name="connsiteX1" fmla="*/ 507076 w 1271847"/>
              <a:gd name="connsiteY1" fmla="*/ 1080655 h 1149840"/>
              <a:gd name="connsiteX2" fmla="*/ 1055716 w 1271847"/>
              <a:gd name="connsiteY2" fmla="*/ 615142 h 1149840"/>
              <a:gd name="connsiteX3" fmla="*/ 1271847 w 1271847"/>
              <a:gd name="connsiteY3" fmla="*/ 0 h 1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47" h="1149840">
                <a:moveTo>
                  <a:pt x="0" y="1138844"/>
                </a:moveTo>
                <a:cubicBezTo>
                  <a:pt x="165561" y="1153391"/>
                  <a:pt x="331123" y="1167939"/>
                  <a:pt x="507076" y="1080655"/>
                </a:cubicBezTo>
                <a:cubicBezTo>
                  <a:pt x="683029" y="993371"/>
                  <a:pt x="928254" y="795251"/>
                  <a:pt x="1055716" y="615142"/>
                </a:cubicBezTo>
                <a:cubicBezTo>
                  <a:pt x="1183178" y="435033"/>
                  <a:pt x="1227512" y="217516"/>
                  <a:pt x="1271847" y="0"/>
                </a:cubicBezTo>
              </a:path>
            </a:pathLst>
          </a:custGeom>
          <a:noFill/>
          <a:ln>
            <a:solidFill>
              <a:srgbClr val="3866A8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orme libre 25">
            <a:extLst>
              <a:ext uri="{FF2B5EF4-FFF2-40B4-BE49-F238E27FC236}">
                <a16:creationId xmlns:a16="http://schemas.microsoft.com/office/drawing/2014/main" id="{D8C9FA85-86D1-BD4E-BD34-4BDA55E39432}"/>
              </a:ext>
            </a:extLst>
          </p:cNvPr>
          <p:cNvSpPr/>
          <p:nvPr/>
        </p:nvSpPr>
        <p:spPr>
          <a:xfrm rot="1346725" flipH="1" flipV="1">
            <a:off x="2748287" y="2817580"/>
            <a:ext cx="673570" cy="264361"/>
          </a:xfrm>
          <a:custGeom>
            <a:avLst/>
            <a:gdLst>
              <a:gd name="connsiteX0" fmla="*/ 0 w 1271847"/>
              <a:gd name="connsiteY0" fmla="*/ 1138844 h 1149840"/>
              <a:gd name="connsiteX1" fmla="*/ 507076 w 1271847"/>
              <a:gd name="connsiteY1" fmla="*/ 1080655 h 1149840"/>
              <a:gd name="connsiteX2" fmla="*/ 1055716 w 1271847"/>
              <a:gd name="connsiteY2" fmla="*/ 615142 h 1149840"/>
              <a:gd name="connsiteX3" fmla="*/ 1271847 w 1271847"/>
              <a:gd name="connsiteY3" fmla="*/ 0 h 1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47" h="1149840">
                <a:moveTo>
                  <a:pt x="0" y="1138844"/>
                </a:moveTo>
                <a:cubicBezTo>
                  <a:pt x="165561" y="1153391"/>
                  <a:pt x="331123" y="1167939"/>
                  <a:pt x="507076" y="1080655"/>
                </a:cubicBezTo>
                <a:cubicBezTo>
                  <a:pt x="683029" y="993371"/>
                  <a:pt x="928254" y="795251"/>
                  <a:pt x="1055716" y="615142"/>
                </a:cubicBezTo>
                <a:cubicBezTo>
                  <a:pt x="1183178" y="435033"/>
                  <a:pt x="1227512" y="217516"/>
                  <a:pt x="1271847" y="0"/>
                </a:cubicBezTo>
              </a:path>
            </a:pathLst>
          </a:custGeom>
          <a:noFill/>
          <a:ln>
            <a:solidFill>
              <a:srgbClr val="3866A8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orme libre 26">
            <a:extLst>
              <a:ext uri="{FF2B5EF4-FFF2-40B4-BE49-F238E27FC236}">
                <a16:creationId xmlns:a16="http://schemas.microsoft.com/office/drawing/2014/main" id="{F89C0E70-B04A-AF45-BC09-2FF0451AD653}"/>
              </a:ext>
            </a:extLst>
          </p:cNvPr>
          <p:cNvSpPr/>
          <p:nvPr/>
        </p:nvSpPr>
        <p:spPr>
          <a:xfrm rot="1346725" flipH="1" flipV="1">
            <a:off x="2748287" y="3874329"/>
            <a:ext cx="673570" cy="264361"/>
          </a:xfrm>
          <a:custGeom>
            <a:avLst/>
            <a:gdLst>
              <a:gd name="connsiteX0" fmla="*/ 0 w 1271847"/>
              <a:gd name="connsiteY0" fmla="*/ 1138844 h 1149840"/>
              <a:gd name="connsiteX1" fmla="*/ 507076 w 1271847"/>
              <a:gd name="connsiteY1" fmla="*/ 1080655 h 1149840"/>
              <a:gd name="connsiteX2" fmla="*/ 1055716 w 1271847"/>
              <a:gd name="connsiteY2" fmla="*/ 615142 h 1149840"/>
              <a:gd name="connsiteX3" fmla="*/ 1271847 w 1271847"/>
              <a:gd name="connsiteY3" fmla="*/ 0 h 1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47" h="1149840">
                <a:moveTo>
                  <a:pt x="0" y="1138844"/>
                </a:moveTo>
                <a:cubicBezTo>
                  <a:pt x="165561" y="1153391"/>
                  <a:pt x="331123" y="1167939"/>
                  <a:pt x="507076" y="1080655"/>
                </a:cubicBezTo>
                <a:cubicBezTo>
                  <a:pt x="683029" y="993371"/>
                  <a:pt x="928254" y="795251"/>
                  <a:pt x="1055716" y="615142"/>
                </a:cubicBezTo>
                <a:cubicBezTo>
                  <a:pt x="1183178" y="435033"/>
                  <a:pt x="1227512" y="217516"/>
                  <a:pt x="1271847" y="0"/>
                </a:cubicBezTo>
              </a:path>
            </a:pathLst>
          </a:custGeom>
          <a:noFill/>
          <a:ln>
            <a:solidFill>
              <a:srgbClr val="3866A8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D4F77B3-2997-484A-804A-96949662D28D}"/>
              </a:ext>
            </a:extLst>
          </p:cNvPr>
          <p:cNvSpPr/>
          <p:nvPr/>
        </p:nvSpPr>
        <p:spPr>
          <a:xfrm>
            <a:off x="1317928" y="4443958"/>
            <a:ext cx="68675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600" dirty="0">
                <a:solidFill>
                  <a:srgbClr val="E75326"/>
                </a:solidFill>
              </a:rPr>
              <a:t>Guaranteed no wafer damage due to SOFT wafer clamping </a:t>
            </a:r>
          </a:p>
        </p:txBody>
      </p:sp>
    </p:spTree>
    <p:extLst>
      <p:ext uri="{BB962C8B-B14F-4D97-AF65-F5344CB8AC3E}">
        <p14:creationId xmlns:p14="http://schemas.microsoft.com/office/powerpoint/2010/main" val="52335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B3348515-1ACD-204F-B49E-43D911222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08" y="2143125"/>
            <a:ext cx="8856984" cy="857250"/>
          </a:xfrm>
        </p:spPr>
        <p:txBody>
          <a:bodyPr>
            <a:normAutofit fontScale="90000"/>
          </a:bodyPr>
          <a:lstStyle/>
          <a:p>
            <a:r>
              <a:rPr lang="fr-FR" dirty="0"/>
              <a:t>Performances </a:t>
            </a:r>
            <a:r>
              <a:rPr lang="fr-FR" dirty="0" err="1"/>
              <a:t>icp</a:t>
            </a:r>
            <a:r>
              <a:rPr lang="fr-FR" dirty="0"/>
              <a:t>-rie </a:t>
            </a:r>
            <a:r>
              <a:rPr lang="fr-FR" dirty="0" err="1"/>
              <a:t>processes</a:t>
            </a:r>
            <a:br>
              <a:rPr lang="fr-FR" dirty="0"/>
            </a:br>
            <a:r>
              <a:rPr lang="fr-FR" b="1" dirty="0" err="1"/>
              <a:t>Corial</a:t>
            </a:r>
            <a:r>
              <a:rPr lang="fr-FR" b="1" dirty="0"/>
              <a:t> 200I</a:t>
            </a:r>
          </a:p>
        </p:txBody>
      </p:sp>
    </p:spTree>
    <p:extLst>
      <p:ext uri="{BB962C8B-B14F-4D97-AF65-F5344CB8AC3E}">
        <p14:creationId xmlns:p14="http://schemas.microsoft.com/office/powerpoint/2010/main" val="3524572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A8DEEA-0091-A641-A3EA-82FDA0260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200I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08CFED-A55C-7D4F-96B5-43873F277577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4A3497-656C-9141-AC41-92E59C20E1B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200I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AC1F6F-0A0E-E349-AC63-F499D81E670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3480CB5-4727-C949-A2F5-35C1D45BEEC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37C1CF-6301-6C46-8AEB-483B0B33406E}"/>
              </a:ext>
            </a:extLst>
          </p:cNvPr>
          <p:cNvSpPr/>
          <p:nvPr/>
        </p:nvSpPr>
        <p:spPr>
          <a:xfrm>
            <a:off x="878054" y="1833148"/>
            <a:ext cx="1224000" cy="28388"/>
          </a:xfrm>
          <a:prstGeom prst="rect">
            <a:avLst/>
          </a:prstGeom>
          <a:solidFill>
            <a:srgbClr val="38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Chart 5">
            <a:extLst>
              <a:ext uri="{FF2B5EF4-FFF2-40B4-BE49-F238E27FC236}">
                <a16:creationId xmlns:a16="http://schemas.microsoft.com/office/drawing/2014/main" id="{8DDA41F4-4CEE-A74F-A7F4-D6A4A6B977A6}"/>
              </a:ext>
            </a:extLst>
          </p:cNvPr>
          <p:cNvGraphicFramePr/>
          <p:nvPr>
            <p:extLst/>
          </p:nvPr>
        </p:nvGraphicFramePr>
        <p:xfrm>
          <a:off x="203214" y="2245375"/>
          <a:ext cx="1400783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84">
            <a:extLst>
              <a:ext uri="{FF2B5EF4-FFF2-40B4-BE49-F238E27FC236}">
                <a16:creationId xmlns:a16="http://schemas.microsoft.com/office/drawing/2014/main" id="{0191F0D8-D6F4-964C-87BF-56F013941CF5}"/>
              </a:ext>
            </a:extLst>
          </p:cNvPr>
          <p:cNvSpPr txBox="1"/>
          <p:nvPr/>
        </p:nvSpPr>
        <p:spPr>
          <a:xfrm>
            <a:off x="82811" y="3503874"/>
            <a:ext cx="1654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 dirty="0">
                <a:solidFill>
                  <a:srgbClr val="434342"/>
                </a:solidFill>
                <a:latin typeface="Lato Light" pitchFamily="34" charset="0"/>
              </a:rPr>
              <a:t>ICP-RIE capabilities over a variety of materials including silicon, silicon compounds, metals, </a:t>
            </a:r>
            <a:r>
              <a:rPr lang="en-US" sz="1000" dirty="0" err="1">
                <a:solidFill>
                  <a:srgbClr val="434342"/>
                </a:solidFill>
                <a:latin typeface="Lato Light" pitchFamily="34" charset="0"/>
              </a:rPr>
              <a:t>InP</a:t>
            </a:r>
            <a:r>
              <a:rPr lang="en-US" sz="1000" dirty="0">
                <a:solidFill>
                  <a:srgbClr val="434342"/>
                </a:solidFill>
                <a:latin typeface="Lato Light" pitchFamily="34" charset="0"/>
              </a:rPr>
              <a:t> and polymers</a:t>
            </a:r>
          </a:p>
        </p:txBody>
      </p:sp>
      <p:graphicFrame>
        <p:nvGraphicFramePr>
          <p:cNvPr id="11" name="Chart 86">
            <a:extLst>
              <a:ext uri="{FF2B5EF4-FFF2-40B4-BE49-F238E27FC236}">
                <a16:creationId xmlns:a16="http://schemas.microsoft.com/office/drawing/2014/main" id="{ECB89E82-C496-AE4F-A086-47C846FEAA58}"/>
              </a:ext>
            </a:extLst>
          </p:cNvPr>
          <p:cNvGraphicFramePr/>
          <p:nvPr>
            <p:extLst/>
          </p:nvPr>
        </p:nvGraphicFramePr>
        <p:xfrm>
          <a:off x="2072778" y="2245375"/>
          <a:ext cx="1400783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87">
            <a:extLst>
              <a:ext uri="{FF2B5EF4-FFF2-40B4-BE49-F238E27FC236}">
                <a16:creationId xmlns:a16="http://schemas.microsoft.com/office/drawing/2014/main" id="{63CAF72F-3020-E241-9757-EF1C9951A0FD}"/>
              </a:ext>
            </a:extLst>
          </p:cNvPr>
          <p:cNvSpPr txBox="1"/>
          <p:nvPr/>
        </p:nvSpPr>
        <p:spPr>
          <a:xfrm>
            <a:off x="1951166" y="3503874"/>
            <a:ext cx="1656000" cy="81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 dirty="0">
                <a:solidFill>
                  <a:srgbClr val="434342"/>
                </a:solidFill>
                <a:latin typeface="Lato Light" pitchFamily="34" charset="0"/>
              </a:rPr>
              <a:t>Uses fluorine- and oxygen-based chemistries to provide leading edge etch rates and uniformities</a:t>
            </a:r>
          </a:p>
        </p:txBody>
      </p:sp>
      <p:graphicFrame>
        <p:nvGraphicFramePr>
          <p:cNvPr id="14" name="Chart 89">
            <a:extLst>
              <a:ext uri="{FF2B5EF4-FFF2-40B4-BE49-F238E27FC236}">
                <a16:creationId xmlns:a16="http://schemas.microsoft.com/office/drawing/2014/main" id="{760FEC85-41DC-7743-AA0F-12E636D58782}"/>
              </a:ext>
            </a:extLst>
          </p:cNvPr>
          <p:cNvGraphicFramePr/>
          <p:nvPr>
            <p:extLst/>
          </p:nvPr>
        </p:nvGraphicFramePr>
        <p:xfrm>
          <a:off x="3942343" y="2254001"/>
          <a:ext cx="1400783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90">
            <a:extLst>
              <a:ext uri="{FF2B5EF4-FFF2-40B4-BE49-F238E27FC236}">
                <a16:creationId xmlns:a16="http://schemas.microsoft.com/office/drawing/2014/main" id="{07C03047-DA3A-5149-B913-AADAECAB8607}"/>
              </a:ext>
            </a:extLst>
          </p:cNvPr>
          <p:cNvSpPr txBox="1"/>
          <p:nvPr/>
        </p:nvSpPr>
        <p:spPr>
          <a:xfrm>
            <a:off x="3677258" y="3503874"/>
            <a:ext cx="1950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 dirty="0">
                <a:solidFill>
                  <a:srgbClr val="434342"/>
                </a:solidFill>
                <a:latin typeface="Lato Light" pitchFamily="34" charset="0"/>
              </a:rPr>
              <a:t>Adaptable to a wide range of substrate sizes:</a:t>
            </a:r>
          </a:p>
          <a:p>
            <a:pPr algn="ctr">
              <a:lnSpc>
                <a:spcPct val="120000"/>
              </a:lnSpc>
            </a:pPr>
            <a:r>
              <a:rPr lang="en-US" sz="1000" dirty="0">
                <a:solidFill>
                  <a:srgbClr val="434342"/>
                </a:solidFill>
                <a:latin typeface="Lato Light" pitchFamily="34" charset="0"/>
              </a:rPr>
              <a:t>wafer pieces, </a:t>
            </a:r>
            <a:r>
              <a:rPr lang="mr-IN" sz="1000" dirty="0">
                <a:solidFill>
                  <a:srgbClr val="434342"/>
                </a:solidFill>
                <a:latin typeface="Lato Light" pitchFamily="34" charset="0"/>
              </a:rPr>
              <a:t>1x2’’ to 7x2; 1x3’’ to 3x3’’; 1x4’’; 1x6’’</a:t>
            </a:r>
            <a:r>
              <a:rPr lang="fr-FR" sz="1000" dirty="0">
                <a:solidFill>
                  <a:srgbClr val="434342"/>
                </a:solidFill>
                <a:latin typeface="Lato Light" pitchFamily="34" charset="0"/>
              </a:rPr>
              <a:t>; 1x8’’</a:t>
            </a:r>
            <a:r>
              <a:rPr lang="mr-IN" sz="1000" dirty="0">
                <a:solidFill>
                  <a:srgbClr val="000000"/>
                </a:solidFill>
                <a:latin typeface="Lato Light" pitchFamily="34" charset="0"/>
              </a:rPr>
              <a:t> </a:t>
            </a: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84BA0E89-B69B-4841-A7D8-A8EF0B4EDB0B}"/>
              </a:ext>
            </a:extLst>
          </p:cNvPr>
          <p:cNvSpPr>
            <a:spLocks noEditPoints="1"/>
          </p:cNvSpPr>
          <p:nvPr/>
        </p:nvSpPr>
        <p:spPr bwMode="auto">
          <a:xfrm>
            <a:off x="4414763" y="2739068"/>
            <a:ext cx="455941" cy="418533"/>
          </a:xfrm>
          <a:custGeom>
            <a:avLst/>
            <a:gdLst>
              <a:gd name="T0" fmla="*/ 205 w 356"/>
              <a:gd name="T1" fmla="*/ 191 h 327"/>
              <a:gd name="T2" fmla="*/ 217 w 356"/>
              <a:gd name="T3" fmla="*/ 230 h 327"/>
              <a:gd name="T4" fmla="*/ 182 w 356"/>
              <a:gd name="T5" fmla="*/ 260 h 327"/>
              <a:gd name="T6" fmla="*/ 142 w 356"/>
              <a:gd name="T7" fmla="*/ 278 h 327"/>
              <a:gd name="T8" fmla="*/ 96 w 356"/>
              <a:gd name="T9" fmla="*/ 278 h 327"/>
              <a:gd name="T10" fmla="*/ 56 w 356"/>
              <a:gd name="T11" fmla="*/ 260 h 327"/>
              <a:gd name="T12" fmla="*/ 22 w 356"/>
              <a:gd name="T13" fmla="*/ 230 h 327"/>
              <a:gd name="T14" fmla="*/ 33 w 356"/>
              <a:gd name="T15" fmla="*/ 190 h 327"/>
              <a:gd name="T16" fmla="*/ 0 w 356"/>
              <a:gd name="T17" fmla="*/ 146 h 327"/>
              <a:gd name="T18" fmla="*/ 39 w 356"/>
              <a:gd name="T19" fmla="*/ 122 h 327"/>
              <a:gd name="T20" fmla="*/ 22 w 356"/>
              <a:gd name="T21" fmla="*/ 93 h 327"/>
              <a:gd name="T22" fmla="*/ 77 w 356"/>
              <a:gd name="T23" fmla="*/ 84 h 327"/>
              <a:gd name="T24" fmla="*/ 102 w 356"/>
              <a:gd name="T25" fmla="*/ 45 h 327"/>
              <a:gd name="T26" fmla="*/ 146 w 356"/>
              <a:gd name="T27" fmla="*/ 78 h 327"/>
              <a:gd name="T28" fmla="*/ 185 w 356"/>
              <a:gd name="T29" fmla="*/ 66 h 327"/>
              <a:gd name="T30" fmla="*/ 215 w 356"/>
              <a:gd name="T31" fmla="*/ 101 h 327"/>
              <a:gd name="T32" fmla="*/ 233 w 356"/>
              <a:gd name="T33" fmla="*/ 141 h 327"/>
              <a:gd name="T34" fmla="*/ 119 w 356"/>
              <a:gd name="T35" fmla="*/ 116 h 327"/>
              <a:gd name="T36" fmla="*/ 166 w 356"/>
              <a:gd name="T37" fmla="*/ 164 h 327"/>
              <a:gd name="T38" fmla="*/ 329 w 356"/>
              <a:gd name="T39" fmla="*/ 87 h 327"/>
              <a:gd name="T40" fmla="*/ 332 w 356"/>
              <a:gd name="T41" fmla="*/ 124 h 327"/>
              <a:gd name="T42" fmla="*/ 285 w 356"/>
              <a:gd name="T43" fmla="*/ 116 h 327"/>
              <a:gd name="T44" fmla="*/ 238 w 356"/>
              <a:gd name="T45" fmla="*/ 124 h 327"/>
              <a:gd name="T46" fmla="*/ 241 w 356"/>
              <a:gd name="T47" fmla="*/ 87 h 327"/>
              <a:gd name="T48" fmla="*/ 241 w 356"/>
              <a:gd name="T49" fmla="*/ 50 h 327"/>
              <a:gd name="T50" fmla="*/ 238 w 356"/>
              <a:gd name="T51" fmla="*/ 13 h 327"/>
              <a:gd name="T52" fmla="*/ 285 w 356"/>
              <a:gd name="T53" fmla="*/ 21 h 327"/>
              <a:gd name="T54" fmla="*/ 309 w 356"/>
              <a:gd name="T55" fmla="*/ 0 h 327"/>
              <a:gd name="T56" fmla="*/ 323 w 356"/>
              <a:gd name="T57" fmla="*/ 40 h 327"/>
              <a:gd name="T58" fmla="*/ 356 w 356"/>
              <a:gd name="T59" fmla="*/ 82 h 327"/>
              <a:gd name="T60" fmla="*/ 323 w 356"/>
              <a:gd name="T61" fmla="*/ 287 h 327"/>
              <a:gd name="T62" fmla="*/ 309 w 356"/>
              <a:gd name="T63" fmla="*/ 327 h 327"/>
              <a:gd name="T64" fmla="*/ 279 w 356"/>
              <a:gd name="T65" fmla="*/ 306 h 327"/>
              <a:gd name="T66" fmla="*/ 238 w 356"/>
              <a:gd name="T67" fmla="*/ 313 h 327"/>
              <a:gd name="T68" fmla="*/ 214 w 356"/>
              <a:gd name="T69" fmla="*/ 272 h 327"/>
              <a:gd name="T70" fmla="*/ 247 w 356"/>
              <a:gd name="T71" fmla="*/ 230 h 327"/>
              <a:gd name="T72" fmla="*/ 261 w 356"/>
              <a:gd name="T73" fmla="*/ 190 h 327"/>
              <a:gd name="T74" fmla="*/ 291 w 356"/>
              <a:gd name="T75" fmla="*/ 211 h 327"/>
              <a:gd name="T76" fmla="*/ 332 w 356"/>
              <a:gd name="T77" fmla="*/ 203 h 327"/>
              <a:gd name="T78" fmla="*/ 329 w 356"/>
              <a:gd name="T79" fmla="*/ 240 h 327"/>
              <a:gd name="T80" fmla="*/ 285 w 356"/>
              <a:gd name="T81" fmla="*/ 45 h 327"/>
              <a:gd name="T82" fmla="*/ 309 w 356"/>
              <a:gd name="T83" fmla="*/ 69 h 327"/>
              <a:gd name="T84" fmla="*/ 261 w 356"/>
              <a:gd name="T85" fmla="*/ 259 h 327"/>
              <a:gd name="T86" fmla="*/ 285 w 356"/>
              <a:gd name="T87" fmla="*/ 23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56" h="327">
                <a:moveTo>
                  <a:pt x="238" y="181"/>
                </a:moveTo>
                <a:cubicBezTo>
                  <a:pt x="238" y="183"/>
                  <a:pt x="236" y="186"/>
                  <a:pt x="233" y="187"/>
                </a:cubicBezTo>
                <a:cubicBezTo>
                  <a:pt x="205" y="191"/>
                  <a:pt x="205" y="191"/>
                  <a:pt x="205" y="191"/>
                </a:cubicBezTo>
                <a:cubicBezTo>
                  <a:pt x="203" y="196"/>
                  <a:pt x="201" y="201"/>
                  <a:pt x="199" y="205"/>
                </a:cubicBezTo>
                <a:cubicBezTo>
                  <a:pt x="204" y="213"/>
                  <a:pt x="209" y="219"/>
                  <a:pt x="215" y="226"/>
                </a:cubicBezTo>
                <a:cubicBezTo>
                  <a:pt x="216" y="228"/>
                  <a:pt x="217" y="229"/>
                  <a:pt x="217" y="230"/>
                </a:cubicBezTo>
                <a:cubicBezTo>
                  <a:pt x="217" y="232"/>
                  <a:pt x="216" y="233"/>
                  <a:pt x="215" y="234"/>
                </a:cubicBezTo>
                <a:cubicBezTo>
                  <a:pt x="212" y="239"/>
                  <a:pt x="191" y="261"/>
                  <a:pt x="185" y="261"/>
                </a:cubicBezTo>
                <a:cubicBezTo>
                  <a:pt x="184" y="261"/>
                  <a:pt x="183" y="261"/>
                  <a:pt x="182" y="260"/>
                </a:cubicBezTo>
                <a:cubicBezTo>
                  <a:pt x="160" y="243"/>
                  <a:pt x="160" y="243"/>
                  <a:pt x="160" y="243"/>
                </a:cubicBezTo>
                <a:cubicBezTo>
                  <a:pt x="156" y="246"/>
                  <a:pt x="151" y="248"/>
                  <a:pt x="146" y="249"/>
                </a:cubicBezTo>
                <a:cubicBezTo>
                  <a:pt x="145" y="259"/>
                  <a:pt x="144" y="269"/>
                  <a:pt x="142" y="278"/>
                </a:cubicBezTo>
                <a:cubicBezTo>
                  <a:pt x="141" y="280"/>
                  <a:pt x="139" y="282"/>
                  <a:pt x="136" y="282"/>
                </a:cubicBezTo>
                <a:cubicBezTo>
                  <a:pt x="102" y="282"/>
                  <a:pt x="102" y="282"/>
                  <a:pt x="102" y="282"/>
                </a:cubicBezTo>
                <a:cubicBezTo>
                  <a:pt x="99" y="282"/>
                  <a:pt x="96" y="280"/>
                  <a:pt x="96" y="278"/>
                </a:cubicBezTo>
                <a:cubicBezTo>
                  <a:pt x="92" y="249"/>
                  <a:pt x="92" y="249"/>
                  <a:pt x="92" y="249"/>
                </a:cubicBezTo>
                <a:cubicBezTo>
                  <a:pt x="87" y="248"/>
                  <a:pt x="82" y="246"/>
                  <a:pt x="78" y="244"/>
                </a:cubicBezTo>
                <a:cubicBezTo>
                  <a:pt x="56" y="260"/>
                  <a:pt x="56" y="260"/>
                  <a:pt x="56" y="260"/>
                </a:cubicBezTo>
                <a:cubicBezTo>
                  <a:pt x="55" y="261"/>
                  <a:pt x="54" y="261"/>
                  <a:pt x="52" y="261"/>
                </a:cubicBezTo>
                <a:cubicBezTo>
                  <a:pt x="51" y="261"/>
                  <a:pt x="49" y="261"/>
                  <a:pt x="48" y="260"/>
                </a:cubicBezTo>
                <a:cubicBezTo>
                  <a:pt x="43" y="255"/>
                  <a:pt x="22" y="236"/>
                  <a:pt x="22" y="230"/>
                </a:cubicBezTo>
                <a:cubicBezTo>
                  <a:pt x="22" y="229"/>
                  <a:pt x="22" y="228"/>
                  <a:pt x="23" y="227"/>
                </a:cubicBezTo>
                <a:cubicBezTo>
                  <a:pt x="28" y="220"/>
                  <a:pt x="34" y="213"/>
                  <a:pt x="39" y="206"/>
                </a:cubicBezTo>
                <a:cubicBezTo>
                  <a:pt x="37" y="201"/>
                  <a:pt x="34" y="196"/>
                  <a:pt x="33" y="190"/>
                </a:cubicBezTo>
                <a:cubicBezTo>
                  <a:pt x="5" y="186"/>
                  <a:pt x="5" y="186"/>
                  <a:pt x="5" y="186"/>
                </a:cubicBezTo>
                <a:cubicBezTo>
                  <a:pt x="2" y="185"/>
                  <a:pt x="0" y="183"/>
                  <a:pt x="0" y="180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4"/>
                  <a:pt x="2" y="141"/>
                  <a:pt x="4" y="141"/>
                </a:cubicBezTo>
                <a:cubicBezTo>
                  <a:pt x="33" y="136"/>
                  <a:pt x="33" y="136"/>
                  <a:pt x="33" y="136"/>
                </a:cubicBezTo>
                <a:cubicBezTo>
                  <a:pt x="35" y="131"/>
                  <a:pt x="37" y="127"/>
                  <a:pt x="39" y="122"/>
                </a:cubicBezTo>
                <a:cubicBezTo>
                  <a:pt x="34" y="115"/>
                  <a:pt x="28" y="108"/>
                  <a:pt x="22" y="101"/>
                </a:cubicBezTo>
                <a:cubicBezTo>
                  <a:pt x="22" y="100"/>
                  <a:pt x="21" y="98"/>
                  <a:pt x="21" y="97"/>
                </a:cubicBezTo>
                <a:cubicBezTo>
                  <a:pt x="21" y="96"/>
                  <a:pt x="21" y="94"/>
                  <a:pt x="22" y="93"/>
                </a:cubicBezTo>
                <a:cubicBezTo>
                  <a:pt x="26" y="88"/>
                  <a:pt x="47" y="66"/>
                  <a:pt x="52" y="66"/>
                </a:cubicBezTo>
                <a:cubicBezTo>
                  <a:pt x="54" y="66"/>
                  <a:pt x="55" y="66"/>
                  <a:pt x="56" y="67"/>
                </a:cubicBezTo>
                <a:cubicBezTo>
                  <a:pt x="77" y="84"/>
                  <a:pt x="77" y="84"/>
                  <a:pt x="77" y="84"/>
                </a:cubicBezTo>
                <a:cubicBezTo>
                  <a:pt x="82" y="81"/>
                  <a:pt x="87" y="80"/>
                  <a:pt x="92" y="78"/>
                </a:cubicBezTo>
                <a:cubicBezTo>
                  <a:pt x="93" y="69"/>
                  <a:pt x="94" y="58"/>
                  <a:pt x="96" y="49"/>
                </a:cubicBezTo>
                <a:cubicBezTo>
                  <a:pt x="97" y="47"/>
                  <a:pt x="99" y="45"/>
                  <a:pt x="102" y="45"/>
                </a:cubicBezTo>
                <a:cubicBezTo>
                  <a:pt x="136" y="45"/>
                  <a:pt x="136" y="45"/>
                  <a:pt x="136" y="45"/>
                </a:cubicBezTo>
                <a:cubicBezTo>
                  <a:pt x="139" y="45"/>
                  <a:pt x="141" y="47"/>
                  <a:pt x="142" y="50"/>
                </a:cubicBezTo>
                <a:cubicBezTo>
                  <a:pt x="146" y="78"/>
                  <a:pt x="146" y="78"/>
                  <a:pt x="146" y="78"/>
                </a:cubicBezTo>
                <a:cubicBezTo>
                  <a:pt x="151" y="79"/>
                  <a:pt x="155" y="81"/>
                  <a:pt x="160" y="84"/>
                </a:cubicBezTo>
                <a:cubicBezTo>
                  <a:pt x="182" y="67"/>
                  <a:pt x="182" y="67"/>
                  <a:pt x="182" y="67"/>
                </a:cubicBezTo>
                <a:cubicBezTo>
                  <a:pt x="183" y="66"/>
                  <a:pt x="184" y="66"/>
                  <a:pt x="185" y="66"/>
                </a:cubicBezTo>
                <a:cubicBezTo>
                  <a:pt x="187" y="66"/>
                  <a:pt x="188" y="66"/>
                  <a:pt x="189" y="67"/>
                </a:cubicBezTo>
                <a:cubicBezTo>
                  <a:pt x="194" y="72"/>
                  <a:pt x="216" y="92"/>
                  <a:pt x="216" y="97"/>
                </a:cubicBezTo>
                <a:cubicBezTo>
                  <a:pt x="216" y="98"/>
                  <a:pt x="215" y="99"/>
                  <a:pt x="215" y="101"/>
                </a:cubicBezTo>
                <a:cubicBezTo>
                  <a:pt x="209" y="108"/>
                  <a:pt x="204" y="114"/>
                  <a:pt x="199" y="122"/>
                </a:cubicBezTo>
                <a:cubicBezTo>
                  <a:pt x="201" y="127"/>
                  <a:pt x="203" y="132"/>
                  <a:pt x="205" y="137"/>
                </a:cubicBezTo>
                <a:cubicBezTo>
                  <a:pt x="233" y="141"/>
                  <a:pt x="233" y="141"/>
                  <a:pt x="233" y="141"/>
                </a:cubicBezTo>
                <a:cubicBezTo>
                  <a:pt x="236" y="142"/>
                  <a:pt x="238" y="144"/>
                  <a:pt x="238" y="147"/>
                </a:cubicBezTo>
                <a:lnTo>
                  <a:pt x="238" y="181"/>
                </a:lnTo>
                <a:close/>
                <a:moveTo>
                  <a:pt x="119" y="116"/>
                </a:moveTo>
                <a:cubicBezTo>
                  <a:pt x="93" y="116"/>
                  <a:pt x="71" y="137"/>
                  <a:pt x="71" y="164"/>
                </a:cubicBezTo>
                <a:cubicBezTo>
                  <a:pt x="71" y="190"/>
                  <a:pt x="93" y="211"/>
                  <a:pt x="119" y="211"/>
                </a:cubicBezTo>
                <a:cubicBezTo>
                  <a:pt x="145" y="211"/>
                  <a:pt x="166" y="190"/>
                  <a:pt x="166" y="164"/>
                </a:cubicBezTo>
                <a:cubicBezTo>
                  <a:pt x="166" y="137"/>
                  <a:pt x="145" y="116"/>
                  <a:pt x="119" y="116"/>
                </a:cubicBezTo>
                <a:close/>
                <a:moveTo>
                  <a:pt x="356" y="82"/>
                </a:moveTo>
                <a:cubicBezTo>
                  <a:pt x="356" y="84"/>
                  <a:pt x="332" y="87"/>
                  <a:pt x="329" y="87"/>
                </a:cubicBezTo>
                <a:cubicBezTo>
                  <a:pt x="327" y="91"/>
                  <a:pt x="325" y="94"/>
                  <a:pt x="323" y="97"/>
                </a:cubicBezTo>
                <a:cubicBezTo>
                  <a:pt x="325" y="101"/>
                  <a:pt x="333" y="119"/>
                  <a:pt x="333" y="123"/>
                </a:cubicBezTo>
                <a:cubicBezTo>
                  <a:pt x="333" y="123"/>
                  <a:pt x="332" y="124"/>
                  <a:pt x="332" y="124"/>
                </a:cubicBezTo>
                <a:cubicBezTo>
                  <a:pt x="330" y="125"/>
                  <a:pt x="310" y="137"/>
                  <a:pt x="309" y="137"/>
                </a:cubicBezTo>
                <a:cubicBezTo>
                  <a:pt x="306" y="137"/>
                  <a:pt x="292" y="119"/>
                  <a:pt x="291" y="116"/>
                </a:cubicBezTo>
                <a:cubicBezTo>
                  <a:pt x="289" y="116"/>
                  <a:pt x="287" y="116"/>
                  <a:pt x="285" y="116"/>
                </a:cubicBezTo>
                <a:cubicBezTo>
                  <a:pt x="283" y="116"/>
                  <a:pt x="281" y="116"/>
                  <a:pt x="279" y="116"/>
                </a:cubicBezTo>
                <a:cubicBezTo>
                  <a:pt x="278" y="119"/>
                  <a:pt x="264" y="137"/>
                  <a:pt x="261" y="137"/>
                </a:cubicBezTo>
                <a:cubicBezTo>
                  <a:pt x="260" y="137"/>
                  <a:pt x="241" y="125"/>
                  <a:pt x="238" y="124"/>
                </a:cubicBezTo>
                <a:cubicBezTo>
                  <a:pt x="238" y="124"/>
                  <a:pt x="238" y="123"/>
                  <a:pt x="238" y="123"/>
                </a:cubicBezTo>
                <a:cubicBezTo>
                  <a:pt x="238" y="119"/>
                  <a:pt x="245" y="101"/>
                  <a:pt x="247" y="97"/>
                </a:cubicBezTo>
                <a:cubicBezTo>
                  <a:pt x="245" y="94"/>
                  <a:pt x="243" y="91"/>
                  <a:pt x="241" y="87"/>
                </a:cubicBezTo>
                <a:cubicBezTo>
                  <a:pt x="238" y="87"/>
                  <a:pt x="214" y="84"/>
                  <a:pt x="214" y="82"/>
                </a:cubicBezTo>
                <a:cubicBezTo>
                  <a:pt x="214" y="56"/>
                  <a:pt x="214" y="56"/>
                  <a:pt x="214" y="56"/>
                </a:cubicBezTo>
                <a:cubicBezTo>
                  <a:pt x="214" y="53"/>
                  <a:pt x="238" y="50"/>
                  <a:pt x="241" y="50"/>
                </a:cubicBezTo>
                <a:cubicBezTo>
                  <a:pt x="243" y="47"/>
                  <a:pt x="245" y="43"/>
                  <a:pt x="247" y="40"/>
                </a:cubicBezTo>
                <a:cubicBezTo>
                  <a:pt x="245" y="37"/>
                  <a:pt x="238" y="18"/>
                  <a:pt x="238" y="15"/>
                </a:cubicBezTo>
                <a:cubicBezTo>
                  <a:pt x="238" y="14"/>
                  <a:pt x="238" y="14"/>
                  <a:pt x="238" y="13"/>
                </a:cubicBezTo>
                <a:cubicBezTo>
                  <a:pt x="241" y="12"/>
                  <a:pt x="260" y="0"/>
                  <a:pt x="261" y="0"/>
                </a:cubicBezTo>
                <a:cubicBezTo>
                  <a:pt x="264" y="0"/>
                  <a:pt x="278" y="19"/>
                  <a:pt x="279" y="22"/>
                </a:cubicBezTo>
                <a:cubicBezTo>
                  <a:pt x="281" y="21"/>
                  <a:pt x="283" y="21"/>
                  <a:pt x="285" y="21"/>
                </a:cubicBezTo>
                <a:cubicBezTo>
                  <a:pt x="287" y="21"/>
                  <a:pt x="289" y="21"/>
                  <a:pt x="291" y="22"/>
                </a:cubicBezTo>
                <a:cubicBezTo>
                  <a:pt x="296" y="14"/>
                  <a:pt x="301" y="7"/>
                  <a:pt x="308" y="1"/>
                </a:cubicBezTo>
                <a:cubicBezTo>
                  <a:pt x="309" y="0"/>
                  <a:pt x="309" y="0"/>
                  <a:pt x="309" y="0"/>
                </a:cubicBezTo>
                <a:cubicBezTo>
                  <a:pt x="310" y="0"/>
                  <a:pt x="330" y="12"/>
                  <a:pt x="332" y="13"/>
                </a:cubicBezTo>
                <a:cubicBezTo>
                  <a:pt x="332" y="14"/>
                  <a:pt x="333" y="14"/>
                  <a:pt x="333" y="15"/>
                </a:cubicBezTo>
                <a:cubicBezTo>
                  <a:pt x="333" y="18"/>
                  <a:pt x="325" y="37"/>
                  <a:pt x="323" y="40"/>
                </a:cubicBezTo>
                <a:cubicBezTo>
                  <a:pt x="325" y="43"/>
                  <a:pt x="327" y="47"/>
                  <a:pt x="329" y="50"/>
                </a:cubicBezTo>
                <a:cubicBezTo>
                  <a:pt x="332" y="50"/>
                  <a:pt x="356" y="53"/>
                  <a:pt x="356" y="56"/>
                </a:cubicBezTo>
                <a:lnTo>
                  <a:pt x="356" y="82"/>
                </a:lnTo>
                <a:close/>
                <a:moveTo>
                  <a:pt x="356" y="272"/>
                </a:moveTo>
                <a:cubicBezTo>
                  <a:pt x="356" y="274"/>
                  <a:pt x="332" y="277"/>
                  <a:pt x="329" y="277"/>
                </a:cubicBezTo>
                <a:cubicBezTo>
                  <a:pt x="327" y="281"/>
                  <a:pt x="325" y="284"/>
                  <a:pt x="323" y="287"/>
                </a:cubicBezTo>
                <a:cubicBezTo>
                  <a:pt x="325" y="291"/>
                  <a:pt x="333" y="309"/>
                  <a:pt x="333" y="313"/>
                </a:cubicBezTo>
                <a:cubicBezTo>
                  <a:pt x="333" y="313"/>
                  <a:pt x="332" y="314"/>
                  <a:pt x="332" y="314"/>
                </a:cubicBezTo>
                <a:cubicBezTo>
                  <a:pt x="330" y="315"/>
                  <a:pt x="310" y="327"/>
                  <a:pt x="309" y="327"/>
                </a:cubicBezTo>
                <a:cubicBezTo>
                  <a:pt x="306" y="327"/>
                  <a:pt x="292" y="308"/>
                  <a:pt x="291" y="306"/>
                </a:cubicBezTo>
                <a:cubicBezTo>
                  <a:pt x="289" y="306"/>
                  <a:pt x="287" y="306"/>
                  <a:pt x="285" y="306"/>
                </a:cubicBezTo>
                <a:cubicBezTo>
                  <a:pt x="283" y="306"/>
                  <a:pt x="281" y="306"/>
                  <a:pt x="279" y="306"/>
                </a:cubicBezTo>
                <a:cubicBezTo>
                  <a:pt x="278" y="308"/>
                  <a:pt x="264" y="327"/>
                  <a:pt x="261" y="327"/>
                </a:cubicBezTo>
                <a:cubicBezTo>
                  <a:pt x="260" y="327"/>
                  <a:pt x="241" y="315"/>
                  <a:pt x="238" y="314"/>
                </a:cubicBezTo>
                <a:cubicBezTo>
                  <a:pt x="238" y="314"/>
                  <a:pt x="238" y="313"/>
                  <a:pt x="238" y="313"/>
                </a:cubicBezTo>
                <a:cubicBezTo>
                  <a:pt x="238" y="309"/>
                  <a:pt x="245" y="291"/>
                  <a:pt x="247" y="287"/>
                </a:cubicBezTo>
                <a:cubicBezTo>
                  <a:pt x="245" y="284"/>
                  <a:pt x="243" y="281"/>
                  <a:pt x="241" y="277"/>
                </a:cubicBezTo>
                <a:cubicBezTo>
                  <a:pt x="238" y="277"/>
                  <a:pt x="214" y="274"/>
                  <a:pt x="214" y="272"/>
                </a:cubicBezTo>
                <a:cubicBezTo>
                  <a:pt x="214" y="246"/>
                  <a:pt x="214" y="246"/>
                  <a:pt x="214" y="246"/>
                </a:cubicBezTo>
                <a:cubicBezTo>
                  <a:pt x="214" y="243"/>
                  <a:pt x="238" y="240"/>
                  <a:pt x="241" y="240"/>
                </a:cubicBezTo>
                <a:cubicBezTo>
                  <a:pt x="243" y="237"/>
                  <a:pt x="245" y="233"/>
                  <a:pt x="247" y="230"/>
                </a:cubicBezTo>
                <a:cubicBezTo>
                  <a:pt x="245" y="226"/>
                  <a:pt x="238" y="208"/>
                  <a:pt x="238" y="205"/>
                </a:cubicBezTo>
                <a:cubicBezTo>
                  <a:pt x="238" y="204"/>
                  <a:pt x="238" y="204"/>
                  <a:pt x="238" y="203"/>
                </a:cubicBezTo>
                <a:cubicBezTo>
                  <a:pt x="241" y="202"/>
                  <a:pt x="260" y="190"/>
                  <a:pt x="261" y="190"/>
                </a:cubicBezTo>
                <a:cubicBezTo>
                  <a:pt x="264" y="190"/>
                  <a:pt x="278" y="209"/>
                  <a:pt x="279" y="211"/>
                </a:cubicBezTo>
                <a:cubicBezTo>
                  <a:pt x="281" y="211"/>
                  <a:pt x="283" y="211"/>
                  <a:pt x="285" y="211"/>
                </a:cubicBezTo>
                <a:cubicBezTo>
                  <a:pt x="287" y="211"/>
                  <a:pt x="289" y="211"/>
                  <a:pt x="291" y="211"/>
                </a:cubicBezTo>
                <a:cubicBezTo>
                  <a:pt x="296" y="204"/>
                  <a:pt x="301" y="197"/>
                  <a:pt x="308" y="191"/>
                </a:cubicBezTo>
                <a:cubicBezTo>
                  <a:pt x="309" y="190"/>
                  <a:pt x="309" y="190"/>
                  <a:pt x="309" y="190"/>
                </a:cubicBezTo>
                <a:cubicBezTo>
                  <a:pt x="310" y="190"/>
                  <a:pt x="330" y="202"/>
                  <a:pt x="332" y="203"/>
                </a:cubicBezTo>
                <a:cubicBezTo>
                  <a:pt x="332" y="204"/>
                  <a:pt x="333" y="204"/>
                  <a:pt x="333" y="205"/>
                </a:cubicBezTo>
                <a:cubicBezTo>
                  <a:pt x="333" y="208"/>
                  <a:pt x="325" y="226"/>
                  <a:pt x="323" y="230"/>
                </a:cubicBezTo>
                <a:cubicBezTo>
                  <a:pt x="325" y="233"/>
                  <a:pt x="327" y="237"/>
                  <a:pt x="329" y="240"/>
                </a:cubicBezTo>
                <a:cubicBezTo>
                  <a:pt x="332" y="240"/>
                  <a:pt x="356" y="243"/>
                  <a:pt x="356" y="246"/>
                </a:cubicBezTo>
                <a:lnTo>
                  <a:pt x="356" y="272"/>
                </a:lnTo>
                <a:close/>
                <a:moveTo>
                  <a:pt x="285" y="45"/>
                </a:moveTo>
                <a:cubicBezTo>
                  <a:pt x="272" y="45"/>
                  <a:pt x="261" y="56"/>
                  <a:pt x="261" y="69"/>
                </a:cubicBezTo>
                <a:cubicBezTo>
                  <a:pt x="261" y="82"/>
                  <a:pt x="272" y="92"/>
                  <a:pt x="285" y="92"/>
                </a:cubicBezTo>
                <a:cubicBezTo>
                  <a:pt x="298" y="92"/>
                  <a:pt x="309" y="82"/>
                  <a:pt x="309" y="69"/>
                </a:cubicBezTo>
                <a:cubicBezTo>
                  <a:pt x="309" y="56"/>
                  <a:pt x="298" y="45"/>
                  <a:pt x="285" y="45"/>
                </a:cubicBezTo>
                <a:close/>
                <a:moveTo>
                  <a:pt x="285" y="235"/>
                </a:moveTo>
                <a:cubicBezTo>
                  <a:pt x="272" y="235"/>
                  <a:pt x="261" y="246"/>
                  <a:pt x="261" y="259"/>
                </a:cubicBezTo>
                <a:cubicBezTo>
                  <a:pt x="261" y="272"/>
                  <a:pt x="272" y="282"/>
                  <a:pt x="285" y="282"/>
                </a:cubicBezTo>
                <a:cubicBezTo>
                  <a:pt x="298" y="282"/>
                  <a:pt x="309" y="272"/>
                  <a:pt x="309" y="259"/>
                </a:cubicBezTo>
                <a:cubicBezTo>
                  <a:pt x="309" y="246"/>
                  <a:pt x="298" y="235"/>
                  <a:pt x="285" y="235"/>
                </a:cubicBezTo>
                <a:close/>
              </a:path>
            </a:pathLst>
          </a:custGeom>
          <a:solidFill>
            <a:srgbClr val="E74D1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37B81215-1EE2-174A-84AC-A863C39B54BE}"/>
              </a:ext>
            </a:extLst>
          </p:cNvPr>
          <p:cNvSpPr>
            <a:spLocks noEditPoints="1"/>
          </p:cNvSpPr>
          <p:nvPr/>
        </p:nvSpPr>
        <p:spPr bwMode="auto">
          <a:xfrm>
            <a:off x="2542050" y="2730442"/>
            <a:ext cx="455941" cy="418533"/>
          </a:xfrm>
          <a:custGeom>
            <a:avLst/>
            <a:gdLst>
              <a:gd name="T0" fmla="*/ 205 w 356"/>
              <a:gd name="T1" fmla="*/ 191 h 327"/>
              <a:gd name="T2" fmla="*/ 217 w 356"/>
              <a:gd name="T3" fmla="*/ 230 h 327"/>
              <a:gd name="T4" fmla="*/ 182 w 356"/>
              <a:gd name="T5" fmla="*/ 260 h 327"/>
              <a:gd name="T6" fmla="*/ 142 w 356"/>
              <a:gd name="T7" fmla="*/ 278 h 327"/>
              <a:gd name="T8" fmla="*/ 96 w 356"/>
              <a:gd name="T9" fmla="*/ 278 h 327"/>
              <a:gd name="T10" fmla="*/ 56 w 356"/>
              <a:gd name="T11" fmla="*/ 260 h 327"/>
              <a:gd name="T12" fmla="*/ 22 w 356"/>
              <a:gd name="T13" fmla="*/ 230 h 327"/>
              <a:gd name="T14" fmla="*/ 33 w 356"/>
              <a:gd name="T15" fmla="*/ 190 h 327"/>
              <a:gd name="T16" fmla="*/ 0 w 356"/>
              <a:gd name="T17" fmla="*/ 146 h 327"/>
              <a:gd name="T18" fmla="*/ 39 w 356"/>
              <a:gd name="T19" fmla="*/ 122 h 327"/>
              <a:gd name="T20" fmla="*/ 22 w 356"/>
              <a:gd name="T21" fmla="*/ 93 h 327"/>
              <a:gd name="T22" fmla="*/ 77 w 356"/>
              <a:gd name="T23" fmla="*/ 84 h 327"/>
              <a:gd name="T24" fmla="*/ 102 w 356"/>
              <a:gd name="T25" fmla="*/ 45 h 327"/>
              <a:gd name="T26" fmla="*/ 146 w 356"/>
              <a:gd name="T27" fmla="*/ 78 h 327"/>
              <a:gd name="T28" fmla="*/ 185 w 356"/>
              <a:gd name="T29" fmla="*/ 66 h 327"/>
              <a:gd name="T30" fmla="*/ 215 w 356"/>
              <a:gd name="T31" fmla="*/ 101 h 327"/>
              <a:gd name="T32" fmla="*/ 233 w 356"/>
              <a:gd name="T33" fmla="*/ 141 h 327"/>
              <a:gd name="T34" fmla="*/ 119 w 356"/>
              <a:gd name="T35" fmla="*/ 116 h 327"/>
              <a:gd name="T36" fmla="*/ 166 w 356"/>
              <a:gd name="T37" fmla="*/ 164 h 327"/>
              <a:gd name="T38" fmla="*/ 329 w 356"/>
              <a:gd name="T39" fmla="*/ 87 h 327"/>
              <a:gd name="T40" fmla="*/ 332 w 356"/>
              <a:gd name="T41" fmla="*/ 124 h 327"/>
              <a:gd name="T42" fmla="*/ 285 w 356"/>
              <a:gd name="T43" fmla="*/ 116 h 327"/>
              <a:gd name="T44" fmla="*/ 238 w 356"/>
              <a:gd name="T45" fmla="*/ 124 h 327"/>
              <a:gd name="T46" fmla="*/ 241 w 356"/>
              <a:gd name="T47" fmla="*/ 87 h 327"/>
              <a:gd name="T48" fmla="*/ 241 w 356"/>
              <a:gd name="T49" fmla="*/ 50 h 327"/>
              <a:gd name="T50" fmla="*/ 238 w 356"/>
              <a:gd name="T51" fmla="*/ 13 h 327"/>
              <a:gd name="T52" fmla="*/ 285 w 356"/>
              <a:gd name="T53" fmla="*/ 21 h 327"/>
              <a:gd name="T54" fmla="*/ 309 w 356"/>
              <a:gd name="T55" fmla="*/ 0 h 327"/>
              <a:gd name="T56" fmla="*/ 323 w 356"/>
              <a:gd name="T57" fmla="*/ 40 h 327"/>
              <a:gd name="T58" fmla="*/ 356 w 356"/>
              <a:gd name="T59" fmla="*/ 82 h 327"/>
              <a:gd name="T60" fmla="*/ 323 w 356"/>
              <a:gd name="T61" fmla="*/ 287 h 327"/>
              <a:gd name="T62" fmla="*/ 309 w 356"/>
              <a:gd name="T63" fmla="*/ 327 h 327"/>
              <a:gd name="T64" fmla="*/ 279 w 356"/>
              <a:gd name="T65" fmla="*/ 306 h 327"/>
              <a:gd name="T66" fmla="*/ 238 w 356"/>
              <a:gd name="T67" fmla="*/ 313 h 327"/>
              <a:gd name="T68" fmla="*/ 214 w 356"/>
              <a:gd name="T69" fmla="*/ 272 h 327"/>
              <a:gd name="T70" fmla="*/ 247 w 356"/>
              <a:gd name="T71" fmla="*/ 230 h 327"/>
              <a:gd name="T72" fmla="*/ 261 w 356"/>
              <a:gd name="T73" fmla="*/ 190 h 327"/>
              <a:gd name="T74" fmla="*/ 291 w 356"/>
              <a:gd name="T75" fmla="*/ 211 h 327"/>
              <a:gd name="T76" fmla="*/ 332 w 356"/>
              <a:gd name="T77" fmla="*/ 203 h 327"/>
              <a:gd name="T78" fmla="*/ 329 w 356"/>
              <a:gd name="T79" fmla="*/ 240 h 327"/>
              <a:gd name="T80" fmla="*/ 285 w 356"/>
              <a:gd name="T81" fmla="*/ 45 h 327"/>
              <a:gd name="T82" fmla="*/ 309 w 356"/>
              <a:gd name="T83" fmla="*/ 69 h 327"/>
              <a:gd name="T84" fmla="*/ 261 w 356"/>
              <a:gd name="T85" fmla="*/ 259 h 327"/>
              <a:gd name="T86" fmla="*/ 285 w 356"/>
              <a:gd name="T87" fmla="*/ 23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56" h="327">
                <a:moveTo>
                  <a:pt x="238" y="181"/>
                </a:moveTo>
                <a:cubicBezTo>
                  <a:pt x="238" y="183"/>
                  <a:pt x="236" y="186"/>
                  <a:pt x="233" y="187"/>
                </a:cubicBezTo>
                <a:cubicBezTo>
                  <a:pt x="205" y="191"/>
                  <a:pt x="205" y="191"/>
                  <a:pt x="205" y="191"/>
                </a:cubicBezTo>
                <a:cubicBezTo>
                  <a:pt x="203" y="196"/>
                  <a:pt x="201" y="201"/>
                  <a:pt x="199" y="205"/>
                </a:cubicBezTo>
                <a:cubicBezTo>
                  <a:pt x="204" y="213"/>
                  <a:pt x="209" y="219"/>
                  <a:pt x="215" y="226"/>
                </a:cubicBezTo>
                <a:cubicBezTo>
                  <a:pt x="216" y="228"/>
                  <a:pt x="217" y="229"/>
                  <a:pt x="217" y="230"/>
                </a:cubicBezTo>
                <a:cubicBezTo>
                  <a:pt x="217" y="232"/>
                  <a:pt x="216" y="233"/>
                  <a:pt x="215" y="234"/>
                </a:cubicBezTo>
                <a:cubicBezTo>
                  <a:pt x="212" y="239"/>
                  <a:pt x="191" y="261"/>
                  <a:pt x="185" y="261"/>
                </a:cubicBezTo>
                <a:cubicBezTo>
                  <a:pt x="184" y="261"/>
                  <a:pt x="183" y="261"/>
                  <a:pt x="182" y="260"/>
                </a:cubicBezTo>
                <a:cubicBezTo>
                  <a:pt x="160" y="243"/>
                  <a:pt x="160" y="243"/>
                  <a:pt x="160" y="243"/>
                </a:cubicBezTo>
                <a:cubicBezTo>
                  <a:pt x="156" y="246"/>
                  <a:pt x="151" y="248"/>
                  <a:pt x="146" y="249"/>
                </a:cubicBezTo>
                <a:cubicBezTo>
                  <a:pt x="145" y="259"/>
                  <a:pt x="144" y="269"/>
                  <a:pt x="142" y="278"/>
                </a:cubicBezTo>
                <a:cubicBezTo>
                  <a:pt x="141" y="280"/>
                  <a:pt x="139" y="282"/>
                  <a:pt x="136" y="282"/>
                </a:cubicBezTo>
                <a:cubicBezTo>
                  <a:pt x="102" y="282"/>
                  <a:pt x="102" y="282"/>
                  <a:pt x="102" y="282"/>
                </a:cubicBezTo>
                <a:cubicBezTo>
                  <a:pt x="99" y="282"/>
                  <a:pt x="96" y="280"/>
                  <a:pt x="96" y="278"/>
                </a:cubicBezTo>
                <a:cubicBezTo>
                  <a:pt x="92" y="249"/>
                  <a:pt x="92" y="249"/>
                  <a:pt x="92" y="249"/>
                </a:cubicBezTo>
                <a:cubicBezTo>
                  <a:pt x="87" y="248"/>
                  <a:pt x="82" y="246"/>
                  <a:pt x="78" y="244"/>
                </a:cubicBezTo>
                <a:cubicBezTo>
                  <a:pt x="56" y="260"/>
                  <a:pt x="56" y="260"/>
                  <a:pt x="56" y="260"/>
                </a:cubicBezTo>
                <a:cubicBezTo>
                  <a:pt x="55" y="261"/>
                  <a:pt x="54" y="261"/>
                  <a:pt x="52" y="261"/>
                </a:cubicBezTo>
                <a:cubicBezTo>
                  <a:pt x="51" y="261"/>
                  <a:pt x="49" y="261"/>
                  <a:pt x="48" y="260"/>
                </a:cubicBezTo>
                <a:cubicBezTo>
                  <a:pt x="43" y="255"/>
                  <a:pt x="22" y="236"/>
                  <a:pt x="22" y="230"/>
                </a:cubicBezTo>
                <a:cubicBezTo>
                  <a:pt x="22" y="229"/>
                  <a:pt x="22" y="228"/>
                  <a:pt x="23" y="227"/>
                </a:cubicBezTo>
                <a:cubicBezTo>
                  <a:pt x="28" y="220"/>
                  <a:pt x="34" y="213"/>
                  <a:pt x="39" y="206"/>
                </a:cubicBezTo>
                <a:cubicBezTo>
                  <a:pt x="37" y="201"/>
                  <a:pt x="34" y="196"/>
                  <a:pt x="33" y="190"/>
                </a:cubicBezTo>
                <a:cubicBezTo>
                  <a:pt x="5" y="186"/>
                  <a:pt x="5" y="186"/>
                  <a:pt x="5" y="186"/>
                </a:cubicBezTo>
                <a:cubicBezTo>
                  <a:pt x="2" y="185"/>
                  <a:pt x="0" y="183"/>
                  <a:pt x="0" y="180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4"/>
                  <a:pt x="2" y="141"/>
                  <a:pt x="4" y="141"/>
                </a:cubicBezTo>
                <a:cubicBezTo>
                  <a:pt x="33" y="136"/>
                  <a:pt x="33" y="136"/>
                  <a:pt x="33" y="136"/>
                </a:cubicBezTo>
                <a:cubicBezTo>
                  <a:pt x="35" y="131"/>
                  <a:pt x="37" y="127"/>
                  <a:pt x="39" y="122"/>
                </a:cubicBezTo>
                <a:cubicBezTo>
                  <a:pt x="34" y="115"/>
                  <a:pt x="28" y="108"/>
                  <a:pt x="22" y="101"/>
                </a:cubicBezTo>
                <a:cubicBezTo>
                  <a:pt x="22" y="100"/>
                  <a:pt x="21" y="98"/>
                  <a:pt x="21" y="97"/>
                </a:cubicBezTo>
                <a:cubicBezTo>
                  <a:pt x="21" y="96"/>
                  <a:pt x="21" y="94"/>
                  <a:pt x="22" y="93"/>
                </a:cubicBezTo>
                <a:cubicBezTo>
                  <a:pt x="26" y="88"/>
                  <a:pt x="47" y="66"/>
                  <a:pt x="52" y="66"/>
                </a:cubicBezTo>
                <a:cubicBezTo>
                  <a:pt x="54" y="66"/>
                  <a:pt x="55" y="66"/>
                  <a:pt x="56" y="67"/>
                </a:cubicBezTo>
                <a:cubicBezTo>
                  <a:pt x="77" y="84"/>
                  <a:pt x="77" y="84"/>
                  <a:pt x="77" y="84"/>
                </a:cubicBezTo>
                <a:cubicBezTo>
                  <a:pt x="82" y="81"/>
                  <a:pt x="87" y="80"/>
                  <a:pt x="92" y="78"/>
                </a:cubicBezTo>
                <a:cubicBezTo>
                  <a:pt x="93" y="69"/>
                  <a:pt x="94" y="58"/>
                  <a:pt x="96" y="49"/>
                </a:cubicBezTo>
                <a:cubicBezTo>
                  <a:pt x="97" y="47"/>
                  <a:pt x="99" y="45"/>
                  <a:pt x="102" y="45"/>
                </a:cubicBezTo>
                <a:cubicBezTo>
                  <a:pt x="136" y="45"/>
                  <a:pt x="136" y="45"/>
                  <a:pt x="136" y="45"/>
                </a:cubicBezTo>
                <a:cubicBezTo>
                  <a:pt x="139" y="45"/>
                  <a:pt x="141" y="47"/>
                  <a:pt x="142" y="50"/>
                </a:cubicBezTo>
                <a:cubicBezTo>
                  <a:pt x="146" y="78"/>
                  <a:pt x="146" y="78"/>
                  <a:pt x="146" y="78"/>
                </a:cubicBezTo>
                <a:cubicBezTo>
                  <a:pt x="151" y="79"/>
                  <a:pt x="155" y="81"/>
                  <a:pt x="160" y="84"/>
                </a:cubicBezTo>
                <a:cubicBezTo>
                  <a:pt x="182" y="67"/>
                  <a:pt x="182" y="67"/>
                  <a:pt x="182" y="67"/>
                </a:cubicBezTo>
                <a:cubicBezTo>
                  <a:pt x="183" y="66"/>
                  <a:pt x="184" y="66"/>
                  <a:pt x="185" y="66"/>
                </a:cubicBezTo>
                <a:cubicBezTo>
                  <a:pt x="187" y="66"/>
                  <a:pt x="188" y="66"/>
                  <a:pt x="189" y="67"/>
                </a:cubicBezTo>
                <a:cubicBezTo>
                  <a:pt x="194" y="72"/>
                  <a:pt x="216" y="92"/>
                  <a:pt x="216" y="97"/>
                </a:cubicBezTo>
                <a:cubicBezTo>
                  <a:pt x="216" y="98"/>
                  <a:pt x="215" y="99"/>
                  <a:pt x="215" y="101"/>
                </a:cubicBezTo>
                <a:cubicBezTo>
                  <a:pt x="209" y="108"/>
                  <a:pt x="204" y="114"/>
                  <a:pt x="199" y="122"/>
                </a:cubicBezTo>
                <a:cubicBezTo>
                  <a:pt x="201" y="127"/>
                  <a:pt x="203" y="132"/>
                  <a:pt x="205" y="137"/>
                </a:cubicBezTo>
                <a:cubicBezTo>
                  <a:pt x="233" y="141"/>
                  <a:pt x="233" y="141"/>
                  <a:pt x="233" y="141"/>
                </a:cubicBezTo>
                <a:cubicBezTo>
                  <a:pt x="236" y="142"/>
                  <a:pt x="238" y="144"/>
                  <a:pt x="238" y="147"/>
                </a:cubicBezTo>
                <a:lnTo>
                  <a:pt x="238" y="181"/>
                </a:lnTo>
                <a:close/>
                <a:moveTo>
                  <a:pt x="119" y="116"/>
                </a:moveTo>
                <a:cubicBezTo>
                  <a:pt x="93" y="116"/>
                  <a:pt x="71" y="137"/>
                  <a:pt x="71" y="164"/>
                </a:cubicBezTo>
                <a:cubicBezTo>
                  <a:pt x="71" y="190"/>
                  <a:pt x="93" y="211"/>
                  <a:pt x="119" y="211"/>
                </a:cubicBezTo>
                <a:cubicBezTo>
                  <a:pt x="145" y="211"/>
                  <a:pt x="166" y="190"/>
                  <a:pt x="166" y="164"/>
                </a:cubicBezTo>
                <a:cubicBezTo>
                  <a:pt x="166" y="137"/>
                  <a:pt x="145" y="116"/>
                  <a:pt x="119" y="116"/>
                </a:cubicBezTo>
                <a:close/>
                <a:moveTo>
                  <a:pt x="356" y="82"/>
                </a:moveTo>
                <a:cubicBezTo>
                  <a:pt x="356" y="84"/>
                  <a:pt x="332" y="87"/>
                  <a:pt x="329" y="87"/>
                </a:cubicBezTo>
                <a:cubicBezTo>
                  <a:pt x="327" y="91"/>
                  <a:pt x="325" y="94"/>
                  <a:pt x="323" y="97"/>
                </a:cubicBezTo>
                <a:cubicBezTo>
                  <a:pt x="325" y="101"/>
                  <a:pt x="333" y="119"/>
                  <a:pt x="333" y="123"/>
                </a:cubicBezTo>
                <a:cubicBezTo>
                  <a:pt x="333" y="123"/>
                  <a:pt x="332" y="124"/>
                  <a:pt x="332" y="124"/>
                </a:cubicBezTo>
                <a:cubicBezTo>
                  <a:pt x="330" y="125"/>
                  <a:pt x="310" y="137"/>
                  <a:pt x="309" y="137"/>
                </a:cubicBezTo>
                <a:cubicBezTo>
                  <a:pt x="306" y="137"/>
                  <a:pt x="292" y="119"/>
                  <a:pt x="291" y="116"/>
                </a:cubicBezTo>
                <a:cubicBezTo>
                  <a:pt x="289" y="116"/>
                  <a:pt x="287" y="116"/>
                  <a:pt x="285" y="116"/>
                </a:cubicBezTo>
                <a:cubicBezTo>
                  <a:pt x="283" y="116"/>
                  <a:pt x="281" y="116"/>
                  <a:pt x="279" y="116"/>
                </a:cubicBezTo>
                <a:cubicBezTo>
                  <a:pt x="278" y="119"/>
                  <a:pt x="264" y="137"/>
                  <a:pt x="261" y="137"/>
                </a:cubicBezTo>
                <a:cubicBezTo>
                  <a:pt x="260" y="137"/>
                  <a:pt x="241" y="125"/>
                  <a:pt x="238" y="124"/>
                </a:cubicBezTo>
                <a:cubicBezTo>
                  <a:pt x="238" y="124"/>
                  <a:pt x="238" y="123"/>
                  <a:pt x="238" y="123"/>
                </a:cubicBezTo>
                <a:cubicBezTo>
                  <a:pt x="238" y="119"/>
                  <a:pt x="245" y="101"/>
                  <a:pt x="247" y="97"/>
                </a:cubicBezTo>
                <a:cubicBezTo>
                  <a:pt x="245" y="94"/>
                  <a:pt x="243" y="91"/>
                  <a:pt x="241" y="87"/>
                </a:cubicBezTo>
                <a:cubicBezTo>
                  <a:pt x="238" y="87"/>
                  <a:pt x="214" y="84"/>
                  <a:pt x="214" y="82"/>
                </a:cubicBezTo>
                <a:cubicBezTo>
                  <a:pt x="214" y="56"/>
                  <a:pt x="214" y="56"/>
                  <a:pt x="214" y="56"/>
                </a:cubicBezTo>
                <a:cubicBezTo>
                  <a:pt x="214" y="53"/>
                  <a:pt x="238" y="50"/>
                  <a:pt x="241" y="50"/>
                </a:cubicBezTo>
                <a:cubicBezTo>
                  <a:pt x="243" y="47"/>
                  <a:pt x="245" y="43"/>
                  <a:pt x="247" y="40"/>
                </a:cubicBezTo>
                <a:cubicBezTo>
                  <a:pt x="245" y="37"/>
                  <a:pt x="238" y="18"/>
                  <a:pt x="238" y="15"/>
                </a:cubicBezTo>
                <a:cubicBezTo>
                  <a:pt x="238" y="14"/>
                  <a:pt x="238" y="14"/>
                  <a:pt x="238" y="13"/>
                </a:cubicBezTo>
                <a:cubicBezTo>
                  <a:pt x="241" y="12"/>
                  <a:pt x="260" y="0"/>
                  <a:pt x="261" y="0"/>
                </a:cubicBezTo>
                <a:cubicBezTo>
                  <a:pt x="264" y="0"/>
                  <a:pt x="278" y="19"/>
                  <a:pt x="279" y="22"/>
                </a:cubicBezTo>
                <a:cubicBezTo>
                  <a:pt x="281" y="21"/>
                  <a:pt x="283" y="21"/>
                  <a:pt x="285" y="21"/>
                </a:cubicBezTo>
                <a:cubicBezTo>
                  <a:pt x="287" y="21"/>
                  <a:pt x="289" y="21"/>
                  <a:pt x="291" y="22"/>
                </a:cubicBezTo>
                <a:cubicBezTo>
                  <a:pt x="296" y="14"/>
                  <a:pt x="301" y="7"/>
                  <a:pt x="308" y="1"/>
                </a:cubicBezTo>
                <a:cubicBezTo>
                  <a:pt x="309" y="0"/>
                  <a:pt x="309" y="0"/>
                  <a:pt x="309" y="0"/>
                </a:cubicBezTo>
                <a:cubicBezTo>
                  <a:pt x="310" y="0"/>
                  <a:pt x="330" y="12"/>
                  <a:pt x="332" y="13"/>
                </a:cubicBezTo>
                <a:cubicBezTo>
                  <a:pt x="332" y="14"/>
                  <a:pt x="333" y="14"/>
                  <a:pt x="333" y="15"/>
                </a:cubicBezTo>
                <a:cubicBezTo>
                  <a:pt x="333" y="18"/>
                  <a:pt x="325" y="37"/>
                  <a:pt x="323" y="40"/>
                </a:cubicBezTo>
                <a:cubicBezTo>
                  <a:pt x="325" y="43"/>
                  <a:pt x="327" y="47"/>
                  <a:pt x="329" y="50"/>
                </a:cubicBezTo>
                <a:cubicBezTo>
                  <a:pt x="332" y="50"/>
                  <a:pt x="356" y="53"/>
                  <a:pt x="356" y="56"/>
                </a:cubicBezTo>
                <a:lnTo>
                  <a:pt x="356" y="82"/>
                </a:lnTo>
                <a:close/>
                <a:moveTo>
                  <a:pt x="356" y="272"/>
                </a:moveTo>
                <a:cubicBezTo>
                  <a:pt x="356" y="274"/>
                  <a:pt x="332" y="277"/>
                  <a:pt x="329" y="277"/>
                </a:cubicBezTo>
                <a:cubicBezTo>
                  <a:pt x="327" y="281"/>
                  <a:pt x="325" y="284"/>
                  <a:pt x="323" y="287"/>
                </a:cubicBezTo>
                <a:cubicBezTo>
                  <a:pt x="325" y="291"/>
                  <a:pt x="333" y="309"/>
                  <a:pt x="333" y="313"/>
                </a:cubicBezTo>
                <a:cubicBezTo>
                  <a:pt x="333" y="313"/>
                  <a:pt x="332" y="314"/>
                  <a:pt x="332" y="314"/>
                </a:cubicBezTo>
                <a:cubicBezTo>
                  <a:pt x="330" y="315"/>
                  <a:pt x="310" y="327"/>
                  <a:pt x="309" y="327"/>
                </a:cubicBezTo>
                <a:cubicBezTo>
                  <a:pt x="306" y="327"/>
                  <a:pt x="292" y="308"/>
                  <a:pt x="291" y="306"/>
                </a:cubicBezTo>
                <a:cubicBezTo>
                  <a:pt x="289" y="306"/>
                  <a:pt x="287" y="306"/>
                  <a:pt x="285" y="306"/>
                </a:cubicBezTo>
                <a:cubicBezTo>
                  <a:pt x="283" y="306"/>
                  <a:pt x="281" y="306"/>
                  <a:pt x="279" y="306"/>
                </a:cubicBezTo>
                <a:cubicBezTo>
                  <a:pt x="278" y="308"/>
                  <a:pt x="264" y="327"/>
                  <a:pt x="261" y="327"/>
                </a:cubicBezTo>
                <a:cubicBezTo>
                  <a:pt x="260" y="327"/>
                  <a:pt x="241" y="315"/>
                  <a:pt x="238" y="314"/>
                </a:cubicBezTo>
                <a:cubicBezTo>
                  <a:pt x="238" y="314"/>
                  <a:pt x="238" y="313"/>
                  <a:pt x="238" y="313"/>
                </a:cubicBezTo>
                <a:cubicBezTo>
                  <a:pt x="238" y="309"/>
                  <a:pt x="245" y="291"/>
                  <a:pt x="247" y="287"/>
                </a:cubicBezTo>
                <a:cubicBezTo>
                  <a:pt x="245" y="284"/>
                  <a:pt x="243" y="281"/>
                  <a:pt x="241" y="277"/>
                </a:cubicBezTo>
                <a:cubicBezTo>
                  <a:pt x="238" y="277"/>
                  <a:pt x="214" y="274"/>
                  <a:pt x="214" y="272"/>
                </a:cubicBezTo>
                <a:cubicBezTo>
                  <a:pt x="214" y="246"/>
                  <a:pt x="214" y="246"/>
                  <a:pt x="214" y="246"/>
                </a:cubicBezTo>
                <a:cubicBezTo>
                  <a:pt x="214" y="243"/>
                  <a:pt x="238" y="240"/>
                  <a:pt x="241" y="240"/>
                </a:cubicBezTo>
                <a:cubicBezTo>
                  <a:pt x="243" y="237"/>
                  <a:pt x="245" y="233"/>
                  <a:pt x="247" y="230"/>
                </a:cubicBezTo>
                <a:cubicBezTo>
                  <a:pt x="245" y="226"/>
                  <a:pt x="238" y="208"/>
                  <a:pt x="238" y="205"/>
                </a:cubicBezTo>
                <a:cubicBezTo>
                  <a:pt x="238" y="204"/>
                  <a:pt x="238" y="204"/>
                  <a:pt x="238" y="203"/>
                </a:cubicBezTo>
                <a:cubicBezTo>
                  <a:pt x="241" y="202"/>
                  <a:pt x="260" y="190"/>
                  <a:pt x="261" y="190"/>
                </a:cubicBezTo>
                <a:cubicBezTo>
                  <a:pt x="264" y="190"/>
                  <a:pt x="278" y="209"/>
                  <a:pt x="279" y="211"/>
                </a:cubicBezTo>
                <a:cubicBezTo>
                  <a:pt x="281" y="211"/>
                  <a:pt x="283" y="211"/>
                  <a:pt x="285" y="211"/>
                </a:cubicBezTo>
                <a:cubicBezTo>
                  <a:pt x="287" y="211"/>
                  <a:pt x="289" y="211"/>
                  <a:pt x="291" y="211"/>
                </a:cubicBezTo>
                <a:cubicBezTo>
                  <a:pt x="296" y="204"/>
                  <a:pt x="301" y="197"/>
                  <a:pt x="308" y="191"/>
                </a:cubicBezTo>
                <a:cubicBezTo>
                  <a:pt x="309" y="190"/>
                  <a:pt x="309" y="190"/>
                  <a:pt x="309" y="190"/>
                </a:cubicBezTo>
                <a:cubicBezTo>
                  <a:pt x="310" y="190"/>
                  <a:pt x="330" y="202"/>
                  <a:pt x="332" y="203"/>
                </a:cubicBezTo>
                <a:cubicBezTo>
                  <a:pt x="332" y="204"/>
                  <a:pt x="333" y="204"/>
                  <a:pt x="333" y="205"/>
                </a:cubicBezTo>
                <a:cubicBezTo>
                  <a:pt x="333" y="208"/>
                  <a:pt x="325" y="226"/>
                  <a:pt x="323" y="230"/>
                </a:cubicBezTo>
                <a:cubicBezTo>
                  <a:pt x="325" y="233"/>
                  <a:pt x="327" y="237"/>
                  <a:pt x="329" y="240"/>
                </a:cubicBezTo>
                <a:cubicBezTo>
                  <a:pt x="332" y="240"/>
                  <a:pt x="356" y="243"/>
                  <a:pt x="356" y="246"/>
                </a:cubicBezTo>
                <a:lnTo>
                  <a:pt x="356" y="272"/>
                </a:lnTo>
                <a:close/>
                <a:moveTo>
                  <a:pt x="285" y="45"/>
                </a:moveTo>
                <a:cubicBezTo>
                  <a:pt x="272" y="45"/>
                  <a:pt x="261" y="56"/>
                  <a:pt x="261" y="69"/>
                </a:cubicBezTo>
                <a:cubicBezTo>
                  <a:pt x="261" y="82"/>
                  <a:pt x="272" y="92"/>
                  <a:pt x="285" y="92"/>
                </a:cubicBezTo>
                <a:cubicBezTo>
                  <a:pt x="298" y="92"/>
                  <a:pt x="309" y="82"/>
                  <a:pt x="309" y="69"/>
                </a:cubicBezTo>
                <a:cubicBezTo>
                  <a:pt x="309" y="56"/>
                  <a:pt x="298" y="45"/>
                  <a:pt x="285" y="45"/>
                </a:cubicBezTo>
                <a:close/>
                <a:moveTo>
                  <a:pt x="285" y="235"/>
                </a:moveTo>
                <a:cubicBezTo>
                  <a:pt x="272" y="235"/>
                  <a:pt x="261" y="246"/>
                  <a:pt x="261" y="259"/>
                </a:cubicBezTo>
                <a:cubicBezTo>
                  <a:pt x="261" y="272"/>
                  <a:pt x="272" y="282"/>
                  <a:pt x="285" y="282"/>
                </a:cubicBezTo>
                <a:cubicBezTo>
                  <a:pt x="298" y="282"/>
                  <a:pt x="309" y="272"/>
                  <a:pt x="309" y="259"/>
                </a:cubicBezTo>
                <a:cubicBezTo>
                  <a:pt x="309" y="246"/>
                  <a:pt x="298" y="235"/>
                  <a:pt x="285" y="235"/>
                </a:cubicBezTo>
                <a:close/>
              </a:path>
            </a:pathLst>
          </a:custGeom>
          <a:solidFill>
            <a:srgbClr val="86868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B6E2B355-B90A-1147-B085-995BA31A9322}"/>
              </a:ext>
            </a:extLst>
          </p:cNvPr>
          <p:cNvSpPr>
            <a:spLocks noEditPoints="1"/>
          </p:cNvSpPr>
          <p:nvPr/>
        </p:nvSpPr>
        <p:spPr bwMode="auto">
          <a:xfrm>
            <a:off x="669337" y="2730442"/>
            <a:ext cx="455941" cy="418533"/>
          </a:xfrm>
          <a:custGeom>
            <a:avLst/>
            <a:gdLst>
              <a:gd name="T0" fmla="*/ 205 w 356"/>
              <a:gd name="T1" fmla="*/ 191 h 327"/>
              <a:gd name="T2" fmla="*/ 217 w 356"/>
              <a:gd name="T3" fmla="*/ 230 h 327"/>
              <a:gd name="T4" fmla="*/ 182 w 356"/>
              <a:gd name="T5" fmla="*/ 260 h 327"/>
              <a:gd name="T6" fmla="*/ 142 w 356"/>
              <a:gd name="T7" fmla="*/ 278 h 327"/>
              <a:gd name="T8" fmla="*/ 96 w 356"/>
              <a:gd name="T9" fmla="*/ 278 h 327"/>
              <a:gd name="T10" fmla="*/ 56 w 356"/>
              <a:gd name="T11" fmla="*/ 260 h 327"/>
              <a:gd name="T12" fmla="*/ 22 w 356"/>
              <a:gd name="T13" fmla="*/ 230 h 327"/>
              <a:gd name="T14" fmla="*/ 33 w 356"/>
              <a:gd name="T15" fmla="*/ 190 h 327"/>
              <a:gd name="T16" fmla="*/ 0 w 356"/>
              <a:gd name="T17" fmla="*/ 146 h 327"/>
              <a:gd name="T18" fmla="*/ 39 w 356"/>
              <a:gd name="T19" fmla="*/ 122 h 327"/>
              <a:gd name="T20" fmla="*/ 22 w 356"/>
              <a:gd name="T21" fmla="*/ 93 h 327"/>
              <a:gd name="T22" fmla="*/ 77 w 356"/>
              <a:gd name="T23" fmla="*/ 84 h 327"/>
              <a:gd name="T24" fmla="*/ 102 w 356"/>
              <a:gd name="T25" fmla="*/ 45 h 327"/>
              <a:gd name="T26" fmla="*/ 146 w 356"/>
              <a:gd name="T27" fmla="*/ 78 h 327"/>
              <a:gd name="T28" fmla="*/ 185 w 356"/>
              <a:gd name="T29" fmla="*/ 66 h 327"/>
              <a:gd name="T30" fmla="*/ 215 w 356"/>
              <a:gd name="T31" fmla="*/ 101 h 327"/>
              <a:gd name="T32" fmla="*/ 233 w 356"/>
              <a:gd name="T33" fmla="*/ 141 h 327"/>
              <a:gd name="T34" fmla="*/ 119 w 356"/>
              <a:gd name="T35" fmla="*/ 116 h 327"/>
              <a:gd name="T36" fmla="*/ 166 w 356"/>
              <a:gd name="T37" fmla="*/ 164 h 327"/>
              <a:gd name="T38" fmla="*/ 329 w 356"/>
              <a:gd name="T39" fmla="*/ 87 h 327"/>
              <a:gd name="T40" fmla="*/ 332 w 356"/>
              <a:gd name="T41" fmla="*/ 124 h 327"/>
              <a:gd name="T42" fmla="*/ 285 w 356"/>
              <a:gd name="T43" fmla="*/ 116 h 327"/>
              <a:gd name="T44" fmla="*/ 238 w 356"/>
              <a:gd name="T45" fmla="*/ 124 h 327"/>
              <a:gd name="T46" fmla="*/ 241 w 356"/>
              <a:gd name="T47" fmla="*/ 87 h 327"/>
              <a:gd name="T48" fmla="*/ 241 w 356"/>
              <a:gd name="T49" fmla="*/ 50 h 327"/>
              <a:gd name="T50" fmla="*/ 238 w 356"/>
              <a:gd name="T51" fmla="*/ 13 h 327"/>
              <a:gd name="T52" fmla="*/ 285 w 356"/>
              <a:gd name="T53" fmla="*/ 21 h 327"/>
              <a:gd name="T54" fmla="*/ 309 w 356"/>
              <a:gd name="T55" fmla="*/ 0 h 327"/>
              <a:gd name="T56" fmla="*/ 323 w 356"/>
              <a:gd name="T57" fmla="*/ 40 h 327"/>
              <a:gd name="T58" fmla="*/ 356 w 356"/>
              <a:gd name="T59" fmla="*/ 82 h 327"/>
              <a:gd name="T60" fmla="*/ 323 w 356"/>
              <a:gd name="T61" fmla="*/ 287 h 327"/>
              <a:gd name="T62" fmla="*/ 309 w 356"/>
              <a:gd name="T63" fmla="*/ 327 h 327"/>
              <a:gd name="T64" fmla="*/ 279 w 356"/>
              <a:gd name="T65" fmla="*/ 306 h 327"/>
              <a:gd name="T66" fmla="*/ 238 w 356"/>
              <a:gd name="T67" fmla="*/ 313 h 327"/>
              <a:gd name="T68" fmla="*/ 214 w 356"/>
              <a:gd name="T69" fmla="*/ 272 h 327"/>
              <a:gd name="T70" fmla="*/ 247 w 356"/>
              <a:gd name="T71" fmla="*/ 230 h 327"/>
              <a:gd name="T72" fmla="*/ 261 w 356"/>
              <a:gd name="T73" fmla="*/ 190 h 327"/>
              <a:gd name="T74" fmla="*/ 291 w 356"/>
              <a:gd name="T75" fmla="*/ 211 h 327"/>
              <a:gd name="T76" fmla="*/ 332 w 356"/>
              <a:gd name="T77" fmla="*/ 203 h 327"/>
              <a:gd name="T78" fmla="*/ 329 w 356"/>
              <a:gd name="T79" fmla="*/ 240 h 327"/>
              <a:gd name="T80" fmla="*/ 285 w 356"/>
              <a:gd name="T81" fmla="*/ 45 h 327"/>
              <a:gd name="T82" fmla="*/ 309 w 356"/>
              <a:gd name="T83" fmla="*/ 69 h 327"/>
              <a:gd name="T84" fmla="*/ 261 w 356"/>
              <a:gd name="T85" fmla="*/ 259 h 327"/>
              <a:gd name="T86" fmla="*/ 285 w 356"/>
              <a:gd name="T87" fmla="*/ 23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56" h="327">
                <a:moveTo>
                  <a:pt x="238" y="181"/>
                </a:moveTo>
                <a:cubicBezTo>
                  <a:pt x="238" y="183"/>
                  <a:pt x="236" y="186"/>
                  <a:pt x="233" y="187"/>
                </a:cubicBezTo>
                <a:cubicBezTo>
                  <a:pt x="205" y="191"/>
                  <a:pt x="205" y="191"/>
                  <a:pt x="205" y="191"/>
                </a:cubicBezTo>
                <a:cubicBezTo>
                  <a:pt x="203" y="196"/>
                  <a:pt x="201" y="201"/>
                  <a:pt x="199" y="205"/>
                </a:cubicBezTo>
                <a:cubicBezTo>
                  <a:pt x="204" y="213"/>
                  <a:pt x="209" y="219"/>
                  <a:pt x="215" y="226"/>
                </a:cubicBezTo>
                <a:cubicBezTo>
                  <a:pt x="216" y="228"/>
                  <a:pt x="217" y="229"/>
                  <a:pt x="217" y="230"/>
                </a:cubicBezTo>
                <a:cubicBezTo>
                  <a:pt x="217" y="232"/>
                  <a:pt x="216" y="233"/>
                  <a:pt x="215" y="234"/>
                </a:cubicBezTo>
                <a:cubicBezTo>
                  <a:pt x="212" y="239"/>
                  <a:pt x="191" y="261"/>
                  <a:pt x="185" y="261"/>
                </a:cubicBezTo>
                <a:cubicBezTo>
                  <a:pt x="184" y="261"/>
                  <a:pt x="183" y="261"/>
                  <a:pt x="182" y="260"/>
                </a:cubicBezTo>
                <a:cubicBezTo>
                  <a:pt x="160" y="243"/>
                  <a:pt x="160" y="243"/>
                  <a:pt x="160" y="243"/>
                </a:cubicBezTo>
                <a:cubicBezTo>
                  <a:pt x="156" y="246"/>
                  <a:pt x="151" y="248"/>
                  <a:pt x="146" y="249"/>
                </a:cubicBezTo>
                <a:cubicBezTo>
                  <a:pt x="145" y="259"/>
                  <a:pt x="144" y="269"/>
                  <a:pt x="142" y="278"/>
                </a:cubicBezTo>
                <a:cubicBezTo>
                  <a:pt x="141" y="280"/>
                  <a:pt x="139" y="282"/>
                  <a:pt x="136" y="282"/>
                </a:cubicBezTo>
                <a:cubicBezTo>
                  <a:pt x="102" y="282"/>
                  <a:pt x="102" y="282"/>
                  <a:pt x="102" y="282"/>
                </a:cubicBezTo>
                <a:cubicBezTo>
                  <a:pt x="99" y="282"/>
                  <a:pt x="96" y="280"/>
                  <a:pt x="96" y="278"/>
                </a:cubicBezTo>
                <a:cubicBezTo>
                  <a:pt x="92" y="249"/>
                  <a:pt x="92" y="249"/>
                  <a:pt x="92" y="249"/>
                </a:cubicBezTo>
                <a:cubicBezTo>
                  <a:pt x="87" y="248"/>
                  <a:pt x="82" y="246"/>
                  <a:pt x="78" y="244"/>
                </a:cubicBezTo>
                <a:cubicBezTo>
                  <a:pt x="56" y="260"/>
                  <a:pt x="56" y="260"/>
                  <a:pt x="56" y="260"/>
                </a:cubicBezTo>
                <a:cubicBezTo>
                  <a:pt x="55" y="261"/>
                  <a:pt x="54" y="261"/>
                  <a:pt x="52" y="261"/>
                </a:cubicBezTo>
                <a:cubicBezTo>
                  <a:pt x="51" y="261"/>
                  <a:pt x="49" y="261"/>
                  <a:pt x="48" y="260"/>
                </a:cubicBezTo>
                <a:cubicBezTo>
                  <a:pt x="43" y="255"/>
                  <a:pt x="22" y="236"/>
                  <a:pt x="22" y="230"/>
                </a:cubicBezTo>
                <a:cubicBezTo>
                  <a:pt x="22" y="229"/>
                  <a:pt x="22" y="228"/>
                  <a:pt x="23" y="227"/>
                </a:cubicBezTo>
                <a:cubicBezTo>
                  <a:pt x="28" y="220"/>
                  <a:pt x="34" y="213"/>
                  <a:pt x="39" y="206"/>
                </a:cubicBezTo>
                <a:cubicBezTo>
                  <a:pt x="37" y="201"/>
                  <a:pt x="34" y="196"/>
                  <a:pt x="33" y="190"/>
                </a:cubicBezTo>
                <a:cubicBezTo>
                  <a:pt x="5" y="186"/>
                  <a:pt x="5" y="186"/>
                  <a:pt x="5" y="186"/>
                </a:cubicBezTo>
                <a:cubicBezTo>
                  <a:pt x="2" y="185"/>
                  <a:pt x="0" y="183"/>
                  <a:pt x="0" y="180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4"/>
                  <a:pt x="2" y="141"/>
                  <a:pt x="4" y="141"/>
                </a:cubicBezTo>
                <a:cubicBezTo>
                  <a:pt x="33" y="136"/>
                  <a:pt x="33" y="136"/>
                  <a:pt x="33" y="136"/>
                </a:cubicBezTo>
                <a:cubicBezTo>
                  <a:pt x="35" y="131"/>
                  <a:pt x="37" y="127"/>
                  <a:pt x="39" y="122"/>
                </a:cubicBezTo>
                <a:cubicBezTo>
                  <a:pt x="34" y="115"/>
                  <a:pt x="28" y="108"/>
                  <a:pt x="22" y="101"/>
                </a:cubicBezTo>
                <a:cubicBezTo>
                  <a:pt x="22" y="100"/>
                  <a:pt x="21" y="98"/>
                  <a:pt x="21" y="97"/>
                </a:cubicBezTo>
                <a:cubicBezTo>
                  <a:pt x="21" y="96"/>
                  <a:pt x="21" y="94"/>
                  <a:pt x="22" y="93"/>
                </a:cubicBezTo>
                <a:cubicBezTo>
                  <a:pt x="26" y="88"/>
                  <a:pt x="47" y="66"/>
                  <a:pt x="52" y="66"/>
                </a:cubicBezTo>
                <a:cubicBezTo>
                  <a:pt x="54" y="66"/>
                  <a:pt x="55" y="66"/>
                  <a:pt x="56" y="67"/>
                </a:cubicBezTo>
                <a:cubicBezTo>
                  <a:pt x="77" y="84"/>
                  <a:pt x="77" y="84"/>
                  <a:pt x="77" y="84"/>
                </a:cubicBezTo>
                <a:cubicBezTo>
                  <a:pt x="82" y="81"/>
                  <a:pt x="87" y="80"/>
                  <a:pt x="92" y="78"/>
                </a:cubicBezTo>
                <a:cubicBezTo>
                  <a:pt x="93" y="69"/>
                  <a:pt x="94" y="58"/>
                  <a:pt x="96" y="49"/>
                </a:cubicBezTo>
                <a:cubicBezTo>
                  <a:pt x="97" y="47"/>
                  <a:pt x="99" y="45"/>
                  <a:pt x="102" y="45"/>
                </a:cubicBezTo>
                <a:cubicBezTo>
                  <a:pt x="136" y="45"/>
                  <a:pt x="136" y="45"/>
                  <a:pt x="136" y="45"/>
                </a:cubicBezTo>
                <a:cubicBezTo>
                  <a:pt x="139" y="45"/>
                  <a:pt x="141" y="47"/>
                  <a:pt x="142" y="50"/>
                </a:cubicBezTo>
                <a:cubicBezTo>
                  <a:pt x="146" y="78"/>
                  <a:pt x="146" y="78"/>
                  <a:pt x="146" y="78"/>
                </a:cubicBezTo>
                <a:cubicBezTo>
                  <a:pt x="151" y="79"/>
                  <a:pt x="155" y="81"/>
                  <a:pt x="160" y="84"/>
                </a:cubicBezTo>
                <a:cubicBezTo>
                  <a:pt x="182" y="67"/>
                  <a:pt x="182" y="67"/>
                  <a:pt x="182" y="67"/>
                </a:cubicBezTo>
                <a:cubicBezTo>
                  <a:pt x="183" y="66"/>
                  <a:pt x="184" y="66"/>
                  <a:pt x="185" y="66"/>
                </a:cubicBezTo>
                <a:cubicBezTo>
                  <a:pt x="187" y="66"/>
                  <a:pt x="188" y="66"/>
                  <a:pt x="189" y="67"/>
                </a:cubicBezTo>
                <a:cubicBezTo>
                  <a:pt x="194" y="72"/>
                  <a:pt x="216" y="92"/>
                  <a:pt x="216" y="97"/>
                </a:cubicBezTo>
                <a:cubicBezTo>
                  <a:pt x="216" y="98"/>
                  <a:pt x="215" y="99"/>
                  <a:pt x="215" y="101"/>
                </a:cubicBezTo>
                <a:cubicBezTo>
                  <a:pt x="209" y="108"/>
                  <a:pt x="204" y="114"/>
                  <a:pt x="199" y="122"/>
                </a:cubicBezTo>
                <a:cubicBezTo>
                  <a:pt x="201" y="127"/>
                  <a:pt x="203" y="132"/>
                  <a:pt x="205" y="137"/>
                </a:cubicBezTo>
                <a:cubicBezTo>
                  <a:pt x="233" y="141"/>
                  <a:pt x="233" y="141"/>
                  <a:pt x="233" y="141"/>
                </a:cubicBezTo>
                <a:cubicBezTo>
                  <a:pt x="236" y="142"/>
                  <a:pt x="238" y="144"/>
                  <a:pt x="238" y="147"/>
                </a:cubicBezTo>
                <a:lnTo>
                  <a:pt x="238" y="181"/>
                </a:lnTo>
                <a:close/>
                <a:moveTo>
                  <a:pt x="119" y="116"/>
                </a:moveTo>
                <a:cubicBezTo>
                  <a:pt x="93" y="116"/>
                  <a:pt x="71" y="137"/>
                  <a:pt x="71" y="164"/>
                </a:cubicBezTo>
                <a:cubicBezTo>
                  <a:pt x="71" y="190"/>
                  <a:pt x="93" y="211"/>
                  <a:pt x="119" y="211"/>
                </a:cubicBezTo>
                <a:cubicBezTo>
                  <a:pt x="145" y="211"/>
                  <a:pt x="166" y="190"/>
                  <a:pt x="166" y="164"/>
                </a:cubicBezTo>
                <a:cubicBezTo>
                  <a:pt x="166" y="137"/>
                  <a:pt x="145" y="116"/>
                  <a:pt x="119" y="116"/>
                </a:cubicBezTo>
                <a:close/>
                <a:moveTo>
                  <a:pt x="356" y="82"/>
                </a:moveTo>
                <a:cubicBezTo>
                  <a:pt x="356" y="84"/>
                  <a:pt x="332" y="87"/>
                  <a:pt x="329" y="87"/>
                </a:cubicBezTo>
                <a:cubicBezTo>
                  <a:pt x="327" y="91"/>
                  <a:pt x="325" y="94"/>
                  <a:pt x="323" y="97"/>
                </a:cubicBezTo>
                <a:cubicBezTo>
                  <a:pt x="325" y="101"/>
                  <a:pt x="333" y="119"/>
                  <a:pt x="333" y="123"/>
                </a:cubicBezTo>
                <a:cubicBezTo>
                  <a:pt x="333" y="123"/>
                  <a:pt x="332" y="124"/>
                  <a:pt x="332" y="124"/>
                </a:cubicBezTo>
                <a:cubicBezTo>
                  <a:pt x="330" y="125"/>
                  <a:pt x="310" y="137"/>
                  <a:pt x="309" y="137"/>
                </a:cubicBezTo>
                <a:cubicBezTo>
                  <a:pt x="306" y="137"/>
                  <a:pt x="292" y="119"/>
                  <a:pt x="291" y="116"/>
                </a:cubicBezTo>
                <a:cubicBezTo>
                  <a:pt x="289" y="116"/>
                  <a:pt x="287" y="116"/>
                  <a:pt x="285" y="116"/>
                </a:cubicBezTo>
                <a:cubicBezTo>
                  <a:pt x="283" y="116"/>
                  <a:pt x="281" y="116"/>
                  <a:pt x="279" y="116"/>
                </a:cubicBezTo>
                <a:cubicBezTo>
                  <a:pt x="278" y="119"/>
                  <a:pt x="264" y="137"/>
                  <a:pt x="261" y="137"/>
                </a:cubicBezTo>
                <a:cubicBezTo>
                  <a:pt x="260" y="137"/>
                  <a:pt x="241" y="125"/>
                  <a:pt x="238" y="124"/>
                </a:cubicBezTo>
                <a:cubicBezTo>
                  <a:pt x="238" y="124"/>
                  <a:pt x="238" y="123"/>
                  <a:pt x="238" y="123"/>
                </a:cubicBezTo>
                <a:cubicBezTo>
                  <a:pt x="238" y="119"/>
                  <a:pt x="245" y="101"/>
                  <a:pt x="247" y="97"/>
                </a:cubicBezTo>
                <a:cubicBezTo>
                  <a:pt x="245" y="94"/>
                  <a:pt x="243" y="91"/>
                  <a:pt x="241" y="87"/>
                </a:cubicBezTo>
                <a:cubicBezTo>
                  <a:pt x="238" y="87"/>
                  <a:pt x="214" y="84"/>
                  <a:pt x="214" y="82"/>
                </a:cubicBezTo>
                <a:cubicBezTo>
                  <a:pt x="214" y="56"/>
                  <a:pt x="214" y="56"/>
                  <a:pt x="214" y="56"/>
                </a:cubicBezTo>
                <a:cubicBezTo>
                  <a:pt x="214" y="53"/>
                  <a:pt x="238" y="50"/>
                  <a:pt x="241" y="50"/>
                </a:cubicBezTo>
                <a:cubicBezTo>
                  <a:pt x="243" y="47"/>
                  <a:pt x="245" y="43"/>
                  <a:pt x="247" y="40"/>
                </a:cubicBezTo>
                <a:cubicBezTo>
                  <a:pt x="245" y="37"/>
                  <a:pt x="238" y="18"/>
                  <a:pt x="238" y="15"/>
                </a:cubicBezTo>
                <a:cubicBezTo>
                  <a:pt x="238" y="14"/>
                  <a:pt x="238" y="14"/>
                  <a:pt x="238" y="13"/>
                </a:cubicBezTo>
                <a:cubicBezTo>
                  <a:pt x="241" y="12"/>
                  <a:pt x="260" y="0"/>
                  <a:pt x="261" y="0"/>
                </a:cubicBezTo>
                <a:cubicBezTo>
                  <a:pt x="264" y="0"/>
                  <a:pt x="278" y="19"/>
                  <a:pt x="279" y="22"/>
                </a:cubicBezTo>
                <a:cubicBezTo>
                  <a:pt x="281" y="21"/>
                  <a:pt x="283" y="21"/>
                  <a:pt x="285" y="21"/>
                </a:cubicBezTo>
                <a:cubicBezTo>
                  <a:pt x="287" y="21"/>
                  <a:pt x="289" y="21"/>
                  <a:pt x="291" y="22"/>
                </a:cubicBezTo>
                <a:cubicBezTo>
                  <a:pt x="296" y="14"/>
                  <a:pt x="301" y="7"/>
                  <a:pt x="308" y="1"/>
                </a:cubicBezTo>
                <a:cubicBezTo>
                  <a:pt x="309" y="0"/>
                  <a:pt x="309" y="0"/>
                  <a:pt x="309" y="0"/>
                </a:cubicBezTo>
                <a:cubicBezTo>
                  <a:pt x="310" y="0"/>
                  <a:pt x="330" y="12"/>
                  <a:pt x="332" y="13"/>
                </a:cubicBezTo>
                <a:cubicBezTo>
                  <a:pt x="332" y="14"/>
                  <a:pt x="333" y="14"/>
                  <a:pt x="333" y="15"/>
                </a:cubicBezTo>
                <a:cubicBezTo>
                  <a:pt x="333" y="18"/>
                  <a:pt x="325" y="37"/>
                  <a:pt x="323" y="40"/>
                </a:cubicBezTo>
                <a:cubicBezTo>
                  <a:pt x="325" y="43"/>
                  <a:pt x="327" y="47"/>
                  <a:pt x="329" y="50"/>
                </a:cubicBezTo>
                <a:cubicBezTo>
                  <a:pt x="332" y="50"/>
                  <a:pt x="356" y="53"/>
                  <a:pt x="356" y="56"/>
                </a:cubicBezTo>
                <a:lnTo>
                  <a:pt x="356" y="82"/>
                </a:lnTo>
                <a:close/>
                <a:moveTo>
                  <a:pt x="356" y="272"/>
                </a:moveTo>
                <a:cubicBezTo>
                  <a:pt x="356" y="274"/>
                  <a:pt x="332" y="277"/>
                  <a:pt x="329" y="277"/>
                </a:cubicBezTo>
                <a:cubicBezTo>
                  <a:pt x="327" y="281"/>
                  <a:pt x="325" y="284"/>
                  <a:pt x="323" y="287"/>
                </a:cubicBezTo>
                <a:cubicBezTo>
                  <a:pt x="325" y="291"/>
                  <a:pt x="333" y="309"/>
                  <a:pt x="333" y="313"/>
                </a:cubicBezTo>
                <a:cubicBezTo>
                  <a:pt x="333" y="313"/>
                  <a:pt x="332" y="314"/>
                  <a:pt x="332" y="314"/>
                </a:cubicBezTo>
                <a:cubicBezTo>
                  <a:pt x="330" y="315"/>
                  <a:pt x="310" y="327"/>
                  <a:pt x="309" y="327"/>
                </a:cubicBezTo>
                <a:cubicBezTo>
                  <a:pt x="306" y="327"/>
                  <a:pt x="292" y="308"/>
                  <a:pt x="291" y="306"/>
                </a:cubicBezTo>
                <a:cubicBezTo>
                  <a:pt x="289" y="306"/>
                  <a:pt x="287" y="306"/>
                  <a:pt x="285" y="306"/>
                </a:cubicBezTo>
                <a:cubicBezTo>
                  <a:pt x="283" y="306"/>
                  <a:pt x="281" y="306"/>
                  <a:pt x="279" y="306"/>
                </a:cubicBezTo>
                <a:cubicBezTo>
                  <a:pt x="278" y="308"/>
                  <a:pt x="264" y="327"/>
                  <a:pt x="261" y="327"/>
                </a:cubicBezTo>
                <a:cubicBezTo>
                  <a:pt x="260" y="327"/>
                  <a:pt x="241" y="315"/>
                  <a:pt x="238" y="314"/>
                </a:cubicBezTo>
                <a:cubicBezTo>
                  <a:pt x="238" y="314"/>
                  <a:pt x="238" y="313"/>
                  <a:pt x="238" y="313"/>
                </a:cubicBezTo>
                <a:cubicBezTo>
                  <a:pt x="238" y="309"/>
                  <a:pt x="245" y="291"/>
                  <a:pt x="247" y="287"/>
                </a:cubicBezTo>
                <a:cubicBezTo>
                  <a:pt x="245" y="284"/>
                  <a:pt x="243" y="281"/>
                  <a:pt x="241" y="277"/>
                </a:cubicBezTo>
                <a:cubicBezTo>
                  <a:pt x="238" y="277"/>
                  <a:pt x="214" y="274"/>
                  <a:pt x="214" y="272"/>
                </a:cubicBezTo>
                <a:cubicBezTo>
                  <a:pt x="214" y="246"/>
                  <a:pt x="214" y="246"/>
                  <a:pt x="214" y="246"/>
                </a:cubicBezTo>
                <a:cubicBezTo>
                  <a:pt x="214" y="243"/>
                  <a:pt x="238" y="240"/>
                  <a:pt x="241" y="240"/>
                </a:cubicBezTo>
                <a:cubicBezTo>
                  <a:pt x="243" y="237"/>
                  <a:pt x="245" y="233"/>
                  <a:pt x="247" y="230"/>
                </a:cubicBezTo>
                <a:cubicBezTo>
                  <a:pt x="245" y="226"/>
                  <a:pt x="238" y="208"/>
                  <a:pt x="238" y="205"/>
                </a:cubicBezTo>
                <a:cubicBezTo>
                  <a:pt x="238" y="204"/>
                  <a:pt x="238" y="204"/>
                  <a:pt x="238" y="203"/>
                </a:cubicBezTo>
                <a:cubicBezTo>
                  <a:pt x="241" y="202"/>
                  <a:pt x="260" y="190"/>
                  <a:pt x="261" y="190"/>
                </a:cubicBezTo>
                <a:cubicBezTo>
                  <a:pt x="264" y="190"/>
                  <a:pt x="278" y="209"/>
                  <a:pt x="279" y="211"/>
                </a:cubicBezTo>
                <a:cubicBezTo>
                  <a:pt x="281" y="211"/>
                  <a:pt x="283" y="211"/>
                  <a:pt x="285" y="211"/>
                </a:cubicBezTo>
                <a:cubicBezTo>
                  <a:pt x="287" y="211"/>
                  <a:pt x="289" y="211"/>
                  <a:pt x="291" y="211"/>
                </a:cubicBezTo>
                <a:cubicBezTo>
                  <a:pt x="296" y="204"/>
                  <a:pt x="301" y="197"/>
                  <a:pt x="308" y="191"/>
                </a:cubicBezTo>
                <a:cubicBezTo>
                  <a:pt x="309" y="190"/>
                  <a:pt x="309" y="190"/>
                  <a:pt x="309" y="190"/>
                </a:cubicBezTo>
                <a:cubicBezTo>
                  <a:pt x="310" y="190"/>
                  <a:pt x="330" y="202"/>
                  <a:pt x="332" y="203"/>
                </a:cubicBezTo>
                <a:cubicBezTo>
                  <a:pt x="332" y="204"/>
                  <a:pt x="333" y="204"/>
                  <a:pt x="333" y="205"/>
                </a:cubicBezTo>
                <a:cubicBezTo>
                  <a:pt x="333" y="208"/>
                  <a:pt x="325" y="226"/>
                  <a:pt x="323" y="230"/>
                </a:cubicBezTo>
                <a:cubicBezTo>
                  <a:pt x="325" y="233"/>
                  <a:pt x="327" y="237"/>
                  <a:pt x="329" y="240"/>
                </a:cubicBezTo>
                <a:cubicBezTo>
                  <a:pt x="332" y="240"/>
                  <a:pt x="356" y="243"/>
                  <a:pt x="356" y="246"/>
                </a:cubicBezTo>
                <a:lnTo>
                  <a:pt x="356" y="272"/>
                </a:lnTo>
                <a:close/>
                <a:moveTo>
                  <a:pt x="285" y="45"/>
                </a:moveTo>
                <a:cubicBezTo>
                  <a:pt x="272" y="45"/>
                  <a:pt x="261" y="56"/>
                  <a:pt x="261" y="69"/>
                </a:cubicBezTo>
                <a:cubicBezTo>
                  <a:pt x="261" y="82"/>
                  <a:pt x="272" y="92"/>
                  <a:pt x="285" y="92"/>
                </a:cubicBezTo>
                <a:cubicBezTo>
                  <a:pt x="298" y="92"/>
                  <a:pt x="309" y="82"/>
                  <a:pt x="309" y="69"/>
                </a:cubicBezTo>
                <a:cubicBezTo>
                  <a:pt x="309" y="56"/>
                  <a:pt x="298" y="45"/>
                  <a:pt x="285" y="45"/>
                </a:cubicBezTo>
                <a:close/>
                <a:moveTo>
                  <a:pt x="285" y="235"/>
                </a:moveTo>
                <a:cubicBezTo>
                  <a:pt x="272" y="235"/>
                  <a:pt x="261" y="246"/>
                  <a:pt x="261" y="259"/>
                </a:cubicBezTo>
                <a:cubicBezTo>
                  <a:pt x="261" y="272"/>
                  <a:pt x="272" y="282"/>
                  <a:pt x="285" y="282"/>
                </a:cubicBezTo>
                <a:cubicBezTo>
                  <a:pt x="298" y="282"/>
                  <a:pt x="309" y="272"/>
                  <a:pt x="309" y="259"/>
                </a:cubicBezTo>
                <a:cubicBezTo>
                  <a:pt x="309" y="246"/>
                  <a:pt x="298" y="235"/>
                  <a:pt x="285" y="235"/>
                </a:cubicBezTo>
                <a:close/>
              </a:path>
            </a:pathLst>
          </a:custGeom>
          <a:solidFill>
            <a:srgbClr val="4972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Espace réservé du texte 3">
            <a:extLst>
              <a:ext uri="{FF2B5EF4-FFF2-40B4-BE49-F238E27FC236}">
                <a16:creationId xmlns:a16="http://schemas.microsoft.com/office/drawing/2014/main" id="{DF62C483-2EA3-E642-8BF3-8D690E78A002}"/>
              </a:ext>
            </a:extLst>
          </p:cNvPr>
          <p:cNvSpPr txBox="1">
            <a:spLocks/>
          </p:cNvSpPr>
          <p:nvPr/>
        </p:nvSpPr>
        <p:spPr>
          <a:xfrm>
            <a:off x="203214" y="848768"/>
            <a:ext cx="5325929" cy="1025057"/>
          </a:xfrm>
          <a:prstGeom prst="rect">
            <a:avLst/>
          </a:prstGeom>
        </p:spPr>
        <p:txBody>
          <a:bodyPr vert="horz" lIns="91420" tIns="45710" rIns="91420" bIns="4571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rgbClr val="434342"/>
                </a:solidFill>
                <a:latin typeface="Roboto Ligh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000" kern="1200" dirty="0" smtClean="0">
                <a:solidFill>
                  <a:srgbClr val="434342"/>
                </a:solidFill>
                <a:latin typeface="Roboto Ligh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400" kern="1200" dirty="0" smtClean="0">
                <a:solidFill>
                  <a:srgbClr val="434342"/>
                </a:solidFill>
                <a:latin typeface="Roboto Ligh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050" kern="1200" dirty="0" smtClean="0">
                <a:solidFill>
                  <a:srgbClr val="434342"/>
                </a:solidFill>
                <a:latin typeface="Roboto Ligh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050" kern="1200" dirty="0">
                <a:solidFill>
                  <a:srgbClr val="434342"/>
                </a:solidFill>
                <a:latin typeface="Roboto Ligh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/>
              <a:t>Industry-leading</a:t>
            </a:r>
            <a:r>
              <a:rPr lang="fr-FR" dirty="0"/>
              <a:t> </a:t>
            </a:r>
            <a:r>
              <a:rPr lang="fr-FR" dirty="0" err="1"/>
              <a:t>uniformity</a:t>
            </a:r>
            <a:r>
              <a:rPr lang="fr-FR" dirty="0"/>
              <a:t> for </a:t>
            </a:r>
            <a:r>
              <a:rPr lang="fr-FR" dirty="0" err="1"/>
              <a:t>etching</a:t>
            </a:r>
            <a:r>
              <a:rPr lang="fr-FR" dirty="0"/>
              <a:t> a </a:t>
            </a:r>
            <a:r>
              <a:rPr lang="fr-FR" dirty="0" err="1"/>
              <a:t>variety</a:t>
            </a:r>
            <a:r>
              <a:rPr lang="fr-FR" dirty="0"/>
              <a:t> of </a:t>
            </a:r>
            <a:r>
              <a:rPr lang="fr-FR" dirty="0" err="1"/>
              <a:t>materials</a:t>
            </a:r>
            <a:endParaRPr lang="fr-FR" dirty="0"/>
          </a:p>
          <a:p>
            <a:endParaRPr lang="fr-FR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CB760535-F6E3-F249-936A-067FCC4D76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344" y="779932"/>
            <a:ext cx="3200131" cy="392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62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ICP-RIE of SI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200I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688ADE9-90E4-2B41-8B58-FC8F6521D7C9}"/>
              </a:ext>
            </a:extLst>
          </p:cNvPr>
          <p:cNvSpPr txBox="1"/>
          <p:nvPr/>
        </p:nvSpPr>
        <p:spPr>
          <a:xfrm>
            <a:off x="0" y="111694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866A8"/>
                </a:solidFill>
              </a:rPr>
              <a:t>Fluorinated chemistry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AEDF977-131E-514E-991C-93B71861E566}"/>
              </a:ext>
            </a:extLst>
          </p:cNvPr>
          <p:cNvSpPr txBox="1"/>
          <p:nvPr/>
        </p:nvSpPr>
        <p:spPr>
          <a:xfrm>
            <a:off x="852186" y="4262096"/>
            <a:ext cx="30504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E74D18"/>
                </a:solidFill>
              </a:rPr>
              <a:t>High Resolution ICP-RIE of Si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C1EEF64-8ADC-3F4E-A12B-6C1DAA4E4760}"/>
              </a:ext>
            </a:extLst>
          </p:cNvPr>
          <p:cNvSpPr txBox="1"/>
          <p:nvPr/>
        </p:nvSpPr>
        <p:spPr>
          <a:xfrm>
            <a:off x="5012692" y="4262096"/>
            <a:ext cx="30504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E74D18"/>
                </a:solidFill>
              </a:rPr>
              <a:t>ICP-RIE of Si </a:t>
            </a:r>
            <a:r>
              <a:rPr lang="en-US" sz="1100" dirty="0" err="1">
                <a:solidFill>
                  <a:srgbClr val="E74D18"/>
                </a:solidFill>
              </a:rPr>
              <a:t>microlenses</a:t>
            </a:r>
            <a:r>
              <a:rPr lang="en-US" sz="1100" dirty="0">
                <a:solidFill>
                  <a:srgbClr val="E74D18"/>
                </a:solidFill>
              </a:rPr>
              <a:t> 40 µm high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21AB5C-B2CF-B34F-9E0E-49B23E940816}"/>
              </a:ext>
            </a:extLst>
          </p:cNvPr>
          <p:cNvSpPr/>
          <p:nvPr/>
        </p:nvSpPr>
        <p:spPr>
          <a:xfrm>
            <a:off x="852186" y="1708950"/>
            <a:ext cx="3050433" cy="244034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F797B2-47F0-B04C-B684-1D387667736F}"/>
              </a:ext>
            </a:extLst>
          </p:cNvPr>
          <p:cNvSpPr/>
          <p:nvPr/>
        </p:nvSpPr>
        <p:spPr>
          <a:xfrm>
            <a:off x="5012691" y="1708950"/>
            <a:ext cx="3050433" cy="2440346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89494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ICP-RIE OF OXIDES AND NITRIDES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200I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408395A-FA66-0C4B-AAF1-E35666F96391}"/>
              </a:ext>
            </a:extLst>
          </p:cNvPr>
          <p:cNvSpPr txBox="1"/>
          <p:nvPr/>
        </p:nvSpPr>
        <p:spPr>
          <a:xfrm>
            <a:off x="0" y="111694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866A8"/>
                </a:solidFill>
              </a:rPr>
              <a:t>Fluorinated chemistry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6B4725C-535F-9148-97F0-384577C2A7E9}"/>
              </a:ext>
            </a:extLst>
          </p:cNvPr>
          <p:cNvSpPr txBox="1"/>
          <p:nvPr/>
        </p:nvSpPr>
        <p:spPr>
          <a:xfrm>
            <a:off x="134399" y="4228884"/>
            <a:ext cx="277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E74D18"/>
                </a:solidFill>
              </a:rPr>
              <a:t>ICP-RIE of SiO</a:t>
            </a:r>
            <a:r>
              <a:rPr lang="en-US" sz="1100" baseline="-25000" dirty="0">
                <a:solidFill>
                  <a:srgbClr val="E74D18"/>
                </a:solidFill>
              </a:rPr>
              <a:t>2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3ED961E-152D-584C-9A76-491FA2DAFDCF}"/>
              </a:ext>
            </a:extLst>
          </p:cNvPr>
          <p:cNvSpPr txBox="1"/>
          <p:nvPr/>
        </p:nvSpPr>
        <p:spPr>
          <a:xfrm>
            <a:off x="6236601" y="4228884"/>
            <a:ext cx="27743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100" dirty="0">
                <a:solidFill>
                  <a:srgbClr val="E74D18"/>
                </a:solidFill>
              </a:rPr>
              <a:t>ICP-RIE of SiO</a:t>
            </a:r>
            <a:r>
              <a:rPr lang="en-US" sz="1100" baseline="-25000" dirty="0">
                <a:solidFill>
                  <a:srgbClr val="E74D18"/>
                </a:solidFill>
              </a:rPr>
              <a:t>2 </a:t>
            </a:r>
            <a:r>
              <a:rPr lang="en-US" sz="1100" dirty="0">
                <a:solidFill>
                  <a:srgbClr val="E74D18"/>
                </a:solidFill>
              </a:rPr>
              <a:t> </a:t>
            </a:r>
            <a:r>
              <a:rPr lang="en-US" sz="1100" dirty="0" err="1">
                <a:solidFill>
                  <a:srgbClr val="E74D18"/>
                </a:solidFill>
              </a:rPr>
              <a:t>Microlenses</a:t>
            </a:r>
            <a:endParaRPr lang="en-US" sz="1100" dirty="0">
              <a:solidFill>
                <a:srgbClr val="E74D18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B5B989-2646-B644-B126-D48CB7F3D041}"/>
              </a:ext>
            </a:extLst>
          </p:cNvPr>
          <p:cNvSpPr/>
          <p:nvPr/>
        </p:nvSpPr>
        <p:spPr>
          <a:xfrm>
            <a:off x="133062" y="1789803"/>
            <a:ext cx="2774336" cy="221946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06BADF-4914-904A-B94A-2D580387FB3D}"/>
              </a:ext>
            </a:extLst>
          </p:cNvPr>
          <p:cNvSpPr/>
          <p:nvPr/>
        </p:nvSpPr>
        <p:spPr>
          <a:xfrm>
            <a:off x="3184831" y="1789803"/>
            <a:ext cx="2774336" cy="2219469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0893EE-98FE-F840-921D-038BC4445E7D}"/>
              </a:ext>
            </a:extLst>
          </p:cNvPr>
          <p:cNvSpPr/>
          <p:nvPr/>
        </p:nvSpPr>
        <p:spPr>
          <a:xfrm>
            <a:off x="6236601" y="1789803"/>
            <a:ext cx="2774336" cy="2219469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1404F2-E5B5-A64F-BE6F-51AA3BEE56FF}"/>
              </a:ext>
            </a:extLst>
          </p:cNvPr>
          <p:cNvSpPr/>
          <p:nvPr/>
        </p:nvSpPr>
        <p:spPr>
          <a:xfrm>
            <a:off x="3184831" y="4228884"/>
            <a:ext cx="27743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100" dirty="0">
                <a:solidFill>
                  <a:srgbClr val="E75326"/>
                </a:solidFill>
                <a:cs typeface="Arial" panose="020B0604020202020204" pitchFamily="34" charset="0"/>
              </a:rPr>
              <a:t>ICP-RIE of Si</a:t>
            </a:r>
            <a:r>
              <a:rPr lang="en-US" sz="1100" baseline="-25000" dirty="0">
                <a:solidFill>
                  <a:srgbClr val="E75326"/>
                </a:solidFill>
                <a:cs typeface="Arial" panose="020B0604020202020204" pitchFamily="34" charset="0"/>
              </a:rPr>
              <a:t>3</a:t>
            </a:r>
            <a:r>
              <a:rPr lang="en-US" sz="1100" dirty="0">
                <a:solidFill>
                  <a:srgbClr val="E75326"/>
                </a:solidFill>
                <a:cs typeface="Arial" panose="020B0604020202020204" pitchFamily="34" charset="0"/>
              </a:rPr>
              <a:t>N</a:t>
            </a:r>
            <a:r>
              <a:rPr lang="en-US" sz="1100" baseline="-25000" dirty="0">
                <a:solidFill>
                  <a:srgbClr val="E75326"/>
                </a:solidFill>
                <a:cs typeface="Arial" panose="020B0604020202020204" pitchFamily="34" charset="0"/>
              </a:rPr>
              <a:t>4</a:t>
            </a:r>
            <a:endParaRPr lang="fr-FR" sz="1100" baseline="-25000" dirty="0">
              <a:solidFill>
                <a:srgbClr val="E7532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285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ICP-RIE OF METALS &amp; DIAMOND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200I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41181D4-30F1-DF4F-A682-9604FCE6C4DD}"/>
              </a:ext>
            </a:extLst>
          </p:cNvPr>
          <p:cNvSpPr txBox="1"/>
          <p:nvPr/>
        </p:nvSpPr>
        <p:spPr>
          <a:xfrm>
            <a:off x="134399" y="4228884"/>
            <a:ext cx="277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E74D18"/>
                </a:solidFill>
              </a:rPr>
              <a:t>Tapered ICP-RIE of Mo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E6F2E5-5077-9C44-AE0F-2C2421B45D73}"/>
              </a:ext>
            </a:extLst>
          </p:cNvPr>
          <p:cNvSpPr/>
          <p:nvPr/>
        </p:nvSpPr>
        <p:spPr>
          <a:xfrm>
            <a:off x="3184831" y="4228884"/>
            <a:ext cx="27743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100" dirty="0">
                <a:solidFill>
                  <a:srgbClr val="E75326"/>
                </a:solidFill>
                <a:cs typeface="Arial" panose="020B0604020202020204" pitchFamily="34" charset="0"/>
              </a:rPr>
              <a:t>ICP-RIE of Ta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32215A-A26B-434E-B187-6A1A2596508F}"/>
              </a:ext>
            </a:extLst>
          </p:cNvPr>
          <p:cNvSpPr/>
          <p:nvPr/>
        </p:nvSpPr>
        <p:spPr>
          <a:xfrm>
            <a:off x="3184831" y="1798401"/>
            <a:ext cx="2795934" cy="2236748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B3A813E-536D-2C47-887F-B4091E15F488}"/>
              </a:ext>
            </a:extLst>
          </p:cNvPr>
          <p:cNvSpPr txBox="1"/>
          <p:nvPr/>
        </p:nvSpPr>
        <p:spPr>
          <a:xfrm>
            <a:off x="6236601" y="4228884"/>
            <a:ext cx="27743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100" dirty="0">
                <a:solidFill>
                  <a:srgbClr val="E74D18"/>
                </a:solidFill>
              </a:rPr>
              <a:t>ICP-RIE of Diamond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AD46C0-85F5-9747-9072-36EF0871B1DA}"/>
              </a:ext>
            </a:extLst>
          </p:cNvPr>
          <p:cNvSpPr/>
          <p:nvPr/>
        </p:nvSpPr>
        <p:spPr>
          <a:xfrm>
            <a:off x="6236601" y="1798429"/>
            <a:ext cx="2774336" cy="2219469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FF96A7-745D-F143-AC23-8DF6935C288E}"/>
              </a:ext>
            </a:extLst>
          </p:cNvPr>
          <p:cNvSpPr/>
          <p:nvPr/>
        </p:nvSpPr>
        <p:spPr>
          <a:xfrm>
            <a:off x="145198" y="1815679"/>
            <a:ext cx="2774336" cy="2219469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6600511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ICP-RIE of </a:t>
            </a:r>
            <a:r>
              <a:rPr lang="fr-FR" dirty="0" err="1"/>
              <a:t>inp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200I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625CB2F-F322-044F-A813-1C885D843332}"/>
              </a:ext>
            </a:extLst>
          </p:cNvPr>
          <p:cNvSpPr txBox="1"/>
          <p:nvPr/>
        </p:nvSpPr>
        <p:spPr>
          <a:xfrm>
            <a:off x="0" y="111694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866A8"/>
                </a:solidFill>
              </a:rPr>
              <a:t>CH4/H2 chemistry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BB0D52-0EA2-DE4B-8267-8CCD639DF967}"/>
              </a:ext>
            </a:extLst>
          </p:cNvPr>
          <p:cNvSpPr/>
          <p:nvPr/>
        </p:nvSpPr>
        <p:spPr>
          <a:xfrm>
            <a:off x="5012691" y="1686168"/>
            <a:ext cx="3078911" cy="2463128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0697FCD-038C-0C46-864D-E9CEC1BFD971}"/>
              </a:ext>
            </a:extLst>
          </p:cNvPr>
          <p:cNvSpPr txBox="1"/>
          <p:nvPr/>
        </p:nvSpPr>
        <p:spPr>
          <a:xfrm>
            <a:off x="852186" y="4262096"/>
            <a:ext cx="30504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100" dirty="0">
                <a:solidFill>
                  <a:srgbClr val="E75326"/>
                </a:solidFill>
                <a:cs typeface="Arial" panose="020B0604020202020204" pitchFamily="34" charset="0"/>
              </a:rPr>
              <a:t>RIE of </a:t>
            </a:r>
            <a:r>
              <a:rPr lang="en-US" sz="1100" dirty="0" err="1">
                <a:solidFill>
                  <a:srgbClr val="E75326"/>
                </a:solidFill>
                <a:cs typeface="Arial" panose="020B0604020202020204" pitchFamily="34" charset="0"/>
              </a:rPr>
              <a:t>InP</a:t>
            </a:r>
            <a:r>
              <a:rPr lang="en-US" sz="1100" dirty="0">
                <a:solidFill>
                  <a:srgbClr val="E75326"/>
                </a:solidFill>
                <a:cs typeface="Arial" panose="020B0604020202020204" pitchFamily="34" charset="0"/>
              </a:rPr>
              <a:t> 0.1 µm lines and spaces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EC23939-D4D5-9848-8CDB-053CE72384E1}"/>
              </a:ext>
            </a:extLst>
          </p:cNvPr>
          <p:cNvSpPr txBox="1"/>
          <p:nvPr/>
        </p:nvSpPr>
        <p:spPr>
          <a:xfrm>
            <a:off x="5012692" y="4262096"/>
            <a:ext cx="30504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100" dirty="0">
                <a:solidFill>
                  <a:srgbClr val="E74D18"/>
                </a:solidFill>
              </a:rPr>
              <a:t>Deep RIE etching of </a:t>
            </a:r>
            <a:r>
              <a:rPr lang="en-US" sz="1100" dirty="0" err="1">
                <a:solidFill>
                  <a:srgbClr val="E74D18"/>
                </a:solidFill>
              </a:rPr>
              <a:t>InP</a:t>
            </a:r>
            <a:endParaRPr lang="en-US" sz="1100" dirty="0">
              <a:solidFill>
                <a:srgbClr val="E74D18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765C8A-AD59-F048-A5C2-9C78C9B0FC04}"/>
              </a:ext>
            </a:extLst>
          </p:cNvPr>
          <p:cNvSpPr/>
          <p:nvPr/>
        </p:nvSpPr>
        <p:spPr>
          <a:xfrm>
            <a:off x="852186" y="1708950"/>
            <a:ext cx="3050433" cy="2440346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7413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High </a:t>
            </a:r>
            <a:r>
              <a:rPr lang="fr-FR" dirty="0" err="1"/>
              <a:t>etch</a:t>
            </a:r>
            <a:r>
              <a:rPr lang="fr-FR" dirty="0"/>
              <a:t> rates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200I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Excellent </a:t>
            </a:r>
            <a:r>
              <a:rPr lang="fr-FR" dirty="0" err="1"/>
              <a:t>Uniformities</a:t>
            </a:r>
            <a:endParaRPr lang="fr-FR" dirty="0"/>
          </a:p>
        </p:txBody>
      </p:sp>
      <p:graphicFrame>
        <p:nvGraphicFramePr>
          <p:cNvPr id="8" name="Espace réservé du contenu 44">
            <a:extLst>
              <a:ext uri="{FF2B5EF4-FFF2-40B4-BE49-F238E27FC236}">
                <a16:creationId xmlns:a16="http://schemas.microsoft.com/office/drawing/2014/main" id="{BCB1CC54-5ACE-6A41-9845-5BED1F2703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9624329"/>
              </p:ext>
            </p:extLst>
          </p:nvPr>
        </p:nvGraphicFramePr>
        <p:xfrm>
          <a:off x="479005" y="1407579"/>
          <a:ext cx="8229600" cy="2682240"/>
        </p:xfrm>
        <a:graphic>
          <a:graphicData uri="http://schemas.openxmlformats.org/drawingml/2006/table">
            <a:tbl>
              <a:tblPr firstRow="1" bandRow="1"/>
              <a:tblGrid>
                <a:gridCol w="2047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2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2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6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10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74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Etch rate</a:t>
                      </a:r>
                    </a:p>
                    <a:p>
                      <a:pPr algn="ctr"/>
                      <a:r>
                        <a:rPr lang="en-US" sz="1400" b="0" noProof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(nm/min)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Selectivity</a:t>
                      </a:r>
                    </a:p>
                    <a:p>
                      <a:pPr algn="ctr"/>
                      <a:r>
                        <a:rPr lang="en-US" sz="1400" b="0" noProof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(vs mask)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Uniformity</a:t>
                      </a:r>
                    </a:p>
                    <a:p>
                      <a:pPr algn="ctr"/>
                      <a:r>
                        <a:rPr lang="en-US" sz="1400" b="0" noProof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(across wafer)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6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kern="1200" noProof="0" dirty="0">
                          <a:solidFill>
                            <a:srgbClr val="E7532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Polymers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±5%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6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E7532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endParaRPr lang="en-US" sz="1200" baseline="-25000" noProof="0" dirty="0">
                        <a:solidFill>
                          <a:srgbClr val="E7532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±3%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6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E7532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SiO</a:t>
                      </a:r>
                      <a:r>
                        <a:rPr lang="en-US" sz="1200" baseline="-25000" noProof="0" dirty="0">
                          <a:solidFill>
                            <a:srgbClr val="E7532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±3%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6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E7532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r>
                        <a:rPr lang="en-US" sz="1200" baseline="-25000" noProof="0" dirty="0">
                          <a:solidFill>
                            <a:srgbClr val="E7532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200" noProof="0" dirty="0">
                          <a:solidFill>
                            <a:srgbClr val="E7532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1200" baseline="-25000" noProof="0" dirty="0">
                          <a:solidFill>
                            <a:srgbClr val="E7532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±3%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6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E7532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Diamond</a:t>
                      </a:r>
                      <a:endParaRPr lang="en-US" sz="1200" baseline="-25000" noProof="0" dirty="0">
                        <a:solidFill>
                          <a:srgbClr val="E7532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SiO2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25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±3%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16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 err="1">
                          <a:solidFill>
                            <a:srgbClr val="E7532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InP</a:t>
                      </a:r>
                      <a:endParaRPr lang="en-US" sz="1200" baseline="-25000" noProof="0" dirty="0">
                        <a:solidFill>
                          <a:srgbClr val="E7532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SiO2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25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±3%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16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 err="1">
                          <a:solidFill>
                            <a:srgbClr val="E7532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</a:t>
                      </a:r>
                      <a:endParaRPr lang="en-US" sz="1200" baseline="-25000" noProof="0" dirty="0">
                        <a:solidFill>
                          <a:srgbClr val="E7532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±3%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16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err="1">
                          <a:solidFill>
                            <a:srgbClr val="E7532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</a:t>
                      </a:r>
                      <a:endParaRPr lang="en-US" sz="1200" baseline="-25000" noProof="0" dirty="0">
                        <a:solidFill>
                          <a:srgbClr val="E7532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±3%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14177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678966C4-F195-0C44-A327-39C1C7537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43125"/>
            <a:ext cx="9144000" cy="857250"/>
          </a:xfrm>
        </p:spPr>
        <p:txBody>
          <a:bodyPr>
            <a:normAutofit fontScale="90000"/>
          </a:bodyPr>
          <a:lstStyle/>
          <a:p>
            <a:r>
              <a:rPr lang="fr-FR" sz="3100" dirty="0"/>
              <a:t>Performances </a:t>
            </a:r>
            <a:r>
              <a:rPr lang="fr-FR" sz="3100" dirty="0" err="1"/>
              <a:t>deprocessing</a:t>
            </a:r>
            <a:r>
              <a:rPr lang="fr-FR" sz="3100" dirty="0"/>
              <a:t> </a:t>
            </a:r>
            <a:r>
              <a:rPr lang="fr-FR" sz="3100" dirty="0" err="1"/>
              <a:t>processes</a:t>
            </a:r>
            <a:br>
              <a:rPr lang="fr-FR" dirty="0"/>
            </a:br>
            <a:r>
              <a:rPr lang="fr-FR" b="1" dirty="0" err="1"/>
              <a:t>corial</a:t>
            </a:r>
            <a:r>
              <a:rPr lang="fr-FR" b="1" dirty="0"/>
              <a:t> 200I</a:t>
            </a:r>
          </a:p>
        </p:txBody>
      </p:sp>
    </p:spTree>
    <p:extLst>
      <p:ext uri="{BB962C8B-B14F-4D97-AF65-F5344CB8AC3E}">
        <p14:creationId xmlns:p14="http://schemas.microsoft.com/office/powerpoint/2010/main" val="3503536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CONTROL OF SAMPLE TEMPERATURE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200I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CORIAL’S </a:t>
            </a:r>
            <a:r>
              <a:rPr lang="fr-FR" dirty="0" err="1"/>
              <a:t>advantage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E8600A2-B9A6-5146-A61C-2EE7C364FCC6}"/>
              </a:ext>
            </a:extLst>
          </p:cNvPr>
          <p:cNvSpPr txBox="1"/>
          <p:nvPr/>
        </p:nvSpPr>
        <p:spPr>
          <a:xfrm>
            <a:off x="2725511" y="2463016"/>
            <a:ext cx="1579789" cy="738664"/>
          </a:xfrm>
          <a:prstGeom prst="rect">
            <a:avLst/>
          </a:prstGeom>
          <a:solidFill>
            <a:srgbClr val="888886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OVERHEATING LEADS TO METAL LIFT OFF!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88C2959-2C11-7844-84E2-CE3AB375EE87}"/>
              </a:ext>
            </a:extLst>
          </p:cNvPr>
          <p:cNvSpPr txBox="1"/>
          <p:nvPr/>
        </p:nvSpPr>
        <p:spPr>
          <a:xfrm>
            <a:off x="88666" y="3895793"/>
            <a:ext cx="2524993" cy="469359"/>
          </a:xfrm>
          <a:prstGeom prst="rect">
            <a:avLst/>
          </a:prstGeom>
          <a:solidFill>
            <a:srgbClr val="E74D1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WITHOUT  TEMPERATURE  CONTROL</a:t>
            </a:r>
          </a:p>
          <a:p>
            <a:pPr algn="ctr"/>
            <a:r>
              <a:rPr lang="fr-FR" sz="105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TEMPERATURE  </a:t>
            </a:r>
            <a:r>
              <a:rPr lang="fr-FR" sz="14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&gt; 150°C</a:t>
            </a:r>
            <a:endParaRPr lang="fr-FR" sz="105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0" name="Espace réservé du contenu 8">
            <a:extLst>
              <a:ext uri="{FF2B5EF4-FFF2-40B4-BE49-F238E27FC236}">
                <a16:creationId xmlns:a16="http://schemas.microsoft.com/office/drawing/2014/main" id="{B225D530-0DB8-F344-8909-EE7D30928A98}"/>
              </a:ext>
            </a:extLst>
          </p:cNvPr>
          <p:cNvSpPr txBox="1">
            <a:spLocks/>
          </p:cNvSpPr>
          <p:nvPr/>
        </p:nvSpPr>
        <p:spPr>
          <a:xfrm>
            <a:off x="37522" y="935048"/>
            <a:ext cx="9123536" cy="1135482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3866A8"/>
                </a:solidFill>
              </a:rPr>
              <a:t>Tight control of sample temperature with helium backside cooling of wafer, dies and packaged dies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25C5C97-68C2-6B47-B3A8-2150A1510A58}"/>
              </a:ext>
            </a:extLst>
          </p:cNvPr>
          <p:cNvSpPr txBox="1"/>
          <p:nvPr/>
        </p:nvSpPr>
        <p:spPr>
          <a:xfrm>
            <a:off x="7453880" y="2546811"/>
            <a:ext cx="1579789" cy="307777"/>
          </a:xfrm>
          <a:prstGeom prst="rect">
            <a:avLst/>
          </a:prstGeom>
          <a:solidFill>
            <a:srgbClr val="3980B5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fr-FR" dirty="0"/>
              <a:t>NO METAL LIFT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43691B4-2673-964A-975E-44965B08DE0D}"/>
              </a:ext>
            </a:extLst>
          </p:cNvPr>
          <p:cNvSpPr txBox="1"/>
          <p:nvPr/>
        </p:nvSpPr>
        <p:spPr>
          <a:xfrm>
            <a:off x="4795769" y="3895793"/>
            <a:ext cx="2524993" cy="469359"/>
          </a:xfrm>
          <a:prstGeom prst="rect">
            <a:avLst/>
          </a:prstGeom>
          <a:solidFill>
            <a:srgbClr val="E74D1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CORIAL LOW TEMP.  DEPROCESSING</a:t>
            </a:r>
          </a:p>
          <a:p>
            <a:pPr algn="ctr"/>
            <a:r>
              <a:rPr lang="fr-FR" sz="105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TEMPERATURE </a:t>
            </a:r>
            <a:r>
              <a:rPr lang="fr-FR" sz="14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&lt; 100°C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1634657-4699-B441-80FE-962BDD2CD4F2}"/>
              </a:ext>
            </a:extLst>
          </p:cNvPr>
          <p:cNvSpPr txBox="1"/>
          <p:nvPr/>
        </p:nvSpPr>
        <p:spPr>
          <a:xfrm>
            <a:off x="7453875" y="2961728"/>
            <a:ext cx="1579789" cy="738664"/>
          </a:xfrm>
          <a:prstGeom prst="rect">
            <a:avLst/>
          </a:prstGeom>
          <a:solidFill>
            <a:srgbClr val="3980B5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ELECTRICAL FUNCTIONALITY MAINTAINED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30E0F1-AE0D-1347-B124-206B5BF51F86}"/>
              </a:ext>
            </a:extLst>
          </p:cNvPr>
          <p:cNvSpPr/>
          <p:nvPr/>
        </p:nvSpPr>
        <p:spPr>
          <a:xfrm>
            <a:off x="88666" y="1875798"/>
            <a:ext cx="2524993" cy="2019995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1BF4E6-6DC9-4B4F-A015-2359A8114CB1}"/>
              </a:ext>
            </a:extLst>
          </p:cNvPr>
          <p:cNvSpPr/>
          <p:nvPr/>
        </p:nvSpPr>
        <p:spPr>
          <a:xfrm>
            <a:off x="4795770" y="1875796"/>
            <a:ext cx="2524993" cy="201999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7B676C9-6313-544A-ADB2-1A0E2BE88947}"/>
              </a:ext>
            </a:extLst>
          </p:cNvPr>
          <p:cNvSpPr txBox="1"/>
          <p:nvPr/>
        </p:nvSpPr>
        <p:spPr>
          <a:xfrm>
            <a:off x="7453876" y="3828833"/>
            <a:ext cx="1579789" cy="523220"/>
          </a:xfrm>
          <a:prstGeom prst="rect">
            <a:avLst/>
          </a:prstGeom>
          <a:solidFill>
            <a:srgbClr val="3980B5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Al TECHNOLOGY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373670F-66E8-7640-969C-F142A82DDD05}"/>
              </a:ext>
            </a:extLst>
          </p:cNvPr>
          <p:cNvSpPr txBox="1"/>
          <p:nvPr/>
        </p:nvSpPr>
        <p:spPr>
          <a:xfrm>
            <a:off x="7453880" y="1884801"/>
            <a:ext cx="1579789" cy="523220"/>
          </a:xfrm>
          <a:prstGeom prst="rect">
            <a:avLst/>
          </a:prstGeom>
          <a:solidFill>
            <a:srgbClr val="3980B5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4 METAL LAYERS REVEALED</a:t>
            </a:r>
          </a:p>
        </p:txBody>
      </p:sp>
    </p:spTree>
    <p:extLst>
      <p:ext uri="{BB962C8B-B14F-4D97-AF65-F5344CB8AC3E}">
        <p14:creationId xmlns:p14="http://schemas.microsoft.com/office/powerpoint/2010/main" val="8393037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Deprocessing</a:t>
            </a:r>
            <a:r>
              <a:rPr lang="fr-FR" dirty="0"/>
              <a:t> on wafer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200I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2228591-A104-2145-9F68-298DC3D1FC34}"/>
              </a:ext>
            </a:extLst>
          </p:cNvPr>
          <p:cNvSpPr txBox="1"/>
          <p:nvPr/>
        </p:nvSpPr>
        <p:spPr>
          <a:xfrm>
            <a:off x="0" y="111694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866A8"/>
                </a:solidFill>
              </a:rPr>
              <a:t>Delayering for advanced technology nodes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B3AAB32-10C2-7641-BFA2-66B7A974A4E1}"/>
              </a:ext>
            </a:extLst>
          </p:cNvPr>
          <p:cNvSpPr txBox="1"/>
          <p:nvPr/>
        </p:nvSpPr>
        <p:spPr>
          <a:xfrm>
            <a:off x="2824572" y="2546795"/>
            <a:ext cx="1496195" cy="461665"/>
          </a:xfrm>
          <a:prstGeom prst="rect">
            <a:avLst/>
          </a:prstGeom>
          <a:solidFill>
            <a:srgbClr val="888886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300</a:t>
            </a:r>
            <a:r>
              <a:rPr lang="fr-FR" sz="10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 NM/MIN ETCH RATE</a:t>
            </a:r>
            <a:endParaRPr lang="fr-FR" sz="11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AFEDD84-89A6-C245-9A14-249292EDD979}"/>
              </a:ext>
            </a:extLst>
          </p:cNvPr>
          <p:cNvSpPr txBox="1"/>
          <p:nvPr/>
        </p:nvSpPr>
        <p:spPr>
          <a:xfrm>
            <a:off x="2824573" y="1959578"/>
            <a:ext cx="1496194" cy="469359"/>
          </a:xfrm>
          <a:prstGeom prst="rect">
            <a:avLst/>
          </a:prstGeom>
          <a:solidFill>
            <a:srgbClr val="E74D1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28 </a:t>
            </a:r>
            <a:r>
              <a:rPr lang="fr-FR" sz="105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NM TECHNOLOGY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DCE316B-2EC8-4342-B8C0-3C9C0D0D2FF4}"/>
              </a:ext>
            </a:extLst>
          </p:cNvPr>
          <p:cNvSpPr txBox="1"/>
          <p:nvPr/>
        </p:nvSpPr>
        <p:spPr>
          <a:xfrm>
            <a:off x="2824573" y="3025566"/>
            <a:ext cx="1496195" cy="469359"/>
          </a:xfrm>
          <a:prstGeom prst="rect">
            <a:avLst/>
          </a:prstGeom>
          <a:solidFill>
            <a:srgbClr val="3980B5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&gt; 50:1 </a:t>
            </a:r>
            <a:r>
              <a:rPr lang="fr-FR" sz="10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SELECTIVITY TO Al/Cu MASK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3AA62B2-366C-3142-80A3-448D6228CC3E}"/>
              </a:ext>
            </a:extLst>
          </p:cNvPr>
          <p:cNvSpPr txBox="1"/>
          <p:nvPr/>
        </p:nvSpPr>
        <p:spPr>
          <a:xfrm>
            <a:off x="2824571" y="3580776"/>
            <a:ext cx="1496195" cy="400110"/>
          </a:xfrm>
          <a:prstGeom prst="rect">
            <a:avLst/>
          </a:prstGeom>
          <a:solidFill>
            <a:srgbClr val="888886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LOW-K DIELECTRIC ETCHING</a:t>
            </a:r>
            <a:endParaRPr lang="fr-FR" sz="11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2C834B8-6442-7D4F-993C-99C00DD005BC}"/>
              </a:ext>
            </a:extLst>
          </p:cNvPr>
          <p:cNvSpPr txBox="1"/>
          <p:nvPr/>
        </p:nvSpPr>
        <p:spPr>
          <a:xfrm>
            <a:off x="7552939" y="2546795"/>
            <a:ext cx="1496195" cy="461665"/>
          </a:xfrm>
          <a:prstGeom prst="rect">
            <a:avLst/>
          </a:prstGeom>
          <a:solidFill>
            <a:srgbClr val="888886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200</a:t>
            </a:r>
            <a:r>
              <a:rPr lang="fr-FR" sz="10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 NM/MIN ETCH RATE</a:t>
            </a:r>
            <a:endParaRPr lang="fr-FR" sz="11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7161AD3-5ACD-654C-96E5-DE2B82A79058}"/>
              </a:ext>
            </a:extLst>
          </p:cNvPr>
          <p:cNvSpPr txBox="1"/>
          <p:nvPr/>
        </p:nvSpPr>
        <p:spPr>
          <a:xfrm>
            <a:off x="7552940" y="1959578"/>
            <a:ext cx="1496194" cy="469359"/>
          </a:xfrm>
          <a:prstGeom prst="rect">
            <a:avLst/>
          </a:prstGeom>
          <a:solidFill>
            <a:srgbClr val="E74D1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20 </a:t>
            </a:r>
            <a:r>
              <a:rPr lang="fr-FR" sz="105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NM TECHNOLOGY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4CA340F-DF48-FB4C-8FD4-5DB469EF7261}"/>
              </a:ext>
            </a:extLst>
          </p:cNvPr>
          <p:cNvSpPr txBox="1"/>
          <p:nvPr/>
        </p:nvSpPr>
        <p:spPr>
          <a:xfrm>
            <a:off x="7552940" y="3025566"/>
            <a:ext cx="1496195" cy="469359"/>
          </a:xfrm>
          <a:prstGeom prst="rect">
            <a:avLst/>
          </a:prstGeom>
          <a:solidFill>
            <a:srgbClr val="3980B5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&gt; 50:1 </a:t>
            </a:r>
            <a:r>
              <a:rPr lang="fr-FR" sz="10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SELECTIVITY TO Al/Cu MASK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7AB86E0-24DE-434C-917A-D64DD1EFF4BD}"/>
              </a:ext>
            </a:extLst>
          </p:cNvPr>
          <p:cNvSpPr txBox="1"/>
          <p:nvPr/>
        </p:nvSpPr>
        <p:spPr>
          <a:xfrm>
            <a:off x="7552938" y="3580776"/>
            <a:ext cx="1496195" cy="400110"/>
          </a:xfrm>
          <a:prstGeom prst="rect">
            <a:avLst/>
          </a:prstGeom>
          <a:solidFill>
            <a:srgbClr val="888886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ULTRA LOW-K DIELECTRIC ETCHING</a:t>
            </a:r>
            <a:endParaRPr lang="fr-FR" sz="11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7" name="Picture 2" descr="ICP etch process for die deprocessing in advanced technology nodes">
            <a:extLst>
              <a:ext uri="{FF2B5EF4-FFF2-40B4-BE49-F238E27FC236}">
                <a16:creationId xmlns:a16="http://schemas.microsoft.com/office/drawing/2014/main" id="{E00424EE-568E-E941-A934-FF1243EDC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666" y="1959578"/>
            <a:ext cx="2670527" cy="200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CP etch process for ultra-low-K delayering in 20 nm technology node">
            <a:extLst>
              <a:ext uri="{FF2B5EF4-FFF2-40B4-BE49-F238E27FC236}">
                <a16:creationId xmlns:a16="http://schemas.microsoft.com/office/drawing/2014/main" id="{6B67DA6E-3D68-5449-8A7D-5EBA5D200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7680" y="1959579"/>
            <a:ext cx="2691088" cy="202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6075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Deprocessing</a:t>
            </a:r>
            <a:r>
              <a:rPr lang="fr-FR" dirty="0"/>
              <a:t> on wafer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200I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EEFA573-CCC1-934B-B267-FA114C13EFE4}"/>
              </a:ext>
            </a:extLst>
          </p:cNvPr>
          <p:cNvSpPr txBox="1"/>
          <p:nvPr/>
        </p:nvSpPr>
        <p:spPr>
          <a:xfrm>
            <a:off x="134399" y="3975733"/>
            <a:ext cx="277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E74D18"/>
                </a:solidFill>
              </a:rPr>
              <a:t>Isotropic etching with NO RF biasing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E9A531D-23F3-1842-A8ED-93594F7E315B}"/>
              </a:ext>
            </a:extLst>
          </p:cNvPr>
          <p:cNvSpPr txBox="1"/>
          <p:nvPr/>
        </p:nvSpPr>
        <p:spPr>
          <a:xfrm>
            <a:off x="6236601" y="3975733"/>
            <a:ext cx="27743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100" dirty="0">
                <a:solidFill>
                  <a:srgbClr val="E74D18"/>
                </a:solidFill>
              </a:rPr>
              <a:t>Exposure of 7 metal levels (Cu technology)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E86FBF-31CC-1E40-9D3E-02D3AA5FEEB8}"/>
              </a:ext>
            </a:extLst>
          </p:cNvPr>
          <p:cNvSpPr/>
          <p:nvPr/>
        </p:nvSpPr>
        <p:spPr>
          <a:xfrm>
            <a:off x="3184831" y="3975733"/>
            <a:ext cx="27743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100" dirty="0">
                <a:solidFill>
                  <a:srgbClr val="E75326"/>
                </a:solidFill>
                <a:cs typeface="Arial" panose="020B0604020202020204" pitchFamily="34" charset="0"/>
              </a:rPr>
              <a:t>Anisotropic etching with low RF biasing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7F9D53-2072-F24F-A0AC-224D434C90E5}"/>
              </a:ext>
            </a:extLst>
          </p:cNvPr>
          <p:cNvSpPr/>
          <p:nvPr/>
        </p:nvSpPr>
        <p:spPr>
          <a:xfrm>
            <a:off x="139063" y="1566795"/>
            <a:ext cx="2763671" cy="221093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A2FA34-3DA2-4E4C-B1D4-D4A56349776D}"/>
              </a:ext>
            </a:extLst>
          </p:cNvPr>
          <p:cNvSpPr/>
          <p:nvPr/>
        </p:nvSpPr>
        <p:spPr>
          <a:xfrm>
            <a:off x="3179101" y="1566795"/>
            <a:ext cx="2763671" cy="2210937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9144D2-0215-BB4E-B93A-99333D25EF09}"/>
              </a:ext>
            </a:extLst>
          </p:cNvPr>
          <p:cNvSpPr/>
          <p:nvPr/>
        </p:nvSpPr>
        <p:spPr>
          <a:xfrm>
            <a:off x="6219140" y="1566795"/>
            <a:ext cx="2763671" cy="2210937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9675756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Deprocessing</a:t>
            </a:r>
            <a:r>
              <a:rPr lang="fr-FR" dirty="0"/>
              <a:t> on wafer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200I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CA2A61C-086F-9A4D-8730-39C60165DD08}"/>
              </a:ext>
            </a:extLst>
          </p:cNvPr>
          <p:cNvSpPr txBox="1"/>
          <p:nvPr/>
        </p:nvSpPr>
        <p:spPr>
          <a:xfrm>
            <a:off x="134399" y="3916464"/>
            <a:ext cx="277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E74D18"/>
                </a:solidFill>
              </a:rPr>
              <a:t>3 metal level exposure  (Al technology)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C5F97F8-532F-334E-A0F3-07DC26343020}"/>
              </a:ext>
            </a:extLst>
          </p:cNvPr>
          <p:cNvSpPr txBox="1"/>
          <p:nvPr/>
        </p:nvSpPr>
        <p:spPr>
          <a:xfrm>
            <a:off x="6236601" y="3916464"/>
            <a:ext cx="27743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100" dirty="0">
                <a:solidFill>
                  <a:srgbClr val="E74D18"/>
                </a:solidFill>
              </a:rPr>
              <a:t>4 metal level exposure  (Cu technology)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1D60F8-0C74-0644-807E-429B0E8E4414}"/>
              </a:ext>
            </a:extLst>
          </p:cNvPr>
          <p:cNvSpPr/>
          <p:nvPr/>
        </p:nvSpPr>
        <p:spPr>
          <a:xfrm>
            <a:off x="3184831" y="3916464"/>
            <a:ext cx="27743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100" dirty="0">
                <a:solidFill>
                  <a:srgbClr val="E75326"/>
                </a:solidFill>
                <a:cs typeface="Arial" panose="020B0604020202020204" pitchFamily="34" charset="0"/>
              </a:rPr>
              <a:t>5 metal level exposure  (Cu technology)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366C61-B111-004C-BFFB-A9760DAF1D76}"/>
              </a:ext>
            </a:extLst>
          </p:cNvPr>
          <p:cNvSpPr/>
          <p:nvPr/>
        </p:nvSpPr>
        <p:spPr>
          <a:xfrm>
            <a:off x="139063" y="1507526"/>
            <a:ext cx="2774336" cy="221946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E671E8-9693-1F43-8B01-8F6E54D721CB}"/>
              </a:ext>
            </a:extLst>
          </p:cNvPr>
          <p:cNvSpPr/>
          <p:nvPr/>
        </p:nvSpPr>
        <p:spPr>
          <a:xfrm>
            <a:off x="3100167" y="1507526"/>
            <a:ext cx="2774336" cy="2219469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9F189A-49A4-8349-A0A3-8AF8515D1CD5}"/>
              </a:ext>
            </a:extLst>
          </p:cNvPr>
          <p:cNvSpPr/>
          <p:nvPr/>
        </p:nvSpPr>
        <p:spPr>
          <a:xfrm>
            <a:off x="6081747" y="1507526"/>
            <a:ext cx="2774336" cy="2219469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83725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B3348515-1ACD-204F-B49E-43D911222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System description</a:t>
            </a:r>
            <a:br>
              <a:rPr lang="fr-FR" dirty="0"/>
            </a:br>
            <a:r>
              <a:rPr lang="fr-FR" b="1" dirty="0" err="1"/>
              <a:t>Corial</a:t>
            </a:r>
            <a:r>
              <a:rPr lang="fr-FR" b="1" dirty="0"/>
              <a:t> 200I</a:t>
            </a:r>
          </a:p>
        </p:txBody>
      </p:sp>
    </p:spTree>
    <p:extLst>
      <p:ext uri="{BB962C8B-B14F-4D97-AF65-F5344CB8AC3E}">
        <p14:creationId xmlns:p14="http://schemas.microsoft.com/office/powerpoint/2010/main" val="8005764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Process</a:t>
            </a:r>
            <a:r>
              <a:rPr lang="fr-FR" dirty="0"/>
              <a:t> performances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200I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On Wafer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1811118-9BFD-314E-AB13-AEF3614E72FE}"/>
              </a:ext>
            </a:extLst>
          </p:cNvPr>
          <p:cNvSpPr txBox="1"/>
          <p:nvPr/>
        </p:nvSpPr>
        <p:spPr>
          <a:xfrm>
            <a:off x="0" y="111694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866A8"/>
                </a:solidFill>
              </a:rPr>
              <a:t>200 mm wafer</a:t>
            </a:r>
          </a:p>
        </p:txBody>
      </p:sp>
      <p:graphicFrame>
        <p:nvGraphicFramePr>
          <p:cNvPr id="9" name="Espace réservé du contenu 44">
            <a:extLst>
              <a:ext uri="{FF2B5EF4-FFF2-40B4-BE49-F238E27FC236}">
                <a16:creationId xmlns:a16="http://schemas.microsoft.com/office/drawing/2014/main" id="{E10CB0A4-053C-9143-8226-2DD53866DE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2056334"/>
              </p:ext>
            </p:extLst>
          </p:nvPr>
        </p:nvGraphicFramePr>
        <p:xfrm>
          <a:off x="373478" y="1822717"/>
          <a:ext cx="8397043" cy="2468880"/>
        </p:xfrm>
        <a:graphic>
          <a:graphicData uri="http://schemas.openxmlformats.org/drawingml/2006/table">
            <a:tbl>
              <a:tblPr firstRow="1" bandRow="1"/>
              <a:tblGrid>
                <a:gridCol w="25345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7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76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7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74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b="1" noProof="0" dirty="0">
                          <a:solidFill>
                            <a:srgbClr val="43434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Process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b="1" noProof="0" dirty="0" err="1">
                          <a:solidFill>
                            <a:srgbClr val="43434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Underlayer</a:t>
                      </a:r>
                      <a:endParaRPr lang="en-US" sz="1200" b="1" i="1" u="none" noProof="0" dirty="0">
                        <a:solidFill>
                          <a:srgbClr val="434342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b="1" noProof="0" dirty="0">
                          <a:solidFill>
                            <a:srgbClr val="43434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Etch rate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noProof="0" dirty="0">
                          <a:solidFill>
                            <a:srgbClr val="43434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(µm/min)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b="1" noProof="0" dirty="0">
                          <a:solidFill>
                            <a:srgbClr val="43434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Selectivity </a:t>
                      </a:r>
                    </a:p>
                    <a:p>
                      <a:pPr algn="ctr"/>
                      <a:r>
                        <a:rPr lang="en-US" sz="1200" b="0" noProof="0" dirty="0">
                          <a:solidFill>
                            <a:srgbClr val="43434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(vs. mask)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6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kern="1200" noProof="0" dirty="0">
                          <a:solidFill>
                            <a:srgbClr val="E75326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Polyimide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kern="1200" noProof="0" dirty="0">
                          <a:solidFill>
                            <a:srgbClr val="43434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Si</a:t>
                      </a:r>
                      <a:r>
                        <a:rPr lang="en-US" sz="1200" kern="1200" baseline="-25000" noProof="0" dirty="0">
                          <a:solidFill>
                            <a:srgbClr val="43434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  <a:r>
                        <a:rPr lang="en-US" sz="1200" kern="1200" noProof="0" dirty="0">
                          <a:solidFill>
                            <a:srgbClr val="43434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N</a:t>
                      </a:r>
                      <a:r>
                        <a:rPr lang="en-US" sz="1200" kern="1200" baseline="-25000" noProof="0" dirty="0">
                          <a:solidFill>
                            <a:srgbClr val="43434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kern="1200" dirty="0">
                          <a:solidFill>
                            <a:srgbClr val="43434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&gt; 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buFont typeface="Wingdings"/>
                        <a:buNone/>
                      </a:pPr>
                      <a:r>
                        <a:rPr lang="en-US" sz="1200" kern="1200" dirty="0">
                          <a:solidFill>
                            <a:srgbClr val="43434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&gt; 50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6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kern="1200" noProof="0" dirty="0">
                          <a:solidFill>
                            <a:srgbClr val="E75326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Si</a:t>
                      </a:r>
                      <a:r>
                        <a:rPr lang="en-US" sz="1200" kern="1200" baseline="-25000" noProof="0" dirty="0">
                          <a:solidFill>
                            <a:srgbClr val="E75326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  <a:r>
                        <a:rPr lang="en-US" sz="1200" kern="1200" noProof="0" dirty="0">
                          <a:solidFill>
                            <a:srgbClr val="E75326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N</a:t>
                      </a:r>
                      <a:r>
                        <a:rPr lang="en-US" sz="1200" kern="1200" baseline="-25000" noProof="0" dirty="0">
                          <a:solidFill>
                            <a:srgbClr val="E75326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kern="1200" noProof="0" dirty="0">
                          <a:solidFill>
                            <a:srgbClr val="43434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SiO</a:t>
                      </a:r>
                      <a:r>
                        <a:rPr lang="en-US" sz="1200" kern="1200" baseline="-25000" noProof="0" dirty="0">
                          <a:solidFill>
                            <a:srgbClr val="43434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kern="1200" dirty="0">
                          <a:solidFill>
                            <a:srgbClr val="43434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&gt; 0.3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kern="1200" dirty="0">
                          <a:solidFill>
                            <a:srgbClr val="43434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&gt; 1.5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6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kern="1200" noProof="0" dirty="0">
                          <a:solidFill>
                            <a:srgbClr val="E75326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SiO</a:t>
                      </a:r>
                      <a:r>
                        <a:rPr lang="en-US" sz="1200" kern="1200" baseline="-25000" noProof="0" dirty="0">
                          <a:solidFill>
                            <a:srgbClr val="E75326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kern="1200" noProof="0" dirty="0">
                          <a:solidFill>
                            <a:srgbClr val="43434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SiO</a:t>
                      </a:r>
                      <a:r>
                        <a:rPr lang="en-US" sz="1200" kern="1200" baseline="-25000" noProof="0" dirty="0">
                          <a:solidFill>
                            <a:srgbClr val="43434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kern="1200" dirty="0">
                          <a:solidFill>
                            <a:srgbClr val="43434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&gt; 0.15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kern="1200" dirty="0">
                          <a:solidFill>
                            <a:srgbClr val="43434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-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6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rgbClr val="E75326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SiO</a:t>
                      </a:r>
                      <a:r>
                        <a:rPr lang="en-US" sz="1200" kern="1200" baseline="-25000" noProof="0" dirty="0">
                          <a:solidFill>
                            <a:srgbClr val="E75326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 </a:t>
                      </a:r>
                      <a:r>
                        <a:rPr lang="en-US" sz="1200" kern="1200" baseline="0" noProof="0" dirty="0">
                          <a:solidFill>
                            <a:srgbClr val="E75326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/ </a:t>
                      </a:r>
                      <a:r>
                        <a:rPr lang="en-US" sz="1200" kern="1200" baseline="0" noProof="0" dirty="0" err="1">
                          <a:solidFill>
                            <a:srgbClr val="E75326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TiN</a:t>
                      </a:r>
                      <a:endParaRPr lang="en-US" sz="1200" kern="1200" baseline="0" noProof="0" dirty="0">
                        <a:solidFill>
                          <a:srgbClr val="E75326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kern="1200" noProof="0" dirty="0" err="1">
                          <a:solidFill>
                            <a:srgbClr val="43434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TiN</a:t>
                      </a:r>
                      <a:endParaRPr lang="en-US" sz="1200" kern="1200" noProof="0" dirty="0">
                        <a:solidFill>
                          <a:srgbClr val="434342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kern="1200" dirty="0">
                          <a:solidFill>
                            <a:srgbClr val="43434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0.05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kern="1200" dirty="0">
                          <a:solidFill>
                            <a:srgbClr val="43434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&gt; 10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6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kern="1200" noProof="0" dirty="0">
                          <a:solidFill>
                            <a:srgbClr val="E75326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Aluminum</a:t>
                      </a:r>
                    </a:p>
                    <a:p>
                      <a:pPr algn="ctr"/>
                      <a:r>
                        <a:rPr lang="en-US" sz="1200" kern="1200" noProof="0" dirty="0">
                          <a:solidFill>
                            <a:srgbClr val="E75326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(load-lock required)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rgbClr val="43434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SiO</a:t>
                      </a:r>
                      <a:r>
                        <a:rPr lang="en-US" sz="1200" kern="1200" baseline="-25000" noProof="0" dirty="0">
                          <a:solidFill>
                            <a:srgbClr val="43434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kern="1200" dirty="0">
                          <a:solidFill>
                            <a:srgbClr val="43434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kern="1200" dirty="0">
                          <a:solidFill>
                            <a:srgbClr val="43434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&gt; 10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16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kern="1200" noProof="0" dirty="0">
                          <a:solidFill>
                            <a:srgbClr val="E75326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Titanium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rgbClr val="E75326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(load-lock required)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rgbClr val="43434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SiO</a:t>
                      </a:r>
                      <a:r>
                        <a:rPr lang="en-US" sz="1200" kern="1200" baseline="-25000" noProof="0" dirty="0">
                          <a:solidFill>
                            <a:srgbClr val="43434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kern="1200" dirty="0">
                          <a:solidFill>
                            <a:srgbClr val="43434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&gt;</a:t>
                      </a:r>
                      <a:r>
                        <a:rPr lang="en-US" sz="1200" kern="1200" baseline="0" dirty="0">
                          <a:solidFill>
                            <a:srgbClr val="43434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0.1</a:t>
                      </a:r>
                      <a:endParaRPr lang="en-US" sz="1200" kern="1200" dirty="0">
                        <a:solidFill>
                          <a:srgbClr val="434342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kern="1200" dirty="0">
                          <a:solidFill>
                            <a:srgbClr val="43434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&gt; 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24035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B3348515-1ACD-204F-B49E-43D911222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08" y="2143125"/>
            <a:ext cx="8856984" cy="857250"/>
          </a:xfrm>
        </p:spPr>
        <p:txBody>
          <a:bodyPr>
            <a:normAutofit fontScale="90000"/>
          </a:bodyPr>
          <a:lstStyle/>
          <a:p>
            <a:r>
              <a:rPr lang="fr-FR" sz="3100" dirty="0"/>
              <a:t>Performances </a:t>
            </a:r>
            <a:r>
              <a:rPr lang="fr-FR" sz="3100" dirty="0" err="1"/>
              <a:t>sputter-etch</a:t>
            </a:r>
            <a:r>
              <a:rPr lang="fr-FR" sz="3100" dirty="0"/>
              <a:t> </a:t>
            </a:r>
            <a:r>
              <a:rPr lang="fr-FR" sz="3100" dirty="0" err="1"/>
              <a:t>processes</a:t>
            </a:r>
            <a:br>
              <a:rPr lang="fr-FR" dirty="0"/>
            </a:br>
            <a:r>
              <a:rPr lang="fr-FR" b="1" dirty="0" err="1"/>
              <a:t>Corial</a:t>
            </a:r>
            <a:r>
              <a:rPr lang="fr-FR" b="1" dirty="0"/>
              <a:t> 200I</a:t>
            </a:r>
          </a:p>
        </p:txBody>
      </p:sp>
    </p:spTree>
    <p:extLst>
      <p:ext uri="{BB962C8B-B14F-4D97-AF65-F5344CB8AC3E}">
        <p14:creationId xmlns:p14="http://schemas.microsoft.com/office/powerpoint/2010/main" val="21153121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Sputter-etch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200I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 err="1"/>
              <a:t>Retractable</a:t>
            </a:r>
            <a:r>
              <a:rPr lang="fr-FR" dirty="0"/>
              <a:t> Liner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BCB73B1-A813-C240-90C8-815CB6F168FA}"/>
              </a:ext>
            </a:extLst>
          </p:cNvPr>
          <p:cNvSpPr txBox="1"/>
          <p:nvPr/>
        </p:nvSpPr>
        <p:spPr>
          <a:xfrm>
            <a:off x="3274751" y="872836"/>
            <a:ext cx="55752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Ni COATED </a:t>
            </a:r>
            <a:r>
              <a:rPr lang="fr-FR" sz="2800" dirty="0">
                <a:solidFill>
                  <a:srgbClr val="E74D18"/>
                </a:solidFill>
                <a:latin typeface="Century Gothic" charset="0"/>
                <a:ea typeface="Century Gothic" charset="0"/>
                <a:cs typeface="Century Gothic" charset="0"/>
              </a:rPr>
              <a:t>LINER </a:t>
            </a:r>
            <a:r>
              <a:rPr lang="fr-FR" sz="28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TO COLLECT SPUTTERED MATERIALS IN </a:t>
            </a:r>
          </a:p>
          <a:p>
            <a:pPr algn="ctr"/>
            <a:r>
              <a:rPr lang="fr-FR" sz="2800" b="1" dirty="0">
                <a:solidFill>
                  <a:srgbClr val="3980B5"/>
                </a:solidFill>
                <a:latin typeface="Century Gothic" charset="0"/>
                <a:ea typeface="Century Gothic" charset="0"/>
                <a:cs typeface="Century Gothic" charset="0"/>
              </a:rPr>
              <a:t>METAL RIE SPUTTER-ETCH MODE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AD8C552-7F6A-EC4D-BAD9-E4A284A0B5E7}"/>
              </a:ext>
            </a:extLst>
          </p:cNvPr>
          <p:cNvSpPr txBox="1"/>
          <p:nvPr/>
        </p:nvSpPr>
        <p:spPr>
          <a:xfrm>
            <a:off x="42566" y="2943210"/>
            <a:ext cx="2359237" cy="1569660"/>
          </a:xfrm>
          <a:prstGeom prst="rect">
            <a:avLst/>
          </a:prstGeom>
          <a:solidFill>
            <a:srgbClr val="3866A8"/>
          </a:solidFill>
        </p:spPr>
        <p:txBody>
          <a:bodyPr wrap="square" rtlCol="0">
            <a:spAutoFit/>
          </a:bodyPr>
          <a:lstStyle/>
          <a:p>
            <a:pPr algn="ctr"/>
            <a:endParaRPr lang="fr-FR" sz="24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fr-FR" sz="24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Pt SPUTTERING WITH PR MASK</a:t>
            </a:r>
          </a:p>
          <a:p>
            <a:pPr algn="ctr"/>
            <a:endParaRPr lang="fr-FR" sz="24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0" name="Image 9" descr="LN20-ICP-PWP.jpg">
            <a:extLst>
              <a:ext uri="{FF2B5EF4-FFF2-40B4-BE49-F238E27FC236}">
                <a16:creationId xmlns:a16="http://schemas.microsoft.com/office/drawing/2014/main" id="{19FD3DCA-F854-1C43-ACF3-ED7A862FB1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66" y="944318"/>
            <a:ext cx="3232185" cy="159933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BF805EE-69E4-3C4C-A592-5970C91BC50F}"/>
              </a:ext>
            </a:extLst>
          </p:cNvPr>
          <p:cNvSpPr/>
          <p:nvPr/>
        </p:nvSpPr>
        <p:spPr>
          <a:xfrm>
            <a:off x="2450724" y="2608790"/>
            <a:ext cx="2798126" cy="2238501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C836685-7046-AC4E-9F45-FEABA3E01C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9922" y="2326736"/>
            <a:ext cx="31877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156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678966C4-F195-0C44-A327-39C1C7537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usability</a:t>
            </a:r>
            <a:br>
              <a:rPr lang="fr-FR" dirty="0"/>
            </a:br>
            <a:r>
              <a:rPr lang="fr-FR" b="1" dirty="0" err="1"/>
              <a:t>corial</a:t>
            </a:r>
            <a:r>
              <a:rPr lang="fr-FR" b="1" dirty="0"/>
              <a:t> 200I</a:t>
            </a:r>
          </a:p>
        </p:txBody>
      </p:sp>
    </p:spTree>
    <p:extLst>
      <p:ext uri="{BB962C8B-B14F-4D97-AF65-F5344CB8AC3E}">
        <p14:creationId xmlns:p14="http://schemas.microsoft.com/office/powerpoint/2010/main" val="38663627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Process</a:t>
            </a:r>
            <a:r>
              <a:rPr lang="fr-FR" dirty="0"/>
              <a:t> control software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D250 / D250L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34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COSMA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6C8C1F-F4E2-3545-A701-43CA9E2BD11F}"/>
              </a:ext>
            </a:extLst>
          </p:cNvPr>
          <p:cNvSpPr/>
          <p:nvPr/>
        </p:nvSpPr>
        <p:spPr>
          <a:xfrm>
            <a:off x="4545181" y="1258806"/>
            <a:ext cx="4176000" cy="28388"/>
          </a:xfrm>
          <a:prstGeom prst="rect">
            <a:avLst/>
          </a:prstGeom>
          <a:solidFill>
            <a:srgbClr val="38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866A8"/>
              </a:solidFill>
            </a:endParaRPr>
          </a:p>
        </p:txBody>
      </p:sp>
      <p:sp>
        <p:nvSpPr>
          <p:cNvPr id="9" name="TextBox 33">
            <a:extLst>
              <a:ext uri="{FF2B5EF4-FFF2-40B4-BE49-F238E27FC236}">
                <a16:creationId xmlns:a16="http://schemas.microsoft.com/office/drawing/2014/main" id="{2BBC37E3-7B6B-BB4D-9CD5-E2A76729EFBA}"/>
              </a:ext>
            </a:extLst>
          </p:cNvPr>
          <p:cNvSpPr txBox="1"/>
          <p:nvPr/>
        </p:nvSpPr>
        <p:spPr>
          <a:xfrm>
            <a:off x="4440406" y="1318964"/>
            <a:ext cx="4373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dirty="0">
                <a:solidFill>
                  <a:srgbClr val="434342"/>
                </a:solidFill>
                <a:latin typeface="Lato Light" pitchFamily="34" charset="0"/>
              </a:rPr>
              <a:t>The simplest, most efficient software to develop processes, operate, and maintain CORIAL systems</a:t>
            </a:r>
          </a:p>
        </p:txBody>
      </p:sp>
      <p:sp>
        <p:nvSpPr>
          <p:cNvPr id="10" name="TextBox 66">
            <a:extLst>
              <a:ext uri="{FF2B5EF4-FFF2-40B4-BE49-F238E27FC236}">
                <a16:creationId xmlns:a16="http://schemas.microsoft.com/office/drawing/2014/main" id="{1E36D928-50C2-AE4B-A681-B9BF27FD9AB2}"/>
              </a:ext>
            </a:extLst>
          </p:cNvPr>
          <p:cNvSpPr txBox="1"/>
          <p:nvPr/>
        </p:nvSpPr>
        <p:spPr>
          <a:xfrm>
            <a:off x="6422769" y="1703812"/>
            <a:ext cx="2661990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b="1" dirty="0">
                <a:solidFill>
                  <a:srgbClr val="E75326"/>
                </a:solidFill>
                <a:latin typeface="Lato Bold" pitchFamily="34" charset="0"/>
              </a:rPr>
              <a:t>DESKTOP APPLICATION</a:t>
            </a:r>
          </a:p>
          <a:p>
            <a:pPr>
              <a:lnSpc>
                <a:spcPct val="120000"/>
              </a:lnSpc>
            </a:pPr>
            <a:r>
              <a:rPr lang="en-US" sz="800" dirty="0">
                <a:solidFill>
                  <a:srgbClr val="434342"/>
                </a:solidFill>
                <a:latin typeface="Lato Light" pitchFamily="34" charset="0"/>
              </a:rPr>
              <a:t>Process Editing</a:t>
            </a:r>
            <a:r>
              <a:rPr lang="en-US" sz="800" cap="all" spc="50" dirty="0">
                <a:solidFill>
                  <a:srgbClr val="434342"/>
                </a:solidFill>
              </a:rPr>
              <a:t> I</a:t>
            </a:r>
            <a:r>
              <a:rPr lang="en-US" sz="800" dirty="0">
                <a:solidFill>
                  <a:srgbClr val="434342"/>
                </a:solidFill>
                <a:latin typeface="Lato Light" pitchFamily="34" charset="0"/>
              </a:rPr>
              <a:t> Process Adjustment</a:t>
            </a:r>
            <a:r>
              <a:rPr lang="en-US" sz="800" cap="all" spc="50" dirty="0">
                <a:solidFill>
                  <a:srgbClr val="434342"/>
                </a:solidFill>
              </a:rPr>
              <a:t> I </a:t>
            </a:r>
            <a:r>
              <a:rPr lang="en-US" sz="800" dirty="0">
                <a:solidFill>
                  <a:srgbClr val="434342"/>
                </a:solidFill>
                <a:latin typeface="Lato Light" pitchFamily="34" charset="0"/>
              </a:rPr>
              <a:t>Process Operation </a:t>
            </a:r>
            <a:r>
              <a:rPr lang="en-US" sz="800" cap="all" spc="50" dirty="0">
                <a:solidFill>
                  <a:srgbClr val="434342"/>
                </a:solidFill>
              </a:rPr>
              <a:t>I </a:t>
            </a:r>
            <a:r>
              <a:rPr lang="en-US" sz="800" dirty="0">
                <a:solidFill>
                  <a:srgbClr val="434342"/>
                </a:solidFill>
                <a:latin typeface="Lato Light" pitchFamily="34" charset="0"/>
              </a:rPr>
              <a:t>Process </a:t>
            </a:r>
            <a:r>
              <a:rPr lang="en-US" sz="800" dirty="0" err="1">
                <a:solidFill>
                  <a:srgbClr val="434342"/>
                </a:solidFill>
                <a:latin typeface="Lato Light" pitchFamily="34" charset="0"/>
              </a:rPr>
              <a:t>Tracability</a:t>
            </a:r>
            <a:r>
              <a:rPr lang="en-US" sz="800" cap="all" spc="50" dirty="0">
                <a:solidFill>
                  <a:srgbClr val="434342"/>
                </a:solidFill>
              </a:rPr>
              <a:t> I </a:t>
            </a:r>
            <a:r>
              <a:rPr lang="en-US" sz="800" dirty="0">
                <a:solidFill>
                  <a:srgbClr val="434342"/>
                </a:solidFill>
                <a:latin typeface="Lato Light" pitchFamily="34" charset="0"/>
              </a:rPr>
              <a:t>System Maintenance</a:t>
            </a:r>
          </a:p>
        </p:txBody>
      </p:sp>
      <p:grpSp>
        <p:nvGrpSpPr>
          <p:cNvPr id="16" name="Group 5">
            <a:extLst>
              <a:ext uri="{FF2B5EF4-FFF2-40B4-BE49-F238E27FC236}">
                <a16:creationId xmlns:a16="http://schemas.microsoft.com/office/drawing/2014/main" id="{BAEF982E-98F7-604E-A456-2AFE186F4950}"/>
              </a:ext>
            </a:extLst>
          </p:cNvPr>
          <p:cNvGrpSpPr/>
          <p:nvPr/>
        </p:nvGrpSpPr>
        <p:grpSpPr>
          <a:xfrm>
            <a:off x="5733655" y="1781127"/>
            <a:ext cx="619648" cy="577477"/>
            <a:chOff x="5067902" y="2144292"/>
            <a:chExt cx="619648" cy="577477"/>
          </a:xfrm>
        </p:grpSpPr>
        <p:pic>
          <p:nvPicPr>
            <p:cNvPr id="17" name="Picture 3">
              <a:extLst>
                <a:ext uri="{FF2B5EF4-FFF2-40B4-BE49-F238E27FC236}">
                  <a16:creationId xmlns:a16="http://schemas.microsoft.com/office/drawing/2014/main" id="{BB3E7A17-2CBD-8147-9C4B-F166BC252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7902" y="2597678"/>
              <a:ext cx="619648" cy="124091"/>
            </a:xfrm>
            <a:prstGeom prst="rect">
              <a:avLst/>
            </a:prstGeom>
          </p:spPr>
        </p:pic>
        <p:sp>
          <p:nvSpPr>
            <p:cNvPr id="18" name="Oval 13">
              <a:extLst>
                <a:ext uri="{FF2B5EF4-FFF2-40B4-BE49-F238E27FC236}">
                  <a16:creationId xmlns:a16="http://schemas.microsoft.com/office/drawing/2014/main" id="{301B3545-E56E-6A46-BD5B-84D86F498028}"/>
                </a:ext>
              </a:extLst>
            </p:cNvPr>
            <p:cNvSpPr/>
            <p:nvPr/>
          </p:nvSpPr>
          <p:spPr>
            <a:xfrm>
              <a:off x="5113954" y="2144292"/>
              <a:ext cx="520790" cy="520790"/>
            </a:xfrm>
            <a:prstGeom prst="ellipse">
              <a:avLst/>
            </a:prstGeom>
            <a:solidFill>
              <a:srgbClr val="E74D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C43AA688-8ADA-6043-A232-13E1CB9E42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3694" y="2280693"/>
              <a:ext cx="321310" cy="277478"/>
            </a:xfrm>
            <a:custGeom>
              <a:avLst/>
              <a:gdLst>
                <a:gd name="T0" fmla="*/ 357 w 357"/>
                <a:gd name="T1" fmla="*/ 231 h 308"/>
                <a:gd name="T2" fmla="*/ 327 w 357"/>
                <a:gd name="T3" fmla="*/ 261 h 308"/>
                <a:gd name="T4" fmla="*/ 226 w 357"/>
                <a:gd name="T5" fmla="*/ 261 h 308"/>
                <a:gd name="T6" fmla="*/ 238 w 357"/>
                <a:gd name="T7" fmla="*/ 297 h 308"/>
                <a:gd name="T8" fmla="*/ 226 w 357"/>
                <a:gd name="T9" fmla="*/ 308 h 308"/>
                <a:gd name="T10" fmla="*/ 131 w 357"/>
                <a:gd name="T11" fmla="*/ 308 h 308"/>
                <a:gd name="T12" fmla="*/ 119 w 357"/>
                <a:gd name="T13" fmla="*/ 297 h 308"/>
                <a:gd name="T14" fmla="*/ 131 w 357"/>
                <a:gd name="T15" fmla="*/ 261 h 308"/>
                <a:gd name="T16" fmla="*/ 30 w 357"/>
                <a:gd name="T17" fmla="*/ 261 h 308"/>
                <a:gd name="T18" fmla="*/ 0 w 357"/>
                <a:gd name="T19" fmla="*/ 231 h 308"/>
                <a:gd name="T20" fmla="*/ 0 w 357"/>
                <a:gd name="T21" fmla="*/ 29 h 308"/>
                <a:gd name="T22" fmla="*/ 30 w 357"/>
                <a:gd name="T23" fmla="*/ 0 h 308"/>
                <a:gd name="T24" fmla="*/ 327 w 357"/>
                <a:gd name="T25" fmla="*/ 0 h 308"/>
                <a:gd name="T26" fmla="*/ 357 w 357"/>
                <a:gd name="T27" fmla="*/ 29 h 308"/>
                <a:gd name="T28" fmla="*/ 357 w 357"/>
                <a:gd name="T29" fmla="*/ 231 h 308"/>
                <a:gd name="T30" fmla="*/ 333 w 357"/>
                <a:gd name="T31" fmla="*/ 29 h 308"/>
                <a:gd name="T32" fmla="*/ 327 w 357"/>
                <a:gd name="T33" fmla="*/ 23 h 308"/>
                <a:gd name="T34" fmla="*/ 30 w 357"/>
                <a:gd name="T35" fmla="*/ 23 h 308"/>
                <a:gd name="T36" fmla="*/ 24 w 357"/>
                <a:gd name="T37" fmla="*/ 29 h 308"/>
                <a:gd name="T38" fmla="*/ 24 w 357"/>
                <a:gd name="T39" fmla="*/ 184 h 308"/>
                <a:gd name="T40" fmla="*/ 30 w 357"/>
                <a:gd name="T41" fmla="*/ 190 h 308"/>
                <a:gd name="T42" fmla="*/ 327 w 357"/>
                <a:gd name="T43" fmla="*/ 190 h 308"/>
                <a:gd name="T44" fmla="*/ 333 w 357"/>
                <a:gd name="T45" fmla="*/ 184 h 308"/>
                <a:gd name="T46" fmla="*/ 333 w 357"/>
                <a:gd name="T47" fmla="*/ 29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7" h="308">
                  <a:moveTo>
                    <a:pt x="357" y="231"/>
                  </a:moveTo>
                  <a:cubicBezTo>
                    <a:pt x="357" y="248"/>
                    <a:pt x="343" y="261"/>
                    <a:pt x="327" y="261"/>
                  </a:cubicBezTo>
                  <a:cubicBezTo>
                    <a:pt x="226" y="261"/>
                    <a:pt x="226" y="261"/>
                    <a:pt x="226" y="261"/>
                  </a:cubicBezTo>
                  <a:cubicBezTo>
                    <a:pt x="226" y="277"/>
                    <a:pt x="238" y="290"/>
                    <a:pt x="238" y="297"/>
                  </a:cubicBezTo>
                  <a:cubicBezTo>
                    <a:pt x="238" y="303"/>
                    <a:pt x="232" y="308"/>
                    <a:pt x="226" y="308"/>
                  </a:cubicBezTo>
                  <a:cubicBezTo>
                    <a:pt x="131" y="308"/>
                    <a:pt x="131" y="308"/>
                    <a:pt x="131" y="308"/>
                  </a:cubicBezTo>
                  <a:cubicBezTo>
                    <a:pt x="125" y="308"/>
                    <a:pt x="119" y="303"/>
                    <a:pt x="119" y="297"/>
                  </a:cubicBezTo>
                  <a:cubicBezTo>
                    <a:pt x="119" y="290"/>
                    <a:pt x="131" y="277"/>
                    <a:pt x="131" y="261"/>
                  </a:cubicBezTo>
                  <a:cubicBezTo>
                    <a:pt x="30" y="261"/>
                    <a:pt x="30" y="261"/>
                    <a:pt x="30" y="261"/>
                  </a:cubicBezTo>
                  <a:cubicBezTo>
                    <a:pt x="14" y="261"/>
                    <a:pt x="0" y="248"/>
                    <a:pt x="0" y="23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327" y="0"/>
                    <a:pt x="327" y="0"/>
                    <a:pt x="327" y="0"/>
                  </a:cubicBezTo>
                  <a:cubicBezTo>
                    <a:pt x="343" y="0"/>
                    <a:pt x="357" y="13"/>
                    <a:pt x="357" y="29"/>
                  </a:cubicBezTo>
                  <a:lnTo>
                    <a:pt x="357" y="231"/>
                  </a:lnTo>
                  <a:close/>
                  <a:moveTo>
                    <a:pt x="333" y="29"/>
                  </a:moveTo>
                  <a:cubicBezTo>
                    <a:pt x="333" y="26"/>
                    <a:pt x="330" y="23"/>
                    <a:pt x="327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27" y="23"/>
                    <a:pt x="24" y="26"/>
                    <a:pt x="24" y="29"/>
                  </a:cubicBezTo>
                  <a:cubicBezTo>
                    <a:pt x="24" y="184"/>
                    <a:pt x="24" y="184"/>
                    <a:pt x="24" y="184"/>
                  </a:cubicBezTo>
                  <a:cubicBezTo>
                    <a:pt x="24" y="187"/>
                    <a:pt x="27" y="190"/>
                    <a:pt x="30" y="190"/>
                  </a:cubicBezTo>
                  <a:cubicBezTo>
                    <a:pt x="327" y="190"/>
                    <a:pt x="327" y="190"/>
                    <a:pt x="327" y="190"/>
                  </a:cubicBezTo>
                  <a:cubicBezTo>
                    <a:pt x="330" y="190"/>
                    <a:pt x="333" y="187"/>
                    <a:pt x="333" y="184"/>
                  </a:cubicBezTo>
                  <a:lnTo>
                    <a:pt x="333" y="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0" name="Image 19">
            <a:extLst>
              <a:ext uri="{FF2B5EF4-FFF2-40B4-BE49-F238E27FC236}">
                <a16:creationId xmlns:a16="http://schemas.microsoft.com/office/drawing/2014/main" id="{BE1FA5AC-B28C-0C4C-B16F-8132EB9931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957" y="925058"/>
            <a:ext cx="3899991" cy="366066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7EF16F3D-51EC-7F48-BB26-6F0F96ECE2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8321" y="2758177"/>
            <a:ext cx="1578878" cy="1566234"/>
          </a:xfrm>
          <a:prstGeom prst="rect">
            <a:avLst/>
          </a:prstGeom>
        </p:spPr>
      </p:pic>
      <p:sp>
        <p:nvSpPr>
          <p:cNvPr id="25" name="Forme libre 24">
            <a:extLst>
              <a:ext uri="{FF2B5EF4-FFF2-40B4-BE49-F238E27FC236}">
                <a16:creationId xmlns:a16="http://schemas.microsoft.com/office/drawing/2014/main" id="{DEBB9937-CD13-EB48-B18B-213F0004CC25}"/>
              </a:ext>
            </a:extLst>
          </p:cNvPr>
          <p:cNvSpPr/>
          <p:nvPr/>
        </p:nvSpPr>
        <p:spPr>
          <a:xfrm>
            <a:off x="5058145" y="2041930"/>
            <a:ext cx="987370" cy="1393916"/>
          </a:xfrm>
          <a:custGeom>
            <a:avLst/>
            <a:gdLst>
              <a:gd name="connsiteX0" fmla="*/ 634511 w 634511"/>
              <a:gd name="connsiteY0" fmla="*/ 0 h 859398"/>
              <a:gd name="connsiteX1" fmla="*/ 221999 w 634511"/>
              <a:gd name="connsiteY1" fmla="*/ 96252 h 859398"/>
              <a:gd name="connsiteX2" fmla="*/ 1993 w 634511"/>
              <a:gd name="connsiteY2" fmla="*/ 391886 h 859398"/>
              <a:gd name="connsiteX3" fmla="*/ 132622 w 634511"/>
              <a:gd name="connsiteY3" fmla="*/ 749395 h 859398"/>
              <a:gd name="connsiteX4" fmla="*/ 448881 w 634511"/>
              <a:gd name="connsiteY4" fmla="*/ 859398 h 859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511" h="859398">
                <a:moveTo>
                  <a:pt x="634511" y="0"/>
                </a:moveTo>
                <a:cubicBezTo>
                  <a:pt x="480965" y="15469"/>
                  <a:pt x="327419" y="30938"/>
                  <a:pt x="221999" y="96252"/>
                </a:cubicBezTo>
                <a:cubicBezTo>
                  <a:pt x="116579" y="161566"/>
                  <a:pt x="16889" y="283029"/>
                  <a:pt x="1993" y="391886"/>
                </a:cubicBezTo>
                <a:cubicBezTo>
                  <a:pt x="-12903" y="500743"/>
                  <a:pt x="58141" y="671476"/>
                  <a:pt x="132622" y="749395"/>
                </a:cubicBezTo>
                <a:cubicBezTo>
                  <a:pt x="207103" y="827314"/>
                  <a:pt x="448881" y="859398"/>
                  <a:pt x="448881" y="859398"/>
                </a:cubicBezTo>
              </a:path>
            </a:pathLst>
          </a:custGeom>
          <a:noFill/>
          <a:ln>
            <a:solidFill>
              <a:srgbClr val="E74D18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DC611707-EDD7-5D4B-92BA-5C3D01BABBB8}"/>
              </a:ext>
            </a:extLst>
          </p:cNvPr>
          <p:cNvSpPr txBox="1"/>
          <p:nvPr/>
        </p:nvSpPr>
        <p:spPr>
          <a:xfrm>
            <a:off x="4361646" y="3598037"/>
            <a:ext cx="1470839" cy="261610"/>
          </a:xfrm>
          <a:prstGeom prst="rect">
            <a:avLst/>
          </a:prstGeom>
          <a:solidFill>
            <a:srgbClr val="888886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REMOTE CONTROL</a:t>
            </a:r>
            <a:endParaRPr lang="fr-FR" sz="3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8" name="Freeform 13">
            <a:extLst>
              <a:ext uri="{FF2B5EF4-FFF2-40B4-BE49-F238E27FC236}">
                <a16:creationId xmlns:a16="http://schemas.microsoft.com/office/drawing/2014/main" id="{1F0BD495-DC34-A54F-9FA1-A45104409DC8}"/>
              </a:ext>
            </a:extLst>
          </p:cNvPr>
          <p:cNvSpPr>
            <a:spLocks noEditPoints="1"/>
          </p:cNvSpPr>
          <p:nvPr/>
        </p:nvSpPr>
        <p:spPr bwMode="auto">
          <a:xfrm>
            <a:off x="4380572" y="756354"/>
            <a:ext cx="685985" cy="634213"/>
          </a:xfrm>
          <a:custGeom>
            <a:avLst/>
            <a:gdLst>
              <a:gd name="T0" fmla="*/ 2147483646 w 265"/>
              <a:gd name="T1" fmla="*/ 2147483646 h 245"/>
              <a:gd name="T2" fmla="*/ 2147483646 w 265"/>
              <a:gd name="T3" fmla="*/ 0 h 245"/>
              <a:gd name="T4" fmla="*/ 2147483646 w 265"/>
              <a:gd name="T5" fmla="*/ 2147483646 h 245"/>
              <a:gd name="T6" fmla="*/ 2147483646 w 265"/>
              <a:gd name="T7" fmla="*/ 2147483646 h 245"/>
              <a:gd name="T8" fmla="*/ 2147483646 w 265"/>
              <a:gd name="T9" fmla="*/ 2147483646 h 245"/>
              <a:gd name="T10" fmla="*/ 2147483646 w 265"/>
              <a:gd name="T11" fmla="*/ 2147483646 h 245"/>
              <a:gd name="T12" fmla="*/ 2147483646 w 265"/>
              <a:gd name="T13" fmla="*/ 2147483646 h 245"/>
              <a:gd name="T14" fmla="*/ 2147483646 w 265"/>
              <a:gd name="T15" fmla="*/ 2147483646 h 245"/>
              <a:gd name="T16" fmla="*/ 2147483646 w 265"/>
              <a:gd name="T17" fmla="*/ 2147483646 h 245"/>
              <a:gd name="T18" fmla="*/ 2147483646 w 265"/>
              <a:gd name="T19" fmla="*/ 2147483646 h 245"/>
              <a:gd name="T20" fmla="*/ 2147483646 w 265"/>
              <a:gd name="T21" fmla="*/ 2147483646 h 245"/>
              <a:gd name="T22" fmla="*/ 0 w 265"/>
              <a:gd name="T23" fmla="*/ 2147483646 h 245"/>
              <a:gd name="T24" fmla="*/ 2147483646 w 265"/>
              <a:gd name="T25" fmla="*/ 2147483646 h 245"/>
              <a:gd name="T26" fmla="*/ 2147483646 w 265"/>
              <a:gd name="T27" fmla="*/ 2147483646 h 245"/>
              <a:gd name="T28" fmla="*/ 2147483646 w 265"/>
              <a:gd name="T29" fmla="*/ 2147483646 h 245"/>
              <a:gd name="T30" fmla="*/ 0 w 265"/>
              <a:gd name="T31" fmla="*/ 2147483646 h 245"/>
              <a:gd name="T32" fmla="*/ 2147483646 w 265"/>
              <a:gd name="T33" fmla="*/ 0 h 245"/>
              <a:gd name="T34" fmla="*/ 2147483646 w 265"/>
              <a:gd name="T35" fmla="*/ 2147483646 h 245"/>
              <a:gd name="T36" fmla="*/ 2147483646 w 265"/>
              <a:gd name="T37" fmla="*/ 2147483646 h 245"/>
              <a:gd name="T38" fmla="*/ 0 w 265"/>
              <a:gd name="T39" fmla="*/ 2147483646 h 245"/>
              <a:gd name="T40" fmla="*/ 2147483646 w 265"/>
              <a:gd name="T41" fmla="*/ 2147483646 h 245"/>
              <a:gd name="T42" fmla="*/ 2147483646 w 265"/>
              <a:gd name="T43" fmla="*/ 2147483646 h 245"/>
              <a:gd name="T44" fmla="*/ 2147483646 w 265"/>
              <a:gd name="T45" fmla="*/ 2147483646 h 245"/>
              <a:gd name="T46" fmla="*/ 2147483646 w 265"/>
              <a:gd name="T47" fmla="*/ 2147483646 h 245"/>
              <a:gd name="T48" fmla="*/ 2147483646 w 265"/>
              <a:gd name="T49" fmla="*/ 2147483646 h 245"/>
              <a:gd name="T50" fmla="*/ 2147483646 w 265"/>
              <a:gd name="T51" fmla="*/ 2147483646 h 245"/>
              <a:gd name="T52" fmla="*/ 2147483646 w 265"/>
              <a:gd name="T53" fmla="*/ 2147483646 h 245"/>
              <a:gd name="T54" fmla="*/ 2147483646 w 265"/>
              <a:gd name="T55" fmla="*/ 2147483646 h 245"/>
              <a:gd name="T56" fmla="*/ 2147483646 w 265"/>
              <a:gd name="T57" fmla="*/ 2147483646 h 24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65" h="245">
                <a:moveTo>
                  <a:pt x="133" y="46"/>
                </a:moveTo>
                <a:lnTo>
                  <a:pt x="188" y="0"/>
                </a:lnTo>
                <a:lnTo>
                  <a:pt x="265" y="51"/>
                </a:lnTo>
                <a:lnTo>
                  <a:pt x="212" y="93"/>
                </a:lnTo>
                <a:lnTo>
                  <a:pt x="133" y="46"/>
                </a:lnTo>
                <a:close/>
                <a:moveTo>
                  <a:pt x="265" y="136"/>
                </a:moveTo>
                <a:lnTo>
                  <a:pt x="188" y="187"/>
                </a:lnTo>
                <a:lnTo>
                  <a:pt x="133" y="142"/>
                </a:lnTo>
                <a:lnTo>
                  <a:pt x="212" y="93"/>
                </a:lnTo>
                <a:lnTo>
                  <a:pt x="265" y="136"/>
                </a:lnTo>
                <a:close/>
                <a:moveTo>
                  <a:pt x="78" y="187"/>
                </a:moveTo>
                <a:lnTo>
                  <a:pt x="0" y="136"/>
                </a:lnTo>
                <a:lnTo>
                  <a:pt x="54" y="93"/>
                </a:lnTo>
                <a:lnTo>
                  <a:pt x="133" y="142"/>
                </a:lnTo>
                <a:lnTo>
                  <a:pt x="78" y="187"/>
                </a:lnTo>
                <a:close/>
                <a:moveTo>
                  <a:pt x="0" y="51"/>
                </a:moveTo>
                <a:lnTo>
                  <a:pt x="78" y="0"/>
                </a:lnTo>
                <a:lnTo>
                  <a:pt x="133" y="46"/>
                </a:lnTo>
                <a:lnTo>
                  <a:pt x="54" y="93"/>
                </a:lnTo>
                <a:lnTo>
                  <a:pt x="0" y="51"/>
                </a:lnTo>
                <a:close/>
                <a:moveTo>
                  <a:pt x="133" y="151"/>
                </a:moveTo>
                <a:lnTo>
                  <a:pt x="188" y="196"/>
                </a:lnTo>
                <a:lnTo>
                  <a:pt x="212" y="181"/>
                </a:lnTo>
                <a:lnTo>
                  <a:pt x="212" y="198"/>
                </a:lnTo>
                <a:lnTo>
                  <a:pt x="133" y="245"/>
                </a:lnTo>
                <a:lnTo>
                  <a:pt x="55" y="198"/>
                </a:lnTo>
                <a:lnTo>
                  <a:pt x="55" y="181"/>
                </a:lnTo>
                <a:lnTo>
                  <a:pt x="78" y="196"/>
                </a:lnTo>
                <a:lnTo>
                  <a:pt x="133" y="151"/>
                </a:lnTo>
                <a:close/>
              </a:path>
            </a:pathLst>
          </a:custGeom>
          <a:solidFill>
            <a:srgbClr val="3866A8"/>
          </a:solidFill>
          <a:ln>
            <a:noFill/>
          </a:ln>
        </p:spPr>
        <p:txBody>
          <a:bodyPr/>
          <a:lstStyle/>
          <a:p>
            <a:endParaRPr lang="fr-FR"/>
          </a:p>
        </p:txBody>
      </p:sp>
      <p:grpSp>
        <p:nvGrpSpPr>
          <p:cNvPr id="29" name="Group 4">
            <a:extLst>
              <a:ext uri="{FF2B5EF4-FFF2-40B4-BE49-F238E27FC236}">
                <a16:creationId xmlns:a16="http://schemas.microsoft.com/office/drawing/2014/main" id="{64DCBA3F-0E90-C346-8C7E-FA5EDC3E2F93}"/>
              </a:ext>
            </a:extLst>
          </p:cNvPr>
          <p:cNvGrpSpPr/>
          <p:nvPr/>
        </p:nvGrpSpPr>
        <p:grpSpPr>
          <a:xfrm>
            <a:off x="5106106" y="699684"/>
            <a:ext cx="3563308" cy="568113"/>
            <a:chOff x="5000232" y="429604"/>
            <a:chExt cx="3563308" cy="568113"/>
          </a:xfrm>
        </p:grpSpPr>
        <p:sp>
          <p:nvSpPr>
            <p:cNvPr id="30" name="Rectangle 22">
              <a:extLst>
                <a:ext uri="{FF2B5EF4-FFF2-40B4-BE49-F238E27FC236}">
                  <a16:creationId xmlns:a16="http://schemas.microsoft.com/office/drawing/2014/main" id="{54D4D76B-33FB-0D47-B81F-FC97C44CD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6432" y="429604"/>
              <a:ext cx="10964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E74D18"/>
                  </a:solidFill>
                  <a:effectLst/>
                  <a:latin typeface="Lato Light" pitchFamily="34" charset="0"/>
                  <a:cs typeface="Arial" pitchFamily="34" charset="0"/>
                </a:rPr>
                <a:t>COSMA</a:t>
              </a:r>
              <a:endParaRPr kumimoji="0" lang="en-US" sz="1050" b="0" i="0" u="none" strike="noStrike" cap="none" normalizeH="0" baseline="0" dirty="0">
                <a:ln>
                  <a:noFill/>
                </a:ln>
                <a:solidFill>
                  <a:srgbClr val="E74D18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12">
              <a:extLst>
                <a:ext uri="{FF2B5EF4-FFF2-40B4-BE49-F238E27FC236}">
                  <a16:creationId xmlns:a16="http://schemas.microsoft.com/office/drawing/2014/main" id="{7FF2CA95-31EC-3741-9FF3-D9079F6B3EDC}"/>
                </a:ext>
              </a:extLst>
            </p:cNvPr>
            <p:cNvSpPr txBox="1"/>
            <p:nvPr/>
          </p:nvSpPr>
          <p:spPr>
            <a:xfrm>
              <a:off x="5000232" y="751496"/>
              <a:ext cx="35633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E74D18"/>
                  </a:solidFill>
                  <a:latin typeface="Lato Light" pitchFamily="34" charset="0"/>
                </a:rPr>
                <a:t>CO</a:t>
              </a:r>
              <a:r>
                <a:rPr lang="en-US" sz="1000" dirty="0">
                  <a:solidFill>
                    <a:srgbClr val="3866A8"/>
                  </a:solidFill>
                  <a:latin typeface="Lato Light" pitchFamily="34" charset="0"/>
                </a:rPr>
                <a:t>RIAL </a:t>
              </a:r>
              <a:r>
                <a:rPr lang="en-US" sz="1000" b="1" dirty="0">
                  <a:solidFill>
                    <a:srgbClr val="E74D18"/>
                  </a:solidFill>
                  <a:latin typeface="Lato Light" pitchFamily="34" charset="0"/>
                </a:rPr>
                <a:t>O</a:t>
              </a:r>
              <a:r>
                <a:rPr lang="en-US" sz="1000" dirty="0">
                  <a:solidFill>
                    <a:srgbClr val="3866A8"/>
                  </a:solidFill>
                  <a:latin typeface="Lato Light" pitchFamily="34" charset="0"/>
                </a:rPr>
                <a:t>PERATING </a:t>
              </a:r>
              <a:r>
                <a:rPr lang="en-US" sz="1000" b="1" dirty="0">
                  <a:solidFill>
                    <a:srgbClr val="E74D18"/>
                  </a:solidFill>
                  <a:latin typeface="Lato Light" pitchFamily="34" charset="0"/>
                </a:rPr>
                <a:t>S</a:t>
              </a:r>
              <a:r>
                <a:rPr lang="en-US" sz="1000" dirty="0">
                  <a:solidFill>
                    <a:srgbClr val="3866A8"/>
                  </a:solidFill>
                  <a:latin typeface="Lato Light" pitchFamily="34" charset="0"/>
                </a:rPr>
                <a:t>YSTEM FOR </a:t>
              </a:r>
              <a:r>
                <a:rPr lang="en-US" sz="1000" b="1" dirty="0">
                  <a:solidFill>
                    <a:srgbClr val="E74D18"/>
                  </a:solidFill>
                  <a:latin typeface="Lato Light" pitchFamily="34" charset="0"/>
                </a:rPr>
                <a:t>MA</a:t>
              </a:r>
              <a:r>
                <a:rPr lang="en-US" sz="1000" dirty="0">
                  <a:solidFill>
                    <a:srgbClr val="3866A8"/>
                  </a:solidFill>
                  <a:latin typeface="Lato Light" pitchFamily="34" charset="0"/>
                </a:rPr>
                <a:t>CHINE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74314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Deprocessing</a:t>
            </a:r>
            <a:r>
              <a:rPr lang="fr-FR" dirty="0"/>
              <a:t> software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200I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35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COSMA RS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3E45306-AB48-ED43-9428-86199AA1AD4B}"/>
              </a:ext>
            </a:extLst>
          </p:cNvPr>
          <p:cNvSpPr txBox="1"/>
          <p:nvPr/>
        </p:nvSpPr>
        <p:spPr>
          <a:xfrm>
            <a:off x="6797613" y="2595541"/>
            <a:ext cx="2241951" cy="892552"/>
          </a:xfrm>
          <a:prstGeom prst="rect">
            <a:avLst/>
          </a:prstGeom>
          <a:solidFill>
            <a:srgbClr val="888886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REMOTE</a:t>
            </a:r>
          </a:p>
          <a:p>
            <a:pPr algn="ctr"/>
            <a:r>
              <a:rPr lang="fr-FR" sz="16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ANALYSIS OF RUNS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F922F72-73CC-DB4D-B64E-7BAA9AEDCFFE}"/>
              </a:ext>
            </a:extLst>
          </p:cNvPr>
          <p:cNvSpPr txBox="1"/>
          <p:nvPr/>
        </p:nvSpPr>
        <p:spPr>
          <a:xfrm>
            <a:off x="4941938" y="1367642"/>
            <a:ext cx="1768678" cy="1569660"/>
          </a:xfrm>
          <a:prstGeom prst="rect">
            <a:avLst/>
          </a:prstGeom>
          <a:solidFill>
            <a:srgbClr val="3866A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DISPLAY UP TO </a:t>
            </a:r>
            <a:r>
              <a:rPr lang="fr-FR" sz="48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4</a:t>
            </a:r>
          </a:p>
          <a:p>
            <a:pPr algn="ctr"/>
            <a:r>
              <a:rPr lang="fr-FR" sz="16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PARAMETERS FROM A RUN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88664E1-27DF-154A-840A-04B283BCCD53}"/>
              </a:ext>
            </a:extLst>
          </p:cNvPr>
          <p:cNvSpPr txBox="1"/>
          <p:nvPr/>
        </p:nvSpPr>
        <p:spPr>
          <a:xfrm>
            <a:off x="4891087" y="3609896"/>
            <a:ext cx="4162087" cy="1138773"/>
          </a:xfrm>
          <a:prstGeom prst="rect">
            <a:avLst/>
          </a:prstGeom>
          <a:solidFill>
            <a:srgbClr val="E74D1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DRAG AND DROP</a:t>
            </a:r>
            <a:endParaRPr lang="fr-FR" sz="22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fr-FR" sz="16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CURVES TO CHECK PROCESS REPEATABILITY</a:t>
            </a:r>
          </a:p>
        </p:txBody>
      </p:sp>
      <p:pic>
        <p:nvPicPr>
          <p:cNvPr id="11" name="Picture 5" descr="W:\25-Marketing\02-Communication\10-Site Web\Projet Refonte Site internet 2016\Contenus\Pages produits\Page software COSMA\COSMA---Reprocessing-RS.png">
            <a:extLst>
              <a:ext uri="{FF2B5EF4-FFF2-40B4-BE49-F238E27FC236}">
                <a16:creationId xmlns:a16="http://schemas.microsoft.com/office/drawing/2014/main" id="{8A521948-E2F2-D64A-9EA8-A67FF6B2F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055" y="1367642"/>
            <a:ext cx="4618008" cy="307325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33">
            <a:extLst>
              <a:ext uri="{FF2B5EF4-FFF2-40B4-BE49-F238E27FC236}">
                <a16:creationId xmlns:a16="http://schemas.microsoft.com/office/drawing/2014/main" id="{1006FC9C-797D-0E41-B691-A9F6ED8528AE}"/>
              </a:ext>
            </a:extLst>
          </p:cNvPr>
          <p:cNvSpPr txBox="1"/>
          <p:nvPr/>
        </p:nvSpPr>
        <p:spPr>
          <a:xfrm>
            <a:off x="6710616" y="1367642"/>
            <a:ext cx="2433384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434342"/>
                </a:solidFill>
                <a:latin typeface="Lato Light" pitchFamily="34" charset="0"/>
              </a:rPr>
              <a:t>Simple and efficient software to analyze process runs and accelerate process development</a:t>
            </a:r>
          </a:p>
        </p:txBody>
      </p:sp>
    </p:spTree>
    <p:extLst>
      <p:ext uri="{BB962C8B-B14F-4D97-AF65-F5344CB8AC3E}">
        <p14:creationId xmlns:p14="http://schemas.microsoft.com/office/powerpoint/2010/main" val="4769079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End point </a:t>
            </a:r>
            <a:r>
              <a:rPr lang="fr-FR" dirty="0" err="1"/>
              <a:t>detection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200I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36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1014EC1-B612-5D47-9240-197C1C880064}"/>
              </a:ext>
            </a:extLst>
          </p:cNvPr>
          <p:cNvSpPr txBox="1"/>
          <p:nvPr/>
        </p:nvSpPr>
        <p:spPr>
          <a:xfrm>
            <a:off x="4854039" y="3797343"/>
            <a:ext cx="4229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Real-Time etch rate measurement</a:t>
            </a:r>
          </a:p>
          <a:p>
            <a:pPr algn="ctr"/>
            <a:r>
              <a:rPr lang="en-US" sz="18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Real-Time etched depth measurement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4252D5A-9CF3-DE48-A4BE-CC0395543260}"/>
              </a:ext>
            </a:extLst>
          </p:cNvPr>
          <p:cNvSpPr txBox="1"/>
          <p:nvPr/>
        </p:nvSpPr>
        <p:spPr>
          <a:xfrm>
            <a:off x="3094007" y="1115430"/>
            <a:ext cx="1388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dirty="0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EPD </a:t>
            </a:r>
            <a:r>
              <a:rPr lang="fr-FR" sz="1350" dirty="0" err="1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with</a:t>
            </a:r>
            <a:r>
              <a:rPr lang="fr-FR" sz="1350" dirty="0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 laser</a:t>
            </a:r>
            <a:endParaRPr lang="fr-FR" sz="1350" b="1" dirty="0">
              <a:solidFill>
                <a:srgbClr val="3866A8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1" name="Forme libre 10">
            <a:extLst>
              <a:ext uri="{FF2B5EF4-FFF2-40B4-BE49-F238E27FC236}">
                <a16:creationId xmlns:a16="http://schemas.microsoft.com/office/drawing/2014/main" id="{F71BABA3-FF96-B04C-8FA5-0B4B5ED562AA}"/>
              </a:ext>
            </a:extLst>
          </p:cNvPr>
          <p:cNvSpPr/>
          <p:nvPr/>
        </p:nvSpPr>
        <p:spPr>
          <a:xfrm rot="21328401" flipH="1" flipV="1">
            <a:off x="2097930" y="1312578"/>
            <a:ext cx="980459" cy="434514"/>
          </a:xfrm>
          <a:custGeom>
            <a:avLst/>
            <a:gdLst>
              <a:gd name="connsiteX0" fmla="*/ 0 w 1271847"/>
              <a:gd name="connsiteY0" fmla="*/ 1138844 h 1149840"/>
              <a:gd name="connsiteX1" fmla="*/ 507076 w 1271847"/>
              <a:gd name="connsiteY1" fmla="*/ 1080655 h 1149840"/>
              <a:gd name="connsiteX2" fmla="*/ 1055716 w 1271847"/>
              <a:gd name="connsiteY2" fmla="*/ 615142 h 1149840"/>
              <a:gd name="connsiteX3" fmla="*/ 1271847 w 1271847"/>
              <a:gd name="connsiteY3" fmla="*/ 0 h 1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47" h="1149840">
                <a:moveTo>
                  <a:pt x="0" y="1138844"/>
                </a:moveTo>
                <a:cubicBezTo>
                  <a:pt x="165561" y="1153391"/>
                  <a:pt x="331123" y="1167939"/>
                  <a:pt x="507076" y="1080655"/>
                </a:cubicBezTo>
                <a:cubicBezTo>
                  <a:pt x="683029" y="993371"/>
                  <a:pt x="928254" y="795251"/>
                  <a:pt x="1055716" y="615142"/>
                </a:cubicBezTo>
                <a:cubicBezTo>
                  <a:pt x="1183178" y="435033"/>
                  <a:pt x="1227512" y="217516"/>
                  <a:pt x="1271847" y="0"/>
                </a:cubicBezTo>
              </a:path>
            </a:pathLst>
          </a:custGeom>
          <a:noFill/>
          <a:ln>
            <a:solidFill>
              <a:srgbClr val="3866A8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E15E089-278F-184C-BE24-F50651BF94D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977" y="1856629"/>
            <a:ext cx="3708424" cy="2541326"/>
          </a:xfrm>
          <a:prstGeom prst="rect">
            <a:avLst/>
          </a:prstGeom>
        </p:spPr>
      </p:pic>
      <p:sp>
        <p:nvSpPr>
          <p:cNvPr id="13" name="Text Box 10">
            <a:extLst>
              <a:ext uri="{FF2B5EF4-FFF2-40B4-BE49-F238E27FC236}">
                <a16:creationId xmlns:a16="http://schemas.microsoft.com/office/drawing/2014/main" id="{32F739B4-2858-B948-84B3-D40C2DB91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439" y="2715766"/>
            <a:ext cx="4306057" cy="769441"/>
          </a:xfrm>
          <a:prstGeom prst="rect">
            <a:avLst/>
          </a:prstGeom>
          <a:solidFill>
            <a:srgbClr val="868685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pPr algn="just">
              <a:spcBef>
                <a:spcPct val="50000"/>
              </a:spcBef>
              <a:buClr>
                <a:srgbClr val="0000FF"/>
              </a:buClr>
            </a:pPr>
            <a:r>
              <a:rPr lang="en-US" sz="1100" dirty="0">
                <a:solidFill>
                  <a:schemeClr val="bg1"/>
                </a:solidFill>
                <a:latin typeface="Arial" charset="0"/>
              </a:rPr>
              <a:t>A CCD camera and laser diode, in the same measuring head, enables simultaneous visualization of the wafer surface and the laser beam impact on it. A 20 µm diameter laser spot facilitates the record of interference signals.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1DE88D25-D760-E14C-B55D-CD2A8493E1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0032" y="843558"/>
            <a:ext cx="4093133" cy="1725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AE26E243-0485-E44F-9F0B-F271E26F419A}"/>
              </a:ext>
            </a:extLst>
          </p:cNvPr>
          <p:cNvCxnSpPr/>
          <p:nvPr/>
        </p:nvCxnSpPr>
        <p:spPr>
          <a:xfrm flipV="1">
            <a:off x="4635047" y="810883"/>
            <a:ext cx="0" cy="4084198"/>
          </a:xfrm>
          <a:prstGeom prst="line">
            <a:avLst/>
          </a:prstGeom>
          <a:ln w="19050">
            <a:solidFill>
              <a:srgbClr val="E74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D3D359AE-BD6B-6B4B-A415-55DA3B973382}"/>
              </a:ext>
            </a:extLst>
          </p:cNvPr>
          <p:cNvCxnSpPr/>
          <p:nvPr/>
        </p:nvCxnSpPr>
        <p:spPr>
          <a:xfrm flipH="1">
            <a:off x="4213611" y="3777073"/>
            <a:ext cx="2523259" cy="0"/>
          </a:xfrm>
          <a:prstGeom prst="line">
            <a:avLst/>
          </a:prstGeom>
          <a:ln w="19050">
            <a:solidFill>
              <a:srgbClr val="E74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3233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A8DEEA-0091-A641-A3EA-82FDA0260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200I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08CFED-A55C-7D4F-96B5-43873F277577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4A3497-656C-9141-AC41-92E59C20E1B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200I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AC1F6F-0A0E-E349-AC63-F499D81E670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37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3480CB5-4727-C949-A2F5-35C1D45BEEC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37C1CF-6301-6C46-8AEB-483B0B33406E}"/>
              </a:ext>
            </a:extLst>
          </p:cNvPr>
          <p:cNvSpPr/>
          <p:nvPr/>
        </p:nvSpPr>
        <p:spPr>
          <a:xfrm>
            <a:off x="878054" y="1833148"/>
            <a:ext cx="1224000" cy="28388"/>
          </a:xfrm>
          <a:prstGeom prst="rect">
            <a:avLst/>
          </a:prstGeom>
          <a:solidFill>
            <a:srgbClr val="38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Chart 5">
            <a:extLst>
              <a:ext uri="{FF2B5EF4-FFF2-40B4-BE49-F238E27FC236}">
                <a16:creationId xmlns:a16="http://schemas.microsoft.com/office/drawing/2014/main" id="{8DDA41F4-4CEE-A74F-A7F4-D6A4A6B977A6}"/>
              </a:ext>
            </a:extLst>
          </p:cNvPr>
          <p:cNvGraphicFramePr/>
          <p:nvPr>
            <p:extLst/>
          </p:nvPr>
        </p:nvGraphicFramePr>
        <p:xfrm>
          <a:off x="203214" y="2245375"/>
          <a:ext cx="1400783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84">
            <a:extLst>
              <a:ext uri="{FF2B5EF4-FFF2-40B4-BE49-F238E27FC236}">
                <a16:creationId xmlns:a16="http://schemas.microsoft.com/office/drawing/2014/main" id="{0191F0D8-D6F4-964C-87BF-56F013941CF5}"/>
              </a:ext>
            </a:extLst>
          </p:cNvPr>
          <p:cNvSpPr txBox="1"/>
          <p:nvPr/>
        </p:nvSpPr>
        <p:spPr>
          <a:xfrm>
            <a:off x="82811" y="3503874"/>
            <a:ext cx="1654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 dirty="0">
                <a:solidFill>
                  <a:srgbClr val="434342"/>
                </a:solidFill>
                <a:latin typeface="Lato Light" pitchFamily="34" charset="0"/>
              </a:rPr>
              <a:t>ICP-RIE capabilities over a variety of materials including silicon, silicon compounds, metals, </a:t>
            </a:r>
            <a:r>
              <a:rPr lang="en-US" sz="1000" dirty="0" err="1">
                <a:solidFill>
                  <a:srgbClr val="434342"/>
                </a:solidFill>
                <a:latin typeface="Lato Light" pitchFamily="34" charset="0"/>
              </a:rPr>
              <a:t>InP</a:t>
            </a:r>
            <a:r>
              <a:rPr lang="en-US" sz="1000" dirty="0">
                <a:solidFill>
                  <a:srgbClr val="434342"/>
                </a:solidFill>
                <a:latin typeface="Lato Light" pitchFamily="34" charset="0"/>
              </a:rPr>
              <a:t> and polymers</a:t>
            </a:r>
          </a:p>
        </p:txBody>
      </p:sp>
      <p:graphicFrame>
        <p:nvGraphicFramePr>
          <p:cNvPr id="11" name="Chart 86">
            <a:extLst>
              <a:ext uri="{FF2B5EF4-FFF2-40B4-BE49-F238E27FC236}">
                <a16:creationId xmlns:a16="http://schemas.microsoft.com/office/drawing/2014/main" id="{ECB89E82-C496-AE4F-A086-47C846FEAA58}"/>
              </a:ext>
            </a:extLst>
          </p:cNvPr>
          <p:cNvGraphicFramePr/>
          <p:nvPr>
            <p:extLst/>
          </p:nvPr>
        </p:nvGraphicFramePr>
        <p:xfrm>
          <a:off x="2072778" y="2245375"/>
          <a:ext cx="1400783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87">
            <a:extLst>
              <a:ext uri="{FF2B5EF4-FFF2-40B4-BE49-F238E27FC236}">
                <a16:creationId xmlns:a16="http://schemas.microsoft.com/office/drawing/2014/main" id="{63CAF72F-3020-E241-9757-EF1C9951A0FD}"/>
              </a:ext>
            </a:extLst>
          </p:cNvPr>
          <p:cNvSpPr txBox="1"/>
          <p:nvPr/>
        </p:nvSpPr>
        <p:spPr>
          <a:xfrm>
            <a:off x="1951166" y="3503874"/>
            <a:ext cx="1656000" cy="81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 dirty="0">
                <a:solidFill>
                  <a:srgbClr val="434342"/>
                </a:solidFill>
                <a:latin typeface="Lato Light" pitchFamily="34" charset="0"/>
              </a:rPr>
              <a:t>Uses fluorine- and oxygen-based chemistries to provide leading edge etch rates and uniformities</a:t>
            </a:r>
          </a:p>
        </p:txBody>
      </p:sp>
      <p:graphicFrame>
        <p:nvGraphicFramePr>
          <p:cNvPr id="14" name="Chart 89">
            <a:extLst>
              <a:ext uri="{FF2B5EF4-FFF2-40B4-BE49-F238E27FC236}">
                <a16:creationId xmlns:a16="http://schemas.microsoft.com/office/drawing/2014/main" id="{760FEC85-41DC-7743-AA0F-12E636D58782}"/>
              </a:ext>
            </a:extLst>
          </p:cNvPr>
          <p:cNvGraphicFramePr/>
          <p:nvPr>
            <p:extLst/>
          </p:nvPr>
        </p:nvGraphicFramePr>
        <p:xfrm>
          <a:off x="3942343" y="2254001"/>
          <a:ext cx="1400783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90">
            <a:extLst>
              <a:ext uri="{FF2B5EF4-FFF2-40B4-BE49-F238E27FC236}">
                <a16:creationId xmlns:a16="http://schemas.microsoft.com/office/drawing/2014/main" id="{07C03047-DA3A-5149-B913-AADAECAB8607}"/>
              </a:ext>
            </a:extLst>
          </p:cNvPr>
          <p:cNvSpPr txBox="1"/>
          <p:nvPr/>
        </p:nvSpPr>
        <p:spPr>
          <a:xfrm>
            <a:off x="3677258" y="3503874"/>
            <a:ext cx="1950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 dirty="0">
                <a:solidFill>
                  <a:srgbClr val="434342"/>
                </a:solidFill>
                <a:latin typeface="Lato Light" pitchFamily="34" charset="0"/>
              </a:rPr>
              <a:t>Adaptable to a wide range of substrate sizes:</a:t>
            </a:r>
          </a:p>
          <a:p>
            <a:pPr algn="ctr">
              <a:lnSpc>
                <a:spcPct val="120000"/>
              </a:lnSpc>
            </a:pPr>
            <a:r>
              <a:rPr lang="en-US" sz="1000" dirty="0">
                <a:solidFill>
                  <a:srgbClr val="434342"/>
                </a:solidFill>
                <a:latin typeface="Lato Light" pitchFamily="34" charset="0"/>
              </a:rPr>
              <a:t>wafer pieces, </a:t>
            </a:r>
            <a:r>
              <a:rPr lang="mr-IN" sz="1000" dirty="0">
                <a:solidFill>
                  <a:srgbClr val="434342"/>
                </a:solidFill>
                <a:latin typeface="Lato Light" pitchFamily="34" charset="0"/>
              </a:rPr>
              <a:t>1x2’’ to 7x2; 1x3’’ to 3x3’’; 1x4’’; 1x6’’</a:t>
            </a:r>
            <a:r>
              <a:rPr lang="fr-FR" sz="1000" dirty="0">
                <a:solidFill>
                  <a:srgbClr val="434342"/>
                </a:solidFill>
                <a:latin typeface="Lato Light" pitchFamily="34" charset="0"/>
              </a:rPr>
              <a:t>; 1x8’’</a:t>
            </a:r>
            <a:r>
              <a:rPr lang="mr-IN" sz="1000" dirty="0">
                <a:solidFill>
                  <a:srgbClr val="000000"/>
                </a:solidFill>
                <a:latin typeface="Lato Light" pitchFamily="34" charset="0"/>
              </a:rPr>
              <a:t> </a:t>
            </a: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84BA0E89-B69B-4841-A7D8-A8EF0B4EDB0B}"/>
              </a:ext>
            </a:extLst>
          </p:cNvPr>
          <p:cNvSpPr>
            <a:spLocks noEditPoints="1"/>
          </p:cNvSpPr>
          <p:nvPr/>
        </p:nvSpPr>
        <p:spPr bwMode="auto">
          <a:xfrm>
            <a:off x="4414763" y="2739068"/>
            <a:ext cx="455941" cy="418533"/>
          </a:xfrm>
          <a:custGeom>
            <a:avLst/>
            <a:gdLst>
              <a:gd name="T0" fmla="*/ 205 w 356"/>
              <a:gd name="T1" fmla="*/ 191 h 327"/>
              <a:gd name="T2" fmla="*/ 217 w 356"/>
              <a:gd name="T3" fmla="*/ 230 h 327"/>
              <a:gd name="T4" fmla="*/ 182 w 356"/>
              <a:gd name="T5" fmla="*/ 260 h 327"/>
              <a:gd name="T6" fmla="*/ 142 w 356"/>
              <a:gd name="T7" fmla="*/ 278 h 327"/>
              <a:gd name="T8" fmla="*/ 96 w 356"/>
              <a:gd name="T9" fmla="*/ 278 h 327"/>
              <a:gd name="T10" fmla="*/ 56 w 356"/>
              <a:gd name="T11" fmla="*/ 260 h 327"/>
              <a:gd name="T12" fmla="*/ 22 w 356"/>
              <a:gd name="T13" fmla="*/ 230 h 327"/>
              <a:gd name="T14" fmla="*/ 33 w 356"/>
              <a:gd name="T15" fmla="*/ 190 h 327"/>
              <a:gd name="T16" fmla="*/ 0 w 356"/>
              <a:gd name="T17" fmla="*/ 146 h 327"/>
              <a:gd name="T18" fmla="*/ 39 w 356"/>
              <a:gd name="T19" fmla="*/ 122 h 327"/>
              <a:gd name="T20" fmla="*/ 22 w 356"/>
              <a:gd name="T21" fmla="*/ 93 h 327"/>
              <a:gd name="T22" fmla="*/ 77 w 356"/>
              <a:gd name="T23" fmla="*/ 84 h 327"/>
              <a:gd name="T24" fmla="*/ 102 w 356"/>
              <a:gd name="T25" fmla="*/ 45 h 327"/>
              <a:gd name="T26" fmla="*/ 146 w 356"/>
              <a:gd name="T27" fmla="*/ 78 h 327"/>
              <a:gd name="T28" fmla="*/ 185 w 356"/>
              <a:gd name="T29" fmla="*/ 66 h 327"/>
              <a:gd name="T30" fmla="*/ 215 w 356"/>
              <a:gd name="T31" fmla="*/ 101 h 327"/>
              <a:gd name="T32" fmla="*/ 233 w 356"/>
              <a:gd name="T33" fmla="*/ 141 h 327"/>
              <a:gd name="T34" fmla="*/ 119 w 356"/>
              <a:gd name="T35" fmla="*/ 116 h 327"/>
              <a:gd name="T36" fmla="*/ 166 w 356"/>
              <a:gd name="T37" fmla="*/ 164 h 327"/>
              <a:gd name="T38" fmla="*/ 329 w 356"/>
              <a:gd name="T39" fmla="*/ 87 h 327"/>
              <a:gd name="T40" fmla="*/ 332 w 356"/>
              <a:gd name="T41" fmla="*/ 124 h 327"/>
              <a:gd name="T42" fmla="*/ 285 w 356"/>
              <a:gd name="T43" fmla="*/ 116 h 327"/>
              <a:gd name="T44" fmla="*/ 238 w 356"/>
              <a:gd name="T45" fmla="*/ 124 h 327"/>
              <a:gd name="T46" fmla="*/ 241 w 356"/>
              <a:gd name="T47" fmla="*/ 87 h 327"/>
              <a:gd name="T48" fmla="*/ 241 w 356"/>
              <a:gd name="T49" fmla="*/ 50 h 327"/>
              <a:gd name="T50" fmla="*/ 238 w 356"/>
              <a:gd name="T51" fmla="*/ 13 h 327"/>
              <a:gd name="T52" fmla="*/ 285 w 356"/>
              <a:gd name="T53" fmla="*/ 21 h 327"/>
              <a:gd name="T54" fmla="*/ 309 w 356"/>
              <a:gd name="T55" fmla="*/ 0 h 327"/>
              <a:gd name="T56" fmla="*/ 323 w 356"/>
              <a:gd name="T57" fmla="*/ 40 h 327"/>
              <a:gd name="T58" fmla="*/ 356 w 356"/>
              <a:gd name="T59" fmla="*/ 82 h 327"/>
              <a:gd name="T60" fmla="*/ 323 w 356"/>
              <a:gd name="T61" fmla="*/ 287 h 327"/>
              <a:gd name="T62" fmla="*/ 309 w 356"/>
              <a:gd name="T63" fmla="*/ 327 h 327"/>
              <a:gd name="T64" fmla="*/ 279 w 356"/>
              <a:gd name="T65" fmla="*/ 306 h 327"/>
              <a:gd name="T66" fmla="*/ 238 w 356"/>
              <a:gd name="T67" fmla="*/ 313 h 327"/>
              <a:gd name="T68" fmla="*/ 214 w 356"/>
              <a:gd name="T69" fmla="*/ 272 h 327"/>
              <a:gd name="T70" fmla="*/ 247 w 356"/>
              <a:gd name="T71" fmla="*/ 230 h 327"/>
              <a:gd name="T72" fmla="*/ 261 w 356"/>
              <a:gd name="T73" fmla="*/ 190 h 327"/>
              <a:gd name="T74" fmla="*/ 291 w 356"/>
              <a:gd name="T75" fmla="*/ 211 h 327"/>
              <a:gd name="T76" fmla="*/ 332 w 356"/>
              <a:gd name="T77" fmla="*/ 203 h 327"/>
              <a:gd name="T78" fmla="*/ 329 w 356"/>
              <a:gd name="T79" fmla="*/ 240 h 327"/>
              <a:gd name="T80" fmla="*/ 285 w 356"/>
              <a:gd name="T81" fmla="*/ 45 h 327"/>
              <a:gd name="T82" fmla="*/ 309 w 356"/>
              <a:gd name="T83" fmla="*/ 69 h 327"/>
              <a:gd name="T84" fmla="*/ 261 w 356"/>
              <a:gd name="T85" fmla="*/ 259 h 327"/>
              <a:gd name="T86" fmla="*/ 285 w 356"/>
              <a:gd name="T87" fmla="*/ 23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56" h="327">
                <a:moveTo>
                  <a:pt x="238" y="181"/>
                </a:moveTo>
                <a:cubicBezTo>
                  <a:pt x="238" y="183"/>
                  <a:pt x="236" y="186"/>
                  <a:pt x="233" y="187"/>
                </a:cubicBezTo>
                <a:cubicBezTo>
                  <a:pt x="205" y="191"/>
                  <a:pt x="205" y="191"/>
                  <a:pt x="205" y="191"/>
                </a:cubicBezTo>
                <a:cubicBezTo>
                  <a:pt x="203" y="196"/>
                  <a:pt x="201" y="201"/>
                  <a:pt x="199" y="205"/>
                </a:cubicBezTo>
                <a:cubicBezTo>
                  <a:pt x="204" y="213"/>
                  <a:pt x="209" y="219"/>
                  <a:pt x="215" y="226"/>
                </a:cubicBezTo>
                <a:cubicBezTo>
                  <a:pt x="216" y="228"/>
                  <a:pt x="217" y="229"/>
                  <a:pt x="217" y="230"/>
                </a:cubicBezTo>
                <a:cubicBezTo>
                  <a:pt x="217" y="232"/>
                  <a:pt x="216" y="233"/>
                  <a:pt x="215" y="234"/>
                </a:cubicBezTo>
                <a:cubicBezTo>
                  <a:pt x="212" y="239"/>
                  <a:pt x="191" y="261"/>
                  <a:pt x="185" y="261"/>
                </a:cubicBezTo>
                <a:cubicBezTo>
                  <a:pt x="184" y="261"/>
                  <a:pt x="183" y="261"/>
                  <a:pt x="182" y="260"/>
                </a:cubicBezTo>
                <a:cubicBezTo>
                  <a:pt x="160" y="243"/>
                  <a:pt x="160" y="243"/>
                  <a:pt x="160" y="243"/>
                </a:cubicBezTo>
                <a:cubicBezTo>
                  <a:pt x="156" y="246"/>
                  <a:pt x="151" y="248"/>
                  <a:pt x="146" y="249"/>
                </a:cubicBezTo>
                <a:cubicBezTo>
                  <a:pt x="145" y="259"/>
                  <a:pt x="144" y="269"/>
                  <a:pt x="142" y="278"/>
                </a:cubicBezTo>
                <a:cubicBezTo>
                  <a:pt x="141" y="280"/>
                  <a:pt x="139" y="282"/>
                  <a:pt x="136" y="282"/>
                </a:cubicBezTo>
                <a:cubicBezTo>
                  <a:pt x="102" y="282"/>
                  <a:pt x="102" y="282"/>
                  <a:pt x="102" y="282"/>
                </a:cubicBezTo>
                <a:cubicBezTo>
                  <a:pt x="99" y="282"/>
                  <a:pt x="96" y="280"/>
                  <a:pt x="96" y="278"/>
                </a:cubicBezTo>
                <a:cubicBezTo>
                  <a:pt x="92" y="249"/>
                  <a:pt x="92" y="249"/>
                  <a:pt x="92" y="249"/>
                </a:cubicBezTo>
                <a:cubicBezTo>
                  <a:pt x="87" y="248"/>
                  <a:pt x="82" y="246"/>
                  <a:pt x="78" y="244"/>
                </a:cubicBezTo>
                <a:cubicBezTo>
                  <a:pt x="56" y="260"/>
                  <a:pt x="56" y="260"/>
                  <a:pt x="56" y="260"/>
                </a:cubicBezTo>
                <a:cubicBezTo>
                  <a:pt x="55" y="261"/>
                  <a:pt x="54" y="261"/>
                  <a:pt x="52" y="261"/>
                </a:cubicBezTo>
                <a:cubicBezTo>
                  <a:pt x="51" y="261"/>
                  <a:pt x="49" y="261"/>
                  <a:pt x="48" y="260"/>
                </a:cubicBezTo>
                <a:cubicBezTo>
                  <a:pt x="43" y="255"/>
                  <a:pt x="22" y="236"/>
                  <a:pt x="22" y="230"/>
                </a:cubicBezTo>
                <a:cubicBezTo>
                  <a:pt x="22" y="229"/>
                  <a:pt x="22" y="228"/>
                  <a:pt x="23" y="227"/>
                </a:cubicBezTo>
                <a:cubicBezTo>
                  <a:pt x="28" y="220"/>
                  <a:pt x="34" y="213"/>
                  <a:pt x="39" y="206"/>
                </a:cubicBezTo>
                <a:cubicBezTo>
                  <a:pt x="37" y="201"/>
                  <a:pt x="34" y="196"/>
                  <a:pt x="33" y="190"/>
                </a:cubicBezTo>
                <a:cubicBezTo>
                  <a:pt x="5" y="186"/>
                  <a:pt x="5" y="186"/>
                  <a:pt x="5" y="186"/>
                </a:cubicBezTo>
                <a:cubicBezTo>
                  <a:pt x="2" y="185"/>
                  <a:pt x="0" y="183"/>
                  <a:pt x="0" y="180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4"/>
                  <a:pt x="2" y="141"/>
                  <a:pt x="4" y="141"/>
                </a:cubicBezTo>
                <a:cubicBezTo>
                  <a:pt x="33" y="136"/>
                  <a:pt x="33" y="136"/>
                  <a:pt x="33" y="136"/>
                </a:cubicBezTo>
                <a:cubicBezTo>
                  <a:pt x="35" y="131"/>
                  <a:pt x="37" y="127"/>
                  <a:pt x="39" y="122"/>
                </a:cubicBezTo>
                <a:cubicBezTo>
                  <a:pt x="34" y="115"/>
                  <a:pt x="28" y="108"/>
                  <a:pt x="22" y="101"/>
                </a:cubicBezTo>
                <a:cubicBezTo>
                  <a:pt x="22" y="100"/>
                  <a:pt x="21" y="98"/>
                  <a:pt x="21" y="97"/>
                </a:cubicBezTo>
                <a:cubicBezTo>
                  <a:pt x="21" y="96"/>
                  <a:pt x="21" y="94"/>
                  <a:pt x="22" y="93"/>
                </a:cubicBezTo>
                <a:cubicBezTo>
                  <a:pt x="26" y="88"/>
                  <a:pt x="47" y="66"/>
                  <a:pt x="52" y="66"/>
                </a:cubicBezTo>
                <a:cubicBezTo>
                  <a:pt x="54" y="66"/>
                  <a:pt x="55" y="66"/>
                  <a:pt x="56" y="67"/>
                </a:cubicBezTo>
                <a:cubicBezTo>
                  <a:pt x="77" y="84"/>
                  <a:pt x="77" y="84"/>
                  <a:pt x="77" y="84"/>
                </a:cubicBezTo>
                <a:cubicBezTo>
                  <a:pt x="82" y="81"/>
                  <a:pt x="87" y="80"/>
                  <a:pt x="92" y="78"/>
                </a:cubicBezTo>
                <a:cubicBezTo>
                  <a:pt x="93" y="69"/>
                  <a:pt x="94" y="58"/>
                  <a:pt x="96" y="49"/>
                </a:cubicBezTo>
                <a:cubicBezTo>
                  <a:pt x="97" y="47"/>
                  <a:pt x="99" y="45"/>
                  <a:pt x="102" y="45"/>
                </a:cubicBezTo>
                <a:cubicBezTo>
                  <a:pt x="136" y="45"/>
                  <a:pt x="136" y="45"/>
                  <a:pt x="136" y="45"/>
                </a:cubicBezTo>
                <a:cubicBezTo>
                  <a:pt x="139" y="45"/>
                  <a:pt x="141" y="47"/>
                  <a:pt x="142" y="50"/>
                </a:cubicBezTo>
                <a:cubicBezTo>
                  <a:pt x="146" y="78"/>
                  <a:pt x="146" y="78"/>
                  <a:pt x="146" y="78"/>
                </a:cubicBezTo>
                <a:cubicBezTo>
                  <a:pt x="151" y="79"/>
                  <a:pt x="155" y="81"/>
                  <a:pt x="160" y="84"/>
                </a:cubicBezTo>
                <a:cubicBezTo>
                  <a:pt x="182" y="67"/>
                  <a:pt x="182" y="67"/>
                  <a:pt x="182" y="67"/>
                </a:cubicBezTo>
                <a:cubicBezTo>
                  <a:pt x="183" y="66"/>
                  <a:pt x="184" y="66"/>
                  <a:pt x="185" y="66"/>
                </a:cubicBezTo>
                <a:cubicBezTo>
                  <a:pt x="187" y="66"/>
                  <a:pt x="188" y="66"/>
                  <a:pt x="189" y="67"/>
                </a:cubicBezTo>
                <a:cubicBezTo>
                  <a:pt x="194" y="72"/>
                  <a:pt x="216" y="92"/>
                  <a:pt x="216" y="97"/>
                </a:cubicBezTo>
                <a:cubicBezTo>
                  <a:pt x="216" y="98"/>
                  <a:pt x="215" y="99"/>
                  <a:pt x="215" y="101"/>
                </a:cubicBezTo>
                <a:cubicBezTo>
                  <a:pt x="209" y="108"/>
                  <a:pt x="204" y="114"/>
                  <a:pt x="199" y="122"/>
                </a:cubicBezTo>
                <a:cubicBezTo>
                  <a:pt x="201" y="127"/>
                  <a:pt x="203" y="132"/>
                  <a:pt x="205" y="137"/>
                </a:cubicBezTo>
                <a:cubicBezTo>
                  <a:pt x="233" y="141"/>
                  <a:pt x="233" y="141"/>
                  <a:pt x="233" y="141"/>
                </a:cubicBezTo>
                <a:cubicBezTo>
                  <a:pt x="236" y="142"/>
                  <a:pt x="238" y="144"/>
                  <a:pt x="238" y="147"/>
                </a:cubicBezTo>
                <a:lnTo>
                  <a:pt x="238" y="181"/>
                </a:lnTo>
                <a:close/>
                <a:moveTo>
                  <a:pt x="119" y="116"/>
                </a:moveTo>
                <a:cubicBezTo>
                  <a:pt x="93" y="116"/>
                  <a:pt x="71" y="137"/>
                  <a:pt x="71" y="164"/>
                </a:cubicBezTo>
                <a:cubicBezTo>
                  <a:pt x="71" y="190"/>
                  <a:pt x="93" y="211"/>
                  <a:pt x="119" y="211"/>
                </a:cubicBezTo>
                <a:cubicBezTo>
                  <a:pt x="145" y="211"/>
                  <a:pt x="166" y="190"/>
                  <a:pt x="166" y="164"/>
                </a:cubicBezTo>
                <a:cubicBezTo>
                  <a:pt x="166" y="137"/>
                  <a:pt x="145" y="116"/>
                  <a:pt x="119" y="116"/>
                </a:cubicBezTo>
                <a:close/>
                <a:moveTo>
                  <a:pt x="356" y="82"/>
                </a:moveTo>
                <a:cubicBezTo>
                  <a:pt x="356" y="84"/>
                  <a:pt x="332" y="87"/>
                  <a:pt x="329" y="87"/>
                </a:cubicBezTo>
                <a:cubicBezTo>
                  <a:pt x="327" y="91"/>
                  <a:pt x="325" y="94"/>
                  <a:pt x="323" y="97"/>
                </a:cubicBezTo>
                <a:cubicBezTo>
                  <a:pt x="325" y="101"/>
                  <a:pt x="333" y="119"/>
                  <a:pt x="333" y="123"/>
                </a:cubicBezTo>
                <a:cubicBezTo>
                  <a:pt x="333" y="123"/>
                  <a:pt x="332" y="124"/>
                  <a:pt x="332" y="124"/>
                </a:cubicBezTo>
                <a:cubicBezTo>
                  <a:pt x="330" y="125"/>
                  <a:pt x="310" y="137"/>
                  <a:pt x="309" y="137"/>
                </a:cubicBezTo>
                <a:cubicBezTo>
                  <a:pt x="306" y="137"/>
                  <a:pt x="292" y="119"/>
                  <a:pt x="291" y="116"/>
                </a:cubicBezTo>
                <a:cubicBezTo>
                  <a:pt x="289" y="116"/>
                  <a:pt x="287" y="116"/>
                  <a:pt x="285" y="116"/>
                </a:cubicBezTo>
                <a:cubicBezTo>
                  <a:pt x="283" y="116"/>
                  <a:pt x="281" y="116"/>
                  <a:pt x="279" y="116"/>
                </a:cubicBezTo>
                <a:cubicBezTo>
                  <a:pt x="278" y="119"/>
                  <a:pt x="264" y="137"/>
                  <a:pt x="261" y="137"/>
                </a:cubicBezTo>
                <a:cubicBezTo>
                  <a:pt x="260" y="137"/>
                  <a:pt x="241" y="125"/>
                  <a:pt x="238" y="124"/>
                </a:cubicBezTo>
                <a:cubicBezTo>
                  <a:pt x="238" y="124"/>
                  <a:pt x="238" y="123"/>
                  <a:pt x="238" y="123"/>
                </a:cubicBezTo>
                <a:cubicBezTo>
                  <a:pt x="238" y="119"/>
                  <a:pt x="245" y="101"/>
                  <a:pt x="247" y="97"/>
                </a:cubicBezTo>
                <a:cubicBezTo>
                  <a:pt x="245" y="94"/>
                  <a:pt x="243" y="91"/>
                  <a:pt x="241" y="87"/>
                </a:cubicBezTo>
                <a:cubicBezTo>
                  <a:pt x="238" y="87"/>
                  <a:pt x="214" y="84"/>
                  <a:pt x="214" y="82"/>
                </a:cubicBezTo>
                <a:cubicBezTo>
                  <a:pt x="214" y="56"/>
                  <a:pt x="214" y="56"/>
                  <a:pt x="214" y="56"/>
                </a:cubicBezTo>
                <a:cubicBezTo>
                  <a:pt x="214" y="53"/>
                  <a:pt x="238" y="50"/>
                  <a:pt x="241" y="50"/>
                </a:cubicBezTo>
                <a:cubicBezTo>
                  <a:pt x="243" y="47"/>
                  <a:pt x="245" y="43"/>
                  <a:pt x="247" y="40"/>
                </a:cubicBezTo>
                <a:cubicBezTo>
                  <a:pt x="245" y="37"/>
                  <a:pt x="238" y="18"/>
                  <a:pt x="238" y="15"/>
                </a:cubicBezTo>
                <a:cubicBezTo>
                  <a:pt x="238" y="14"/>
                  <a:pt x="238" y="14"/>
                  <a:pt x="238" y="13"/>
                </a:cubicBezTo>
                <a:cubicBezTo>
                  <a:pt x="241" y="12"/>
                  <a:pt x="260" y="0"/>
                  <a:pt x="261" y="0"/>
                </a:cubicBezTo>
                <a:cubicBezTo>
                  <a:pt x="264" y="0"/>
                  <a:pt x="278" y="19"/>
                  <a:pt x="279" y="22"/>
                </a:cubicBezTo>
                <a:cubicBezTo>
                  <a:pt x="281" y="21"/>
                  <a:pt x="283" y="21"/>
                  <a:pt x="285" y="21"/>
                </a:cubicBezTo>
                <a:cubicBezTo>
                  <a:pt x="287" y="21"/>
                  <a:pt x="289" y="21"/>
                  <a:pt x="291" y="22"/>
                </a:cubicBezTo>
                <a:cubicBezTo>
                  <a:pt x="296" y="14"/>
                  <a:pt x="301" y="7"/>
                  <a:pt x="308" y="1"/>
                </a:cubicBezTo>
                <a:cubicBezTo>
                  <a:pt x="309" y="0"/>
                  <a:pt x="309" y="0"/>
                  <a:pt x="309" y="0"/>
                </a:cubicBezTo>
                <a:cubicBezTo>
                  <a:pt x="310" y="0"/>
                  <a:pt x="330" y="12"/>
                  <a:pt x="332" y="13"/>
                </a:cubicBezTo>
                <a:cubicBezTo>
                  <a:pt x="332" y="14"/>
                  <a:pt x="333" y="14"/>
                  <a:pt x="333" y="15"/>
                </a:cubicBezTo>
                <a:cubicBezTo>
                  <a:pt x="333" y="18"/>
                  <a:pt x="325" y="37"/>
                  <a:pt x="323" y="40"/>
                </a:cubicBezTo>
                <a:cubicBezTo>
                  <a:pt x="325" y="43"/>
                  <a:pt x="327" y="47"/>
                  <a:pt x="329" y="50"/>
                </a:cubicBezTo>
                <a:cubicBezTo>
                  <a:pt x="332" y="50"/>
                  <a:pt x="356" y="53"/>
                  <a:pt x="356" y="56"/>
                </a:cubicBezTo>
                <a:lnTo>
                  <a:pt x="356" y="82"/>
                </a:lnTo>
                <a:close/>
                <a:moveTo>
                  <a:pt x="356" y="272"/>
                </a:moveTo>
                <a:cubicBezTo>
                  <a:pt x="356" y="274"/>
                  <a:pt x="332" y="277"/>
                  <a:pt x="329" y="277"/>
                </a:cubicBezTo>
                <a:cubicBezTo>
                  <a:pt x="327" y="281"/>
                  <a:pt x="325" y="284"/>
                  <a:pt x="323" y="287"/>
                </a:cubicBezTo>
                <a:cubicBezTo>
                  <a:pt x="325" y="291"/>
                  <a:pt x="333" y="309"/>
                  <a:pt x="333" y="313"/>
                </a:cubicBezTo>
                <a:cubicBezTo>
                  <a:pt x="333" y="313"/>
                  <a:pt x="332" y="314"/>
                  <a:pt x="332" y="314"/>
                </a:cubicBezTo>
                <a:cubicBezTo>
                  <a:pt x="330" y="315"/>
                  <a:pt x="310" y="327"/>
                  <a:pt x="309" y="327"/>
                </a:cubicBezTo>
                <a:cubicBezTo>
                  <a:pt x="306" y="327"/>
                  <a:pt x="292" y="308"/>
                  <a:pt x="291" y="306"/>
                </a:cubicBezTo>
                <a:cubicBezTo>
                  <a:pt x="289" y="306"/>
                  <a:pt x="287" y="306"/>
                  <a:pt x="285" y="306"/>
                </a:cubicBezTo>
                <a:cubicBezTo>
                  <a:pt x="283" y="306"/>
                  <a:pt x="281" y="306"/>
                  <a:pt x="279" y="306"/>
                </a:cubicBezTo>
                <a:cubicBezTo>
                  <a:pt x="278" y="308"/>
                  <a:pt x="264" y="327"/>
                  <a:pt x="261" y="327"/>
                </a:cubicBezTo>
                <a:cubicBezTo>
                  <a:pt x="260" y="327"/>
                  <a:pt x="241" y="315"/>
                  <a:pt x="238" y="314"/>
                </a:cubicBezTo>
                <a:cubicBezTo>
                  <a:pt x="238" y="314"/>
                  <a:pt x="238" y="313"/>
                  <a:pt x="238" y="313"/>
                </a:cubicBezTo>
                <a:cubicBezTo>
                  <a:pt x="238" y="309"/>
                  <a:pt x="245" y="291"/>
                  <a:pt x="247" y="287"/>
                </a:cubicBezTo>
                <a:cubicBezTo>
                  <a:pt x="245" y="284"/>
                  <a:pt x="243" y="281"/>
                  <a:pt x="241" y="277"/>
                </a:cubicBezTo>
                <a:cubicBezTo>
                  <a:pt x="238" y="277"/>
                  <a:pt x="214" y="274"/>
                  <a:pt x="214" y="272"/>
                </a:cubicBezTo>
                <a:cubicBezTo>
                  <a:pt x="214" y="246"/>
                  <a:pt x="214" y="246"/>
                  <a:pt x="214" y="246"/>
                </a:cubicBezTo>
                <a:cubicBezTo>
                  <a:pt x="214" y="243"/>
                  <a:pt x="238" y="240"/>
                  <a:pt x="241" y="240"/>
                </a:cubicBezTo>
                <a:cubicBezTo>
                  <a:pt x="243" y="237"/>
                  <a:pt x="245" y="233"/>
                  <a:pt x="247" y="230"/>
                </a:cubicBezTo>
                <a:cubicBezTo>
                  <a:pt x="245" y="226"/>
                  <a:pt x="238" y="208"/>
                  <a:pt x="238" y="205"/>
                </a:cubicBezTo>
                <a:cubicBezTo>
                  <a:pt x="238" y="204"/>
                  <a:pt x="238" y="204"/>
                  <a:pt x="238" y="203"/>
                </a:cubicBezTo>
                <a:cubicBezTo>
                  <a:pt x="241" y="202"/>
                  <a:pt x="260" y="190"/>
                  <a:pt x="261" y="190"/>
                </a:cubicBezTo>
                <a:cubicBezTo>
                  <a:pt x="264" y="190"/>
                  <a:pt x="278" y="209"/>
                  <a:pt x="279" y="211"/>
                </a:cubicBezTo>
                <a:cubicBezTo>
                  <a:pt x="281" y="211"/>
                  <a:pt x="283" y="211"/>
                  <a:pt x="285" y="211"/>
                </a:cubicBezTo>
                <a:cubicBezTo>
                  <a:pt x="287" y="211"/>
                  <a:pt x="289" y="211"/>
                  <a:pt x="291" y="211"/>
                </a:cubicBezTo>
                <a:cubicBezTo>
                  <a:pt x="296" y="204"/>
                  <a:pt x="301" y="197"/>
                  <a:pt x="308" y="191"/>
                </a:cubicBezTo>
                <a:cubicBezTo>
                  <a:pt x="309" y="190"/>
                  <a:pt x="309" y="190"/>
                  <a:pt x="309" y="190"/>
                </a:cubicBezTo>
                <a:cubicBezTo>
                  <a:pt x="310" y="190"/>
                  <a:pt x="330" y="202"/>
                  <a:pt x="332" y="203"/>
                </a:cubicBezTo>
                <a:cubicBezTo>
                  <a:pt x="332" y="204"/>
                  <a:pt x="333" y="204"/>
                  <a:pt x="333" y="205"/>
                </a:cubicBezTo>
                <a:cubicBezTo>
                  <a:pt x="333" y="208"/>
                  <a:pt x="325" y="226"/>
                  <a:pt x="323" y="230"/>
                </a:cubicBezTo>
                <a:cubicBezTo>
                  <a:pt x="325" y="233"/>
                  <a:pt x="327" y="237"/>
                  <a:pt x="329" y="240"/>
                </a:cubicBezTo>
                <a:cubicBezTo>
                  <a:pt x="332" y="240"/>
                  <a:pt x="356" y="243"/>
                  <a:pt x="356" y="246"/>
                </a:cubicBezTo>
                <a:lnTo>
                  <a:pt x="356" y="272"/>
                </a:lnTo>
                <a:close/>
                <a:moveTo>
                  <a:pt x="285" y="45"/>
                </a:moveTo>
                <a:cubicBezTo>
                  <a:pt x="272" y="45"/>
                  <a:pt x="261" y="56"/>
                  <a:pt x="261" y="69"/>
                </a:cubicBezTo>
                <a:cubicBezTo>
                  <a:pt x="261" y="82"/>
                  <a:pt x="272" y="92"/>
                  <a:pt x="285" y="92"/>
                </a:cubicBezTo>
                <a:cubicBezTo>
                  <a:pt x="298" y="92"/>
                  <a:pt x="309" y="82"/>
                  <a:pt x="309" y="69"/>
                </a:cubicBezTo>
                <a:cubicBezTo>
                  <a:pt x="309" y="56"/>
                  <a:pt x="298" y="45"/>
                  <a:pt x="285" y="45"/>
                </a:cubicBezTo>
                <a:close/>
                <a:moveTo>
                  <a:pt x="285" y="235"/>
                </a:moveTo>
                <a:cubicBezTo>
                  <a:pt x="272" y="235"/>
                  <a:pt x="261" y="246"/>
                  <a:pt x="261" y="259"/>
                </a:cubicBezTo>
                <a:cubicBezTo>
                  <a:pt x="261" y="272"/>
                  <a:pt x="272" y="282"/>
                  <a:pt x="285" y="282"/>
                </a:cubicBezTo>
                <a:cubicBezTo>
                  <a:pt x="298" y="282"/>
                  <a:pt x="309" y="272"/>
                  <a:pt x="309" y="259"/>
                </a:cubicBezTo>
                <a:cubicBezTo>
                  <a:pt x="309" y="246"/>
                  <a:pt x="298" y="235"/>
                  <a:pt x="285" y="235"/>
                </a:cubicBezTo>
                <a:close/>
              </a:path>
            </a:pathLst>
          </a:custGeom>
          <a:solidFill>
            <a:srgbClr val="E74D1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37B81215-1EE2-174A-84AC-A863C39B54BE}"/>
              </a:ext>
            </a:extLst>
          </p:cNvPr>
          <p:cNvSpPr>
            <a:spLocks noEditPoints="1"/>
          </p:cNvSpPr>
          <p:nvPr/>
        </p:nvSpPr>
        <p:spPr bwMode="auto">
          <a:xfrm>
            <a:off x="2542050" y="2730442"/>
            <a:ext cx="455941" cy="418533"/>
          </a:xfrm>
          <a:custGeom>
            <a:avLst/>
            <a:gdLst>
              <a:gd name="T0" fmla="*/ 205 w 356"/>
              <a:gd name="T1" fmla="*/ 191 h 327"/>
              <a:gd name="T2" fmla="*/ 217 w 356"/>
              <a:gd name="T3" fmla="*/ 230 h 327"/>
              <a:gd name="T4" fmla="*/ 182 w 356"/>
              <a:gd name="T5" fmla="*/ 260 h 327"/>
              <a:gd name="T6" fmla="*/ 142 w 356"/>
              <a:gd name="T7" fmla="*/ 278 h 327"/>
              <a:gd name="T8" fmla="*/ 96 w 356"/>
              <a:gd name="T9" fmla="*/ 278 h 327"/>
              <a:gd name="T10" fmla="*/ 56 w 356"/>
              <a:gd name="T11" fmla="*/ 260 h 327"/>
              <a:gd name="T12" fmla="*/ 22 w 356"/>
              <a:gd name="T13" fmla="*/ 230 h 327"/>
              <a:gd name="T14" fmla="*/ 33 w 356"/>
              <a:gd name="T15" fmla="*/ 190 h 327"/>
              <a:gd name="T16" fmla="*/ 0 w 356"/>
              <a:gd name="T17" fmla="*/ 146 h 327"/>
              <a:gd name="T18" fmla="*/ 39 w 356"/>
              <a:gd name="T19" fmla="*/ 122 h 327"/>
              <a:gd name="T20" fmla="*/ 22 w 356"/>
              <a:gd name="T21" fmla="*/ 93 h 327"/>
              <a:gd name="T22" fmla="*/ 77 w 356"/>
              <a:gd name="T23" fmla="*/ 84 h 327"/>
              <a:gd name="T24" fmla="*/ 102 w 356"/>
              <a:gd name="T25" fmla="*/ 45 h 327"/>
              <a:gd name="T26" fmla="*/ 146 w 356"/>
              <a:gd name="T27" fmla="*/ 78 h 327"/>
              <a:gd name="T28" fmla="*/ 185 w 356"/>
              <a:gd name="T29" fmla="*/ 66 h 327"/>
              <a:gd name="T30" fmla="*/ 215 w 356"/>
              <a:gd name="T31" fmla="*/ 101 h 327"/>
              <a:gd name="T32" fmla="*/ 233 w 356"/>
              <a:gd name="T33" fmla="*/ 141 h 327"/>
              <a:gd name="T34" fmla="*/ 119 w 356"/>
              <a:gd name="T35" fmla="*/ 116 h 327"/>
              <a:gd name="T36" fmla="*/ 166 w 356"/>
              <a:gd name="T37" fmla="*/ 164 h 327"/>
              <a:gd name="T38" fmla="*/ 329 w 356"/>
              <a:gd name="T39" fmla="*/ 87 h 327"/>
              <a:gd name="T40" fmla="*/ 332 w 356"/>
              <a:gd name="T41" fmla="*/ 124 h 327"/>
              <a:gd name="T42" fmla="*/ 285 w 356"/>
              <a:gd name="T43" fmla="*/ 116 h 327"/>
              <a:gd name="T44" fmla="*/ 238 w 356"/>
              <a:gd name="T45" fmla="*/ 124 h 327"/>
              <a:gd name="T46" fmla="*/ 241 w 356"/>
              <a:gd name="T47" fmla="*/ 87 h 327"/>
              <a:gd name="T48" fmla="*/ 241 w 356"/>
              <a:gd name="T49" fmla="*/ 50 h 327"/>
              <a:gd name="T50" fmla="*/ 238 w 356"/>
              <a:gd name="T51" fmla="*/ 13 h 327"/>
              <a:gd name="T52" fmla="*/ 285 w 356"/>
              <a:gd name="T53" fmla="*/ 21 h 327"/>
              <a:gd name="T54" fmla="*/ 309 w 356"/>
              <a:gd name="T55" fmla="*/ 0 h 327"/>
              <a:gd name="T56" fmla="*/ 323 w 356"/>
              <a:gd name="T57" fmla="*/ 40 h 327"/>
              <a:gd name="T58" fmla="*/ 356 w 356"/>
              <a:gd name="T59" fmla="*/ 82 h 327"/>
              <a:gd name="T60" fmla="*/ 323 w 356"/>
              <a:gd name="T61" fmla="*/ 287 h 327"/>
              <a:gd name="T62" fmla="*/ 309 w 356"/>
              <a:gd name="T63" fmla="*/ 327 h 327"/>
              <a:gd name="T64" fmla="*/ 279 w 356"/>
              <a:gd name="T65" fmla="*/ 306 h 327"/>
              <a:gd name="T66" fmla="*/ 238 w 356"/>
              <a:gd name="T67" fmla="*/ 313 h 327"/>
              <a:gd name="T68" fmla="*/ 214 w 356"/>
              <a:gd name="T69" fmla="*/ 272 h 327"/>
              <a:gd name="T70" fmla="*/ 247 w 356"/>
              <a:gd name="T71" fmla="*/ 230 h 327"/>
              <a:gd name="T72" fmla="*/ 261 w 356"/>
              <a:gd name="T73" fmla="*/ 190 h 327"/>
              <a:gd name="T74" fmla="*/ 291 w 356"/>
              <a:gd name="T75" fmla="*/ 211 h 327"/>
              <a:gd name="T76" fmla="*/ 332 w 356"/>
              <a:gd name="T77" fmla="*/ 203 h 327"/>
              <a:gd name="T78" fmla="*/ 329 w 356"/>
              <a:gd name="T79" fmla="*/ 240 h 327"/>
              <a:gd name="T80" fmla="*/ 285 w 356"/>
              <a:gd name="T81" fmla="*/ 45 h 327"/>
              <a:gd name="T82" fmla="*/ 309 w 356"/>
              <a:gd name="T83" fmla="*/ 69 h 327"/>
              <a:gd name="T84" fmla="*/ 261 w 356"/>
              <a:gd name="T85" fmla="*/ 259 h 327"/>
              <a:gd name="T86" fmla="*/ 285 w 356"/>
              <a:gd name="T87" fmla="*/ 23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56" h="327">
                <a:moveTo>
                  <a:pt x="238" y="181"/>
                </a:moveTo>
                <a:cubicBezTo>
                  <a:pt x="238" y="183"/>
                  <a:pt x="236" y="186"/>
                  <a:pt x="233" y="187"/>
                </a:cubicBezTo>
                <a:cubicBezTo>
                  <a:pt x="205" y="191"/>
                  <a:pt x="205" y="191"/>
                  <a:pt x="205" y="191"/>
                </a:cubicBezTo>
                <a:cubicBezTo>
                  <a:pt x="203" y="196"/>
                  <a:pt x="201" y="201"/>
                  <a:pt x="199" y="205"/>
                </a:cubicBezTo>
                <a:cubicBezTo>
                  <a:pt x="204" y="213"/>
                  <a:pt x="209" y="219"/>
                  <a:pt x="215" y="226"/>
                </a:cubicBezTo>
                <a:cubicBezTo>
                  <a:pt x="216" y="228"/>
                  <a:pt x="217" y="229"/>
                  <a:pt x="217" y="230"/>
                </a:cubicBezTo>
                <a:cubicBezTo>
                  <a:pt x="217" y="232"/>
                  <a:pt x="216" y="233"/>
                  <a:pt x="215" y="234"/>
                </a:cubicBezTo>
                <a:cubicBezTo>
                  <a:pt x="212" y="239"/>
                  <a:pt x="191" y="261"/>
                  <a:pt x="185" y="261"/>
                </a:cubicBezTo>
                <a:cubicBezTo>
                  <a:pt x="184" y="261"/>
                  <a:pt x="183" y="261"/>
                  <a:pt x="182" y="260"/>
                </a:cubicBezTo>
                <a:cubicBezTo>
                  <a:pt x="160" y="243"/>
                  <a:pt x="160" y="243"/>
                  <a:pt x="160" y="243"/>
                </a:cubicBezTo>
                <a:cubicBezTo>
                  <a:pt x="156" y="246"/>
                  <a:pt x="151" y="248"/>
                  <a:pt x="146" y="249"/>
                </a:cubicBezTo>
                <a:cubicBezTo>
                  <a:pt x="145" y="259"/>
                  <a:pt x="144" y="269"/>
                  <a:pt x="142" y="278"/>
                </a:cubicBezTo>
                <a:cubicBezTo>
                  <a:pt x="141" y="280"/>
                  <a:pt x="139" y="282"/>
                  <a:pt x="136" y="282"/>
                </a:cubicBezTo>
                <a:cubicBezTo>
                  <a:pt x="102" y="282"/>
                  <a:pt x="102" y="282"/>
                  <a:pt x="102" y="282"/>
                </a:cubicBezTo>
                <a:cubicBezTo>
                  <a:pt x="99" y="282"/>
                  <a:pt x="96" y="280"/>
                  <a:pt x="96" y="278"/>
                </a:cubicBezTo>
                <a:cubicBezTo>
                  <a:pt x="92" y="249"/>
                  <a:pt x="92" y="249"/>
                  <a:pt x="92" y="249"/>
                </a:cubicBezTo>
                <a:cubicBezTo>
                  <a:pt x="87" y="248"/>
                  <a:pt x="82" y="246"/>
                  <a:pt x="78" y="244"/>
                </a:cubicBezTo>
                <a:cubicBezTo>
                  <a:pt x="56" y="260"/>
                  <a:pt x="56" y="260"/>
                  <a:pt x="56" y="260"/>
                </a:cubicBezTo>
                <a:cubicBezTo>
                  <a:pt x="55" y="261"/>
                  <a:pt x="54" y="261"/>
                  <a:pt x="52" y="261"/>
                </a:cubicBezTo>
                <a:cubicBezTo>
                  <a:pt x="51" y="261"/>
                  <a:pt x="49" y="261"/>
                  <a:pt x="48" y="260"/>
                </a:cubicBezTo>
                <a:cubicBezTo>
                  <a:pt x="43" y="255"/>
                  <a:pt x="22" y="236"/>
                  <a:pt x="22" y="230"/>
                </a:cubicBezTo>
                <a:cubicBezTo>
                  <a:pt x="22" y="229"/>
                  <a:pt x="22" y="228"/>
                  <a:pt x="23" y="227"/>
                </a:cubicBezTo>
                <a:cubicBezTo>
                  <a:pt x="28" y="220"/>
                  <a:pt x="34" y="213"/>
                  <a:pt x="39" y="206"/>
                </a:cubicBezTo>
                <a:cubicBezTo>
                  <a:pt x="37" y="201"/>
                  <a:pt x="34" y="196"/>
                  <a:pt x="33" y="190"/>
                </a:cubicBezTo>
                <a:cubicBezTo>
                  <a:pt x="5" y="186"/>
                  <a:pt x="5" y="186"/>
                  <a:pt x="5" y="186"/>
                </a:cubicBezTo>
                <a:cubicBezTo>
                  <a:pt x="2" y="185"/>
                  <a:pt x="0" y="183"/>
                  <a:pt x="0" y="180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4"/>
                  <a:pt x="2" y="141"/>
                  <a:pt x="4" y="141"/>
                </a:cubicBezTo>
                <a:cubicBezTo>
                  <a:pt x="33" y="136"/>
                  <a:pt x="33" y="136"/>
                  <a:pt x="33" y="136"/>
                </a:cubicBezTo>
                <a:cubicBezTo>
                  <a:pt x="35" y="131"/>
                  <a:pt x="37" y="127"/>
                  <a:pt x="39" y="122"/>
                </a:cubicBezTo>
                <a:cubicBezTo>
                  <a:pt x="34" y="115"/>
                  <a:pt x="28" y="108"/>
                  <a:pt x="22" y="101"/>
                </a:cubicBezTo>
                <a:cubicBezTo>
                  <a:pt x="22" y="100"/>
                  <a:pt x="21" y="98"/>
                  <a:pt x="21" y="97"/>
                </a:cubicBezTo>
                <a:cubicBezTo>
                  <a:pt x="21" y="96"/>
                  <a:pt x="21" y="94"/>
                  <a:pt x="22" y="93"/>
                </a:cubicBezTo>
                <a:cubicBezTo>
                  <a:pt x="26" y="88"/>
                  <a:pt x="47" y="66"/>
                  <a:pt x="52" y="66"/>
                </a:cubicBezTo>
                <a:cubicBezTo>
                  <a:pt x="54" y="66"/>
                  <a:pt x="55" y="66"/>
                  <a:pt x="56" y="67"/>
                </a:cubicBezTo>
                <a:cubicBezTo>
                  <a:pt x="77" y="84"/>
                  <a:pt x="77" y="84"/>
                  <a:pt x="77" y="84"/>
                </a:cubicBezTo>
                <a:cubicBezTo>
                  <a:pt x="82" y="81"/>
                  <a:pt x="87" y="80"/>
                  <a:pt x="92" y="78"/>
                </a:cubicBezTo>
                <a:cubicBezTo>
                  <a:pt x="93" y="69"/>
                  <a:pt x="94" y="58"/>
                  <a:pt x="96" y="49"/>
                </a:cubicBezTo>
                <a:cubicBezTo>
                  <a:pt x="97" y="47"/>
                  <a:pt x="99" y="45"/>
                  <a:pt x="102" y="45"/>
                </a:cubicBezTo>
                <a:cubicBezTo>
                  <a:pt x="136" y="45"/>
                  <a:pt x="136" y="45"/>
                  <a:pt x="136" y="45"/>
                </a:cubicBezTo>
                <a:cubicBezTo>
                  <a:pt x="139" y="45"/>
                  <a:pt x="141" y="47"/>
                  <a:pt x="142" y="50"/>
                </a:cubicBezTo>
                <a:cubicBezTo>
                  <a:pt x="146" y="78"/>
                  <a:pt x="146" y="78"/>
                  <a:pt x="146" y="78"/>
                </a:cubicBezTo>
                <a:cubicBezTo>
                  <a:pt x="151" y="79"/>
                  <a:pt x="155" y="81"/>
                  <a:pt x="160" y="84"/>
                </a:cubicBezTo>
                <a:cubicBezTo>
                  <a:pt x="182" y="67"/>
                  <a:pt x="182" y="67"/>
                  <a:pt x="182" y="67"/>
                </a:cubicBezTo>
                <a:cubicBezTo>
                  <a:pt x="183" y="66"/>
                  <a:pt x="184" y="66"/>
                  <a:pt x="185" y="66"/>
                </a:cubicBezTo>
                <a:cubicBezTo>
                  <a:pt x="187" y="66"/>
                  <a:pt x="188" y="66"/>
                  <a:pt x="189" y="67"/>
                </a:cubicBezTo>
                <a:cubicBezTo>
                  <a:pt x="194" y="72"/>
                  <a:pt x="216" y="92"/>
                  <a:pt x="216" y="97"/>
                </a:cubicBezTo>
                <a:cubicBezTo>
                  <a:pt x="216" y="98"/>
                  <a:pt x="215" y="99"/>
                  <a:pt x="215" y="101"/>
                </a:cubicBezTo>
                <a:cubicBezTo>
                  <a:pt x="209" y="108"/>
                  <a:pt x="204" y="114"/>
                  <a:pt x="199" y="122"/>
                </a:cubicBezTo>
                <a:cubicBezTo>
                  <a:pt x="201" y="127"/>
                  <a:pt x="203" y="132"/>
                  <a:pt x="205" y="137"/>
                </a:cubicBezTo>
                <a:cubicBezTo>
                  <a:pt x="233" y="141"/>
                  <a:pt x="233" y="141"/>
                  <a:pt x="233" y="141"/>
                </a:cubicBezTo>
                <a:cubicBezTo>
                  <a:pt x="236" y="142"/>
                  <a:pt x="238" y="144"/>
                  <a:pt x="238" y="147"/>
                </a:cubicBezTo>
                <a:lnTo>
                  <a:pt x="238" y="181"/>
                </a:lnTo>
                <a:close/>
                <a:moveTo>
                  <a:pt x="119" y="116"/>
                </a:moveTo>
                <a:cubicBezTo>
                  <a:pt x="93" y="116"/>
                  <a:pt x="71" y="137"/>
                  <a:pt x="71" y="164"/>
                </a:cubicBezTo>
                <a:cubicBezTo>
                  <a:pt x="71" y="190"/>
                  <a:pt x="93" y="211"/>
                  <a:pt x="119" y="211"/>
                </a:cubicBezTo>
                <a:cubicBezTo>
                  <a:pt x="145" y="211"/>
                  <a:pt x="166" y="190"/>
                  <a:pt x="166" y="164"/>
                </a:cubicBezTo>
                <a:cubicBezTo>
                  <a:pt x="166" y="137"/>
                  <a:pt x="145" y="116"/>
                  <a:pt x="119" y="116"/>
                </a:cubicBezTo>
                <a:close/>
                <a:moveTo>
                  <a:pt x="356" y="82"/>
                </a:moveTo>
                <a:cubicBezTo>
                  <a:pt x="356" y="84"/>
                  <a:pt x="332" y="87"/>
                  <a:pt x="329" y="87"/>
                </a:cubicBezTo>
                <a:cubicBezTo>
                  <a:pt x="327" y="91"/>
                  <a:pt x="325" y="94"/>
                  <a:pt x="323" y="97"/>
                </a:cubicBezTo>
                <a:cubicBezTo>
                  <a:pt x="325" y="101"/>
                  <a:pt x="333" y="119"/>
                  <a:pt x="333" y="123"/>
                </a:cubicBezTo>
                <a:cubicBezTo>
                  <a:pt x="333" y="123"/>
                  <a:pt x="332" y="124"/>
                  <a:pt x="332" y="124"/>
                </a:cubicBezTo>
                <a:cubicBezTo>
                  <a:pt x="330" y="125"/>
                  <a:pt x="310" y="137"/>
                  <a:pt x="309" y="137"/>
                </a:cubicBezTo>
                <a:cubicBezTo>
                  <a:pt x="306" y="137"/>
                  <a:pt x="292" y="119"/>
                  <a:pt x="291" y="116"/>
                </a:cubicBezTo>
                <a:cubicBezTo>
                  <a:pt x="289" y="116"/>
                  <a:pt x="287" y="116"/>
                  <a:pt x="285" y="116"/>
                </a:cubicBezTo>
                <a:cubicBezTo>
                  <a:pt x="283" y="116"/>
                  <a:pt x="281" y="116"/>
                  <a:pt x="279" y="116"/>
                </a:cubicBezTo>
                <a:cubicBezTo>
                  <a:pt x="278" y="119"/>
                  <a:pt x="264" y="137"/>
                  <a:pt x="261" y="137"/>
                </a:cubicBezTo>
                <a:cubicBezTo>
                  <a:pt x="260" y="137"/>
                  <a:pt x="241" y="125"/>
                  <a:pt x="238" y="124"/>
                </a:cubicBezTo>
                <a:cubicBezTo>
                  <a:pt x="238" y="124"/>
                  <a:pt x="238" y="123"/>
                  <a:pt x="238" y="123"/>
                </a:cubicBezTo>
                <a:cubicBezTo>
                  <a:pt x="238" y="119"/>
                  <a:pt x="245" y="101"/>
                  <a:pt x="247" y="97"/>
                </a:cubicBezTo>
                <a:cubicBezTo>
                  <a:pt x="245" y="94"/>
                  <a:pt x="243" y="91"/>
                  <a:pt x="241" y="87"/>
                </a:cubicBezTo>
                <a:cubicBezTo>
                  <a:pt x="238" y="87"/>
                  <a:pt x="214" y="84"/>
                  <a:pt x="214" y="82"/>
                </a:cubicBezTo>
                <a:cubicBezTo>
                  <a:pt x="214" y="56"/>
                  <a:pt x="214" y="56"/>
                  <a:pt x="214" y="56"/>
                </a:cubicBezTo>
                <a:cubicBezTo>
                  <a:pt x="214" y="53"/>
                  <a:pt x="238" y="50"/>
                  <a:pt x="241" y="50"/>
                </a:cubicBezTo>
                <a:cubicBezTo>
                  <a:pt x="243" y="47"/>
                  <a:pt x="245" y="43"/>
                  <a:pt x="247" y="40"/>
                </a:cubicBezTo>
                <a:cubicBezTo>
                  <a:pt x="245" y="37"/>
                  <a:pt x="238" y="18"/>
                  <a:pt x="238" y="15"/>
                </a:cubicBezTo>
                <a:cubicBezTo>
                  <a:pt x="238" y="14"/>
                  <a:pt x="238" y="14"/>
                  <a:pt x="238" y="13"/>
                </a:cubicBezTo>
                <a:cubicBezTo>
                  <a:pt x="241" y="12"/>
                  <a:pt x="260" y="0"/>
                  <a:pt x="261" y="0"/>
                </a:cubicBezTo>
                <a:cubicBezTo>
                  <a:pt x="264" y="0"/>
                  <a:pt x="278" y="19"/>
                  <a:pt x="279" y="22"/>
                </a:cubicBezTo>
                <a:cubicBezTo>
                  <a:pt x="281" y="21"/>
                  <a:pt x="283" y="21"/>
                  <a:pt x="285" y="21"/>
                </a:cubicBezTo>
                <a:cubicBezTo>
                  <a:pt x="287" y="21"/>
                  <a:pt x="289" y="21"/>
                  <a:pt x="291" y="22"/>
                </a:cubicBezTo>
                <a:cubicBezTo>
                  <a:pt x="296" y="14"/>
                  <a:pt x="301" y="7"/>
                  <a:pt x="308" y="1"/>
                </a:cubicBezTo>
                <a:cubicBezTo>
                  <a:pt x="309" y="0"/>
                  <a:pt x="309" y="0"/>
                  <a:pt x="309" y="0"/>
                </a:cubicBezTo>
                <a:cubicBezTo>
                  <a:pt x="310" y="0"/>
                  <a:pt x="330" y="12"/>
                  <a:pt x="332" y="13"/>
                </a:cubicBezTo>
                <a:cubicBezTo>
                  <a:pt x="332" y="14"/>
                  <a:pt x="333" y="14"/>
                  <a:pt x="333" y="15"/>
                </a:cubicBezTo>
                <a:cubicBezTo>
                  <a:pt x="333" y="18"/>
                  <a:pt x="325" y="37"/>
                  <a:pt x="323" y="40"/>
                </a:cubicBezTo>
                <a:cubicBezTo>
                  <a:pt x="325" y="43"/>
                  <a:pt x="327" y="47"/>
                  <a:pt x="329" y="50"/>
                </a:cubicBezTo>
                <a:cubicBezTo>
                  <a:pt x="332" y="50"/>
                  <a:pt x="356" y="53"/>
                  <a:pt x="356" y="56"/>
                </a:cubicBezTo>
                <a:lnTo>
                  <a:pt x="356" y="82"/>
                </a:lnTo>
                <a:close/>
                <a:moveTo>
                  <a:pt x="356" y="272"/>
                </a:moveTo>
                <a:cubicBezTo>
                  <a:pt x="356" y="274"/>
                  <a:pt x="332" y="277"/>
                  <a:pt x="329" y="277"/>
                </a:cubicBezTo>
                <a:cubicBezTo>
                  <a:pt x="327" y="281"/>
                  <a:pt x="325" y="284"/>
                  <a:pt x="323" y="287"/>
                </a:cubicBezTo>
                <a:cubicBezTo>
                  <a:pt x="325" y="291"/>
                  <a:pt x="333" y="309"/>
                  <a:pt x="333" y="313"/>
                </a:cubicBezTo>
                <a:cubicBezTo>
                  <a:pt x="333" y="313"/>
                  <a:pt x="332" y="314"/>
                  <a:pt x="332" y="314"/>
                </a:cubicBezTo>
                <a:cubicBezTo>
                  <a:pt x="330" y="315"/>
                  <a:pt x="310" y="327"/>
                  <a:pt x="309" y="327"/>
                </a:cubicBezTo>
                <a:cubicBezTo>
                  <a:pt x="306" y="327"/>
                  <a:pt x="292" y="308"/>
                  <a:pt x="291" y="306"/>
                </a:cubicBezTo>
                <a:cubicBezTo>
                  <a:pt x="289" y="306"/>
                  <a:pt x="287" y="306"/>
                  <a:pt x="285" y="306"/>
                </a:cubicBezTo>
                <a:cubicBezTo>
                  <a:pt x="283" y="306"/>
                  <a:pt x="281" y="306"/>
                  <a:pt x="279" y="306"/>
                </a:cubicBezTo>
                <a:cubicBezTo>
                  <a:pt x="278" y="308"/>
                  <a:pt x="264" y="327"/>
                  <a:pt x="261" y="327"/>
                </a:cubicBezTo>
                <a:cubicBezTo>
                  <a:pt x="260" y="327"/>
                  <a:pt x="241" y="315"/>
                  <a:pt x="238" y="314"/>
                </a:cubicBezTo>
                <a:cubicBezTo>
                  <a:pt x="238" y="314"/>
                  <a:pt x="238" y="313"/>
                  <a:pt x="238" y="313"/>
                </a:cubicBezTo>
                <a:cubicBezTo>
                  <a:pt x="238" y="309"/>
                  <a:pt x="245" y="291"/>
                  <a:pt x="247" y="287"/>
                </a:cubicBezTo>
                <a:cubicBezTo>
                  <a:pt x="245" y="284"/>
                  <a:pt x="243" y="281"/>
                  <a:pt x="241" y="277"/>
                </a:cubicBezTo>
                <a:cubicBezTo>
                  <a:pt x="238" y="277"/>
                  <a:pt x="214" y="274"/>
                  <a:pt x="214" y="272"/>
                </a:cubicBezTo>
                <a:cubicBezTo>
                  <a:pt x="214" y="246"/>
                  <a:pt x="214" y="246"/>
                  <a:pt x="214" y="246"/>
                </a:cubicBezTo>
                <a:cubicBezTo>
                  <a:pt x="214" y="243"/>
                  <a:pt x="238" y="240"/>
                  <a:pt x="241" y="240"/>
                </a:cubicBezTo>
                <a:cubicBezTo>
                  <a:pt x="243" y="237"/>
                  <a:pt x="245" y="233"/>
                  <a:pt x="247" y="230"/>
                </a:cubicBezTo>
                <a:cubicBezTo>
                  <a:pt x="245" y="226"/>
                  <a:pt x="238" y="208"/>
                  <a:pt x="238" y="205"/>
                </a:cubicBezTo>
                <a:cubicBezTo>
                  <a:pt x="238" y="204"/>
                  <a:pt x="238" y="204"/>
                  <a:pt x="238" y="203"/>
                </a:cubicBezTo>
                <a:cubicBezTo>
                  <a:pt x="241" y="202"/>
                  <a:pt x="260" y="190"/>
                  <a:pt x="261" y="190"/>
                </a:cubicBezTo>
                <a:cubicBezTo>
                  <a:pt x="264" y="190"/>
                  <a:pt x="278" y="209"/>
                  <a:pt x="279" y="211"/>
                </a:cubicBezTo>
                <a:cubicBezTo>
                  <a:pt x="281" y="211"/>
                  <a:pt x="283" y="211"/>
                  <a:pt x="285" y="211"/>
                </a:cubicBezTo>
                <a:cubicBezTo>
                  <a:pt x="287" y="211"/>
                  <a:pt x="289" y="211"/>
                  <a:pt x="291" y="211"/>
                </a:cubicBezTo>
                <a:cubicBezTo>
                  <a:pt x="296" y="204"/>
                  <a:pt x="301" y="197"/>
                  <a:pt x="308" y="191"/>
                </a:cubicBezTo>
                <a:cubicBezTo>
                  <a:pt x="309" y="190"/>
                  <a:pt x="309" y="190"/>
                  <a:pt x="309" y="190"/>
                </a:cubicBezTo>
                <a:cubicBezTo>
                  <a:pt x="310" y="190"/>
                  <a:pt x="330" y="202"/>
                  <a:pt x="332" y="203"/>
                </a:cubicBezTo>
                <a:cubicBezTo>
                  <a:pt x="332" y="204"/>
                  <a:pt x="333" y="204"/>
                  <a:pt x="333" y="205"/>
                </a:cubicBezTo>
                <a:cubicBezTo>
                  <a:pt x="333" y="208"/>
                  <a:pt x="325" y="226"/>
                  <a:pt x="323" y="230"/>
                </a:cubicBezTo>
                <a:cubicBezTo>
                  <a:pt x="325" y="233"/>
                  <a:pt x="327" y="237"/>
                  <a:pt x="329" y="240"/>
                </a:cubicBezTo>
                <a:cubicBezTo>
                  <a:pt x="332" y="240"/>
                  <a:pt x="356" y="243"/>
                  <a:pt x="356" y="246"/>
                </a:cubicBezTo>
                <a:lnTo>
                  <a:pt x="356" y="272"/>
                </a:lnTo>
                <a:close/>
                <a:moveTo>
                  <a:pt x="285" y="45"/>
                </a:moveTo>
                <a:cubicBezTo>
                  <a:pt x="272" y="45"/>
                  <a:pt x="261" y="56"/>
                  <a:pt x="261" y="69"/>
                </a:cubicBezTo>
                <a:cubicBezTo>
                  <a:pt x="261" y="82"/>
                  <a:pt x="272" y="92"/>
                  <a:pt x="285" y="92"/>
                </a:cubicBezTo>
                <a:cubicBezTo>
                  <a:pt x="298" y="92"/>
                  <a:pt x="309" y="82"/>
                  <a:pt x="309" y="69"/>
                </a:cubicBezTo>
                <a:cubicBezTo>
                  <a:pt x="309" y="56"/>
                  <a:pt x="298" y="45"/>
                  <a:pt x="285" y="45"/>
                </a:cubicBezTo>
                <a:close/>
                <a:moveTo>
                  <a:pt x="285" y="235"/>
                </a:moveTo>
                <a:cubicBezTo>
                  <a:pt x="272" y="235"/>
                  <a:pt x="261" y="246"/>
                  <a:pt x="261" y="259"/>
                </a:cubicBezTo>
                <a:cubicBezTo>
                  <a:pt x="261" y="272"/>
                  <a:pt x="272" y="282"/>
                  <a:pt x="285" y="282"/>
                </a:cubicBezTo>
                <a:cubicBezTo>
                  <a:pt x="298" y="282"/>
                  <a:pt x="309" y="272"/>
                  <a:pt x="309" y="259"/>
                </a:cubicBezTo>
                <a:cubicBezTo>
                  <a:pt x="309" y="246"/>
                  <a:pt x="298" y="235"/>
                  <a:pt x="285" y="235"/>
                </a:cubicBezTo>
                <a:close/>
              </a:path>
            </a:pathLst>
          </a:custGeom>
          <a:solidFill>
            <a:srgbClr val="86868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B6E2B355-B90A-1147-B085-995BA31A9322}"/>
              </a:ext>
            </a:extLst>
          </p:cNvPr>
          <p:cNvSpPr>
            <a:spLocks noEditPoints="1"/>
          </p:cNvSpPr>
          <p:nvPr/>
        </p:nvSpPr>
        <p:spPr bwMode="auto">
          <a:xfrm>
            <a:off x="669337" y="2730442"/>
            <a:ext cx="455941" cy="418533"/>
          </a:xfrm>
          <a:custGeom>
            <a:avLst/>
            <a:gdLst>
              <a:gd name="T0" fmla="*/ 205 w 356"/>
              <a:gd name="T1" fmla="*/ 191 h 327"/>
              <a:gd name="T2" fmla="*/ 217 w 356"/>
              <a:gd name="T3" fmla="*/ 230 h 327"/>
              <a:gd name="T4" fmla="*/ 182 w 356"/>
              <a:gd name="T5" fmla="*/ 260 h 327"/>
              <a:gd name="T6" fmla="*/ 142 w 356"/>
              <a:gd name="T7" fmla="*/ 278 h 327"/>
              <a:gd name="T8" fmla="*/ 96 w 356"/>
              <a:gd name="T9" fmla="*/ 278 h 327"/>
              <a:gd name="T10" fmla="*/ 56 w 356"/>
              <a:gd name="T11" fmla="*/ 260 h 327"/>
              <a:gd name="T12" fmla="*/ 22 w 356"/>
              <a:gd name="T13" fmla="*/ 230 h 327"/>
              <a:gd name="T14" fmla="*/ 33 w 356"/>
              <a:gd name="T15" fmla="*/ 190 h 327"/>
              <a:gd name="T16" fmla="*/ 0 w 356"/>
              <a:gd name="T17" fmla="*/ 146 h 327"/>
              <a:gd name="T18" fmla="*/ 39 w 356"/>
              <a:gd name="T19" fmla="*/ 122 h 327"/>
              <a:gd name="T20" fmla="*/ 22 w 356"/>
              <a:gd name="T21" fmla="*/ 93 h 327"/>
              <a:gd name="T22" fmla="*/ 77 w 356"/>
              <a:gd name="T23" fmla="*/ 84 h 327"/>
              <a:gd name="T24" fmla="*/ 102 w 356"/>
              <a:gd name="T25" fmla="*/ 45 h 327"/>
              <a:gd name="T26" fmla="*/ 146 w 356"/>
              <a:gd name="T27" fmla="*/ 78 h 327"/>
              <a:gd name="T28" fmla="*/ 185 w 356"/>
              <a:gd name="T29" fmla="*/ 66 h 327"/>
              <a:gd name="T30" fmla="*/ 215 w 356"/>
              <a:gd name="T31" fmla="*/ 101 h 327"/>
              <a:gd name="T32" fmla="*/ 233 w 356"/>
              <a:gd name="T33" fmla="*/ 141 h 327"/>
              <a:gd name="T34" fmla="*/ 119 w 356"/>
              <a:gd name="T35" fmla="*/ 116 h 327"/>
              <a:gd name="T36" fmla="*/ 166 w 356"/>
              <a:gd name="T37" fmla="*/ 164 h 327"/>
              <a:gd name="T38" fmla="*/ 329 w 356"/>
              <a:gd name="T39" fmla="*/ 87 h 327"/>
              <a:gd name="T40" fmla="*/ 332 w 356"/>
              <a:gd name="T41" fmla="*/ 124 h 327"/>
              <a:gd name="T42" fmla="*/ 285 w 356"/>
              <a:gd name="T43" fmla="*/ 116 h 327"/>
              <a:gd name="T44" fmla="*/ 238 w 356"/>
              <a:gd name="T45" fmla="*/ 124 h 327"/>
              <a:gd name="T46" fmla="*/ 241 w 356"/>
              <a:gd name="T47" fmla="*/ 87 h 327"/>
              <a:gd name="T48" fmla="*/ 241 w 356"/>
              <a:gd name="T49" fmla="*/ 50 h 327"/>
              <a:gd name="T50" fmla="*/ 238 w 356"/>
              <a:gd name="T51" fmla="*/ 13 h 327"/>
              <a:gd name="T52" fmla="*/ 285 w 356"/>
              <a:gd name="T53" fmla="*/ 21 h 327"/>
              <a:gd name="T54" fmla="*/ 309 w 356"/>
              <a:gd name="T55" fmla="*/ 0 h 327"/>
              <a:gd name="T56" fmla="*/ 323 w 356"/>
              <a:gd name="T57" fmla="*/ 40 h 327"/>
              <a:gd name="T58" fmla="*/ 356 w 356"/>
              <a:gd name="T59" fmla="*/ 82 h 327"/>
              <a:gd name="T60" fmla="*/ 323 w 356"/>
              <a:gd name="T61" fmla="*/ 287 h 327"/>
              <a:gd name="T62" fmla="*/ 309 w 356"/>
              <a:gd name="T63" fmla="*/ 327 h 327"/>
              <a:gd name="T64" fmla="*/ 279 w 356"/>
              <a:gd name="T65" fmla="*/ 306 h 327"/>
              <a:gd name="T66" fmla="*/ 238 w 356"/>
              <a:gd name="T67" fmla="*/ 313 h 327"/>
              <a:gd name="T68" fmla="*/ 214 w 356"/>
              <a:gd name="T69" fmla="*/ 272 h 327"/>
              <a:gd name="T70" fmla="*/ 247 w 356"/>
              <a:gd name="T71" fmla="*/ 230 h 327"/>
              <a:gd name="T72" fmla="*/ 261 w 356"/>
              <a:gd name="T73" fmla="*/ 190 h 327"/>
              <a:gd name="T74" fmla="*/ 291 w 356"/>
              <a:gd name="T75" fmla="*/ 211 h 327"/>
              <a:gd name="T76" fmla="*/ 332 w 356"/>
              <a:gd name="T77" fmla="*/ 203 h 327"/>
              <a:gd name="T78" fmla="*/ 329 w 356"/>
              <a:gd name="T79" fmla="*/ 240 h 327"/>
              <a:gd name="T80" fmla="*/ 285 w 356"/>
              <a:gd name="T81" fmla="*/ 45 h 327"/>
              <a:gd name="T82" fmla="*/ 309 w 356"/>
              <a:gd name="T83" fmla="*/ 69 h 327"/>
              <a:gd name="T84" fmla="*/ 261 w 356"/>
              <a:gd name="T85" fmla="*/ 259 h 327"/>
              <a:gd name="T86" fmla="*/ 285 w 356"/>
              <a:gd name="T87" fmla="*/ 23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56" h="327">
                <a:moveTo>
                  <a:pt x="238" y="181"/>
                </a:moveTo>
                <a:cubicBezTo>
                  <a:pt x="238" y="183"/>
                  <a:pt x="236" y="186"/>
                  <a:pt x="233" y="187"/>
                </a:cubicBezTo>
                <a:cubicBezTo>
                  <a:pt x="205" y="191"/>
                  <a:pt x="205" y="191"/>
                  <a:pt x="205" y="191"/>
                </a:cubicBezTo>
                <a:cubicBezTo>
                  <a:pt x="203" y="196"/>
                  <a:pt x="201" y="201"/>
                  <a:pt x="199" y="205"/>
                </a:cubicBezTo>
                <a:cubicBezTo>
                  <a:pt x="204" y="213"/>
                  <a:pt x="209" y="219"/>
                  <a:pt x="215" y="226"/>
                </a:cubicBezTo>
                <a:cubicBezTo>
                  <a:pt x="216" y="228"/>
                  <a:pt x="217" y="229"/>
                  <a:pt x="217" y="230"/>
                </a:cubicBezTo>
                <a:cubicBezTo>
                  <a:pt x="217" y="232"/>
                  <a:pt x="216" y="233"/>
                  <a:pt x="215" y="234"/>
                </a:cubicBezTo>
                <a:cubicBezTo>
                  <a:pt x="212" y="239"/>
                  <a:pt x="191" y="261"/>
                  <a:pt x="185" y="261"/>
                </a:cubicBezTo>
                <a:cubicBezTo>
                  <a:pt x="184" y="261"/>
                  <a:pt x="183" y="261"/>
                  <a:pt x="182" y="260"/>
                </a:cubicBezTo>
                <a:cubicBezTo>
                  <a:pt x="160" y="243"/>
                  <a:pt x="160" y="243"/>
                  <a:pt x="160" y="243"/>
                </a:cubicBezTo>
                <a:cubicBezTo>
                  <a:pt x="156" y="246"/>
                  <a:pt x="151" y="248"/>
                  <a:pt x="146" y="249"/>
                </a:cubicBezTo>
                <a:cubicBezTo>
                  <a:pt x="145" y="259"/>
                  <a:pt x="144" y="269"/>
                  <a:pt x="142" y="278"/>
                </a:cubicBezTo>
                <a:cubicBezTo>
                  <a:pt x="141" y="280"/>
                  <a:pt x="139" y="282"/>
                  <a:pt x="136" y="282"/>
                </a:cubicBezTo>
                <a:cubicBezTo>
                  <a:pt x="102" y="282"/>
                  <a:pt x="102" y="282"/>
                  <a:pt x="102" y="282"/>
                </a:cubicBezTo>
                <a:cubicBezTo>
                  <a:pt x="99" y="282"/>
                  <a:pt x="96" y="280"/>
                  <a:pt x="96" y="278"/>
                </a:cubicBezTo>
                <a:cubicBezTo>
                  <a:pt x="92" y="249"/>
                  <a:pt x="92" y="249"/>
                  <a:pt x="92" y="249"/>
                </a:cubicBezTo>
                <a:cubicBezTo>
                  <a:pt x="87" y="248"/>
                  <a:pt x="82" y="246"/>
                  <a:pt x="78" y="244"/>
                </a:cubicBezTo>
                <a:cubicBezTo>
                  <a:pt x="56" y="260"/>
                  <a:pt x="56" y="260"/>
                  <a:pt x="56" y="260"/>
                </a:cubicBezTo>
                <a:cubicBezTo>
                  <a:pt x="55" y="261"/>
                  <a:pt x="54" y="261"/>
                  <a:pt x="52" y="261"/>
                </a:cubicBezTo>
                <a:cubicBezTo>
                  <a:pt x="51" y="261"/>
                  <a:pt x="49" y="261"/>
                  <a:pt x="48" y="260"/>
                </a:cubicBezTo>
                <a:cubicBezTo>
                  <a:pt x="43" y="255"/>
                  <a:pt x="22" y="236"/>
                  <a:pt x="22" y="230"/>
                </a:cubicBezTo>
                <a:cubicBezTo>
                  <a:pt x="22" y="229"/>
                  <a:pt x="22" y="228"/>
                  <a:pt x="23" y="227"/>
                </a:cubicBezTo>
                <a:cubicBezTo>
                  <a:pt x="28" y="220"/>
                  <a:pt x="34" y="213"/>
                  <a:pt x="39" y="206"/>
                </a:cubicBezTo>
                <a:cubicBezTo>
                  <a:pt x="37" y="201"/>
                  <a:pt x="34" y="196"/>
                  <a:pt x="33" y="190"/>
                </a:cubicBezTo>
                <a:cubicBezTo>
                  <a:pt x="5" y="186"/>
                  <a:pt x="5" y="186"/>
                  <a:pt x="5" y="186"/>
                </a:cubicBezTo>
                <a:cubicBezTo>
                  <a:pt x="2" y="185"/>
                  <a:pt x="0" y="183"/>
                  <a:pt x="0" y="180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4"/>
                  <a:pt x="2" y="141"/>
                  <a:pt x="4" y="141"/>
                </a:cubicBezTo>
                <a:cubicBezTo>
                  <a:pt x="33" y="136"/>
                  <a:pt x="33" y="136"/>
                  <a:pt x="33" y="136"/>
                </a:cubicBezTo>
                <a:cubicBezTo>
                  <a:pt x="35" y="131"/>
                  <a:pt x="37" y="127"/>
                  <a:pt x="39" y="122"/>
                </a:cubicBezTo>
                <a:cubicBezTo>
                  <a:pt x="34" y="115"/>
                  <a:pt x="28" y="108"/>
                  <a:pt x="22" y="101"/>
                </a:cubicBezTo>
                <a:cubicBezTo>
                  <a:pt x="22" y="100"/>
                  <a:pt x="21" y="98"/>
                  <a:pt x="21" y="97"/>
                </a:cubicBezTo>
                <a:cubicBezTo>
                  <a:pt x="21" y="96"/>
                  <a:pt x="21" y="94"/>
                  <a:pt x="22" y="93"/>
                </a:cubicBezTo>
                <a:cubicBezTo>
                  <a:pt x="26" y="88"/>
                  <a:pt x="47" y="66"/>
                  <a:pt x="52" y="66"/>
                </a:cubicBezTo>
                <a:cubicBezTo>
                  <a:pt x="54" y="66"/>
                  <a:pt x="55" y="66"/>
                  <a:pt x="56" y="67"/>
                </a:cubicBezTo>
                <a:cubicBezTo>
                  <a:pt x="77" y="84"/>
                  <a:pt x="77" y="84"/>
                  <a:pt x="77" y="84"/>
                </a:cubicBezTo>
                <a:cubicBezTo>
                  <a:pt x="82" y="81"/>
                  <a:pt x="87" y="80"/>
                  <a:pt x="92" y="78"/>
                </a:cubicBezTo>
                <a:cubicBezTo>
                  <a:pt x="93" y="69"/>
                  <a:pt x="94" y="58"/>
                  <a:pt x="96" y="49"/>
                </a:cubicBezTo>
                <a:cubicBezTo>
                  <a:pt x="97" y="47"/>
                  <a:pt x="99" y="45"/>
                  <a:pt x="102" y="45"/>
                </a:cubicBezTo>
                <a:cubicBezTo>
                  <a:pt x="136" y="45"/>
                  <a:pt x="136" y="45"/>
                  <a:pt x="136" y="45"/>
                </a:cubicBezTo>
                <a:cubicBezTo>
                  <a:pt x="139" y="45"/>
                  <a:pt x="141" y="47"/>
                  <a:pt x="142" y="50"/>
                </a:cubicBezTo>
                <a:cubicBezTo>
                  <a:pt x="146" y="78"/>
                  <a:pt x="146" y="78"/>
                  <a:pt x="146" y="78"/>
                </a:cubicBezTo>
                <a:cubicBezTo>
                  <a:pt x="151" y="79"/>
                  <a:pt x="155" y="81"/>
                  <a:pt x="160" y="84"/>
                </a:cubicBezTo>
                <a:cubicBezTo>
                  <a:pt x="182" y="67"/>
                  <a:pt x="182" y="67"/>
                  <a:pt x="182" y="67"/>
                </a:cubicBezTo>
                <a:cubicBezTo>
                  <a:pt x="183" y="66"/>
                  <a:pt x="184" y="66"/>
                  <a:pt x="185" y="66"/>
                </a:cubicBezTo>
                <a:cubicBezTo>
                  <a:pt x="187" y="66"/>
                  <a:pt x="188" y="66"/>
                  <a:pt x="189" y="67"/>
                </a:cubicBezTo>
                <a:cubicBezTo>
                  <a:pt x="194" y="72"/>
                  <a:pt x="216" y="92"/>
                  <a:pt x="216" y="97"/>
                </a:cubicBezTo>
                <a:cubicBezTo>
                  <a:pt x="216" y="98"/>
                  <a:pt x="215" y="99"/>
                  <a:pt x="215" y="101"/>
                </a:cubicBezTo>
                <a:cubicBezTo>
                  <a:pt x="209" y="108"/>
                  <a:pt x="204" y="114"/>
                  <a:pt x="199" y="122"/>
                </a:cubicBezTo>
                <a:cubicBezTo>
                  <a:pt x="201" y="127"/>
                  <a:pt x="203" y="132"/>
                  <a:pt x="205" y="137"/>
                </a:cubicBezTo>
                <a:cubicBezTo>
                  <a:pt x="233" y="141"/>
                  <a:pt x="233" y="141"/>
                  <a:pt x="233" y="141"/>
                </a:cubicBezTo>
                <a:cubicBezTo>
                  <a:pt x="236" y="142"/>
                  <a:pt x="238" y="144"/>
                  <a:pt x="238" y="147"/>
                </a:cubicBezTo>
                <a:lnTo>
                  <a:pt x="238" y="181"/>
                </a:lnTo>
                <a:close/>
                <a:moveTo>
                  <a:pt x="119" y="116"/>
                </a:moveTo>
                <a:cubicBezTo>
                  <a:pt x="93" y="116"/>
                  <a:pt x="71" y="137"/>
                  <a:pt x="71" y="164"/>
                </a:cubicBezTo>
                <a:cubicBezTo>
                  <a:pt x="71" y="190"/>
                  <a:pt x="93" y="211"/>
                  <a:pt x="119" y="211"/>
                </a:cubicBezTo>
                <a:cubicBezTo>
                  <a:pt x="145" y="211"/>
                  <a:pt x="166" y="190"/>
                  <a:pt x="166" y="164"/>
                </a:cubicBezTo>
                <a:cubicBezTo>
                  <a:pt x="166" y="137"/>
                  <a:pt x="145" y="116"/>
                  <a:pt x="119" y="116"/>
                </a:cubicBezTo>
                <a:close/>
                <a:moveTo>
                  <a:pt x="356" y="82"/>
                </a:moveTo>
                <a:cubicBezTo>
                  <a:pt x="356" y="84"/>
                  <a:pt x="332" y="87"/>
                  <a:pt x="329" y="87"/>
                </a:cubicBezTo>
                <a:cubicBezTo>
                  <a:pt x="327" y="91"/>
                  <a:pt x="325" y="94"/>
                  <a:pt x="323" y="97"/>
                </a:cubicBezTo>
                <a:cubicBezTo>
                  <a:pt x="325" y="101"/>
                  <a:pt x="333" y="119"/>
                  <a:pt x="333" y="123"/>
                </a:cubicBezTo>
                <a:cubicBezTo>
                  <a:pt x="333" y="123"/>
                  <a:pt x="332" y="124"/>
                  <a:pt x="332" y="124"/>
                </a:cubicBezTo>
                <a:cubicBezTo>
                  <a:pt x="330" y="125"/>
                  <a:pt x="310" y="137"/>
                  <a:pt x="309" y="137"/>
                </a:cubicBezTo>
                <a:cubicBezTo>
                  <a:pt x="306" y="137"/>
                  <a:pt x="292" y="119"/>
                  <a:pt x="291" y="116"/>
                </a:cubicBezTo>
                <a:cubicBezTo>
                  <a:pt x="289" y="116"/>
                  <a:pt x="287" y="116"/>
                  <a:pt x="285" y="116"/>
                </a:cubicBezTo>
                <a:cubicBezTo>
                  <a:pt x="283" y="116"/>
                  <a:pt x="281" y="116"/>
                  <a:pt x="279" y="116"/>
                </a:cubicBezTo>
                <a:cubicBezTo>
                  <a:pt x="278" y="119"/>
                  <a:pt x="264" y="137"/>
                  <a:pt x="261" y="137"/>
                </a:cubicBezTo>
                <a:cubicBezTo>
                  <a:pt x="260" y="137"/>
                  <a:pt x="241" y="125"/>
                  <a:pt x="238" y="124"/>
                </a:cubicBezTo>
                <a:cubicBezTo>
                  <a:pt x="238" y="124"/>
                  <a:pt x="238" y="123"/>
                  <a:pt x="238" y="123"/>
                </a:cubicBezTo>
                <a:cubicBezTo>
                  <a:pt x="238" y="119"/>
                  <a:pt x="245" y="101"/>
                  <a:pt x="247" y="97"/>
                </a:cubicBezTo>
                <a:cubicBezTo>
                  <a:pt x="245" y="94"/>
                  <a:pt x="243" y="91"/>
                  <a:pt x="241" y="87"/>
                </a:cubicBezTo>
                <a:cubicBezTo>
                  <a:pt x="238" y="87"/>
                  <a:pt x="214" y="84"/>
                  <a:pt x="214" y="82"/>
                </a:cubicBezTo>
                <a:cubicBezTo>
                  <a:pt x="214" y="56"/>
                  <a:pt x="214" y="56"/>
                  <a:pt x="214" y="56"/>
                </a:cubicBezTo>
                <a:cubicBezTo>
                  <a:pt x="214" y="53"/>
                  <a:pt x="238" y="50"/>
                  <a:pt x="241" y="50"/>
                </a:cubicBezTo>
                <a:cubicBezTo>
                  <a:pt x="243" y="47"/>
                  <a:pt x="245" y="43"/>
                  <a:pt x="247" y="40"/>
                </a:cubicBezTo>
                <a:cubicBezTo>
                  <a:pt x="245" y="37"/>
                  <a:pt x="238" y="18"/>
                  <a:pt x="238" y="15"/>
                </a:cubicBezTo>
                <a:cubicBezTo>
                  <a:pt x="238" y="14"/>
                  <a:pt x="238" y="14"/>
                  <a:pt x="238" y="13"/>
                </a:cubicBezTo>
                <a:cubicBezTo>
                  <a:pt x="241" y="12"/>
                  <a:pt x="260" y="0"/>
                  <a:pt x="261" y="0"/>
                </a:cubicBezTo>
                <a:cubicBezTo>
                  <a:pt x="264" y="0"/>
                  <a:pt x="278" y="19"/>
                  <a:pt x="279" y="22"/>
                </a:cubicBezTo>
                <a:cubicBezTo>
                  <a:pt x="281" y="21"/>
                  <a:pt x="283" y="21"/>
                  <a:pt x="285" y="21"/>
                </a:cubicBezTo>
                <a:cubicBezTo>
                  <a:pt x="287" y="21"/>
                  <a:pt x="289" y="21"/>
                  <a:pt x="291" y="22"/>
                </a:cubicBezTo>
                <a:cubicBezTo>
                  <a:pt x="296" y="14"/>
                  <a:pt x="301" y="7"/>
                  <a:pt x="308" y="1"/>
                </a:cubicBezTo>
                <a:cubicBezTo>
                  <a:pt x="309" y="0"/>
                  <a:pt x="309" y="0"/>
                  <a:pt x="309" y="0"/>
                </a:cubicBezTo>
                <a:cubicBezTo>
                  <a:pt x="310" y="0"/>
                  <a:pt x="330" y="12"/>
                  <a:pt x="332" y="13"/>
                </a:cubicBezTo>
                <a:cubicBezTo>
                  <a:pt x="332" y="14"/>
                  <a:pt x="333" y="14"/>
                  <a:pt x="333" y="15"/>
                </a:cubicBezTo>
                <a:cubicBezTo>
                  <a:pt x="333" y="18"/>
                  <a:pt x="325" y="37"/>
                  <a:pt x="323" y="40"/>
                </a:cubicBezTo>
                <a:cubicBezTo>
                  <a:pt x="325" y="43"/>
                  <a:pt x="327" y="47"/>
                  <a:pt x="329" y="50"/>
                </a:cubicBezTo>
                <a:cubicBezTo>
                  <a:pt x="332" y="50"/>
                  <a:pt x="356" y="53"/>
                  <a:pt x="356" y="56"/>
                </a:cubicBezTo>
                <a:lnTo>
                  <a:pt x="356" y="82"/>
                </a:lnTo>
                <a:close/>
                <a:moveTo>
                  <a:pt x="356" y="272"/>
                </a:moveTo>
                <a:cubicBezTo>
                  <a:pt x="356" y="274"/>
                  <a:pt x="332" y="277"/>
                  <a:pt x="329" y="277"/>
                </a:cubicBezTo>
                <a:cubicBezTo>
                  <a:pt x="327" y="281"/>
                  <a:pt x="325" y="284"/>
                  <a:pt x="323" y="287"/>
                </a:cubicBezTo>
                <a:cubicBezTo>
                  <a:pt x="325" y="291"/>
                  <a:pt x="333" y="309"/>
                  <a:pt x="333" y="313"/>
                </a:cubicBezTo>
                <a:cubicBezTo>
                  <a:pt x="333" y="313"/>
                  <a:pt x="332" y="314"/>
                  <a:pt x="332" y="314"/>
                </a:cubicBezTo>
                <a:cubicBezTo>
                  <a:pt x="330" y="315"/>
                  <a:pt x="310" y="327"/>
                  <a:pt x="309" y="327"/>
                </a:cubicBezTo>
                <a:cubicBezTo>
                  <a:pt x="306" y="327"/>
                  <a:pt x="292" y="308"/>
                  <a:pt x="291" y="306"/>
                </a:cubicBezTo>
                <a:cubicBezTo>
                  <a:pt x="289" y="306"/>
                  <a:pt x="287" y="306"/>
                  <a:pt x="285" y="306"/>
                </a:cubicBezTo>
                <a:cubicBezTo>
                  <a:pt x="283" y="306"/>
                  <a:pt x="281" y="306"/>
                  <a:pt x="279" y="306"/>
                </a:cubicBezTo>
                <a:cubicBezTo>
                  <a:pt x="278" y="308"/>
                  <a:pt x="264" y="327"/>
                  <a:pt x="261" y="327"/>
                </a:cubicBezTo>
                <a:cubicBezTo>
                  <a:pt x="260" y="327"/>
                  <a:pt x="241" y="315"/>
                  <a:pt x="238" y="314"/>
                </a:cubicBezTo>
                <a:cubicBezTo>
                  <a:pt x="238" y="314"/>
                  <a:pt x="238" y="313"/>
                  <a:pt x="238" y="313"/>
                </a:cubicBezTo>
                <a:cubicBezTo>
                  <a:pt x="238" y="309"/>
                  <a:pt x="245" y="291"/>
                  <a:pt x="247" y="287"/>
                </a:cubicBezTo>
                <a:cubicBezTo>
                  <a:pt x="245" y="284"/>
                  <a:pt x="243" y="281"/>
                  <a:pt x="241" y="277"/>
                </a:cubicBezTo>
                <a:cubicBezTo>
                  <a:pt x="238" y="277"/>
                  <a:pt x="214" y="274"/>
                  <a:pt x="214" y="272"/>
                </a:cubicBezTo>
                <a:cubicBezTo>
                  <a:pt x="214" y="246"/>
                  <a:pt x="214" y="246"/>
                  <a:pt x="214" y="246"/>
                </a:cubicBezTo>
                <a:cubicBezTo>
                  <a:pt x="214" y="243"/>
                  <a:pt x="238" y="240"/>
                  <a:pt x="241" y="240"/>
                </a:cubicBezTo>
                <a:cubicBezTo>
                  <a:pt x="243" y="237"/>
                  <a:pt x="245" y="233"/>
                  <a:pt x="247" y="230"/>
                </a:cubicBezTo>
                <a:cubicBezTo>
                  <a:pt x="245" y="226"/>
                  <a:pt x="238" y="208"/>
                  <a:pt x="238" y="205"/>
                </a:cubicBezTo>
                <a:cubicBezTo>
                  <a:pt x="238" y="204"/>
                  <a:pt x="238" y="204"/>
                  <a:pt x="238" y="203"/>
                </a:cubicBezTo>
                <a:cubicBezTo>
                  <a:pt x="241" y="202"/>
                  <a:pt x="260" y="190"/>
                  <a:pt x="261" y="190"/>
                </a:cubicBezTo>
                <a:cubicBezTo>
                  <a:pt x="264" y="190"/>
                  <a:pt x="278" y="209"/>
                  <a:pt x="279" y="211"/>
                </a:cubicBezTo>
                <a:cubicBezTo>
                  <a:pt x="281" y="211"/>
                  <a:pt x="283" y="211"/>
                  <a:pt x="285" y="211"/>
                </a:cubicBezTo>
                <a:cubicBezTo>
                  <a:pt x="287" y="211"/>
                  <a:pt x="289" y="211"/>
                  <a:pt x="291" y="211"/>
                </a:cubicBezTo>
                <a:cubicBezTo>
                  <a:pt x="296" y="204"/>
                  <a:pt x="301" y="197"/>
                  <a:pt x="308" y="191"/>
                </a:cubicBezTo>
                <a:cubicBezTo>
                  <a:pt x="309" y="190"/>
                  <a:pt x="309" y="190"/>
                  <a:pt x="309" y="190"/>
                </a:cubicBezTo>
                <a:cubicBezTo>
                  <a:pt x="310" y="190"/>
                  <a:pt x="330" y="202"/>
                  <a:pt x="332" y="203"/>
                </a:cubicBezTo>
                <a:cubicBezTo>
                  <a:pt x="332" y="204"/>
                  <a:pt x="333" y="204"/>
                  <a:pt x="333" y="205"/>
                </a:cubicBezTo>
                <a:cubicBezTo>
                  <a:pt x="333" y="208"/>
                  <a:pt x="325" y="226"/>
                  <a:pt x="323" y="230"/>
                </a:cubicBezTo>
                <a:cubicBezTo>
                  <a:pt x="325" y="233"/>
                  <a:pt x="327" y="237"/>
                  <a:pt x="329" y="240"/>
                </a:cubicBezTo>
                <a:cubicBezTo>
                  <a:pt x="332" y="240"/>
                  <a:pt x="356" y="243"/>
                  <a:pt x="356" y="246"/>
                </a:cubicBezTo>
                <a:lnTo>
                  <a:pt x="356" y="272"/>
                </a:lnTo>
                <a:close/>
                <a:moveTo>
                  <a:pt x="285" y="45"/>
                </a:moveTo>
                <a:cubicBezTo>
                  <a:pt x="272" y="45"/>
                  <a:pt x="261" y="56"/>
                  <a:pt x="261" y="69"/>
                </a:cubicBezTo>
                <a:cubicBezTo>
                  <a:pt x="261" y="82"/>
                  <a:pt x="272" y="92"/>
                  <a:pt x="285" y="92"/>
                </a:cubicBezTo>
                <a:cubicBezTo>
                  <a:pt x="298" y="92"/>
                  <a:pt x="309" y="82"/>
                  <a:pt x="309" y="69"/>
                </a:cubicBezTo>
                <a:cubicBezTo>
                  <a:pt x="309" y="56"/>
                  <a:pt x="298" y="45"/>
                  <a:pt x="285" y="45"/>
                </a:cubicBezTo>
                <a:close/>
                <a:moveTo>
                  <a:pt x="285" y="235"/>
                </a:moveTo>
                <a:cubicBezTo>
                  <a:pt x="272" y="235"/>
                  <a:pt x="261" y="246"/>
                  <a:pt x="261" y="259"/>
                </a:cubicBezTo>
                <a:cubicBezTo>
                  <a:pt x="261" y="272"/>
                  <a:pt x="272" y="282"/>
                  <a:pt x="285" y="282"/>
                </a:cubicBezTo>
                <a:cubicBezTo>
                  <a:pt x="298" y="282"/>
                  <a:pt x="309" y="272"/>
                  <a:pt x="309" y="259"/>
                </a:cubicBezTo>
                <a:cubicBezTo>
                  <a:pt x="309" y="246"/>
                  <a:pt x="298" y="235"/>
                  <a:pt x="285" y="235"/>
                </a:cubicBezTo>
                <a:close/>
              </a:path>
            </a:pathLst>
          </a:custGeom>
          <a:solidFill>
            <a:srgbClr val="4972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Espace réservé du texte 3">
            <a:extLst>
              <a:ext uri="{FF2B5EF4-FFF2-40B4-BE49-F238E27FC236}">
                <a16:creationId xmlns:a16="http://schemas.microsoft.com/office/drawing/2014/main" id="{DF62C483-2EA3-E642-8BF3-8D690E78A002}"/>
              </a:ext>
            </a:extLst>
          </p:cNvPr>
          <p:cNvSpPr txBox="1">
            <a:spLocks/>
          </p:cNvSpPr>
          <p:nvPr/>
        </p:nvSpPr>
        <p:spPr>
          <a:xfrm>
            <a:off x="203214" y="848768"/>
            <a:ext cx="5325929" cy="1025057"/>
          </a:xfrm>
          <a:prstGeom prst="rect">
            <a:avLst/>
          </a:prstGeom>
        </p:spPr>
        <p:txBody>
          <a:bodyPr vert="horz" lIns="91420" tIns="45710" rIns="91420" bIns="4571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rgbClr val="434342"/>
                </a:solidFill>
                <a:latin typeface="Roboto Ligh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000" kern="1200" dirty="0" smtClean="0">
                <a:solidFill>
                  <a:srgbClr val="434342"/>
                </a:solidFill>
                <a:latin typeface="Roboto Ligh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400" kern="1200" dirty="0" smtClean="0">
                <a:solidFill>
                  <a:srgbClr val="434342"/>
                </a:solidFill>
                <a:latin typeface="Roboto Ligh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050" kern="1200" dirty="0" smtClean="0">
                <a:solidFill>
                  <a:srgbClr val="434342"/>
                </a:solidFill>
                <a:latin typeface="Roboto Ligh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050" kern="1200" dirty="0">
                <a:solidFill>
                  <a:srgbClr val="434342"/>
                </a:solidFill>
                <a:latin typeface="Roboto Ligh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/>
              <a:t>Industry-leading</a:t>
            </a:r>
            <a:r>
              <a:rPr lang="fr-FR" dirty="0"/>
              <a:t> </a:t>
            </a:r>
            <a:r>
              <a:rPr lang="fr-FR" dirty="0" err="1"/>
              <a:t>uniformity</a:t>
            </a:r>
            <a:r>
              <a:rPr lang="fr-FR" dirty="0"/>
              <a:t> for </a:t>
            </a:r>
            <a:r>
              <a:rPr lang="fr-FR" dirty="0" err="1"/>
              <a:t>etching</a:t>
            </a:r>
            <a:r>
              <a:rPr lang="fr-FR" dirty="0"/>
              <a:t> a </a:t>
            </a:r>
            <a:r>
              <a:rPr lang="fr-FR" dirty="0" err="1"/>
              <a:t>variety</a:t>
            </a:r>
            <a:r>
              <a:rPr lang="fr-FR" dirty="0"/>
              <a:t> of </a:t>
            </a:r>
            <a:r>
              <a:rPr lang="fr-FR" dirty="0" err="1"/>
              <a:t>materials</a:t>
            </a:r>
            <a:endParaRPr lang="fr-FR" dirty="0"/>
          </a:p>
          <a:p>
            <a:endParaRPr lang="fr-FR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33701E52-5461-4241-81EA-68843DE798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344" y="779932"/>
            <a:ext cx="3200131" cy="392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800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System description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200I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General </a:t>
            </a:r>
            <a:r>
              <a:rPr lang="fr-FR" dirty="0" err="1"/>
              <a:t>View</a:t>
            </a:r>
            <a:endParaRPr lang="fr-FR" dirty="0"/>
          </a:p>
        </p:txBody>
      </p:sp>
      <p:grpSp>
        <p:nvGrpSpPr>
          <p:cNvPr id="8" name="Grouper 4">
            <a:extLst>
              <a:ext uri="{FF2B5EF4-FFF2-40B4-BE49-F238E27FC236}">
                <a16:creationId xmlns:a16="http://schemas.microsoft.com/office/drawing/2014/main" id="{9F6F9B60-9EDA-CB47-BC6D-A9986E71A130}"/>
              </a:ext>
            </a:extLst>
          </p:cNvPr>
          <p:cNvGrpSpPr/>
          <p:nvPr/>
        </p:nvGrpSpPr>
        <p:grpSpPr>
          <a:xfrm>
            <a:off x="1283253" y="841216"/>
            <a:ext cx="3553016" cy="4015512"/>
            <a:chOff x="5046663" y="1287600"/>
            <a:chExt cx="3298349" cy="3869592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8DAAD61C-1BCC-2F48-AE38-B016EDF61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23230" y="1287600"/>
              <a:ext cx="3100974" cy="3869592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705A1190-94FA-BC4C-AD5C-CF64373A561E}"/>
                </a:ext>
              </a:extLst>
            </p:cNvPr>
            <p:cNvSpPr txBox="1"/>
            <p:nvPr/>
          </p:nvSpPr>
          <p:spPr>
            <a:xfrm>
              <a:off x="6238089" y="1638413"/>
              <a:ext cx="650998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dirty="0">
                  <a:solidFill>
                    <a:srgbClr val="4343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630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05F9F5E5-2E08-7B40-B14A-2CD3E8ACB4AA}"/>
                </a:ext>
              </a:extLst>
            </p:cNvPr>
            <p:cNvSpPr txBox="1"/>
            <p:nvPr/>
          </p:nvSpPr>
          <p:spPr>
            <a:xfrm>
              <a:off x="5918439" y="2312140"/>
              <a:ext cx="447096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dirty="0">
                  <a:solidFill>
                    <a:srgbClr val="4343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750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36DF29D1-7460-5947-96AC-0F069CCC1D21}"/>
                </a:ext>
              </a:extLst>
            </p:cNvPr>
            <p:cNvSpPr txBox="1"/>
            <p:nvPr/>
          </p:nvSpPr>
          <p:spPr>
            <a:xfrm>
              <a:off x="7931214" y="3004715"/>
              <a:ext cx="307777" cy="435361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rgbClr val="4343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1080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7E1B5B48-ED72-1B4D-A539-CBD85F8B7C88}"/>
                </a:ext>
              </a:extLst>
            </p:cNvPr>
            <p:cNvSpPr txBox="1"/>
            <p:nvPr/>
          </p:nvSpPr>
          <p:spPr>
            <a:xfrm>
              <a:off x="8005218" y="1382576"/>
              <a:ext cx="285717" cy="316336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en-US" sz="800" dirty="0">
                  <a:solidFill>
                    <a:srgbClr val="4343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190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E384FCC2-45B8-7041-98BD-8FE0C238EDD5}"/>
                </a:ext>
              </a:extLst>
            </p:cNvPr>
            <p:cNvSpPr txBox="1"/>
            <p:nvPr/>
          </p:nvSpPr>
          <p:spPr>
            <a:xfrm>
              <a:off x="8059295" y="1910664"/>
              <a:ext cx="285717" cy="316336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en-US" sz="800" dirty="0">
                  <a:solidFill>
                    <a:srgbClr val="4343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756C492F-852E-8D4A-8699-36E9DC2B7FC0}"/>
                </a:ext>
              </a:extLst>
            </p:cNvPr>
            <p:cNvSpPr txBox="1"/>
            <p:nvPr/>
          </p:nvSpPr>
          <p:spPr>
            <a:xfrm>
              <a:off x="5969821" y="3562516"/>
              <a:ext cx="395715" cy="20761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rgbClr val="4343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360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54C963A6-8C67-214C-83D3-2313E6B51D12}"/>
                </a:ext>
              </a:extLst>
            </p:cNvPr>
            <p:cNvSpPr txBox="1"/>
            <p:nvPr/>
          </p:nvSpPr>
          <p:spPr>
            <a:xfrm>
              <a:off x="5046663" y="4345721"/>
              <a:ext cx="285717" cy="361652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rgbClr val="4343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490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87383ED4-ED0A-AF48-961C-76BC5FD3E5D7}"/>
                </a:ext>
              </a:extLst>
            </p:cNvPr>
            <p:cNvSpPr txBox="1"/>
            <p:nvPr/>
          </p:nvSpPr>
          <p:spPr>
            <a:xfrm>
              <a:off x="5969820" y="4916696"/>
              <a:ext cx="426374" cy="164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>
                <a:lnSpc>
                  <a:spcPct val="60000"/>
                </a:lnSpc>
              </a:pPr>
              <a:r>
                <a:rPr lang="en-US" sz="800" dirty="0">
                  <a:solidFill>
                    <a:srgbClr val="4343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420</a:t>
              </a:r>
            </a:p>
          </p:txBody>
        </p:sp>
      </p:grpSp>
      <p:sp>
        <p:nvSpPr>
          <p:cNvPr id="18" name="ZoneTexte 17">
            <a:extLst>
              <a:ext uri="{FF2B5EF4-FFF2-40B4-BE49-F238E27FC236}">
                <a16:creationId xmlns:a16="http://schemas.microsoft.com/office/drawing/2014/main" id="{52ABE3B7-3C16-B840-8274-DDA56A0ED3E1}"/>
              </a:ext>
            </a:extLst>
          </p:cNvPr>
          <p:cNvSpPr txBox="1"/>
          <p:nvPr/>
        </p:nvSpPr>
        <p:spPr>
          <a:xfrm>
            <a:off x="294146" y="1153738"/>
            <a:ext cx="1843248" cy="830997"/>
          </a:xfrm>
          <a:prstGeom prst="rect">
            <a:avLst/>
          </a:prstGeom>
          <a:solidFill>
            <a:srgbClr val="E74D1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COMPACT FOOTPRINT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C645F9A2-A7C2-E245-AA1F-428314612B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4462" y="1819696"/>
            <a:ext cx="3911041" cy="2764443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F3C3B5E3-B012-6C45-BE01-BD7F441CD851}"/>
              </a:ext>
            </a:extLst>
          </p:cNvPr>
          <p:cNvSpPr txBox="1"/>
          <p:nvPr/>
        </p:nvSpPr>
        <p:spPr>
          <a:xfrm>
            <a:off x="7037685" y="1442726"/>
            <a:ext cx="1629353" cy="461665"/>
          </a:xfrm>
          <a:prstGeom prst="rect">
            <a:avLst/>
          </a:prstGeom>
          <a:solidFill>
            <a:srgbClr val="868685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fr-FR" sz="2400" dirty="0" err="1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Low</a:t>
            </a:r>
            <a:r>
              <a:rPr lang="fr-FR" sz="24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400" dirty="0" err="1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CoO</a:t>
            </a:r>
            <a:endParaRPr lang="fr-FR" sz="200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383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System description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200I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 err="1"/>
              <a:t>Detailed</a:t>
            </a:r>
            <a:r>
              <a:rPr lang="fr-FR" dirty="0"/>
              <a:t> </a:t>
            </a:r>
            <a:r>
              <a:rPr lang="fr-FR" dirty="0" err="1"/>
              <a:t>View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6236081-EAEB-0E49-93CB-9294E49B163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7293" y="981374"/>
            <a:ext cx="5271031" cy="354987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DA6318D-12BC-4042-836F-DFF6118E72CA}"/>
              </a:ext>
            </a:extLst>
          </p:cNvPr>
          <p:cNvSpPr txBox="1"/>
          <p:nvPr/>
        </p:nvSpPr>
        <p:spPr>
          <a:xfrm>
            <a:off x="6826450" y="1942377"/>
            <a:ext cx="231755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Pumping system</a:t>
            </a:r>
          </a:p>
          <a:p>
            <a:r>
              <a:rPr lang="en-US" sz="900" dirty="0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(TMP 500l/s and dry pump 28 </a:t>
            </a:r>
            <a:r>
              <a:rPr lang="en-US" altLang="fr-FR" sz="900" dirty="0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m</a:t>
            </a:r>
            <a:r>
              <a:rPr lang="en-US" altLang="fr-FR" sz="900" baseline="30000" dirty="0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3</a:t>
            </a:r>
            <a:r>
              <a:rPr lang="en-US" altLang="fr-FR" sz="900" dirty="0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/h)</a:t>
            </a:r>
            <a:endParaRPr lang="en-US" sz="900" dirty="0">
              <a:solidFill>
                <a:srgbClr val="3866A8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0" name="Forme libre 9">
            <a:extLst>
              <a:ext uri="{FF2B5EF4-FFF2-40B4-BE49-F238E27FC236}">
                <a16:creationId xmlns:a16="http://schemas.microsoft.com/office/drawing/2014/main" id="{9AA0D13D-50D6-D547-BFFB-EDA13AE82512}"/>
              </a:ext>
            </a:extLst>
          </p:cNvPr>
          <p:cNvSpPr/>
          <p:nvPr/>
        </p:nvSpPr>
        <p:spPr>
          <a:xfrm rot="21328401" flipH="1" flipV="1">
            <a:off x="6519244" y="2228360"/>
            <a:ext cx="335734" cy="434514"/>
          </a:xfrm>
          <a:custGeom>
            <a:avLst/>
            <a:gdLst>
              <a:gd name="connsiteX0" fmla="*/ 0 w 1271847"/>
              <a:gd name="connsiteY0" fmla="*/ 1138844 h 1149840"/>
              <a:gd name="connsiteX1" fmla="*/ 507076 w 1271847"/>
              <a:gd name="connsiteY1" fmla="*/ 1080655 h 1149840"/>
              <a:gd name="connsiteX2" fmla="*/ 1055716 w 1271847"/>
              <a:gd name="connsiteY2" fmla="*/ 615142 h 1149840"/>
              <a:gd name="connsiteX3" fmla="*/ 1271847 w 1271847"/>
              <a:gd name="connsiteY3" fmla="*/ 0 h 1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47" h="1149840">
                <a:moveTo>
                  <a:pt x="0" y="1138844"/>
                </a:moveTo>
                <a:cubicBezTo>
                  <a:pt x="165561" y="1153391"/>
                  <a:pt x="331123" y="1167939"/>
                  <a:pt x="507076" y="1080655"/>
                </a:cubicBezTo>
                <a:cubicBezTo>
                  <a:pt x="683029" y="993371"/>
                  <a:pt x="928254" y="795251"/>
                  <a:pt x="1055716" y="615142"/>
                </a:cubicBezTo>
                <a:cubicBezTo>
                  <a:pt x="1183178" y="435033"/>
                  <a:pt x="1227512" y="217516"/>
                  <a:pt x="1271847" y="0"/>
                </a:cubicBezTo>
              </a:path>
            </a:pathLst>
          </a:custGeom>
          <a:noFill/>
          <a:ln>
            <a:solidFill>
              <a:srgbClr val="3866A8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9E366EB-00E4-AB4F-AECA-11C581E45A8A}"/>
              </a:ext>
            </a:extLst>
          </p:cNvPr>
          <p:cNvSpPr txBox="1"/>
          <p:nvPr/>
        </p:nvSpPr>
        <p:spPr>
          <a:xfrm>
            <a:off x="-1" y="2644972"/>
            <a:ext cx="1717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Chiller / Heater</a:t>
            </a:r>
            <a:endParaRPr lang="en-US" sz="1350" b="1" dirty="0">
              <a:solidFill>
                <a:srgbClr val="3866A8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2" name="Forme libre 11">
            <a:extLst>
              <a:ext uri="{FF2B5EF4-FFF2-40B4-BE49-F238E27FC236}">
                <a16:creationId xmlns:a16="http://schemas.microsoft.com/office/drawing/2014/main" id="{456C239D-8EA3-F34D-A544-8651DA74AA82}"/>
              </a:ext>
            </a:extLst>
          </p:cNvPr>
          <p:cNvSpPr/>
          <p:nvPr/>
        </p:nvSpPr>
        <p:spPr>
          <a:xfrm rot="21328401" flipV="1">
            <a:off x="1733710" y="2753675"/>
            <a:ext cx="892577" cy="434514"/>
          </a:xfrm>
          <a:custGeom>
            <a:avLst/>
            <a:gdLst>
              <a:gd name="connsiteX0" fmla="*/ 0 w 1271847"/>
              <a:gd name="connsiteY0" fmla="*/ 1138844 h 1149840"/>
              <a:gd name="connsiteX1" fmla="*/ 507076 w 1271847"/>
              <a:gd name="connsiteY1" fmla="*/ 1080655 h 1149840"/>
              <a:gd name="connsiteX2" fmla="*/ 1055716 w 1271847"/>
              <a:gd name="connsiteY2" fmla="*/ 615142 h 1149840"/>
              <a:gd name="connsiteX3" fmla="*/ 1271847 w 1271847"/>
              <a:gd name="connsiteY3" fmla="*/ 0 h 1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47" h="1149840">
                <a:moveTo>
                  <a:pt x="0" y="1138844"/>
                </a:moveTo>
                <a:cubicBezTo>
                  <a:pt x="165561" y="1153391"/>
                  <a:pt x="331123" y="1167939"/>
                  <a:pt x="507076" y="1080655"/>
                </a:cubicBezTo>
                <a:cubicBezTo>
                  <a:pt x="683029" y="993371"/>
                  <a:pt x="928254" y="795251"/>
                  <a:pt x="1055716" y="615142"/>
                </a:cubicBezTo>
                <a:cubicBezTo>
                  <a:pt x="1183178" y="435033"/>
                  <a:pt x="1227512" y="217516"/>
                  <a:pt x="1271847" y="0"/>
                </a:cubicBezTo>
              </a:path>
            </a:pathLst>
          </a:custGeom>
          <a:noFill/>
          <a:ln>
            <a:solidFill>
              <a:srgbClr val="3866A8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629F17A-036C-E848-8CB7-9D03342DFEE5}"/>
              </a:ext>
            </a:extLst>
          </p:cNvPr>
          <p:cNvSpPr txBox="1"/>
          <p:nvPr/>
        </p:nvSpPr>
        <p:spPr>
          <a:xfrm>
            <a:off x="5438226" y="1110584"/>
            <a:ext cx="1388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ICP reactor</a:t>
            </a:r>
            <a:endParaRPr lang="en-US" sz="1350" b="1" dirty="0">
              <a:solidFill>
                <a:srgbClr val="3866A8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4" name="Forme libre 13">
            <a:extLst>
              <a:ext uri="{FF2B5EF4-FFF2-40B4-BE49-F238E27FC236}">
                <a16:creationId xmlns:a16="http://schemas.microsoft.com/office/drawing/2014/main" id="{32755C49-3C5C-B94E-A42B-9AC2CC66EE15}"/>
              </a:ext>
            </a:extLst>
          </p:cNvPr>
          <p:cNvSpPr/>
          <p:nvPr/>
        </p:nvSpPr>
        <p:spPr>
          <a:xfrm rot="21328401" flipH="1" flipV="1">
            <a:off x="4442149" y="1307732"/>
            <a:ext cx="980459" cy="434514"/>
          </a:xfrm>
          <a:custGeom>
            <a:avLst/>
            <a:gdLst>
              <a:gd name="connsiteX0" fmla="*/ 0 w 1271847"/>
              <a:gd name="connsiteY0" fmla="*/ 1138844 h 1149840"/>
              <a:gd name="connsiteX1" fmla="*/ 507076 w 1271847"/>
              <a:gd name="connsiteY1" fmla="*/ 1080655 h 1149840"/>
              <a:gd name="connsiteX2" fmla="*/ 1055716 w 1271847"/>
              <a:gd name="connsiteY2" fmla="*/ 615142 h 1149840"/>
              <a:gd name="connsiteX3" fmla="*/ 1271847 w 1271847"/>
              <a:gd name="connsiteY3" fmla="*/ 0 h 1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47" h="1149840">
                <a:moveTo>
                  <a:pt x="0" y="1138844"/>
                </a:moveTo>
                <a:cubicBezTo>
                  <a:pt x="165561" y="1153391"/>
                  <a:pt x="331123" y="1167939"/>
                  <a:pt x="507076" y="1080655"/>
                </a:cubicBezTo>
                <a:cubicBezTo>
                  <a:pt x="683029" y="993371"/>
                  <a:pt x="928254" y="795251"/>
                  <a:pt x="1055716" y="615142"/>
                </a:cubicBezTo>
                <a:cubicBezTo>
                  <a:pt x="1183178" y="435033"/>
                  <a:pt x="1227512" y="217516"/>
                  <a:pt x="1271847" y="0"/>
                </a:cubicBezTo>
              </a:path>
            </a:pathLst>
          </a:custGeom>
          <a:noFill/>
          <a:ln>
            <a:solidFill>
              <a:srgbClr val="3866A8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868CFF8-8AEB-CD4F-93A5-DE0C9849D26C}"/>
              </a:ext>
            </a:extLst>
          </p:cNvPr>
          <p:cNvSpPr txBox="1"/>
          <p:nvPr/>
        </p:nvSpPr>
        <p:spPr>
          <a:xfrm>
            <a:off x="6584254" y="4023421"/>
            <a:ext cx="1735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HV and LV power supplies</a:t>
            </a:r>
            <a:endParaRPr lang="en-US" sz="1350" b="1" dirty="0">
              <a:solidFill>
                <a:srgbClr val="3866A8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6" name="Forme libre 15">
            <a:extLst>
              <a:ext uri="{FF2B5EF4-FFF2-40B4-BE49-F238E27FC236}">
                <a16:creationId xmlns:a16="http://schemas.microsoft.com/office/drawing/2014/main" id="{55D599AA-5D38-8743-A659-A082F9E57FB0}"/>
              </a:ext>
            </a:extLst>
          </p:cNvPr>
          <p:cNvSpPr/>
          <p:nvPr/>
        </p:nvSpPr>
        <p:spPr>
          <a:xfrm rot="3387940" flipH="1" flipV="1">
            <a:off x="5642108" y="3785341"/>
            <a:ext cx="980459" cy="434514"/>
          </a:xfrm>
          <a:custGeom>
            <a:avLst/>
            <a:gdLst>
              <a:gd name="connsiteX0" fmla="*/ 0 w 1271847"/>
              <a:gd name="connsiteY0" fmla="*/ 1138844 h 1149840"/>
              <a:gd name="connsiteX1" fmla="*/ 507076 w 1271847"/>
              <a:gd name="connsiteY1" fmla="*/ 1080655 h 1149840"/>
              <a:gd name="connsiteX2" fmla="*/ 1055716 w 1271847"/>
              <a:gd name="connsiteY2" fmla="*/ 615142 h 1149840"/>
              <a:gd name="connsiteX3" fmla="*/ 1271847 w 1271847"/>
              <a:gd name="connsiteY3" fmla="*/ 0 h 1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47" h="1149840">
                <a:moveTo>
                  <a:pt x="0" y="1138844"/>
                </a:moveTo>
                <a:cubicBezTo>
                  <a:pt x="165561" y="1153391"/>
                  <a:pt x="331123" y="1167939"/>
                  <a:pt x="507076" y="1080655"/>
                </a:cubicBezTo>
                <a:cubicBezTo>
                  <a:pt x="683029" y="993371"/>
                  <a:pt x="928254" y="795251"/>
                  <a:pt x="1055716" y="615142"/>
                </a:cubicBezTo>
                <a:cubicBezTo>
                  <a:pt x="1183178" y="435033"/>
                  <a:pt x="1227512" y="217516"/>
                  <a:pt x="1271847" y="0"/>
                </a:cubicBezTo>
              </a:path>
            </a:pathLst>
          </a:custGeom>
          <a:noFill/>
          <a:ln>
            <a:solidFill>
              <a:srgbClr val="3866A8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6893036-F22A-D847-B289-54A26846ECE8}"/>
              </a:ext>
            </a:extLst>
          </p:cNvPr>
          <p:cNvSpPr txBox="1"/>
          <p:nvPr/>
        </p:nvSpPr>
        <p:spPr>
          <a:xfrm>
            <a:off x="4795413" y="4408997"/>
            <a:ext cx="1735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Process controller</a:t>
            </a:r>
            <a:endParaRPr lang="en-US" sz="1350" b="1" dirty="0">
              <a:solidFill>
                <a:srgbClr val="3866A8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8" name="Forme libre 17">
            <a:extLst>
              <a:ext uri="{FF2B5EF4-FFF2-40B4-BE49-F238E27FC236}">
                <a16:creationId xmlns:a16="http://schemas.microsoft.com/office/drawing/2014/main" id="{A1A55FAD-EAD2-E64D-A419-955C0F13EEE5}"/>
              </a:ext>
            </a:extLst>
          </p:cNvPr>
          <p:cNvSpPr/>
          <p:nvPr/>
        </p:nvSpPr>
        <p:spPr>
          <a:xfrm rot="8695406" flipH="1" flipV="1">
            <a:off x="5110882" y="3829458"/>
            <a:ext cx="447797" cy="504896"/>
          </a:xfrm>
          <a:custGeom>
            <a:avLst/>
            <a:gdLst>
              <a:gd name="connsiteX0" fmla="*/ 0 w 1271847"/>
              <a:gd name="connsiteY0" fmla="*/ 1138844 h 1149840"/>
              <a:gd name="connsiteX1" fmla="*/ 507076 w 1271847"/>
              <a:gd name="connsiteY1" fmla="*/ 1080655 h 1149840"/>
              <a:gd name="connsiteX2" fmla="*/ 1055716 w 1271847"/>
              <a:gd name="connsiteY2" fmla="*/ 615142 h 1149840"/>
              <a:gd name="connsiteX3" fmla="*/ 1271847 w 1271847"/>
              <a:gd name="connsiteY3" fmla="*/ 0 h 1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47" h="1149840">
                <a:moveTo>
                  <a:pt x="0" y="1138844"/>
                </a:moveTo>
                <a:cubicBezTo>
                  <a:pt x="165561" y="1153391"/>
                  <a:pt x="331123" y="1167939"/>
                  <a:pt x="507076" y="1080655"/>
                </a:cubicBezTo>
                <a:cubicBezTo>
                  <a:pt x="683029" y="993371"/>
                  <a:pt x="928254" y="795251"/>
                  <a:pt x="1055716" y="615142"/>
                </a:cubicBezTo>
                <a:cubicBezTo>
                  <a:pt x="1183178" y="435033"/>
                  <a:pt x="1227512" y="217516"/>
                  <a:pt x="1271847" y="0"/>
                </a:cubicBezTo>
              </a:path>
            </a:pathLst>
          </a:custGeom>
          <a:noFill/>
          <a:ln>
            <a:solidFill>
              <a:srgbClr val="3866A8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9" name="Forme libre 18">
            <a:extLst>
              <a:ext uri="{FF2B5EF4-FFF2-40B4-BE49-F238E27FC236}">
                <a16:creationId xmlns:a16="http://schemas.microsoft.com/office/drawing/2014/main" id="{F86A7BC1-487E-984C-9655-D0AAB0FCBA8E}"/>
              </a:ext>
            </a:extLst>
          </p:cNvPr>
          <p:cNvSpPr/>
          <p:nvPr/>
        </p:nvSpPr>
        <p:spPr>
          <a:xfrm rot="1919342" flipH="1" flipV="1">
            <a:off x="5411711" y="1810265"/>
            <a:ext cx="1337807" cy="673911"/>
          </a:xfrm>
          <a:custGeom>
            <a:avLst/>
            <a:gdLst>
              <a:gd name="connsiteX0" fmla="*/ 0 w 1271847"/>
              <a:gd name="connsiteY0" fmla="*/ 1138844 h 1149840"/>
              <a:gd name="connsiteX1" fmla="*/ 507076 w 1271847"/>
              <a:gd name="connsiteY1" fmla="*/ 1080655 h 1149840"/>
              <a:gd name="connsiteX2" fmla="*/ 1055716 w 1271847"/>
              <a:gd name="connsiteY2" fmla="*/ 615142 h 1149840"/>
              <a:gd name="connsiteX3" fmla="*/ 1271847 w 1271847"/>
              <a:gd name="connsiteY3" fmla="*/ 0 h 1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47" h="1149840">
                <a:moveTo>
                  <a:pt x="0" y="1138844"/>
                </a:moveTo>
                <a:cubicBezTo>
                  <a:pt x="165561" y="1153391"/>
                  <a:pt x="331123" y="1167939"/>
                  <a:pt x="507076" y="1080655"/>
                </a:cubicBezTo>
                <a:cubicBezTo>
                  <a:pt x="683029" y="993371"/>
                  <a:pt x="928254" y="795251"/>
                  <a:pt x="1055716" y="615142"/>
                </a:cubicBezTo>
                <a:cubicBezTo>
                  <a:pt x="1183178" y="435033"/>
                  <a:pt x="1227512" y="217516"/>
                  <a:pt x="1271847" y="0"/>
                </a:cubicBezTo>
              </a:path>
            </a:pathLst>
          </a:custGeom>
          <a:noFill/>
          <a:ln>
            <a:solidFill>
              <a:srgbClr val="3866A8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C35160F-0D25-974B-B9BC-EB834C6AB21A}"/>
              </a:ext>
            </a:extLst>
          </p:cNvPr>
          <p:cNvSpPr txBox="1"/>
          <p:nvPr/>
        </p:nvSpPr>
        <p:spPr>
          <a:xfrm>
            <a:off x="140114" y="4278608"/>
            <a:ext cx="226325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rgbClr val="3866A8"/>
                </a:solidFill>
                <a:latin typeface="Century Gothic" charset="0"/>
              </a:rPr>
              <a:t>2 kW ICP generator</a:t>
            </a:r>
          </a:p>
          <a:p>
            <a:pPr algn="r"/>
            <a:r>
              <a:rPr lang="en-US" sz="900" dirty="0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(2 </a:t>
            </a:r>
            <a:r>
              <a:rPr lang="en-US" sz="900" dirty="0" err="1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Mhz</a:t>
            </a:r>
            <a:r>
              <a:rPr lang="en-US" sz="900" dirty="0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)</a:t>
            </a:r>
          </a:p>
        </p:txBody>
      </p:sp>
      <p:sp>
        <p:nvSpPr>
          <p:cNvPr id="21" name="Forme libre 20">
            <a:extLst>
              <a:ext uri="{FF2B5EF4-FFF2-40B4-BE49-F238E27FC236}">
                <a16:creationId xmlns:a16="http://schemas.microsoft.com/office/drawing/2014/main" id="{CD3A99BE-56FD-BD4C-A14D-1FE9F99A6942}"/>
              </a:ext>
            </a:extLst>
          </p:cNvPr>
          <p:cNvSpPr/>
          <p:nvPr/>
        </p:nvSpPr>
        <p:spPr>
          <a:xfrm rot="21328401">
            <a:off x="2410732" y="3949216"/>
            <a:ext cx="1727966" cy="550365"/>
          </a:xfrm>
          <a:custGeom>
            <a:avLst/>
            <a:gdLst>
              <a:gd name="connsiteX0" fmla="*/ 0 w 1271847"/>
              <a:gd name="connsiteY0" fmla="*/ 1138844 h 1149840"/>
              <a:gd name="connsiteX1" fmla="*/ 507076 w 1271847"/>
              <a:gd name="connsiteY1" fmla="*/ 1080655 h 1149840"/>
              <a:gd name="connsiteX2" fmla="*/ 1055716 w 1271847"/>
              <a:gd name="connsiteY2" fmla="*/ 615142 h 1149840"/>
              <a:gd name="connsiteX3" fmla="*/ 1271847 w 1271847"/>
              <a:gd name="connsiteY3" fmla="*/ 0 h 1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47" h="1149840">
                <a:moveTo>
                  <a:pt x="0" y="1138844"/>
                </a:moveTo>
                <a:cubicBezTo>
                  <a:pt x="165561" y="1153391"/>
                  <a:pt x="331123" y="1167939"/>
                  <a:pt x="507076" y="1080655"/>
                </a:cubicBezTo>
                <a:cubicBezTo>
                  <a:pt x="683029" y="993371"/>
                  <a:pt x="928254" y="795251"/>
                  <a:pt x="1055716" y="615142"/>
                </a:cubicBezTo>
                <a:cubicBezTo>
                  <a:pt x="1183178" y="435033"/>
                  <a:pt x="1227512" y="217516"/>
                  <a:pt x="1271847" y="0"/>
                </a:cubicBezTo>
              </a:path>
            </a:pathLst>
          </a:custGeom>
          <a:noFill/>
          <a:ln>
            <a:solidFill>
              <a:srgbClr val="3866A8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E12B3180-7540-F342-8D6D-7CE0D676051F}"/>
              </a:ext>
            </a:extLst>
          </p:cNvPr>
          <p:cNvSpPr txBox="1"/>
          <p:nvPr/>
        </p:nvSpPr>
        <p:spPr>
          <a:xfrm>
            <a:off x="2741160" y="4461480"/>
            <a:ext cx="196147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rgbClr val="3866A8"/>
                </a:solidFill>
                <a:latin typeface="Century Gothic" charset="0"/>
              </a:rPr>
              <a:t>300W RF generator</a:t>
            </a:r>
          </a:p>
          <a:p>
            <a:pPr algn="r"/>
            <a:r>
              <a:rPr lang="en-US" sz="900" dirty="0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(13,56 </a:t>
            </a:r>
            <a:r>
              <a:rPr lang="en-US" sz="900" dirty="0" err="1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Mhz</a:t>
            </a:r>
            <a:r>
              <a:rPr lang="en-US" sz="900" dirty="0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)</a:t>
            </a:r>
          </a:p>
        </p:txBody>
      </p:sp>
      <p:sp>
        <p:nvSpPr>
          <p:cNvPr id="23" name="Forme libre 22">
            <a:extLst>
              <a:ext uri="{FF2B5EF4-FFF2-40B4-BE49-F238E27FC236}">
                <a16:creationId xmlns:a16="http://schemas.microsoft.com/office/drawing/2014/main" id="{DB7C1504-8803-774E-9F1D-EEC195AABF5F}"/>
              </a:ext>
            </a:extLst>
          </p:cNvPr>
          <p:cNvSpPr/>
          <p:nvPr/>
        </p:nvSpPr>
        <p:spPr>
          <a:xfrm rot="21328401">
            <a:off x="4575519" y="3386141"/>
            <a:ext cx="290837" cy="1210932"/>
          </a:xfrm>
          <a:custGeom>
            <a:avLst/>
            <a:gdLst>
              <a:gd name="connsiteX0" fmla="*/ 0 w 1271847"/>
              <a:gd name="connsiteY0" fmla="*/ 1138844 h 1149840"/>
              <a:gd name="connsiteX1" fmla="*/ 507076 w 1271847"/>
              <a:gd name="connsiteY1" fmla="*/ 1080655 h 1149840"/>
              <a:gd name="connsiteX2" fmla="*/ 1055716 w 1271847"/>
              <a:gd name="connsiteY2" fmla="*/ 615142 h 1149840"/>
              <a:gd name="connsiteX3" fmla="*/ 1271847 w 1271847"/>
              <a:gd name="connsiteY3" fmla="*/ 0 h 1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47" h="1149840">
                <a:moveTo>
                  <a:pt x="0" y="1138844"/>
                </a:moveTo>
                <a:cubicBezTo>
                  <a:pt x="165561" y="1153391"/>
                  <a:pt x="331123" y="1167939"/>
                  <a:pt x="507076" y="1080655"/>
                </a:cubicBezTo>
                <a:cubicBezTo>
                  <a:pt x="683029" y="993371"/>
                  <a:pt x="928254" y="795251"/>
                  <a:pt x="1055716" y="615142"/>
                </a:cubicBezTo>
                <a:cubicBezTo>
                  <a:pt x="1183178" y="435033"/>
                  <a:pt x="1227512" y="217516"/>
                  <a:pt x="1271847" y="0"/>
                </a:cubicBezTo>
              </a:path>
            </a:pathLst>
          </a:custGeom>
          <a:noFill/>
          <a:ln>
            <a:solidFill>
              <a:srgbClr val="3866A8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76480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System description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200I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 err="1"/>
              <a:t>Loading</a:t>
            </a:r>
            <a:endParaRPr lang="fr-FR" dirty="0"/>
          </a:p>
        </p:txBody>
      </p:sp>
      <p:pic>
        <p:nvPicPr>
          <p:cNvPr id="8" name="Picture 4" descr="W:\25-Marketing\04-Visuels\Marketing\Reportage photo 11-2016\Photos définitives\PC\Selection JPEG\Markets\MEMS\_DMP3287.jpg">
            <a:extLst>
              <a:ext uri="{FF2B5EF4-FFF2-40B4-BE49-F238E27FC236}">
                <a16:creationId xmlns:a16="http://schemas.microsoft.com/office/drawing/2014/main" id="{89E00EF9-1ACD-4143-AD5C-D90E605600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88916" y="872836"/>
            <a:ext cx="4797565" cy="275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F68C03D-73F3-CC4E-AB11-321A2A02F07E}"/>
              </a:ext>
            </a:extLst>
          </p:cNvPr>
          <p:cNvSpPr txBox="1"/>
          <p:nvPr/>
        </p:nvSpPr>
        <p:spPr>
          <a:xfrm>
            <a:off x="2182479" y="3731506"/>
            <a:ext cx="3666227" cy="954107"/>
          </a:xfrm>
          <a:prstGeom prst="rect">
            <a:avLst/>
          </a:prstGeom>
          <a:solidFill>
            <a:srgbClr val="E74D1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Direct </a:t>
            </a:r>
            <a:r>
              <a:rPr lang="fr-FR" sz="2400" b="1" dirty="0" err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loading</a:t>
            </a:r>
            <a:r>
              <a:rPr lang="fr-FR" sz="24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 on carrier</a:t>
            </a:r>
            <a:endParaRPr lang="fr-FR" sz="2400" baseline="300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fr-FR" sz="8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FAST LOAD AND UNLOAD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B3EB449-A41E-2D40-BB3F-4B810273FD86}"/>
              </a:ext>
            </a:extLst>
          </p:cNvPr>
          <p:cNvSpPr txBox="1"/>
          <p:nvPr/>
        </p:nvSpPr>
        <p:spPr>
          <a:xfrm>
            <a:off x="259724" y="3854616"/>
            <a:ext cx="1771481" cy="707886"/>
          </a:xfrm>
          <a:prstGeom prst="rect">
            <a:avLst/>
          </a:prstGeom>
          <a:solidFill>
            <a:srgbClr val="4972AB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&lt; 210 s</a:t>
            </a:r>
            <a:endParaRPr lang="fr-FR" sz="3200" baseline="300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fr-FR" sz="8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LOADING TIME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019268F-4341-C544-8B3C-83FB16946B03}"/>
              </a:ext>
            </a:extLst>
          </p:cNvPr>
          <p:cNvSpPr txBox="1"/>
          <p:nvPr/>
        </p:nvSpPr>
        <p:spPr>
          <a:xfrm>
            <a:off x="6047113" y="3854616"/>
            <a:ext cx="2839368" cy="707886"/>
          </a:xfrm>
          <a:prstGeom prst="rect">
            <a:avLst/>
          </a:prstGeom>
          <a:solidFill>
            <a:srgbClr val="888886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8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fr-FR" sz="3200" b="1" dirty="0" err="1"/>
              <a:t>Shuttle</a:t>
            </a:r>
            <a:endParaRPr lang="fr-FR" sz="3200" b="1" dirty="0"/>
          </a:p>
          <a:p>
            <a:r>
              <a:rPr lang="fr-FR" sz="800" dirty="0"/>
              <a:t>EASY EXCHANGE BETWEEN SUBSTRATE SHAPE AND SIZE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5101077-4D3E-3146-AA51-3C99563756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724" y="977936"/>
            <a:ext cx="3708424" cy="254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355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678966C4-F195-0C44-A327-39C1C7537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Icp</a:t>
            </a:r>
            <a:r>
              <a:rPr lang="fr-FR" dirty="0"/>
              <a:t> source</a:t>
            </a:r>
            <a:br>
              <a:rPr lang="fr-FR" dirty="0"/>
            </a:br>
            <a:r>
              <a:rPr lang="fr-FR" b="1" dirty="0" err="1"/>
              <a:t>corial</a:t>
            </a:r>
            <a:r>
              <a:rPr lang="fr-FR" b="1" dirty="0"/>
              <a:t> 200I</a:t>
            </a:r>
          </a:p>
        </p:txBody>
      </p:sp>
    </p:spTree>
    <p:extLst>
      <p:ext uri="{BB962C8B-B14F-4D97-AF65-F5344CB8AC3E}">
        <p14:creationId xmlns:p14="http://schemas.microsoft.com/office/powerpoint/2010/main" val="3373996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Icp</a:t>
            </a:r>
            <a:r>
              <a:rPr lang="fr-FR" dirty="0"/>
              <a:t> source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200I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 err="1"/>
              <a:t>CORIAL’s</a:t>
            </a:r>
            <a:r>
              <a:rPr lang="fr-FR" dirty="0"/>
              <a:t> </a:t>
            </a:r>
            <a:r>
              <a:rPr lang="fr-FR" dirty="0" err="1"/>
              <a:t>latest</a:t>
            </a:r>
            <a:r>
              <a:rPr lang="fr-FR" dirty="0"/>
              <a:t> </a:t>
            </a:r>
            <a:r>
              <a:rPr lang="fr-FR" dirty="0" err="1"/>
              <a:t>generation</a:t>
            </a:r>
            <a:r>
              <a:rPr lang="fr-FR" dirty="0"/>
              <a:t> of </a:t>
            </a:r>
            <a:r>
              <a:rPr lang="fr-FR" dirty="0" err="1"/>
              <a:t>reactor</a:t>
            </a:r>
            <a:r>
              <a:rPr lang="fr-FR" dirty="0"/>
              <a:t>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C607522-F9BB-324B-A366-3C0F0C94E244}"/>
              </a:ext>
            </a:extLst>
          </p:cNvPr>
          <p:cNvSpPr txBox="1"/>
          <p:nvPr/>
        </p:nvSpPr>
        <p:spPr>
          <a:xfrm>
            <a:off x="4635048" y="1001123"/>
            <a:ext cx="450895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High process flexibility with wide RF power operating range from 100 W to 2000 W</a:t>
            </a:r>
          </a:p>
          <a:p>
            <a:pPr marL="342900" indent="-342900">
              <a:buFont typeface="+mj-lt"/>
              <a:buAutoNum type="arabicPeriod"/>
            </a:pPr>
            <a:endParaRPr lang="en-US" sz="12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Exceptional uniformity, and repeatability enabled with a unique high-power ICP reactor with helical antenna</a:t>
            </a:r>
          </a:p>
          <a:p>
            <a:pPr marL="342900" indent="-342900">
              <a:buFont typeface="+mj-lt"/>
              <a:buAutoNum type="arabicPeriod"/>
            </a:pPr>
            <a:endParaRPr lang="en-US" sz="12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Uniform temperature control (from -50°C) for best repeatability </a:t>
            </a:r>
          </a:p>
          <a:p>
            <a:pPr marL="342900" indent="-342900">
              <a:buFont typeface="+mj-lt"/>
              <a:buAutoNum type="arabicPeriod"/>
            </a:pPr>
            <a:endParaRPr lang="en-US" sz="12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Reactor’s hot walls enhance plasma cleaning efficiency and reduce particle load</a:t>
            </a:r>
          </a:p>
          <a:p>
            <a:pPr marL="342900" indent="-342900">
              <a:buFont typeface="+mj-lt"/>
              <a:buAutoNum type="arabicPeriod"/>
            </a:pPr>
            <a:endParaRPr lang="en-US" sz="12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Retractable liner and shuttle holding to minimize process cross-contamination</a:t>
            </a:r>
          </a:p>
          <a:p>
            <a:pPr marL="342900" indent="-342900">
              <a:buFont typeface="+mj-lt"/>
              <a:buAutoNum type="arabicPeriod"/>
            </a:pPr>
            <a:endParaRPr lang="en-US" sz="12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Short pump-down cycle (&lt;3 minutes), rapid reactor clean time (&lt;20 minutes), and shuttle loading direct on the carrier, to guarantee high system uptime</a:t>
            </a:r>
            <a:endParaRPr lang="fr-FR" sz="12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C55FA4D6-4C7E-A244-B4E3-FC5DDB605141}"/>
              </a:ext>
            </a:extLst>
          </p:cNvPr>
          <p:cNvCxnSpPr/>
          <p:nvPr/>
        </p:nvCxnSpPr>
        <p:spPr>
          <a:xfrm flipV="1">
            <a:off x="4635047" y="810883"/>
            <a:ext cx="0" cy="4084198"/>
          </a:xfrm>
          <a:prstGeom prst="line">
            <a:avLst/>
          </a:prstGeom>
          <a:ln w="19050">
            <a:solidFill>
              <a:srgbClr val="E74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B133A2DA-8B67-204A-97F4-436251B2EC4C}"/>
              </a:ext>
            </a:extLst>
          </p:cNvPr>
          <p:cNvSpPr txBox="1"/>
          <p:nvPr/>
        </p:nvSpPr>
        <p:spPr>
          <a:xfrm>
            <a:off x="222054" y="948898"/>
            <a:ext cx="37022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dirty="0">
                <a:solidFill>
                  <a:srgbClr val="E75326"/>
                </a:solidFill>
                <a:latin typeface="Century Gothic" charset="0"/>
                <a:ea typeface="Century Gothic" charset="0"/>
                <a:cs typeface="Century Gothic" charset="0"/>
              </a:rPr>
              <a:t>HIGH PERFORMANCE AND FLEXIBILITY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A17769F-8F1A-4644-9D13-3DA278D5A4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856" y="1951063"/>
            <a:ext cx="3708424" cy="254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998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Icp</a:t>
            </a:r>
            <a:r>
              <a:rPr lang="fr-FR" dirty="0"/>
              <a:t> source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200I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 err="1"/>
              <a:t>Retractable</a:t>
            </a:r>
            <a:r>
              <a:rPr lang="fr-FR" dirty="0"/>
              <a:t> Quartz Liner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0C47FDB8-EB26-A345-B75C-6DA25DF0C1DC}"/>
              </a:ext>
            </a:extLst>
          </p:cNvPr>
          <p:cNvGrpSpPr/>
          <p:nvPr/>
        </p:nvGrpSpPr>
        <p:grpSpPr>
          <a:xfrm>
            <a:off x="3079101" y="4008653"/>
            <a:ext cx="737561" cy="601424"/>
            <a:chOff x="1351001" y="3575341"/>
            <a:chExt cx="1087828" cy="887039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A6F56E4F-C710-8E4C-8171-0E5F55354742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1383141" y="3632117"/>
              <a:ext cx="1055688" cy="830263"/>
            </a:xfrm>
            <a:custGeom>
              <a:avLst/>
              <a:gdLst>
                <a:gd name="T0" fmla="*/ 349 w 379"/>
                <a:gd name="T1" fmla="*/ 51 h 298"/>
                <a:gd name="T2" fmla="*/ 130 w 379"/>
                <a:gd name="T3" fmla="*/ 0 h 298"/>
                <a:gd name="T4" fmla="*/ 109 w 379"/>
                <a:gd name="T5" fmla="*/ 17 h 298"/>
                <a:gd name="T6" fmla="*/ 52 w 379"/>
                <a:gd name="T7" fmla="*/ 135 h 298"/>
                <a:gd name="T8" fmla="*/ 0 w 379"/>
                <a:gd name="T9" fmla="*/ 206 h 298"/>
                <a:gd name="T10" fmla="*/ 376 w 379"/>
                <a:gd name="T11" fmla="*/ 298 h 298"/>
                <a:gd name="T12" fmla="*/ 379 w 379"/>
                <a:gd name="T13" fmla="*/ 213 h 298"/>
                <a:gd name="T14" fmla="*/ 349 w 379"/>
                <a:gd name="T15" fmla="*/ 51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9" h="298">
                  <a:moveTo>
                    <a:pt x="349" y="51"/>
                  </a:moveTo>
                  <a:cubicBezTo>
                    <a:pt x="262" y="48"/>
                    <a:pt x="189" y="28"/>
                    <a:pt x="130" y="0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104" y="259"/>
                    <a:pt x="230" y="298"/>
                    <a:pt x="376" y="298"/>
                  </a:cubicBezTo>
                  <a:cubicBezTo>
                    <a:pt x="379" y="213"/>
                    <a:pt x="379" y="213"/>
                    <a:pt x="379" y="213"/>
                  </a:cubicBezTo>
                  <a:lnTo>
                    <a:pt x="349" y="51"/>
                  </a:lnTo>
                  <a:close/>
                </a:path>
              </a:pathLst>
            </a:custGeom>
            <a:gradFill>
              <a:gsLst>
                <a:gs pos="27000">
                  <a:srgbClr val="16A085"/>
                </a:gs>
                <a:gs pos="51000">
                  <a:srgbClr val="52E7CA"/>
                </a:gs>
                <a:gs pos="67000">
                  <a:srgbClr val="16A085"/>
                </a:gs>
              </a:gsLst>
              <a:lin ang="6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0A45E6DD-B7D3-9E46-965F-828EC3C50CB5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1351001" y="4005588"/>
              <a:ext cx="1055688" cy="454025"/>
            </a:xfrm>
            <a:custGeom>
              <a:avLst/>
              <a:gdLst>
                <a:gd name="T0" fmla="*/ 52 w 379"/>
                <a:gd name="T1" fmla="*/ 0 h 163"/>
                <a:gd name="T2" fmla="*/ 0 w 379"/>
                <a:gd name="T3" fmla="*/ 71 h 163"/>
                <a:gd name="T4" fmla="*/ 376 w 379"/>
                <a:gd name="T5" fmla="*/ 163 h 163"/>
                <a:gd name="T6" fmla="*/ 379 w 379"/>
                <a:gd name="T7" fmla="*/ 78 h 163"/>
                <a:gd name="T8" fmla="*/ 52 w 379"/>
                <a:gd name="T9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163">
                  <a:moveTo>
                    <a:pt x="52" y="0"/>
                  </a:moveTo>
                  <a:cubicBezTo>
                    <a:pt x="0" y="71"/>
                    <a:pt x="0" y="71"/>
                    <a:pt x="0" y="71"/>
                  </a:cubicBezTo>
                  <a:cubicBezTo>
                    <a:pt x="104" y="124"/>
                    <a:pt x="230" y="163"/>
                    <a:pt x="376" y="163"/>
                  </a:cubicBezTo>
                  <a:cubicBezTo>
                    <a:pt x="379" y="78"/>
                    <a:pt x="379" y="78"/>
                    <a:pt x="379" y="78"/>
                  </a:cubicBezTo>
                  <a:cubicBezTo>
                    <a:pt x="250" y="77"/>
                    <a:pt x="141" y="44"/>
                    <a:pt x="52" y="0"/>
                  </a:cubicBezTo>
                  <a:close/>
                </a:path>
              </a:pathLst>
            </a:custGeom>
            <a:solidFill>
              <a:srgbClr val="2D3F50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57FF1741-B87E-A441-91A1-D2EDDA583A7A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1409203" y="3575341"/>
              <a:ext cx="369888" cy="584200"/>
            </a:xfrm>
            <a:custGeom>
              <a:avLst/>
              <a:gdLst>
                <a:gd name="T0" fmla="*/ 133 w 133"/>
                <a:gd name="T1" fmla="*/ 1 h 210"/>
                <a:gd name="T2" fmla="*/ 130 w 133"/>
                <a:gd name="T3" fmla="*/ 0 h 210"/>
                <a:gd name="T4" fmla="*/ 109 w 133"/>
                <a:gd name="T5" fmla="*/ 17 h 210"/>
                <a:gd name="T6" fmla="*/ 52 w 133"/>
                <a:gd name="T7" fmla="*/ 135 h 210"/>
                <a:gd name="T8" fmla="*/ 0 w 133"/>
                <a:gd name="T9" fmla="*/ 206 h 210"/>
                <a:gd name="T10" fmla="*/ 7 w 133"/>
                <a:gd name="T11" fmla="*/ 210 h 210"/>
                <a:gd name="T12" fmla="*/ 72 w 133"/>
                <a:gd name="T13" fmla="*/ 145 h 210"/>
                <a:gd name="T14" fmla="*/ 133 w 133"/>
                <a:gd name="T15" fmla="*/ 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210">
                  <a:moveTo>
                    <a:pt x="133" y="1"/>
                  </a:moveTo>
                  <a:cubicBezTo>
                    <a:pt x="132" y="1"/>
                    <a:pt x="131" y="0"/>
                    <a:pt x="130" y="0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3" y="207"/>
                    <a:pt x="5" y="209"/>
                    <a:pt x="7" y="210"/>
                  </a:cubicBezTo>
                  <a:cubicBezTo>
                    <a:pt x="72" y="145"/>
                    <a:pt x="72" y="145"/>
                    <a:pt x="72" y="145"/>
                  </a:cubicBezTo>
                  <a:lnTo>
                    <a:pt x="133" y="1"/>
                  </a:lnTo>
                  <a:close/>
                </a:path>
              </a:pathLst>
            </a:custGeom>
            <a:solidFill>
              <a:srgbClr val="2D3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06593AB2-333D-4246-BA7B-0F41D9F0A6C0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1571525" y="4003929"/>
              <a:ext cx="855663" cy="238125"/>
            </a:xfrm>
            <a:custGeom>
              <a:avLst/>
              <a:gdLst>
                <a:gd name="T0" fmla="*/ 0 w 307"/>
                <a:gd name="T1" fmla="*/ 16 h 85"/>
                <a:gd name="T2" fmla="*/ 307 w 307"/>
                <a:gd name="T3" fmla="*/ 85 h 85"/>
                <a:gd name="T4" fmla="*/ 307 w 307"/>
                <a:gd name="T5" fmla="*/ 85 h 85"/>
                <a:gd name="T6" fmla="*/ 304 w 307"/>
                <a:gd name="T7" fmla="*/ 69 h 85"/>
                <a:gd name="T8" fmla="*/ 7 w 307"/>
                <a:gd name="T9" fmla="*/ 0 h 85"/>
                <a:gd name="T10" fmla="*/ 0 w 307"/>
                <a:gd name="T11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7" h="85">
                  <a:moveTo>
                    <a:pt x="0" y="16"/>
                  </a:moveTo>
                  <a:cubicBezTo>
                    <a:pt x="85" y="55"/>
                    <a:pt x="187" y="84"/>
                    <a:pt x="307" y="85"/>
                  </a:cubicBezTo>
                  <a:cubicBezTo>
                    <a:pt x="307" y="85"/>
                    <a:pt x="307" y="85"/>
                    <a:pt x="307" y="85"/>
                  </a:cubicBezTo>
                  <a:cubicBezTo>
                    <a:pt x="304" y="69"/>
                    <a:pt x="304" y="69"/>
                    <a:pt x="304" y="69"/>
                  </a:cubicBezTo>
                  <a:cubicBezTo>
                    <a:pt x="188" y="67"/>
                    <a:pt x="89" y="39"/>
                    <a:pt x="7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" name="Group 6">
            <a:extLst>
              <a:ext uri="{FF2B5EF4-FFF2-40B4-BE49-F238E27FC236}">
                <a16:creationId xmlns:a16="http://schemas.microsoft.com/office/drawing/2014/main" id="{C89B7497-7C4E-1546-8FE4-589A620A4FEE}"/>
              </a:ext>
            </a:extLst>
          </p:cNvPr>
          <p:cNvGrpSpPr/>
          <p:nvPr/>
        </p:nvGrpSpPr>
        <p:grpSpPr>
          <a:xfrm>
            <a:off x="3799610" y="4186514"/>
            <a:ext cx="711326" cy="545768"/>
            <a:chOff x="2413679" y="3837667"/>
            <a:chExt cx="1049134" cy="804953"/>
          </a:xfrm>
        </p:grpSpPr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4D820E62-21DC-6445-8BB6-4A10A2A4E4D2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2416650" y="3837667"/>
              <a:ext cx="1046163" cy="800100"/>
            </a:xfrm>
            <a:custGeom>
              <a:avLst/>
              <a:gdLst>
                <a:gd name="T0" fmla="*/ 222 w 375"/>
                <a:gd name="T1" fmla="*/ 0 h 287"/>
                <a:gd name="T2" fmla="*/ 142 w 375"/>
                <a:gd name="T3" fmla="*/ 24 h 287"/>
                <a:gd name="T4" fmla="*/ 4 w 375"/>
                <a:gd name="T5" fmla="*/ 41 h 287"/>
                <a:gd name="T6" fmla="*/ 0 w 375"/>
                <a:gd name="T7" fmla="*/ 99 h 287"/>
                <a:gd name="T8" fmla="*/ 32 w 375"/>
                <a:gd name="T9" fmla="*/ 203 h 287"/>
                <a:gd name="T10" fmla="*/ 36 w 375"/>
                <a:gd name="T11" fmla="*/ 287 h 287"/>
                <a:gd name="T12" fmla="*/ 188 w 375"/>
                <a:gd name="T13" fmla="*/ 268 h 287"/>
                <a:gd name="T14" fmla="*/ 375 w 375"/>
                <a:gd name="T15" fmla="*/ 202 h 287"/>
                <a:gd name="T16" fmla="*/ 341 w 375"/>
                <a:gd name="T17" fmla="*/ 134 h 287"/>
                <a:gd name="T18" fmla="*/ 222 w 375"/>
                <a:gd name="T19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5" h="287">
                  <a:moveTo>
                    <a:pt x="222" y="0"/>
                  </a:moveTo>
                  <a:cubicBezTo>
                    <a:pt x="197" y="10"/>
                    <a:pt x="171" y="18"/>
                    <a:pt x="142" y="24"/>
                  </a:cubicBezTo>
                  <a:cubicBezTo>
                    <a:pt x="92" y="35"/>
                    <a:pt x="47" y="40"/>
                    <a:pt x="4" y="41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32" y="203"/>
                    <a:pt x="32" y="203"/>
                    <a:pt x="32" y="203"/>
                  </a:cubicBezTo>
                  <a:cubicBezTo>
                    <a:pt x="36" y="287"/>
                    <a:pt x="36" y="287"/>
                    <a:pt x="36" y="287"/>
                  </a:cubicBezTo>
                  <a:cubicBezTo>
                    <a:pt x="85" y="285"/>
                    <a:pt x="135" y="279"/>
                    <a:pt x="188" y="268"/>
                  </a:cubicBezTo>
                  <a:cubicBezTo>
                    <a:pt x="258" y="253"/>
                    <a:pt x="320" y="230"/>
                    <a:pt x="375" y="202"/>
                  </a:cubicBezTo>
                  <a:cubicBezTo>
                    <a:pt x="341" y="134"/>
                    <a:pt x="341" y="134"/>
                    <a:pt x="341" y="134"/>
                  </a:cubicBezTo>
                  <a:lnTo>
                    <a:pt x="222" y="0"/>
                  </a:lnTo>
                  <a:close/>
                </a:path>
              </a:pathLst>
            </a:custGeom>
            <a:gradFill>
              <a:gsLst>
                <a:gs pos="27000">
                  <a:srgbClr val="9BBB59"/>
                </a:gs>
                <a:gs pos="45000">
                  <a:srgbClr val="C3D69B"/>
                </a:gs>
                <a:gs pos="76000">
                  <a:srgbClr val="9BBB59"/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A124235E-166B-0042-B403-37B6802F261E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2473028" y="4215582"/>
              <a:ext cx="957263" cy="427038"/>
            </a:xfrm>
            <a:custGeom>
              <a:avLst/>
              <a:gdLst>
                <a:gd name="T0" fmla="*/ 152 w 343"/>
                <a:gd name="T1" fmla="*/ 52 h 153"/>
                <a:gd name="T2" fmla="*/ 0 w 343"/>
                <a:gd name="T3" fmla="*/ 69 h 153"/>
                <a:gd name="T4" fmla="*/ 0 w 343"/>
                <a:gd name="T5" fmla="*/ 69 h 153"/>
                <a:gd name="T6" fmla="*/ 4 w 343"/>
                <a:gd name="T7" fmla="*/ 153 h 153"/>
                <a:gd name="T8" fmla="*/ 156 w 343"/>
                <a:gd name="T9" fmla="*/ 134 h 153"/>
                <a:gd name="T10" fmla="*/ 343 w 343"/>
                <a:gd name="T11" fmla="*/ 68 h 153"/>
                <a:gd name="T12" fmla="*/ 309 w 343"/>
                <a:gd name="T13" fmla="*/ 0 h 153"/>
                <a:gd name="T14" fmla="*/ 152 w 343"/>
                <a:gd name="T15" fmla="*/ 5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3" h="153">
                  <a:moveTo>
                    <a:pt x="152" y="52"/>
                  </a:moveTo>
                  <a:cubicBezTo>
                    <a:pt x="99" y="62"/>
                    <a:pt x="48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4" y="153"/>
                    <a:pt x="4" y="153"/>
                    <a:pt x="4" y="153"/>
                  </a:cubicBezTo>
                  <a:cubicBezTo>
                    <a:pt x="53" y="151"/>
                    <a:pt x="103" y="145"/>
                    <a:pt x="156" y="134"/>
                  </a:cubicBezTo>
                  <a:cubicBezTo>
                    <a:pt x="226" y="119"/>
                    <a:pt x="288" y="96"/>
                    <a:pt x="343" y="68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263" y="22"/>
                    <a:pt x="210" y="40"/>
                    <a:pt x="152" y="52"/>
                  </a:cubicBezTo>
                  <a:close/>
                </a:path>
              </a:pathLst>
            </a:custGeom>
            <a:solidFill>
              <a:srgbClr val="2D3F50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39A2A7CB-F84E-6C4D-A49C-242F12AAF5C1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2413679" y="3872200"/>
              <a:ext cx="122238" cy="685800"/>
            </a:xfrm>
            <a:custGeom>
              <a:avLst/>
              <a:gdLst>
                <a:gd name="T0" fmla="*/ 5 w 44"/>
                <a:gd name="T1" fmla="*/ 0 h 246"/>
                <a:gd name="T2" fmla="*/ 4 w 44"/>
                <a:gd name="T3" fmla="*/ 0 h 246"/>
                <a:gd name="T4" fmla="*/ 0 w 44"/>
                <a:gd name="T5" fmla="*/ 59 h 246"/>
                <a:gd name="T6" fmla="*/ 32 w 44"/>
                <a:gd name="T7" fmla="*/ 162 h 246"/>
                <a:gd name="T8" fmla="*/ 36 w 44"/>
                <a:gd name="T9" fmla="*/ 246 h 246"/>
                <a:gd name="T10" fmla="*/ 41 w 44"/>
                <a:gd name="T11" fmla="*/ 246 h 246"/>
                <a:gd name="T12" fmla="*/ 44 w 44"/>
                <a:gd name="T13" fmla="*/ 162 h 246"/>
                <a:gd name="T14" fmla="*/ 5 w 44"/>
                <a:gd name="T15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246">
                  <a:moveTo>
                    <a:pt x="5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32" y="162"/>
                    <a:pt x="32" y="162"/>
                    <a:pt x="32" y="162"/>
                  </a:cubicBezTo>
                  <a:cubicBezTo>
                    <a:pt x="36" y="246"/>
                    <a:pt x="36" y="246"/>
                    <a:pt x="36" y="246"/>
                  </a:cubicBezTo>
                  <a:cubicBezTo>
                    <a:pt x="38" y="246"/>
                    <a:pt x="39" y="246"/>
                    <a:pt x="41" y="246"/>
                  </a:cubicBezTo>
                  <a:cubicBezTo>
                    <a:pt x="44" y="162"/>
                    <a:pt x="44" y="162"/>
                    <a:pt x="44" y="16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2D3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25">
              <a:extLst>
                <a:ext uri="{FF2B5EF4-FFF2-40B4-BE49-F238E27FC236}">
                  <a16:creationId xmlns:a16="http://schemas.microsoft.com/office/drawing/2014/main" id="{092B8CD7-012C-DA43-B3A4-3CE42489936D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2518573" y="4177966"/>
              <a:ext cx="839788" cy="227013"/>
            </a:xfrm>
            <a:custGeom>
              <a:avLst/>
              <a:gdLst>
                <a:gd name="T0" fmla="*/ 0 w 301"/>
                <a:gd name="T1" fmla="*/ 65 h 81"/>
                <a:gd name="T2" fmla="*/ 4 w 301"/>
                <a:gd name="T3" fmla="*/ 81 h 81"/>
                <a:gd name="T4" fmla="*/ 144 w 301"/>
                <a:gd name="T5" fmla="*/ 64 h 81"/>
                <a:gd name="T6" fmla="*/ 301 w 301"/>
                <a:gd name="T7" fmla="*/ 12 h 81"/>
                <a:gd name="T8" fmla="*/ 301 w 301"/>
                <a:gd name="T9" fmla="*/ 12 h 81"/>
                <a:gd name="T10" fmla="*/ 291 w 301"/>
                <a:gd name="T11" fmla="*/ 0 h 81"/>
                <a:gd name="T12" fmla="*/ 142 w 301"/>
                <a:gd name="T13" fmla="*/ 48 h 81"/>
                <a:gd name="T14" fmla="*/ 0 w 301"/>
                <a:gd name="T15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1" h="81">
                  <a:moveTo>
                    <a:pt x="0" y="65"/>
                  </a:moveTo>
                  <a:cubicBezTo>
                    <a:pt x="4" y="81"/>
                    <a:pt x="4" y="81"/>
                    <a:pt x="4" y="81"/>
                  </a:cubicBezTo>
                  <a:cubicBezTo>
                    <a:pt x="49" y="79"/>
                    <a:pt x="95" y="74"/>
                    <a:pt x="144" y="64"/>
                  </a:cubicBezTo>
                  <a:cubicBezTo>
                    <a:pt x="202" y="52"/>
                    <a:pt x="255" y="34"/>
                    <a:pt x="301" y="12"/>
                  </a:cubicBezTo>
                  <a:cubicBezTo>
                    <a:pt x="301" y="12"/>
                    <a:pt x="301" y="12"/>
                    <a:pt x="301" y="12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46" y="20"/>
                    <a:pt x="197" y="37"/>
                    <a:pt x="142" y="48"/>
                  </a:cubicBezTo>
                  <a:cubicBezTo>
                    <a:pt x="92" y="58"/>
                    <a:pt x="45" y="64"/>
                    <a:pt x="0" y="6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" name="Group 10">
            <a:extLst>
              <a:ext uri="{FF2B5EF4-FFF2-40B4-BE49-F238E27FC236}">
                <a16:creationId xmlns:a16="http://schemas.microsoft.com/office/drawing/2014/main" id="{FC3ED8B6-A43E-7646-BA11-304325A177CA}"/>
              </a:ext>
            </a:extLst>
          </p:cNvPr>
          <p:cNvGrpSpPr/>
          <p:nvPr/>
        </p:nvGrpSpPr>
        <p:grpSpPr>
          <a:xfrm>
            <a:off x="4290581" y="4004306"/>
            <a:ext cx="767722" cy="642775"/>
            <a:chOff x="3137812" y="3568929"/>
            <a:chExt cx="1132312" cy="948028"/>
          </a:xfrm>
        </p:grpSpPr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F9C3BE31-8941-2547-8839-BC9383DDF467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3163636" y="3568929"/>
              <a:ext cx="1106488" cy="922338"/>
            </a:xfrm>
            <a:custGeom>
              <a:avLst/>
              <a:gdLst>
                <a:gd name="T0" fmla="*/ 162 w 397"/>
                <a:gd name="T1" fmla="*/ 0 h 331"/>
                <a:gd name="T2" fmla="*/ 0 w 397"/>
                <a:gd name="T3" fmla="*/ 130 h 331"/>
                <a:gd name="T4" fmla="*/ 1 w 397"/>
                <a:gd name="T5" fmla="*/ 144 h 331"/>
                <a:gd name="T6" fmla="*/ 115 w 397"/>
                <a:gd name="T7" fmla="*/ 265 h 331"/>
                <a:gd name="T8" fmla="*/ 150 w 397"/>
                <a:gd name="T9" fmla="*/ 331 h 331"/>
                <a:gd name="T10" fmla="*/ 397 w 397"/>
                <a:gd name="T11" fmla="*/ 124 h 331"/>
                <a:gd name="T12" fmla="*/ 340 w 397"/>
                <a:gd name="T13" fmla="*/ 82 h 331"/>
                <a:gd name="T14" fmla="*/ 162 w 397"/>
                <a:gd name="T15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7" h="331">
                  <a:moveTo>
                    <a:pt x="162" y="0"/>
                  </a:moveTo>
                  <a:cubicBezTo>
                    <a:pt x="126" y="44"/>
                    <a:pt x="74" y="94"/>
                    <a:pt x="0" y="130"/>
                  </a:cubicBezTo>
                  <a:cubicBezTo>
                    <a:pt x="1" y="144"/>
                    <a:pt x="1" y="144"/>
                    <a:pt x="1" y="144"/>
                  </a:cubicBezTo>
                  <a:cubicBezTo>
                    <a:pt x="115" y="265"/>
                    <a:pt x="115" y="265"/>
                    <a:pt x="115" y="265"/>
                  </a:cubicBezTo>
                  <a:cubicBezTo>
                    <a:pt x="150" y="331"/>
                    <a:pt x="150" y="331"/>
                    <a:pt x="150" y="331"/>
                  </a:cubicBezTo>
                  <a:cubicBezTo>
                    <a:pt x="258" y="272"/>
                    <a:pt x="339" y="194"/>
                    <a:pt x="397" y="124"/>
                  </a:cubicBezTo>
                  <a:cubicBezTo>
                    <a:pt x="340" y="82"/>
                    <a:pt x="340" y="82"/>
                    <a:pt x="340" y="82"/>
                  </a:cubicBezTo>
                  <a:lnTo>
                    <a:pt x="162" y="0"/>
                  </a:lnTo>
                  <a:close/>
                </a:path>
              </a:pathLst>
            </a:custGeom>
            <a:gradFill>
              <a:gsLst>
                <a:gs pos="27000">
                  <a:srgbClr val="F39C12"/>
                </a:gs>
                <a:gs pos="45000">
                  <a:srgbClr val="F8C471"/>
                </a:gs>
                <a:gs pos="59000">
                  <a:srgbClr val="F39C12"/>
                </a:gs>
              </a:gsLst>
              <a:lin ang="36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7A7F7DCC-A966-A04C-BA44-0B18547A395B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3462154" y="3826394"/>
              <a:ext cx="785813" cy="690563"/>
            </a:xfrm>
            <a:custGeom>
              <a:avLst/>
              <a:gdLst>
                <a:gd name="T0" fmla="*/ 0 w 282"/>
                <a:gd name="T1" fmla="*/ 182 h 248"/>
                <a:gd name="T2" fmla="*/ 35 w 282"/>
                <a:gd name="T3" fmla="*/ 248 h 248"/>
                <a:gd name="T4" fmla="*/ 282 w 282"/>
                <a:gd name="T5" fmla="*/ 41 h 248"/>
                <a:gd name="T6" fmla="*/ 226 w 282"/>
                <a:gd name="T7" fmla="*/ 0 h 248"/>
                <a:gd name="T8" fmla="*/ 0 w 282"/>
                <a:gd name="T9" fmla="*/ 18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248">
                  <a:moveTo>
                    <a:pt x="0" y="182"/>
                  </a:moveTo>
                  <a:cubicBezTo>
                    <a:pt x="35" y="248"/>
                    <a:pt x="35" y="248"/>
                    <a:pt x="35" y="248"/>
                  </a:cubicBezTo>
                  <a:cubicBezTo>
                    <a:pt x="143" y="189"/>
                    <a:pt x="224" y="111"/>
                    <a:pt x="282" y="41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175" y="62"/>
                    <a:pt x="101" y="131"/>
                    <a:pt x="0" y="182"/>
                  </a:cubicBezTo>
                  <a:close/>
                </a:path>
              </a:pathLst>
            </a:custGeom>
            <a:solidFill>
              <a:srgbClr val="2D3F50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C860155C-EC50-A044-9BAA-0EF14B501BDE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3137812" y="3869006"/>
              <a:ext cx="431800" cy="561975"/>
            </a:xfrm>
            <a:custGeom>
              <a:avLst/>
              <a:gdLst>
                <a:gd name="T0" fmla="*/ 2 w 155"/>
                <a:gd name="T1" fmla="*/ 0 h 202"/>
                <a:gd name="T2" fmla="*/ 0 w 155"/>
                <a:gd name="T3" fmla="*/ 1 h 202"/>
                <a:gd name="T4" fmla="*/ 1 w 155"/>
                <a:gd name="T5" fmla="*/ 15 h 202"/>
                <a:gd name="T6" fmla="*/ 115 w 155"/>
                <a:gd name="T7" fmla="*/ 136 h 202"/>
                <a:gd name="T8" fmla="*/ 150 w 155"/>
                <a:gd name="T9" fmla="*/ 202 h 202"/>
                <a:gd name="T10" fmla="*/ 155 w 155"/>
                <a:gd name="T11" fmla="*/ 200 h 202"/>
                <a:gd name="T12" fmla="*/ 125 w 155"/>
                <a:gd name="T13" fmla="*/ 130 h 202"/>
                <a:gd name="T14" fmla="*/ 2 w 155"/>
                <a:gd name="T15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5" h="202">
                  <a:moveTo>
                    <a:pt x="2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15" y="136"/>
                    <a:pt x="115" y="136"/>
                    <a:pt x="115" y="136"/>
                  </a:cubicBezTo>
                  <a:cubicBezTo>
                    <a:pt x="150" y="202"/>
                    <a:pt x="150" y="202"/>
                    <a:pt x="150" y="202"/>
                  </a:cubicBezTo>
                  <a:cubicBezTo>
                    <a:pt x="152" y="201"/>
                    <a:pt x="153" y="200"/>
                    <a:pt x="155" y="200"/>
                  </a:cubicBezTo>
                  <a:cubicBezTo>
                    <a:pt x="125" y="130"/>
                    <a:pt x="125" y="130"/>
                    <a:pt x="125" y="13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2D3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26">
              <a:extLst>
                <a:ext uri="{FF2B5EF4-FFF2-40B4-BE49-F238E27FC236}">
                  <a16:creationId xmlns:a16="http://schemas.microsoft.com/office/drawing/2014/main" id="{23362BAC-064F-574B-91E7-C59121480897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3478725" y="3793793"/>
              <a:ext cx="633413" cy="514350"/>
            </a:xfrm>
            <a:custGeom>
              <a:avLst/>
              <a:gdLst>
                <a:gd name="T0" fmla="*/ 0 w 227"/>
                <a:gd name="T1" fmla="*/ 172 h 184"/>
                <a:gd name="T2" fmla="*/ 11 w 227"/>
                <a:gd name="T3" fmla="*/ 183 h 184"/>
                <a:gd name="T4" fmla="*/ 11 w 227"/>
                <a:gd name="T5" fmla="*/ 184 h 184"/>
                <a:gd name="T6" fmla="*/ 227 w 227"/>
                <a:gd name="T7" fmla="*/ 7 h 184"/>
                <a:gd name="T8" fmla="*/ 226 w 227"/>
                <a:gd name="T9" fmla="*/ 6 h 184"/>
                <a:gd name="T10" fmla="*/ 212 w 227"/>
                <a:gd name="T11" fmla="*/ 0 h 184"/>
                <a:gd name="T12" fmla="*/ 0 w 227"/>
                <a:gd name="T13" fmla="*/ 17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7" h="184">
                  <a:moveTo>
                    <a:pt x="0" y="172"/>
                  </a:moveTo>
                  <a:cubicBezTo>
                    <a:pt x="11" y="183"/>
                    <a:pt x="11" y="183"/>
                    <a:pt x="11" y="183"/>
                  </a:cubicBezTo>
                  <a:cubicBezTo>
                    <a:pt x="11" y="184"/>
                    <a:pt x="11" y="184"/>
                    <a:pt x="11" y="184"/>
                  </a:cubicBezTo>
                  <a:cubicBezTo>
                    <a:pt x="107" y="133"/>
                    <a:pt x="177" y="67"/>
                    <a:pt x="227" y="7"/>
                  </a:cubicBezTo>
                  <a:cubicBezTo>
                    <a:pt x="226" y="6"/>
                    <a:pt x="226" y="6"/>
                    <a:pt x="226" y="6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164" y="58"/>
                    <a:pt x="94" y="123"/>
                    <a:pt x="0" y="17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3" name="Group 20">
            <a:extLst>
              <a:ext uri="{FF2B5EF4-FFF2-40B4-BE49-F238E27FC236}">
                <a16:creationId xmlns:a16="http://schemas.microsoft.com/office/drawing/2014/main" id="{F4EA37D0-DD66-1845-8566-8E1639E2A244}"/>
              </a:ext>
            </a:extLst>
          </p:cNvPr>
          <p:cNvGrpSpPr/>
          <p:nvPr/>
        </p:nvGrpSpPr>
        <p:grpSpPr>
          <a:xfrm>
            <a:off x="4683593" y="3065728"/>
            <a:ext cx="1006719" cy="1189362"/>
            <a:chOff x="3717465" y="2184621"/>
            <a:chExt cx="1484808" cy="1754188"/>
          </a:xfrm>
        </p:grpSpPr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59E68A62-42C2-864F-BFF6-067540A5F3F4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3805694" y="2184621"/>
              <a:ext cx="1382713" cy="1754188"/>
            </a:xfrm>
            <a:custGeom>
              <a:avLst/>
              <a:gdLst>
                <a:gd name="T0" fmla="*/ 421 w 496"/>
                <a:gd name="T1" fmla="*/ 29 h 629"/>
                <a:gd name="T2" fmla="*/ 382 w 496"/>
                <a:gd name="T3" fmla="*/ 1 h 629"/>
                <a:gd name="T4" fmla="*/ 382 w 496"/>
                <a:gd name="T5" fmla="*/ 0 h 629"/>
                <a:gd name="T6" fmla="*/ 0 w 496"/>
                <a:gd name="T7" fmla="*/ 412 h 629"/>
                <a:gd name="T8" fmla="*/ 59 w 496"/>
                <a:gd name="T9" fmla="*/ 430 h 629"/>
                <a:gd name="T10" fmla="*/ 11 w 496"/>
                <a:gd name="T11" fmla="*/ 517 h 629"/>
                <a:gd name="T12" fmla="*/ 16 w 496"/>
                <a:gd name="T13" fmla="*/ 524 h 629"/>
                <a:gd name="T14" fmla="*/ 190 w 496"/>
                <a:gd name="T15" fmla="*/ 599 h 629"/>
                <a:gd name="T16" fmla="*/ 257 w 496"/>
                <a:gd name="T17" fmla="*/ 629 h 629"/>
                <a:gd name="T18" fmla="*/ 339 w 496"/>
                <a:gd name="T19" fmla="*/ 498 h 629"/>
                <a:gd name="T20" fmla="*/ 494 w 496"/>
                <a:gd name="T21" fmla="*/ 538 h 629"/>
                <a:gd name="T22" fmla="*/ 496 w 496"/>
                <a:gd name="T23" fmla="*/ 539 h 629"/>
                <a:gd name="T24" fmla="*/ 421 w 496"/>
                <a:gd name="T25" fmla="*/ 29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6" h="629">
                  <a:moveTo>
                    <a:pt x="421" y="29"/>
                  </a:moveTo>
                  <a:cubicBezTo>
                    <a:pt x="413" y="23"/>
                    <a:pt x="386" y="4"/>
                    <a:pt x="382" y="1"/>
                  </a:cubicBezTo>
                  <a:cubicBezTo>
                    <a:pt x="382" y="1"/>
                    <a:pt x="382" y="0"/>
                    <a:pt x="382" y="0"/>
                  </a:cubicBezTo>
                  <a:cubicBezTo>
                    <a:pt x="252" y="179"/>
                    <a:pt x="0" y="412"/>
                    <a:pt x="0" y="412"/>
                  </a:cubicBezTo>
                  <a:cubicBezTo>
                    <a:pt x="59" y="430"/>
                    <a:pt x="59" y="430"/>
                    <a:pt x="59" y="430"/>
                  </a:cubicBezTo>
                  <a:cubicBezTo>
                    <a:pt x="59" y="430"/>
                    <a:pt x="45" y="469"/>
                    <a:pt x="11" y="517"/>
                  </a:cubicBezTo>
                  <a:cubicBezTo>
                    <a:pt x="16" y="524"/>
                    <a:pt x="16" y="524"/>
                    <a:pt x="16" y="524"/>
                  </a:cubicBezTo>
                  <a:cubicBezTo>
                    <a:pt x="190" y="599"/>
                    <a:pt x="190" y="599"/>
                    <a:pt x="190" y="599"/>
                  </a:cubicBezTo>
                  <a:cubicBezTo>
                    <a:pt x="257" y="629"/>
                    <a:pt x="257" y="629"/>
                    <a:pt x="257" y="629"/>
                  </a:cubicBezTo>
                  <a:cubicBezTo>
                    <a:pt x="300" y="572"/>
                    <a:pt x="326" y="524"/>
                    <a:pt x="339" y="498"/>
                  </a:cubicBezTo>
                  <a:cubicBezTo>
                    <a:pt x="494" y="538"/>
                    <a:pt x="494" y="538"/>
                    <a:pt x="494" y="538"/>
                  </a:cubicBezTo>
                  <a:cubicBezTo>
                    <a:pt x="495" y="539"/>
                    <a:pt x="496" y="539"/>
                    <a:pt x="496" y="539"/>
                  </a:cubicBezTo>
                  <a:cubicBezTo>
                    <a:pt x="487" y="354"/>
                    <a:pt x="421" y="29"/>
                    <a:pt x="421" y="29"/>
                  </a:cubicBezTo>
                  <a:close/>
                </a:path>
              </a:pathLst>
            </a:custGeom>
            <a:gradFill>
              <a:gsLst>
                <a:gs pos="39000">
                  <a:srgbClr val="C0392B"/>
                </a:gs>
                <a:gs pos="64000">
                  <a:srgbClr val="E18278"/>
                </a:gs>
                <a:gs pos="93000">
                  <a:srgbClr val="C0392B"/>
                </a:gs>
              </a:gsLst>
              <a:lin ang="12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86F8877C-0B3F-7849-BE9E-4F03905FD399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4227441" y="3500477"/>
              <a:ext cx="423863" cy="438150"/>
            </a:xfrm>
            <a:custGeom>
              <a:avLst/>
              <a:gdLst>
                <a:gd name="T0" fmla="*/ 152 w 152"/>
                <a:gd name="T1" fmla="*/ 16 h 157"/>
                <a:gd name="T2" fmla="*/ 79 w 152"/>
                <a:gd name="T3" fmla="*/ 0 h 157"/>
                <a:gd name="T4" fmla="*/ 0 w 152"/>
                <a:gd name="T5" fmla="*/ 128 h 157"/>
                <a:gd name="T6" fmla="*/ 65 w 152"/>
                <a:gd name="T7" fmla="*/ 157 h 157"/>
                <a:gd name="T8" fmla="*/ 152 w 152"/>
                <a:gd name="T9" fmla="*/ 1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57">
                  <a:moveTo>
                    <a:pt x="152" y="16"/>
                  </a:moveTo>
                  <a:cubicBezTo>
                    <a:pt x="79" y="0"/>
                    <a:pt x="79" y="0"/>
                    <a:pt x="79" y="0"/>
                  </a:cubicBezTo>
                  <a:cubicBezTo>
                    <a:pt x="79" y="0"/>
                    <a:pt x="55" y="57"/>
                    <a:pt x="0" y="128"/>
                  </a:cubicBezTo>
                  <a:cubicBezTo>
                    <a:pt x="65" y="157"/>
                    <a:pt x="65" y="157"/>
                    <a:pt x="65" y="157"/>
                  </a:cubicBezTo>
                  <a:cubicBezTo>
                    <a:pt x="115" y="91"/>
                    <a:pt x="143" y="36"/>
                    <a:pt x="152" y="16"/>
                  </a:cubicBezTo>
                  <a:close/>
                </a:path>
              </a:pathLst>
            </a:custGeom>
            <a:solidFill>
              <a:srgbClr val="2D3F50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038DEA7D-8CBF-FC48-9CBC-00B34DCBEE09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3717465" y="3560331"/>
              <a:ext cx="695325" cy="314325"/>
            </a:xfrm>
            <a:custGeom>
              <a:avLst/>
              <a:gdLst>
                <a:gd name="T0" fmla="*/ 1 w 249"/>
                <a:gd name="T1" fmla="*/ 0 h 113"/>
                <a:gd name="T2" fmla="*/ 0 w 249"/>
                <a:gd name="T3" fmla="*/ 1 h 113"/>
                <a:gd name="T4" fmla="*/ 5 w 249"/>
                <a:gd name="T5" fmla="*/ 9 h 113"/>
                <a:gd name="T6" fmla="*/ 179 w 249"/>
                <a:gd name="T7" fmla="*/ 83 h 113"/>
                <a:gd name="T8" fmla="*/ 246 w 249"/>
                <a:gd name="T9" fmla="*/ 113 h 113"/>
                <a:gd name="T10" fmla="*/ 249 w 249"/>
                <a:gd name="T11" fmla="*/ 109 h 113"/>
                <a:gd name="T12" fmla="*/ 184 w 249"/>
                <a:gd name="T13" fmla="*/ 76 h 113"/>
                <a:gd name="T14" fmla="*/ 1 w 249"/>
                <a:gd name="T1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9" h="113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79" y="83"/>
                    <a:pt x="179" y="83"/>
                    <a:pt x="179" y="83"/>
                  </a:cubicBezTo>
                  <a:cubicBezTo>
                    <a:pt x="246" y="113"/>
                    <a:pt x="246" y="113"/>
                    <a:pt x="246" y="113"/>
                  </a:cubicBezTo>
                  <a:cubicBezTo>
                    <a:pt x="247" y="112"/>
                    <a:pt x="248" y="110"/>
                    <a:pt x="249" y="109"/>
                  </a:cubicBezTo>
                  <a:cubicBezTo>
                    <a:pt x="184" y="76"/>
                    <a:pt x="184" y="76"/>
                    <a:pt x="184" y="7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D3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D8666CBC-6252-AC4D-8130-1A597220EC5B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4644505" y="3615297"/>
              <a:ext cx="438150" cy="138113"/>
            </a:xfrm>
            <a:custGeom>
              <a:avLst/>
              <a:gdLst>
                <a:gd name="T0" fmla="*/ 157 w 157"/>
                <a:gd name="T1" fmla="*/ 50 h 50"/>
                <a:gd name="T2" fmla="*/ 103 w 157"/>
                <a:gd name="T3" fmla="*/ 21 h 50"/>
                <a:gd name="T4" fmla="*/ 103 w 157"/>
                <a:gd name="T5" fmla="*/ 21 h 50"/>
                <a:gd name="T6" fmla="*/ 7 w 157"/>
                <a:gd name="T7" fmla="*/ 0 h 50"/>
                <a:gd name="T8" fmla="*/ 5 w 157"/>
                <a:gd name="T9" fmla="*/ 0 h 50"/>
                <a:gd name="T10" fmla="*/ 0 w 157"/>
                <a:gd name="T11" fmla="*/ 10 h 50"/>
                <a:gd name="T12" fmla="*/ 157 w 157"/>
                <a:gd name="T1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50">
                  <a:moveTo>
                    <a:pt x="157" y="50"/>
                  </a:moveTo>
                  <a:cubicBezTo>
                    <a:pt x="148" y="46"/>
                    <a:pt x="116" y="29"/>
                    <a:pt x="103" y="21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157" y="50"/>
                  </a:lnTo>
                  <a:close/>
                </a:path>
              </a:pathLst>
            </a:custGeom>
            <a:solidFill>
              <a:srgbClr val="2D3F50">
                <a:alpha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749B19C7-F677-9643-B166-57C44A383EEF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4884773" y="2277484"/>
              <a:ext cx="317500" cy="1500188"/>
            </a:xfrm>
            <a:custGeom>
              <a:avLst/>
              <a:gdLst>
                <a:gd name="T0" fmla="*/ 114 w 114"/>
                <a:gd name="T1" fmla="*/ 538 h 538"/>
                <a:gd name="T2" fmla="*/ 39 w 114"/>
                <a:gd name="T3" fmla="*/ 28 h 538"/>
                <a:gd name="T4" fmla="*/ 0 w 114"/>
                <a:gd name="T5" fmla="*/ 0 h 538"/>
                <a:gd name="T6" fmla="*/ 58 w 114"/>
                <a:gd name="T7" fmla="*/ 508 h 538"/>
                <a:gd name="T8" fmla="*/ 114 w 114"/>
                <a:gd name="T9" fmla="*/ 538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538">
                  <a:moveTo>
                    <a:pt x="114" y="538"/>
                  </a:moveTo>
                  <a:cubicBezTo>
                    <a:pt x="105" y="353"/>
                    <a:pt x="39" y="28"/>
                    <a:pt x="39" y="28"/>
                  </a:cubicBezTo>
                  <a:cubicBezTo>
                    <a:pt x="31" y="22"/>
                    <a:pt x="4" y="3"/>
                    <a:pt x="0" y="0"/>
                  </a:cubicBezTo>
                  <a:cubicBezTo>
                    <a:pt x="3" y="18"/>
                    <a:pt x="56" y="379"/>
                    <a:pt x="58" y="508"/>
                  </a:cubicBezTo>
                  <a:cubicBezTo>
                    <a:pt x="73" y="518"/>
                    <a:pt x="114" y="538"/>
                    <a:pt x="114" y="538"/>
                  </a:cubicBezTo>
                  <a:close/>
                </a:path>
              </a:pathLst>
            </a:custGeom>
            <a:solidFill>
              <a:srgbClr val="2D3F50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84158DDA-82E3-5845-80A5-9C497795449C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4845694" y="2260733"/>
              <a:ext cx="209550" cy="1417638"/>
            </a:xfrm>
            <a:custGeom>
              <a:avLst/>
              <a:gdLst>
                <a:gd name="T0" fmla="*/ 75 w 75"/>
                <a:gd name="T1" fmla="*/ 508 h 508"/>
                <a:gd name="T2" fmla="*/ 75 w 75"/>
                <a:gd name="T3" fmla="*/ 508 h 508"/>
                <a:gd name="T4" fmla="*/ 17 w 75"/>
                <a:gd name="T5" fmla="*/ 1 h 508"/>
                <a:gd name="T6" fmla="*/ 17 w 75"/>
                <a:gd name="T7" fmla="*/ 1 h 508"/>
                <a:gd name="T8" fmla="*/ 17 w 75"/>
                <a:gd name="T9" fmla="*/ 0 h 508"/>
                <a:gd name="T10" fmla="*/ 0 w 75"/>
                <a:gd name="T11" fmla="*/ 23 h 508"/>
                <a:gd name="T12" fmla="*/ 54 w 75"/>
                <a:gd name="T13" fmla="*/ 503 h 508"/>
                <a:gd name="T14" fmla="*/ 75 w 75"/>
                <a:gd name="T15" fmla="*/ 50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508">
                  <a:moveTo>
                    <a:pt x="75" y="508"/>
                  </a:moveTo>
                  <a:cubicBezTo>
                    <a:pt x="75" y="508"/>
                    <a:pt x="75" y="508"/>
                    <a:pt x="75" y="508"/>
                  </a:cubicBezTo>
                  <a:cubicBezTo>
                    <a:pt x="74" y="380"/>
                    <a:pt x="21" y="27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0"/>
                    <a:pt x="17" y="0"/>
                  </a:cubicBezTo>
                  <a:cubicBezTo>
                    <a:pt x="11" y="8"/>
                    <a:pt x="6" y="15"/>
                    <a:pt x="0" y="23"/>
                  </a:cubicBezTo>
                  <a:cubicBezTo>
                    <a:pt x="10" y="92"/>
                    <a:pt x="53" y="389"/>
                    <a:pt x="54" y="503"/>
                  </a:cubicBezTo>
                  <a:lnTo>
                    <a:pt x="75" y="508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A4E18AFD-2258-FA43-BC7A-BAC49D895AF6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4211910" y="3467365"/>
              <a:ext cx="247650" cy="352425"/>
            </a:xfrm>
            <a:custGeom>
              <a:avLst/>
              <a:gdLst>
                <a:gd name="T0" fmla="*/ 73 w 89"/>
                <a:gd name="T1" fmla="*/ 0 h 126"/>
                <a:gd name="T2" fmla="*/ 0 w 89"/>
                <a:gd name="T3" fmla="*/ 120 h 126"/>
                <a:gd name="T4" fmla="*/ 13 w 89"/>
                <a:gd name="T5" fmla="*/ 125 h 126"/>
                <a:gd name="T6" fmla="*/ 15 w 89"/>
                <a:gd name="T7" fmla="*/ 126 h 126"/>
                <a:gd name="T8" fmla="*/ 89 w 89"/>
                <a:gd name="T9" fmla="*/ 5 h 126"/>
                <a:gd name="T10" fmla="*/ 73 w 89"/>
                <a:gd name="T1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126">
                  <a:moveTo>
                    <a:pt x="73" y="0"/>
                  </a:moveTo>
                  <a:cubicBezTo>
                    <a:pt x="73" y="0"/>
                    <a:pt x="51" y="53"/>
                    <a:pt x="0" y="120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67" y="58"/>
                    <a:pt x="89" y="5"/>
                    <a:pt x="89" y="5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1" name="Group 3">
            <a:extLst>
              <a:ext uri="{FF2B5EF4-FFF2-40B4-BE49-F238E27FC236}">
                <a16:creationId xmlns:a16="http://schemas.microsoft.com/office/drawing/2014/main" id="{563BA2D0-D094-274D-810B-D5241C2F033A}"/>
              </a:ext>
            </a:extLst>
          </p:cNvPr>
          <p:cNvGrpSpPr/>
          <p:nvPr/>
        </p:nvGrpSpPr>
        <p:grpSpPr>
          <a:xfrm>
            <a:off x="2493224" y="3517581"/>
            <a:ext cx="841821" cy="792065"/>
            <a:chOff x="486892" y="2851059"/>
            <a:chExt cx="1241600" cy="1168216"/>
          </a:xfrm>
        </p:grpSpPr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F4B5A59F-1CE6-574B-A531-17FA7B372AB2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486892" y="2851059"/>
              <a:ext cx="1241600" cy="1168216"/>
            </a:xfrm>
            <a:custGeom>
              <a:avLst/>
              <a:gdLst>
                <a:gd name="T0" fmla="*/ 26 w 444"/>
                <a:gd name="T1" fmla="*/ 164 h 418"/>
                <a:gd name="T2" fmla="*/ 324 w 444"/>
                <a:gd name="T3" fmla="*/ 418 h 418"/>
                <a:gd name="T4" fmla="*/ 376 w 444"/>
                <a:gd name="T5" fmla="*/ 347 h 418"/>
                <a:gd name="T6" fmla="*/ 444 w 444"/>
                <a:gd name="T7" fmla="*/ 207 h 418"/>
                <a:gd name="T8" fmla="*/ 275 w 444"/>
                <a:gd name="T9" fmla="*/ 54 h 418"/>
                <a:gd name="T10" fmla="*/ 191 w 444"/>
                <a:gd name="T11" fmla="*/ 12 h 418"/>
                <a:gd name="T12" fmla="*/ 42 w 444"/>
                <a:gd name="T13" fmla="*/ 89 h 418"/>
                <a:gd name="T14" fmla="*/ 26 w 444"/>
                <a:gd name="T15" fmla="*/ 164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4" h="418">
                  <a:moveTo>
                    <a:pt x="26" y="164"/>
                  </a:moveTo>
                  <a:cubicBezTo>
                    <a:pt x="60" y="207"/>
                    <a:pt x="162" y="328"/>
                    <a:pt x="324" y="418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444" y="207"/>
                    <a:pt x="444" y="207"/>
                    <a:pt x="444" y="207"/>
                  </a:cubicBezTo>
                  <a:cubicBezTo>
                    <a:pt x="329" y="141"/>
                    <a:pt x="275" y="54"/>
                    <a:pt x="275" y="54"/>
                  </a:cubicBezTo>
                  <a:cubicBezTo>
                    <a:pt x="275" y="54"/>
                    <a:pt x="236" y="0"/>
                    <a:pt x="191" y="12"/>
                  </a:cubicBezTo>
                  <a:cubicBezTo>
                    <a:pt x="132" y="28"/>
                    <a:pt x="42" y="89"/>
                    <a:pt x="42" y="89"/>
                  </a:cubicBezTo>
                  <a:cubicBezTo>
                    <a:pt x="42" y="89"/>
                    <a:pt x="0" y="123"/>
                    <a:pt x="26" y="164"/>
                  </a:cubicBezTo>
                  <a:close/>
                </a:path>
              </a:pathLst>
            </a:custGeom>
            <a:gradFill>
              <a:gsLst>
                <a:gs pos="27000">
                  <a:srgbClr val="2980B9"/>
                </a:gs>
                <a:gs pos="58000">
                  <a:srgbClr val="74B5E0"/>
                </a:gs>
                <a:gs pos="64000">
                  <a:srgbClr val="2980B9"/>
                </a:gs>
              </a:gsLst>
              <a:lin ang="72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A4C9E63F-1E21-5E48-9688-6B05CD14F11E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516988" y="3051481"/>
              <a:ext cx="1003695" cy="953984"/>
            </a:xfrm>
            <a:custGeom>
              <a:avLst/>
              <a:gdLst>
                <a:gd name="T0" fmla="*/ 44 w 359"/>
                <a:gd name="T1" fmla="*/ 0 h 341"/>
                <a:gd name="T2" fmla="*/ 359 w 359"/>
                <a:gd name="T3" fmla="*/ 271 h 341"/>
                <a:gd name="T4" fmla="*/ 307 w 359"/>
                <a:gd name="T5" fmla="*/ 341 h 341"/>
                <a:gd name="T6" fmla="*/ 9 w 359"/>
                <a:gd name="T7" fmla="*/ 87 h 341"/>
                <a:gd name="T8" fmla="*/ 1 w 359"/>
                <a:gd name="T9" fmla="*/ 63 h 341"/>
                <a:gd name="T10" fmla="*/ 13 w 359"/>
                <a:gd name="T11" fmla="*/ 25 h 341"/>
                <a:gd name="T12" fmla="*/ 26 w 359"/>
                <a:gd name="T13" fmla="*/ 12 h 341"/>
                <a:gd name="T14" fmla="*/ 44 w 359"/>
                <a:gd name="T15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9" h="341">
                  <a:moveTo>
                    <a:pt x="44" y="0"/>
                  </a:moveTo>
                  <a:cubicBezTo>
                    <a:pt x="45" y="1"/>
                    <a:pt x="196" y="182"/>
                    <a:pt x="359" y="271"/>
                  </a:cubicBezTo>
                  <a:cubicBezTo>
                    <a:pt x="307" y="341"/>
                    <a:pt x="307" y="341"/>
                    <a:pt x="307" y="341"/>
                  </a:cubicBezTo>
                  <a:cubicBezTo>
                    <a:pt x="145" y="251"/>
                    <a:pt x="43" y="130"/>
                    <a:pt x="9" y="87"/>
                  </a:cubicBezTo>
                  <a:cubicBezTo>
                    <a:pt x="9" y="87"/>
                    <a:pt x="1" y="76"/>
                    <a:pt x="1" y="63"/>
                  </a:cubicBezTo>
                  <a:cubicBezTo>
                    <a:pt x="0" y="50"/>
                    <a:pt x="3" y="41"/>
                    <a:pt x="13" y="25"/>
                  </a:cubicBezTo>
                  <a:cubicBezTo>
                    <a:pt x="19" y="17"/>
                    <a:pt x="26" y="12"/>
                    <a:pt x="26" y="12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2D3F50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A8355AE1-979C-6A4B-AA44-F135190B7F90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658022" y="3038331"/>
              <a:ext cx="903090" cy="785912"/>
            </a:xfrm>
            <a:custGeom>
              <a:avLst/>
              <a:gdLst>
                <a:gd name="T0" fmla="*/ 16 w 323"/>
                <a:gd name="T1" fmla="*/ 0 h 281"/>
                <a:gd name="T2" fmla="*/ 0 w 323"/>
                <a:gd name="T3" fmla="*/ 10 h 281"/>
                <a:gd name="T4" fmla="*/ 0 w 323"/>
                <a:gd name="T5" fmla="*/ 10 h 281"/>
                <a:gd name="T6" fmla="*/ 315 w 323"/>
                <a:gd name="T7" fmla="*/ 281 h 281"/>
                <a:gd name="T8" fmla="*/ 315 w 323"/>
                <a:gd name="T9" fmla="*/ 280 h 281"/>
                <a:gd name="T10" fmla="*/ 323 w 323"/>
                <a:gd name="T11" fmla="*/ 264 h 281"/>
                <a:gd name="T12" fmla="*/ 16 w 323"/>
                <a:gd name="T13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3" h="281">
                  <a:moveTo>
                    <a:pt x="16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1"/>
                    <a:pt x="152" y="192"/>
                    <a:pt x="315" y="281"/>
                  </a:cubicBezTo>
                  <a:cubicBezTo>
                    <a:pt x="315" y="280"/>
                    <a:pt x="315" y="280"/>
                    <a:pt x="315" y="280"/>
                  </a:cubicBezTo>
                  <a:cubicBezTo>
                    <a:pt x="323" y="264"/>
                    <a:pt x="323" y="264"/>
                    <a:pt x="323" y="264"/>
                  </a:cubicBezTo>
                  <a:cubicBezTo>
                    <a:pt x="176" y="183"/>
                    <a:pt x="27" y="14"/>
                    <a:pt x="1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5" name="Group 59">
            <a:extLst>
              <a:ext uri="{FF2B5EF4-FFF2-40B4-BE49-F238E27FC236}">
                <a16:creationId xmlns:a16="http://schemas.microsoft.com/office/drawing/2014/main" id="{D0774126-278D-0C4F-8601-B83687F7DE1E}"/>
              </a:ext>
            </a:extLst>
          </p:cNvPr>
          <p:cNvGrpSpPr/>
          <p:nvPr/>
        </p:nvGrpSpPr>
        <p:grpSpPr>
          <a:xfrm>
            <a:off x="3084947" y="3713315"/>
            <a:ext cx="162069" cy="162069"/>
            <a:chOff x="3204409" y="3245628"/>
            <a:chExt cx="239036" cy="239036"/>
          </a:xfrm>
        </p:grpSpPr>
        <p:sp>
          <p:nvSpPr>
            <p:cNvPr id="36" name="Oval 56">
              <a:extLst>
                <a:ext uri="{FF2B5EF4-FFF2-40B4-BE49-F238E27FC236}">
                  <a16:creationId xmlns:a16="http://schemas.microsoft.com/office/drawing/2014/main" id="{02E6B70A-4CAA-054C-8D85-B02EB351B169}"/>
                </a:ext>
              </a:extLst>
            </p:cNvPr>
            <p:cNvSpPr/>
            <p:nvPr/>
          </p:nvSpPr>
          <p:spPr>
            <a:xfrm>
              <a:off x="3204409" y="3245628"/>
              <a:ext cx="239036" cy="239036"/>
            </a:xfrm>
            <a:prstGeom prst="ellipse">
              <a:avLst/>
            </a:prstGeom>
            <a:solidFill>
              <a:srgbClr val="F8F8F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Oval 105">
              <a:extLst>
                <a:ext uri="{FF2B5EF4-FFF2-40B4-BE49-F238E27FC236}">
                  <a16:creationId xmlns:a16="http://schemas.microsoft.com/office/drawing/2014/main" id="{1C4632E8-8485-1844-9EDE-F6C29B9CE054}"/>
                </a:ext>
              </a:extLst>
            </p:cNvPr>
            <p:cNvSpPr/>
            <p:nvPr/>
          </p:nvSpPr>
          <p:spPr>
            <a:xfrm>
              <a:off x="3262595" y="3303814"/>
              <a:ext cx="122664" cy="122664"/>
            </a:xfrm>
            <a:prstGeom prst="ellipse">
              <a:avLst/>
            </a:prstGeom>
            <a:solidFill>
              <a:srgbClr val="2980B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" name="Group 107">
            <a:extLst>
              <a:ext uri="{FF2B5EF4-FFF2-40B4-BE49-F238E27FC236}">
                <a16:creationId xmlns:a16="http://schemas.microsoft.com/office/drawing/2014/main" id="{343E52B2-508C-C346-9409-A988221B5A92}"/>
              </a:ext>
            </a:extLst>
          </p:cNvPr>
          <p:cNvGrpSpPr/>
          <p:nvPr/>
        </p:nvGrpSpPr>
        <p:grpSpPr>
          <a:xfrm>
            <a:off x="3502347" y="4007826"/>
            <a:ext cx="162069" cy="162069"/>
            <a:chOff x="3204409" y="3245628"/>
            <a:chExt cx="239036" cy="239036"/>
          </a:xfrm>
        </p:grpSpPr>
        <p:sp>
          <p:nvSpPr>
            <p:cNvPr id="39" name="Oval 108">
              <a:extLst>
                <a:ext uri="{FF2B5EF4-FFF2-40B4-BE49-F238E27FC236}">
                  <a16:creationId xmlns:a16="http://schemas.microsoft.com/office/drawing/2014/main" id="{98A2C21D-3898-7D40-81D4-3EF2791C3CC7}"/>
                </a:ext>
              </a:extLst>
            </p:cNvPr>
            <p:cNvSpPr/>
            <p:nvPr/>
          </p:nvSpPr>
          <p:spPr>
            <a:xfrm>
              <a:off x="3204409" y="3245628"/>
              <a:ext cx="239036" cy="239036"/>
            </a:xfrm>
            <a:prstGeom prst="ellipse">
              <a:avLst/>
            </a:prstGeom>
            <a:solidFill>
              <a:srgbClr val="F8F8F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Oval 109">
              <a:extLst>
                <a:ext uri="{FF2B5EF4-FFF2-40B4-BE49-F238E27FC236}">
                  <a16:creationId xmlns:a16="http://schemas.microsoft.com/office/drawing/2014/main" id="{8E013B96-09B8-E94B-8023-EA3570DBE0BE}"/>
                </a:ext>
              </a:extLst>
            </p:cNvPr>
            <p:cNvSpPr/>
            <p:nvPr/>
          </p:nvSpPr>
          <p:spPr>
            <a:xfrm>
              <a:off x="3262595" y="3303814"/>
              <a:ext cx="122664" cy="122664"/>
            </a:xfrm>
            <a:prstGeom prst="ellipse">
              <a:avLst/>
            </a:prstGeom>
            <a:solidFill>
              <a:srgbClr val="16A08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1" name="Group 110">
            <a:extLst>
              <a:ext uri="{FF2B5EF4-FFF2-40B4-BE49-F238E27FC236}">
                <a16:creationId xmlns:a16="http://schemas.microsoft.com/office/drawing/2014/main" id="{50EDC579-F477-6247-A1FF-A1E2329C6143}"/>
              </a:ext>
            </a:extLst>
          </p:cNvPr>
          <p:cNvGrpSpPr/>
          <p:nvPr/>
        </p:nvGrpSpPr>
        <p:grpSpPr>
          <a:xfrm>
            <a:off x="4002807" y="4094833"/>
            <a:ext cx="162069" cy="162069"/>
            <a:chOff x="3204409" y="3245628"/>
            <a:chExt cx="239036" cy="239036"/>
          </a:xfrm>
        </p:grpSpPr>
        <p:sp>
          <p:nvSpPr>
            <p:cNvPr id="42" name="Oval 111">
              <a:extLst>
                <a:ext uri="{FF2B5EF4-FFF2-40B4-BE49-F238E27FC236}">
                  <a16:creationId xmlns:a16="http://schemas.microsoft.com/office/drawing/2014/main" id="{53880A81-1AA2-0749-9ABC-CA27046D284E}"/>
                </a:ext>
              </a:extLst>
            </p:cNvPr>
            <p:cNvSpPr/>
            <p:nvPr/>
          </p:nvSpPr>
          <p:spPr>
            <a:xfrm>
              <a:off x="3204409" y="3245628"/>
              <a:ext cx="239036" cy="239036"/>
            </a:xfrm>
            <a:prstGeom prst="ellipse">
              <a:avLst/>
            </a:prstGeom>
            <a:solidFill>
              <a:srgbClr val="F8F8F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Oval 112">
              <a:extLst>
                <a:ext uri="{FF2B5EF4-FFF2-40B4-BE49-F238E27FC236}">
                  <a16:creationId xmlns:a16="http://schemas.microsoft.com/office/drawing/2014/main" id="{AEBBCAE2-234B-DD48-8062-CF7D68832E91}"/>
                </a:ext>
              </a:extLst>
            </p:cNvPr>
            <p:cNvSpPr/>
            <p:nvPr/>
          </p:nvSpPr>
          <p:spPr>
            <a:xfrm>
              <a:off x="3262595" y="3303814"/>
              <a:ext cx="122664" cy="122664"/>
            </a:xfrm>
            <a:prstGeom prst="ellipse">
              <a:avLst/>
            </a:prstGeom>
            <a:solidFill>
              <a:srgbClr val="9BBB5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" name="Group 113">
            <a:extLst>
              <a:ext uri="{FF2B5EF4-FFF2-40B4-BE49-F238E27FC236}">
                <a16:creationId xmlns:a16="http://schemas.microsoft.com/office/drawing/2014/main" id="{9E6AF9A0-8518-5D48-A249-3056363BDA0E}"/>
              </a:ext>
            </a:extLst>
          </p:cNvPr>
          <p:cNvGrpSpPr/>
          <p:nvPr/>
        </p:nvGrpSpPr>
        <p:grpSpPr>
          <a:xfrm>
            <a:off x="4410826" y="3989794"/>
            <a:ext cx="162069" cy="162069"/>
            <a:chOff x="3204409" y="3245628"/>
            <a:chExt cx="239036" cy="239036"/>
          </a:xfrm>
        </p:grpSpPr>
        <p:sp>
          <p:nvSpPr>
            <p:cNvPr id="45" name="Oval 114">
              <a:extLst>
                <a:ext uri="{FF2B5EF4-FFF2-40B4-BE49-F238E27FC236}">
                  <a16:creationId xmlns:a16="http://schemas.microsoft.com/office/drawing/2014/main" id="{0AEB206D-48BA-C642-8859-6F8FD180D0A3}"/>
                </a:ext>
              </a:extLst>
            </p:cNvPr>
            <p:cNvSpPr/>
            <p:nvPr/>
          </p:nvSpPr>
          <p:spPr>
            <a:xfrm>
              <a:off x="3204409" y="3245628"/>
              <a:ext cx="239036" cy="239036"/>
            </a:xfrm>
            <a:prstGeom prst="ellipse">
              <a:avLst/>
            </a:prstGeom>
            <a:solidFill>
              <a:srgbClr val="F8F8F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Oval 115">
              <a:extLst>
                <a:ext uri="{FF2B5EF4-FFF2-40B4-BE49-F238E27FC236}">
                  <a16:creationId xmlns:a16="http://schemas.microsoft.com/office/drawing/2014/main" id="{A46F5C06-5731-5A46-8441-353DC0C1760D}"/>
                </a:ext>
              </a:extLst>
            </p:cNvPr>
            <p:cNvSpPr/>
            <p:nvPr/>
          </p:nvSpPr>
          <p:spPr>
            <a:xfrm>
              <a:off x="3262595" y="3303814"/>
              <a:ext cx="122664" cy="122664"/>
            </a:xfrm>
            <a:prstGeom prst="ellipse">
              <a:avLst/>
            </a:prstGeom>
            <a:solidFill>
              <a:srgbClr val="F39C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7" name="TextBox 125">
            <a:extLst>
              <a:ext uri="{FF2B5EF4-FFF2-40B4-BE49-F238E27FC236}">
                <a16:creationId xmlns:a16="http://schemas.microsoft.com/office/drawing/2014/main" id="{07AB6BCC-704F-0945-957B-73F9C833C35D}"/>
              </a:ext>
            </a:extLst>
          </p:cNvPr>
          <p:cNvSpPr txBox="1"/>
          <p:nvPr/>
        </p:nvSpPr>
        <p:spPr>
          <a:xfrm>
            <a:off x="2442955" y="3062936"/>
            <a:ext cx="1232105" cy="60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0000"/>
              </a:lnSpc>
              <a:tabLst>
                <a:tab pos="685800" algn="l"/>
              </a:tabLst>
            </a:pPr>
            <a:r>
              <a:rPr lang="en-US" sz="1400" b="1" dirty="0">
                <a:solidFill>
                  <a:srgbClr val="2980B9"/>
                </a:solidFill>
                <a:latin typeface="Lato Black" pitchFamily="34" charset="0"/>
              </a:rPr>
              <a:t>1 min</a:t>
            </a:r>
          </a:p>
          <a:p>
            <a:pPr algn="r">
              <a:lnSpc>
                <a:spcPct val="110000"/>
              </a:lnSpc>
              <a:tabLst>
                <a:tab pos="685800" algn="l"/>
              </a:tabLst>
            </a:pPr>
            <a:r>
              <a:rPr lang="en-US" sz="1200" dirty="0">
                <a:solidFill>
                  <a:srgbClr val="434342"/>
                </a:solidFill>
                <a:latin typeface="Lato Light" pitchFamily="34" charset="0"/>
              </a:rPr>
              <a:t>Reactor Venting</a:t>
            </a:r>
          </a:p>
          <a:p>
            <a:pPr algn="r">
              <a:lnSpc>
                <a:spcPct val="110000"/>
              </a:lnSpc>
              <a:tabLst>
                <a:tab pos="685800" algn="l"/>
              </a:tabLst>
            </a:pPr>
            <a:endParaRPr lang="en-US" sz="1200" dirty="0">
              <a:solidFill>
                <a:srgbClr val="000000"/>
              </a:solidFill>
              <a:latin typeface="Lato Light" pitchFamily="34" charset="0"/>
            </a:endParaRPr>
          </a:p>
        </p:txBody>
      </p:sp>
      <p:sp>
        <p:nvSpPr>
          <p:cNvPr id="48" name="TextBox 126">
            <a:extLst>
              <a:ext uri="{FF2B5EF4-FFF2-40B4-BE49-F238E27FC236}">
                <a16:creationId xmlns:a16="http://schemas.microsoft.com/office/drawing/2014/main" id="{588F4F21-DD79-BA42-8827-B844456851D4}"/>
              </a:ext>
            </a:extLst>
          </p:cNvPr>
          <p:cNvSpPr txBox="1"/>
          <p:nvPr/>
        </p:nvSpPr>
        <p:spPr>
          <a:xfrm>
            <a:off x="4200759" y="2438984"/>
            <a:ext cx="1224172" cy="62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  <a:tabLst>
                <a:tab pos="685800" algn="l"/>
              </a:tabLst>
            </a:pPr>
            <a:r>
              <a:rPr lang="en-US" sz="1600" b="1" dirty="0">
                <a:solidFill>
                  <a:srgbClr val="9BBB59"/>
                </a:solidFill>
                <a:latin typeface="Lato Black" pitchFamily="34" charset="0"/>
              </a:rPr>
              <a:t>4 min</a:t>
            </a:r>
          </a:p>
          <a:p>
            <a:pPr>
              <a:lnSpc>
                <a:spcPct val="110000"/>
              </a:lnSpc>
              <a:tabLst>
                <a:tab pos="685800" algn="l"/>
              </a:tabLst>
            </a:pPr>
            <a:r>
              <a:rPr lang="en-US" sz="1200" dirty="0">
                <a:solidFill>
                  <a:srgbClr val="434342"/>
                </a:solidFill>
                <a:latin typeface="Lato Light" pitchFamily="34" charset="0"/>
              </a:rPr>
              <a:t>Pumping down to 10</a:t>
            </a:r>
            <a:r>
              <a:rPr lang="en-US" sz="1200" baseline="30000" dirty="0">
                <a:solidFill>
                  <a:srgbClr val="434342"/>
                </a:solidFill>
                <a:latin typeface="Lato Light" pitchFamily="34" charset="0"/>
              </a:rPr>
              <a:t>-4</a:t>
            </a:r>
            <a:r>
              <a:rPr lang="en-US" sz="1200" dirty="0">
                <a:solidFill>
                  <a:srgbClr val="434342"/>
                </a:solidFill>
                <a:latin typeface="Lato Light" pitchFamily="34" charset="0"/>
              </a:rPr>
              <a:t> Tor</a:t>
            </a:r>
          </a:p>
        </p:txBody>
      </p:sp>
      <p:sp>
        <p:nvSpPr>
          <p:cNvPr id="49" name="TextBox 127">
            <a:extLst>
              <a:ext uri="{FF2B5EF4-FFF2-40B4-BE49-F238E27FC236}">
                <a16:creationId xmlns:a16="http://schemas.microsoft.com/office/drawing/2014/main" id="{8D30E95B-4B41-8941-856C-E8037537E3EC}"/>
              </a:ext>
            </a:extLst>
          </p:cNvPr>
          <p:cNvSpPr txBox="1"/>
          <p:nvPr/>
        </p:nvSpPr>
        <p:spPr>
          <a:xfrm>
            <a:off x="2165559" y="2438984"/>
            <a:ext cx="1509502" cy="556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  <a:tabLst>
                <a:tab pos="685800" algn="l"/>
              </a:tabLst>
            </a:pPr>
            <a:r>
              <a:rPr lang="en-US" sz="1600" b="1" dirty="0">
                <a:solidFill>
                  <a:srgbClr val="16A085"/>
                </a:solidFill>
                <a:latin typeface="Lato Black" pitchFamily="34" charset="0"/>
              </a:rPr>
              <a:t>5 min</a:t>
            </a:r>
          </a:p>
          <a:p>
            <a:pPr algn="r">
              <a:lnSpc>
                <a:spcPct val="110000"/>
              </a:lnSpc>
              <a:tabLst>
                <a:tab pos="685800" algn="l"/>
              </a:tabLst>
            </a:pPr>
            <a:r>
              <a:rPr lang="en-US" sz="1200" dirty="0">
                <a:solidFill>
                  <a:srgbClr val="434342"/>
                </a:solidFill>
                <a:latin typeface="Lato Light" pitchFamily="34" charset="0"/>
              </a:rPr>
              <a:t>Liner replacement</a:t>
            </a:r>
          </a:p>
        </p:txBody>
      </p:sp>
      <p:sp>
        <p:nvSpPr>
          <p:cNvPr id="50" name="TextBox 128">
            <a:extLst>
              <a:ext uri="{FF2B5EF4-FFF2-40B4-BE49-F238E27FC236}">
                <a16:creationId xmlns:a16="http://schemas.microsoft.com/office/drawing/2014/main" id="{C0456472-D36D-1C4C-B1D4-C599E493C664}"/>
              </a:ext>
            </a:extLst>
          </p:cNvPr>
          <p:cNvSpPr txBox="1"/>
          <p:nvPr/>
        </p:nvSpPr>
        <p:spPr>
          <a:xfrm>
            <a:off x="4216618" y="3076284"/>
            <a:ext cx="843305" cy="60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  <a:tabLst>
                <a:tab pos="685800" algn="l"/>
              </a:tabLst>
            </a:pPr>
            <a:r>
              <a:rPr lang="en-US" sz="1400" b="1" dirty="0">
                <a:solidFill>
                  <a:srgbClr val="F39C12"/>
                </a:solidFill>
                <a:latin typeface="Lato Black" pitchFamily="34" charset="0"/>
              </a:rPr>
              <a:t>5 min</a:t>
            </a:r>
          </a:p>
          <a:p>
            <a:pPr>
              <a:lnSpc>
                <a:spcPct val="110000"/>
              </a:lnSpc>
              <a:tabLst>
                <a:tab pos="685800" algn="l"/>
              </a:tabLst>
            </a:pPr>
            <a:r>
              <a:rPr lang="en-US" sz="1200" dirty="0">
                <a:solidFill>
                  <a:srgbClr val="434342"/>
                </a:solidFill>
                <a:latin typeface="Lato Light" pitchFamily="34" charset="0"/>
              </a:rPr>
              <a:t>Plasma cleaning</a:t>
            </a:r>
          </a:p>
        </p:txBody>
      </p:sp>
      <p:grpSp>
        <p:nvGrpSpPr>
          <p:cNvPr id="51" name="Group 27">
            <a:extLst>
              <a:ext uri="{FF2B5EF4-FFF2-40B4-BE49-F238E27FC236}">
                <a16:creationId xmlns:a16="http://schemas.microsoft.com/office/drawing/2014/main" id="{50A5082D-6423-FF4D-BB8B-859B59BACEA3}"/>
              </a:ext>
            </a:extLst>
          </p:cNvPr>
          <p:cNvGrpSpPr/>
          <p:nvPr/>
        </p:nvGrpSpPr>
        <p:grpSpPr>
          <a:xfrm>
            <a:off x="3207566" y="3069621"/>
            <a:ext cx="576825" cy="710952"/>
            <a:chOff x="1540474" y="2170677"/>
            <a:chExt cx="850759" cy="1088588"/>
          </a:xfrm>
        </p:grpSpPr>
        <p:sp>
          <p:nvSpPr>
            <p:cNvPr id="52" name="Oval 130">
              <a:extLst>
                <a:ext uri="{FF2B5EF4-FFF2-40B4-BE49-F238E27FC236}">
                  <a16:creationId xmlns:a16="http://schemas.microsoft.com/office/drawing/2014/main" id="{D838B790-815D-264D-9A54-8E5F4CEA3E84}"/>
                </a:ext>
              </a:extLst>
            </p:cNvPr>
            <p:cNvSpPr/>
            <p:nvPr/>
          </p:nvSpPr>
          <p:spPr>
            <a:xfrm>
              <a:off x="2301248" y="2170677"/>
              <a:ext cx="89985" cy="89985"/>
            </a:xfrm>
            <a:prstGeom prst="ellipse">
              <a:avLst/>
            </a:prstGeom>
            <a:solidFill>
              <a:srgbClr val="2880B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3" name="Elbow Connector 2055">
              <a:extLst>
                <a:ext uri="{FF2B5EF4-FFF2-40B4-BE49-F238E27FC236}">
                  <a16:creationId xmlns:a16="http://schemas.microsoft.com/office/drawing/2014/main" id="{703D8BF3-29F7-EA42-8330-6AF81F166144}"/>
                </a:ext>
              </a:extLst>
            </p:cNvPr>
            <p:cNvCxnSpPr/>
            <p:nvPr/>
          </p:nvCxnSpPr>
          <p:spPr>
            <a:xfrm flipV="1">
              <a:off x="1540474" y="2260662"/>
              <a:ext cx="805767" cy="998603"/>
            </a:xfrm>
            <a:prstGeom prst="bentConnector2">
              <a:avLst/>
            </a:prstGeom>
            <a:noFill/>
            <a:ln w="6350" cap="flat" cmpd="sng" algn="ctr">
              <a:solidFill>
                <a:srgbClr val="95A5A6"/>
              </a:solidFill>
              <a:prstDash val="dash"/>
              <a:miter lim="800000"/>
            </a:ln>
            <a:effectLst/>
          </p:spPr>
        </p:cxnSp>
      </p:grpSp>
      <p:grpSp>
        <p:nvGrpSpPr>
          <p:cNvPr id="54" name="Group 28">
            <a:extLst>
              <a:ext uri="{FF2B5EF4-FFF2-40B4-BE49-F238E27FC236}">
                <a16:creationId xmlns:a16="http://schemas.microsoft.com/office/drawing/2014/main" id="{80AE3374-F924-B949-B258-AE9693322BEA}"/>
              </a:ext>
            </a:extLst>
          </p:cNvPr>
          <p:cNvGrpSpPr/>
          <p:nvPr/>
        </p:nvGrpSpPr>
        <p:grpSpPr>
          <a:xfrm>
            <a:off x="3624965" y="2543654"/>
            <a:ext cx="159426" cy="1545206"/>
            <a:chOff x="2156096" y="1414615"/>
            <a:chExt cx="235137" cy="2279023"/>
          </a:xfrm>
        </p:grpSpPr>
        <p:sp>
          <p:nvSpPr>
            <p:cNvPr id="55" name="Oval 2053">
              <a:extLst>
                <a:ext uri="{FF2B5EF4-FFF2-40B4-BE49-F238E27FC236}">
                  <a16:creationId xmlns:a16="http://schemas.microsoft.com/office/drawing/2014/main" id="{677ECA2D-D3F5-9649-8358-086A956A8E5B}"/>
                </a:ext>
              </a:extLst>
            </p:cNvPr>
            <p:cNvSpPr/>
            <p:nvPr/>
          </p:nvSpPr>
          <p:spPr>
            <a:xfrm>
              <a:off x="2301248" y="1414615"/>
              <a:ext cx="89985" cy="89985"/>
            </a:xfrm>
            <a:prstGeom prst="ellipse">
              <a:avLst/>
            </a:prstGeom>
            <a:solidFill>
              <a:srgbClr val="15A0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6" name="Elbow Connector 2057">
              <a:extLst>
                <a:ext uri="{FF2B5EF4-FFF2-40B4-BE49-F238E27FC236}">
                  <a16:creationId xmlns:a16="http://schemas.microsoft.com/office/drawing/2014/main" id="{E400577F-193A-6D4D-B16E-8573FA632127}"/>
                </a:ext>
              </a:extLst>
            </p:cNvPr>
            <p:cNvCxnSpPr/>
            <p:nvPr/>
          </p:nvCxnSpPr>
          <p:spPr>
            <a:xfrm flipV="1">
              <a:off x="2156096" y="1459608"/>
              <a:ext cx="235137" cy="2234030"/>
            </a:xfrm>
            <a:prstGeom prst="bentConnector3">
              <a:avLst>
                <a:gd name="adj1" fmla="val 197220"/>
              </a:avLst>
            </a:prstGeom>
            <a:noFill/>
            <a:ln w="6350" cap="flat" cmpd="sng" algn="ctr">
              <a:solidFill>
                <a:srgbClr val="95A5A6"/>
              </a:solidFill>
              <a:prstDash val="dash"/>
              <a:miter lim="800000"/>
            </a:ln>
            <a:effectLst/>
          </p:spPr>
        </p:cxnSp>
      </p:grpSp>
      <p:grpSp>
        <p:nvGrpSpPr>
          <p:cNvPr id="57" name="Group 29">
            <a:extLst>
              <a:ext uri="{FF2B5EF4-FFF2-40B4-BE49-F238E27FC236}">
                <a16:creationId xmlns:a16="http://schemas.microsoft.com/office/drawing/2014/main" id="{D4E914D9-155D-2149-A730-0A21BC075A98}"/>
              </a:ext>
            </a:extLst>
          </p:cNvPr>
          <p:cNvGrpSpPr/>
          <p:nvPr/>
        </p:nvGrpSpPr>
        <p:grpSpPr>
          <a:xfrm>
            <a:off x="4083842" y="2543654"/>
            <a:ext cx="156933" cy="1590631"/>
            <a:chOff x="2832892" y="1414615"/>
            <a:chExt cx="231460" cy="2346019"/>
          </a:xfrm>
        </p:grpSpPr>
        <p:sp>
          <p:nvSpPr>
            <p:cNvPr id="58" name="Oval 129">
              <a:extLst>
                <a:ext uri="{FF2B5EF4-FFF2-40B4-BE49-F238E27FC236}">
                  <a16:creationId xmlns:a16="http://schemas.microsoft.com/office/drawing/2014/main" id="{31381316-314A-0A46-BFB1-39319797EC01}"/>
                </a:ext>
              </a:extLst>
            </p:cNvPr>
            <p:cNvSpPr/>
            <p:nvPr/>
          </p:nvSpPr>
          <p:spPr>
            <a:xfrm>
              <a:off x="2974367" y="1414615"/>
              <a:ext cx="89985" cy="89985"/>
            </a:xfrm>
            <a:prstGeom prst="ellipse">
              <a:avLst/>
            </a:prstGeom>
            <a:solidFill>
              <a:srgbClr val="9BBB5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9" name="Elbow Connector 2060">
              <a:extLst>
                <a:ext uri="{FF2B5EF4-FFF2-40B4-BE49-F238E27FC236}">
                  <a16:creationId xmlns:a16="http://schemas.microsoft.com/office/drawing/2014/main" id="{2F6ECDBA-C0E6-544B-85A8-57FC2E548B62}"/>
                </a:ext>
              </a:extLst>
            </p:cNvPr>
            <p:cNvCxnSpPr/>
            <p:nvPr/>
          </p:nvCxnSpPr>
          <p:spPr>
            <a:xfrm rot="5400000" flipH="1" flipV="1">
              <a:off x="1753117" y="2539384"/>
              <a:ext cx="2301025" cy="141475"/>
            </a:xfrm>
            <a:prstGeom prst="bentConnector2">
              <a:avLst/>
            </a:prstGeom>
            <a:noFill/>
            <a:ln w="6350" cap="flat" cmpd="sng" algn="ctr">
              <a:solidFill>
                <a:srgbClr val="95A5A6"/>
              </a:solidFill>
              <a:prstDash val="dash"/>
              <a:miter lim="800000"/>
            </a:ln>
            <a:effectLst/>
          </p:spPr>
        </p:cxnSp>
      </p:grpSp>
      <p:grpSp>
        <p:nvGrpSpPr>
          <p:cNvPr id="60" name="Group 30">
            <a:extLst>
              <a:ext uri="{FF2B5EF4-FFF2-40B4-BE49-F238E27FC236}">
                <a16:creationId xmlns:a16="http://schemas.microsoft.com/office/drawing/2014/main" id="{F0062A59-5D34-8E41-98C1-9C449C50EE26}"/>
              </a:ext>
            </a:extLst>
          </p:cNvPr>
          <p:cNvGrpSpPr/>
          <p:nvPr/>
        </p:nvGrpSpPr>
        <p:grpSpPr>
          <a:xfrm>
            <a:off x="4179764" y="3056273"/>
            <a:ext cx="270514" cy="1014556"/>
            <a:chOff x="2974367" y="2170677"/>
            <a:chExt cx="398981" cy="1496367"/>
          </a:xfrm>
        </p:grpSpPr>
        <p:sp>
          <p:nvSpPr>
            <p:cNvPr id="61" name="Oval 131">
              <a:extLst>
                <a:ext uri="{FF2B5EF4-FFF2-40B4-BE49-F238E27FC236}">
                  <a16:creationId xmlns:a16="http://schemas.microsoft.com/office/drawing/2014/main" id="{DCAA70AA-881B-1345-96E7-0741717E3637}"/>
                </a:ext>
              </a:extLst>
            </p:cNvPr>
            <p:cNvSpPr/>
            <p:nvPr/>
          </p:nvSpPr>
          <p:spPr>
            <a:xfrm>
              <a:off x="2974367" y="2170677"/>
              <a:ext cx="89985" cy="89985"/>
            </a:xfrm>
            <a:prstGeom prst="ellipse">
              <a:avLst/>
            </a:prstGeom>
            <a:solidFill>
              <a:srgbClr val="F39C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2" name="Elbow Connector 2064">
              <a:extLst>
                <a:ext uri="{FF2B5EF4-FFF2-40B4-BE49-F238E27FC236}">
                  <a16:creationId xmlns:a16="http://schemas.microsoft.com/office/drawing/2014/main" id="{D1E1BFC7-3DBC-DE42-8FB7-E50469267BE4}"/>
                </a:ext>
              </a:extLst>
            </p:cNvPr>
            <p:cNvCxnSpPr/>
            <p:nvPr/>
          </p:nvCxnSpPr>
          <p:spPr>
            <a:xfrm rot="10800000">
              <a:off x="3019361" y="2260663"/>
              <a:ext cx="353987" cy="1406381"/>
            </a:xfrm>
            <a:prstGeom prst="bentConnector2">
              <a:avLst/>
            </a:prstGeom>
            <a:noFill/>
            <a:ln w="6350" cap="flat" cmpd="sng" algn="ctr">
              <a:solidFill>
                <a:srgbClr val="95A5A6"/>
              </a:solidFill>
              <a:prstDash val="dash"/>
              <a:miter lim="800000"/>
            </a:ln>
            <a:effectLst/>
          </p:spPr>
        </p:cxn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ED45444B-1CBF-A646-9D7D-9D03F48326F0}"/>
              </a:ext>
            </a:extLst>
          </p:cNvPr>
          <p:cNvSpPr/>
          <p:nvPr/>
        </p:nvSpPr>
        <p:spPr>
          <a:xfrm>
            <a:off x="5528861" y="958676"/>
            <a:ext cx="1457031" cy="1912454"/>
          </a:xfrm>
          <a:prstGeom prst="rect">
            <a:avLst/>
          </a:prstGeom>
          <a:solidFill>
            <a:srgbClr val="2C3E50"/>
          </a:solidFill>
          <a:ln w="762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4" name="Group 116">
            <a:extLst>
              <a:ext uri="{FF2B5EF4-FFF2-40B4-BE49-F238E27FC236}">
                <a16:creationId xmlns:a16="http://schemas.microsoft.com/office/drawing/2014/main" id="{7F58B9F5-D0AD-CA48-B9C0-EBDA2FE8E51F}"/>
              </a:ext>
            </a:extLst>
          </p:cNvPr>
          <p:cNvGrpSpPr/>
          <p:nvPr/>
        </p:nvGrpSpPr>
        <p:grpSpPr>
          <a:xfrm>
            <a:off x="5050254" y="3297506"/>
            <a:ext cx="239036" cy="239036"/>
            <a:chOff x="3391621" y="3114973"/>
            <a:chExt cx="239036" cy="239036"/>
          </a:xfrm>
        </p:grpSpPr>
        <p:sp>
          <p:nvSpPr>
            <p:cNvPr id="65" name="Oval 117">
              <a:extLst>
                <a:ext uri="{FF2B5EF4-FFF2-40B4-BE49-F238E27FC236}">
                  <a16:creationId xmlns:a16="http://schemas.microsoft.com/office/drawing/2014/main" id="{4F33D37D-FF4F-504C-AC0E-95304EECAB03}"/>
                </a:ext>
              </a:extLst>
            </p:cNvPr>
            <p:cNvSpPr/>
            <p:nvPr/>
          </p:nvSpPr>
          <p:spPr>
            <a:xfrm>
              <a:off x="3391621" y="3114973"/>
              <a:ext cx="239036" cy="239036"/>
            </a:xfrm>
            <a:prstGeom prst="ellipse">
              <a:avLst/>
            </a:prstGeom>
            <a:solidFill>
              <a:srgbClr val="F8F8F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Oval 118">
              <a:extLst>
                <a:ext uri="{FF2B5EF4-FFF2-40B4-BE49-F238E27FC236}">
                  <a16:creationId xmlns:a16="http://schemas.microsoft.com/office/drawing/2014/main" id="{49B7772F-5E8B-1A4E-9922-A89AAF62F8D4}"/>
                </a:ext>
              </a:extLst>
            </p:cNvPr>
            <p:cNvSpPr/>
            <p:nvPr/>
          </p:nvSpPr>
          <p:spPr>
            <a:xfrm>
              <a:off x="3449807" y="3173159"/>
              <a:ext cx="122664" cy="122664"/>
            </a:xfrm>
            <a:prstGeom prst="ellipse">
              <a:avLst/>
            </a:prstGeom>
            <a:solidFill>
              <a:srgbClr val="C0392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7" name="Group 2049">
            <a:extLst>
              <a:ext uri="{FF2B5EF4-FFF2-40B4-BE49-F238E27FC236}">
                <a16:creationId xmlns:a16="http://schemas.microsoft.com/office/drawing/2014/main" id="{55CB9816-2F5F-8248-B472-2CAA262E3EA9}"/>
              </a:ext>
            </a:extLst>
          </p:cNvPr>
          <p:cNvGrpSpPr/>
          <p:nvPr/>
        </p:nvGrpSpPr>
        <p:grpSpPr>
          <a:xfrm>
            <a:off x="5808414" y="1212334"/>
            <a:ext cx="897925" cy="869008"/>
            <a:chOff x="6723452" y="1709095"/>
            <a:chExt cx="897925" cy="869008"/>
          </a:xfrm>
        </p:grpSpPr>
        <p:pic>
          <p:nvPicPr>
            <p:cNvPr id="68" name="Picture 1">
              <a:extLst>
                <a:ext uri="{FF2B5EF4-FFF2-40B4-BE49-F238E27FC236}">
                  <a16:creationId xmlns:a16="http://schemas.microsoft.com/office/drawing/2014/main" id="{F6685B4F-32A7-8645-A986-241F59FE5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23452" y="2422665"/>
              <a:ext cx="897925" cy="155438"/>
            </a:xfrm>
            <a:prstGeom prst="rect">
              <a:avLst/>
            </a:prstGeom>
          </p:spPr>
        </p:pic>
        <p:sp>
          <p:nvSpPr>
            <p:cNvPr id="69" name="Oval 2068">
              <a:extLst>
                <a:ext uri="{FF2B5EF4-FFF2-40B4-BE49-F238E27FC236}">
                  <a16:creationId xmlns:a16="http://schemas.microsoft.com/office/drawing/2014/main" id="{69FBE3C8-C327-F34E-8DC1-C6E15F0B255F}"/>
                </a:ext>
              </a:extLst>
            </p:cNvPr>
            <p:cNvSpPr/>
            <p:nvPr/>
          </p:nvSpPr>
          <p:spPr>
            <a:xfrm>
              <a:off x="6778883" y="1709095"/>
              <a:ext cx="773081" cy="773081"/>
            </a:xfrm>
            <a:prstGeom prst="ellipse">
              <a:avLst/>
            </a:prstGeom>
            <a:solidFill>
              <a:srgbClr val="2C3E50"/>
            </a:solidFill>
            <a:ln w="9525" cap="flat" cmpd="sng" algn="ctr">
              <a:solidFill>
                <a:srgbClr val="95A5A6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Oval 152">
              <a:extLst>
                <a:ext uri="{FF2B5EF4-FFF2-40B4-BE49-F238E27FC236}">
                  <a16:creationId xmlns:a16="http://schemas.microsoft.com/office/drawing/2014/main" id="{232B7D90-0CFA-F74C-BC4D-D410C6D7D51F}"/>
                </a:ext>
              </a:extLst>
            </p:cNvPr>
            <p:cNvSpPr/>
            <p:nvPr/>
          </p:nvSpPr>
          <p:spPr>
            <a:xfrm>
              <a:off x="6850731" y="1776180"/>
              <a:ext cx="638910" cy="638910"/>
            </a:xfrm>
            <a:prstGeom prst="ellipse">
              <a:avLst/>
            </a:prstGeom>
            <a:solidFill>
              <a:srgbClr val="C0392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40">
              <a:extLst>
                <a:ext uri="{FF2B5EF4-FFF2-40B4-BE49-F238E27FC236}">
                  <a16:creationId xmlns:a16="http://schemas.microsoft.com/office/drawing/2014/main" id="{69CCDCB9-7D47-DB47-86CA-E7ED285192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74333" y="1918166"/>
              <a:ext cx="382181" cy="390724"/>
            </a:xfrm>
            <a:custGeom>
              <a:avLst/>
              <a:gdLst>
                <a:gd name="T0" fmla="*/ 29 w 360"/>
                <a:gd name="T1" fmla="*/ 65 h 368"/>
                <a:gd name="T2" fmla="*/ 79 w 360"/>
                <a:gd name="T3" fmla="*/ 65 h 368"/>
                <a:gd name="T4" fmla="*/ 101 w 360"/>
                <a:gd name="T5" fmla="*/ 170 h 368"/>
                <a:gd name="T6" fmla="*/ 29 w 360"/>
                <a:gd name="T7" fmla="*/ 65 h 368"/>
                <a:gd name="T8" fmla="*/ 180 w 360"/>
                <a:gd name="T9" fmla="*/ 25 h 368"/>
                <a:gd name="T10" fmla="*/ 256 w 360"/>
                <a:gd name="T11" fmla="*/ 55 h 368"/>
                <a:gd name="T12" fmla="*/ 180 w 360"/>
                <a:gd name="T13" fmla="*/ 86 h 368"/>
                <a:gd name="T14" fmla="*/ 104 w 360"/>
                <a:gd name="T15" fmla="*/ 55 h 368"/>
                <a:gd name="T16" fmla="*/ 180 w 360"/>
                <a:gd name="T17" fmla="*/ 25 h 368"/>
                <a:gd name="T18" fmla="*/ 259 w 360"/>
                <a:gd name="T19" fmla="*/ 170 h 368"/>
                <a:gd name="T20" fmla="*/ 281 w 360"/>
                <a:gd name="T21" fmla="*/ 65 h 368"/>
                <a:gd name="T22" fmla="*/ 331 w 360"/>
                <a:gd name="T23" fmla="*/ 65 h 368"/>
                <a:gd name="T24" fmla="*/ 259 w 360"/>
                <a:gd name="T25" fmla="*/ 170 h 368"/>
                <a:gd name="T26" fmla="*/ 204 w 360"/>
                <a:gd name="T27" fmla="*/ 271 h 368"/>
                <a:gd name="T28" fmla="*/ 262 w 360"/>
                <a:gd name="T29" fmla="*/ 202 h 368"/>
                <a:gd name="T30" fmla="*/ 360 w 360"/>
                <a:gd name="T31" fmla="*/ 51 h 368"/>
                <a:gd name="T32" fmla="*/ 346 w 360"/>
                <a:gd name="T33" fmla="*/ 37 h 368"/>
                <a:gd name="T34" fmla="*/ 278 w 360"/>
                <a:gd name="T35" fmla="*/ 37 h 368"/>
                <a:gd name="T36" fmla="*/ 180 w 360"/>
                <a:gd name="T37" fmla="*/ 0 h 368"/>
                <a:gd name="T38" fmla="*/ 83 w 360"/>
                <a:gd name="T39" fmla="*/ 37 h 368"/>
                <a:gd name="T40" fmla="*/ 14 w 360"/>
                <a:gd name="T41" fmla="*/ 37 h 368"/>
                <a:gd name="T42" fmla="*/ 0 w 360"/>
                <a:gd name="T43" fmla="*/ 51 h 368"/>
                <a:gd name="T44" fmla="*/ 99 w 360"/>
                <a:gd name="T45" fmla="*/ 202 h 368"/>
                <a:gd name="T46" fmla="*/ 157 w 360"/>
                <a:gd name="T47" fmla="*/ 271 h 368"/>
                <a:gd name="T48" fmla="*/ 157 w 360"/>
                <a:gd name="T49" fmla="*/ 297 h 368"/>
                <a:gd name="T50" fmla="*/ 91 w 360"/>
                <a:gd name="T51" fmla="*/ 332 h 368"/>
                <a:gd name="T52" fmla="*/ 180 w 360"/>
                <a:gd name="T53" fmla="*/ 368 h 368"/>
                <a:gd name="T54" fmla="*/ 269 w 360"/>
                <a:gd name="T55" fmla="*/ 332 h 368"/>
                <a:gd name="T56" fmla="*/ 204 w 360"/>
                <a:gd name="T57" fmla="*/ 297 h 368"/>
                <a:gd name="T58" fmla="*/ 204 w 360"/>
                <a:gd name="T59" fmla="*/ 271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0" h="368">
                  <a:moveTo>
                    <a:pt x="29" y="65"/>
                  </a:moveTo>
                  <a:cubicBezTo>
                    <a:pt x="79" y="65"/>
                    <a:pt x="79" y="65"/>
                    <a:pt x="79" y="65"/>
                  </a:cubicBezTo>
                  <a:cubicBezTo>
                    <a:pt x="81" y="114"/>
                    <a:pt x="90" y="146"/>
                    <a:pt x="101" y="170"/>
                  </a:cubicBezTo>
                  <a:cubicBezTo>
                    <a:pt x="66" y="146"/>
                    <a:pt x="34" y="119"/>
                    <a:pt x="29" y="65"/>
                  </a:cubicBezTo>
                  <a:close/>
                  <a:moveTo>
                    <a:pt x="180" y="25"/>
                  </a:moveTo>
                  <a:cubicBezTo>
                    <a:pt x="235" y="25"/>
                    <a:pt x="256" y="47"/>
                    <a:pt x="256" y="55"/>
                  </a:cubicBezTo>
                  <a:cubicBezTo>
                    <a:pt x="256" y="64"/>
                    <a:pt x="235" y="86"/>
                    <a:pt x="180" y="86"/>
                  </a:cubicBezTo>
                  <a:cubicBezTo>
                    <a:pt x="126" y="86"/>
                    <a:pt x="104" y="64"/>
                    <a:pt x="104" y="55"/>
                  </a:cubicBezTo>
                  <a:cubicBezTo>
                    <a:pt x="104" y="47"/>
                    <a:pt x="126" y="25"/>
                    <a:pt x="180" y="25"/>
                  </a:cubicBezTo>
                  <a:close/>
                  <a:moveTo>
                    <a:pt x="259" y="170"/>
                  </a:moveTo>
                  <a:cubicBezTo>
                    <a:pt x="271" y="146"/>
                    <a:pt x="280" y="114"/>
                    <a:pt x="281" y="65"/>
                  </a:cubicBezTo>
                  <a:cubicBezTo>
                    <a:pt x="331" y="65"/>
                    <a:pt x="331" y="65"/>
                    <a:pt x="331" y="65"/>
                  </a:cubicBezTo>
                  <a:cubicBezTo>
                    <a:pt x="327" y="119"/>
                    <a:pt x="294" y="146"/>
                    <a:pt x="259" y="170"/>
                  </a:cubicBezTo>
                  <a:close/>
                  <a:moveTo>
                    <a:pt x="204" y="271"/>
                  </a:moveTo>
                  <a:cubicBezTo>
                    <a:pt x="204" y="242"/>
                    <a:pt x="226" y="226"/>
                    <a:pt x="262" y="202"/>
                  </a:cubicBezTo>
                  <a:cubicBezTo>
                    <a:pt x="306" y="173"/>
                    <a:pt x="360" y="137"/>
                    <a:pt x="360" y="51"/>
                  </a:cubicBezTo>
                  <a:cubicBezTo>
                    <a:pt x="360" y="43"/>
                    <a:pt x="354" y="37"/>
                    <a:pt x="346" y="37"/>
                  </a:cubicBezTo>
                  <a:cubicBezTo>
                    <a:pt x="278" y="37"/>
                    <a:pt x="278" y="37"/>
                    <a:pt x="278" y="37"/>
                  </a:cubicBezTo>
                  <a:cubicBezTo>
                    <a:pt x="268" y="19"/>
                    <a:pt x="239" y="0"/>
                    <a:pt x="180" y="0"/>
                  </a:cubicBezTo>
                  <a:cubicBezTo>
                    <a:pt x="122" y="0"/>
                    <a:pt x="93" y="19"/>
                    <a:pt x="83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7" y="37"/>
                    <a:pt x="0" y="43"/>
                    <a:pt x="0" y="51"/>
                  </a:cubicBezTo>
                  <a:cubicBezTo>
                    <a:pt x="0" y="137"/>
                    <a:pt x="55" y="173"/>
                    <a:pt x="99" y="202"/>
                  </a:cubicBezTo>
                  <a:cubicBezTo>
                    <a:pt x="135" y="226"/>
                    <a:pt x="157" y="242"/>
                    <a:pt x="157" y="271"/>
                  </a:cubicBezTo>
                  <a:cubicBezTo>
                    <a:pt x="157" y="297"/>
                    <a:pt x="157" y="297"/>
                    <a:pt x="157" y="297"/>
                  </a:cubicBezTo>
                  <a:cubicBezTo>
                    <a:pt x="119" y="302"/>
                    <a:pt x="91" y="315"/>
                    <a:pt x="91" y="332"/>
                  </a:cubicBezTo>
                  <a:cubicBezTo>
                    <a:pt x="91" y="352"/>
                    <a:pt x="131" y="368"/>
                    <a:pt x="180" y="368"/>
                  </a:cubicBezTo>
                  <a:cubicBezTo>
                    <a:pt x="229" y="368"/>
                    <a:pt x="269" y="352"/>
                    <a:pt x="269" y="332"/>
                  </a:cubicBezTo>
                  <a:cubicBezTo>
                    <a:pt x="269" y="315"/>
                    <a:pt x="242" y="302"/>
                    <a:pt x="204" y="297"/>
                  </a:cubicBezTo>
                  <a:cubicBezTo>
                    <a:pt x="204" y="271"/>
                    <a:pt x="204" y="271"/>
                    <a:pt x="204" y="2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2" name="TextBox 148">
            <a:extLst>
              <a:ext uri="{FF2B5EF4-FFF2-40B4-BE49-F238E27FC236}">
                <a16:creationId xmlns:a16="http://schemas.microsoft.com/office/drawing/2014/main" id="{A7992E02-2E01-0B49-A7C6-50FE07F497EE}"/>
              </a:ext>
            </a:extLst>
          </p:cNvPr>
          <p:cNvSpPr txBox="1"/>
          <p:nvPr/>
        </p:nvSpPr>
        <p:spPr>
          <a:xfrm>
            <a:off x="5649104" y="2072822"/>
            <a:ext cx="1216544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1100" dirty="0">
                <a:solidFill>
                  <a:srgbClr val="FFFFFF"/>
                </a:solidFill>
                <a:latin typeface="Lato Black" pitchFamily="34" charset="0"/>
              </a:rPr>
              <a:t>EASY LINER replacement by a single person</a:t>
            </a:r>
          </a:p>
        </p:txBody>
      </p:sp>
      <p:cxnSp>
        <p:nvCxnSpPr>
          <p:cNvPr id="73" name="Elbow Connector 2071">
            <a:extLst>
              <a:ext uri="{FF2B5EF4-FFF2-40B4-BE49-F238E27FC236}">
                <a16:creationId xmlns:a16="http://schemas.microsoft.com/office/drawing/2014/main" id="{EC49B0FC-3575-4B47-A943-1165EC97E457}"/>
              </a:ext>
            </a:extLst>
          </p:cNvPr>
          <p:cNvCxnSpPr/>
          <p:nvPr/>
        </p:nvCxnSpPr>
        <p:spPr>
          <a:xfrm rot="5400000" flipH="1" flipV="1">
            <a:off x="5014875" y="2731537"/>
            <a:ext cx="779054" cy="469260"/>
          </a:xfrm>
          <a:prstGeom prst="bentConnector3">
            <a:avLst>
              <a:gd name="adj1" fmla="val 107056"/>
            </a:avLst>
          </a:prstGeom>
          <a:noFill/>
          <a:ln w="6350" cap="flat" cmpd="sng" algn="ctr">
            <a:solidFill>
              <a:srgbClr val="95A5A6"/>
            </a:solidFill>
            <a:prstDash val="dash"/>
            <a:miter lim="800000"/>
          </a:ln>
          <a:effectLst/>
        </p:spPr>
      </p:cxnSp>
      <p:pic>
        <p:nvPicPr>
          <p:cNvPr id="74" name="Image 73" descr="CP22-PWP.jpg">
            <a:extLst>
              <a:ext uri="{FF2B5EF4-FFF2-40B4-BE49-F238E27FC236}">
                <a16:creationId xmlns:a16="http://schemas.microsoft.com/office/drawing/2014/main" id="{187E30DF-BC56-7846-8903-2B40733BDD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5" y="1074962"/>
            <a:ext cx="2703098" cy="1735389"/>
          </a:xfrm>
          <a:prstGeom prst="rect">
            <a:avLst/>
          </a:prstGeom>
        </p:spPr>
      </p:pic>
      <p:grpSp>
        <p:nvGrpSpPr>
          <p:cNvPr id="75" name="Groupe 13">
            <a:extLst>
              <a:ext uri="{FF2B5EF4-FFF2-40B4-BE49-F238E27FC236}">
                <a16:creationId xmlns:a16="http://schemas.microsoft.com/office/drawing/2014/main" id="{78823661-9C49-2541-8963-119B9C4A5B67}"/>
              </a:ext>
            </a:extLst>
          </p:cNvPr>
          <p:cNvGrpSpPr/>
          <p:nvPr/>
        </p:nvGrpSpPr>
        <p:grpSpPr>
          <a:xfrm>
            <a:off x="6289141" y="3252381"/>
            <a:ext cx="2280059" cy="1510889"/>
            <a:chOff x="-8" y="-1"/>
            <a:chExt cx="4539868" cy="2939444"/>
          </a:xfrm>
        </p:grpSpPr>
        <p:pic>
          <p:nvPicPr>
            <p:cNvPr id="76" name="Image 75">
              <a:extLst>
                <a:ext uri="{FF2B5EF4-FFF2-40B4-BE49-F238E27FC236}">
                  <a16:creationId xmlns:a16="http://schemas.microsoft.com/office/drawing/2014/main" id="{8763AE46-F8B2-F04E-936A-1DFC97014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8" y="-1"/>
              <a:ext cx="4539868" cy="2939444"/>
            </a:xfrm>
            <a:prstGeom prst="rect">
              <a:avLst/>
            </a:prstGeom>
          </p:spPr>
        </p:pic>
        <p:sp>
          <p:nvSpPr>
            <p:cNvPr id="77" name="Flèche vers le haut 76">
              <a:extLst>
                <a:ext uri="{FF2B5EF4-FFF2-40B4-BE49-F238E27FC236}">
                  <a16:creationId xmlns:a16="http://schemas.microsoft.com/office/drawing/2014/main" id="{FDA458E5-6ECD-6F42-B3BF-1AF9D63B5BBB}"/>
                </a:ext>
              </a:extLst>
            </p:cNvPr>
            <p:cNvSpPr/>
            <p:nvPr/>
          </p:nvSpPr>
          <p:spPr>
            <a:xfrm rot="20896250">
              <a:off x="2502531" y="2062097"/>
              <a:ext cx="328919" cy="603455"/>
            </a:xfrm>
            <a:prstGeom prst="upArrow">
              <a:avLst>
                <a:gd name="adj1" fmla="val 31029"/>
                <a:gd name="adj2" fmla="val 65375"/>
              </a:avLst>
            </a:prstGeom>
            <a:solidFill>
              <a:srgbClr val="E7532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fr-FR" sz="1100"/>
            </a:p>
          </p:txBody>
        </p:sp>
      </p:grpSp>
      <p:pic>
        <p:nvPicPr>
          <p:cNvPr id="78" name="Image 77">
            <a:extLst>
              <a:ext uri="{FF2B5EF4-FFF2-40B4-BE49-F238E27FC236}">
                <a16:creationId xmlns:a16="http://schemas.microsoft.com/office/drawing/2014/main" id="{336E4E18-87C2-DE42-AB67-5808D195A2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1225" y="1074962"/>
            <a:ext cx="1945458" cy="1922714"/>
          </a:xfrm>
          <a:prstGeom prst="rect">
            <a:avLst/>
          </a:prstGeom>
        </p:spPr>
      </p:pic>
      <p:sp>
        <p:nvSpPr>
          <p:cNvPr id="79" name="ZoneTexte 78">
            <a:extLst>
              <a:ext uri="{FF2B5EF4-FFF2-40B4-BE49-F238E27FC236}">
                <a16:creationId xmlns:a16="http://schemas.microsoft.com/office/drawing/2014/main" id="{C4E1249B-EC87-2A49-8C97-721BAC26795D}"/>
              </a:ext>
            </a:extLst>
          </p:cNvPr>
          <p:cNvSpPr txBox="1"/>
          <p:nvPr/>
        </p:nvSpPr>
        <p:spPr>
          <a:xfrm>
            <a:off x="2783743" y="886992"/>
            <a:ext cx="267535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THE</a:t>
            </a:r>
            <a:r>
              <a:rPr lang="fr-FR" sz="2800" dirty="0">
                <a:solidFill>
                  <a:srgbClr val="888886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800" dirty="0">
                <a:solidFill>
                  <a:srgbClr val="E74D18"/>
                </a:solidFill>
                <a:latin typeface="Century Gothic" charset="0"/>
                <a:ea typeface="Century Gothic" charset="0"/>
                <a:cs typeface="Century Gothic" charset="0"/>
              </a:rPr>
              <a:t>LINER </a:t>
            </a:r>
            <a:r>
              <a:rPr lang="fr-FR" sz="28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FOR</a:t>
            </a:r>
          </a:p>
          <a:p>
            <a:pPr algn="ctr"/>
            <a:r>
              <a:rPr lang="fr-FR" sz="2800" b="1" dirty="0">
                <a:solidFill>
                  <a:srgbClr val="3980B5"/>
                </a:solidFill>
                <a:latin typeface="Century Gothic" charset="0"/>
                <a:ea typeface="Century Gothic" charset="0"/>
                <a:cs typeface="Century Gothic" charset="0"/>
              </a:rPr>
              <a:t>HARSH ICP-RIE</a:t>
            </a:r>
          </a:p>
          <a:p>
            <a:pPr algn="ctr"/>
            <a:r>
              <a:rPr lang="fr-FR" sz="3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PROCESSES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ECA5A879-7014-AC4A-B36E-8BCF1A6F6CCA}"/>
              </a:ext>
            </a:extLst>
          </p:cNvPr>
          <p:cNvSpPr txBox="1"/>
          <p:nvPr/>
        </p:nvSpPr>
        <p:spPr>
          <a:xfrm>
            <a:off x="243854" y="2920270"/>
            <a:ext cx="1911633" cy="1538883"/>
          </a:xfrm>
          <a:prstGeom prst="rect">
            <a:avLst/>
          </a:prstGeom>
          <a:solidFill>
            <a:srgbClr val="3866A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ZERO</a:t>
            </a:r>
          </a:p>
          <a:p>
            <a:pPr algn="ctr"/>
            <a:r>
              <a:rPr lang="fr-FR" sz="32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CROSS</a:t>
            </a:r>
            <a:r>
              <a:rPr lang="fr-FR" sz="18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14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CONTAMINATION</a:t>
            </a:r>
            <a:endParaRPr lang="fr-FR" sz="105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556663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pptx CORIAL">
  <a:themeElements>
    <a:clrScheme name="CORIAL identity">
      <a:dk1>
        <a:srgbClr val="E75326"/>
      </a:dk1>
      <a:lt1>
        <a:srgbClr val="FFFFFF"/>
      </a:lt1>
      <a:dk2>
        <a:srgbClr val="E75326"/>
      </a:dk2>
      <a:lt2>
        <a:srgbClr val="FFFFFF"/>
      </a:lt2>
      <a:accent1>
        <a:srgbClr val="868685"/>
      </a:accent1>
      <a:accent2>
        <a:srgbClr val="868685"/>
      </a:accent2>
      <a:accent3>
        <a:srgbClr val="868685"/>
      </a:accent3>
      <a:accent4>
        <a:srgbClr val="868685"/>
      </a:accent4>
      <a:accent5>
        <a:srgbClr val="868685"/>
      </a:accent5>
      <a:accent6>
        <a:srgbClr val="868685"/>
      </a:accent6>
      <a:hlink>
        <a:srgbClr val="E75326"/>
      </a:hlink>
      <a:folHlink>
        <a:srgbClr val="E7532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pptx CORIAL 16x9" id="{20D01AA6-D4DF-8A4A-A701-FF7302213E91}" vid="{28110811-818E-6B47-92D7-38228C39C03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he Zero_Colorful Scheme">
    <a:dk1>
      <a:sysClr val="windowText" lastClr="000000"/>
    </a:dk1>
    <a:lt1>
      <a:sysClr val="window" lastClr="FFFFFF"/>
    </a:lt1>
    <a:dk2>
      <a:srgbClr val="2980B9"/>
    </a:dk2>
    <a:lt2>
      <a:srgbClr val="16A085"/>
    </a:lt2>
    <a:accent1>
      <a:srgbClr val="9BBB59"/>
    </a:accent1>
    <a:accent2>
      <a:srgbClr val="F39C12"/>
    </a:accent2>
    <a:accent3>
      <a:srgbClr val="C0392B"/>
    </a:accent3>
    <a:accent4>
      <a:srgbClr val="4B2C50"/>
    </a:accent4>
    <a:accent5>
      <a:srgbClr val="2C3E50"/>
    </a:accent5>
    <a:accent6>
      <a:srgbClr val="95A5A6"/>
    </a:accent6>
    <a:hlink>
      <a:srgbClr val="000000"/>
    </a:hlink>
    <a:folHlink>
      <a:srgbClr val="00000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he Zero_Colorful Scheme">
    <a:dk1>
      <a:sysClr val="windowText" lastClr="000000"/>
    </a:dk1>
    <a:lt1>
      <a:sysClr val="window" lastClr="FFFFFF"/>
    </a:lt1>
    <a:dk2>
      <a:srgbClr val="2980B9"/>
    </a:dk2>
    <a:lt2>
      <a:srgbClr val="16A085"/>
    </a:lt2>
    <a:accent1>
      <a:srgbClr val="9BBB59"/>
    </a:accent1>
    <a:accent2>
      <a:srgbClr val="F39C12"/>
    </a:accent2>
    <a:accent3>
      <a:srgbClr val="C0392B"/>
    </a:accent3>
    <a:accent4>
      <a:srgbClr val="4B2C50"/>
    </a:accent4>
    <a:accent5>
      <a:srgbClr val="2C3E50"/>
    </a:accent5>
    <a:accent6>
      <a:srgbClr val="95A5A6"/>
    </a:accent6>
    <a:hlink>
      <a:srgbClr val="000000"/>
    </a:hlink>
    <a:folHlink>
      <a:srgbClr val="00000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The Zero_Colorful Scheme">
    <a:dk1>
      <a:sysClr val="windowText" lastClr="000000"/>
    </a:dk1>
    <a:lt1>
      <a:sysClr val="window" lastClr="FFFFFF"/>
    </a:lt1>
    <a:dk2>
      <a:srgbClr val="2980B9"/>
    </a:dk2>
    <a:lt2>
      <a:srgbClr val="16A085"/>
    </a:lt2>
    <a:accent1>
      <a:srgbClr val="9BBB59"/>
    </a:accent1>
    <a:accent2>
      <a:srgbClr val="F39C12"/>
    </a:accent2>
    <a:accent3>
      <a:srgbClr val="C0392B"/>
    </a:accent3>
    <a:accent4>
      <a:srgbClr val="4B2C50"/>
    </a:accent4>
    <a:accent5>
      <a:srgbClr val="2C3E50"/>
    </a:accent5>
    <a:accent6>
      <a:srgbClr val="95A5A6"/>
    </a:accent6>
    <a:hlink>
      <a:srgbClr val="000000"/>
    </a:hlink>
    <a:folHlink>
      <a:srgbClr val="00000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The Zero_Colorful Scheme">
    <a:dk1>
      <a:sysClr val="windowText" lastClr="000000"/>
    </a:dk1>
    <a:lt1>
      <a:sysClr val="window" lastClr="FFFFFF"/>
    </a:lt1>
    <a:dk2>
      <a:srgbClr val="2980B9"/>
    </a:dk2>
    <a:lt2>
      <a:srgbClr val="16A085"/>
    </a:lt2>
    <a:accent1>
      <a:srgbClr val="9BBB59"/>
    </a:accent1>
    <a:accent2>
      <a:srgbClr val="F39C12"/>
    </a:accent2>
    <a:accent3>
      <a:srgbClr val="C0392B"/>
    </a:accent3>
    <a:accent4>
      <a:srgbClr val="4B2C50"/>
    </a:accent4>
    <a:accent5>
      <a:srgbClr val="2C3E50"/>
    </a:accent5>
    <a:accent6>
      <a:srgbClr val="95A5A6"/>
    </a:accent6>
    <a:hlink>
      <a:srgbClr val="000000"/>
    </a:hlink>
    <a:folHlink>
      <a:srgbClr val="00000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Template pptx CORIAL</Template>
  <TotalTime>249</TotalTime>
  <Words>1261</Words>
  <Application>Microsoft Office PowerPoint</Application>
  <PresentationFormat>Affichage à l'écran (16:9)</PresentationFormat>
  <Paragraphs>414</Paragraphs>
  <Slides>37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51" baseType="lpstr">
      <vt:lpstr>굴림</vt:lpstr>
      <vt:lpstr>맑은 고딕</vt:lpstr>
      <vt:lpstr>ＭＳ Ｐゴシック</vt:lpstr>
      <vt:lpstr>Arial</vt:lpstr>
      <vt:lpstr>Calibri</vt:lpstr>
      <vt:lpstr>Century Gothic</vt:lpstr>
      <vt:lpstr>Lato Black</vt:lpstr>
      <vt:lpstr>Lato Bold</vt:lpstr>
      <vt:lpstr>Lato Light</vt:lpstr>
      <vt:lpstr>Mangal</vt:lpstr>
      <vt:lpstr>Roboto Black</vt:lpstr>
      <vt:lpstr>Roboto Light</vt:lpstr>
      <vt:lpstr>Wingdings</vt:lpstr>
      <vt:lpstr>Template pptx CORIAL</vt:lpstr>
      <vt:lpstr>Présentation PowerPoint</vt:lpstr>
      <vt:lpstr>Corial 200I</vt:lpstr>
      <vt:lpstr>System description Corial 200I</vt:lpstr>
      <vt:lpstr>System description</vt:lpstr>
      <vt:lpstr>System description</vt:lpstr>
      <vt:lpstr>System description</vt:lpstr>
      <vt:lpstr>Icp source corial 200I</vt:lpstr>
      <vt:lpstr>Icp source</vt:lpstr>
      <vt:lpstr>Icp source</vt:lpstr>
      <vt:lpstr>Icp source</vt:lpstr>
      <vt:lpstr>Icp source</vt:lpstr>
      <vt:lpstr>Icp source</vt:lpstr>
      <vt:lpstr>Icp source</vt:lpstr>
      <vt:lpstr>Icp source</vt:lpstr>
      <vt:lpstr>Icp source</vt:lpstr>
      <vt:lpstr>Shuttle holding approach corial 200i</vt:lpstr>
      <vt:lpstr>Shuttle holding approach</vt:lpstr>
      <vt:lpstr>Shuttle holding approach</vt:lpstr>
      <vt:lpstr>Performances icp-rie processes Corial 200I</vt:lpstr>
      <vt:lpstr>ICP-RIE of SI</vt:lpstr>
      <vt:lpstr>ICP-RIE OF OXIDES AND NITRIDES</vt:lpstr>
      <vt:lpstr>ICP-RIE OF METALS &amp; DIAMOND</vt:lpstr>
      <vt:lpstr>ICP-RIE of inp</vt:lpstr>
      <vt:lpstr>High etch rates</vt:lpstr>
      <vt:lpstr>Performances deprocessing processes corial 200I</vt:lpstr>
      <vt:lpstr>CONTROL OF SAMPLE TEMPERATURE</vt:lpstr>
      <vt:lpstr>Deprocessing on wafer</vt:lpstr>
      <vt:lpstr>Deprocessing on wafer</vt:lpstr>
      <vt:lpstr>Deprocessing on wafer</vt:lpstr>
      <vt:lpstr>Process performances</vt:lpstr>
      <vt:lpstr>Performances sputter-etch processes Corial 200I</vt:lpstr>
      <vt:lpstr>Sputter-etch</vt:lpstr>
      <vt:lpstr>usability corial 200I</vt:lpstr>
      <vt:lpstr>Process control software</vt:lpstr>
      <vt:lpstr>Deprocessing software</vt:lpstr>
      <vt:lpstr>End point detection</vt:lpstr>
      <vt:lpstr>Corial 200I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Elsa BERNARD-MOULIN</dc:creator>
  <cp:lastModifiedBy>Jean-Pierre ROCH</cp:lastModifiedBy>
  <cp:revision>18</cp:revision>
  <cp:lastPrinted>2018-07-10T10:05:16Z</cp:lastPrinted>
  <dcterms:created xsi:type="dcterms:W3CDTF">2018-07-10T09:29:41Z</dcterms:created>
  <dcterms:modified xsi:type="dcterms:W3CDTF">2018-09-05T15:34:01Z</dcterms:modified>
</cp:coreProperties>
</file>