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75" r:id="rId5"/>
    <p:sldId id="276" r:id="rId6"/>
    <p:sldId id="277" r:id="rId7"/>
    <p:sldId id="268" r:id="rId8"/>
    <p:sldId id="278" r:id="rId9"/>
    <p:sldId id="279" r:id="rId10"/>
    <p:sldId id="274" r:id="rId11"/>
    <p:sldId id="280" r:id="rId12"/>
    <p:sldId id="281" r:id="rId13"/>
    <p:sldId id="282" r:id="rId14"/>
    <p:sldId id="288" r:id="rId15"/>
    <p:sldId id="283" r:id="rId16"/>
    <p:sldId id="271" r:id="rId17"/>
    <p:sldId id="289" r:id="rId18"/>
    <p:sldId id="294" r:id="rId19"/>
    <p:sldId id="295" r:id="rId20"/>
    <p:sldId id="296" r:id="rId21"/>
    <p:sldId id="290" r:id="rId22"/>
    <p:sldId id="297" r:id="rId23"/>
    <p:sldId id="291" r:id="rId24"/>
    <p:sldId id="292" r:id="rId25"/>
    <p:sldId id="293" r:id="rId2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2"/>
    <a:srgbClr val="4972AB"/>
    <a:srgbClr val="868685"/>
    <a:srgbClr val="E75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0"/>
    <p:restoredTop sz="94665"/>
  </p:normalViewPr>
  <p:slideViewPr>
    <p:cSldViewPr>
      <p:cViewPr varScale="1">
        <p:scale>
          <a:sx n="151" d="100"/>
          <a:sy n="151" d="100"/>
        </p:scale>
        <p:origin x="60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EE5-F64C-8134-95F1F3CD669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EE5-F64C-8134-95F1F3CD669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E5-F64C-8134-95F1F3CD6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BB-6942-BACF-5D7F31057018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BB-6942-BACF-5D7F310570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BB-6942-BACF-5D7F31057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2B8-C04A-A009-8E58B33ECD23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2B8-C04A-A009-8E58B33ECD2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B8-C04A-A009-8E58B33EC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EE5-F64C-8134-95F1F3CD669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EE5-F64C-8134-95F1F3CD669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E5-F64C-8134-95F1F3CD6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BB-6942-BACF-5D7F31057018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BB-6942-BACF-5D7F310570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BB-6942-BACF-5D7F31057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2B8-C04A-A009-8E58B33ECD23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2B8-C04A-A009-8E58B33ECD2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B8-C04A-A009-8E58B33EC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9653A-D479-2B47-AF5B-4320CE4CE205}" type="doc">
      <dgm:prSet loTypeId="urn:microsoft.com/office/officeart/2008/layout/PictureGrid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2DB8BD-0594-4248-A673-40F2B9B0CE50}">
      <dgm:prSet phldrT="[Texte]"/>
      <dgm:spPr/>
      <dgm:t>
        <a:bodyPr/>
        <a:lstStyle/>
        <a:p>
          <a:r>
            <a:rPr lang="fr-FR" dirty="0"/>
            <a:t>50 mm wafer</a:t>
          </a:r>
        </a:p>
      </dgm:t>
    </dgm:pt>
    <dgm:pt modelId="{A34123DF-C18D-AB48-B8F7-FE7C119976D7}" type="parTrans" cxnId="{D55EEDF5-A3D3-B04E-A917-B6BF2B65D591}">
      <dgm:prSet/>
      <dgm:spPr/>
      <dgm:t>
        <a:bodyPr/>
        <a:lstStyle/>
        <a:p>
          <a:endParaRPr lang="fr-FR"/>
        </a:p>
      </dgm:t>
    </dgm:pt>
    <dgm:pt modelId="{A5321250-A2AE-654C-A407-AE29DCC7CF77}" type="sibTrans" cxnId="{D55EEDF5-A3D3-B04E-A917-B6BF2B65D591}">
      <dgm:prSet/>
      <dgm:spPr/>
      <dgm:t>
        <a:bodyPr/>
        <a:lstStyle/>
        <a:p>
          <a:endParaRPr lang="fr-FR"/>
        </a:p>
      </dgm:t>
    </dgm:pt>
    <dgm:pt modelId="{32C3F9B2-5F0F-B641-B419-F6C467E2DAD0}">
      <dgm:prSet phldrT="[Texte]"/>
      <dgm:spPr/>
      <dgm:t>
        <a:bodyPr/>
        <a:lstStyle/>
        <a:p>
          <a:r>
            <a:rPr lang="fr-FR" dirty="0"/>
            <a:t>75 mm wafer</a:t>
          </a:r>
        </a:p>
      </dgm:t>
    </dgm:pt>
    <dgm:pt modelId="{69C60FB9-94F7-DF4E-9518-1EA7B2950178}" type="parTrans" cxnId="{953F9161-C5F8-C244-B4CD-F0570A12C36F}">
      <dgm:prSet/>
      <dgm:spPr/>
      <dgm:t>
        <a:bodyPr/>
        <a:lstStyle/>
        <a:p>
          <a:endParaRPr lang="fr-FR"/>
        </a:p>
      </dgm:t>
    </dgm:pt>
    <dgm:pt modelId="{33D8203D-2487-694A-B60F-3551E14BC1A3}" type="sibTrans" cxnId="{953F9161-C5F8-C244-B4CD-F0570A12C36F}">
      <dgm:prSet/>
      <dgm:spPr/>
      <dgm:t>
        <a:bodyPr/>
        <a:lstStyle/>
        <a:p>
          <a:endParaRPr lang="fr-FR"/>
        </a:p>
      </dgm:t>
    </dgm:pt>
    <dgm:pt modelId="{76F5BE9C-2CFC-4E4B-8044-7FFAECA1BC81}">
      <dgm:prSet phldrT="[Texte]"/>
      <dgm:spPr/>
      <dgm:t>
        <a:bodyPr/>
        <a:lstStyle/>
        <a:p>
          <a:r>
            <a:rPr lang="fr-FR" dirty="0"/>
            <a:t>100 mm wafer</a:t>
          </a:r>
        </a:p>
      </dgm:t>
    </dgm:pt>
    <dgm:pt modelId="{C255F44B-F1AF-F14B-A648-8B8EC062C164}" type="parTrans" cxnId="{FC758154-D25D-8B4F-9314-297ED1AB6F28}">
      <dgm:prSet/>
      <dgm:spPr/>
      <dgm:t>
        <a:bodyPr/>
        <a:lstStyle/>
        <a:p>
          <a:endParaRPr lang="fr-FR"/>
        </a:p>
      </dgm:t>
    </dgm:pt>
    <dgm:pt modelId="{301A8F5B-BD2C-DA45-83AC-1D79920B7E58}" type="sibTrans" cxnId="{FC758154-D25D-8B4F-9314-297ED1AB6F28}">
      <dgm:prSet/>
      <dgm:spPr/>
      <dgm:t>
        <a:bodyPr/>
        <a:lstStyle/>
        <a:p>
          <a:endParaRPr lang="fr-FR"/>
        </a:p>
      </dgm:t>
    </dgm:pt>
    <dgm:pt modelId="{A064AC24-BE2E-3F49-81C9-AF3DECE0D39F}">
      <dgm:prSet phldrT="[Texte]"/>
      <dgm:spPr/>
      <dgm:t>
        <a:bodyPr/>
        <a:lstStyle/>
        <a:p>
          <a:r>
            <a:rPr lang="fr-FR" dirty="0"/>
            <a:t>150 mm wafer</a:t>
          </a:r>
        </a:p>
      </dgm:t>
    </dgm:pt>
    <dgm:pt modelId="{A2A57CA8-0E17-5545-ACDA-E23F0878BDCE}" type="parTrans" cxnId="{029591B0-8117-C445-ADB6-3B70326D6E8F}">
      <dgm:prSet/>
      <dgm:spPr/>
      <dgm:t>
        <a:bodyPr/>
        <a:lstStyle/>
        <a:p>
          <a:endParaRPr lang="fr-FR"/>
        </a:p>
      </dgm:t>
    </dgm:pt>
    <dgm:pt modelId="{8389D4EE-6A89-294B-B69E-E9FFB1C6B1C1}" type="sibTrans" cxnId="{029591B0-8117-C445-ADB6-3B70326D6E8F}">
      <dgm:prSet/>
      <dgm:spPr/>
      <dgm:t>
        <a:bodyPr/>
        <a:lstStyle/>
        <a:p>
          <a:endParaRPr lang="fr-FR"/>
        </a:p>
      </dgm:t>
    </dgm:pt>
    <dgm:pt modelId="{FC107567-05D0-714B-B446-0A9E66FF73E7}">
      <dgm:prSet/>
      <dgm:spPr/>
      <dgm:t>
        <a:bodyPr/>
        <a:lstStyle/>
        <a:p>
          <a:r>
            <a:rPr lang="fr-FR" dirty="0"/>
            <a:t>200 mm wafer</a:t>
          </a:r>
        </a:p>
      </dgm:t>
    </dgm:pt>
    <dgm:pt modelId="{DE11CE15-3489-0F45-B3A4-8CC75ED3F1CC}" type="parTrans" cxnId="{7061B6D7-28D9-0245-BE69-6F357B9E12EC}">
      <dgm:prSet/>
      <dgm:spPr/>
      <dgm:t>
        <a:bodyPr/>
        <a:lstStyle/>
        <a:p>
          <a:endParaRPr lang="fr-FR"/>
        </a:p>
      </dgm:t>
    </dgm:pt>
    <dgm:pt modelId="{BCC2C693-57C6-2F47-87E6-4AAE4EE1C319}" type="sibTrans" cxnId="{7061B6D7-28D9-0245-BE69-6F357B9E12EC}">
      <dgm:prSet/>
      <dgm:spPr/>
      <dgm:t>
        <a:bodyPr/>
        <a:lstStyle/>
        <a:p>
          <a:endParaRPr lang="fr-FR"/>
        </a:p>
      </dgm:t>
    </dgm:pt>
    <dgm:pt modelId="{4EA9145C-5A29-9A46-94A7-0F1529AA527A}" type="pres">
      <dgm:prSet presAssocID="{B969653A-D479-2B47-AF5B-4320CE4CE205}" presName="Name0" presStyleCnt="0">
        <dgm:presLayoutVars>
          <dgm:dir/>
        </dgm:presLayoutVars>
      </dgm:prSet>
      <dgm:spPr/>
    </dgm:pt>
    <dgm:pt modelId="{A5440633-CF76-EB4E-B695-E58105C46B2B}" type="pres">
      <dgm:prSet presAssocID="{2C2DB8BD-0594-4248-A673-40F2B9B0CE50}" presName="composite" presStyleCnt="0"/>
      <dgm:spPr/>
    </dgm:pt>
    <dgm:pt modelId="{D89AAEB8-6662-ED4C-B913-96396C7ED2A4}" type="pres">
      <dgm:prSet presAssocID="{2C2DB8BD-0594-4248-A673-40F2B9B0CE50}" presName="rect2" presStyleLbl="revTx" presStyleIdx="0" presStyleCnt="5">
        <dgm:presLayoutVars>
          <dgm:bulletEnabled val="1"/>
        </dgm:presLayoutVars>
      </dgm:prSet>
      <dgm:spPr/>
    </dgm:pt>
    <dgm:pt modelId="{F67FB58D-1890-CE4C-A699-2488826F811B}" type="pres">
      <dgm:prSet presAssocID="{2C2DB8BD-0594-4248-A673-40F2B9B0CE50}" presName="rect1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A64C866-3F5B-BE45-99D5-59A7F3726F3E}" type="pres">
      <dgm:prSet presAssocID="{A5321250-A2AE-654C-A407-AE29DCC7CF77}" presName="sibTrans" presStyleCnt="0"/>
      <dgm:spPr/>
    </dgm:pt>
    <dgm:pt modelId="{1004FAE1-2E3D-6149-82B7-682A1BAE218F}" type="pres">
      <dgm:prSet presAssocID="{32C3F9B2-5F0F-B641-B419-F6C467E2DAD0}" presName="composite" presStyleCnt="0"/>
      <dgm:spPr/>
    </dgm:pt>
    <dgm:pt modelId="{9C5B5668-89C6-4C43-BC01-47862F2B6B7C}" type="pres">
      <dgm:prSet presAssocID="{32C3F9B2-5F0F-B641-B419-F6C467E2DAD0}" presName="rect2" presStyleLbl="revTx" presStyleIdx="1" presStyleCnt="5">
        <dgm:presLayoutVars>
          <dgm:bulletEnabled val="1"/>
        </dgm:presLayoutVars>
      </dgm:prSet>
      <dgm:spPr/>
    </dgm:pt>
    <dgm:pt modelId="{0AE7DC6F-68D4-8F47-A725-5AD995D353F6}" type="pres">
      <dgm:prSet presAssocID="{32C3F9B2-5F0F-B641-B419-F6C467E2DAD0}" presName="rect1" presStyleLbl="align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95249F-2528-974A-BF8F-5A69AB134829}" type="pres">
      <dgm:prSet presAssocID="{33D8203D-2487-694A-B60F-3551E14BC1A3}" presName="sibTrans" presStyleCnt="0"/>
      <dgm:spPr/>
    </dgm:pt>
    <dgm:pt modelId="{D38BB11B-C297-C348-8CD3-4FFA3E22A9C7}" type="pres">
      <dgm:prSet presAssocID="{76F5BE9C-2CFC-4E4B-8044-7FFAECA1BC81}" presName="composite" presStyleCnt="0"/>
      <dgm:spPr/>
    </dgm:pt>
    <dgm:pt modelId="{8A3DC7F3-B1EE-7647-BE5A-E22EBE845DA2}" type="pres">
      <dgm:prSet presAssocID="{76F5BE9C-2CFC-4E4B-8044-7FFAECA1BC81}" presName="rect2" presStyleLbl="revTx" presStyleIdx="2" presStyleCnt="5">
        <dgm:presLayoutVars>
          <dgm:bulletEnabled val="1"/>
        </dgm:presLayoutVars>
      </dgm:prSet>
      <dgm:spPr/>
    </dgm:pt>
    <dgm:pt modelId="{95EC6532-13AD-0645-8C61-B490D2E80023}" type="pres">
      <dgm:prSet presAssocID="{76F5BE9C-2CFC-4E4B-8044-7FFAECA1BC81}" presName="rect1" presStyleLbl="align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CB0AF93-F9F0-FA44-BAF4-03A74E1F270D}" type="pres">
      <dgm:prSet presAssocID="{301A8F5B-BD2C-DA45-83AC-1D79920B7E58}" presName="sibTrans" presStyleCnt="0"/>
      <dgm:spPr/>
    </dgm:pt>
    <dgm:pt modelId="{7E389674-9E29-7443-BD1F-7DFD62A540BF}" type="pres">
      <dgm:prSet presAssocID="{A064AC24-BE2E-3F49-81C9-AF3DECE0D39F}" presName="composite" presStyleCnt="0"/>
      <dgm:spPr/>
    </dgm:pt>
    <dgm:pt modelId="{719FD225-6030-114D-A233-8D9BDAD2BB1B}" type="pres">
      <dgm:prSet presAssocID="{A064AC24-BE2E-3F49-81C9-AF3DECE0D39F}" presName="rect2" presStyleLbl="revTx" presStyleIdx="3" presStyleCnt="5">
        <dgm:presLayoutVars>
          <dgm:bulletEnabled val="1"/>
        </dgm:presLayoutVars>
      </dgm:prSet>
      <dgm:spPr/>
    </dgm:pt>
    <dgm:pt modelId="{6867E467-8C0A-F54A-9E35-C802D7618D27}" type="pres">
      <dgm:prSet presAssocID="{A064AC24-BE2E-3F49-81C9-AF3DECE0D39F}" presName="rect1" presStyleLbl="align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81ED9D2-D0C7-984F-A31B-8A7F946090A4}" type="pres">
      <dgm:prSet presAssocID="{8389D4EE-6A89-294B-B69E-E9FFB1C6B1C1}" presName="sibTrans" presStyleCnt="0"/>
      <dgm:spPr/>
    </dgm:pt>
    <dgm:pt modelId="{C6297CB1-4D13-CF4A-8815-E2D4D1D8DDDE}" type="pres">
      <dgm:prSet presAssocID="{FC107567-05D0-714B-B446-0A9E66FF73E7}" presName="composite" presStyleCnt="0"/>
      <dgm:spPr/>
    </dgm:pt>
    <dgm:pt modelId="{3B7E9C9E-338E-B44F-8382-9317B1BF31AC}" type="pres">
      <dgm:prSet presAssocID="{FC107567-05D0-714B-B446-0A9E66FF73E7}" presName="rect2" presStyleLbl="revTx" presStyleIdx="4" presStyleCnt="5">
        <dgm:presLayoutVars>
          <dgm:bulletEnabled val="1"/>
        </dgm:presLayoutVars>
      </dgm:prSet>
      <dgm:spPr/>
    </dgm:pt>
    <dgm:pt modelId="{1613D5BC-0237-8149-A1BB-CC339E8389FC}" type="pres">
      <dgm:prSet presAssocID="{FC107567-05D0-714B-B446-0A9E66FF73E7}" presName="rect1" presStyleLbl="align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53F9161-C5F8-C244-B4CD-F0570A12C36F}" srcId="{B969653A-D479-2B47-AF5B-4320CE4CE205}" destId="{32C3F9B2-5F0F-B641-B419-F6C467E2DAD0}" srcOrd="1" destOrd="0" parTransId="{69C60FB9-94F7-DF4E-9518-1EA7B2950178}" sibTransId="{33D8203D-2487-694A-B60F-3551E14BC1A3}"/>
    <dgm:cxn modelId="{CB109D43-582E-A241-A22A-2C9F3B6B7089}" type="presOf" srcId="{2C2DB8BD-0594-4248-A673-40F2B9B0CE50}" destId="{D89AAEB8-6662-ED4C-B913-96396C7ED2A4}" srcOrd="0" destOrd="0" presId="urn:microsoft.com/office/officeart/2008/layout/PictureGrid"/>
    <dgm:cxn modelId="{FC758154-D25D-8B4F-9314-297ED1AB6F28}" srcId="{B969653A-D479-2B47-AF5B-4320CE4CE205}" destId="{76F5BE9C-2CFC-4E4B-8044-7FFAECA1BC81}" srcOrd="2" destOrd="0" parTransId="{C255F44B-F1AF-F14B-A648-8B8EC062C164}" sibTransId="{301A8F5B-BD2C-DA45-83AC-1D79920B7E58}"/>
    <dgm:cxn modelId="{49D4EB57-DA9B-FB48-AB89-E2A52F2AAD80}" type="presOf" srcId="{76F5BE9C-2CFC-4E4B-8044-7FFAECA1BC81}" destId="{8A3DC7F3-B1EE-7647-BE5A-E22EBE845DA2}" srcOrd="0" destOrd="0" presId="urn:microsoft.com/office/officeart/2008/layout/PictureGrid"/>
    <dgm:cxn modelId="{67AC4684-2F2E-F240-A404-720599AE4C3B}" type="presOf" srcId="{32C3F9B2-5F0F-B641-B419-F6C467E2DAD0}" destId="{9C5B5668-89C6-4C43-BC01-47862F2B6B7C}" srcOrd="0" destOrd="0" presId="urn:microsoft.com/office/officeart/2008/layout/PictureGrid"/>
    <dgm:cxn modelId="{C720FB98-97BC-BE45-A586-5990F49A5DF0}" type="presOf" srcId="{B969653A-D479-2B47-AF5B-4320CE4CE205}" destId="{4EA9145C-5A29-9A46-94A7-0F1529AA527A}" srcOrd="0" destOrd="0" presId="urn:microsoft.com/office/officeart/2008/layout/PictureGrid"/>
    <dgm:cxn modelId="{029591B0-8117-C445-ADB6-3B70326D6E8F}" srcId="{B969653A-D479-2B47-AF5B-4320CE4CE205}" destId="{A064AC24-BE2E-3F49-81C9-AF3DECE0D39F}" srcOrd="3" destOrd="0" parTransId="{A2A57CA8-0E17-5545-ACDA-E23F0878BDCE}" sibTransId="{8389D4EE-6A89-294B-B69E-E9FFB1C6B1C1}"/>
    <dgm:cxn modelId="{CF5DCBCA-8320-B84E-ACC3-80F1920D6C72}" type="presOf" srcId="{A064AC24-BE2E-3F49-81C9-AF3DECE0D39F}" destId="{719FD225-6030-114D-A233-8D9BDAD2BB1B}" srcOrd="0" destOrd="0" presId="urn:microsoft.com/office/officeart/2008/layout/PictureGrid"/>
    <dgm:cxn modelId="{7A020ECB-6DDF-FF44-B08F-11516AB206DF}" type="presOf" srcId="{FC107567-05D0-714B-B446-0A9E66FF73E7}" destId="{3B7E9C9E-338E-B44F-8382-9317B1BF31AC}" srcOrd="0" destOrd="0" presId="urn:microsoft.com/office/officeart/2008/layout/PictureGrid"/>
    <dgm:cxn modelId="{7061B6D7-28D9-0245-BE69-6F357B9E12EC}" srcId="{B969653A-D479-2B47-AF5B-4320CE4CE205}" destId="{FC107567-05D0-714B-B446-0A9E66FF73E7}" srcOrd="4" destOrd="0" parTransId="{DE11CE15-3489-0F45-B3A4-8CC75ED3F1CC}" sibTransId="{BCC2C693-57C6-2F47-87E6-4AAE4EE1C319}"/>
    <dgm:cxn modelId="{D55EEDF5-A3D3-B04E-A917-B6BF2B65D591}" srcId="{B969653A-D479-2B47-AF5B-4320CE4CE205}" destId="{2C2DB8BD-0594-4248-A673-40F2B9B0CE50}" srcOrd="0" destOrd="0" parTransId="{A34123DF-C18D-AB48-B8F7-FE7C119976D7}" sibTransId="{A5321250-A2AE-654C-A407-AE29DCC7CF77}"/>
    <dgm:cxn modelId="{D31DCFD7-C0C9-3F49-B50C-E3FC5422D92E}" type="presParOf" srcId="{4EA9145C-5A29-9A46-94A7-0F1529AA527A}" destId="{A5440633-CF76-EB4E-B695-E58105C46B2B}" srcOrd="0" destOrd="0" presId="urn:microsoft.com/office/officeart/2008/layout/PictureGrid"/>
    <dgm:cxn modelId="{386086A3-DFCC-4B43-A351-0F8E40559EE1}" type="presParOf" srcId="{A5440633-CF76-EB4E-B695-E58105C46B2B}" destId="{D89AAEB8-6662-ED4C-B913-96396C7ED2A4}" srcOrd="0" destOrd="0" presId="urn:microsoft.com/office/officeart/2008/layout/PictureGrid"/>
    <dgm:cxn modelId="{6EEDA2D6-4961-ED47-836A-51BE53ED3D7F}" type="presParOf" srcId="{A5440633-CF76-EB4E-B695-E58105C46B2B}" destId="{F67FB58D-1890-CE4C-A699-2488826F811B}" srcOrd="1" destOrd="0" presId="urn:microsoft.com/office/officeart/2008/layout/PictureGrid"/>
    <dgm:cxn modelId="{E8610602-2538-BB43-B453-968D073C31DB}" type="presParOf" srcId="{4EA9145C-5A29-9A46-94A7-0F1529AA527A}" destId="{0A64C866-3F5B-BE45-99D5-59A7F3726F3E}" srcOrd="1" destOrd="0" presId="urn:microsoft.com/office/officeart/2008/layout/PictureGrid"/>
    <dgm:cxn modelId="{A86AE3C3-27F8-6E4D-9043-E249F1BB8D14}" type="presParOf" srcId="{4EA9145C-5A29-9A46-94A7-0F1529AA527A}" destId="{1004FAE1-2E3D-6149-82B7-682A1BAE218F}" srcOrd="2" destOrd="0" presId="urn:microsoft.com/office/officeart/2008/layout/PictureGrid"/>
    <dgm:cxn modelId="{7B2CE922-E280-364D-8C88-DFE96E5FE45A}" type="presParOf" srcId="{1004FAE1-2E3D-6149-82B7-682A1BAE218F}" destId="{9C5B5668-89C6-4C43-BC01-47862F2B6B7C}" srcOrd="0" destOrd="0" presId="urn:microsoft.com/office/officeart/2008/layout/PictureGrid"/>
    <dgm:cxn modelId="{2D89E16F-304C-4D43-BE14-A78429A0A640}" type="presParOf" srcId="{1004FAE1-2E3D-6149-82B7-682A1BAE218F}" destId="{0AE7DC6F-68D4-8F47-A725-5AD995D353F6}" srcOrd="1" destOrd="0" presId="urn:microsoft.com/office/officeart/2008/layout/PictureGrid"/>
    <dgm:cxn modelId="{C0CBE40F-C0C7-F74A-8A5B-5EAD776BF080}" type="presParOf" srcId="{4EA9145C-5A29-9A46-94A7-0F1529AA527A}" destId="{9695249F-2528-974A-BF8F-5A69AB134829}" srcOrd="3" destOrd="0" presId="urn:microsoft.com/office/officeart/2008/layout/PictureGrid"/>
    <dgm:cxn modelId="{AE89D249-6204-B645-805C-D9A1A8D4DB14}" type="presParOf" srcId="{4EA9145C-5A29-9A46-94A7-0F1529AA527A}" destId="{D38BB11B-C297-C348-8CD3-4FFA3E22A9C7}" srcOrd="4" destOrd="0" presId="urn:microsoft.com/office/officeart/2008/layout/PictureGrid"/>
    <dgm:cxn modelId="{0FD1AB50-A18C-8345-B630-010355D66577}" type="presParOf" srcId="{D38BB11B-C297-C348-8CD3-4FFA3E22A9C7}" destId="{8A3DC7F3-B1EE-7647-BE5A-E22EBE845DA2}" srcOrd="0" destOrd="0" presId="urn:microsoft.com/office/officeart/2008/layout/PictureGrid"/>
    <dgm:cxn modelId="{A2F01067-C838-8049-880A-C1D9504F133C}" type="presParOf" srcId="{D38BB11B-C297-C348-8CD3-4FFA3E22A9C7}" destId="{95EC6532-13AD-0645-8C61-B490D2E80023}" srcOrd="1" destOrd="0" presId="urn:microsoft.com/office/officeart/2008/layout/PictureGrid"/>
    <dgm:cxn modelId="{D77A5A92-3C6B-6247-A61D-8E8E275D0818}" type="presParOf" srcId="{4EA9145C-5A29-9A46-94A7-0F1529AA527A}" destId="{2CB0AF93-F9F0-FA44-BAF4-03A74E1F270D}" srcOrd="5" destOrd="0" presId="urn:microsoft.com/office/officeart/2008/layout/PictureGrid"/>
    <dgm:cxn modelId="{63E3B724-652F-8E46-8189-4848977DD626}" type="presParOf" srcId="{4EA9145C-5A29-9A46-94A7-0F1529AA527A}" destId="{7E389674-9E29-7443-BD1F-7DFD62A540BF}" srcOrd="6" destOrd="0" presId="urn:microsoft.com/office/officeart/2008/layout/PictureGrid"/>
    <dgm:cxn modelId="{31390134-D98E-5C4D-B3AC-A427009F7459}" type="presParOf" srcId="{7E389674-9E29-7443-BD1F-7DFD62A540BF}" destId="{719FD225-6030-114D-A233-8D9BDAD2BB1B}" srcOrd="0" destOrd="0" presId="urn:microsoft.com/office/officeart/2008/layout/PictureGrid"/>
    <dgm:cxn modelId="{DE410146-FE95-1343-A483-01D4F39C5350}" type="presParOf" srcId="{7E389674-9E29-7443-BD1F-7DFD62A540BF}" destId="{6867E467-8C0A-F54A-9E35-C802D7618D27}" srcOrd="1" destOrd="0" presId="urn:microsoft.com/office/officeart/2008/layout/PictureGrid"/>
    <dgm:cxn modelId="{E52905AD-5D7B-A64A-B7F9-7315156CDD0C}" type="presParOf" srcId="{4EA9145C-5A29-9A46-94A7-0F1529AA527A}" destId="{A81ED9D2-D0C7-984F-A31B-8A7F946090A4}" srcOrd="7" destOrd="0" presId="urn:microsoft.com/office/officeart/2008/layout/PictureGrid"/>
    <dgm:cxn modelId="{2C36D612-CD65-C44C-BBDF-B27900A11B78}" type="presParOf" srcId="{4EA9145C-5A29-9A46-94A7-0F1529AA527A}" destId="{C6297CB1-4D13-CF4A-8815-E2D4D1D8DDDE}" srcOrd="8" destOrd="0" presId="urn:microsoft.com/office/officeart/2008/layout/PictureGrid"/>
    <dgm:cxn modelId="{2063FEEA-8FB7-A142-B303-F1981094467B}" type="presParOf" srcId="{C6297CB1-4D13-CF4A-8815-E2D4D1D8DDDE}" destId="{3B7E9C9E-338E-B44F-8382-9317B1BF31AC}" srcOrd="0" destOrd="0" presId="urn:microsoft.com/office/officeart/2008/layout/PictureGrid"/>
    <dgm:cxn modelId="{21EAD85D-F76C-DD4B-89AA-6FCD2676269F}" type="presParOf" srcId="{C6297CB1-4D13-CF4A-8815-E2D4D1D8DDDE}" destId="{1613D5BC-0237-8149-A1BB-CC339E8389FC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9653A-D479-2B47-AF5B-4320CE4CE205}" type="doc">
      <dgm:prSet loTypeId="urn:microsoft.com/office/officeart/2008/layout/PictureGrid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2DB8BD-0594-4248-A673-40F2B9B0CE50}">
      <dgm:prSet phldrT="[Texte]"/>
      <dgm:spPr/>
      <dgm:t>
        <a:bodyPr/>
        <a:lstStyle/>
        <a:p>
          <a:r>
            <a:rPr lang="fr-FR" dirty="0"/>
            <a:t>50 mm wafer</a:t>
          </a:r>
        </a:p>
      </dgm:t>
    </dgm:pt>
    <dgm:pt modelId="{A34123DF-C18D-AB48-B8F7-FE7C119976D7}" type="parTrans" cxnId="{D55EEDF5-A3D3-B04E-A917-B6BF2B65D591}">
      <dgm:prSet/>
      <dgm:spPr/>
      <dgm:t>
        <a:bodyPr/>
        <a:lstStyle/>
        <a:p>
          <a:endParaRPr lang="fr-FR"/>
        </a:p>
      </dgm:t>
    </dgm:pt>
    <dgm:pt modelId="{A5321250-A2AE-654C-A407-AE29DCC7CF77}" type="sibTrans" cxnId="{D55EEDF5-A3D3-B04E-A917-B6BF2B65D591}">
      <dgm:prSet/>
      <dgm:spPr/>
      <dgm:t>
        <a:bodyPr/>
        <a:lstStyle/>
        <a:p>
          <a:endParaRPr lang="fr-FR"/>
        </a:p>
      </dgm:t>
    </dgm:pt>
    <dgm:pt modelId="{32C3F9B2-5F0F-B641-B419-F6C467E2DAD0}">
      <dgm:prSet phldrT="[Texte]"/>
      <dgm:spPr/>
      <dgm:t>
        <a:bodyPr/>
        <a:lstStyle/>
        <a:p>
          <a:r>
            <a:rPr lang="fr-FR" dirty="0"/>
            <a:t>75 mm wafer</a:t>
          </a:r>
        </a:p>
      </dgm:t>
    </dgm:pt>
    <dgm:pt modelId="{69C60FB9-94F7-DF4E-9518-1EA7B2950178}" type="parTrans" cxnId="{953F9161-C5F8-C244-B4CD-F0570A12C36F}">
      <dgm:prSet/>
      <dgm:spPr/>
      <dgm:t>
        <a:bodyPr/>
        <a:lstStyle/>
        <a:p>
          <a:endParaRPr lang="fr-FR"/>
        </a:p>
      </dgm:t>
    </dgm:pt>
    <dgm:pt modelId="{33D8203D-2487-694A-B60F-3551E14BC1A3}" type="sibTrans" cxnId="{953F9161-C5F8-C244-B4CD-F0570A12C36F}">
      <dgm:prSet/>
      <dgm:spPr/>
      <dgm:t>
        <a:bodyPr/>
        <a:lstStyle/>
        <a:p>
          <a:endParaRPr lang="fr-FR"/>
        </a:p>
      </dgm:t>
    </dgm:pt>
    <dgm:pt modelId="{76F5BE9C-2CFC-4E4B-8044-7FFAECA1BC81}">
      <dgm:prSet phldrT="[Texte]"/>
      <dgm:spPr/>
      <dgm:t>
        <a:bodyPr/>
        <a:lstStyle/>
        <a:p>
          <a:r>
            <a:rPr lang="fr-FR" dirty="0"/>
            <a:t>100 mm wafer</a:t>
          </a:r>
        </a:p>
      </dgm:t>
    </dgm:pt>
    <dgm:pt modelId="{C255F44B-F1AF-F14B-A648-8B8EC062C164}" type="parTrans" cxnId="{FC758154-D25D-8B4F-9314-297ED1AB6F28}">
      <dgm:prSet/>
      <dgm:spPr/>
      <dgm:t>
        <a:bodyPr/>
        <a:lstStyle/>
        <a:p>
          <a:endParaRPr lang="fr-FR"/>
        </a:p>
      </dgm:t>
    </dgm:pt>
    <dgm:pt modelId="{301A8F5B-BD2C-DA45-83AC-1D79920B7E58}" type="sibTrans" cxnId="{FC758154-D25D-8B4F-9314-297ED1AB6F28}">
      <dgm:prSet/>
      <dgm:spPr/>
      <dgm:t>
        <a:bodyPr/>
        <a:lstStyle/>
        <a:p>
          <a:endParaRPr lang="fr-FR"/>
        </a:p>
      </dgm:t>
    </dgm:pt>
    <dgm:pt modelId="{A064AC24-BE2E-3F49-81C9-AF3DECE0D39F}">
      <dgm:prSet phldrT="[Texte]"/>
      <dgm:spPr/>
      <dgm:t>
        <a:bodyPr/>
        <a:lstStyle/>
        <a:p>
          <a:r>
            <a:rPr lang="fr-FR" dirty="0"/>
            <a:t>150 mm wafer</a:t>
          </a:r>
        </a:p>
      </dgm:t>
    </dgm:pt>
    <dgm:pt modelId="{A2A57CA8-0E17-5545-ACDA-E23F0878BDCE}" type="parTrans" cxnId="{029591B0-8117-C445-ADB6-3B70326D6E8F}">
      <dgm:prSet/>
      <dgm:spPr/>
      <dgm:t>
        <a:bodyPr/>
        <a:lstStyle/>
        <a:p>
          <a:endParaRPr lang="fr-FR"/>
        </a:p>
      </dgm:t>
    </dgm:pt>
    <dgm:pt modelId="{8389D4EE-6A89-294B-B69E-E9FFB1C6B1C1}" type="sibTrans" cxnId="{029591B0-8117-C445-ADB6-3B70326D6E8F}">
      <dgm:prSet/>
      <dgm:spPr/>
      <dgm:t>
        <a:bodyPr/>
        <a:lstStyle/>
        <a:p>
          <a:endParaRPr lang="fr-FR"/>
        </a:p>
      </dgm:t>
    </dgm:pt>
    <dgm:pt modelId="{FC107567-05D0-714B-B446-0A9E66FF73E7}">
      <dgm:prSet/>
      <dgm:spPr/>
      <dgm:t>
        <a:bodyPr/>
        <a:lstStyle/>
        <a:p>
          <a:r>
            <a:rPr lang="fr-FR"/>
            <a:t>200 mm wafer</a:t>
          </a:r>
        </a:p>
      </dgm:t>
    </dgm:pt>
    <dgm:pt modelId="{DE11CE15-3489-0F45-B3A4-8CC75ED3F1CC}" type="parTrans" cxnId="{7061B6D7-28D9-0245-BE69-6F357B9E12EC}">
      <dgm:prSet/>
      <dgm:spPr/>
      <dgm:t>
        <a:bodyPr/>
        <a:lstStyle/>
        <a:p>
          <a:endParaRPr lang="fr-FR"/>
        </a:p>
      </dgm:t>
    </dgm:pt>
    <dgm:pt modelId="{BCC2C693-57C6-2F47-87E6-4AAE4EE1C319}" type="sibTrans" cxnId="{7061B6D7-28D9-0245-BE69-6F357B9E12EC}">
      <dgm:prSet/>
      <dgm:spPr/>
      <dgm:t>
        <a:bodyPr/>
        <a:lstStyle/>
        <a:p>
          <a:endParaRPr lang="fr-FR"/>
        </a:p>
      </dgm:t>
    </dgm:pt>
    <dgm:pt modelId="{4EA9145C-5A29-9A46-94A7-0F1529AA527A}" type="pres">
      <dgm:prSet presAssocID="{B969653A-D479-2B47-AF5B-4320CE4CE205}" presName="Name0" presStyleCnt="0">
        <dgm:presLayoutVars>
          <dgm:dir/>
        </dgm:presLayoutVars>
      </dgm:prSet>
      <dgm:spPr/>
    </dgm:pt>
    <dgm:pt modelId="{A5440633-CF76-EB4E-B695-E58105C46B2B}" type="pres">
      <dgm:prSet presAssocID="{2C2DB8BD-0594-4248-A673-40F2B9B0CE50}" presName="composite" presStyleCnt="0"/>
      <dgm:spPr/>
    </dgm:pt>
    <dgm:pt modelId="{D89AAEB8-6662-ED4C-B913-96396C7ED2A4}" type="pres">
      <dgm:prSet presAssocID="{2C2DB8BD-0594-4248-A673-40F2B9B0CE50}" presName="rect2" presStyleLbl="revTx" presStyleIdx="0" presStyleCnt="5">
        <dgm:presLayoutVars>
          <dgm:bulletEnabled val="1"/>
        </dgm:presLayoutVars>
      </dgm:prSet>
      <dgm:spPr/>
    </dgm:pt>
    <dgm:pt modelId="{F67FB58D-1890-CE4C-A699-2488826F811B}" type="pres">
      <dgm:prSet presAssocID="{2C2DB8BD-0594-4248-A673-40F2B9B0CE50}" presName="rect1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A64C866-3F5B-BE45-99D5-59A7F3726F3E}" type="pres">
      <dgm:prSet presAssocID="{A5321250-A2AE-654C-A407-AE29DCC7CF77}" presName="sibTrans" presStyleCnt="0"/>
      <dgm:spPr/>
    </dgm:pt>
    <dgm:pt modelId="{1004FAE1-2E3D-6149-82B7-682A1BAE218F}" type="pres">
      <dgm:prSet presAssocID="{32C3F9B2-5F0F-B641-B419-F6C467E2DAD0}" presName="composite" presStyleCnt="0"/>
      <dgm:spPr/>
    </dgm:pt>
    <dgm:pt modelId="{9C5B5668-89C6-4C43-BC01-47862F2B6B7C}" type="pres">
      <dgm:prSet presAssocID="{32C3F9B2-5F0F-B641-B419-F6C467E2DAD0}" presName="rect2" presStyleLbl="revTx" presStyleIdx="1" presStyleCnt="5">
        <dgm:presLayoutVars>
          <dgm:bulletEnabled val="1"/>
        </dgm:presLayoutVars>
      </dgm:prSet>
      <dgm:spPr/>
    </dgm:pt>
    <dgm:pt modelId="{0AE7DC6F-68D4-8F47-A725-5AD995D353F6}" type="pres">
      <dgm:prSet presAssocID="{32C3F9B2-5F0F-B641-B419-F6C467E2DAD0}" presName="rect1" presStyleLbl="align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95249F-2528-974A-BF8F-5A69AB134829}" type="pres">
      <dgm:prSet presAssocID="{33D8203D-2487-694A-B60F-3551E14BC1A3}" presName="sibTrans" presStyleCnt="0"/>
      <dgm:spPr/>
    </dgm:pt>
    <dgm:pt modelId="{D38BB11B-C297-C348-8CD3-4FFA3E22A9C7}" type="pres">
      <dgm:prSet presAssocID="{76F5BE9C-2CFC-4E4B-8044-7FFAECA1BC81}" presName="composite" presStyleCnt="0"/>
      <dgm:spPr/>
    </dgm:pt>
    <dgm:pt modelId="{8A3DC7F3-B1EE-7647-BE5A-E22EBE845DA2}" type="pres">
      <dgm:prSet presAssocID="{76F5BE9C-2CFC-4E4B-8044-7FFAECA1BC81}" presName="rect2" presStyleLbl="revTx" presStyleIdx="2" presStyleCnt="5">
        <dgm:presLayoutVars>
          <dgm:bulletEnabled val="1"/>
        </dgm:presLayoutVars>
      </dgm:prSet>
      <dgm:spPr/>
    </dgm:pt>
    <dgm:pt modelId="{95EC6532-13AD-0645-8C61-B490D2E80023}" type="pres">
      <dgm:prSet presAssocID="{76F5BE9C-2CFC-4E4B-8044-7FFAECA1BC81}" presName="rect1" presStyleLbl="align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CB0AF93-F9F0-FA44-BAF4-03A74E1F270D}" type="pres">
      <dgm:prSet presAssocID="{301A8F5B-BD2C-DA45-83AC-1D79920B7E58}" presName="sibTrans" presStyleCnt="0"/>
      <dgm:spPr/>
    </dgm:pt>
    <dgm:pt modelId="{7E389674-9E29-7443-BD1F-7DFD62A540BF}" type="pres">
      <dgm:prSet presAssocID="{A064AC24-BE2E-3F49-81C9-AF3DECE0D39F}" presName="composite" presStyleCnt="0"/>
      <dgm:spPr/>
    </dgm:pt>
    <dgm:pt modelId="{719FD225-6030-114D-A233-8D9BDAD2BB1B}" type="pres">
      <dgm:prSet presAssocID="{A064AC24-BE2E-3F49-81C9-AF3DECE0D39F}" presName="rect2" presStyleLbl="revTx" presStyleIdx="3" presStyleCnt="5">
        <dgm:presLayoutVars>
          <dgm:bulletEnabled val="1"/>
        </dgm:presLayoutVars>
      </dgm:prSet>
      <dgm:spPr/>
    </dgm:pt>
    <dgm:pt modelId="{6867E467-8C0A-F54A-9E35-C802D7618D27}" type="pres">
      <dgm:prSet presAssocID="{A064AC24-BE2E-3F49-81C9-AF3DECE0D39F}" presName="rect1" presStyleLbl="align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81ED9D2-D0C7-984F-A31B-8A7F946090A4}" type="pres">
      <dgm:prSet presAssocID="{8389D4EE-6A89-294B-B69E-E9FFB1C6B1C1}" presName="sibTrans" presStyleCnt="0"/>
      <dgm:spPr/>
    </dgm:pt>
    <dgm:pt modelId="{C6297CB1-4D13-CF4A-8815-E2D4D1D8DDDE}" type="pres">
      <dgm:prSet presAssocID="{FC107567-05D0-714B-B446-0A9E66FF73E7}" presName="composite" presStyleCnt="0"/>
      <dgm:spPr/>
    </dgm:pt>
    <dgm:pt modelId="{3B7E9C9E-338E-B44F-8382-9317B1BF31AC}" type="pres">
      <dgm:prSet presAssocID="{FC107567-05D0-714B-B446-0A9E66FF73E7}" presName="rect2" presStyleLbl="revTx" presStyleIdx="4" presStyleCnt="5">
        <dgm:presLayoutVars>
          <dgm:bulletEnabled val="1"/>
        </dgm:presLayoutVars>
      </dgm:prSet>
      <dgm:spPr/>
    </dgm:pt>
    <dgm:pt modelId="{1613D5BC-0237-8149-A1BB-CC339E8389FC}" type="pres">
      <dgm:prSet presAssocID="{FC107567-05D0-714B-B446-0A9E66FF73E7}" presName="rect1" presStyleLbl="align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53F9161-C5F8-C244-B4CD-F0570A12C36F}" srcId="{B969653A-D479-2B47-AF5B-4320CE4CE205}" destId="{32C3F9B2-5F0F-B641-B419-F6C467E2DAD0}" srcOrd="1" destOrd="0" parTransId="{69C60FB9-94F7-DF4E-9518-1EA7B2950178}" sibTransId="{33D8203D-2487-694A-B60F-3551E14BC1A3}"/>
    <dgm:cxn modelId="{FC758154-D25D-8B4F-9314-297ED1AB6F28}" srcId="{B969653A-D479-2B47-AF5B-4320CE4CE205}" destId="{76F5BE9C-2CFC-4E4B-8044-7FFAECA1BC81}" srcOrd="2" destOrd="0" parTransId="{C255F44B-F1AF-F14B-A648-8B8EC062C164}" sibTransId="{301A8F5B-BD2C-DA45-83AC-1D79920B7E58}"/>
    <dgm:cxn modelId="{99B7A78A-650B-9B41-996D-4996E92F87F7}" type="presOf" srcId="{32C3F9B2-5F0F-B641-B419-F6C467E2DAD0}" destId="{9C5B5668-89C6-4C43-BC01-47862F2B6B7C}" srcOrd="0" destOrd="0" presId="urn:microsoft.com/office/officeart/2008/layout/PictureGrid"/>
    <dgm:cxn modelId="{61C2419E-9DB9-4C4F-944A-F2100862601B}" type="presOf" srcId="{A064AC24-BE2E-3F49-81C9-AF3DECE0D39F}" destId="{719FD225-6030-114D-A233-8D9BDAD2BB1B}" srcOrd="0" destOrd="0" presId="urn:microsoft.com/office/officeart/2008/layout/PictureGrid"/>
    <dgm:cxn modelId="{A3FC51AA-BECC-104B-9A10-FCB0A0E48357}" type="presOf" srcId="{FC107567-05D0-714B-B446-0A9E66FF73E7}" destId="{3B7E9C9E-338E-B44F-8382-9317B1BF31AC}" srcOrd="0" destOrd="0" presId="urn:microsoft.com/office/officeart/2008/layout/PictureGrid"/>
    <dgm:cxn modelId="{029591B0-8117-C445-ADB6-3B70326D6E8F}" srcId="{B969653A-D479-2B47-AF5B-4320CE4CE205}" destId="{A064AC24-BE2E-3F49-81C9-AF3DECE0D39F}" srcOrd="3" destOrd="0" parTransId="{A2A57CA8-0E17-5545-ACDA-E23F0878BDCE}" sibTransId="{8389D4EE-6A89-294B-B69E-E9FFB1C6B1C1}"/>
    <dgm:cxn modelId="{250B3BB1-8A5E-714F-A4B2-61077E19F2D6}" type="presOf" srcId="{B969653A-D479-2B47-AF5B-4320CE4CE205}" destId="{4EA9145C-5A29-9A46-94A7-0F1529AA527A}" srcOrd="0" destOrd="0" presId="urn:microsoft.com/office/officeart/2008/layout/PictureGrid"/>
    <dgm:cxn modelId="{3AD8BDB6-AD77-D048-8AED-3F9067B940CE}" type="presOf" srcId="{2C2DB8BD-0594-4248-A673-40F2B9B0CE50}" destId="{D89AAEB8-6662-ED4C-B913-96396C7ED2A4}" srcOrd="0" destOrd="0" presId="urn:microsoft.com/office/officeart/2008/layout/PictureGrid"/>
    <dgm:cxn modelId="{65BF6ECF-1A59-9F48-B7F4-C177ABE8F382}" type="presOf" srcId="{76F5BE9C-2CFC-4E4B-8044-7FFAECA1BC81}" destId="{8A3DC7F3-B1EE-7647-BE5A-E22EBE845DA2}" srcOrd="0" destOrd="0" presId="urn:microsoft.com/office/officeart/2008/layout/PictureGrid"/>
    <dgm:cxn modelId="{7061B6D7-28D9-0245-BE69-6F357B9E12EC}" srcId="{B969653A-D479-2B47-AF5B-4320CE4CE205}" destId="{FC107567-05D0-714B-B446-0A9E66FF73E7}" srcOrd="4" destOrd="0" parTransId="{DE11CE15-3489-0F45-B3A4-8CC75ED3F1CC}" sibTransId="{BCC2C693-57C6-2F47-87E6-4AAE4EE1C319}"/>
    <dgm:cxn modelId="{D55EEDF5-A3D3-B04E-A917-B6BF2B65D591}" srcId="{B969653A-D479-2B47-AF5B-4320CE4CE205}" destId="{2C2DB8BD-0594-4248-A673-40F2B9B0CE50}" srcOrd="0" destOrd="0" parTransId="{A34123DF-C18D-AB48-B8F7-FE7C119976D7}" sibTransId="{A5321250-A2AE-654C-A407-AE29DCC7CF77}"/>
    <dgm:cxn modelId="{5BAD354D-A762-D44E-8609-F71626DBC2C4}" type="presParOf" srcId="{4EA9145C-5A29-9A46-94A7-0F1529AA527A}" destId="{A5440633-CF76-EB4E-B695-E58105C46B2B}" srcOrd="0" destOrd="0" presId="urn:microsoft.com/office/officeart/2008/layout/PictureGrid"/>
    <dgm:cxn modelId="{B7CA8B27-BD53-4C46-AC50-AE1DF67B2189}" type="presParOf" srcId="{A5440633-CF76-EB4E-B695-E58105C46B2B}" destId="{D89AAEB8-6662-ED4C-B913-96396C7ED2A4}" srcOrd="0" destOrd="0" presId="urn:microsoft.com/office/officeart/2008/layout/PictureGrid"/>
    <dgm:cxn modelId="{795BFB4C-4123-1349-B8FE-640120BCE198}" type="presParOf" srcId="{A5440633-CF76-EB4E-B695-E58105C46B2B}" destId="{F67FB58D-1890-CE4C-A699-2488826F811B}" srcOrd="1" destOrd="0" presId="urn:microsoft.com/office/officeart/2008/layout/PictureGrid"/>
    <dgm:cxn modelId="{B22B18C5-6A6C-5244-99C3-DB4BA706081D}" type="presParOf" srcId="{4EA9145C-5A29-9A46-94A7-0F1529AA527A}" destId="{0A64C866-3F5B-BE45-99D5-59A7F3726F3E}" srcOrd="1" destOrd="0" presId="urn:microsoft.com/office/officeart/2008/layout/PictureGrid"/>
    <dgm:cxn modelId="{46CB44B5-51B1-1F47-878D-07C7E4C54400}" type="presParOf" srcId="{4EA9145C-5A29-9A46-94A7-0F1529AA527A}" destId="{1004FAE1-2E3D-6149-82B7-682A1BAE218F}" srcOrd="2" destOrd="0" presId="urn:microsoft.com/office/officeart/2008/layout/PictureGrid"/>
    <dgm:cxn modelId="{8707051C-9960-C74C-9B91-67A6A49A14B2}" type="presParOf" srcId="{1004FAE1-2E3D-6149-82B7-682A1BAE218F}" destId="{9C5B5668-89C6-4C43-BC01-47862F2B6B7C}" srcOrd="0" destOrd="0" presId="urn:microsoft.com/office/officeart/2008/layout/PictureGrid"/>
    <dgm:cxn modelId="{4F1B3C36-9FE4-7942-A026-08BDC1AEB38C}" type="presParOf" srcId="{1004FAE1-2E3D-6149-82B7-682A1BAE218F}" destId="{0AE7DC6F-68D4-8F47-A725-5AD995D353F6}" srcOrd="1" destOrd="0" presId="urn:microsoft.com/office/officeart/2008/layout/PictureGrid"/>
    <dgm:cxn modelId="{0DC8EC1C-5FEE-1246-876F-4FA63A24CF90}" type="presParOf" srcId="{4EA9145C-5A29-9A46-94A7-0F1529AA527A}" destId="{9695249F-2528-974A-BF8F-5A69AB134829}" srcOrd="3" destOrd="0" presId="urn:microsoft.com/office/officeart/2008/layout/PictureGrid"/>
    <dgm:cxn modelId="{060DC504-FA2E-C24A-A704-43F78A851F69}" type="presParOf" srcId="{4EA9145C-5A29-9A46-94A7-0F1529AA527A}" destId="{D38BB11B-C297-C348-8CD3-4FFA3E22A9C7}" srcOrd="4" destOrd="0" presId="urn:microsoft.com/office/officeart/2008/layout/PictureGrid"/>
    <dgm:cxn modelId="{94EC4544-5065-DE4E-88C8-66E3CB0924D3}" type="presParOf" srcId="{D38BB11B-C297-C348-8CD3-4FFA3E22A9C7}" destId="{8A3DC7F3-B1EE-7647-BE5A-E22EBE845DA2}" srcOrd="0" destOrd="0" presId="urn:microsoft.com/office/officeart/2008/layout/PictureGrid"/>
    <dgm:cxn modelId="{6C9DF49D-B827-9A4A-9CCD-080BC65C0B2C}" type="presParOf" srcId="{D38BB11B-C297-C348-8CD3-4FFA3E22A9C7}" destId="{95EC6532-13AD-0645-8C61-B490D2E80023}" srcOrd="1" destOrd="0" presId="urn:microsoft.com/office/officeart/2008/layout/PictureGrid"/>
    <dgm:cxn modelId="{FDFB21BD-6FD3-494E-B62E-1D2BD811BC6A}" type="presParOf" srcId="{4EA9145C-5A29-9A46-94A7-0F1529AA527A}" destId="{2CB0AF93-F9F0-FA44-BAF4-03A74E1F270D}" srcOrd="5" destOrd="0" presId="urn:microsoft.com/office/officeart/2008/layout/PictureGrid"/>
    <dgm:cxn modelId="{B80757E3-71E8-A247-A0C5-DC863F8FE846}" type="presParOf" srcId="{4EA9145C-5A29-9A46-94A7-0F1529AA527A}" destId="{7E389674-9E29-7443-BD1F-7DFD62A540BF}" srcOrd="6" destOrd="0" presId="urn:microsoft.com/office/officeart/2008/layout/PictureGrid"/>
    <dgm:cxn modelId="{F2FB68B3-C52D-4146-83C7-2F41658650A6}" type="presParOf" srcId="{7E389674-9E29-7443-BD1F-7DFD62A540BF}" destId="{719FD225-6030-114D-A233-8D9BDAD2BB1B}" srcOrd="0" destOrd="0" presId="urn:microsoft.com/office/officeart/2008/layout/PictureGrid"/>
    <dgm:cxn modelId="{189564B8-2B04-5343-B145-1E8B515C2464}" type="presParOf" srcId="{7E389674-9E29-7443-BD1F-7DFD62A540BF}" destId="{6867E467-8C0A-F54A-9E35-C802D7618D27}" srcOrd="1" destOrd="0" presId="urn:microsoft.com/office/officeart/2008/layout/PictureGrid"/>
    <dgm:cxn modelId="{6699D0C9-17DE-D842-8C06-F7DBBDAFF46B}" type="presParOf" srcId="{4EA9145C-5A29-9A46-94A7-0F1529AA527A}" destId="{A81ED9D2-D0C7-984F-A31B-8A7F946090A4}" srcOrd="7" destOrd="0" presId="urn:microsoft.com/office/officeart/2008/layout/PictureGrid"/>
    <dgm:cxn modelId="{97202512-04E9-0241-8B8F-939116A5C7B2}" type="presParOf" srcId="{4EA9145C-5A29-9A46-94A7-0F1529AA527A}" destId="{C6297CB1-4D13-CF4A-8815-E2D4D1D8DDDE}" srcOrd="8" destOrd="0" presId="urn:microsoft.com/office/officeart/2008/layout/PictureGrid"/>
    <dgm:cxn modelId="{09CF2116-EFBB-5F46-8B57-12351B4ED045}" type="presParOf" srcId="{C6297CB1-4D13-CF4A-8815-E2D4D1D8DDDE}" destId="{3B7E9C9E-338E-B44F-8382-9317B1BF31AC}" srcOrd="0" destOrd="0" presId="urn:microsoft.com/office/officeart/2008/layout/PictureGrid"/>
    <dgm:cxn modelId="{815068F9-9A18-114A-84B9-13B3F1290E3E}" type="presParOf" srcId="{C6297CB1-4D13-CF4A-8815-E2D4D1D8DDDE}" destId="{1613D5BC-0237-8149-A1BB-CC339E8389FC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AAEB8-6662-ED4C-B913-96396C7ED2A4}">
      <dsp:nvSpPr>
        <dsp:cNvPr id="0" name=""/>
        <dsp:cNvSpPr/>
      </dsp:nvSpPr>
      <dsp:spPr>
        <a:xfrm>
          <a:off x="1647" y="67795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50 mm wafer</a:t>
          </a:r>
        </a:p>
      </dsp:txBody>
      <dsp:txXfrm>
        <a:off x="1647" y="67795"/>
        <a:ext cx="1314328" cy="197149"/>
      </dsp:txXfrm>
    </dsp:sp>
    <dsp:sp modelId="{F67FB58D-1890-CE4C-A699-2488826F811B}">
      <dsp:nvSpPr>
        <dsp:cNvPr id="0" name=""/>
        <dsp:cNvSpPr/>
      </dsp:nvSpPr>
      <dsp:spPr>
        <a:xfrm>
          <a:off x="1647" y="304020"/>
          <a:ext cx="1314328" cy="13143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5B5668-89C6-4C43-BC01-47862F2B6B7C}">
      <dsp:nvSpPr>
        <dsp:cNvPr id="0" name=""/>
        <dsp:cNvSpPr/>
      </dsp:nvSpPr>
      <dsp:spPr>
        <a:xfrm>
          <a:off x="1454911" y="67795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75 mm wafer</a:t>
          </a:r>
        </a:p>
      </dsp:txBody>
      <dsp:txXfrm>
        <a:off x="1454911" y="67795"/>
        <a:ext cx="1314328" cy="197149"/>
      </dsp:txXfrm>
    </dsp:sp>
    <dsp:sp modelId="{0AE7DC6F-68D4-8F47-A725-5AD995D353F6}">
      <dsp:nvSpPr>
        <dsp:cNvPr id="0" name=""/>
        <dsp:cNvSpPr/>
      </dsp:nvSpPr>
      <dsp:spPr>
        <a:xfrm>
          <a:off x="1454911" y="304020"/>
          <a:ext cx="1314328" cy="131432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DC7F3-B1EE-7647-BE5A-E22EBE845DA2}">
      <dsp:nvSpPr>
        <dsp:cNvPr id="0" name=""/>
        <dsp:cNvSpPr/>
      </dsp:nvSpPr>
      <dsp:spPr>
        <a:xfrm>
          <a:off x="2908175" y="67795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100 mm wafer</a:t>
          </a:r>
        </a:p>
      </dsp:txBody>
      <dsp:txXfrm>
        <a:off x="2908175" y="67795"/>
        <a:ext cx="1314328" cy="197149"/>
      </dsp:txXfrm>
    </dsp:sp>
    <dsp:sp modelId="{95EC6532-13AD-0645-8C61-B490D2E80023}">
      <dsp:nvSpPr>
        <dsp:cNvPr id="0" name=""/>
        <dsp:cNvSpPr/>
      </dsp:nvSpPr>
      <dsp:spPr>
        <a:xfrm>
          <a:off x="2908175" y="304020"/>
          <a:ext cx="1314328" cy="13143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9FD225-6030-114D-A233-8D9BDAD2BB1B}">
      <dsp:nvSpPr>
        <dsp:cNvPr id="0" name=""/>
        <dsp:cNvSpPr/>
      </dsp:nvSpPr>
      <dsp:spPr>
        <a:xfrm>
          <a:off x="728279" y="1749781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150 mm wafer</a:t>
          </a:r>
        </a:p>
      </dsp:txBody>
      <dsp:txXfrm>
        <a:off x="728279" y="1749781"/>
        <a:ext cx="1314328" cy="197149"/>
      </dsp:txXfrm>
    </dsp:sp>
    <dsp:sp modelId="{6867E467-8C0A-F54A-9E35-C802D7618D27}">
      <dsp:nvSpPr>
        <dsp:cNvPr id="0" name=""/>
        <dsp:cNvSpPr/>
      </dsp:nvSpPr>
      <dsp:spPr>
        <a:xfrm>
          <a:off x="728279" y="1986006"/>
          <a:ext cx="1314328" cy="131432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7E9C9E-338E-B44F-8382-9317B1BF31AC}">
      <dsp:nvSpPr>
        <dsp:cNvPr id="0" name=""/>
        <dsp:cNvSpPr/>
      </dsp:nvSpPr>
      <dsp:spPr>
        <a:xfrm>
          <a:off x="2181543" y="1749781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200 mm wafer</a:t>
          </a:r>
        </a:p>
      </dsp:txBody>
      <dsp:txXfrm>
        <a:off x="2181543" y="1749781"/>
        <a:ext cx="1314328" cy="197149"/>
      </dsp:txXfrm>
    </dsp:sp>
    <dsp:sp modelId="{1613D5BC-0237-8149-A1BB-CC339E8389FC}">
      <dsp:nvSpPr>
        <dsp:cNvPr id="0" name=""/>
        <dsp:cNvSpPr/>
      </dsp:nvSpPr>
      <dsp:spPr>
        <a:xfrm>
          <a:off x="2181543" y="1986006"/>
          <a:ext cx="1314328" cy="13143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AAEB8-6662-ED4C-B913-96396C7ED2A4}">
      <dsp:nvSpPr>
        <dsp:cNvPr id="0" name=""/>
        <dsp:cNvSpPr/>
      </dsp:nvSpPr>
      <dsp:spPr>
        <a:xfrm>
          <a:off x="1647" y="67795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50 mm wafer</a:t>
          </a:r>
        </a:p>
      </dsp:txBody>
      <dsp:txXfrm>
        <a:off x="1647" y="67795"/>
        <a:ext cx="1314328" cy="197149"/>
      </dsp:txXfrm>
    </dsp:sp>
    <dsp:sp modelId="{F67FB58D-1890-CE4C-A699-2488826F811B}">
      <dsp:nvSpPr>
        <dsp:cNvPr id="0" name=""/>
        <dsp:cNvSpPr/>
      </dsp:nvSpPr>
      <dsp:spPr>
        <a:xfrm>
          <a:off x="1647" y="304020"/>
          <a:ext cx="1314328" cy="13143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5B5668-89C6-4C43-BC01-47862F2B6B7C}">
      <dsp:nvSpPr>
        <dsp:cNvPr id="0" name=""/>
        <dsp:cNvSpPr/>
      </dsp:nvSpPr>
      <dsp:spPr>
        <a:xfrm>
          <a:off x="1454911" y="67795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75 mm wafer</a:t>
          </a:r>
        </a:p>
      </dsp:txBody>
      <dsp:txXfrm>
        <a:off x="1454911" y="67795"/>
        <a:ext cx="1314328" cy="197149"/>
      </dsp:txXfrm>
    </dsp:sp>
    <dsp:sp modelId="{0AE7DC6F-68D4-8F47-A725-5AD995D353F6}">
      <dsp:nvSpPr>
        <dsp:cNvPr id="0" name=""/>
        <dsp:cNvSpPr/>
      </dsp:nvSpPr>
      <dsp:spPr>
        <a:xfrm>
          <a:off x="1454911" y="304020"/>
          <a:ext cx="1314328" cy="131432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DC7F3-B1EE-7647-BE5A-E22EBE845DA2}">
      <dsp:nvSpPr>
        <dsp:cNvPr id="0" name=""/>
        <dsp:cNvSpPr/>
      </dsp:nvSpPr>
      <dsp:spPr>
        <a:xfrm>
          <a:off x="2908175" y="67795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100 mm wafer</a:t>
          </a:r>
        </a:p>
      </dsp:txBody>
      <dsp:txXfrm>
        <a:off x="2908175" y="67795"/>
        <a:ext cx="1314328" cy="197149"/>
      </dsp:txXfrm>
    </dsp:sp>
    <dsp:sp modelId="{95EC6532-13AD-0645-8C61-B490D2E80023}">
      <dsp:nvSpPr>
        <dsp:cNvPr id="0" name=""/>
        <dsp:cNvSpPr/>
      </dsp:nvSpPr>
      <dsp:spPr>
        <a:xfrm>
          <a:off x="2908175" y="304020"/>
          <a:ext cx="1314328" cy="13143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9FD225-6030-114D-A233-8D9BDAD2BB1B}">
      <dsp:nvSpPr>
        <dsp:cNvPr id="0" name=""/>
        <dsp:cNvSpPr/>
      </dsp:nvSpPr>
      <dsp:spPr>
        <a:xfrm>
          <a:off x="728279" y="1749781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150 mm wafer</a:t>
          </a:r>
        </a:p>
      </dsp:txBody>
      <dsp:txXfrm>
        <a:off x="728279" y="1749781"/>
        <a:ext cx="1314328" cy="197149"/>
      </dsp:txXfrm>
    </dsp:sp>
    <dsp:sp modelId="{6867E467-8C0A-F54A-9E35-C802D7618D27}">
      <dsp:nvSpPr>
        <dsp:cNvPr id="0" name=""/>
        <dsp:cNvSpPr/>
      </dsp:nvSpPr>
      <dsp:spPr>
        <a:xfrm>
          <a:off x="728279" y="1986006"/>
          <a:ext cx="1314328" cy="131432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7E9C9E-338E-B44F-8382-9317B1BF31AC}">
      <dsp:nvSpPr>
        <dsp:cNvPr id="0" name=""/>
        <dsp:cNvSpPr/>
      </dsp:nvSpPr>
      <dsp:spPr>
        <a:xfrm>
          <a:off x="2181543" y="1749781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200 mm wafer</a:t>
          </a:r>
        </a:p>
      </dsp:txBody>
      <dsp:txXfrm>
        <a:off x="2181543" y="1749781"/>
        <a:ext cx="1314328" cy="197149"/>
      </dsp:txXfrm>
    </dsp:sp>
    <dsp:sp modelId="{1613D5BC-0237-8149-A1BB-CC339E8389FC}">
      <dsp:nvSpPr>
        <dsp:cNvPr id="0" name=""/>
        <dsp:cNvSpPr/>
      </dsp:nvSpPr>
      <dsp:spPr>
        <a:xfrm>
          <a:off x="2181543" y="1986006"/>
          <a:ext cx="1314328" cy="13143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3E0-4AE0-4B4F-AA53-FF454FAB73B1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3AC4-2E96-4FD2-85B8-B58A9616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6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3139-25BE-453F-A1ED-B75353D7C29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902A-8C48-4549-B010-D916BEDBE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BFF27-4612-364D-A8FD-D20DF301E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6121"/>
            <a:ext cx="3096000" cy="10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8707" y="4299942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Espace réservé de la date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96-E1CD-44D9-A962-67C26DB42DB4}" type="datetime1">
              <a:rPr lang="en-US" smtClean="0"/>
              <a:t>9/5/2018</a:t>
            </a:fld>
            <a:endParaRPr lang="fr-FR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9D12F-783D-1448-B13C-7F7FA026B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520000" cy="260061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156DAF-DFA0-774F-B637-61D23229D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C636D7-F3C6-1D4E-A195-9D8F4366E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9/5/2018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377825" y="612775"/>
            <a:ext cx="2520000" cy="26280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6DFA3-1288-2D43-950B-CAE3E089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9/5/2018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69EF1D-4F8E-A948-A3E4-4308C8E70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DA039-665B-E14D-824C-E80A276340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EB7EC-24E7-EA4F-9394-B9FE7D9DD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4961F2-C4B5-124B-A6EB-B8D0759D1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pPr lvl="0" algn="l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8384" y="184702"/>
            <a:ext cx="1116000" cy="154800"/>
          </a:xfrm>
          <a:prstGeom prst="rect">
            <a:avLst/>
          </a:prstGeom>
          <a:solidFill>
            <a:srgbClr val="3866A8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  <a:latin typeface="Roboto Light"/>
              </a:defRPr>
            </a:lvl1pPr>
          </a:lstStyle>
          <a:p>
            <a:fld id="{DCFE35DF-F39E-4BCA-9984-7D7112C92FDE}" type="datetime1">
              <a:rPr lang="en-US" smtClean="0"/>
              <a:t>9/5/2018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3"/>
          </p:nvPr>
        </p:nvSpPr>
        <p:spPr>
          <a:xfrm>
            <a:off x="6226172" y="4789622"/>
            <a:ext cx="1915200" cy="23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lang="fr-FR" sz="900" i="0" kern="120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8392898" y="4788529"/>
            <a:ext cx="3024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700" b="1" kern="1200" smtClean="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1pPr>
          </a:lstStyle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8" r:id="rId3"/>
    <p:sldLayoutId id="2147483677" r:id="rId4"/>
    <p:sldLayoutId id="2147483663" r:id="rId5"/>
    <p:sldLayoutId id="2147483669" r:id="rId6"/>
    <p:sldLayoutId id="2147483670" r:id="rId7"/>
    <p:sldLayoutId id="2147483671" r:id="rId8"/>
    <p:sldLayoutId id="2147483668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80" kern="1200" cap="all" baseline="0" dirty="0">
          <a:solidFill>
            <a:schemeClr val="tx1"/>
          </a:solidFill>
          <a:latin typeface="Roboto Black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rgbClr val="434342"/>
          </a:solidFill>
          <a:latin typeface="Roboto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 smtClean="0">
          <a:solidFill>
            <a:srgbClr val="434342"/>
          </a:solidFill>
          <a:latin typeface="Roboto Ligh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400" kern="1200" dirty="0" smtClean="0">
          <a:solidFill>
            <a:srgbClr val="434342"/>
          </a:solidFill>
          <a:latin typeface="Roboto Ligh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 smtClean="0">
          <a:solidFill>
            <a:srgbClr val="434342"/>
          </a:solidFill>
          <a:latin typeface="Roboto Ligh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>
          <a:solidFill>
            <a:srgbClr val="434342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microsoft.com/office/2007/relationships/hdphoto" Target="../media/hdphoto2.wdp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75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8E0C1A8-2FB8-D549-A20B-BF8BAC7F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Performances rie </a:t>
            </a:r>
            <a:r>
              <a:rPr lang="fr-FR" dirty="0" err="1"/>
              <a:t>processes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200S</a:t>
            </a:r>
          </a:p>
        </p:txBody>
      </p:sp>
    </p:spTree>
    <p:extLst>
      <p:ext uri="{BB962C8B-B14F-4D97-AF65-F5344CB8AC3E}">
        <p14:creationId xmlns:p14="http://schemas.microsoft.com/office/powerpoint/2010/main" val="346986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of si, </a:t>
            </a:r>
            <a:r>
              <a:rPr lang="fr-FR" dirty="0" err="1"/>
              <a:t>oxides</a:t>
            </a:r>
            <a:r>
              <a:rPr lang="fr-FR" dirty="0"/>
              <a:t>, </a:t>
            </a:r>
            <a:r>
              <a:rPr lang="fr-FR" dirty="0" err="1"/>
              <a:t>nitrides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E09FC2-874B-BE44-9324-F25DBE59B2BB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66A8"/>
                </a:solidFill>
              </a:rPr>
              <a:t>Fluorinated chemistry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B7825C-214C-D44B-B633-9299C323986C}"/>
              </a:ext>
            </a:extLst>
          </p:cNvPr>
          <p:cNvSpPr txBox="1"/>
          <p:nvPr/>
        </p:nvSpPr>
        <p:spPr>
          <a:xfrm>
            <a:off x="296459" y="3752786"/>
            <a:ext cx="20047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RIE of SiO2 with PR mask </a:t>
            </a:r>
            <a:r>
              <a:rPr lang="mr-IN" sz="1100" dirty="0">
                <a:solidFill>
                  <a:srgbClr val="E74D18"/>
                </a:solidFill>
              </a:rPr>
              <a:t>–</a:t>
            </a:r>
            <a:r>
              <a:rPr lang="en-US" sz="1100" dirty="0">
                <a:solidFill>
                  <a:srgbClr val="E74D18"/>
                </a:solidFill>
              </a:rPr>
              <a:t> Vertical profile </a:t>
            </a:r>
            <a:r>
              <a:rPr lang="mr-IN" sz="1100" dirty="0">
                <a:solidFill>
                  <a:srgbClr val="E74D18"/>
                </a:solidFill>
              </a:rPr>
              <a:t>–</a:t>
            </a:r>
            <a:r>
              <a:rPr lang="en-US" sz="1100" dirty="0">
                <a:solidFill>
                  <a:srgbClr val="E74D18"/>
                </a:solidFill>
              </a:rPr>
              <a:t> High etch uniformity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6C1FF-7A37-EB40-9F67-7A583910456C}"/>
              </a:ext>
            </a:extLst>
          </p:cNvPr>
          <p:cNvSpPr>
            <a:spLocks noChangeAspect="1"/>
          </p:cNvSpPr>
          <p:nvPr/>
        </p:nvSpPr>
        <p:spPr>
          <a:xfrm>
            <a:off x="296460" y="2067703"/>
            <a:ext cx="2004753" cy="160380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44A7D9D-725C-0A41-9B07-47DCF3EBD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79" y="2067694"/>
            <a:ext cx="2135252" cy="160381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4F4FC1-A630-AB49-92F1-821960C00992}"/>
              </a:ext>
            </a:extLst>
          </p:cNvPr>
          <p:cNvSpPr txBox="1"/>
          <p:nvPr/>
        </p:nvSpPr>
        <p:spPr>
          <a:xfrm>
            <a:off x="2411579" y="3752786"/>
            <a:ext cx="2135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RIE of SiO2 with PR mask </a:t>
            </a:r>
            <a:r>
              <a:rPr lang="mr-IN" sz="1100" dirty="0">
                <a:solidFill>
                  <a:srgbClr val="E74D18"/>
                </a:solidFill>
              </a:rPr>
              <a:t>–</a:t>
            </a:r>
            <a:r>
              <a:rPr lang="en-US" sz="1100" dirty="0">
                <a:solidFill>
                  <a:srgbClr val="E74D18"/>
                </a:solidFill>
              </a:rPr>
              <a:t> 0.8 µm deep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D2F5777-D550-1446-90B8-03DBFCC8A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93" y="2079466"/>
            <a:ext cx="2058687" cy="154630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41B6DEC-62BB-0B4E-ACED-521833C5D2D6}"/>
              </a:ext>
            </a:extLst>
          </p:cNvPr>
          <p:cNvSpPr txBox="1"/>
          <p:nvPr/>
        </p:nvSpPr>
        <p:spPr>
          <a:xfrm>
            <a:off x="6833792" y="3752786"/>
            <a:ext cx="2058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RIE of Si3N4 - 0.8 µm deep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3389116-CC36-3C47-A1A4-F3E88B6C5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97" y="2073800"/>
            <a:ext cx="2066230" cy="155196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2192535-ED86-6848-A12E-611E91967E4D}"/>
              </a:ext>
            </a:extLst>
          </p:cNvPr>
          <p:cNvSpPr txBox="1"/>
          <p:nvPr/>
        </p:nvSpPr>
        <p:spPr>
          <a:xfrm>
            <a:off x="4657196" y="3752786"/>
            <a:ext cx="2066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RIE of Si </a:t>
            </a:r>
            <a:r>
              <a:rPr lang="mr-IN" sz="1100" dirty="0">
                <a:solidFill>
                  <a:srgbClr val="E74D18"/>
                </a:solidFill>
              </a:rPr>
              <a:t>–</a:t>
            </a:r>
            <a:r>
              <a:rPr lang="en-US" sz="1100" dirty="0">
                <a:solidFill>
                  <a:srgbClr val="E74D18"/>
                </a:solidFill>
              </a:rPr>
              <a:t> 0.8 µm deep - Anisotropic profile</a:t>
            </a:r>
          </a:p>
        </p:txBody>
      </p:sp>
    </p:spTree>
    <p:extLst>
      <p:ext uri="{BB962C8B-B14F-4D97-AF65-F5344CB8AC3E}">
        <p14:creationId xmlns:p14="http://schemas.microsoft.com/office/powerpoint/2010/main" val="180923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of </a:t>
            </a:r>
            <a:r>
              <a:rPr lang="fr-FR" dirty="0" err="1"/>
              <a:t>metals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1191050-CDBD-BF47-9E77-C8A80347CFB0}"/>
              </a:ext>
            </a:extLst>
          </p:cNvPr>
          <p:cNvSpPr txBox="1"/>
          <p:nvPr/>
        </p:nvSpPr>
        <p:spPr>
          <a:xfrm>
            <a:off x="296459" y="3741022"/>
            <a:ext cx="2004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E74D18"/>
                </a:solidFill>
              </a:rPr>
              <a:t>Nb</a:t>
            </a:r>
            <a:r>
              <a:rPr lang="en-US" sz="1100" dirty="0">
                <a:solidFill>
                  <a:srgbClr val="E74D18"/>
                </a:solidFill>
              </a:rPr>
              <a:t> Etching with PR mask </a:t>
            </a:r>
            <a:r>
              <a:rPr lang="mr-IN" sz="1100" dirty="0">
                <a:solidFill>
                  <a:srgbClr val="E74D18"/>
                </a:solidFill>
              </a:rPr>
              <a:t>–</a:t>
            </a:r>
            <a:r>
              <a:rPr lang="en-US" sz="1100" dirty="0">
                <a:solidFill>
                  <a:srgbClr val="E74D18"/>
                </a:solidFill>
              </a:rPr>
              <a:t> Anisotropic profile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42C3E9-C8B9-084E-AA5B-6A18C09524AF}"/>
              </a:ext>
            </a:extLst>
          </p:cNvPr>
          <p:cNvSpPr/>
          <p:nvPr/>
        </p:nvSpPr>
        <p:spPr>
          <a:xfrm>
            <a:off x="4657196" y="3741022"/>
            <a:ext cx="19744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RIE of </a:t>
            </a:r>
            <a:r>
              <a:rPr lang="en-US" sz="1100" dirty="0" err="1">
                <a:solidFill>
                  <a:srgbClr val="E75326"/>
                </a:solidFill>
                <a:cs typeface="Arial" panose="020B0604020202020204" pitchFamily="34" charset="0"/>
              </a:rPr>
              <a:t>Nb</a:t>
            </a:r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 / 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97276-98DA-8446-80CC-A066D782A7B1}"/>
              </a:ext>
            </a:extLst>
          </p:cNvPr>
          <p:cNvSpPr/>
          <p:nvPr/>
        </p:nvSpPr>
        <p:spPr>
          <a:xfrm>
            <a:off x="296459" y="2079466"/>
            <a:ext cx="2004754" cy="160380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89D859-D0AB-ED4D-9024-6E58F798ACF0}"/>
              </a:ext>
            </a:extLst>
          </p:cNvPr>
          <p:cNvSpPr/>
          <p:nvPr/>
        </p:nvSpPr>
        <p:spPr>
          <a:xfrm>
            <a:off x="4657196" y="2103694"/>
            <a:ext cx="1974469" cy="157957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041F47-F6FA-284C-A842-98ADBD23B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78" y="2095750"/>
            <a:ext cx="2135253" cy="16038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A71D308-8216-9D42-A0D6-5B0660CC7153}"/>
              </a:ext>
            </a:extLst>
          </p:cNvPr>
          <p:cNvSpPr txBox="1"/>
          <p:nvPr/>
        </p:nvSpPr>
        <p:spPr>
          <a:xfrm>
            <a:off x="6742030" y="3741022"/>
            <a:ext cx="1986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E74D18"/>
                </a:solidFill>
              </a:rPr>
              <a:t>Ti</a:t>
            </a:r>
            <a:r>
              <a:rPr lang="en-US" sz="1100" dirty="0">
                <a:solidFill>
                  <a:srgbClr val="E74D18"/>
                </a:solidFill>
              </a:rPr>
              <a:t> Etching with PR mask - Anisotropic profile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7F82D1-2CC0-DC46-8A4D-085A964AD32F}"/>
              </a:ext>
            </a:extLst>
          </p:cNvPr>
          <p:cNvSpPr/>
          <p:nvPr/>
        </p:nvSpPr>
        <p:spPr>
          <a:xfrm>
            <a:off x="6742030" y="2103694"/>
            <a:ext cx="1986680" cy="158934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FC05C2-40B6-9449-8A9C-C032944D171E}"/>
              </a:ext>
            </a:extLst>
          </p:cNvPr>
          <p:cNvSpPr txBox="1"/>
          <p:nvPr/>
        </p:nvSpPr>
        <p:spPr>
          <a:xfrm>
            <a:off x="2328906" y="3741022"/>
            <a:ext cx="2217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E74D18"/>
                </a:solidFill>
              </a:rPr>
              <a:t>TaEtching</a:t>
            </a:r>
            <a:r>
              <a:rPr lang="en-US" sz="1100" dirty="0">
                <a:solidFill>
                  <a:srgbClr val="E74D18"/>
                </a:solidFill>
              </a:rPr>
              <a:t> with PR mask </a:t>
            </a:r>
            <a:r>
              <a:rPr lang="mr-IN" sz="1100" dirty="0">
                <a:solidFill>
                  <a:srgbClr val="E74D18"/>
                </a:solidFill>
              </a:rPr>
              <a:t>–</a:t>
            </a:r>
            <a:r>
              <a:rPr lang="en-US" sz="1100" dirty="0">
                <a:solidFill>
                  <a:srgbClr val="E74D18"/>
                </a:solidFill>
              </a:rPr>
              <a:t> Anisotropic profile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75D57A-E0F8-5B43-A8A8-97AB4E8D1379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66A8"/>
                </a:solidFill>
              </a:rPr>
              <a:t>Fluorinated chemistry</a:t>
            </a:r>
          </a:p>
        </p:txBody>
      </p:sp>
    </p:spTree>
    <p:extLst>
      <p:ext uri="{BB962C8B-B14F-4D97-AF65-F5344CB8AC3E}">
        <p14:creationId xmlns:p14="http://schemas.microsoft.com/office/powerpoint/2010/main" val="245912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High </a:t>
            </a:r>
            <a:r>
              <a:rPr lang="fr-FR" dirty="0" err="1"/>
              <a:t>etch</a:t>
            </a:r>
            <a:r>
              <a:rPr lang="fr-FR" dirty="0"/>
              <a:t> rates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Excellent </a:t>
            </a:r>
            <a:r>
              <a:rPr lang="fr-FR" dirty="0" err="1"/>
              <a:t>Uniformities</a:t>
            </a:r>
            <a:endParaRPr lang="fr-FR" dirty="0"/>
          </a:p>
        </p:txBody>
      </p:sp>
      <p:graphicFrame>
        <p:nvGraphicFramePr>
          <p:cNvPr id="9" name="Espace réservé du contenu 44">
            <a:extLst>
              <a:ext uri="{FF2B5EF4-FFF2-40B4-BE49-F238E27FC236}">
                <a16:creationId xmlns:a16="http://schemas.microsoft.com/office/drawing/2014/main" id="{760D0BDC-AF41-F749-80C3-6CB6DB77F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184485"/>
              </p:ext>
            </p:extLst>
          </p:nvPr>
        </p:nvGraphicFramePr>
        <p:xfrm>
          <a:off x="467544" y="1563638"/>
          <a:ext cx="8229600" cy="2377440"/>
        </p:xfrm>
        <a:graphic>
          <a:graphicData uri="http://schemas.openxmlformats.org/drawingml/2006/table">
            <a:tbl>
              <a:tblPr firstRow="1" bandRow="1"/>
              <a:tblGrid>
                <a:gridCol w="204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Etch rate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(nm/min)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Selectivity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(vs mask)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Uniformity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(across wafer)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Polymers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endParaRPr lang="en-US" sz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mr-IN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0.5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0.5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19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Rie source for </a:t>
            </a:r>
            <a:r>
              <a:rPr lang="fr-FR" dirty="0" err="1"/>
              <a:t>sputter-etch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200S</a:t>
            </a:r>
          </a:p>
        </p:txBody>
      </p:sp>
    </p:spTree>
    <p:extLst>
      <p:ext uri="{BB962C8B-B14F-4D97-AF65-F5344CB8AC3E}">
        <p14:creationId xmlns:p14="http://schemas.microsoft.com/office/powerpoint/2010/main" val="196971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Sputter-etch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3444274" cy="260061"/>
          </a:xfrm>
        </p:spPr>
        <p:txBody>
          <a:bodyPr/>
          <a:lstStyle/>
          <a:p>
            <a:r>
              <a:rPr lang="fr-FR" dirty="0"/>
              <a:t>RIE </a:t>
            </a:r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Chamber</a:t>
            </a:r>
            <a:r>
              <a:rPr lang="fr-FR" dirty="0"/>
              <a:t> for </a:t>
            </a:r>
            <a:r>
              <a:rPr lang="fr-FR" dirty="0" err="1"/>
              <a:t>Etching</a:t>
            </a:r>
            <a:r>
              <a:rPr lang="fr-FR" dirty="0"/>
              <a:t> and </a:t>
            </a:r>
            <a:r>
              <a:rPr lang="fr-FR" dirty="0" err="1"/>
              <a:t>Sputtering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87F8D4-E89F-7746-ACEF-3D4731347B43}"/>
              </a:ext>
            </a:extLst>
          </p:cNvPr>
          <p:cNvSpPr txBox="1"/>
          <p:nvPr/>
        </p:nvSpPr>
        <p:spPr>
          <a:xfrm>
            <a:off x="2783743" y="886992"/>
            <a:ext cx="2675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LINER </a:t>
            </a:r>
            <a:r>
              <a:rPr lang="fr-FR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TO COLLECT </a:t>
            </a:r>
            <a:r>
              <a:rPr lang="fr-FR" sz="2000" dirty="0">
                <a:solidFill>
                  <a:srgbClr val="2980B9"/>
                </a:solidFill>
                <a:latin typeface="Century Gothic" charset="0"/>
                <a:ea typeface="Century Gothic" charset="0"/>
                <a:cs typeface="Century Gothic" charset="0"/>
              </a:rPr>
              <a:t>ETCH-BY-PRODUCTS</a:t>
            </a:r>
            <a:r>
              <a:rPr lang="fr-FR" sz="20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AND</a:t>
            </a:r>
            <a:r>
              <a:rPr lang="fr-FR" sz="20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>
                <a:solidFill>
                  <a:srgbClr val="2980B9"/>
                </a:solidFill>
                <a:latin typeface="Century Gothic" charset="0"/>
                <a:ea typeface="Century Gothic" charset="0"/>
                <a:cs typeface="Century Gothic" charset="0"/>
              </a:rPr>
              <a:t>SPUTTERED MATERIALS</a:t>
            </a:r>
            <a:endParaRPr lang="fr-FR" sz="2800" dirty="0">
              <a:solidFill>
                <a:srgbClr val="2980B9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C6D49DD-6A87-E84B-A4D7-ABC3D72BC237}"/>
              </a:ext>
            </a:extLst>
          </p:cNvPr>
          <p:cNvGrpSpPr/>
          <p:nvPr/>
        </p:nvGrpSpPr>
        <p:grpSpPr>
          <a:xfrm>
            <a:off x="3079101" y="4008653"/>
            <a:ext cx="737561" cy="601424"/>
            <a:chOff x="1351001" y="3575341"/>
            <a:chExt cx="1087828" cy="887039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80BDC5B-EB4A-084F-BA12-28FC467CA4A6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383141" y="3632117"/>
              <a:ext cx="1055688" cy="830263"/>
            </a:xfrm>
            <a:custGeom>
              <a:avLst/>
              <a:gdLst>
                <a:gd name="T0" fmla="*/ 349 w 379"/>
                <a:gd name="T1" fmla="*/ 51 h 298"/>
                <a:gd name="T2" fmla="*/ 130 w 379"/>
                <a:gd name="T3" fmla="*/ 0 h 298"/>
                <a:gd name="T4" fmla="*/ 109 w 379"/>
                <a:gd name="T5" fmla="*/ 17 h 298"/>
                <a:gd name="T6" fmla="*/ 52 w 379"/>
                <a:gd name="T7" fmla="*/ 135 h 298"/>
                <a:gd name="T8" fmla="*/ 0 w 379"/>
                <a:gd name="T9" fmla="*/ 206 h 298"/>
                <a:gd name="T10" fmla="*/ 376 w 379"/>
                <a:gd name="T11" fmla="*/ 298 h 298"/>
                <a:gd name="T12" fmla="*/ 379 w 379"/>
                <a:gd name="T13" fmla="*/ 213 h 298"/>
                <a:gd name="T14" fmla="*/ 349 w 379"/>
                <a:gd name="T15" fmla="*/ 5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298">
                  <a:moveTo>
                    <a:pt x="349" y="51"/>
                  </a:moveTo>
                  <a:cubicBezTo>
                    <a:pt x="262" y="48"/>
                    <a:pt x="189" y="28"/>
                    <a:pt x="130" y="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04" y="259"/>
                    <a:pt x="230" y="298"/>
                    <a:pt x="376" y="298"/>
                  </a:cubicBezTo>
                  <a:cubicBezTo>
                    <a:pt x="379" y="213"/>
                    <a:pt x="379" y="213"/>
                    <a:pt x="379" y="213"/>
                  </a:cubicBezTo>
                  <a:lnTo>
                    <a:pt x="349" y="51"/>
                  </a:lnTo>
                  <a:close/>
                </a:path>
              </a:pathLst>
            </a:custGeom>
            <a:gradFill>
              <a:gsLst>
                <a:gs pos="27000">
                  <a:srgbClr val="16A085"/>
                </a:gs>
                <a:gs pos="51000">
                  <a:srgbClr val="52E7CA"/>
                </a:gs>
                <a:gs pos="67000">
                  <a:srgbClr val="16A085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B0B48B4-0F32-E141-9ACE-680F9DC3FF8B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351001" y="4005588"/>
              <a:ext cx="1055688" cy="454025"/>
            </a:xfrm>
            <a:custGeom>
              <a:avLst/>
              <a:gdLst>
                <a:gd name="T0" fmla="*/ 52 w 379"/>
                <a:gd name="T1" fmla="*/ 0 h 163"/>
                <a:gd name="T2" fmla="*/ 0 w 379"/>
                <a:gd name="T3" fmla="*/ 71 h 163"/>
                <a:gd name="T4" fmla="*/ 376 w 379"/>
                <a:gd name="T5" fmla="*/ 163 h 163"/>
                <a:gd name="T6" fmla="*/ 379 w 379"/>
                <a:gd name="T7" fmla="*/ 78 h 163"/>
                <a:gd name="T8" fmla="*/ 52 w 379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63">
                  <a:moveTo>
                    <a:pt x="52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104" y="124"/>
                    <a:pt x="230" y="163"/>
                    <a:pt x="376" y="163"/>
                  </a:cubicBezTo>
                  <a:cubicBezTo>
                    <a:pt x="379" y="78"/>
                    <a:pt x="379" y="78"/>
                    <a:pt x="379" y="78"/>
                  </a:cubicBezTo>
                  <a:cubicBezTo>
                    <a:pt x="250" y="77"/>
                    <a:pt x="141" y="44"/>
                    <a:pt x="52" y="0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6EF69993-758A-2E4D-946C-F843424E15DA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409203" y="3575341"/>
              <a:ext cx="369888" cy="584200"/>
            </a:xfrm>
            <a:custGeom>
              <a:avLst/>
              <a:gdLst>
                <a:gd name="T0" fmla="*/ 133 w 133"/>
                <a:gd name="T1" fmla="*/ 1 h 210"/>
                <a:gd name="T2" fmla="*/ 130 w 133"/>
                <a:gd name="T3" fmla="*/ 0 h 210"/>
                <a:gd name="T4" fmla="*/ 109 w 133"/>
                <a:gd name="T5" fmla="*/ 17 h 210"/>
                <a:gd name="T6" fmla="*/ 52 w 133"/>
                <a:gd name="T7" fmla="*/ 135 h 210"/>
                <a:gd name="T8" fmla="*/ 0 w 133"/>
                <a:gd name="T9" fmla="*/ 206 h 210"/>
                <a:gd name="T10" fmla="*/ 7 w 133"/>
                <a:gd name="T11" fmla="*/ 210 h 210"/>
                <a:gd name="T12" fmla="*/ 72 w 133"/>
                <a:gd name="T13" fmla="*/ 145 h 210"/>
                <a:gd name="T14" fmla="*/ 133 w 133"/>
                <a:gd name="T15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210">
                  <a:moveTo>
                    <a:pt x="133" y="1"/>
                  </a:moveTo>
                  <a:cubicBezTo>
                    <a:pt x="132" y="1"/>
                    <a:pt x="131" y="0"/>
                    <a:pt x="130" y="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" y="207"/>
                    <a:pt x="5" y="209"/>
                    <a:pt x="7" y="210"/>
                  </a:cubicBezTo>
                  <a:cubicBezTo>
                    <a:pt x="72" y="145"/>
                    <a:pt x="72" y="145"/>
                    <a:pt x="72" y="145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9E40564D-84D3-8340-BD9D-51FCB2431C57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571525" y="4003929"/>
              <a:ext cx="855663" cy="238125"/>
            </a:xfrm>
            <a:custGeom>
              <a:avLst/>
              <a:gdLst>
                <a:gd name="T0" fmla="*/ 0 w 307"/>
                <a:gd name="T1" fmla="*/ 16 h 85"/>
                <a:gd name="T2" fmla="*/ 307 w 307"/>
                <a:gd name="T3" fmla="*/ 85 h 85"/>
                <a:gd name="T4" fmla="*/ 307 w 307"/>
                <a:gd name="T5" fmla="*/ 85 h 85"/>
                <a:gd name="T6" fmla="*/ 304 w 307"/>
                <a:gd name="T7" fmla="*/ 69 h 85"/>
                <a:gd name="T8" fmla="*/ 7 w 307"/>
                <a:gd name="T9" fmla="*/ 0 h 85"/>
                <a:gd name="T10" fmla="*/ 0 w 307"/>
                <a:gd name="T1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85">
                  <a:moveTo>
                    <a:pt x="0" y="16"/>
                  </a:moveTo>
                  <a:cubicBezTo>
                    <a:pt x="85" y="55"/>
                    <a:pt x="187" y="84"/>
                    <a:pt x="307" y="85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88" y="67"/>
                    <a:pt x="89" y="39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8388FD16-7E5E-1240-855C-7394F6B2B90F}"/>
              </a:ext>
            </a:extLst>
          </p:cNvPr>
          <p:cNvGrpSpPr/>
          <p:nvPr/>
        </p:nvGrpSpPr>
        <p:grpSpPr>
          <a:xfrm>
            <a:off x="3799610" y="4186514"/>
            <a:ext cx="711326" cy="545768"/>
            <a:chOff x="2413679" y="3837667"/>
            <a:chExt cx="1049134" cy="804953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CC6EB7D-C953-3E48-8D1D-8C9E12526233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16650" y="3837667"/>
              <a:ext cx="1046163" cy="800100"/>
            </a:xfrm>
            <a:custGeom>
              <a:avLst/>
              <a:gdLst>
                <a:gd name="T0" fmla="*/ 222 w 375"/>
                <a:gd name="T1" fmla="*/ 0 h 287"/>
                <a:gd name="T2" fmla="*/ 142 w 375"/>
                <a:gd name="T3" fmla="*/ 24 h 287"/>
                <a:gd name="T4" fmla="*/ 4 w 375"/>
                <a:gd name="T5" fmla="*/ 41 h 287"/>
                <a:gd name="T6" fmla="*/ 0 w 375"/>
                <a:gd name="T7" fmla="*/ 99 h 287"/>
                <a:gd name="T8" fmla="*/ 32 w 375"/>
                <a:gd name="T9" fmla="*/ 203 h 287"/>
                <a:gd name="T10" fmla="*/ 36 w 375"/>
                <a:gd name="T11" fmla="*/ 287 h 287"/>
                <a:gd name="T12" fmla="*/ 188 w 375"/>
                <a:gd name="T13" fmla="*/ 268 h 287"/>
                <a:gd name="T14" fmla="*/ 375 w 375"/>
                <a:gd name="T15" fmla="*/ 202 h 287"/>
                <a:gd name="T16" fmla="*/ 341 w 375"/>
                <a:gd name="T17" fmla="*/ 134 h 287"/>
                <a:gd name="T18" fmla="*/ 222 w 375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287">
                  <a:moveTo>
                    <a:pt x="222" y="0"/>
                  </a:moveTo>
                  <a:cubicBezTo>
                    <a:pt x="197" y="10"/>
                    <a:pt x="171" y="18"/>
                    <a:pt x="142" y="24"/>
                  </a:cubicBezTo>
                  <a:cubicBezTo>
                    <a:pt x="92" y="35"/>
                    <a:pt x="47" y="40"/>
                    <a:pt x="4" y="4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85" y="285"/>
                    <a:pt x="135" y="279"/>
                    <a:pt x="188" y="268"/>
                  </a:cubicBezTo>
                  <a:cubicBezTo>
                    <a:pt x="258" y="253"/>
                    <a:pt x="320" y="230"/>
                    <a:pt x="375" y="202"/>
                  </a:cubicBezTo>
                  <a:cubicBezTo>
                    <a:pt x="341" y="134"/>
                    <a:pt x="341" y="134"/>
                    <a:pt x="341" y="134"/>
                  </a:cubicBezTo>
                  <a:lnTo>
                    <a:pt x="222" y="0"/>
                  </a:lnTo>
                  <a:close/>
                </a:path>
              </a:pathLst>
            </a:custGeom>
            <a:gradFill>
              <a:gsLst>
                <a:gs pos="27000">
                  <a:srgbClr val="9BBB59"/>
                </a:gs>
                <a:gs pos="45000">
                  <a:srgbClr val="C3D69B"/>
                </a:gs>
                <a:gs pos="76000">
                  <a:srgbClr val="9BBB59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BA8D904-9F09-B448-87D4-7AF01DA49194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73028" y="4215582"/>
              <a:ext cx="957263" cy="427038"/>
            </a:xfrm>
            <a:custGeom>
              <a:avLst/>
              <a:gdLst>
                <a:gd name="T0" fmla="*/ 152 w 343"/>
                <a:gd name="T1" fmla="*/ 52 h 153"/>
                <a:gd name="T2" fmla="*/ 0 w 343"/>
                <a:gd name="T3" fmla="*/ 69 h 153"/>
                <a:gd name="T4" fmla="*/ 0 w 343"/>
                <a:gd name="T5" fmla="*/ 69 h 153"/>
                <a:gd name="T6" fmla="*/ 4 w 343"/>
                <a:gd name="T7" fmla="*/ 153 h 153"/>
                <a:gd name="T8" fmla="*/ 156 w 343"/>
                <a:gd name="T9" fmla="*/ 134 h 153"/>
                <a:gd name="T10" fmla="*/ 343 w 343"/>
                <a:gd name="T11" fmla="*/ 68 h 153"/>
                <a:gd name="T12" fmla="*/ 309 w 343"/>
                <a:gd name="T13" fmla="*/ 0 h 153"/>
                <a:gd name="T14" fmla="*/ 152 w 343"/>
                <a:gd name="T15" fmla="*/ 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153">
                  <a:moveTo>
                    <a:pt x="152" y="52"/>
                  </a:moveTo>
                  <a:cubicBezTo>
                    <a:pt x="99" y="62"/>
                    <a:pt x="48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3" y="151"/>
                    <a:pt x="103" y="145"/>
                    <a:pt x="156" y="134"/>
                  </a:cubicBezTo>
                  <a:cubicBezTo>
                    <a:pt x="226" y="119"/>
                    <a:pt x="288" y="96"/>
                    <a:pt x="343" y="68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63" y="22"/>
                    <a:pt x="210" y="40"/>
                    <a:pt x="152" y="52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BA1E0747-92FE-1046-8298-3DF9AAFFEC95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13679" y="3872200"/>
              <a:ext cx="122238" cy="685800"/>
            </a:xfrm>
            <a:custGeom>
              <a:avLst/>
              <a:gdLst>
                <a:gd name="T0" fmla="*/ 5 w 44"/>
                <a:gd name="T1" fmla="*/ 0 h 246"/>
                <a:gd name="T2" fmla="*/ 4 w 44"/>
                <a:gd name="T3" fmla="*/ 0 h 246"/>
                <a:gd name="T4" fmla="*/ 0 w 44"/>
                <a:gd name="T5" fmla="*/ 59 h 246"/>
                <a:gd name="T6" fmla="*/ 32 w 44"/>
                <a:gd name="T7" fmla="*/ 162 h 246"/>
                <a:gd name="T8" fmla="*/ 36 w 44"/>
                <a:gd name="T9" fmla="*/ 246 h 246"/>
                <a:gd name="T10" fmla="*/ 41 w 44"/>
                <a:gd name="T11" fmla="*/ 246 h 246"/>
                <a:gd name="T12" fmla="*/ 44 w 44"/>
                <a:gd name="T13" fmla="*/ 162 h 246"/>
                <a:gd name="T14" fmla="*/ 5 w 44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46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6" y="246"/>
                    <a:pt x="36" y="246"/>
                    <a:pt x="36" y="246"/>
                  </a:cubicBezTo>
                  <a:cubicBezTo>
                    <a:pt x="38" y="246"/>
                    <a:pt x="39" y="246"/>
                    <a:pt x="41" y="246"/>
                  </a:cubicBezTo>
                  <a:cubicBezTo>
                    <a:pt x="44" y="162"/>
                    <a:pt x="44" y="162"/>
                    <a:pt x="44" y="16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B6A8835A-DC95-2D4B-85AB-1E9730037368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518573" y="4177966"/>
              <a:ext cx="839788" cy="227013"/>
            </a:xfrm>
            <a:custGeom>
              <a:avLst/>
              <a:gdLst>
                <a:gd name="T0" fmla="*/ 0 w 301"/>
                <a:gd name="T1" fmla="*/ 65 h 81"/>
                <a:gd name="T2" fmla="*/ 4 w 301"/>
                <a:gd name="T3" fmla="*/ 81 h 81"/>
                <a:gd name="T4" fmla="*/ 144 w 301"/>
                <a:gd name="T5" fmla="*/ 64 h 81"/>
                <a:gd name="T6" fmla="*/ 301 w 301"/>
                <a:gd name="T7" fmla="*/ 12 h 81"/>
                <a:gd name="T8" fmla="*/ 301 w 301"/>
                <a:gd name="T9" fmla="*/ 12 h 81"/>
                <a:gd name="T10" fmla="*/ 291 w 301"/>
                <a:gd name="T11" fmla="*/ 0 h 81"/>
                <a:gd name="T12" fmla="*/ 142 w 301"/>
                <a:gd name="T13" fmla="*/ 48 h 81"/>
                <a:gd name="T14" fmla="*/ 0 w 301"/>
                <a:gd name="T1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1" h="81">
                  <a:moveTo>
                    <a:pt x="0" y="65"/>
                  </a:moveTo>
                  <a:cubicBezTo>
                    <a:pt x="4" y="81"/>
                    <a:pt x="4" y="81"/>
                    <a:pt x="4" y="81"/>
                  </a:cubicBezTo>
                  <a:cubicBezTo>
                    <a:pt x="49" y="79"/>
                    <a:pt x="95" y="74"/>
                    <a:pt x="144" y="64"/>
                  </a:cubicBezTo>
                  <a:cubicBezTo>
                    <a:pt x="202" y="52"/>
                    <a:pt x="255" y="34"/>
                    <a:pt x="301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46" y="20"/>
                    <a:pt x="197" y="37"/>
                    <a:pt x="142" y="48"/>
                  </a:cubicBezTo>
                  <a:cubicBezTo>
                    <a:pt x="92" y="58"/>
                    <a:pt x="45" y="64"/>
                    <a:pt x="0" y="6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1CD21D0A-CED8-A749-B8CE-C313F4309258}"/>
              </a:ext>
            </a:extLst>
          </p:cNvPr>
          <p:cNvGrpSpPr/>
          <p:nvPr/>
        </p:nvGrpSpPr>
        <p:grpSpPr>
          <a:xfrm>
            <a:off x="4290581" y="4004306"/>
            <a:ext cx="767722" cy="642775"/>
            <a:chOff x="3137812" y="3568929"/>
            <a:chExt cx="1132312" cy="948028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F78E9E0-3F7A-9841-B174-633F898EC9C5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163636" y="3568929"/>
              <a:ext cx="1106488" cy="922338"/>
            </a:xfrm>
            <a:custGeom>
              <a:avLst/>
              <a:gdLst>
                <a:gd name="T0" fmla="*/ 162 w 397"/>
                <a:gd name="T1" fmla="*/ 0 h 331"/>
                <a:gd name="T2" fmla="*/ 0 w 397"/>
                <a:gd name="T3" fmla="*/ 130 h 331"/>
                <a:gd name="T4" fmla="*/ 1 w 397"/>
                <a:gd name="T5" fmla="*/ 144 h 331"/>
                <a:gd name="T6" fmla="*/ 115 w 397"/>
                <a:gd name="T7" fmla="*/ 265 h 331"/>
                <a:gd name="T8" fmla="*/ 150 w 397"/>
                <a:gd name="T9" fmla="*/ 331 h 331"/>
                <a:gd name="T10" fmla="*/ 397 w 397"/>
                <a:gd name="T11" fmla="*/ 124 h 331"/>
                <a:gd name="T12" fmla="*/ 340 w 397"/>
                <a:gd name="T13" fmla="*/ 82 h 331"/>
                <a:gd name="T14" fmla="*/ 162 w 397"/>
                <a:gd name="T1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331">
                  <a:moveTo>
                    <a:pt x="162" y="0"/>
                  </a:moveTo>
                  <a:cubicBezTo>
                    <a:pt x="126" y="44"/>
                    <a:pt x="74" y="94"/>
                    <a:pt x="0" y="130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15" y="265"/>
                    <a:pt x="115" y="265"/>
                    <a:pt x="115" y="265"/>
                  </a:cubicBezTo>
                  <a:cubicBezTo>
                    <a:pt x="150" y="331"/>
                    <a:pt x="150" y="331"/>
                    <a:pt x="150" y="331"/>
                  </a:cubicBezTo>
                  <a:cubicBezTo>
                    <a:pt x="258" y="272"/>
                    <a:pt x="339" y="194"/>
                    <a:pt x="397" y="124"/>
                  </a:cubicBezTo>
                  <a:cubicBezTo>
                    <a:pt x="340" y="82"/>
                    <a:pt x="340" y="82"/>
                    <a:pt x="340" y="82"/>
                  </a:cubicBezTo>
                  <a:lnTo>
                    <a:pt x="162" y="0"/>
                  </a:lnTo>
                  <a:close/>
                </a:path>
              </a:pathLst>
            </a:custGeom>
            <a:gradFill>
              <a:gsLst>
                <a:gs pos="27000">
                  <a:srgbClr val="F39C12"/>
                </a:gs>
                <a:gs pos="45000">
                  <a:srgbClr val="F8C471"/>
                </a:gs>
                <a:gs pos="59000">
                  <a:srgbClr val="F39C12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CE3ADF1-BE20-D746-8C21-F812DB6EDE8A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462154" y="3826394"/>
              <a:ext cx="785813" cy="690563"/>
            </a:xfrm>
            <a:custGeom>
              <a:avLst/>
              <a:gdLst>
                <a:gd name="T0" fmla="*/ 0 w 282"/>
                <a:gd name="T1" fmla="*/ 182 h 248"/>
                <a:gd name="T2" fmla="*/ 35 w 282"/>
                <a:gd name="T3" fmla="*/ 248 h 248"/>
                <a:gd name="T4" fmla="*/ 282 w 282"/>
                <a:gd name="T5" fmla="*/ 41 h 248"/>
                <a:gd name="T6" fmla="*/ 226 w 282"/>
                <a:gd name="T7" fmla="*/ 0 h 248"/>
                <a:gd name="T8" fmla="*/ 0 w 282"/>
                <a:gd name="T9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8">
                  <a:moveTo>
                    <a:pt x="0" y="182"/>
                  </a:moveTo>
                  <a:cubicBezTo>
                    <a:pt x="35" y="248"/>
                    <a:pt x="35" y="248"/>
                    <a:pt x="35" y="248"/>
                  </a:cubicBezTo>
                  <a:cubicBezTo>
                    <a:pt x="143" y="189"/>
                    <a:pt x="224" y="111"/>
                    <a:pt x="282" y="4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75" y="62"/>
                    <a:pt x="101" y="131"/>
                    <a:pt x="0" y="182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FEFAE940-81DF-4247-B79A-5DBAAFF492A6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137812" y="3869006"/>
              <a:ext cx="431800" cy="561975"/>
            </a:xfrm>
            <a:custGeom>
              <a:avLst/>
              <a:gdLst>
                <a:gd name="T0" fmla="*/ 2 w 155"/>
                <a:gd name="T1" fmla="*/ 0 h 202"/>
                <a:gd name="T2" fmla="*/ 0 w 155"/>
                <a:gd name="T3" fmla="*/ 1 h 202"/>
                <a:gd name="T4" fmla="*/ 1 w 155"/>
                <a:gd name="T5" fmla="*/ 15 h 202"/>
                <a:gd name="T6" fmla="*/ 115 w 155"/>
                <a:gd name="T7" fmla="*/ 136 h 202"/>
                <a:gd name="T8" fmla="*/ 150 w 155"/>
                <a:gd name="T9" fmla="*/ 202 h 202"/>
                <a:gd name="T10" fmla="*/ 155 w 155"/>
                <a:gd name="T11" fmla="*/ 200 h 202"/>
                <a:gd name="T12" fmla="*/ 125 w 155"/>
                <a:gd name="T13" fmla="*/ 130 h 202"/>
                <a:gd name="T14" fmla="*/ 2 w 155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20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52" y="201"/>
                    <a:pt x="153" y="200"/>
                    <a:pt x="155" y="200"/>
                  </a:cubicBezTo>
                  <a:cubicBezTo>
                    <a:pt x="125" y="130"/>
                    <a:pt x="125" y="130"/>
                    <a:pt x="125" y="13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F4B2AACD-F7DE-ED45-8A5D-9214ED8554E8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478725" y="3793793"/>
              <a:ext cx="633413" cy="514350"/>
            </a:xfrm>
            <a:custGeom>
              <a:avLst/>
              <a:gdLst>
                <a:gd name="T0" fmla="*/ 0 w 227"/>
                <a:gd name="T1" fmla="*/ 172 h 184"/>
                <a:gd name="T2" fmla="*/ 11 w 227"/>
                <a:gd name="T3" fmla="*/ 183 h 184"/>
                <a:gd name="T4" fmla="*/ 11 w 227"/>
                <a:gd name="T5" fmla="*/ 184 h 184"/>
                <a:gd name="T6" fmla="*/ 227 w 227"/>
                <a:gd name="T7" fmla="*/ 7 h 184"/>
                <a:gd name="T8" fmla="*/ 226 w 227"/>
                <a:gd name="T9" fmla="*/ 6 h 184"/>
                <a:gd name="T10" fmla="*/ 212 w 227"/>
                <a:gd name="T11" fmla="*/ 0 h 184"/>
                <a:gd name="T12" fmla="*/ 0 w 227"/>
                <a:gd name="T13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184">
                  <a:moveTo>
                    <a:pt x="0" y="172"/>
                  </a:moveTo>
                  <a:cubicBezTo>
                    <a:pt x="11" y="183"/>
                    <a:pt x="11" y="183"/>
                    <a:pt x="11" y="183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07" y="133"/>
                    <a:pt x="177" y="67"/>
                    <a:pt x="227" y="7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164" y="58"/>
                    <a:pt x="94" y="123"/>
                    <a:pt x="0" y="17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BE428888-92B0-674F-9151-6A05BD8A67DE}"/>
              </a:ext>
            </a:extLst>
          </p:cNvPr>
          <p:cNvGrpSpPr/>
          <p:nvPr/>
        </p:nvGrpSpPr>
        <p:grpSpPr>
          <a:xfrm>
            <a:off x="4683593" y="3065728"/>
            <a:ext cx="1006719" cy="1189362"/>
            <a:chOff x="3717465" y="2184621"/>
            <a:chExt cx="1484808" cy="1754188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0B537473-F537-A545-A7E0-21032CD25011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805694" y="2184621"/>
              <a:ext cx="1382713" cy="1754188"/>
            </a:xfrm>
            <a:custGeom>
              <a:avLst/>
              <a:gdLst>
                <a:gd name="T0" fmla="*/ 421 w 496"/>
                <a:gd name="T1" fmla="*/ 29 h 629"/>
                <a:gd name="T2" fmla="*/ 382 w 496"/>
                <a:gd name="T3" fmla="*/ 1 h 629"/>
                <a:gd name="T4" fmla="*/ 382 w 496"/>
                <a:gd name="T5" fmla="*/ 0 h 629"/>
                <a:gd name="T6" fmla="*/ 0 w 496"/>
                <a:gd name="T7" fmla="*/ 412 h 629"/>
                <a:gd name="T8" fmla="*/ 59 w 496"/>
                <a:gd name="T9" fmla="*/ 430 h 629"/>
                <a:gd name="T10" fmla="*/ 11 w 496"/>
                <a:gd name="T11" fmla="*/ 517 h 629"/>
                <a:gd name="T12" fmla="*/ 16 w 496"/>
                <a:gd name="T13" fmla="*/ 524 h 629"/>
                <a:gd name="T14" fmla="*/ 190 w 496"/>
                <a:gd name="T15" fmla="*/ 599 h 629"/>
                <a:gd name="T16" fmla="*/ 257 w 496"/>
                <a:gd name="T17" fmla="*/ 629 h 629"/>
                <a:gd name="T18" fmla="*/ 339 w 496"/>
                <a:gd name="T19" fmla="*/ 498 h 629"/>
                <a:gd name="T20" fmla="*/ 494 w 496"/>
                <a:gd name="T21" fmla="*/ 538 h 629"/>
                <a:gd name="T22" fmla="*/ 496 w 496"/>
                <a:gd name="T23" fmla="*/ 539 h 629"/>
                <a:gd name="T24" fmla="*/ 421 w 496"/>
                <a:gd name="T25" fmla="*/ 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629">
                  <a:moveTo>
                    <a:pt x="421" y="29"/>
                  </a:moveTo>
                  <a:cubicBezTo>
                    <a:pt x="413" y="23"/>
                    <a:pt x="386" y="4"/>
                    <a:pt x="382" y="1"/>
                  </a:cubicBezTo>
                  <a:cubicBezTo>
                    <a:pt x="382" y="1"/>
                    <a:pt x="382" y="0"/>
                    <a:pt x="382" y="0"/>
                  </a:cubicBezTo>
                  <a:cubicBezTo>
                    <a:pt x="252" y="179"/>
                    <a:pt x="0" y="412"/>
                    <a:pt x="0" y="412"/>
                  </a:cubicBezTo>
                  <a:cubicBezTo>
                    <a:pt x="59" y="430"/>
                    <a:pt x="59" y="430"/>
                    <a:pt x="59" y="430"/>
                  </a:cubicBezTo>
                  <a:cubicBezTo>
                    <a:pt x="59" y="430"/>
                    <a:pt x="45" y="469"/>
                    <a:pt x="11" y="517"/>
                  </a:cubicBezTo>
                  <a:cubicBezTo>
                    <a:pt x="16" y="524"/>
                    <a:pt x="16" y="524"/>
                    <a:pt x="16" y="524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257" y="629"/>
                    <a:pt x="257" y="629"/>
                    <a:pt x="257" y="629"/>
                  </a:cubicBezTo>
                  <a:cubicBezTo>
                    <a:pt x="300" y="572"/>
                    <a:pt x="326" y="524"/>
                    <a:pt x="339" y="498"/>
                  </a:cubicBezTo>
                  <a:cubicBezTo>
                    <a:pt x="494" y="538"/>
                    <a:pt x="494" y="538"/>
                    <a:pt x="494" y="538"/>
                  </a:cubicBezTo>
                  <a:cubicBezTo>
                    <a:pt x="495" y="539"/>
                    <a:pt x="496" y="539"/>
                    <a:pt x="496" y="539"/>
                  </a:cubicBezTo>
                  <a:cubicBezTo>
                    <a:pt x="487" y="354"/>
                    <a:pt x="421" y="29"/>
                    <a:pt x="421" y="29"/>
                  </a:cubicBezTo>
                  <a:close/>
                </a:path>
              </a:pathLst>
            </a:custGeom>
            <a:gradFill>
              <a:gsLst>
                <a:gs pos="39000">
                  <a:srgbClr val="C0392B"/>
                </a:gs>
                <a:gs pos="64000">
                  <a:srgbClr val="E18278"/>
                </a:gs>
                <a:gs pos="93000">
                  <a:srgbClr val="C0392B"/>
                </a:gs>
              </a:gsLst>
              <a:lin ang="1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2A79F6F8-38CB-C44D-8A5B-D6186BEBFD59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227441" y="3500477"/>
              <a:ext cx="423863" cy="438150"/>
            </a:xfrm>
            <a:custGeom>
              <a:avLst/>
              <a:gdLst>
                <a:gd name="T0" fmla="*/ 152 w 152"/>
                <a:gd name="T1" fmla="*/ 16 h 157"/>
                <a:gd name="T2" fmla="*/ 79 w 152"/>
                <a:gd name="T3" fmla="*/ 0 h 157"/>
                <a:gd name="T4" fmla="*/ 0 w 152"/>
                <a:gd name="T5" fmla="*/ 128 h 157"/>
                <a:gd name="T6" fmla="*/ 65 w 152"/>
                <a:gd name="T7" fmla="*/ 157 h 157"/>
                <a:gd name="T8" fmla="*/ 152 w 152"/>
                <a:gd name="T9" fmla="*/ 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7">
                  <a:moveTo>
                    <a:pt x="152" y="16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55" y="57"/>
                    <a:pt x="0" y="128"/>
                  </a:cubicBezTo>
                  <a:cubicBezTo>
                    <a:pt x="65" y="157"/>
                    <a:pt x="65" y="157"/>
                    <a:pt x="65" y="157"/>
                  </a:cubicBezTo>
                  <a:cubicBezTo>
                    <a:pt x="115" y="91"/>
                    <a:pt x="143" y="36"/>
                    <a:pt x="152" y="16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EA4A5CCD-B995-C141-84B1-0F9B057F9D0E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717465" y="3560331"/>
              <a:ext cx="695325" cy="314325"/>
            </a:xfrm>
            <a:custGeom>
              <a:avLst/>
              <a:gdLst>
                <a:gd name="T0" fmla="*/ 1 w 249"/>
                <a:gd name="T1" fmla="*/ 0 h 113"/>
                <a:gd name="T2" fmla="*/ 0 w 249"/>
                <a:gd name="T3" fmla="*/ 1 h 113"/>
                <a:gd name="T4" fmla="*/ 5 w 249"/>
                <a:gd name="T5" fmla="*/ 9 h 113"/>
                <a:gd name="T6" fmla="*/ 179 w 249"/>
                <a:gd name="T7" fmla="*/ 83 h 113"/>
                <a:gd name="T8" fmla="*/ 246 w 249"/>
                <a:gd name="T9" fmla="*/ 113 h 113"/>
                <a:gd name="T10" fmla="*/ 249 w 249"/>
                <a:gd name="T11" fmla="*/ 109 h 113"/>
                <a:gd name="T12" fmla="*/ 184 w 249"/>
                <a:gd name="T13" fmla="*/ 76 h 113"/>
                <a:gd name="T14" fmla="*/ 1 w 249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11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246" y="113"/>
                    <a:pt x="246" y="113"/>
                    <a:pt x="246" y="113"/>
                  </a:cubicBezTo>
                  <a:cubicBezTo>
                    <a:pt x="247" y="112"/>
                    <a:pt x="248" y="110"/>
                    <a:pt x="249" y="109"/>
                  </a:cubicBezTo>
                  <a:cubicBezTo>
                    <a:pt x="184" y="76"/>
                    <a:pt x="184" y="76"/>
                    <a:pt x="184" y="7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5C44DBB-CB4A-644A-8CD8-54DE5FC0AEFA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644505" y="3615297"/>
              <a:ext cx="438150" cy="138113"/>
            </a:xfrm>
            <a:custGeom>
              <a:avLst/>
              <a:gdLst>
                <a:gd name="T0" fmla="*/ 157 w 157"/>
                <a:gd name="T1" fmla="*/ 50 h 50"/>
                <a:gd name="T2" fmla="*/ 103 w 157"/>
                <a:gd name="T3" fmla="*/ 21 h 50"/>
                <a:gd name="T4" fmla="*/ 103 w 157"/>
                <a:gd name="T5" fmla="*/ 21 h 50"/>
                <a:gd name="T6" fmla="*/ 7 w 157"/>
                <a:gd name="T7" fmla="*/ 0 h 50"/>
                <a:gd name="T8" fmla="*/ 5 w 157"/>
                <a:gd name="T9" fmla="*/ 0 h 50"/>
                <a:gd name="T10" fmla="*/ 0 w 157"/>
                <a:gd name="T11" fmla="*/ 10 h 50"/>
                <a:gd name="T12" fmla="*/ 157 w 157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0">
                  <a:moveTo>
                    <a:pt x="157" y="50"/>
                  </a:moveTo>
                  <a:cubicBezTo>
                    <a:pt x="148" y="46"/>
                    <a:pt x="116" y="29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57" y="50"/>
                  </a:lnTo>
                  <a:close/>
                </a:path>
              </a:pathLst>
            </a:custGeom>
            <a:solidFill>
              <a:srgbClr val="2D3F50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5631E9C-A805-834E-BCFF-AC3BA08DDA1D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84773" y="2277484"/>
              <a:ext cx="317500" cy="1500188"/>
            </a:xfrm>
            <a:custGeom>
              <a:avLst/>
              <a:gdLst>
                <a:gd name="T0" fmla="*/ 114 w 114"/>
                <a:gd name="T1" fmla="*/ 538 h 538"/>
                <a:gd name="T2" fmla="*/ 39 w 114"/>
                <a:gd name="T3" fmla="*/ 28 h 538"/>
                <a:gd name="T4" fmla="*/ 0 w 114"/>
                <a:gd name="T5" fmla="*/ 0 h 538"/>
                <a:gd name="T6" fmla="*/ 58 w 114"/>
                <a:gd name="T7" fmla="*/ 508 h 538"/>
                <a:gd name="T8" fmla="*/ 114 w 114"/>
                <a:gd name="T9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8">
                  <a:moveTo>
                    <a:pt x="114" y="538"/>
                  </a:moveTo>
                  <a:cubicBezTo>
                    <a:pt x="105" y="353"/>
                    <a:pt x="39" y="28"/>
                    <a:pt x="39" y="28"/>
                  </a:cubicBezTo>
                  <a:cubicBezTo>
                    <a:pt x="31" y="22"/>
                    <a:pt x="4" y="3"/>
                    <a:pt x="0" y="0"/>
                  </a:cubicBezTo>
                  <a:cubicBezTo>
                    <a:pt x="3" y="18"/>
                    <a:pt x="56" y="379"/>
                    <a:pt x="58" y="508"/>
                  </a:cubicBezTo>
                  <a:cubicBezTo>
                    <a:pt x="73" y="518"/>
                    <a:pt x="114" y="538"/>
                    <a:pt x="114" y="538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46F4151C-E6FE-D747-8DB2-3E9AA1B417A1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45694" y="2260733"/>
              <a:ext cx="209550" cy="1417638"/>
            </a:xfrm>
            <a:custGeom>
              <a:avLst/>
              <a:gdLst>
                <a:gd name="T0" fmla="*/ 75 w 75"/>
                <a:gd name="T1" fmla="*/ 508 h 508"/>
                <a:gd name="T2" fmla="*/ 75 w 75"/>
                <a:gd name="T3" fmla="*/ 508 h 508"/>
                <a:gd name="T4" fmla="*/ 17 w 75"/>
                <a:gd name="T5" fmla="*/ 1 h 508"/>
                <a:gd name="T6" fmla="*/ 17 w 75"/>
                <a:gd name="T7" fmla="*/ 1 h 508"/>
                <a:gd name="T8" fmla="*/ 17 w 75"/>
                <a:gd name="T9" fmla="*/ 0 h 508"/>
                <a:gd name="T10" fmla="*/ 0 w 75"/>
                <a:gd name="T11" fmla="*/ 23 h 508"/>
                <a:gd name="T12" fmla="*/ 54 w 75"/>
                <a:gd name="T13" fmla="*/ 503 h 508"/>
                <a:gd name="T14" fmla="*/ 75 w 75"/>
                <a:gd name="T1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508">
                  <a:moveTo>
                    <a:pt x="75" y="508"/>
                  </a:moveTo>
                  <a:cubicBezTo>
                    <a:pt x="75" y="508"/>
                    <a:pt x="75" y="508"/>
                    <a:pt x="75" y="508"/>
                  </a:cubicBezTo>
                  <a:cubicBezTo>
                    <a:pt x="74" y="380"/>
                    <a:pt x="21" y="27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1" y="8"/>
                    <a:pt x="6" y="15"/>
                    <a:pt x="0" y="23"/>
                  </a:cubicBezTo>
                  <a:cubicBezTo>
                    <a:pt x="10" y="92"/>
                    <a:pt x="53" y="389"/>
                    <a:pt x="54" y="503"/>
                  </a:cubicBezTo>
                  <a:lnTo>
                    <a:pt x="75" y="50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B2610A3D-61BF-6540-9EFE-C27FD6CE46F2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211910" y="3467365"/>
              <a:ext cx="247650" cy="352425"/>
            </a:xfrm>
            <a:custGeom>
              <a:avLst/>
              <a:gdLst>
                <a:gd name="T0" fmla="*/ 73 w 89"/>
                <a:gd name="T1" fmla="*/ 0 h 126"/>
                <a:gd name="T2" fmla="*/ 0 w 89"/>
                <a:gd name="T3" fmla="*/ 120 h 126"/>
                <a:gd name="T4" fmla="*/ 13 w 89"/>
                <a:gd name="T5" fmla="*/ 125 h 126"/>
                <a:gd name="T6" fmla="*/ 15 w 89"/>
                <a:gd name="T7" fmla="*/ 126 h 126"/>
                <a:gd name="T8" fmla="*/ 89 w 89"/>
                <a:gd name="T9" fmla="*/ 5 h 126"/>
                <a:gd name="T10" fmla="*/ 73 w 89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26">
                  <a:moveTo>
                    <a:pt x="73" y="0"/>
                  </a:moveTo>
                  <a:cubicBezTo>
                    <a:pt x="73" y="0"/>
                    <a:pt x="51" y="53"/>
                    <a:pt x="0" y="120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67" y="58"/>
                    <a:pt x="89" y="5"/>
                    <a:pt x="89" y="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3">
            <a:extLst>
              <a:ext uri="{FF2B5EF4-FFF2-40B4-BE49-F238E27FC236}">
                <a16:creationId xmlns:a16="http://schemas.microsoft.com/office/drawing/2014/main" id="{1C1179B4-4878-674F-BBEF-21CD6CCDD6BE}"/>
              </a:ext>
            </a:extLst>
          </p:cNvPr>
          <p:cNvGrpSpPr/>
          <p:nvPr/>
        </p:nvGrpSpPr>
        <p:grpSpPr>
          <a:xfrm>
            <a:off x="2493224" y="3517581"/>
            <a:ext cx="841821" cy="792065"/>
            <a:chOff x="486892" y="2851059"/>
            <a:chExt cx="1241600" cy="1168216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9DBFEC7-7510-EB44-B868-82ACDC875FC0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6892" y="2851059"/>
              <a:ext cx="1241600" cy="1168216"/>
            </a:xfrm>
            <a:custGeom>
              <a:avLst/>
              <a:gdLst>
                <a:gd name="T0" fmla="*/ 26 w 444"/>
                <a:gd name="T1" fmla="*/ 164 h 418"/>
                <a:gd name="T2" fmla="*/ 324 w 444"/>
                <a:gd name="T3" fmla="*/ 418 h 418"/>
                <a:gd name="T4" fmla="*/ 376 w 444"/>
                <a:gd name="T5" fmla="*/ 347 h 418"/>
                <a:gd name="T6" fmla="*/ 444 w 444"/>
                <a:gd name="T7" fmla="*/ 207 h 418"/>
                <a:gd name="T8" fmla="*/ 275 w 444"/>
                <a:gd name="T9" fmla="*/ 54 h 418"/>
                <a:gd name="T10" fmla="*/ 191 w 444"/>
                <a:gd name="T11" fmla="*/ 12 h 418"/>
                <a:gd name="T12" fmla="*/ 42 w 444"/>
                <a:gd name="T13" fmla="*/ 89 h 418"/>
                <a:gd name="T14" fmla="*/ 26 w 444"/>
                <a:gd name="T15" fmla="*/ 16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4" h="418">
                  <a:moveTo>
                    <a:pt x="26" y="164"/>
                  </a:moveTo>
                  <a:cubicBezTo>
                    <a:pt x="60" y="207"/>
                    <a:pt x="162" y="328"/>
                    <a:pt x="324" y="418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444" y="207"/>
                    <a:pt x="444" y="207"/>
                    <a:pt x="444" y="207"/>
                  </a:cubicBezTo>
                  <a:cubicBezTo>
                    <a:pt x="329" y="141"/>
                    <a:pt x="275" y="54"/>
                    <a:pt x="275" y="54"/>
                  </a:cubicBezTo>
                  <a:cubicBezTo>
                    <a:pt x="275" y="54"/>
                    <a:pt x="236" y="0"/>
                    <a:pt x="191" y="12"/>
                  </a:cubicBezTo>
                  <a:cubicBezTo>
                    <a:pt x="132" y="28"/>
                    <a:pt x="42" y="89"/>
                    <a:pt x="42" y="89"/>
                  </a:cubicBezTo>
                  <a:cubicBezTo>
                    <a:pt x="42" y="89"/>
                    <a:pt x="0" y="123"/>
                    <a:pt x="26" y="164"/>
                  </a:cubicBezTo>
                  <a:close/>
                </a:path>
              </a:pathLst>
            </a:custGeom>
            <a:gradFill>
              <a:gsLst>
                <a:gs pos="27000">
                  <a:srgbClr val="2980B9"/>
                </a:gs>
                <a:gs pos="58000">
                  <a:srgbClr val="74B5E0"/>
                </a:gs>
                <a:gs pos="64000">
                  <a:srgbClr val="2980B9"/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10AFB5F-F9D7-F94A-8E68-31541611CD3A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516988" y="3051481"/>
              <a:ext cx="1003695" cy="953984"/>
            </a:xfrm>
            <a:custGeom>
              <a:avLst/>
              <a:gdLst>
                <a:gd name="T0" fmla="*/ 44 w 359"/>
                <a:gd name="T1" fmla="*/ 0 h 341"/>
                <a:gd name="T2" fmla="*/ 359 w 359"/>
                <a:gd name="T3" fmla="*/ 271 h 341"/>
                <a:gd name="T4" fmla="*/ 307 w 359"/>
                <a:gd name="T5" fmla="*/ 341 h 341"/>
                <a:gd name="T6" fmla="*/ 9 w 359"/>
                <a:gd name="T7" fmla="*/ 87 h 341"/>
                <a:gd name="T8" fmla="*/ 1 w 359"/>
                <a:gd name="T9" fmla="*/ 63 h 341"/>
                <a:gd name="T10" fmla="*/ 13 w 359"/>
                <a:gd name="T11" fmla="*/ 25 h 341"/>
                <a:gd name="T12" fmla="*/ 26 w 359"/>
                <a:gd name="T13" fmla="*/ 12 h 341"/>
                <a:gd name="T14" fmla="*/ 44 w 359"/>
                <a:gd name="T1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341">
                  <a:moveTo>
                    <a:pt x="44" y="0"/>
                  </a:moveTo>
                  <a:cubicBezTo>
                    <a:pt x="45" y="1"/>
                    <a:pt x="196" y="182"/>
                    <a:pt x="359" y="271"/>
                  </a:cubicBezTo>
                  <a:cubicBezTo>
                    <a:pt x="307" y="341"/>
                    <a:pt x="307" y="341"/>
                    <a:pt x="307" y="341"/>
                  </a:cubicBezTo>
                  <a:cubicBezTo>
                    <a:pt x="145" y="251"/>
                    <a:pt x="43" y="130"/>
                    <a:pt x="9" y="87"/>
                  </a:cubicBezTo>
                  <a:cubicBezTo>
                    <a:pt x="9" y="87"/>
                    <a:pt x="1" y="76"/>
                    <a:pt x="1" y="63"/>
                  </a:cubicBezTo>
                  <a:cubicBezTo>
                    <a:pt x="0" y="50"/>
                    <a:pt x="3" y="41"/>
                    <a:pt x="13" y="25"/>
                  </a:cubicBezTo>
                  <a:cubicBezTo>
                    <a:pt x="19" y="17"/>
                    <a:pt x="26" y="12"/>
                    <a:pt x="26" y="12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92614E6-B300-4B42-914F-03C9BA2190CC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658022" y="3038331"/>
              <a:ext cx="903090" cy="785912"/>
            </a:xfrm>
            <a:custGeom>
              <a:avLst/>
              <a:gdLst>
                <a:gd name="T0" fmla="*/ 16 w 323"/>
                <a:gd name="T1" fmla="*/ 0 h 281"/>
                <a:gd name="T2" fmla="*/ 0 w 323"/>
                <a:gd name="T3" fmla="*/ 10 h 281"/>
                <a:gd name="T4" fmla="*/ 0 w 323"/>
                <a:gd name="T5" fmla="*/ 10 h 281"/>
                <a:gd name="T6" fmla="*/ 315 w 323"/>
                <a:gd name="T7" fmla="*/ 281 h 281"/>
                <a:gd name="T8" fmla="*/ 315 w 323"/>
                <a:gd name="T9" fmla="*/ 280 h 281"/>
                <a:gd name="T10" fmla="*/ 323 w 323"/>
                <a:gd name="T11" fmla="*/ 264 h 281"/>
                <a:gd name="T12" fmla="*/ 16 w 323"/>
                <a:gd name="T1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281">
                  <a:moveTo>
                    <a:pt x="1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52" y="192"/>
                    <a:pt x="315" y="281"/>
                  </a:cubicBezTo>
                  <a:cubicBezTo>
                    <a:pt x="315" y="280"/>
                    <a:pt x="315" y="280"/>
                    <a:pt x="315" y="280"/>
                  </a:cubicBezTo>
                  <a:cubicBezTo>
                    <a:pt x="323" y="264"/>
                    <a:pt x="323" y="264"/>
                    <a:pt x="323" y="264"/>
                  </a:cubicBezTo>
                  <a:cubicBezTo>
                    <a:pt x="176" y="183"/>
                    <a:pt x="27" y="14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59">
            <a:extLst>
              <a:ext uri="{FF2B5EF4-FFF2-40B4-BE49-F238E27FC236}">
                <a16:creationId xmlns:a16="http://schemas.microsoft.com/office/drawing/2014/main" id="{6FD1D4C5-9FAE-8147-9E07-B725100699B6}"/>
              </a:ext>
            </a:extLst>
          </p:cNvPr>
          <p:cNvGrpSpPr/>
          <p:nvPr/>
        </p:nvGrpSpPr>
        <p:grpSpPr>
          <a:xfrm>
            <a:off x="3084947" y="3713315"/>
            <a:ext cx="162069" cy="162069"/>
            <a:chOff x="3204409" y="3245628"/>
            <a:chExt cx="239036" cy="239036"/>
          </a:xfrm>
        </p:grpSpPr>
        <p:sp>
          <p:nvSpPr>
            <p:cNvPr id="37" name="Oval 56">
              <a:extLst>
                <a:ext uri="{FF2B5EF4-FFF2-40B4-BE49-F238E27FC236}">
                  <a16:creationId xmlns:a16="http://schemas.microsoft.com/office/drawing/2014/main" id="{257CC0C3-491C-C54E-A393-A901C6915EEC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105">
              <a:extLst>
                <a:ext uri="{FF2B5EF4-FFF2-40B4-BE49-F238E27FC236}">
                  <a16:creationId xmlns:a16="http://schemas.microsoft.com/office/drawing/2014/main" id="{C9993143-F8C8-E14E-A202-761B53A07B92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2980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107">
            <a:extLst>
              <a:ext uri="{FF2B5EF4-FFF2-40B4-BE49-F238E27FC236}">
                <a16:creationId xmlns:a16="http://schemas.microsoft.com/office/drawing/2014/main" id="{7645DF3D-F3D7-9B4B-B4E0-4FE889AD5C3E}"/>
              </a:ext>
            </a:extLst>
          </p:cNvPr>
          <p:cNvGrpSpPr/>
          <p:nvPr/>
        </p:nvGrpSpPr>
        <p:grpSpPr>
          <a:xfrm>
            <a:off x="3502347" y="4007826"/>
            <a:ext cx="162069" cy="162069"/>
            <a:chOff x="3204409" y="3245628"/>
            <a:chExt cx="239036" cy="239036"/>
          </a:xfrm>
        </p:grpSpPr>
        <p:sp>
          <p:nvSpPr>
            <p:cNvPr id="40" name="Oval 108">
              <a:extLst>
                <a:ext uri="{FF2B5EF4-FFF2-40B4-BE49-F238E27FC236}">
                  <a16:creationId xmlns:a16="http://schemas.microsoft.com/office/drawing/2014/main" id="{40EEA2C1-1CCF-7A4A-A22F-97FC9182E2A6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109">
              <a:extLst>
                <a:ext uri="{FF2B5EF4-FFF2-40B4-BE49-F238E27FC236}">
                  <a16:creationId xmlns:a16="http://schemas.microsoft.com/office/drawing/2014/main" id="{7A78A065-4F8C-7746-B90A-AC64304B2B1C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110">
            <a:extLst>
              <a:ext uri="{FF2B5EF4-FFF2-40B4-BE49-F238E27FC236}">
                <a16:creationId xmlns:a16="http://schemas.microsoft.com/office/drawing/2014/main" id="{95757330-06DC-244F-8D9B-0443243F29A7}"/>
              </a:ext>
            </a:extLst>
          </p:cNvPr>
          <p:cNvGrpSpPr/>
          <p:nvPr/>
        </p:nvGrpSpPr>
        <p:grpSpPr>
          <a:xfrm>
            <a:off x="4002807" y="4094833"/>
            <a:ext cx="162069" cy="162069"/>
            <a:chOff x="3204409" y="3245628"/>
            <a:chExt cx="239036" cy="239036"/>
          </a:xfrm>
        </p:grpSpPr>
        <p:sp>
          <p:nvSpPr>
            <p:cNvPr id="43" name="Oval 111">
              <a:extLst>
                <a:ext uri="{FF2B5EF4-FFF2-40B4-BE49-F238E27FC236}">
                  <a16:creationId xmlns:a16="http://schemas.microsoft.com/office/drawing/2014/main" id="{0BB57976-0DBD-0848-AD68-D466D21E9B5E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112">
              <a:extLst>
                <a:ext uri="{FF2B5EF4-FFF2-40B4-BE49-F238E27FC236}">
                  <a16:creationId xmlns:a16="http://schemas.microsoft.com/office/drawing/2014/main" id="{690C4CCD-8BDD-BD4F-82BA-0160F4CEF500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113">
            <a:extLst>
              <a:ext uri="{FF2B5EF4-FFF2-40B4-BE49-F238E27FC236}">
                <a16:creationId xmlns:a16="http://schemas.microsoft.com/office/drawing/2014/main" id="{0B636A8E-447F-8644-B03A-5B580E255916}"/>
              </a:ext>
            </a:extLst>
          </p:cNvPr>
          <p:cNvGrpSpPr/>
          <p:nvPr/>
        </p:nvGrpSpPr>
        <p:grpSpPr>
          <a:xfrm>
            <a:off x="4410826" y="3989794"/>
            <a:ext cx="162069" cy="162069"/>
            <a:chOff x="3204409" y="3245628"/>
            <a:chExt cx="239036" cy="239036"/>
          </a:xfrm>
        </p:grpSpPr>
        <p:sp>
          <p:nvSpPr>
            <p:cNvPr id="46" name="Oval 114">
              <a:extLst>
                <a:ext uri="{FF2B5EF4-FFF2-40B4-BE49-F238E27FC236}">
                  <a16:creationId xmlns:a16="http://schemas.microsoft.com/office/drawing/2014/main" id="{A5F3070A-7479-BC4E-99E5-4106E6CBAB06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115">
              <a:extLst>
                <a:ext uri="{FF2B5EF4-FFF2-40B4-BE49-F238E27FC236}">
                  <a16:creationId xmlns:a16="http://schemas.microsoft.com/office/drawing/2014/main" id="{999FC4C4-884D-E641-B9E0-9CC9C85FD4E1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F39C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TextBox 125">
            <a:extLst>
              <a:ext uri="{FF2B5EF4-FFF2-40B4-BE49-F238E27FC236}">
                <a16:creationId xmlns:a16="http://schemas.microsoft.com/office/drawing/2014/main" id="{E94980BF-9CBF-1D40-B3B2-0F2A1C00F63A}"/>
              </a:ext>
            </a:extLst>
          </p:cNvPr>
          <p:cNvSpPr txBox="1"/>
          <p:nvPr/>
        </p:nvSpPr>
        <p:spPr>
          <a:xfrm>
            <a:off x="2442955" y="3062936"/>
            <a:ext cx="123210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  <a:tabLst>
                <a:tab pos="685800" algn="l"/>
              </a:tabLst>
            </a:pPr>
            <a:r>
              <a:rPr lang="en-US" sz="1400" b="1" dirty="0">
                <a:solidFill>
                  <a:srgbClr val="2980B9"/>
                </a:solidFill>
                <a:latin typeface="Lato Black" pitchFamily="34" charset="0"/>
              </a:rPr>
              <a:t>1 min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Reactor Venting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endParaRPr lang="en-US" sz="1200" dirty="0">
              <a:solidFill>
                <a:srgbClr val="000000"/>
              </a:solidFill>
              <a:latin typeface="Lato Light" pitchFamily="34" charset="0"/>
            </a:endParaRPr>
          </a:p>
        </p:txBody>
      </p:sp>
      <p:sp>
        <p:nvSpPr>
          <p:cNvPr id="49" name="TextBox 126">
            <a:extLst>
              <a:ext uri="{FF2B5EF4-FFF2-40B4-BE49-F238E27FC236}">
                <a16:creationId xmlns:a16="http://schemas.microsoft.com/office/drawing/2014/main" id="{FF3A01F5-344F-0A44-B6B0-A5CC5E5AA05A}"/>
              </a:ext>
            </a:extLst>
          </p:cNvPr>
          <p:cNvSpPr txBox="1"/>
          <p:nvPr/>
        </p:nvSpPr>
        <p:spPr>
          <a:xfrm>
            <a:off x="4200759" y="2438984"/>
            <a:ext cx="1224172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tabLst>
                <a:tab pos="685800" algn="l"/>
              </a:tabLst>
            </a:pPr>
            <a:r>
              <a:rPr lang="en-US" sz="1600" b="1" dirty="0">
                <a:solidFill>
                  <a:srgbClr val="9BBB59"/>
                </a:solidFill>
                <a:latin typeface="Lato Black" pitchFamily="34" charset="0"/>
              </a:rPr>
              <a:t>4 min</a:t>
            </a:r>
          </a:p>
          <a:p>
            <a:pPr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Pumping down to 10</a:t>
            </a:r>
            <a:r>
              <a:rPr lang="en-US" sz="1200" baseline="30000" dirty="0">
                <a:solidFill>
                  <a:srgbClr val="434342"/>
                </a:solidFill>
                <a:latin typeface="Lato Light" pitchFamily="34" charset="0"/>
              </a:rPr>
              <a:t>-4</a:t>
            </a: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 Tor</a:t>
            </a:r>
          </a:p>
        </p:txBody>
      </p:sp>
      <p:sp>
        <p:nvSpPr>
          <p:cNvPr id="50" name="TextBox 127">
            <a:extLst>
              <a:ext uri="{FF2B5EF4-FFF2-40B4-BE49-F238E27FC236}">
                <a16:creationId xmlns:a16="http://schemas.microsoft.com/office/drawing/2014/main" id="{0142D34B-BAC5-B243-B6F9-A6DFDDD5ABDF}"/>
              </a:ext>
            </a:extLst>
          </p:cNvPr>
          <p:cNvSpPr txBox="1"/>
          <p:nvPr/>
        </p:nvSpPr>
        <p:spPr>
          <a:xfrm>
            <a:off x="2165559" y="2438984"/>
            <a:ext cx="1509502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600" b="1" dirty="0">
                <a:solidFill>
                  <a:srgbClr val="16A085"/>
                </a:solidFill>
                <a:latin typeface="Lato Black" pitchFamily="34" charset="0"/>
              </a:rPr>
              <a:t>5 min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Liner replacement</a:t>
            </a:r>
          </a:p>
        </p:txBody>
      </p:sp>
      <p:sp>
        <p:nvSpPr>
          <p:cNvPr id="51" name="TextBox 128">
            <a:extLst>
              <a:ext uri="{FF2B5EF4-FFF2-40B4-BE49-F238E27FC236}">
                <a16:creationId xmlns:a16="http://schemas.microsoft.com/office/drawing/2014/main" id="{4BB57D99-CCE5-3044-A4FB-7FDB87E16929}"/>
              </a:ext>
            </a:extLst>
          </p:cNvPr>
          <p:cNvSpPr txBox="1"/>
          <p:nvPr/>
        </p:nvSpPr>
        <p:spPr>
          <a:xfrm>
            <a:off x="4216618" y="3076284"/>
            <a:ext cx="84330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tabLst>
                <a:tab pos="685800" algn="l"/>
              </a:tabLst>
            </a:pPr>
            <a:r>
              <a:rPr lang="en-US" sz="1400" b="1" dirty="0">
                <a:solidFill>
                  <a:srgbClr val="F39C12"/>
                </a:solidFill>
                <a:latin typeface="Lato Black" pitchFamily="34" charset="0"/>
              </a:rPr>
              <a:t>5 min</a:t>
            </a:r>
          </a:p>
          <a:p>
            <a:pPr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Plasma cleaning</a:t>
            </a:r>
          </a:p>
        </p:txBody>
      </p:sp>
      <p:grpSp>
        <p:nvGrpSpPr>
          <p:cNvPr id="52" name="Group 27">
            <a:extLst>
              <a:ext uri="{FF2B5EF4-FFF2-40B4-BE49-F238E27FC236}">
                <a16:creationId xmlns:a16="http://schemas.microsoft.com/office/drawing/2014/main" id="{FBC6F1F6-7DE0-0B4B-BB1F-1015D0829C0E}"/>
              </a:ext>
            </a:extLst>
          </p:cNvPr>
          <p:cNvGrpSpPr/>
          <p:nvPr/>
        </p:nvGrpSpPr>
        <p:grpSpPr>
          <a:xfrm>
            <a:off x="3207566" y="3069621"/>
            <a:ext cx="576825" cy="710952"/>
            <a:chOff x="1540474" y="2170677"/>
            <a:chExt cx="850759" cy="1088588"/>
          </a:xfrm>
        </p:grpSpPr>
        <p:sp>
          <p:nvSpPr>
            <p:cNvPr id="53" name="Oval 130">
              <a:extLst>
                <a:ext uri="{FF2B5EF4-FFF2-40B4-BE49-F238E27FC236}">
                  <a16:creationId xmlns:a16="http://schemas.microsoft.com/office/drawing/2014/main" id="{98BA333C-0993-674B-A496-8E435CD9B828}"/>
                </a:ext>
              </a:extLst>
            </p:cNvPr>
            <p:cNvSpPr/>
            <p:nvPr/>
          </p:nvSpPr>
          <p:spPr>
            <a:xfrm>
              <a:off x="2301248" y="2170677"/>
              <a:ext cx="89985" cy="89985"/>
            </a:xfrm>
            <a:prstGeom prst="ellipse">
              <a:avLst/>
            </a:prstGeom>
            <a:solidFill>
              <a:srgbClr val="288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" name="Elbow Connector 2055">
              <a:extLst>
                <a:ext uri="{FF2B5EF4-FFF2-40B4-BE49-F238E27FC236}">
                  <a16:creationId xmlns:a16="http://schemas.microsoft.com/office/drawing/2014/main" id="{F58F4BE4-E836-AA4D-8811-305CD09F536D}"/>
                </a:ext>
              </a:extLst>
            </p:cNvPr>
            <p:cNvCxnSpPr/>
            <p:nvPr/>
          </p:nvCxnSpPr>
          <p:spPr>
            <a:xfrm flipV="1">
              <a:off x="1540474" y="2260662"/>
              <a:ext cx="805767" cy="998603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55" name="Group 28">
            <a:extLst>
              <a:ext uri="{FF2B5EF4-FFF2-40B4-BE49-F238E27FC236}">
                <a16:creationId xmlns:a16="http://schemas.microsoft.com/office/drawing/2014/main" id="{B87D852D-AB2C-4641-97BF-BB289F7239E5}"/>
              </a:ext>
            </a:extLst>
          </p:cNvPr>
          <p:cNvGrpSpPr/>
          <p:nvPr/>
        </p:nvGrpSpPr>
        <p:grpSpPr>
          <a:xfrm>
            <a:off x="3624965" y="2543654"/>
            <a:ext cx="159426" cy="1545206"/>
            <a:chOff x="2156096" y="1414615"/>
            <a:chExt cx="235137" cy="2279023"/>
          </a:xfrm>
        </p:grpSpPr>
        <p:sp>
          <p:nvSpPr>
            <p:cNvPr id="56" name="Oval 2053">
              <a:extLst>
                <a:ext uri="{FF2B5EF4-FFF2-40B4-BE49-F238E27FC236}">
                  <a16:creationId xmlns:a16="http://schemas.microsoft.com/office/drawing/2014/main" id="{204BC5B5-CDA2-B34F-8CED-FE7DF534A2CA}"/>
                </a:ext>
              </a:extLst>
            </p:cNvPr>
            <p:cNvSpPr/>
            <p:nvPr/>
          </p:nvSpPr>
          <p:spPr>
            <a:xfrm>
              <a:off x="2301248" y="1414615"/>
              <a:ext cx="89985" cy="89985"/>
            </a:xfrm>
            <a:prstGeom prst="ellipse">
              <a:avLst/>
            </a:prstGeom>
            <a:solidFill>
              <a:srgbClr val="15A0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Elbow Connector 2057">
              <a:extLst>
                <a:ext uri="{FF2B5EF4-FFF2-40B4-BE49-F238E27FC236}">
                  <a16:creationId xmlns:a16="http://schemas.microsoft.com/office/drawing/2014/main" id="{9AABC5D0-B4CA-4A49-8237-728F82ECC3D6}"/>
                </a:ext>
              </a:extLst>
            </p:cNvPr>
            <p:cNvCxnSpPr/>
            <p:nvPr/>
          </p:nvCxnSpPr>
          <p:spPr>
            <a:xfrm flipV="1">
              <a:off x="2156096" y="1459608"/>
              <a:ext cx="235137" cy="2234030"/>
            </a:xfrm>
            <a:prstGeom prst="bentConnector3">
              <a:avLst>
                <a:gd name="adj1" fmla="val 197220"/>
              </a:avLst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29">
            <a:extLst>
              <a:ext uri="{FF2B5EF4-FFF2-40B4-BE49-F238E27FC236}">
                <a16:creationId xmlns:a16="http://schemas.microsoft.com/office/drawing/2014/main" id="{C8C103E0-76E0-274B-8A5F-3680930FCAE0}"/>
              </a:ext>
            </a:extLst>
          </p:cNvPr>
          <p:cNvGrpSpPr/>
          <p:nvPr/>
        </p:nvGrpSpPr>
        <p:grpSpPr>
          <a:xfrm>
            <a:off x="4083842" y="2543654"/>
            <a:ext cx="156933" cy="1590631"/>
            <a:chOff x="2832892" y="1414615"/>
            <a:chExt cx="231460" cy="2346019"/>
          </a:xfrm>
        </p:grpSpPr>
        <p:sp>
          <p:nvSpPr>
            <p:cNvPr id="59" name="Oval 129">
              <a:extLst>
                <a:ext uri="{FF2B5EF4-FFF2-40B4-BE49-F238E27FC236}">
                  <a16:creationId xmlns:a16="http://schemas.microsoft.com/office/drawing/2014/main" id="{C6C40DEF-2D38-6C4F-92B2-9492BCEDA4ED}"/>
                </a:ext>
              </a:extLst>
            </p:cNvPr>
            <p:cNvSpPr/>
            <p:nvPr/>
          </p:nvSpPr>
          <p:spPr>
            <a:xfrm>
              <a:off x="2974367" y="1414615"/>
              <a:ext cx="89985" cy="89985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0" name="Elbow Connector 2060">
              <a:extLst>
                <a:ext uri="{FF2B5EF4-FFF2-40B4-BE49-F238E27FC236}">
                  <a16:creationId xmlns:a16="http://schemas.microsoft.com/office/drawing/2014/main" id="{03C66901-E78F-C347-8A43-1CBF2D4D3D65}"/>
                </a:ext>
              </a:extLst>
            </p:cNvPr>
            <p:cNvCxnSpPr/>
            <p:nvPr/>
          </p:nvCxnSpPr>
          <p:spPr>
            <a:xfrm rot="5400000" flipH="1" flipV="1">
              <a:off x="1753117" y="2539384"/>
              <a:ext cx="2301025" cy="141475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61" name="Group 30">
            <a:extLst>
              <a:ext uri="{FF2B5EF4-FFF2-40B4-BE49-F238E27FC236}">
                <a16:creationId xmlns:a16="http://schemas.microsoft.com/office/drawing/2014/main" id="{68B8E85E-4903-084E-BD60-EB84954F0579}"/>
              </a:ext>
            </a:extLst>
          </p:cNvPr>
          <p:cNvGrpSpPr/>
          <p:nvPr/>
        </p:nvGrpSpPr>
        <p:grpSpPr>
          <a:xfrm>
            <a:off x="4179764" y="3056273"/>
            <a:ext cx="270514" cy="1014556"/>
            <a:chOff x="2974367" y="2170677"/>
            <a:chExt cx="398981" cy="1496367"/>
          </a:xfrm>
        </p:grpSpPr>
        <p:sp>
          <p:nvSpPr>
            <p:cNvPr id="62" name="Oval 131">
              <a:extLst>
                <a:ext uri="{FF2B5EF4-FFF2-40B4-BE49-F238E27FC236}">
                  <a16:creationId xmlns:a16="http://schemas.microsoft.com/office/drawing/2014/main" id="{BA836140-179A-CE4A-9CAB-DDB0EB7E7DC1}"/>
                </a:ext>
              </a:extLst>
            </p:cNvPr>
            <p:cNvSpPr/>
            <p:nvPr/>
          </p:nvSpPr>
          <p:spPr>
            <a:xfrm>
              <a:off x="2974367" y="2170677"/>
              <a:ext cx="89985" cy="89985"/>
            </a:xfrm>
            <a:prstGeom prst="ellipse">
              <a:avLst/>
            </a:prstGeom>
            <a:solidFill>
              <a:srgbClr val="F39C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3" name="Elbow Connector 2064">
              <a:extLst>
                <a:ext uri="{FF2B5EF4-FFF2-40B4-BE49-F238E27FC236}">
                  <a16:creationId xmlns:a16="http://schemas.microsoft.com/office/drawing/2014/main" id="{2974D384-5CA3-A343-B669-3B361B11D243}"/>
                </a:ext>
              </a:extLst>
            </p:cNvPr>
            <p:cNvCxnSpPr/>
            <p:nvPr/>
          </p:nvCxnSpPr>
          <p:spPr>
            <a:xfrm rot="10800000">
              <a:off x="3019361" y="2260663"/>
              <a:ext cx="353987" cy="1406381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13784851-7FE7-0C4F-B639-D5E08F54BADF}"/>
              </a:ext>
            </a:extLst>
          </p:cNvPr>
          <p:cNvSpPr/>
          <p:nvPr/>
        </p:nvSpPr>
        <p:spPr>
          <a:xfrm>
            <a:off x="5528861" y="958676"/>
            <a:ext cx="1457031" cy="1912454"/>
          </a:xfrm>
          <a:prstGeom prst="rect">
            <a:avLst/>
          </a:prstGeom>
          <a:solidFill>
            <a:srgbClr val="2C3E50"/>
          </a:solidFill>
          <a:ln w="762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116">
            <a:extLst>
              <a:ext uri="{FF2B5EF4-FFF2-40B4-BE49-F238E27FC236}">
                <a16:creationId xmlns:a16="http://schemas.microsoft.com/office/drawing/2014/main" id="{002114DD-8632-364A-A60D-658C399A951A}"/>
              </a:ext>
            </a:extLst>
          </p:cNvPr>
          <p:cNvGrpSpPr/>
          <p:nvPr/>
        </p:nvGrpSpPr>
        <p:grpSpPr>
          <a:xfrm>
            <a:off x="5050254" y="3297506"/>
            <a:ext cx="239036" cy="239036"/>
            <a:chOff x="3391621" y="3114973"/>
            <a:chExt cx="239036" cy="239036"/>
          </a:xfrm>
        </p:grpSpPr>
        <p:sp>
          <p:nvSpPr>
            <p:cNvPr id="66" name="Oval 117">
              <a:extLst>
                <a:ext uri="{FF2B5EF4-FFF2-40B4-BE49-F238E27FC236}">
                  <a16:creationId xmlns:a16="http://schemas.microsoft.com/office/drawing/2014/main" id="{B6851FB7-0D8E-9840-AA4C-8EFC5AE9A9EE}"/>
                </a:ext>
              </a:extLst>
            </p:cNvPr>
            <p:cNvSpPr/>
            <p:nvPr/>
          </p:nvSpPr>
          <p:spPr>
            <a:xfrm>
              <a:off x="3391621" y="3114973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118">
              <a:extLst>
                <a:ext uri="{FF2B5EF4-FFF2-40B4-BE49-F238E27FC236}">
                  <a16:creationId xmlns:a16="http://schemas.microsoft.com/office/drawing/2014/main" id="{0731A047-A151-0A43-8FAE-D2AAC0883F65}"/>
                </a:ext>
              </a:extLst>
            </p:cNvPr>
            <p:cNvSpPr/>
            <p:nvPr/>
          </p:nvSpPr>
          <p:spPr>
            <a:xfrm>
              <a:off x="3449807" y="3173159"/>
              <a:ext cx="122664" cy="122664"/>
            </a:xfrm>
            <a:prstGeom prst="ellipse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" name="Group 2049">
            <a:extLst>
              <a:ext uri="{FF2B5EF4-FFF2-40B4-BE49-F238E27FC236}">
                <a16:creationId xmlns:a16="http://schemas.microsoft.com/office/drawing/2014/main" id="{43ABF552-B82F-5846-916F-00572C78F9E3}"/>
              </a:ext>
            </a:extLst>
          </p:cNvPr>
          <p:cNvGrpSpPr/>
          <p:nvPr/>
        </p:nvGrpSpPr>
        <p:grpSpPr>
          <a:xfrm>
            <a:off x="5808414" y="1212334"/>
            <a:ext cx="897925" cy="869008"/>
            <a:chOff x="6723452" y="1709095"/>
            <a:chExt cx="897925" cy="869008"/>
          </a:xfrm>
        </p:grpSpPr>
        <p:pic>
          <p:nvPicPr>
            <p:cNvPr id="69" name="Picture 1">
              <a:extLst>
                <a:ext uri="{FF2B5EF4-FFF2-40B4-BE49-F238E27FC236}">
                  <a16:creationId xmlns:a16="http://schemas.microsoft.com/office/drawing/2014/main" id="{6E224DFB-7402-0B43-A324-485C48E6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3452" y="2422665"/>
              <a:ext cx="897925" cy="155438"/>
            </a:xfrm>
            <a:prstGeom prst="rect">
              <a:avLst/>
            </a:prstGeom>
          </p:spPr>
        </p:pic>
        <p:sp>
          <p:nvSpPr>
            <p:cNvPr id="70" name="Oval 2068">
              <a:extLst>
                <a:ext uri="{FF2B5EF4-FFF2-40B4-BE49-F238E27FC236}">
                  <a16:creationId xmlns:a16="http://schemas.microsoft.com/office/drawing/2014/main" id="{CEF6CDBD-5A42-8A4A-A86C-189893F72B97}"/>
                </a:ext>
              </a:extLst>
            </p:cNvPr>
            <p:cNvSpPr/>
            <p:nvPr/>
          </p:nvSpPr>
          <p:spPr>
            <a:xfrm>
              <a:off x="6778883" y="1709095"/>
              <a:ext cx="773081" cy="773081"/>
            </a:xfrm>
            <a:prstGeom prst="ellipse">
              <a:avLst/>
            </a:prstGeom>
            <a:solidFill>
              <a:srgbClr val="2C3E50"/>
            </a:solidFill>
            <a:ln w="9525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152">
              <a:extLst>
                <a:ext uri="{FF2B5EF4-FFF2-40B4-BE49-F238E27FC236}">
                  <a16:creationId xmlns:a16="http://schemas.microsoft.com/office/drawing/2014/main" id="{798FD04E-CDBC-3047-A720-19598BD81D78}"/>
                </a:ext>
              </a:extLst>
            </p:cNvPr>
            <p:cNvSpPr/>
            <p:nvPr/>
          </p:nvSpPr>
          <p:spPr>
            <a:xfrm>
              <a:off x="6850731" y="1776180"/>
              <a:ext cx="638910" cy="638910"/>
            </a:xfrm>
            <a:prstGeom prst="ellipse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40">
              <a:extLst>
                <a:ext uri="{FF2B5EF4-FFF2-40B4-BE49-F238E27FC236}">
                  <a16:creationId xmlns:a16="http://schemas.microsoft.com/office/drawing/2014/main" id="{1AD018E0-572F-D042-8177-B980F332C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4333" y="1918166"/>
              <a:ext cx="382181" cy="390724"/>
            </a:xfrm>
            <a:custGeom>
              <a:avLst/>
              <a:gdLst>
                <a:gd name="T0" fmla="*/ 29 w 360"/>
                <a:gd name="T1" fmla="*/ 65 h 368"/>
                <a:gd name="T2" fmla="*/ 79 w 360"/>
                <a:gd name="T3" fmla="*/ 65 h 368"/>
                <a:gd name="T4" fmla="*/ 101 w 360"/>
                <a:gd name="T5" fmla="*/ 170 h 368"/>
                <a:gd name="T6" fmla="*/ 29 w 360"/>
                <a:gd name="T7" fmla="*/ 65 h 368"/>
                <a:gd name="T8" fmla="*/ 180 w 360"/>
                <a:gd name="T9" fmla="*/ 25 h 368"/>
                <a:gd name="T10" fmla="*/ 256 w 360"/>
                <a:gd name="T11" fmla="*/ 55 h 368"/>
                <a:gd name="T12" fmla="*/ 180 w 360"/>
                <a:gd name="T13" fmla="*/ 86 h 368"/>
                <a:gd name="T14" fmla="*/ 104 w 360"/>
                <a:gd name="T15" fmla="*/ 55 h 368"/>
                <a:gd name="T16" fmla="*/ 180 w 360"/>
                <a:gd name="T17" fmla="*/ 25 h 368"/>
                <a:gd name="T18" fmla="*/ 259 w 360"/>
                <a:gd name="T19" fmla="*/ 170 h 368"/>
                <a:gd name="T20" fmla="*/ 281 w 360"/>
                <a:gd name="T21" fmla="*/ 65 h 368"/>
                <a:gd name="T22" fmla="*/ 331 w 360"/>
                <a:gd name="T23" fmla="*/ 65 h 368"/>
                <a:gd name="T24" fmla="*/ 259 w 360"/>
                <a:gd name="T25" fmla="*/ 170 h 368"/>
                <a:gd name="T26" fmla="*/ 204 w 360"/>
                <a:gd name="T27" fmla="*/ 271 h 368"/>
                <a:gd name="T28" fmla="*/ 262 w 360"/>
                <a:gd name="T29" fmla="*/ 202 h 368"/>
                <a:gd name="T30" fmla="*/ 360 w 360"/>
                <a:gd name="T31" fmla="*/ 51 h 368"/>
                <a:gd name="T32" fmla="*/ 346 w 360"/>
                <a:gd name="T33" fmla="*/ 37 h 368"/>
                <a:gd name="T34" fmla="*/ 278 w 360"/>
                <a:gd name="T35" fmla="*/ 37 h 368"/>
                <a:gd name="T36" fmla="*/ 180 w 360"/>
                <a:gd name="T37" fmla="*/ 0 h 368"/>
                <a:gd name="T38" fmla="*/ 83 w 360"/>
                <a:gd name="T39" fmla="*/ 37 h 368"/>
                <a:gd name="T40" fmla="*/ 14 w 360"/>
                <a:gd name="T41" fmla="*/ 37 h 368"/>
                <a:gd name="T42" fmla="*/ 0 w 360"/>
                <a:gd name="T43" fmla="*/ 51 h 368"/>
                <a:gd name="T44" fmla="*/ 99 w 360"/>
                <a:gd name="T45" fmla="*/ 202 h 368"/>
                <a:gd name="T46" fmla="*/ 157 w 360"/>
                <a:gd name="T47" fmla="*/ 271 h 368"/>
                <a:gd name="T48" fmla="*/ 157 w 360"/>
                <a:gd name="T49" fmla="*/ 297 h 368"/>
                <a:gd name="T50" fmla="*/ 91 w 360"/>
                <a:gd name="T51" fmla="*/ 332 h 368"/>
                <a:gd name="T52" fmla="*/ 180 w 360"/>
                <a:gd name="T53" fmla="*/ 368 h 368"/>
                <a:gd name="T54" fmla="*/ 269 w 360"/>
                <a:gd name="T55" fmla="*/ 332 h 368"/>
                <a:gd name="T56" fmla="*/ 204 w 360"/>
                <a:gd name="T57" fmla="*/ 297 h 368"/>
                <a:gd name="T58" fmla="*/ 204 w 360"/>
                <a:gd name="T59" fmla="*/ 27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1" y="114"/>
                    <a:pt x="90" y="146"/>
                    <a:pt x="101" y="170"/>
                  </a:cubicBezTo>
                  <a:cubicBezTo>
                    <a:pt x="66" y="146"/>
                    <a:pt x="34" y="119"/>
                    <a:pt x="29" y="65"/>
                  </a:cubicBezTo>
                  <a:close/>
                  <a:moveTo>
                    <a:pt x="180" y="25"/>
                  </a:moveTo>
                  <a:cubicBezTo>
                    <a:pt x="235" y="25"/>
                    <a:pt x="256" y="47"/>
                    <a:pt x="256" y="55"/>
                  </a:cubicBezTo>
                  <a:cubicBezTo>
                    <a:pt x="256" y="64"/>
                    <a:pt x="235" y="86"/>
                    <a:pt x="180" y="86"/>
                  </a:cubicBezTo>
                  <a:cubicBezTo>
                    <a:pt x="126" y="86"/>
                    <a:pt x="104" y="64"/>
                    <a:pt x="104" y="55"/>
                  </a:cubicBezTo>
                  <a:cubicBezTo>
                    <a:pt x="104" y="47"/>
                    <a:pt x="126" y="25"/>
                    <a:pt x="180" y="25"/>
                  </a:cubicBezTo>
                  <a:close/>
                  <a:moveTo>
                    <a:pt x="259" y="170"/>
                  </a:moveTo>
                  <a:cubicBezTo>
                    <a:pt x="271" y="146"/>
                    <a:pt x="280" y="114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7" y="119"/>
                    <a:pt x="294" y="146"/>
                    <a:pt x="259" y="170"/>
                  </a:cubicBezTo>
                  <a:close/>
                  <a:moveTo>
                    <a:pt x="204" y="271"/>
                  </a:moveTo>
                  <a:cubicBezTo>
                    <a:pt x="204" y="242"/>
                    <a:pt x="226" y="226"/>
                    <a:pt x="262" y="202"/>
                  </a:cubicBezTo>
                  <a:cubicBezTo>
                    <a:pt x="306" y="173"/>
                    <a:pt x="360" y="137"/>
                    <a:pt x="360" y="51"/>
                  </a:cubicBezTo>
                  <a:cubicBezTo>
                    <a:pt x="360" y="43"/>
                    <a:pt x="354" y="37"/>
                    <a:pt x="346" y="37"/>
                  </a:cubicBezTo>
                  <a:cubicBezTo>
                    <a:pt x="278" y="37"/>
                    <a:pt x="278" y="37"/>
                    <a:pt x="278" y="37"/>
                  </a:cubicBezTo>
                  <a:cubicBezTo>
                    <a:pt x="268" y="19"/>
                    <a:pt x="239" y="0"/>
                    <a:pt x="180" y="0"/>
                  </a:cubicBezTo>
                  <a:cubicBezTo>
                    <a:pt x="122" y="0"/>
                    <a:pt x="93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7" y="37"/>
                    <a:pt x="0" y="43"/>
                    <a:pt x="0" y="51"/>
                  </a:cubicBezTo>
                  <a:cubicBezTo>
                    <a:pt x="0" y="137"/>
                    <a:pt x="55" y="173"/>
                    <a:pt x="99" y="202"/>
                  </a:cubicBezTo>
                  <a:cubicBezTo>
                    <a:pt x="135" y="226"/>
                    <a:pt x="157" y="242"/>
                    <a:pt x="157" y="271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19" y="302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2" y="302"/>
                    <a:pt x="204" y="297"/>
                  </a:cubicBezTo>
                  <a:cubicBezTo>
                    <a:pt x="204" y="271"/>
                    <a:pt x="204" y="271"/>
                    <a:pt x="204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TextBox 148">
            <a:extLst>
              <a:ext uri="{FF2B5EF4-FFF2-40B4-BE49-F238E27FC236}">
                <a16:creationId xmlns:a16="http://schemas.microsoft.com/office/drawing/2014/main" id="{4E05CEA7-EBF6-EA49-B7C4-20C0FD6A9D9E}"/>
              </a:ext>
            </a:extLst>
          </p:cNvPr>
          <p:cNvSpPr txBox="1"/>
          <p:nvPr/>
        </p:nvSpPr>
        <p:spPr>
          <a:xfrm>
            <a:off x="5649104" y="2072822"/>
            <a:ext cx="1216544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FFFFFF"/>
                </a:solidFill>
                <a:latin typeface="Lato Black" pitchFamily="34" charset="0"/>
              </a:rPr>
              <a:t>EASY LINER replacement by a single person</a:t>
            </a:r>
          </a:p>
        </p:txBody>
      </p:sp>
      <p:cxnSp>
        <p:nvCxnSpPr>
          <p:cNvPr id="74" name="Elbow Connector 2071">
            <a:extLst>
              <a:ext uri="{FF2B5EF4-FFF2-40B4-BE49-F238E27FC236}">
                <a16:creationId xmlns:a16="http://schemas.microsoft.com/office/drawing/2014/main" id="{40A0C336-31AF-8D44-873B-B673DE9E2F60}"/>
              </a:ext>
            </a:extLst>
          </p:cNvPr>
          <p:cNvCxnSpPr/>
          <p:nvPr/>
        </p:nvCxnSpPr>
        <p:spPr>
          <a:xfrm rot="5400000" flipH="1" flipV="1">
            <a:off x="5014875" y="2731537"/>
            <a:ext cx="779054" cy="469260"/>
          </a:xfrm>
          <a:prstGeom prst="bentConnector3">
            <a:avLst>
              <a:gd name="adj1" fmla="val 107056"/>
            </a:avLst>
          </a:prstGeom>
          <a:noFill/>
          <a:ln w="6350" cap="flat" cmpd="sng" algn="ctr">
            <a:solidFill>
              <a:srgbClr val="95A5A6"/>
            </a:solidFill>
            <a:prstDash val="dash"/>
            <a:miter lim="800000"/>
          </a:ln>
          <a:effectLst/>
        </p:spPr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7265BDF4-B8C4-1143-BDAE-824813CDEB5B}"/>
              </a:ext>
            </a:extLst>
          </p:cNvPr>
          <p:cNvSpPr txBox="1"/>
          <p:nvPr/>
        </p:nvSpPr>
        <p:spPr>
          <a:xfrm>
            <a:off x="243854" y="2920270"/>
            <a:ext cx="1911633" cy="1169551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Dedicated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process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chamber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for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Au, Ag, Ni, Fe, Co, Pt, PZT</a:t>
            </a:r>
            <a:r>
              <a:rPr lang="mr-IN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…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SPUTTERING</a:t>
            </a:r>
            <a:endParaRPr lang="fr-FR" sz="105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B05295DD-C1C1-4846-B414-3457EBBE0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497" y="1004465"/>
            <a:ext cx="2239503" cy="1818133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96EE597A-89AC-0641-8D01-2E73271C4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399" y="3209235"/>
            <a:ext cx="2099080" cy="1440705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B3542148-E547-E141-BB63-AADFE3D988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2" y="1045437"/>
            <a:ext cx="2834559" cy="13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94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0870-1899-CE40-AE99-E525FAC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Sputter</a:t>
            </a:r>
            <a:r>
              <a:rPr lang="fr-FR" dirty="0"/>
              <a:t>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1132D-4246-DB45-AF21-1EB5E6BE49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2BB2-6146-C643-A45F-85083C173D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FE759-2BDF-014D-B034-246FC380F8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020DC-D493-5E46-ACE1-FD1C0DE3E6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AE7779-4BD9-5A46-8CFC-C7AFC0FCAF64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3866A8"/>
                </a:solidFill>
              </a:rPr>
              <a:t>Ar</a:t>
            </a:r>
            <a:r>
              <a:rPr lang="en-US" sz="2400" dirty="0">
                <a:solidFill>
                  <a:srgbClr val="3866A8"/>
                </a:solidFill>
              </a:rPr>
              <a:t> chemistry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42136B-57B1-5149-B6D4-D70853E8C460}"/>
              </a:ext>
            </a:extLst>
          </p:cNvPr>
          <p:cNvSpPr txBox="1"/>
          <p:nvPr/>
        </p:nvSpPr>
        <p:spPr>
          <a:xfrm>
            <a:off x="573527" y="4303104"/>
            <a:ext cx="277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E74D18"/>
                </a:solidFill>
              </a:rPr>
              <a:t>Back sputtering of Pt with PR mask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4D7D6A-FD01-9148-9241-138570E081C4}"/>
              </a:ext>
            </a:extLst>
          </p:cNvPr>
          <p:cNvSpPr/>
          <p:nvPr/>
        </p:nvSpPr>
        <p:spPr>
          <a:xfrm>
            <a:off x="562791" y="1889900"/>
            <a:ext cx="2833839" cy="226707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1" name="Espace réservé du contenu 44">
            <a:extLst>
              <a:ext uri="{FF2B5EF4-FFF2-40B4-BE49-F238E27FC236}">
                <a16:creationId xmlns:a16="http://schemas.microsoft.com/office/drawing/2014/main" id="{8FD8C82E-116A-C543-ABD3-145E7741CA4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91880" y="2715766"/>
          <a:ext cx="5472608" cy="662940"/>
        </p:xfrm>
        <a:graphic>
          <a:graphicData uri="http://schemas.openxmlformats.org/drawingml/2006/table">
            <a:tbl>
              <a:tblPr firstRow="1" bandRow="1"/>
              <a:tblGrid>
                <a:gridCol w="136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Etch rate</a:t>
                      </a:r>
                    </a:p>
                    <a:p>
                      <a:pPr algn="ctr"/>
                      <a:r>
                        <a:rPr lang="en-US" sz="105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(nm/min)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Selectivity</a:t>
                      </a:r>
                    </a:p>
                    <a:p>
                      <a:pPr algn="ctr"/>
                      <a:r>
                        <a:rPr lang="en-US" sz="105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(vs mask)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Uniformity</a:t>
                      </a:r>
                    </a:p>
                    <a:p>
                      <a:pPr algn="ctr"/>
                      <a:r>
                        <a:rPr lang="en-US" sz="105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(across wafer)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Au, Pt, PZT, Fe, 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kern="1200" noProof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050" kern="120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45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050" kern="120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1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99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200S</a:t>
            </a:r>
          </a:p>
        </p:txBody>
      </p:sp>
    </p:spTree>
    <p:extLst>
      <p:ext uri="{BB962C8B-B14F-4D97-AF65-F5344CB8AC3E}">
        <p14:creationId xmlns:p14="http://schemas.microsoft.com/office/powerpoint/2010/main" val="64764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0870-1899-CE40-AE99-E525FAC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1132D-4246-DB45-AF21-1EB5E6BE49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2BB2-6146-C643-A45F-85083C173D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FE759-2BDF-014D-B034-246FC380F8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020DC-D493-5E46-ACE1-FD1C0DE3E6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Portfolio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1258A8D-9E70-2547-A08E-B815F777997E}"/>
              </a:ext>
            </a:extLst>
          </p:cNvPr>
          <p:cNvCxnSpPr/>
          <p:nvPr/>
        </p:nvCxnSpPr>
        <p:spPr>
          <a:xfrm flipV="1">
            <a:off x="4462518" y="754440"/>
            <a:ext cx="0" cy="3394983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CBC00253-4830-114B-A19B-080B9D2BC936}"/>
              </a:ext>
            </a:extLst>
          </p:cNvPr>
          <p:cNvGraphicFramePr/>
          <p:nvPr>
            <p:extLst/>
          </p:nvPr>
        </p:nvGraphicFramePr>
        <p:xfrm>
          <a:off x="107504" y="1278789"/>
          <a:ext cx="4224152" cy="336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9FFCDE67-111C-FA4F-8FC7-35271AD5996D}"/>
              </a:ext>
            </a:extLst>
          </p:cNvPr>
          <p:cNvGraphicFramePr/>
          <p:nvPr>
            <p:extLst/>
          </p:nvPr>
        </p:nvGraphicFramePr>
        <p:xfrm>
          <a:off x="4726764" y="1291852"/>
          <a:ext cx="4224152" cy="336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7D021BBF-FE0E-6941-9E21-80B0B4227D32}"/>
              </a:ext>
            </a:extLst>
          </p:cNvPr>
          <p:cNvSpPr txBox="1"/>
          <p:nvPr/>
        </p:nvSpPr>
        <p:spPr>
          <a:xfrm>
            <a:off x="5123252" y="843558"/>
            <a:ext cx="3722429" cy="40011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NQ200 wafer carrier</a:t>
            </a:r>
            <a:endParaRPr lang="fr-FR" sz="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0E1047-BAD4-0641-BE84-8A7533D2BB1C}"/>
              </a:ext>
            </a:extLst>
          </p:cNvPr>
          <p:cNvSpPr txBox="1"/>
          <p:nvPr/>
        </p:nvSpPr>
        <p:spPr>
          <a:xfrm>
            <a:off x="259724" y="842142"/>
            <a:ext cx="3722429" cy="40011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NG20 wafer carrier</a:t>
            </a:r>
            <a:endParaRPr lang="fr-FR" sz="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0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0870-1899-CE40-AE99-E525FAC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1132D-4246-DB45-AF21-1EB5E6BE49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2BB2-6146-C643-A45F-85083C173D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FE759-2BDF-014D-B034-246FC380F8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020DC-D493-5E46-ACE1-FD1C0DE3E6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Impact on Performances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48633E2-2969-574A-B42E-0CF377083194}"/>
              </a:ext>
            </a:extLst>
          </p:cNvPr>
          <p:cNvGrpSpPr/>
          <p:nvPr/>
        </p:nvGrpSpPr>
        <p:grpSpPr>
          <a:xfrm>
            <a:off x="1742347" y="896193"/>
            <a:ext cx="6127356" cy="3894561"/>
            <a:chOff x="1028806" y="1196752"/>
            <a:chExt cx="7670013" cy="4875078"/>
          </a:xfrm>
        </p:grpSpPr>
        <p:grpSp>
          <p:nvGrpSpPr>
            <p:cNvPr id="40" name="Grouper 15">
              <a:extLst>
                <a:ext uri="{FF2B5EF4-FFF2-40B4-BE49-F238E27FC236}">
                  <a16:creationId xmlns:a16="http://schemas.microsoft.com/office/drawing/2014/main" id="{85E4FD18-8DFC-1C45-9244-29E6229F3149}"/>
                </a:ext>
              </a:extLst>
            </p:cNvPr>
            <p:cNvGrpSpPr/>
            <p:nvPr/>
          </p:nvGrpSpPr>
          <p:grpSpPr>
            <a:xfrm>
              <a:off x="3210735" y="1765996"/>
              <a:ext cx="3613820" cy="1313862"/>
              <a:chOff x="3210735" y="1714631"/>
              <a:chExt cx="3613820" cy="1313862"/>
            </a:xfrm>
          </p:grpSpPr>
          <p:pic>
            <p:nvPicPr>
              <p:cNvPr id="68" name="Picture 4" descr="SiO2 tape">
                <a:extLst>
                  <a:ext uri="{FF2B5EF4-FFF2-40B4-BE49-F238E27FC236}">
                    <a16:creationId xmlns:a16="http://schemas.microsoft.com/office/drawing/2014/main" id="{6F8205CF-0C0E-CE4F-8887-9E914C5EA5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4441" y="1714631"/>
                <a:ext cx="2250114" cy="1313862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AutoShape 6">
                <a:extLst>
                  <a:ext uri="{FF2B5EF4-FFF2-40B4-BE49-F238E27FC236}">
                    <a16:creationId xmlns:a16="http://schemas.microsoft.com/office/drawing/2014/main" id="{31CA47F3-C400-B74E-A1CF-6544AEC97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735" y="2218900"/>
                <a:ext cx="1136421" cy="3003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7941 h 21600"/>
                  <a:gd name="T14" fmla="*/ 20169 w 21600"/>
                  <a:gd name="T15" fmla="*/ 136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7941"/>
                    </a:lnTo>
                    <a:lnTo>
                      <a:pt x="3375" y="7941"/>
                    </a:lnTo>
                    <a:lnTo>
                      <a:pt x="3375" y="13659"/>
                    </a:lnTo>
                    <a:lnTo>
                      <a:pt x="16200" y="13659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7941"/>
                    </a:moveTo>
                    <a:lnTo>
                      <a:pt x="1350" y="13659"/>
                    </a:lnTo>
                    <a:lnTo>
                      <a:pt x="2700" y="13659"/>
                    </a:lnTo>
                    <a:lnTo>
                      <a:pt x="2700" y="7941"/>
                    </a:lnTo>
                    <a:close/>
                  </a:path>
                  <a:path w="21600" h="21600">
                    <a:moveTo>
                      <a:pt x="0" y="7941"/>
                    </a:moveTo>
                    <a:lnTo>
                      <a:pt x="0" y="13659"/>
                    </a:lnTo>
                    <a:lnTo>
                      <a:pt x="675" y="13659"/>
                    </a:lnTo>
                    <a:lnTo>
                      <a:pt x="675" y="7941"/>
                    </a:lnTo>
                    <a:close/>
                  </a:path>
                </a:pathLst>
              </a:custGeom>
              <a:solidFill>
                <a:srgbClr val="E75326"/>
              </a:solidFill>
              <a:ln w="6350" cap="flat" cmpd="sng" algn="ctr">
                <a:solidFill>
                  <a:srgbClr val="E7532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er 23">
              <a:extLst>
                <a:ext uri="{FF2B5EF4-FFF2-40B4-BE49-F238E27FC236}">
                  <a16:creationId xmlns:a16="http://schemas.microsoft.com/office/drawing/2014/main" id="{FEDBE79C-8FE9-1F49-A63A-C390870B27B5}"/>
                </a:ext>
              </a:extLst>
            </p:cNvPr>
            <p:cNvGrpSpPr/>
            <p:nvPr/>
          </p:nvGrpSpPr>
          <p:grpSpPr>
            <a:xfrm>
              <a:off x="1028806" y="2158256"/>
              <a:ext cx="1909188" cy="530020"/>
              <a:chOff x="1028806" y="2179722"/>
              <a:chExt cx="1909188" cy="530020"/>
            </a:xfrm>
          </p:grpSpPr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21033E34-9CEE-9D45-A6DC-2F7F5F56C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806" y="2201057"/>
                <a:ext cx="1909188" cy="508685"/>
              </a:xfrm>
              <a:prstGeom prst="rect">
                <a:avLst/>
              </a:prstGeom>
              <a:solidFill>
                <a:srgbClr val="7F8FA9"/>
              </a:solidFill>
              <a:ln w="9525">
                <a:solidFill>
                  <a:srgbClr val="040B2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Conductive Shuttle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7" name="Line 40">
                <a:extLst>
                  <a:ext uri="{FF2B5EF4-FFF2-40B4-BE49-F238E27FC236}">
                    <a16:creationId xmlns:a16="http://schemas.microsoft.com/office/drawing/2014/main" id="{C32571D9-7FEC-7A41-AC9E-51A1768FF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8368" y="2179722"/>
                <a:ext cx="1295520" cy="0"/>
              </a:xfrm>
              <a:prstGeom prst="line">
                <a:avLst/>
              </a:prstGeom>
              <a:noFill/>
              <a:ln w="57150">
                <a:solidFill>
                  <a:srgbClr val="E75326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" name="Grouper 17">
              <a:extLst>
                <a:ext uri="{FF2B5EF4-FFF2-40B4-BE49-F238E27FC236}">
                  <a16:creationId xmlns:a16="http://schemas.microsoft.com/office/drawing/2014/main" id="{D842442C-465D-AA4C-A41A-2706C8DE958E}"/>
                </a:ext>
              </a:extLst>
            </p:cNvPr>
            <p:cNvGrpSpPr/>
            <p:nvPr/>
          </p:nvGrpSpPr>
          <p:grpSpPr>
            <a:xfrm>
              <a:off x="3210735" y="3255275"/>
              <a:ext cx="3613820" cy="1313862"/>
              <a:chOff x="3210735" y="3203910"/>
              <a:chExt cx="3613820" cy="1313862"/>
            </a:xfrm>
          </p:grpSpPr>
          <p:pic>
            <p:nvPicPr>
              <p:cNvPr id="64" name="Picture 9" descr="SiO2 pente neg">
                <a:extLst>
                  <a:ext uri="{FF2B5EF4-FFF2-40B4-BE49-F238E27FC236}">
                    <a16:creationId xmlns:a16="http://schemas.microsoft.com/office/drawing/2014/main" id="{537AA5DA-D63A-8846-A34F-2A1C669E9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4441" y="3203910"/>
                <a:ext cx="2250114" cy="1313862"/>
              </a:xfrm>
              <a:prstGeom prst="round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AutoShape 11">
                <a:extLst>
                  <a:ext uri="{FF2B5EF4-FFF2-40B4-BE49-F238E27FC236}">
                    <a16:creationId xmlns:a16="http://schemas.microsoft.com/office/drawing/2014/main" id="{FD6E1589-1735-864A-B0C1-E6555D764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735" y="3775715"/>
                <a:ext cx="1136421" cy="3003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7941 h 21600"/>
                  <a:gd name="T14" fmla="*/ 20169 w 21600"/>
                  <a:gd name="T15" fmla="*/ 136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7941"/>
                    </a:lnTo>
                    <a:lnTo>
                      <a:pt x="3375" y="7941"/>
                    </a:lnTo>
                    <a:lnTo>
                      <a:pt x="3375" y="13659"/>
                    </a:lnTo>
                    <a:lnTo>
                      <a:pt x="16200" y="13659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7941"/>
                    </a:moveTo>
                    <a:lnTo>
                      <a:pt x="1350" y="13659"/>
                    </a:lnTo>
                    <a:lnTo>
                      <a:pt x="2700" y="13659"/>
                    </a:lnTo>
                    <a:lnTo>
                      <a:pt x="2700" y="7941"/>
                    </a:lnTo>
                    <a:close/>
                  </a:path>
                  <a:path w="21600" h="21600">
                    <a:moveTo>
                      <a:pt x="0" y="7941"/>
                    </a:moveTo>
                    <a:lnTo>
                      <a:pt x="0" y="13659"/>
                    </a:lnTo>
                    <a:lnTo>
                      <a:pt x="675" y="13659"/>
                    </a:lnTo>
                    <a:lnTo>
                      <a:pt x="675" y="7941"/>
                    </a:lnTo>
                    <a:close/>
                  </a:path>
                </a:pathLst>
              </a:custGeom>
              <a:solidFill>
                <a:srgbClr val="E75326"/>
              </a:solidFill>
              <a:ln w="6350" cap="flat" cmpd="sng" algn="ctr">
                <a:solidFill>
                  <a:srgbClr val="E7532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er 25">
              <a:extLst>
                <a:ext uri="{FF2B5EF4-FFF2-40B4-BE49-F238E27FC236}">
                  <a16:creationId xmlns:a16="http://schemas.microsoft.com/office/drawing/2014/main" id="{9B53A721-F1E5-3342-8B6D-DE066B1DFF31}"/>
                </a:ext>
              </a:extLst>
            </p:cNvPr>
            <p:cNvGrpSpPr/>
            <p:nvPr/>
          </p:nvGrpSpPr>
          <p:grpSpPr>
            <a:xfrm>
              <a:off x="1028806" y="3803077"/>
              <a:ext cx="1909188" cy="613392"/>
              <a:chOff x="1028806" y="3824543"/>
              <a:chExt cx="1909188" cy="613392"/>
            </a:xfrm>
          </p:grpSpPr>
          <p:sp>
            <p:nvSpPr>
              <p:cNvPr id="61" name="Rectangle 12">
                <a:extLst>
                  <a:ext uri="{FF2B5EF4-FFF2-40B4-BE49-F238E27FC236}">
                    <a16:creationId xmlns:a16="http://schemas.microsoft.com/office/drawing/2014/main" id="{31CB41EE-1DC1-F649-8138-25C3C18E6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806" y="4153943"/>
                <a:ext cx="1909188" cy="283992"/>
              </a:xfrm>
              <a:prstGeom prst="rect">
                <a:avLst/>
              </a:prstGeom>
              <a:solidFill>
                <a:srgbClr val="7F8FA9"/>
              </a:solidFill>
              <a:ln w="9525">
                <a:solidFill>
                  <a:srgbClr val="040B2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Conductive Shuttle</a:t>
                </a:r>
              </a:p>
            </p:txBody>
          </p:sp>
          <p:sp>
            <p:nvSpPr>
              <p:cNvPr id="62" name="Rectangle 13">
                <a:extLst>
                  <a:ext uri="{FF2B5EF4-FFF2-40B4-BE49-F238E27FC236}">
                    <a16:creationId xmlns:a16="http://schemas.microsoft.com/office/drawing/2014/main" id="{533E3613-A4E9-A346-BE38-E1D0AA2EB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806" y="3848545"/>
                <a:ext cx="1909188" cy="301357"/>
              </a:xfrm>
              <a:prstGeom prst="rect">
                <a:avLst/>
              </a:prstGeom>
              <a:solidFill>
                <a:srgbClr val="95A5A6"/>
              </a:solidFill>
              <a:ln w="9525">
                <a:solidFill>
                  <a:srgbClr val="040B2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Thick Quartz</a:t>
                </a:r>
              </a:p>
            </p:txBody>
          </p:sp>
          <p:sp>
            <p:nvSpPr>
              <p:cNvPr id="63" name="Line 41">
                <a:extLst>
                  <a:ext uri="{FF2B5EF4-FFF2-40B4-BE49-F238E27FC236}">
                    <a16:creationId xmlns:a16="http://schemas.microsoft.com/office/drawing/2014/main" id="{C4170E05-A124-9B4C-A1ED-9F3026BCF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8368" y="3824543"/>
                <a:ext cx="1295520" cy="0"/>
              </a:xfrm>
              <a:prstGeom prst="line">
                <a:avLst/>
              </a:prstGeom>
              <a:noFill/>
              <a:ln w="57150">
                <a:solidFill>
                  <a:srgbClr val="E75326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4" name="Grouper 19">
              <a:extLst>
                <a:ext uri="{FF2B5EF4-FFF2-40B4-BE49-F238E27FC236}">
                  <a16:creationId xmlns:a16="http://schemas.microsoft.com/office/drawing/2014/main" id="{6B1F69F4-2ECB-C04B-9F11-85B974A3ABD8}"/>
                </a:ext>
              </a:extLst>
            </p:cNvPr>
            <p:cNvGrpSpPr/>
            <p:nvPr/>
          </p:nvGrpSpPr>
          <p:grpSpPr>
            <a:xfrm>
              <a:off x="3210735" y="4757968"/>
              <a:ext cx="3613820" cy="1313862"/>
              <a:chOff x="3210735" y="4706603"/>
              <a:chExt cx="3613820" cy="1313862"/>
            </a:xfrm>
          </p:grpSpPr>
          <p:pic>
            <p:nvPicPr>
              <p:cNvPr id="59" name="Picture 15" descr="SiO2 Vert">
                <a:extLst>
                  <a:ext uri="{FF2B5EF4-FFF2-40B4-BE49-F238E27FC236}">
                    <a16:creationId xmlns:a16="http://schemas.microsoft.com/office/drawing/2014/main" id="{DA97B653-8F71-194E-A8A2-C9BC68688A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8000" contras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4441" y="4706603"/>
                <a:ext cx="2250114" cy="1313862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AutoShape 17">
                <a:extLst>
                  <a:ext uri="{FF2B5EF4-FFF2-40B4-BE49-F238E27FC236}">
                    <a16:creationId xmlns:a16="http://schemas.microsoft.com/office/drawing/2014/main" id="{AB20BE30-9281-854B-8F27-3D8D9627B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735" y="5296135"/>
                <a:ext cx="1136421" cy="3003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7941 h 21600"/>
                  <a:gd name="T14" fmla="*/ 20169 w 21600"/>
                  <a:gd name="T15" fmla="*/ 136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7941"/>
                    </a:lnTo>
                    <a:lnTo>
                      <a:pt x="3375" y="7941"/>
                    </a:lnTo>
                    <a:lnTo>
                      <a:pt x="3375" y="13659"/>
                    </a:lnTo>
                    <a:lnTo>
                      <a:pt x="16200" y="13659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7941"/>
                    </a:moveTo>
                    <a:lnTo>
                      <a:pt x="1350" y="13659"/>
                    </a:lnTo>
                    <a:lnTo>
                      <a:pt x="2700" y="13659"/>
                    </a:lnTo>
                    <a:lnTo>
                      <a:pt x="2700" y="7941"/>
                    </a:lnTo>
                    <a:close/>
                  </a:path>
                  <a:path w="21600" h="21600">
                    <a:moveTo>
                      <a:pt x="0" y="7941"/>
                    </a:moveTo>
                    <a:lnTo>
                      <a:pt x="0" y="13659"/>
                    </a:lnTo>
                    <a:lnTo>
                      <a:pt x="675" y="13659"/>
                    </a:lnTo>
                    <a:lnTo>
                      <a:pt x="675" y="7941"/>
                    </a:lnTo>
                    <a:close/>
                  </a:path>
                </a:pathLst>
              </a:custGeom>
              <a:solidFill>
                <a:srgbClr val="E75326"/>
              </a:solidFill>
              <a:ln w="6350" cap="flat" cmpd="sng" algn="ctr">
                <a:solidFill>
                  <a:srgbClr val="E7532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er 27">
              <a:extLst>
                <a:ext uri="{FF2B5EF4-FFF2-40B4-BE49-F238E27FC236}">
                  <a16:creationId xmlns:a16="http://schemas.microsoft.com/office/drawing/2014/main" id="{F81EB63F-0C32-3F48-968A-7C474A128758}"/>
                </a:ext>
              </a:extLst>
            </p:cNvPr>
            <p:cNvGrpSpPr/>
            <p:nvPr/>
          </p:nvGrpSpPr>
          <p:grpSpPr>
            <a:xfrm>
              <a:off x="1043608" y="5235492"/>
              <a:ext cx="1909188" cy="500863"/>
              <a:chOff x="1043608" y="5256958"/>
              <a:chExt cx="1909188" cy="500863"/>
            </a:xfrm>
          </p:grpSpPr>
          <p:sp>
            <p:nvSpPr>
              <p:cNvPr id="56" name="Rectangle 18">
                <a:extLst>
                  <a:ext uri="{FF2B5EF4-FFF2-40B4-BE49-F238E27FC236}">
                    <a16:creationId xmlns:a16="http://schemas.microsoft.com/office/drawing/2014/main" id="{330AA513-C927-6047-A41B-F9CC1650F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446047"/>
                <a:ext cx="1909188" cy="311774"/>
              </a:xfrm>
              <a:prstGeom prst="rect">
                <a:avLst/>
              </a:prstGeom>
              <a:solidFill>
                <a:srgbClr val="7F8FA9"/>
              </a:solidFill>
              <a:ln w="9525">
                <a:solidFill>
                  <a:srgbClr val="040B2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Conductive Shuttle</a:t>
                </a:r>
              </a:p>
            </p:txBody>
          </p:sp>
          <p:sp>
            <p:nvSpPr>
              <p:cNvPr id="57" name="Rectangle 19">
                <a:extLst>
                  <a:ext uri="{FF2B5EF4-FFF2-40B4-BE49-F238E27FC236}">
                    <a16:creationId xmlns:a16="http://schemas.microsoft.com/office/drawing/2014/main" id="{97B465A6-FA5C-8740-8F4C-6B3099C7C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282805"/>
                <a:ext cx="1909188" cy="162419"/>
              </a:xfrm>
              <a:prstGeom prst="rect">
                <a:avLst/>
              </a:prstGeom>
              <a:solidFill>
                <a:srgbClr val="5AA2AE"/>
              </a:solidFill>
              <a:ln w="9525">
                <a:solidFill>
                  <a:srgbClr val="040B2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Optimized Quartz</a:t>
                </a:r>
              </a:p>
            </p:txBody>
          </p:sp>
          <p:sp>
            <p:nvSpPr>
              <p:cNvPr id="58" name="Line 42">
                <a:extLst>
                  <a:ext uri="{FF2B5EF4-FFF2-40B4-BE49-F238E27FC236}">
                    <a16:creationId xmlns:a16="http://schemas.microsoft.com/office/drawing/2014/main" id="{F11905BF-58AA-1C44-9C54-07085A49D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8368" y="5256958"/>
                <a:ext cx="1295520" cy="0"/>
              </a:xfrm>
              <a:prstGeom prst="line">
                <a:avLst/>
              </a:prstGeom>
              <a:noFill/>
              <a:ln w="57150">
                <a:solidFill>
                  <a:srgbClr val="E75326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6" name="Grouper 32">
              <a:extLst>
                <a:ext uri="{FF2B5EF4-FFF2-40B4-BE49-F238E27FC236}">
                  <a16:creationId xmlns:a16="http://schemas.microsoft.com/office/drawing/2014/main" id="{0A2AA7B5-EE59-8943-A809-868782A23333}"/>
                </a:ext>
              </a:extLst>
            </p:cNvPr>
            <p:cNvGrpSpPr/>
            <p:nvPr/>
          </p:nvGrpSpPr>
          <p:grpSpPr>
            <a:xfrm>
              <a:off x="6277973" y="2210102"/>
              <a:ext cx="2322452" cy="385265"/>
              <a:chOff x="6277973" y="2231568"/>
              <a:chExt cx="2322452" cy="385265"/>
            </a:xfrm>
          </p:grpSpPr>
          <p:sp>
            <p:nvSpPr>
              <p:cNvPr id="54" name="Text Box 27">
                <a:extLst>
                  <a:ext uri="{FF2B5EF4-FFF2-40B4-BE49-F238E27FC236}">
                    <a16:creationId xmlns:a16="http://schemas.microsoft.com/office/drawing/2014/main" id="{76FB3120-4186-5A41-B035-1D6A9582D4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4329" y="2231568"/>
                <a:ext cx="1736096" cy="385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5326"/>
                    </a:solidFill>
                    <a:effectLst/>
                    <a:uLnTx/>
                    <a:uFillTx/>
                    <a:latin typeface="Arial" charset="0"/>
                    <a:ea typeface="ＭＳ Ｐゴシック" pitchFamily="-112" charset="-128"/>
                  </a:rPr>
                  <a:t>Positive slope</a:t>
                </a:r>
              </a:p>
            </p:txBody>
          </p:sp>
          <p:cxnSp>
            <p:nvCxnSpPr>
              <p:cNvPr id="55" name="Connecteur en angle 54">
                <a:extLst>
                  <a:ext uri="{FF2B5EF4-FFF2-40B4-BE49-F238E27FC236}">
                    <a16:creationId xmlns:a16="http://schemas.microsoft.com/office/drawing/2014/main" id="{665E247D-5B16-4B4E-83F5-E26E20E25479}"/>
                  </a:ext>
                </a:extLst>
              </p:cNvPr>
              <p:cNvCxnSpPr>
                <a:stCxn id="54" idx="0"/>
              </p:cNvCxnSpPr>
              <p:nvPr/>
            </p:nvCxnSpPr>
            <p:spPr>
              <a:xfrm rot="16200000" flipH="1" flipV="1">
                <a:off x="6945159" y="1564382"/>
                <a:ext cx="120032" cy="1454404"/>
              </a:xfrm>
              <a:prstGeom prst="bentConnector4">
                <a:avLst>
                  <a:gd name="adj1" fmla="val -238398"/>
                  <a:gd name="adj2" fmla="val 79842"/>
                </a:avLst>
              </a:prstGeom>
              <a:noFill/>
              <a:ln w="31750" cap="flat" cmpd="sng" algn="ctr">
                <a:solidFill>
                  <a:srgbClr val="E75326"/>
                </a:solidFill>
                <a:prstDash val="solid"/>
                <a:miter lim="800000"/>
                <a:tailEnd type="arrow"/>
              </a:ln>
              <a:effectLst/>
            </p:spPr>
          </p:cxnSp>
        </p:grpSp>
        <p:grpSp>
          <p:nvGrpSpPr>
            <p:cNvPr id="47" name="Grouper 10">
              <a:extLst>
                <a:ext uri="{FF2B5EF4-FFF2-40B4-BE49-F238E27FC236}">
                  <a16:creationId xmlns:a16="http://schemas.microsoft.com/office/drawing/2014/main" id="{289CE2D4-16E6-3842-B559-8BC84CCAEB50}"/>
                </a:ext>
              </a:extLst>
            </p:cNvPr>
            <p:cNvGrpSpPr/>
            <p:nvPr/>
          </p:nvGrpSpPr>
          <p:grpSpPr>
            <a:xfrm>
              <a:off x="6351313" y="3724091"/>
              <a:ext cx="2347506" cy="385265"/>
              <a:chOff x="6351313" y="3672726"/>
              <a:chExt cx="2347506" cy="385265"/>
            </a:xfrm>
          </p:grpSpPr>
          <p:sp>
            <p:nvSpPr>
              <p:cNvPr id="52" name="Text Box 31">
                <a:extLst>
                  <a:ext uri="{FF2B5EF4-FFF2-40B4-BE49-F238E27FC236}">
                    <a16:creationId xmlns:a16="http://schemas.microsoft.com/office/drawing/2014/main" id="{459FFD35-8A4C-3947-9810-7CE244358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8478" y="3672726"/>
                <a:ext cx="1810341" cy="385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5326"/>
                    </a:solidFill>
                    <a:effectLst/>
                    <a:uLnTx/>
                    <a:uFillTx/>
                    <a:latin typeface="Arial" charset="0"/>
                    <a:ea typeface="ＭＳ Ｐゴシック" pitchFamily="-112" charset="-128"/>
                  </a:rPr>
                  <a:t>Negative slope</a:t>
                </a:r>
              </a:p>
            </p:txBody>
          </p:sp>
          <p:cxnSp>
            <p:nvCxnSpPr>
              <p:cNvPr id="53" name="Connecteur en angle 52">
                <a:extLst>
                  <a:ext uri="{FF2B5EF4-FFF2-40B4-BE49-F238E27FC236}">
                    <a16:creationId xmlns:a16="http://schemas.microsoft.com/office/drawing/2014/main" id="{CEF9A616-C49A-854A-8161-9D9E4E1FEEEF}"/>
                  </a:ext>
                </a:extLst>
              </p:cNvPr>
              <p:cNvCxnSpPr>
                <a:stCxn id="52" idx="0"/>
              </p:cNvCxnSpPr>
              <p:nvPr/>
            </p:nvCxnSpPr>
            <p:spPr>
              <a:xfrm rot="16200000" flipH="1" flipV="1">
                <a:off x="7072287" y="2951752"/>
                <a:ext cx="388" cy="1442336"/>
              </a:xfrm>
              <a:prstGeom prst="bentConnector4">
                <a:avLst>
                  <a:gd name="adj1" fmla="val -73741935"/>
                  <a:gd name="adj2" fmla="val 81379"/>
                </a:avLst>
              </a:prstGeom>
              <a:noFill/>
              <a:ln w="31750" cap="flat" cmpd="sng" algn="ctr">
                <a:solidFill>
                  <a:srgbClr val="E75326"/>
                </a:solidFill>
                <a:prstDash val="solid"/>
                <a:miter lim="800000"/>
                <a:tailEnd type="arrow"/>
              </a:ln>
              <a:effectLst/>
            </p:spPr>
          </p:cxnSp>
        </p:grpSp>
        <p:grpSp>
          <p:nvGrpSpPr>
            <p:cNvPr id="48" name="Grouper 12">
              <a:extLst>
                <a:ext uri="{FF2B5EF4-FFF2-40B4-BE49-F238E27FC236}">
                  <a16:creationId xmlns:a16="http://schemas.microsoft.com/office/drawing/2014/main" id="{4A9DED8F-F5DF-4949-8A29-62BF3392C3DA}"/>
                </a:ext>
              </a:extLst>
            </p:cNvPr>
            <p:cNvGrpSpPr/>
            <p:nvPr/>
          </p:nvGrpSpPr>
          <p:grpSpPr>
            <a:xfrm>
              <a:off x="6303592" y="5247491"/>
              <a:ext cx="2347159" cy="385266"/>
              <a:chOff x="6303592" y="5196126"/>
              <a:chExt cx="2347159" cy="385266"/>
            </a:xfrm>
          </p:grpSpPr>
          <p:sp>
            <p:nvSpPr>
              <p:cNvPr id="50" name="Text Box 35">
                <a:extLst>
                  <a:ext uri="{FF2B5EF4-FFF2-40B4-BE49-F238E27FC236}">
                    <a16:creationId xmlns:a16="http://schemas.microsoft.com/office/drawing/2014/main" id="{9E945C04-BC52-904C-AA51-56EE88FEA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5172" y="5196127"/>
                <a:ext cx="1675579" cy="385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5326"/>
                    </a:solidFill>
                    <a:effectLst/>
                    <a:uLnTx/>
                    <a:uFillTx/>
                    <a:latin typeface="Arial" charset="0"/>
                    <a:ea typeface="ＭＳ Ｐゴシック" pitchFamily="-112" charset="-128"/>
                  </a:rPr>
                  <a:t>Vertical slope</a:t>
                </a:r>
              </a:p>
            </p:txBody>
          </p:sp>
          <p:cxnSp>
            <p:nvCxnSpPr>
              <p:cNvPr id="51" name="Connecteur en angle 50">
                <a:extLst>
                  <a:ext uri="{FF2B5EF4-FFF2-40B4-BE49-F238E27FC236}">
                    <a16:creationId xmlns:a16="http://schemas.microsoft.com/office/drawing/2014/main" id="{1F820851-D259-BD4F-822C-930D24B58036}"/>
                  </a:ext>
                </a:extLst>
              </p:cNvPr>
              <p:cNvCxnSpPr>
                <a:stCxn id="50" idx="0"/>
              </p:cNvCxnSpPr>
              <p:nvPr/>
            </p:nvCxnSpPr>
            <p:spPr>
              <a:xfrm rot="16200000" flipH="1" flipV="1">
                <a:off x="7021522" y="4478196"/>
                <a:ext cx="73510" cy="1509370"/>
              </a:xfrm>
              <a:prstGeom prst="bentConnector4">
                <a:avLst>
                  <a:gd name="adj1" fmla="val -389272"/>
                  <a:gd name="adj2" fmla="val 77753"/>
                </a:avLst>
              </a:prstGeom>
              <a:noFill/>
              <a:ln w="31750" cap="flat" cmpd="sng" algn="ctr">
                <a:solidFill>
                  <a:srgbClr val="E75326"/>
                </a:solidFill>
                <a:prstDash val="solid"/>
                <a:miter lim="800000"/>
                <a:tailEnd type="arrow"/>
              </a:ln>
              <a:effectLst/>
            </p:spPr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1CD4249-02FD-BB43-B8B4-6C6D6E8F0FE2}"/>
                </a:ext>
              </a:extLst>
            </p:cNvPr>
            <p:cNvSpPr/>
            <p:nvPr/>
          </p:nvSpPr>
          <p:spPr>
            <a:xfrm>
              <a:off x="1140678" y="1196752"/>
              <a:ext cx="6867525" cy="577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</a:rPr>
                <a:t>SiO2 etching with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</a:rPr>
                <a:t>aSi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</a:rPr>
                <a:t>-H mask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95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430649E5-4C8F-9540-87E8-7D4D4C63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08" y="898570"/>
            <a:ext cx="4791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34342"/>
                </a:solidFill>
                <a:latin typeface="Lato Light" pitchFamily="34" charset="0"/>
                <a:cs typeface="Arial" pitchFamily="34" charset="0"/>
              </a:rPr>
              <a:t>Easy-to-use Reactive Ion Etching equipment</a:t>
            </a:r>
            <a:endParaRPr lang="en-US" sz="1050" dirty="0">
              <a:solidFill>
                <a:srgbClr val="434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FE401-0B55-0242-89E6-FC518FC56D9C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graphicFrame>
        <p:nvGraphicFramePr>
          <p:cNvPr id="10" name="Chart 5">
            <a:extLst>
              <a:ext uri="{FF2B5EF4-FFF2-40B4-BE49-F238E27FC236}">
                <a16:creationId xmlns:a16="http://schemas.microsoft.com/office/drawing/2014/main" id="{8628DD6C-5B14-6844-8022-AF2A5F1EAC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981254"/>
              </p:ext>
            </p:extLst>
          </p:nvPr>
        </p:nvGraphicFramePr>
        <p:xfrm>
          <a:off x="203214" y="24612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84">
            <a:extLst>
              <a:ext uri="{FF2B5EF4-FFF2-40B4-BE49-F238E27FC236}">
                <a16:creationId xmlns:a16="http://schemas.microsoft.com/office/drawing/2014/main" id="{43B7DEF9-5FFE-8F4C-BE66-0ECE25B1C05C}"/>
              </a:ext>
            </a:extLst>
          </p:cNvPr>
          <p:cNvSpPr txBox="1"/>
          <p:nvPr/>
        </p:nvSpPr>
        <p:spPr>
          <a:xfrm>
            <a:off x="82811" y="3719774"/>
            <a:ext cx="165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Wide process range for Si, silicon-based compounds, metals and Polymers</a:t>
            </a:r>
          </a:p>
        </p:txBody>
      </p:sp>
      <p:graphicFrame>
        <p:nvGraphicFramePr>
          <p:cNvPr id="13" name="Chart 86">
            <a:extLst>
              <a:ext uri="{FF2B5EF4-FFF2-40B4-BE49-F238E27FC236}">
                <a16:creationId xmlns:a16="http://schemas.microsoft.com/office/drawing/2014/main" id="{C61ED11C-D69C-8F48-8DEA-17123FCC21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175656"/>
              </p:ext>
            </p:extLst>
          </p:nvPr>
        </p:nvGraphicFramePr>
        <p:xfrm>
          <a:off x="2072778" y="24612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87">
            <a:extLst>
              <a:ext uri="{FF2B5EF4-FFF2-40B4-BE49-F238E27FC236}">
                <a16:creationId xmlns:a16="http://schemas.microsoft.com/office/drawing/2014/main" id="{A430B9D5-2DD4-F24F-98F7-E7C73FC35387}"/>
              </a:ext>
            </a:extLst>
          </p:cNvPr>
          <p:cNvSpPr txBox="1"/>
          <p:nvPr/>
        </p:nvSpPr>
        <p:spPr>
          <a:xfrm>
            <a:off x="1951166" y="3719774"/>
            <a:ext cx="1656000" cy="44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Rapid substrate loading and unloading</a:t>
            </a:r>
          </a:p>
        </p:txBody>
      </p:sp>
      <p:graphicFrame>
        <p:nvGraphicFramePr>
          <p:cNvPr id="15" name="Chart 89">
            <a:extLst>
              <a:ext uri="{FF2B5EF4-FFF2-40B4-BE49-F238E27FC236}">
                <a16:creationId xmlns:a16="http://schemas.microsoft.com/office/drawing/2014/main" id="{F0372F98-FDAC-0D4E-9394-29C448548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046647"/>
              </p:ext>
            </p:extLst>
          </p:nvPr>
        </p:nvGraphicFramePr>
        <p:xfrm>
          <a:off x="3942343" y="2469901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90">
            <a:extLst>
              <a:ext uri="{FF2B5EF4-FFF2-40B4-BE49-F238E27FC236}">
                <a16:creationId xmlns:a16="http://schemas.microsoft.com/office/drawing/2014/main" id="{159FA534-E988-2444-8AA3-DAD6657F3172}"/>
              </a:ext>
            </a:extLst>
          </p:cNvPr>
          <p:cNvSpPr txBox="1"/>
          <p:nvPr/>
        </p:nvSpPr>
        <p:spPr>
          <a:xfrm>
            <a:off x="3821198" y="3719774"/>
            <a:ext cx="1656000" cy="82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Smaller wafer pieces up to full 200 mm wafer</a:t>
            </a:r>
          </a:p>
          <a:p>
            <a:pPr algn="ctr" defTabSz="685800">
              <a:lnSpc>
                <a:spcPct val="120000"/>
              </a:lnSpc>
            </a:pPr>
            <a:r>
              <a:rPr lang="mr-IN" sz="1000" dirty="0">
                <a:solidFill>
                  <a:srgbClr val="434342"/>
                </a:solidFill>
                <a:latin typeface="Lato Light" pitchFamily="34" charset="0"/>
              </a:rPr>
              <a:t>1x2’’ to 7x2’’ ; 1x3’’ to 3x3’’ ; 1x4’’ ; 1x6’’ ; 1x8’’ 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0F26202D-0F20-C544-A3E5-F5826AE077C2}"/>
              </a:ext>
            </a:extLst>
          </p:cNvPr>
          <p:cNvSpPr>
            <a:spLocks noEditPoints="1"/>
          </p:cNvSpPr>
          <p:nvPr/>
        </p:nvSpPr>
        <p:spPr bwMode="auto">
          <a:xfrm>
            <a:off x="4414763" y="2954968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DF0267F-D034-0B49-A844-E30A87CD38DD}"/>
              </a:ext>
            </a:extLst>
          </p:cNvPr>
          <p:cNvSpPr>
            <a:spLocks noEditPoints="1"/>
          </p:cNvSpPr>
          <p:nvPr/>
        </p:nvSpPr>
        <p:spPr bwMode="auto">
          <a:xfrm>
            <a:off x="2542050" y="29463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26BE01B3-735B-6D4F-B6EC-39FE69D1A594}"/>
              </a:ext>
            </a:extLst>
          </p:cNvPr>
          <p:cNvSpPr>
            <a:spLocks noEditPoints="1"/>
          </p:cNvSpPr>
          <p:nvPr/>
        </p:nvSpPr>
        <p:spPr bwMode="auto">
          <a:xfrm>
            <a:off x="669337" y="29463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C9FCCEC-C7A9-6848-9331-29F77A75F5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70" y="980703"/>
            <a:ext cx="3198283" cy="36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6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0870-1899-CE40-AE99-E525FAC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1132D-4246-DB45-AF21-1EB5E6BE49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2BB2-6146-C643-A45F-85083C173D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FE759-2BDF-014D-B034-246FC380F8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020DC-D493-5E46-ACE1-FD1C0DE3E6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Benefits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96EB3E5-21CE-2345-812D-897E3695E65F}"/>
              </a:ext>
            </a:extLst>
          </p:cNvPr>
          <p:cNvSpPr txBox="1"/>
          <p:nvPr/>
        </p:nvSpPr>
        <p:spPr>
          <a:xfrm>
            <a:off x="4635048" y="886823"/>
            <a:ext cx="450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Quick adaptation to sample shape and size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Optimum process conditions with NO modification of process chamber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Limited cross contamination between processes by using dedicated shuttles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82980AA-5F23-704B-8B3A-8CF40B5A71BA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noFill/>
          <a:ln w="19050" cap="flat" cmpd="sng" algn="ctr">
            <a:solidFill>
              <a:srgbClr val="E74D18"/>
            </a:solidFill>
            <a:prstDash val="solid"/>
            <a:miter lim="800000"/>
          </a:ln>
          <a:effectLst/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9E070CB-8502-C446-B5AC-DE0F70B97470}"/>
              </a:ext>
            </a:extLst>
          </p:cNvPr>
          <p:cNvCxnSpPr/>
          <p:nvPr/>
        </p:nvCxnSpPr>
        <p:spPr>
          <a:xfrm flipH="1">
            <a:off x="4213608" y="3522426"/>
            <a:ext cx="2523259" cy="0"/>
          </a:xfrm>
          <a:prstGeom prst="line">
            <a:avLst/>
          </a:prstGeom>
          <a:noFill/>
          <a:ln w="19050" cap="flat" cmpd="sng" algn="ctr">
            <a:solidFill>
              <a:srgbClr val="E74D18"/>
            </a:solidFill>
            <a:prstDash val="solid"/>
            <a:miter lim="800000"/>
          </a:ln>
          <a:effectLst/>
        </p:spPr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65FBACD-8D24-E44F-86F4-8C0AE982E01B}"/>
              </a:ext>
            </a:extLst>
          </p:cNvPr>
          <p:cNvSpPr txBox="1"/>
          <p:nvPr/>
        </p:nvSpPr>
        <p:spPr>
          <a:xfrm>
            <a:off x="5693433" y="3653119"/>
            <a:ext cx="2208363" cy="104644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2’’</a:t>
            </a:r>
            <a:endParaRPr lang="fr-FR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Wafer carrier</a:t>
            </a:r>
            <a:endParaRPr lang="fr-FR" sz="105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6DA046F-0B7D-F74C-BE70-F7F52FC32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68" y="2951085"/>
            <a:ext cx="3016857" cy="149094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F2F0EBC-6333-C646-A43E-20D40314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00" y="1067246"/>
            <a:ext cx="3019072" cy="16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36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8E0C1A8-2FB8-D549-A20B-BF8BAC7F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usability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200S</a:t>
            </a:r>
          </a:p>
        </p:txBody>
      </p:sp>
    </p:spTree>
    <p:extLst>
      <p:ext uri="{BB962C8B-B14F-4D97-AF65-F5344CB8AC3E}">
        <p14:creationId xmlns:p14="http://schemas.microsoft.com/office/powerpoint/2010/main" val="234158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control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COSMA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C8C1F-F4E2-3545-A701-43CA9E2BD11F}"/>
              </a:ext>
            </a:extLst>
          </p:cNvPr>
          <p:cNvSpPr/>
          <p:nvPr/>
        </p:nvSpPr>
        <p:spPr>
          <a:xfrm>
            <a:off x="4545181" y="1258806"/>
            <a:ext cx="4176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66A8"/>
              </a:solidFill>
            </a:endParaRP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2BBC37E3-7B6B-BB4D-9CD5-E2A76729EFBA}"/>
              </a:ext>
            </a:extLst>
          </p:cNvPr>
          <p:cNvSpPr txBox="1"/>
          <p:nvPr/>
        </p:nvSpPr>
        <p:spPr>
          <a:xfrm>
            <a:off x="4440406" y="1318964"/>
            <a:ext cx="437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The simplest, most efficient software to develop processes, operate, and maintain CORIAL systems</a:t>
            </a:r>
          </a:p>
        </p:txBody>
      </p:sp>
      <p:sp>
        <p:nvSpPr>
          <p:cNvPr id="10" name="TextBox 66">
            <a:extLst>
              <a:ext uri="{FF2B5EF4-FFF2-40B4-BE49-F238E27FC236}">
                <a16:creationId xmlns:a16="http://schemas.microsoft.com/office/drawing/2014/main" id="{1E36D928-50C2-AE4B-A681-B9BF27FD9AB2}"/>
              </a:ext>
            </a:extLst>
          </p:cNvPr>
          <p:cNvSpPr txBox="1"/>
          <p:nvPr/>
        </p:nvSpPr>
        <p:spPr>
          <a:xfrm>
            <a:off x="6422769" y="1703812"/>
            <a:ext cx="266199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E75326"/>
                </a:solidFill>
                <a:latin typeface="Lato Bold" pitchFamily="34" charset="0"/>
              </a:rPr>
              <a:t>DESKTOP APPLICATION</a:t>
            </a:r>
          </a:p>
          <a:p>
            <a:pPr>
              <a:lnSpc>
                <a:spcPct val="120000"/>
              </a:lnSpc>
            </a:pP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Editing</a:t>
            </a:r>
            <a:r>
              <a:rPr lang="en-US" sz="800" cap="all" spc="50" dirty="0">
                <a:solidFill>
                  <a:srgbClr val="434342"/>
                </a:solidFill>
              </a:rPr>
              <a:t> I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 Process Adjustment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Operation </a:t>
            </a:r>
            <a:r>
              <a:rPr lang="en-US" sz="800" cap="all" spc="50" dirty="0">
                <a:solidFill>
                  <a:srgbClr val="434342"/>
                </a:solidFill>
              </a:rPr>
              <a:t>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</a:t>
            </a:r>
            <a:r>
              <a:rPr lang="en-US" sz="800" dirty="0" err="1">
                <a:solidFill>
                  <a:srgbClr val="434342"/>
                </a:solidFill>
                <a:latin typeface="Lato Light" pitchFamily="34" charset="0"/>
              </a:rPr>
              <a:t>Tracability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System Maintenance</a:t>
            </a: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BAEF982E-98F7-604E-A456-2AFE186F4950}"/>
              </a:ext>
            </a:extLst>
          </p:cNvPr>
          <p:cNvGrpSpPr/>
          <p:nvPr/>
        </p:nvGrpSpPr>
        <p:grpSpPr>
          <a:xfrm>
            <a:off x="5733655" y="1781127"/>
            <a:ext cx="619648" cy="577477"/>
            <a:chOff x="5067902" y="2144292"/>
            <a:chExt cx="619648" cy="57747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BB3E7A17-2CBD-8147-9C4B-F166BC25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7902" y="2597678"/>
              <a:ext cx="619648" cy="124091"/>
            </a:xfrm>
            <a:prstGeom prst="rect">
              <a:avLst/>
            </a:prstGeom>
          </p:spPr>
        </p:pic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301B3545-E56E-6A46-BD5B-84D86F498028}"/>
                </a:ext>
              </a:extLst>
            </p:cNvPr>
            <p:cNvSpPr/>
            <p:nvPr/>
          </p:nvSpPr>
          <p:spPr>
            <a:xfrm>
              <a:off x="5113954" y="2144292"/>
              <a:ext cx="520790" cy="520790"/>
            </a:xfrm>
            <a:prstGeom prst="ellipse">
              <a:avLst/>
            </a:prstGeom>
            <a:solidFill>
              <a:srgbClr val="E74D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43AA688-8ADA-6043-A232-13E1CB9E4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694" y="2280693"/>
              <a:ext cx="321310" cy="277478"/>
            </a:xfrm>
            <a:custGeom>
              <a:avLst/>
              <a:gdLst>
                <a:gd name="T0" fmla="*/ 357 w 357"/>
                <a:gd name="T1" fmla="*/ 231 h 308"/>
                <a:gd name="T2" fmla="*/ 327 w 357"/>
                <a:gd name="T3" fmla="*/ 261 h 308"/>
                <a:gd name="T4" fmla="*/ 226 w 357"/>
                <a:gd name="T5" fmla="*/ 261 h 308"/>
                <a:gd name="T6" fmla="*/ 238 w 357"/>
                <a:gd name="T7" fmla="*/ 297 h 308"/>
                <a:gd name="T8" fmla="*/ 226 w 357"/>
                <a:gd name="T9" fmla="*/ 308 h 308"/>
                <a:gd name="T10" fmla="*/ 131 w 357"/>
                <a:gd name="T11" fmla="*/ 308 h 308"/>
                <a:gd name="T12" fmla="*/ 119 w 357"/>
                <a:gd name="T13" fmla="*/ 297 h 308"/>
                <a:gd name="T14" fmla="*/ 131 w 357"/>
                <a:gd name="T15" fmla="*/ 261 h 308"/>
                <a:gd name="T16" fmla="*/ 30 w 357"/>
                <a:gd name="T17" fmla="*/ 261 h 308"/>
                <a:gd name="T18" fmla="*/ 0 w 357"/>
                <a:gd name="T19" fmla="*/ 231 h 308"/>
                <a:gd name="T20" fmla="*/ 0 w 357"/>
                <a:gd name="T21" fmla="*/ 29 h 308"/>
                <a:gd name="T22" fmla="*/ 30 w 357"/>
                <a:gd name="T23" fmla="*/ 0 h 308"/>
                <a:gd name="T24" fmla="*/ 327 w 357"/>
                <a:gd name="T25" fmla="*/ 0 h 308"/>
                <a:gd name="T26" fmla="*/ 357 w 357"/>
                <a:gd name="T27" fmla="*/ 29 h 308"/>
                <a:gd name="T28" fmla="*/ 357 w 357"/>
                <a:gd name="T29" fmla="*/ 231 h 308"/>
                <a:gd name="T30" fmla="*/ 333 w 357"/>
                <a:gd name="T31" fmla="*/ 29 h 308"/>
                <a:gd name="T32" fmla="*/ 327 w 357"/>
                <a:gd name="T33" fmla="*/ 23 h 308"/>
                <a:gd name="T34" fmla="*/ 30 w 357"/>
                <a:gd name="T35" fmla="*/ 23 h 308"/>
                <a:gd name="T36" fmla="*/ 24 w 357"/>
                <a:gd name="T37" fmla="*/ 29 h 308"/>
                <a:gd name="T38" fmla="*/ 24 w 357"/>
                <a:gd name="T39" fmla="*/ 184 h 308"/>
                <a:gd name="T40" fmla="*/ 30 w 357"/>
                <a:gd name="T41" fmla="*/ 190 h 308"/>
                <a:gd name="T42" fmla="*/ 327 w 357"/>
                <a:gd name="T43" fmla="*/ 190 h 308"/>
                <a:gd name="T44" fmla="*/ 333 w 357"/>
                <a:gd name="T45" fmla="*/ 184 h 308"/>
                <a:gd name="T46" fmla="*/ 333 w 357"/>
                <a:gd name="T47" fmla="*/ 2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7" h="308">
                  <a:moveTo>
                    <a:pt x="357" y="231"/>
                  </a:moveTo>
                  <a:cubicBezTo>
                    <a:pt x="357" y="248"/>
                    <a:pt x="343" y="261"/>
                    <a:pt x="327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77"/>
                    <a:pt x="238" y="290"/>
                    <a:pt x="238" y="297"/>
                  </a:cubicBezTo>
                  <a:cubicBezTo>
                    <a:pt x="238" y="303"/>
                    <a:pt x="232" y="308"/>
                    <a:pt x="226" y="308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25" y="308"/>
                    <a:pt x="119" y="303"/>
                    <a:pt x="119" y="297"/>
                  </a:cubicBezTo>
                  <a:cubicBezTo>
                    <a:pt x="119" y="290"/>
                    <a:pt x="131" y="277"/>
                    <a:pt x="131" y="261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14" y="261"/>
                    <a:pt x="0" y="248"/>
                    <a:pt x="0" y="2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3" y="0"/>
                    <a:pt x="357" y="13"/>
                    <a:pt x="357" y="29"/>
                  </a:cubicBezTo>
                  <a:lnTo>
                    <a:pt x="357" y="231"/>
                  </a:lnTo>
                  <a:close/>
                  <a:moveTo>
                    <a:pt x="333" y="29"/>
                  </a:moveTo>
                  <a:cubicBezTo>
                    <a:pt x="333" y="26"/>
                    <a:pt x="330" y="23"/>
                    <a:pt x="327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7" y="23"/>
                    <a:pt x="24" y="26"/>
                    <a:pt x="24" y="29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7"/>
                    <a:pt x="27" y="190"/>
                    <a:pt x="30" y="190"/>
                  </a:cubicBezTo>
                  <a:cubicBezTo>
                    <a:pt x="327" y="190"/>
                    <a:pt x="327" y="190"/>
                    <a:pt x="327" y="190"/>
                  </a:cubicBezTo>
                  <a:cubicBezTo>
                    <a:pt x="330" y="190"/>
                    <a:pt x="333" y="187"/>
                    <a:pt x="333" y="184"/>
                  </a:cubicBezTo>
                  <a:lnTo>
                    <a:pt x="333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BE1FA5AC-B28C-0C4C-B16F-8132EB993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57" y="925058"/>
            <a:ext cx="3899991" cy="366066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EF16F3D-51EC-7F48-BB26-6F0F96ECE2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321" y="2758177"/>
            <a:ext cx="1578878" cy="1566234"/>
          </a:xfrm>
          <a:prstGeom prst="rect">
            <a:avLst/>
          </a:prstGeom>
        </p:spPr>
      </p:pic>
      <p:sp>
        <p:nvSpPr>
          <p:cNvPr id="25" name="Forme libre 24">
            <a:extLst>
              <a:ext uri="{FF2B5EF4-FFF2-40B4-BE49-F238E27FC236}">
                <a16:creationId xmlns:a16="http://schemas.microsoft.com/office/drawing/2014/main" id="{DEBB9937-CD13-EB48-B18B-213F0004CC25}"/>
              </a:ext>
            </a:extLst>
          </p:cNvPr>
          <p:cNvSpPr/>
          <p:nvPr/>
        </p:nvSpPr>
        <p:spPr>
          <a:xfrm>
            <a:off x="5058145" y="2041930"/>
            <a:ext cx="987370" cy="1393916"/>
          </a:xfrm>
          <a:custGeom>
            <a:avLst/>
            <a:gdLst>
              <a:gd name="connsiteX0" fmla="*/ 634511 w 634511"/>
              <a:gd name="connsiteY0" fmla="*/ 0 h 859398"/>
              <a:gd name="connsiteX1" fmla="*/ 221999 w 634511"/>
              <a:gd name="connsiteY1" fmla="*/ 96252 h 859398"/>
              <a:gd name="connsiteX2" fmla="*/ 1993 w 634511"/>
              <a:gd name="connsiteY2" fmla="*/ 391886 h 859398"/>
              <a:gd name="connsiteX3" fmla="*/ 132622 w 634511"/>
              <a:gd name="connsiteY3" fmla="*/ 749395 h 859398"/>
              <a:gd name="connsiteX4" fmla="*/ 448881 w 634511"/>
              <a:gd name="connsiteY4" fmla="*/ 859398 h 8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11" h="859398">
                <a:moveTo>
                  <a:pt x="634511" y="0"/>
                </a:moveTo>
                <a:cubicBezTo>
                  <a:pt x="480965" y="15469"/>
                  <a:pt x="327419" y="30938"/>
                  <a:pt x="221999" y="96252"/>
                </a:cubicBezTo>
                <a:cubicBezTo>
                  <a:pt x="116579" y="161566"/>
                  <a:pt x="16889" y="283029"/>
                  <a:pt x="1993" y="391886"/>
                </a:cubicBezTo>
                <a:cubicBezTo>
                  <a:pt x="-12903" y="500743"/>
                  <a:pt x="58141" y="671476"/>
                  <a:pt x="132622" y="749395"/>
                </a:cubicBezTo>
                <a:cubicBezTo>
                  <a:pt x="207103" y="827314"/>
                  <a:pt x="448881" y="859398"/>
                  <a:pt x="448881" y="859398"/>
                </a:cubicBezTo>
              </a:path>
            </a:pathLst>
          </a:custGeom>
          <a:noFill/>
          <a:ln>
            <a:solidFill>
              <a:srgbClr val="E74D1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C611707-EDD7-5D4B-92BA-5C3D01BABBB8}"/>
              </a:ext>
            </a:extLst>
          </p:cNvPr>
          <p:cNvSpPr txBox="1"/>
          <p:nvPr/>
        </p:nvSpPr>
        <p:spPr>
          <a:xfrm>
            <a:off x="4361646" y="3598037"/>
            <a:ext cx="1470839" cy="261610"/>
          </a:xfrm>
          <a:prstGeom prst="rect">
            <a:avLst/>
          </a:prstGeom>
          <a:solidFill>
            <a:srgbClr val="888886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REMOTE CONTROL</a:t>
            </a:r>
            <a:endParaRPr lang="fr-FR" sz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1F0BD495-DC34-A54F-9FA1-A45104409DC8}"/>
              </a:ext>
            </a:extLst>
          </p:cNvPr>
          <p:cNvSpPr>
            <a:spLocks noEditPoints="1"/>
          </p:cNvSpPr>
          <p:nvPr/>
        </p:nvSpPr>
        <p:spPr bwMode="auto">
          <a:xfrm>
            <a:off x="4380572" y="756354"/>
            <a:ext cx="685985" cy="634213"/>
          </a:xfrm>
          <a:custGeom>
            <a:avLst/>
            <a:gdLst>
              <a:gd name="T0" fmla="*/ 2147483646 w 265"/>
              <a:gd name="T1" fmla="*/ 2147483646 h 245"/>
              <a:gd name="T2" fmla="*/ 2147483646 w 265"/>
              <a:gd name="T3" fmla="*/ 0 h 245"/>
              <a:gd name="T4" fmla="*/ 2147483646 w 265"/>
              <a:gd name="T5" fmla="*/ 2147483646 h 245"/>
              <a:gd name="T6" fmla="*/ 2147483646 w 265"/>
              <a:gd name="T7" fmla="*/ 2147483646 h 245"/>
              <a:gd name="T8" fmla="*/ 2147483646 w 265"/>
              <a:gd name="T9" fmla="*/ 2147483646 h 245"/>
              <a:gd name="T10" fmla="*/ 2147483646 w 265"/>
              <a:gd name="T11" fmla="*/ 2147483646 h 245"/>
              <a:gd name="T12" fmla="*/ 2147483646 w 265"/>
              <a:gd name="T13" fmla="*/ 2147483646 h 245"/>
              <a:gd name="T14" fmla="*/ 2147483646 w 265"/>
              <a:gd name="T15" fmla="*/ 2147483646 h 245"/>
              <a:gd name="T16" fmla="*/ 2147483646 w 265"/>
              <a:gd name="T17" fmla="*/ 2147483646 h 245"/>
              <a:gd name="T18" fmla="*/ 2147483646 w 265"/>
              <a:gd name="T19" fmla="*/ 2147483646 h 245"/>
              <a:gd name="T20" fmla="*/ 2147483646 w 265"/>
              <a:gd name="T21" fmla="*/ 2147483646 h 245"/>
              <a:gd name="T22" fmla="*/ 0 w 265"/>
              <a:gd name="T23" fmla="*/ 2147483646 h 245"/>
              <a:gd name="T24" fmla="*/ 2147483646 w 265"/>
              <a:gd name="T25" fmla="*/ 2147483646 h 245"/>
              <a:gd name="T26" fmla="*/ 2147483646 w 265"/>
              <a:gd name="T27" fmla="*/ 2147483646 h 245"/>
              <a:gd name="T28" fmla="*/ 2147483646 w 265"/>
              <a:gd name="T29" fmla="*/ 2147483646 h 245"/>
              <a:gd name="T30" fmla="*/ 0 w 265"/>
              <a:gd name="T31" fmla="*/ 2147483646 h 245"/>
              <a:gd name="T32" fmla="*/ 2147483646 w 265"/>
              <a:gd name="T33" fmla="*/ 0 h 245"/>
              <a:gd name="T34" fmla="*/ 2147483646 w 265"/>
              <a:gd name="T35" fmla="*/ 2147483646 h 245"/>
              <a:gd name="T36" fmla="*/ 2147483646 w 265"/>
              <a:gd name="T37" fmla="*/ 2147483646 h 245"/>
              <a:gd name="T38" fmla="*/ 0 w 265"/>
              <a:gd name="T39" fmla="*/ 2147483646 h 245"/>
              <a:gd name="T40" fmla="*/ 2147483646 w 265"/>
              <a:gd name="T41" fmla="*/ 2147483646 h 245"/>
              <a:gd name="T42" fmla="*/ 2147483646 w 265"/>
              <a:gd name="T43" fmla="*/ 2147483646 h 245"/>
              <a:gd name="T44" fmla="*/ 2147483646 w 265"/>
              <a:gd name="T45" fmla="*/ 2147483646 h 245"/>
              <a:gd name="T46" fmla="*/ 2147483646 w 265"/>
              <a:gd name="T47" fmla="*/ 2147483646 h 245"/>
              <a:gd name="T48" fmla="*/ 2147483646 w 265"/>
              <a:gd name="T49" fmla="*/ 2147483646 h 245"/>
              <a:gd name="T50" fmla="*/ 2147483646 w 265"/>
              <a:gd name="T51" fmla="*/ 2147483646 h 245"/>
              <a:gd name="T52" fmla="*/ 2147483646 w 265"/>
              <a:gd name="T53" fmla="*/ 2147483646 h 245"/>
              <a:gd name="T54" fmla="*/ 2147483646 w 265"/>
              <a:gd name="T55" fmla="*/ 2147483646 h 245"/>
              <a:gd name="T56" fmla="*/ 2147483646 w 265"/>
              <a:gd name="T57" fmla="*/ 2147483646 h 2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65" h="245">
                <a:moveTo>
                  <a:pt x="133" y="46"/>
                </a:moveTo>
                <a:lnTo>
                  <a:pt x="188" y="0"/>
                </a:lnTo>
                <a:lnTo>
                  <a:pt x="265" y="51"/>
                </a:lnTo>
                <a:lnTo>
                  <a:pt x="212" y="93"/>
                </a:lnTo>
                <a:lnTo>
                  <a:pt x="133" y="46"/>
                </a:lnTo>
                <a:close/>
                <a:moveTo>
                  <a:pt x="265" y="136"/>
                </a:moveTo>
                <a:lnTo>
                  <a:pt x="188" y="187"/>
                </a:lnTo>
                <a:lnTo>
                  <a:pt x="133" y="142"/>
                </a:lnTo>
                <a:lnTo>
                  <a:pt x="212" y="93"/>
                </a:lnTo>
                <a:lnTo>
                  <a:pt x="265" y="136"/>
                </a:lnTo>
                <a:close/>
                <a:moveTo>
                  <a:pt x="78" y="187"/>
                </a:moveTo>
                <a:lnTo>
                  <a:pt x="0" y="136"/>
                </a:lnTo>
                <a:lnTo>
                  <a:pt x="54" y="93"/>
                </a:lnTo>
                <a:lnTo>
                  <a:pt x="133" y="142"/>
                </a:lnTo>
                <a:lnTo>
                  <a:pt x="78" y="187"/>
                </a:lnTo>
                <a:close/>
                <a:moveTo>
                  <a:pt x="0" y="51"/>
                </a:moveTo>
                <a:lnTo>
                  <a:pt x="78" y="0"/>
                </a:lnTo>
                <a:lnTo>
                  <a:pt x="133" y="46"/>
                </a:lnTo>
                <a:lnTo>
                  <a:pt x="54" y="93"/>
                </a:lnTo>
                <a:lnTo>
                  <a:pt x="0" y="51"/>
                </a:lnTo>
                <a:close/>
                <a:moveTo>
                  <a:pt x="133" y="151"/>
                </a:moveTo>
                <a:lnTo>
                  <a:pt x="188" y="196"/>
                </a:lnTo>
                <a:lnTo>
                  <a:pt x="212" y="181"/>
                </a:lnTo>
                <a:lnTo>
                  <a:pt x="212" y="198"/>
                </a:lnTo>
                <a:lnTo>
                  <a:pt x="133" y="245"/>
                </a:lnTo>
                <a:lnTo>
                  <a:pt x="55" y="198"/>
                </a:lnTo>
                <a:lnTo>
                  <a:pt x="55" y="181"/>
                </a:lnTo>
                <a:lnTo>
                  <a:pt x="78" y="196"/>
                </a:lnTo>
                <a:lnTo>
                  <a:pt x="133" y="151"/>
                </a:lnTo>
                <a:close/>
              </a:path>
            </a:pathLst>
          </a:custGeom>
          <a:solidFill>
            <a:srgbClr val="3866A8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DCBA3F-0E90-C346-8C7E-FA5EDC3E2F93}"/>
              </a:ext>
            </a:extLst>
          </p:cNvPr>
          <p:cNvGrpSpPr/>
          <p:nvPr/>
        </p:nvGrpSpPr>
        <p:grpSpPr>
          <a:xfrm>
            <a:off x="5106106" y="699684"/>
            <a:ext cx="3563308" cy="568113"/>
            <a:chOff x="5000232" y="429604"/>
            <a:chExt cx="3563308" cy="568113"/>
          </a:xfrm>
        </p:grpSpPr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54D4D76B-33FB-0D47-B81F-FC97C44C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432" y="429604"/>
              <a:ext cx="1096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E74D18"/>
                  </a:solidFill>
                  <a:effectLst/>
                  <a:latin typeface="Lato Light" pitchFamily="34" charset="0"/>
                  <a:cs typeface="Arial" pitchFamily="34" charset="0"/>
                </a:rPr>
                <a:t>COSMA</a:t>
              </a:r>
              <a:endParaRPr kumimoji="0" lang="en-US" sz="1050" b="0" i="0" u="none" strike="noStrike" cap="none" normalizeH="0" baseline="0" dirty="0">
                <a:ln>
                  <a:noFill/>
                </a:ln>
                <a:solidFill>
                  <a:srgbClr val="E74D1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7FF2CA95-31EC-3741-9FF3-D9079F6B3EDC}"/>
                </a:ext>
              </a:extLst>
            </p:cNvPr>
            <p:cNvSpPr txBox="1"/>
            <p:nvPr/>
          </p:nvSpPr>
          <p:spPr>
            <a:xfrm>
              <a:off x="5000232" y="751496"/>
              <a:ext cx="3563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CO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RIAL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O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PERATING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S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YSTEM FOR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MA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626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Reprocessing</a:t>
            </a:r>
            <a:r>
              <a:rPr lang="fr-FR" dirty="0"/>
              <a:t>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COSMA 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A7F8C8-FE73-E446-89A6-BF1E65B2BB6D}"/>
              </a:ext>
            </a:extLst>
          </p:cNvPr>
          <p:cNvSpPr txBox="1"/>
          <p:nvPr/>
        </p:nvSpPr>
        <p:spPr>
          <a:xfrm>
            <a:off x="6797613" y="2595541"/>
            <a:ext cx="2241951" cy="892552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REMOTE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ANALYSIS OF RUNS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961339-BFF3-224E-9E93-D710C859DDD5}"/>
              </a:ext>
            </a:extLst>
          </p:cNvPr>
          <p:cNvSpPr txBox="1"/>
          <p:nvPr/>
        </p:nvSpPr>
        <p:spPr>
          <a:xfrm>
            <a:off x="4941938" y="1367642"/>
            <a:ext cx="1768678" cy="156966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DISPLAY UP TO </a:t>
            </a:r>
            <a:r>
              <a:rPr lang="fr-FR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PARAMETERS FROM A RUN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652823-1C3B-1643-8C6F-9370C155A43C}"/>
              </a:ext>
            </a:extLst>
          </p:cNvPr>
          <p:cNvSpPr txBox="1"/>
          <p:nvPr/>
        </p:nvSpPr>
        <p:spPr>
          <a:xfrm>
            <a:off x="4891087" y="3609896"/>
            <a:ext cx="4162087" cy="113877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DRAG AND DROP</a:t>
            </a:r>
            <a:endParaRPr lang="fr-FR" sz="2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CURVES TO CHECK PROCESS REPEATABILITY</a:t>
            </a:r>
          </a:p>
        </p:txBody>
      </p:sp>
      <p:pic>
        <p:nvPicPr>
          <p:cNvPr id="11" name="Picture 5" descr="W:\25-Marketing\02-Communication\10-Site Web\Projet Refonte Site internet 2016\Contenus\Pages produits\Page software COSMA\COSMA---Reprocessing-RS.png">
            <a:extLst>
              <a:ext uri="{FF2B5EF4-FFF2-40B4-BE49-F238E27FC236}">
                <a16:creationId xmlns:a16="http://schemas.microsoft.com/office/drawing/2014/main" id="{ABB2FBBA-E304-5542-A335-75B9887D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55" y="1367642"/>
            <a:ext cx="4618008" cy="3073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3">
            <a:extLst>
              <a:ext uri="{FF2B5EF4-FFF2-40B4-BE49-F238E27FC236}">
                <a16:creationId xmlns:a16="http://schemas.microsoft.com/office/drawing/2014/main" id="{F0F9DEEF-B31F-C34C-B8B9-9EF653921895}"/>
              </a:ext>
            </a:extLst>
          </p:cNvPr>
          <p:cNvSpPr txBox="1"/>
          <p:nvPr/>
        </p:nvSpPr>
        <p:spPr>
          <a:xfrm>
            <a:off x="6710616" y="1367642"/>
            <a:ext cx="243338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434342"/>
                </a:solidFill>
                <a:latin typeface="Lato Light" pitchFamily="34" charset="0"/>
              </a:rPr>
              <a:t>Simple and efficient software to analyze process runs and accelerate process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1501099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263271E6-E512-484D-AF23-D84AFBFF4C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2" b="58400"/>
          <a:stretch/>
        </p:blipFill>
        <p:spPr>
          <a:xfrm>
            <a:off x="179512" y="1365812"/>
            <a:ext cx="3831823" cy="31382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End point </a:t>
            </a:r>
            <a:r>
              <a:rPr lang="fr-FR" dirty="0" err="1"/>
              <a:t>detection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603066-1E67-0042-A4A0-E5C6F6DEA4EE}"/>
              </a:ext>
            </a:extLst>
          </p:cNvPr>
          <p:cNvSpPr txBox="1"/>
          <p:nvPr/>
        </p:nvSpPr>
        <p:spPr>
          <a:xfrm>
            <a:off x="2941607" y="1181995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EPD </a:t>
            </a:r>
            <a:r>
              <a:rPr lang="fr-FR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laser</a:t>
            </a:r>
            <a:endParaRPr lang="fr-FR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A01017AF-CC16-664C-B405-B1B08AACA465}"/>
              </a:ext>
            </a:extLst>
          </p:cNvPr>
          <p:cNvSpPr/>
          <p:nvPr/>
        </p:nvSpPr>
        <p:spPr>
          <a:xfrm rot="21328401" flipH="1" flipV="1">
            <a:off x="1945530" y="1379143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0051D6A-5EDE-7349-8C2B-627F3562597C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562CFE0-E012-7F49-A7BC-4B4EA4175ED9}"/>
              </a:ext>
            </a:extLst>
          </p:cNvPr>
          <p:cNvCxnSpPr/>
          <p:nvPr/>
        </p:nvCxnSpPr>
        <p:spPr>
          <a:xfrm flipH="1">
            <a:off x="4213611" y="3777073"/>
            <a:ext cx="2523259" cy="0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058CB58A-8999-4043-AEAA-1E8AE7511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39" y="2787774"/>
            <a:ext cx="4306057" cy="769441"/>
          </a:xfrm>
          <a:prstGeom prst="rect">
            <a:avLst/>
          </a:prstGeom>
          <a:solidFill>
            <a:srgbClr val="86868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just">
              <a:spcBef>
                <a:spcPct val="50000"/>
              </a:spcBef>
              <a:buClr>
                <a:srgbClr val="0000FF"/>
              </a:buClr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A CCD camera and laser diode, in the same measuring head, enables simultaneous visualization of the wafer surface and the laser beam impact on it. A 20 µm diameter laser spot facilitates the record of interference signals.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691CE86-A5C1-4845-A68B-43AE3208E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915566"/>
            <a:ext cx="4093133" cy="17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6654D15-1B49-644E-9589-95B2A5633847}"/>
              </a:ext>
            </a:extLst>
          </p:cNvPr>
          <p:cNvSpPr txBox="1"/>
          <p:nvPr/>
        </p:nvSpPr>
        <p:spPr>
          <a:xfrm>
            <a:off x="4701639" y="3869351"/>
            <a:ext cx="4229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Real-Time etch rate measurement</a:t>
            </a:r>
          </a:p>
          <a:p>
            <a:pPr algn="ctr"/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Real-Time etched depth measurement</a:t>
            </a:r>
          </a:p>
        </p:txBody>
      </p:sp>
    </p:spTree>
    <p:extLst>
      <p:ext uri="{BB962C8B-B14F-4D97-AF65-F5344CB8AC3E}">
        <p14:creationId xmlns:p14="http://schemas.microsoft.com/office/powerpoint/2010/main" val="2631962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430649E5-4C8F-9540-87E8-7D4D4C63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08" y="898570"/>
            <a:ext cx="4791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34342"/>
                </a:solidFill>
                <a:latin typeface="Lato Light" pitchFamily="34" charset="0"/>
                <a:cs typeface="Arial" pitchFamily="34" charset="0"/>
              </a:rPr>
              <a:t>Easy-to-use Reactive Ion Etching equipment</a:t>
            </a:r>
            <a:endParaRPr lang="en-US" sz="1050" dirty="0">
              <a:solidFill>
                <a:srgbClr val="434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FE401-0B55-0242-89E6-FC518FC56D9C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graphicFrame>
        <p:nvGraphicFramePr>
          <p:cNvPr id="10" name="Chart 5">
            <a:extLst>
              <a:ext uri="{FF2B5EF4-FFF2-40B4-BE49-F238E27FC236}">
                <a16:creationId xmlns:a16="http://schemas.microsoft.com/office/drawing/2014/main" id="{8628DD6C-5B14-6844-8022-AF2A5F1EACC2}"/>
              </a:ext>
            </a:extLst>
          </p:cNvPr>
          <p:cNvGraphicFramePr/>
          <p:nvPr>
            <p:extLst/>
          </p:nvPr>
        </p:nvGraphicFramePr>
        <p:xfrm>
          <a:off x="203214" y="24612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84">
            <a:extLst>
              <a:ext uri="{FF2B5EF4-FFF2-40B4-BE49-F238E27FC236}">
                <a16:creationId xmlns:a16="http://schemas.microsoft.com/office/drawing/2014/main" id="{43B7DEF9-5FFE-8F4C-BE66-0ECE25B1C05C}"/>
              </a:ext>
            </a:extLst>
          </p:cNvPr>
          <p:cNvSpPr txBox="1"/>
          <p:nvPr/>
        </p:nvSpPr>
        <p:spPr>
          <a:xfrm>
            <a:off x="82811" y="3719774"/>
            <a:ext cx="165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Wide process range for Si, silicon-based compounds, metals and Polymers</a:t>
            </a:r>
          </a:p>
        </p:txBody>
      </p:sp>
      <p:graphicFrame>
        <p:nvGraphicFramePr>
          <p:cNvPr id="13" name="Chart 86">
            <a:extLst>
              <a:ext uri="{FF2B5EF4-FFF2-40B4-BE49-F238E27FC236}">
                <a16:creationId xmlns:a16="http://schemas.microsoft.com/office/drawing/2014/main" id="{C61ED11C-D69C-8F48-8DEA-17123FCC2180}"/>
              </a:ext>
            </a:extLst>
          </p:cNvPr>
          <p:cNvGraphicFramePr/>
          <p:nvPr>
            <p:extLst/>
          </p:nvPr>
        </p:nvGraphicFramePr>
        <p:xfrm>
          <a:off x="2072778" y="24612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87">
            <a:extLst>
              <a:ext uri="{FF2B5EF4-FFF2-40B4-BE49-F238E27FC236}">
                <a16:creationId xmlns:a16="http://schemas.microsoft.com/office/drawing/2014/main" id="{A430B9D5-2DD4-F24F-98F7-E7C73FC35387}"/>
              </a:ext>
            </a:extLst>
          </p:cNvPr>
          <p:cNvSpPr txBox="1"/>
          <p:nvPr/>
        </p:nvSpPr>
        <p:spPr>
          <a:xfrm>
            <a:off x="1951166" y="3719774"/>
            <a:ext cx="1656000" cy="44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Rapid substrate loading and unloading</a:t>
            </a:r>
          </a:p>
        </p:txBody>
      </p:sp>
      <p:graphicFrame>
        <p:nvGraphicFramePr>
          <p:cNvPr id="15" name="Chart 89">
            <a:extLst>
              <a:ext uri="{FF2B5EF4-FFF2-40B4-BE49-F238E27FC236}">
                <a16:creationId xmlns:a16="http://schemas.microsoft.com/office/drawing/2014/main" id="{F0372F98-FDAC-0D4E-9394-29C44854878D}"/>
              </a:ext>
            </a:extLst>
          </p:cNvPr>
          <p:cNvGraphicFramePr/>
          <p:nvPr>
            <p:extLst/>
          </p:nvPr>
        </p:nvGraphicFramePr>
        <p:xfrm>
          <a:off x="3942343" y="2469901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90">
            <a:extLst>
              <a:ext uri="{FF2B5EF4-FFF2-40B4-BE49-F238E27FC236}">
                <a16:creationId xmlns:a16="http://schemas.microsoft.com/office/drawing/2014/main" id="{159FA534-E988-2444-8AA3-DAD6657F3172}"/>
              </a:ext>
            </a:extLst>
          </p:cNvPr>
          <p:cNvSpPr txBox="1"/>
          <p:nvPr/>
        </p:nvSpPr>
        <p:spPr>
          <a:xfrm>
            <a:off x="3821198" y="3719774"/>
            <a:ext cx="1656000" cy="82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Smaller wafer pieces up to full 200 mm wafer</a:t>
            </a:r>
          </a:p>
          <a:p>
            <a:pPr algn="ctr" defTabSz="685800">
              <a:lnSpc>
                <a:spcPct val="120000"/>
              </a:lnSpc>
            </a:pPr>
            <a:r>
              <a:rPr lang="mr-IN" sz="1000" dirty="0">
                <a:solidFill>
                  <a:srgbClr val="434342"/>
                </a:solidFill>
                <a:latin typeface="Lato Light" pitchFamily="34" charset="0"/>
              </a:rPr>
              <a:t>1x2’’ to 7x2’’ ; 1x3’’ to 3x3’’ ; 1x4’’ ; 1x6’’ ; 1x8’’ 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0F26202D-0F20-C544-A3E5-F5826AE077C2}"/>
              </a:ext>
            </a:extLst>
          </p:cNvPr>
          <p:cNvSpPr>
            <a:spLocks noEditPoints="1"/>
          </p:cNvSpPr>
          <p:nvPr/>
        </p:nvSpPr>
        <p:spPr bwMode="auto">
          <a:xfrm>
            <a:off x="4414763" y="2954968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DF0267F-D034-0B49-A844-E30A87CD38DD}"/>
              </a:ext>
            </a:extLst>
          </p:cNvPr>
          <p:cNvSpPr>
            <a:spLocks noEditPoints="1"/>
          </p:cNvSpPr>
          <p:nvPr/>
        </p:nvSpPr>
        <p:spPr bwMode="auto">
          <a:xfrm>
            <a:off x="2542050" y="29463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26BE01B3-735B-6D4F-B6EC-39FE69D1A594}"/>
              </a:ext>
            </a:extLst>
          </p:cNvPr>
          <p:cNvSpPr>
            <a:spLocks noEditPoints="1"/>
          </p:cNvSpPr>
          <p:nvPr/>
        </p:nvSpPr>
        <p:spPr bwMode="auto">
          <a:xfrm>
            <a:off x="669337" y="29463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1F14A11-83D3-3D44-98B2-508635CEF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70" y="980703"/>
            <a:ext cx="3198283" cy="36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6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200S</a:t>
            </a:r>
          </a:p>
        </p:txBody>
      </p:sp>
    </p:spTree>
    <p:extLst>
      <p:ext uri="{BB962C8B-B14F-4D97-AF65-F5344CB8AC3E}">
        <p14:creationId xmlns:p14="http://schemas.microsoft.com/office/powerpoint/2010/main" val="80057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r 31">
            <a:extLst>
              <a:ext uri="{FF2B5EF4-FFF2-40B4-BE49-F238E27FC236}">
                <a16:creationId xmlns:a16="http://schemas.microsoft.com/office/drawing/2014/main" id="{F916BE47-6462-814E-A328-BED201047560}"/>
              </a:ext>
            </a:extLst>
          </p:cNvPr>
          <p:cNvGrpSpPr/>
          <p:nvPr/>
        </p:nvGrpSpPr>
        <p:grpSpPr>
          <a:xfrm>
            <a:off x="1455590" y="745320"/>
            <a:ext cx="3476450" cy="4048647"/>
            <a:chOff x="4321894" y="2105156"/>
            <a:chExt cx="3476450" cy="404864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E9706E9-757F-3C46-9E94-53175D179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894" y="2105156"/>
              <a:ext cx="3476450" cy="4048647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E3D313D-AF7C-BF4B-A1C3-A20B36ECB736}"/>
                </a:ext>
              </a:extLst>
            </p:cNvPr>
            <p:cNvSpPr txBox="1"/>
            <p:nvPr/>
          </p:nvSpPr>
          <p:spPr>
            <a:xfrm>
              <a:off x="5595160" y="2574921"/>
              <a:ext cx="6509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US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627</a:t>
              </a:r>
              <a:endPara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3445EE6-9BF9-5D4B-B3F1-EF6523E93162}"/>
                </a:ext>
              </a:extLst>
            </p:cNvPr>
            <p:cNvSpPr txBox="1"/>
            <p:nvPr/>
          </p:nvSpPr>
          <p:spPr>
            <a:xfrm>
              <a:off x="5148064" y="3364418"/>
              <a:ext cx="44709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DC0A4CB-CB8E-6E4C-8F17-2DF257267A24}"/>
                </a:ext>
              </a:extLst>
            </p:cNvPr>
            <p:cNvSpPr txBox="1"/>
            <p:nvPr/>
          </p:nvSpPr>
          <p:spPr>
            <a:xfrm>
              <a:off x="5208871" y="4277355"/>
              <a:ext cx="43757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357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CAB6CFE-17F5-064B-81A1-DB8D329E616C}"/>
                </a:ext>
              </a:extLst>
            </p:cNvPr>
            <p:cNvSpPr txBox="1"/>
            <p:nvPr/>
          </p:nvSpPr>
          <p:spPr>
            <a:xfrm>
              <a:off x="7288559" y="3949716"/>
              <a:ext cx="307777" cy="43536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 defTabSz="685800"/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1080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253E102-3C4E-1645-B17C-F533A64EDAC6}"/>
                </a:ext>
              </a:extLst>
            </p:cNvPr>
            <p:cNvSpPr txBox="1"/>
            <p:nvPr/>
          </p:nvSpPr>
          <p:spPr>
            <a:xfrm>
              <a:off x="7308303" y="2800154"/>
              <a:ext cx="307777" cy="31633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r" defTabSz="685800"/>
              <a:r>
                <a:rPr lang="en-US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8E0BABC-04B2-544A-9C87-FEC4FDE81401}"/>
                </a:ext>
              </a:extLst>
            </p:cNvPr>
            <p:cNvSpPr txBox="1"/>
            <p:nvPr/>
          </p:nvSpPr>
          <p:spPr>
            <a:xfrm>
              <a:off x="7308304" y="2246079"/>
              <a:ext cx="307777" cy="31713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 defTabSz="685800"/>
              <a:r>
                <a:rPr lang="en-US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193</a:t>
              </a:r>
              <a:endPara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4E4D945-0D5F-634D-94E1-756A77E5822C}"/>
                </a:ext>
              </a:extLst>
            </p:cNvPr>
            <p:cNvSpPr txBox="1"/>
            <p:nvPr/>
          </p:nvSpPr>
          <p:spPr>
            <a:xfrm>
              <a:off x="5220072" y="5884698"/>
              <a:ext cx="4263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3DA7913-291E-1C4D-86D1-D4F5C344A44B}"/>
                </a:ext>
              </a:extLst>
            </p:cNvPr>
            <p:cNvSpPr txBox="1"/>
            <p:nvPr/>
          </p:nvSpPr>
          <p:spPr>
            <a:xfrm>
              <a:off x="4321894" y="5236046"/>
              <a:ext cx="307777" cy="36165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 defTabSz="685800"/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490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61A5C7F-7DDE-7B43-83AF-5115FC6FDB66}"/>
              </a:ext>
            </a:extLst>
          </p:cNvPr>
          <p:cNvSpPr/>
          <p:nvPr/>
        </p:nvSpPr>
        <p:spPr>
          <a:xfrm>
            <a:off x="2272993" y="4520531"/>
            <a:ext cx="128491" cy="106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72725-DED2-E446-99E0-EFF0EF14263E}"/>
              </a:ext>
            </a:extLst>
          </p:cNvPr>
          <p:cNvSpPr/>
          <p:nvPr/>
        </p:nvSpPr>
        <p:spPr>
          <a:xfrm>
            <a:off x="3862235" y="2916292"/>
            <a:ext cx="128491" cy="235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9B1295-1841-D342-85D4-4088E9C0B1A7}"/>
              </a:ext>
            </a:extLst>
          </p:cNvPr>
          <p:cNvSpPr/>
          <p:nvPr/>
        </p:nvSpPr>
        <p:spPr>
          <a:xfrm>
            <a:off x="3881201" y="1644024"/>
            <a:ext cx="128491" cy="106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20AB4E-4A28-FB43-88FE-F0B80D0DDBA3}"/>
              </a:ext>
            </a:extLst>
          </p:cNvPr>
          <p:cNvSpPr/>
          <p:nvPr/>
        </p:nvSpPr>
        <p:spPr>
          <a:xfrm>
            <a:off x="1347082" y="4023461"/>
            <a:ext cx="128491" cy="106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C873FFD-2C5C-864E-AF16-F2DB038FDE80}"/>
              </a:ext>
            </a:extLst>
          </p:cNvPr>
          <p:cNvSpPr txBox="1"/>
          <p:nvPr/>
        </p:nvSpPr>
        <p:spPr>
          <a:xfrm>
            <a:off x="282014" y="1033065"/>
            <a:ext cx="1629353" cy="1077218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SMALL</a:t>
            </a:r>
            <a:br>
              <a:rPr lang="fr-FR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FR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FOOTPRINT</a:t>
            </a:r>
          </a:p>
          <a:p>
            <a:pPr algn="ctr" defTabSz="685800"/>
            <a:r>
              <a:rPr lang="fr-FR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0.81 m2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DFA0006-42B9-BF44-8EEC-738F3B79A87D}"/>
              </a:ext>
            </a:extLst>
          </p:cNvPr>
          <p:cNvSpPr txBox="1"/>
          <p:nvPr/>
        </p:nvSpPr>
        <p:spPr>
          <a:xfrm>
            <a:off x="7111053" y="1643308"/>
            <a:ext cx="1629353" cy="461665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2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Low</a:t>
            </a:r>
            <a:r>
              <a:rPr lang="fr-FR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CoO</a:t>
            </a:r>
            <a:endParaRPr lang="fr-FR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4" name="Picture 2" descr="W:\44-P. Machines\Corial 200S\2-Plans\0-Vues\Corial 200S-ATH500-vue-Dim-DR-ss Hab-plan.JPG">
            <a:extLst>
              <a:ext uri="{FF2B5EF4-FFF2-40B4-BE49-F238E27FC236}">
                <a16:creationId xmlns:a16="http://schemas.microsoft.com/office/drawing/2014/main" id="{788D52B3-A69A-0440-9375-DC2EABFC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99" y="2075196"/>
            <a:ext cx="3819429" cy="255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View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3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View</a:t>
            </a:r>
            <a:endParaRPr lang="fr-FR" dirty="0"/>
          </a:p>
        </p:txBody>
      </p:sp>
      <p:pic>
        <p:nvPicPr>
          <p:cNvPr id="8" name="Picture 2" descr="W:\44-P. Machines\Corial 200S\2-Plans\0-Vues\Corial 200S-ATH500-vue-Dim-DR-ss Hab-plan.JPG">
            <a:extLst>
              <a:ext uri="{FF2B5EF4-FFF2-40B4-BE49-F238E27FC236}">
                <a16:creationId xmlns:a16="http://schemas.microsoft.com/office/drawing/2014/main" id="{87D5B1EB-0285-904E-8659-CBA9D58D8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99" y="921927"/>
            <a:ext cx="5539784" cy="37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0A377C9-F2A4-AB44-9D31-CC4E8CCD1880}"/>
              </a:ext>
            </a:extLst>
          </p:cNvPr>
          <p:cNvSpPr txBox="1"/>
          <p:nvPr/>
        </p:nvSpPr>
        <p:spPr>
          <a:xfrm>
            <a:off x="6826450" y="2048878"/>
            <a:ext cx="23175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Pumping system</a:t>
            </a:r>
          </a:p>
          <a:p>
            <a:pPr defTabSz="685800"/>
            <a:r>
              <a:rPr lang="en-US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(TMP 500l/s and dry pump 28</a:t>
            </a:r>
            <a:r>
              <a:rPr lang="en-US" altLang="fr-FR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altLang="fr-FR" sz="900" baseline="300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en-US" altLang="fr-FR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/h)</a:t>
            </a:r>
            <a:endParaRPr lang="en-US" sz="90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49F0CF1F-44C0-C04F-B4C9-6096635B5519}"/>
              </a:ext>
            </a:extLst>
          </p:cNvPr>
          <p:cNvSpPr/>
          <p:nvPr/>
        </p:nvSpPr>
        <p:spPr>
          <a:xfrm rot="21328401" flipH="1" flipV="1">
            <a:off x="6278458" y="2344377"/>
            <a:ext cx="580583" cy="527810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A41471-5AAB-B142-B5B3-DC49DD31B421}"/>
              </a:ext>
            </a:extLst>
          </p:cNvPr>
          <p:cNvSpPr txBox="1"/>
          <p:nvPr/>
        </p:nvSpPr>
        <p:spPr>
          <a:xfrm>
            <a:off x="-120169" y="2629971"/>
            <a:ext cx="17179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Chiller / Heater</a:t>
            </a:r>
            <a:endParaRPr lang="en-US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A4C6899C-3DD2-CA40-8EF2-7D22E6C671A6}"/>
              </a:ext>
            </a:extLst>
          </p:cNvPr>
          <p:cNvSpPr/>
          <p:nvPr/>
        </p:nvSpPr>
        <p:spPr>
          <a:xfrm rot="21328401" flipV="1">
            <a:off x="1581454" y="2712796"/>
            <a:ext cx="892577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E6883A-F24D-1345-AC73-6E3BB411527B}"/>
              </a:ext>
            </a:extLst>
          </p:cNvPr>
          <p:cNvSpPr txBox="1"/>
          <p:nvPr/>
        </p:nvSpPr>
        <p:spPr>
          <a:xfrm>
            <a:off x="4926489" y="969311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RIE reactor</a:t>
            </a:r>
            <a:endParaRPr lang="en-US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18D785F1-F230-414C-9BEB-1EC95D465387}"/>
              </a:ext>
            </a:extLst>
          </p:cNvPr>
          <p:cNvSpPr/>
          <p:nvPr/>
        </p:nvSpPr>
        <p:spPr>
          <a:xfrm rot="21328401" flipH="1" flipV="1">
            <a:off x="4083562" y="1177269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EE6B57C-0C7A-7A41-8FB1-40A841263A9A}"/>
              </a:ext>
            </a:extLst>
          </p:cNvPr>
          <p:cNvSpPr txBox="1"/>
          <p:nvPr/>
        </p:nvSpPr>
        <p:spPr>
          <a:xfrm>
            <a:off x="6725077" y="4129922"/>
            <a:ext cx="1735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HV and LV power supplies</a:t>
            </a:r>
            <a:endParaRPr lang="en-US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711D4939-22C0-0E4A-ACED-BD2F4A3613AA}"/>
              </a:ext>
            </a:extLst>
          </p:cNvPr>
          <p:cNvSpPr/>
          <p:nvPr/>
        </p:nvSpPr>
        <p:spPr>
          <a:xfrm rot="3387940" flipH="1" flipV="1">
            <a:off x="5324439" y="3763448"/>
            <a:ext cx="1551799" cy="47052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294B40D-A354-D245-A315-EA3A5AD979FC}"/>
              </a:ext>
            </a:extLst>
          </p:cNvPr>
          <p:cNvSpPr txBox="1"/>
          <p:nvPr/>
        </p:nvSpPr>
        <p:spPr>
          <a:xfrm>
            <a:off x="4795413" y="4719940"/>
            <a:ext cx="1735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Process controller</a:t>
            </a:r>
            <a:endParaRPr lang="en-US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F3B6C4C0-36A0-114E-A684-DA9F5EFDDE06}"/>
              </a:ext>
            </a:extLst>
          </p:cNvPr>
          <p:cNvSpPr/>
          <p:nvPr/>
        </p:nvSpPr>
        <p:spPr>
          <a:xfrm rot="8695406" flipH="1" flipV="1">
            <a:off x="5074386" y="3697592"/>
            <a:ext cx="361210" cy="1019295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30F3A09D-6383-F343-9A6D-D23B4289F018}"/>
              </a:ext>
            </a:extLst>
          </p:cNvPr>
          <p:cNvSpPr/>
          <p:nvPr/>
        </p:nvSpPr>
        <p:spPr>
          <a:xfrm rot="1919342" flipH="1" flipV="1">
            <a:off x="5003764" y="1799831"/>
            <a:ext cx="1751297" cy="77150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E872E88-36EC-8546-AA2F-C7BEBA7A6B35}"/>
              </a:ext>
            </a:extLst>
          </p:cNvPr>
          <p:cNvSpPr txBox="1"/>
          <p:nvPr/>
        </p:nvSpPr>
        <p:spPr>
          <a:xfrm>
            <a:off x="2627784" y="4537899"/>
            <a:ext cx="197572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35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300 W RF </a:t>
            </a:r>
            <a:r>
              <a:rPr lang="en-US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generator</a:t>
            </a:r>
          </a:p>
          <a:p>
            <a:pPr algn="r" defTabSz="685800"/>
            <a:r>
              <a:rPr lang="en-US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(13,56 </a:t>
            </a:r>
            <a:r>
              <a:rPr lang="en-US" sz="90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Mhz</a:t>
            </a:r>
            <a:r>
              <a:rPr lang="en-US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21" name="Forme libre 20">
            <a:extLst>
              <a:ext uri="{FF2B5EF4-FFF2-40B4-BE49-F238E27FC236}">
                <a16:creationId xmlns:a16="http://schemas.microsoft.com/office/drawing/2014/main" id="{F03B6E04-E269-D94C-A47C-7F499C8A1131}"/>
              </a:ext>
            </a:extLst>
          </p:cNvPr>
          <p:cNvSpPr/>
          <p:nvPr/>
        </p:nvSpPr>
        <p:spPr>
          <a:xfrm rot="21328401">
            <a:off x="4131593" y="3408138"/>
            <a:ext cx="295260" cy="118289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6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Loading</a:t>
            </a:r>
            <a:endParaRPr lang="fr-FR" dirty="0"/>
          </a:p>
        </p:txBody>
      </p:sp>
      <p:pic>
        <p:nvPicPr>
          <p:cNvPr id="8" name="Picture 4" descr="W:\25-Marketing\04-Visuels\Marketing\Reportage photo 11-2016\Photos définitives\PC\Selection JPEG\Markets\MEMS\_DMP3287.jpg">
            <a:extLst>
              <a:ext uri="{FF2B5EF4-FFF2-40B4-BE49-F238E27FC236}">
                <a16:creationId xmlns:a16="http://schemas.microsoft.com/office/drawing/2014/main" id="{999EA758-3306-E844-B8F8-8875ED671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/>
          <a:stretch/>
        </p:blipFill>
        <p:spPr bwMode="auto">
          <a:xfrm>
            <a:off x="4088916" y="949410"/>
            <a:ext cx="4797565" cy="27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FCF5305-F78B-9846-AC7A-F9BE18E7B4BC}"/>
              </a:ext>
            </a:extLst>
          </p:cNvPr>
          <p:cNvSpPr txBox="1"/>
          <p:nvPr/>
        </p:nvSpPr>
        <p:spPr>
          <a:xfrm>
            <a:off x="2182479" y="3808080"/>
            <a:ext cx="3666227" cy="707886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3200" b="1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Direct </a:t>
            </a:r>
            <a:r>
              <a:rPr lang="fr-FR" sz="3200" b="1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loading</a:t>
            </a:r>
            <a:endParaRPr lang="fr-FR" sz="3200" baseline="30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685800"/>
            <a:r>
              <a:rPr lang="fr-FR" sz="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FAST LOAD AND UNLOAD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71036E-F370-4244-AE08-9D2EFC88801D}"/>
              </a:ext>
            </a:extLst>
          </p:cNvPr>
          <p:cNvSpPr txBox="1"/>
          <p:nvPr/>
        </p:nvSpPr>
        <p:spPr>
          <a:xfrm>
            <a:off x="239544" y="3808080"/>
            <a:ext cx="1771481" cy="707886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3200" b="1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&lt; 210 s</a:t>
            </a:r>
            <a:endParaRPr lang="fr-FR" sz="3200" baseline="30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685800"/>
            <a:r>
              <a:rPr lang="fr-FR" sz="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LOADING TIME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D480E0-E3B8-4B44-8A2E-87F6FFEEEEFA}"/>
              </a:ext>
            </a:extLst>
          </p:cNvPr>
          <p:cNvSpPr txBox="1"/>
          <p:nvPr/>
        </p:nvSpPr>
        <p:spPr>
          <a:xfrm>
            <a:off x="6047114" y="3808080"/>
            <a:ext cx="2839368" cy="707886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defTabSz="685800"/>
            <a:r>
              <a:rPr lang="fr-FR" sz="3200" b="1" dirty="0" err="1">
                <a:solidFill>
                  <a:srgbClr val="FFFFFF"/>
                </a:solidFill>
              </a:rPr>
              <a:t>Shuttle</a:t>
            </a:r>
            <a:endParaRPr lang="fr-FR" sz="3200" b="1" dirty="0">
              <a:solidFill>
                <a:srgbClr val="FFFFFF"/>
              </a:solidFill>
            </a:endParaRPr>
          </a:p>
          <a:p>
            <a:pPr defTabSz="685800"/>
            <a:r>
              <a:rPr lang="fr-FR" sz="800" dirty="0">
                <a:solidFill>
                  <a:srgbClr val="FFFFFF"/>
                </a:solidFill>
              </a:rPr>
              <a:t>EASY EXCHANGE BETWEEN SUBSTRATE SHAPE AND SIZE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B82B523-31E8-DD48-B46A-944F96CF3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2" b="58400"/>
          <a:stretch/>
        </p:blipFill>
        <p:spPr>
          <a:xfrm>
            <a:off x="383341" y="949409"/>
            <a:ext cx="3441009" cy="28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Standard rie source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200S</a:t>
            </a:r>
          </a:p>
        </p:txBody>
      </p:sp>
    </p:spTree>
    <p:extLst>
      <p:ext uri="{BB962C8B-B14F-4D97-AF65-F5344CB8AC3E}">
        <p14:creationId xmlns:p14="http://schemas.microsoft.com/office/powerpoint/2010/main" val="337399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Easy</a:t>
            </a:r>
            <a:r>
              <a:rPr lang="fr-FR" dirty="0"/>
              <a:t>-</a:t>
            </a:r>
            <a:r>
              <a:rPr lang="fr-FR" dirty="0" err="1"/>
              <a:t>to-use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341507-CA96-0A42-8FDC-013BCF8555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2" b="58400"/>
          <a:stretch/>
        </p:blipFill>
        <p:spPr>
          <a:xfrm>
            <a:off x="297393" y="1365812"/>
            <a:ext cx="3831823" cy="31382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C860458-5719-374C-8869-08BA74736B31}"/>
              </a:ext>
            </a:extLst>
          </p:cNvPr>
          <p:cNvSpPr txBox="1"/>
          <p:nvPr/>
        </p:nvSpPr>
        <p:spPr>
          <a:xfrm>
            <a:off x="4672887" y="1258413"/>
            <a:ext cx="450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Excellent process control enabled by efficient substrate cooling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Retractable liner for sputter-etch increase time between cleans and reduce clean time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shuttle (carrier) design, combined with a standard cathode, for a cost-effective and fast reactor adaptation, suitable for multiple applications and substrate types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Minimized maintenance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4527271-8C0B-4C42-BEA6-60720D0247F9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261D266-9CB3-4E47-9BEB-90A9CB84BABF}"/>
              </a:ext>
            </a:extLst>
          </p:cNvPr>
          <p:cNvCxnSpPr/>
          <p:nvPr/>
        </p:nvCxnSpPr>
        <p:spPr>
          <a:xfrm flipH="1">
            <a:off x="4213611" y="3923722"/>
            <a:ext cx="2523259" cy="0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9D34C43-09B2-0F41-8DC2-443B563CF11F}"/>
              </a:ext>
            </a:extLst>
          </p:cNvPr>
          <p:cNvSpPr txBox="1"/>
          <p:nvPr/>
        </p:nvSpPr>
        <p:spPr>
          <a:xfrm>
            <a:off x="222055" y="948898"/>
            <a:ext cx="32112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For fluorine-</a:t>
            </a:r>
            <a:r>
              <a:rPr lang="fr-FR" sz="2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based</a:t>
            </a:r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</a:t>
            </a:r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processes</a:t>
            </a:r>
            <a:endParaRPr lang="fr-FR" sz="2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FEA1C4-EEDC-1542-BF95-E4C0631DFD28}"/>
              </a:ext>
            </a:extLst>
          </p:cNvPr>
          <p:cNvSpPr/>
          <p:nvPr/>
        </p:nvSpPr>
        <p:spPr>
          <a:xfrm>
            <a:off x="4995711" y="3940974"/>
            <a:ext cx="37757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SiO2 50 </a:t>
            </a:r>
            <a:r>
              <a:rPr lang="sv-SE" sz="14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nm</a:t>
            </a:r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/min</a:t>
            </a:r>
          </a:p>
          <a:p>
            <a:pPr algn="ctr"/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Si3N4 60 </a:t>
            </a:r>
            <a:r>
              <a:rPr lang="sv-SE" sz="14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nm</a:t>
            </a:r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/min</a:t>
            </a:r>
          </a:p>
          <a:p>
            <a:pPr algn="ctr"/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Nb 100 </a:t>
            </a:r>
            <a:r>
              <a:rPr lang="sv-SE" sz="14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nm</a:t>
            </a:r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/min</a:t>
            </a:r>
          </a:p>
          <a:p>
            <a:pPr algn="ctr"/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…</a:t>
            </a:r>
            <a:endParaRPr lang="fr-FR" sz="1400" dirty="0">
              <a:solidFill>
                <a:srgbClr val="E7532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grpSp>
        <p:nvGrpSpPr>
          <p:cNvPr id="57" name="Group 3">
            <a:extLst>
              <a:ext uri="{FF2B5EF4-FFF2-40B4-BE49-F238E27FC236}">
                <a16:creationId xmlns:a16="http://schemas.microsoft.com/office/drawing/2014/main" id="{F26C0CE0-CE1A-0245-A6AE-B19BCD077B54}"/>
              </a:ext>
            </a:extLst>
          </p:cNvPr>
          <p:cNvGrpSpPr>
            <a:grpSpLocks/>
          </p:cNvGrpSpPr>
          <p:nvPr/>
        </p:nvGrpSpPr>
        <p:grpSpPr bwMode="auto">
          <a:xfrm>
            <a:off x="6013923" y="2676215"/>
            <a:ext cx="1128707" cy="372784"/>
            <a:chOff x="3928" y="2425"/>
            <a:chExt cx="760" cy="288"/>
          </a:xfrm>
        </p:grpSpPr>
        <p:sp>
          <p:nvSpPr>
            <p:cNvPr id="58" name="AutoShape 4">
              <a:extLst>
                <a:ext uri="{FF2B5EF4-FFF2-40B4-BE49-F238E27FC236}">
                  <a16:creationId xmlns:a16="http://schemas.microsoft.com/office/drawing/2014/main" id="{DABD864F-4D3E-2E40-BF6F-AF33BDD1EB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20" y="2433"/>
              <a:ext cx="288" cy="27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10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Text Box 5">
              <a:extLst>
                <a:ext uri="{FF2B5EF4-FFF2-40B4-BE49-F238E27FC236}">
                  <a16:creationId xmlns:a16="http://schemas.microsoft.com/office/drawing/2014/main" id="{4A68F493-D10C-604F-BA36-475051D98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8" y="2433"/>
              <a:ext cx="48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TMP</a:t>
              </a:r>
              <a:endParaRPr lang="en-US" sz="1100" b="1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0" name="Line 7">
            <a:extLst>
              <a:ext uri="{FF2B5EF4-FFF2-40B4-BE49-F238E27FC236}">
                <a16:creationId xmlns:a16="http://schemas.microsoft.com/office/drawing/2014/main" id="{6143C577-CF62-084F-819A-6258E88B5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2157" y="2520888"/>
            <a:ext cx="2019246" cy="0"/>
          </a:xfrm>
          <a:prstGeom prst="line">
            <a:avLst/>
          </a:prstGeom>
          <a:noFill/>
          <a:ln w="76200">
            <a:solidFill>
              <a:srgbClr val="FFFFFF">
                <a:lumMod val="75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Line 8">
            <a:extLst>
              <a:ext uri="{FF2B5EF4-FFF2-40B4-BE49-F238E27FC236}">
                <a16:creationId xmlns:a16="http://schemas.microsoft.com/office/drawing/2014/main" id="{E1047A52-3813-3D42-952D-795CDCD14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1951" y="2484645"/>
            <a:ext cx="1750013" cy="5178"/>
          </a:xfrm>
          <a:prstGeom prst="line">
            <a:avLst/>
          </a:prstGeom>
          <a:noFill/>
          <a:ln w="41275">
            <a:solidFill>
              <a:srgbClr val="2980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B8AE5D1B-3CAA-DC40-A6BB-9B9B99BCE18F}"/>
              </a:ext>
            </a:extLst>
          </p:cNvPr>
          <p:cNvGrpSpPr>
            <a:grpSpLocks/>
          </p:cNvGrpSpPr>
          <p:nvPr/>
        </p:nvGrpSpPr>
        <p:grpSpPr bwMode="auto">
          <a:xfrm>
            <a:off x="3145559" y="2817303"/>
            <a:ext cx="2112442" cy="45304"/>
            <a:chOff x="1680" y="2401"/>
            <a:chExt cx="1632" cy="47"/>
          </a:xfrm>
        </p:grpSpPr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id="{994B36E8-6956-884C-B096-F4956683A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401"/>
              <a:ext cx="196" cy="47"/>
            </a:xfrm>
            <a:prstGeom prst="rect">
              <a:avLst/>
            </a:prstGeom>
            <a:solidFill>
              <a:srgbClr val="040B25"/>
            </a:solidFill>
            <a:ln w="12700">
              <a:solidFill>
                <a:srgbClr val="040B2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67705B0C-D0F3-7048-A4CC-538D55032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1"/>
              <a:ext cx="192" cy="47"/>
            </a:xfrm>
            <a:prstGeom prst="rect">
              <a:avLst/>
            </a:prstGeom>
            <a:solidFill>
              <a:srgbClr val="040B25"/>
            </a:solidFill>
            <a:ln w="12700">
              <a:solidFill>
                <a:srgbClr val="040B2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5" name="Rectangle 12">
            <a:extLst>
              <a:ext uri="{FF2B5EF4-FFF2-40B4-BE49-F238E27FC236}">
                <a16:creationId xmlns:a16="http://schemas.microsoft.com/office/drawing/2014/main" id="{34E500BB-05F6-E948-9B09-534AD363E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14" y="3054176"/>
            <a:ext cx="243345" cy="15144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14">
            <a:extLst>
              <a:ext uri="{FF2B5EF4-FFF2-40B4-BE49-F238E27FC236}">
                <a16:creationId xmlns:a16="http://schemas.microsoft.com/office/drawing/2014/main" id="{31192B7B-8FE5-1341-B2F0-34759331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914" y="2496295"/>
            <a:ext cx="186392" cy="812875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id="{0D35AF3B-DE04-B24B-9AA5-DC7E6329A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252" y="2480762"/>
            <a:ext cx="186392" cy="828408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D4A7DF76-DE1D-5F40-A7EF-EC8520AB0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5558" y="2526066"/>
            <a:ext cx="0" cy="596713"/>
          </a:xfrm>
          <a:prstGeom prst="line">
            <a:avLst/>
          </a:prstGeom>
          <a:noFill/>
          <a:ln w="28575">
            <a:solidFill>
              <a:srgbClr val="040B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28772892-1B38-2240-8FD5-C6B0D3868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8000" y="2541598"/>
            <a:ext cx="0" cy="581180"/>
          </a:xfrm>
          <a:prstGeom prst="line">
            <a:avLst/>
          </a:prstGeom>
          <a:noFill/>
          <a:ln w="28575">
            <a:solidFill>
              <a:srgbClr val="040B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ectangle 18">
            <a:extLst>
              <a:ext uri="{FF2B5EF4-FFF2-40B4-BE49-F238E27FC236}">
                <a16:creationId xmlns:a16="http://schemas.microsoft.com/office/drawing/2014/main" id="{42E4C5BA-4C7E-9F40-94C8-E44045CCC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914" y="2712457"/>
            <a:ext cx="186392" cy="410321"/>
          </a:xfrm>
          <a:prstGeom prst="rect">
            <a:avLst/>
          </a:prstGeom>
          <a:solidFill>
            <a:srgbClr val="FFFFF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Rectangle 19">
            <a:extLst>
              <a:ext uri="{FF2B5EF4-FFF2-40B4-BE49-F238E27FC236}">
                <a16:creationId xmlns:a16="http://schemas.microsoft.com/office/drawing/2014/main" id="{2872A44A-5D94-F04B-8904-41C7F676A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558" y="2862606"/>
            <a:ext cx="253700" cy="446564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20">
            <a:extLst>
              <a:ext uri="{FF2B5EF4-FFF2-40B4-BE49-F238E27FC236}">
                <a16:creationId xmlns:a16="http://schemas.microsoft.com/office/drawing/2014/main" id="{5C6C6267-3CAC-8943-9DBF-C8F929EC3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477" y="2862606"/>
            <a:ext cx="248523" cy="446564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21">
            <a:extLst>
              <a:ext uri="{FF2B5EF4-FFF2-40B4-BE49-F238E27FC236}">
                <a16:creationId xmlns:a16="http://schemas.microsoft.com/office/drawing/2014/main" id="{81930009-C4B0-C148-B993-AF100C309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477" y="3122778"/>
            <a:ext cx="869829" cy="186392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7B50A441-3806-F445-B832-CCA1E51CE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252" y="3122778"/>
            <a:ext cx="875006" cy="186392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04DF015C-BE8B-934C-A317-D04EA00DD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607" y="3054176"/>
            <a:ext cx="170859" cy="151443"/>
          </a:xfrm>
          <a:prstGeom prst="rect">
            <a:avLst/>
          </a:prstGeom>
          <a:solidFill>
            <a:srgbClr val="7F7F7F"/>
          </a:solidFill>
          <a:ln>
            <a:noFill/>
          </a:ln>
          <a:extLst/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Rectangle 24">
            <a:extLst>
              <a:ext uri="{FF2B5EF4-FFF2-40B4-BE49-F238E27FC236}">
                <a16:creationId xmlns:a16="http://schemas.microsoft.com/office/drawing/2014/main" id="{EA10143E-5BCD-B24A-BAA9-E8CE0D316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244" y="3059353"/>
            <a:ext cx="232990" cy="151443"/>
          </a:xfrm>
          <a:prstGeom prst="rect">
            <a:avLst/>
          </a:prstGeom>
          <a:solidFill>
            <a:srgbClr val="7F7F7F"/>
          </a:solidFill>
          <a:ln>
            <a:noFill/>
          </a:ln>
          <a:extLst/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Rectangle 24">
            <a:extLst>
              <a:ext uri="{FF2B5EF4-FFF2-40B4-BE49-F238E27FC236}">
                <a16:creationId xmlns:a16="http://schemas.microsoft.com/office/drawing/2014/main" id="{B6FB99BE-C3E0-D64F-B01A-544B2A019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25" y="3043821"/>
            <a:ext cx="209691" cy="15144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Rectangle 24">
            <a:extLst>
              <a:ext uri="{FF2B5EF4-FFF2-40B4-BE49-F238E27FC236}">
                <a16:creationId xmlns:a16="http://schemas.microsoft.com/office/drawing/2014/main" id="{8982A88F-57D7-AC4B-949F-23B44E496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091" y="3059353"/>
            <a:ext cx="230401" cy="151443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9" name="Group 25">
            <a:extLst>
              <a:ext uri="{FF2B5EF4-FFF2-40B4-BE49-F238E27FC236}">
                <a16:creationId xmlns:a16="http://schemas.microsoft.com/office/drawing/2014/main" id="{136B1515-B7FD-224B-884C-2305EFC2139D}"/>
              </a:ext>
            </a:extLst>
          </p:cNvPr>
          <p:cNvGrpSpPr>
            <a:grpSpLocks/>
          </p:cNvGrpSpPr>
          <p:nvPr/>
        </p:nvGrpSpPr>
        <p:grpSpPr bwMode="auto">
          <a:xfrm>
            <a:off x="2524252" y="1744255"/>
            <a:ext cx="3355054" cy="755923"/>
            <a:chOff x="1232" y="1705"/>
            <a:chExt cx="2592" cy="584"/>
          </a:xfrm>
        </p:grpSpPr>
        <p:sp>
          <p:nvSpPr>
            <p:cNvPr id="80" name="Rectangle 26">
              <a:extLst>
                <a:ext uri="{FF2B5EF4-FFF2-40B4-BE49-F238E27FC236}">
                  <a16:creationId xmlns:a16="http://schemas.microsoft.com/office/drawing/2014/main" id="{0F57D7D3-A236-5D44-89AA-247D69401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0" y="1849"/>
              <a:ext cx="144" cy="437"/>
            </a:xfrm>
            <a:prstGeom prst="rect">
              <a:avLst/>
            </a:prstGeom>
            <a:solidFill>
              <a:srgbClr val="2980B9"/>
            </a:solidFill>
            <a:ln w="19050">
              <a:solidFill>
                <a:srgbClr val="040B2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0CF7C7AD-6D14-8948-8FFD-5FF9E761C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" y="1849"/>
              <a:ext cx="144" cy="425"/>
            </a:xfrm>
            <a:prstGeom prst="rect">
              <a:avLst/>
            </a:prstGeom>
            <a:solidFill>
              <a:srgbClr val="2980B9"/>
            </a:solidFill>
            <a:ln w="19050">
              <a:solidFill>
                <a:srgbClr val="040B2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C530ED14-D79E-B649-969C-CC3C45600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" y="1705"/>
              <a:ext cx="1216" cy="144"/>
            </a:xfrm>
            <a:prstGeom prst="rect">
              <a:avLst/>
            </a:prstGeom>
            <a:solidFill>
              <a:srgbClr val="2980B9"/>
            </a:solidFill>
            <a:ln w="19050">
              <a:solidFill>
                <a:srgbClr val="040B2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43DB9A0E-ED27-4E49-9147-DAF31B83F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1705"/>
              <a:ext cx="1192" cy="144"/>
            </a:xfrm>
            <a:prstGeom prst="rect">
              <a:avLst/>
            </a:prstGeom>
            <a:solidFill>
              <a:srgbClr val="2980B9"/>
            </a:solidFill>
            <a:ln w="19050">
              <a:solidFill>
                <a:srgbClr val="040B2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4" name="Rectangle 30">
              <a:extLst>
                <a:ext uri="{FF2B5EF4-FFF2-40B4-BE49-F238E27FC236}">
                  <a16:creationId xmlns:a16="http://schemas.microsoft.com/office/drawing/2014/main" id="{C80D08A4-13FD-9E40-BD4C-910629009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755"/>
              <a:ext cx="288" cy="48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5" name="Line 31">
              <a:extLst>
                <a:ext uri="{FF2B5EF4-FFF2-40B4-BE49-F238E27FC236}">
                  <a16:creationId xmlns:a16="http://schemas.microsoft.com/office/drawing/2014/main" id="{0C831D56-1C9A-A94D-93F6-07C3A0F2C5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76" y="2282"/>
              <a:ext cx="396" cy="0"/>
            </a:xfrm>
            <a:prstGeom prst="line">
              <a:avLst/>
            </a:prstGeom>
            <a:noFill/>
            <a:ln w="38100">
              <a:solidFill>
                <a:srgbClr val="040B25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6" name="Line 32">
              <a:extLst>
                <a:ext uri="{FF2B5EF4-FFF2-40B4-BE49-F238E27FC236}">
                  <a16:creationId xmlns:a16="http://schemas.microsoft.com/office/drawing/2014/main" id="{2A521DAD-BBCB-DB48-8C4A-346FFD7A7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2" y="2289"/>
              <a:ext cx="388" cy="0"/>
            </a:xfrm>
            <a:prstGeom prst="line">
              <a:avLst/>
            </a:prstGeom>
            <a:noFill/>
            <a:ln w="38100">
              <a:solidFill>
                <a:srgbClr val="040B25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87" name="Group 34">
            <a:extLst>
              <a:ext uri="{FF2B5EF4-FFF2-40B4-BE49-F238E27FC236}">
                <a16:creationId xmlns:a16="http://schemas.microsoft.com/office/drawing/2014/main" id="{0E5889A6-2474-924D-B799-14BD513490D0}"/>
              </a:ext>
            </a:extLst>
          </p:cNvPr>
          <p:cNvGrpSpPr>
            <a:grpSpLocks/>
          </p:cNvGrpSpPr>
          <p:nvPr/>
        </p:nvGrpSpPr>
        <p:grpSpPr bwMode="auto">
          <a:xfrm>
            <a:off x="3476922" y="1040108"/>
            <a:ext cx="1429005" cy="609656"/>
            <a:chOff x="1968" y="1161"/>
            <a:chExt cx="1104" cy="471"/>
          </a:xfrm>
        </p:grpSpPr>
        <p:sp>
          <p:nvSpPr>
            <p:cNvPr id="88" name="Text Box 35">
              <a:extLst>
                <a:ext uri="{FF2B5EF4-FFF2-40B4-BE49-F238E27FC236}">
                  <a16:creationId xmlns:a16="http://schemas.microsoft.com/office/drawing/2014/main" id="{3DFA1D0D-0533-5844-91C8-93CB746DE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161"/>
              <a:ext cx="110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Laser window</a:t>
              </a:r>
              <a:endParaRPr lang="en-US" sz="11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9" name="Line 36">
              <a:extLst>
                <a:ext uri="{FF2B5EF4-FFF2-40B4-BE49-F238E27FC236}">
                  <a16:creationId xmlns:a16="http://schemas.microsoft.com/office/drawing/2014/main" id="{4E78626C-F33F-A441-94B9-64851C9D8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392"/>
              <a:ext cx="0" cy="240"/>
            </a:xfrm>
            <a:prstGeom prst="line">
              <a:avLst/>
            </a:prstGeom>
            <a:noFill/>
            <a:ln w="12700">
              <a:solidFill>
                <a:srgbClr val="040B2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0" name="Rectangle 41">
            <a:extLst>
              <a:ext uri="{FF2B5EF4-FFF2-40B4-BE49-F238E27FC236}">
                <a16:creationId xmlns:a16="http://schemas.microsoft.com/office/drawing/2014/main" id="{0B807979-BF5B-D14D-A108-61A5F9E8D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061" y="2795731"/>
            <a:ext cx="62131" cy="186392"/>
          </a:xfrm>
          <a:prstGeom prst="rect">
            <a:avLst/>
          </a:prstGeom>
          <a:solidFill>
            <a:srgbClr val="2980B9"/>
          </a:solidFill>
          <a:ln w="9525">
            <a:solidFill>
              <a:srgbClr val="2980B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Text Box 42">
            <a:extLst>
              <a:ext uri="{FF2B5EF4-FFF2-40B4-BE49-F238E27FC236}">
                <a16:creationId xmlns:a16="http://schemas.microsoft.com/office/drawing/2014/main" id="{557167A1-3975-8641-AF5C-93501B5AA77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90240" y="3824770"/>
            <a:ext cx="1174010" cy="261467"/>
          </a:xfrm>
          <a:prstGeom prst="rect">
            <a:avLst/>
          </a:prstGeom>
          <a:noFill/>
          <a:ln w="12700">
            <a:solidFill>
              <a:srgbClr val="2980B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Coolant IN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Line 43">
            <a:extLst>
              <a:ext uri="{FF2B5EF4-FFF2-40B4-BE49-F238E27FC236}">
                <a16:creationId xmlns:a16="http://schemas.microsoft.com/office/drawing/2014/main" id="{32257BD0-0DD5-B94D-9790-5B58B5C3F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7537" y="3044254"/>
            <a:ext cx="0" cy="4349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Rectangle 45">
            <a:extLst>
              <a:ext uri="{FF2B5EF4-FFF2-40B4-BE49-F238E27FC236}">
                <a16:creationId xmlns:a16="http://schemas.microsoft.com/office/drawing/2014/main" id="{EAD62058-DE8F-E440-ACED-D7FBB5947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910" y="2795730"/>
            <a:ext cx="62131" cy="186392"/>
          </a:xfrm>
          <a:prstGeom prst="rect">
            <a:avLst/>
          </a:prstGeom>
          <a:solidFill>
            <a:srgbClr val="2980B9"/>
          </a:solidFill>
          <a:ln w="9525">
            <a:solidFill>
              <a:srgbClr val="2980B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4" name="Text Box 46">
            <a:extLst>
              <a:ext uri="{FF2B5EF4-FFF2-40B4-BE49-F238E27FC236}">
                <a16:creationId xmlns:a16="http://schemas.microsoft.com/office/drawing/2014/main" id="{2D7B24A5-7349-2648-A065-DA7129B5963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078814" y="3907610"/>
            <a:ext cx="1492429" cy="261466"/>
          </a:xfrm>
          <a:prstGeom prst="rect">
            <a:avLst/>
          </a:prstGeom>
          <a:noFill/>
          <a:ln w="12700">
            <a:solidFill>
              <a:srgbClr val="2980B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Coolant OUT</a:t>
            </a: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Line 47">
            <a:extLst>
              <a:ext uri="{FF2B5EF4-FFF2-40B4-BE49-F238E27FC236}">
                <a16:creationId xmlns:a16="http://schemas.microsoft.com/office/drawing/2014/main" id="{BFE982AB-2C07-7647-8D15-ECEA88BAE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797" y="2982122"/>
            <a:ext cx="2589" cy="3106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Text Box 49">
            <a:extLst>
              <a:ext uri="{FF2B5EF4-FFF2-40B4-BE49-F238E27FC236}">
                <a16:creationId xmlns:a16="http://schemas.microsoft.com/office/drawing/2014/main" id="{E0477886-385E-D045-BB41-2EB5EEB1E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841" y="1085411"/>
            <a:ext cx="1491135" cy="2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200 mm wafer</a:t>
            </a:r>
          </a:p>
        </p:txBody>
      </p:sp>
      <p:sp>
        <p:nvSpPr>
          <p:cNvPr id="97" name="Rectangle à coins arrondis 96">
            <a:extLst>
              <a:ext uri="{FF2B5EF4-FFF2-40B4-BE49-F238E27FC236}">
                <a16:creationId xmlns:a16="http://schemas.microsoft.com/office/drawing/2014/main" id="{3996591B-79DF-CB4D-8469-3173F6C76C38}"/>
              </a:ext>
            </a:extLst>
          </p:cNvPr>
          <p:cNvSpPr/>
          <p:nvPr/>
        </p:nvSpPr>
        <p:spPr>
          <a:xfrm>
            <a:off x="5340841" y="3490366"/>
            <a:ext cx="1972979" cy="886575"/>
          </a:xfrm>
          <a:prstGeom prst="roundRect">
            <a:avLst/>
          </a:prstGeom>
          <a:gradFill rotWithShape="1">
            <a:gsLst>
              <a:gs pos="0">
                <a:srgbClr val="2980B9"/>
              </a:gs>
              <a:gs pos="100000">
                <a:srgbClr val="2980B9">
                  <a:alpha val="2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 He pressure at 5 </a:t>
            </a:r>
            <a:r>
              <a:rPr kumimoji="0" lang="en-US" altLang="ko-K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Torrs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maintains the substrate holder at constant temperature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Rectangle 52">
            <a:extLst>
              <a:ext uri="{FF2B5EF4-FFF2-40B4-BE49-F238E27FC236}">
                <a16:creationId xmlns:a16="http://schemas.microsoft.com/office/drawing/2014/main" id="{BF7D0637-6D6E-4449-8D6E-F75144CC7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602" y="2795730"/>
            <a:ext cx="62131" cy="186392"/>
          </a:xfrm>
          <a:prstGeom prst="rect">
            <a:avLst/>
          </a:prstGeom>
          <a:solidFill>
            <a:srgbClr val="2980B9"/>
          </a:solidFill>
          <a:ln w="9525">
            <a:solidFill>
              <a:srgbClr val="2980B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Line 54">
            <a:extLst>
              <a:ext uri="{FF2B5EF4-FFF2-40B4-BE49-F238E27FC236}">
                <a16:creationId xmlns:a16="http://schemas.microsoft.com/office/drawing/2014/main" id="{673A2C4C-7BB3-A04A-8135-C336F200C9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5079" y="3044253"/>
            <a:ext cx="0" cy="434914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 Box 53">
            <a:extLst>
              <a:ext uri="{FF2B5EF4-FFF2-40B4-BE49-F238E27FC236}">
                <a16:creationId xmlns:a16="http://schemas.microsoft.com/office/drawing/2014/main" id="{B5FA53BE-63C1-954C-95F2-EE7E758A230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36160" y="3734740"/>
            <a:ext cx="805030" cy="261609"/>
          </a:xfrm>
          <a:prstGeom prst="rect">
            <a:avLst/>
          </a:prstGeom>
          <a:solidFill>
            <a:srgbClr val="2980B9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Helium IN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Text Box 49">
            <a:extLst>
              <a:ext uri="{FF2B5EF4-FFF2-40B4-BE49-F238E27FC236}">
                <a16:creationId xmlns:a16="http://schemas.microsoft.com/office/drawing/2014/main" id="{CBCFBA06-1BC6-6A4C-BF9B-43D9AB5C1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970" y="1077161"/>
            <a:ext cx="1026451" cy="3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Substrate</a:t>
            </a:r>
          </a:p>
          <a:p>
            <a:pPr>
              <a:lnSpc>
                <a:spcPct val="80000"/>
              </a:lnSpc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holder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6080F64C-64D4-A844-AE22-195FC2209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725" y="1937982"/>
            <a:ext cx="2956383" cy="533288"/>
          </a:xfrm>
          <a:prstGeom prst="rect">
            <a:avLst/>
          </a:prstGeom>
          <a:solidFill>
            <a:srgbClr val="BF88B3"/>
          </a:solidFill>
          <a:ln w="66675" cap="rnd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PLASMA</a:t>
            </a:r>
            <a:endParaRPr lang="fr-FR" sz="11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Rectangle 33">
            <a:extLst>
              <a:ext uri="{FF2B5EF4-FFF2-40B4-BE49-F238E27FC236}">
                <a16:creationId xmlns:a16="http://schemas.microsoft.com/office/drawing/2014/main" id="{7D196257-FEB0-2347-8E27-529C113BE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689" y="2563603"/>
            <a:ext cx="1988180" cy="236873"/>
          </a:xfrm>
          <a:prstGeom prst="rect">
            <a:avLst/>
          </a:prstGeom>
          <a:solidFill>
            <a:srgbClr val="7F7F7F"/>
          </a:solidFill>
          <a:ln w="12700" cmpd="sng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Cathode</a:t>
            </a:r>
            <a:endParaRPr lang="fr-FR" sz="11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Line 50">
            <a:extLst>
              <a:ext uri="{FF2B5EF4-FFF2-40B4-BE49-F238E27FC236}">
                <a16:creationId xmlns:a16="http://schemas.microsoft.com/office/drawing/2014/main" id="{2D98B1DB-0658-C54A-B163-E279487ED2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1665" y="1339111"/>
            <a:ext cx="745568" cy="1118351"/>
          </a:xfrm>
          <a:prstGeom prst="line">
            <a:avLst/>
          </a:prstGeom>
          <a:noFill/>
          <a:ln w="12700">
            <a:solidFill>
              <a:srgbClr val="040B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Line 50">
            <a:extLst>
              <a:ext uri="{FF2B5EF4-FFF2-40B4-BE49-F238E27FC236}">
                <a16:creationId xmlns:a16="http://schemas.microsoft.com/office/drawing/2014/main" id="{897AF796-9D77-7740-BAA1-806FC9790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6870" y="1451239"/>
            <a:ext cx="700265" cy="1074343"/>
          </a:xfrm>
          <a:prstGeom prst="line">
            <a:avLst/>
          </a:prstGeom>
          <a:noFill/>
          <a:ln w="12700">
            <a:solidFill>
              <a:srgbClr val="040B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08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x CORIAL">
  <a:themeElements>
    <a:clrScheme name="CORIAL identity">
      <a:dk1>
        <a:srgbClr val="E75326"/>
      </a:dk1>
      <a:lt1>
        <a:srgbClr val="FFFFFF"/>
      </a:lt1>
      <a:dk2>
        <a:srgbClr val="E75326"/>
      </a:dk2>
      <a:lt2>
        <a:srgbClr val="FFFFFF"/>
      </a:lt2>
      <a:accent1>
        <a:srgbClr val="868685"/>
      </a:accent1>
      <a:accent2>
        <a:srgbClr val="868685"/>
      </a:accent2>
      <a:accent3>
        <a:srgbClr val="868685"/>
      </a:accent3>
      <a:accent4>
        <a:srgbClr val="868685"/>
      </a:accent4>
      <a:accent5>
        <a:srgbClr val="868685"/>
      </a:accent5>
      <a:accent6>
        <a:srgbClr val="868685"/>
      </a:accent6>
      <a:hlink>
        <a:srgbClr val="E75326"/>
      </a:hlink>
      <a:folHlink>
        <a:srgbClr val="E753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x CORIAL 16x9" id="{20D01AA6-D4DF-8A4A-A701-FF7302213E91}" vid="{28110811-818E-6B47-92D7-38228C39C0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pptx CORIAL</Template>
  <TotalTime>196</TotalTime>
  <Words>815</Words>
  <Application>Microsoft Office PowerPoint</Application>
  <PresentationFormat>Affichage à l'écran (16:9)</PresentationFormat>
  <Paragraphs>276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ＭＳ Ｐゴシック</vt:lpstr>
      <vt:lpstr>Arial</vt:lpstr>
      <vt:lpstr>Calibri</vt:lpstr>
      <vt:lpstr>Century Gothic</vt:lpstr>
      <vt:lpstr>Lato Black</vt:lpstr>
      <vt:lpstr>Lato Bold</vt:lpstr>
      <vt:lpstr>Lato Light</vt:lpstr>
      <vt:lpstr>Mangal</vt:lpstr>
      <vt:lpstr>Roboto Black</vt:lpstr>
      <vt:lpstr>Roboto Light</vt:lpstr>
      <vt:lpstr>Wingdings</vt:lpstr>
      <vt:lpstr>Template pptx CORIAL</vt:lpstr>
      <vt:lpstr>Présentation PowerPoint</vt:lpstr>
      <vt:lpstr>Corial 200S</vt:lpstr>
      <vt:lpstr>System description Corial 200S</vt:lpstr>
      <vt:lpstr>System description</vt:lpstr>
      <vt:lpstr>System description </vt:lpstr>
      <vt:lpstr>System description </vt:lpstr>
      <vt:lpstr>Standard rie source corial 200S</vt:lpstr>
      <vt:lpstr>Rie source</vt:lpstr>
      <vt:lpstr>Rie source</vt:lpstr>
      <vt:lpstr>Performances rie processes corial 200S</vt:lpstr>
      <vt:lpstr>Rie of si, oxides, nitrides</vt:lpstr>
      <vt:lpstr>Rie of metals</vt:lpstr>
      <vt:lpstr>High etch rates</vt:lpstr>
      <vt:lpstr>Rie source for sputter-etch Corial 200S</vt:lpstr>
      <vt:lpstr>Sputter-etch</vt:lpstr>
      <vt:lpstr>Sputter etch</vt:lpstr>
      <vt:lpstr>Shuttle holding approach corial 200S</vt:lpstr>
      <vt:lpstr>Shuttle holding approach</vt:lpstr>
      <vt:lpstr>Shuttle holding approach</vt:lpstr>
      <vt:lpstr>Shuttle holding approach</vt:lpstr>
      <vt:lpstr>usability corial 200S</vt:lpstr>
      <vt:lpstr>Process control software</vt:lpstr>
      <vt:lpstr>Reprocessing software</vt:lpstr>
      <vt:lpstr>End point detection</vt:lpstr>
      <vt:lpstr>Corial 200S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BERNARD-MOULIN</dc:creator>
  <cp:lastModifiedBy>Jean-Pierre ROCH</cp:lastModifiedBy>
  <cp:revision>13</cp:revision>
  <cp:lastPrinted>2018-07-10T10:05:16Z</cp:lastPrinted>
  <dcterms:created xsi:type="dcterms:W3CDTF">2018-07-10T09:29:41Z</dcterms:created>
  <dcterms:modified xsi:type="dcterms:W3CDTF">2018-09-05T15:30:16Z</dcterms:modified>
</cp:coreProperties>
</file>