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29" r:id="rId4"/>
    <p:sldId id="330" r:id="rId5"/>
    <p:sldId id="331" r:id="rId6"/>
    <p:sldId id="332" r:id="rId7"/>
    <p:sldId id="258" r:id="rId8"/>
    <p:sldId id="317" r:id="rId9"/>
    <p:sldId id="318" r:id="rId10"/>
    <p:sldId id="275" r:id="rId11"/>
    <p:sldId id="319" r:id="rId12"/>
    <p:sldId id="320" r:id="rId13"/>
    <p:sldId id="321" r:id="rId14"/>
    <p:sldId id="322" r:id="rId15"/>
    <p:sldId id="323" r:id="rId16"/>
    <p:sldId id="333" r:id="rId17"/>
    <p:sldId id="324" r:id="rId18"/>
    <p:sldId id="278" r:id="rId19"/>
    <p:sldId id="293" r:id="rId20"/>
    <p:sldId id="289" r:id="rId21"/>
    <p:sldId id="300" r:id="rId22"/>
    <p:sldId id="301" r:id="rId23"/>
    <p:sldId id="290" r:id="rId24"/>
    <p:sldId id="287" r:id="rId25"/>
    <p:sldId id="291" r:id="rId26"/>
    <p:sldId id="292" r:id="rId27"/>
    <p:sldId id="334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2"/>
    <a:srgbClr val="E75326"/>
    <a:srgbClr val="4972AB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65"/>
  </p:normalViewPr>
  <p:slideViewPr>
    <p:cSldViewPr>
      <p:cViewPr varScale="1">
        <p:scale>
          <a:sx n="150" d="100"/>
          <a:sy n="150" d="100"/>
        </p:scale>
        <p:origin x="64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E8-7A45-AF09-8DCCEAF4258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E8-7A45-AF09-8DCCEAF425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E8-7A45-AF09-8DCCEAF42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05-3645-9F21-626D98D9831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05-3645-9F21-626D98D983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5-3645-9F21-626D98D98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CA-2348-B169-BD7B6F6E0852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CA-2348-B169-BD7B6F6E08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A-2348-B169-BD7B6F6E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E8-7A45-AF09-8DCCEAF4258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E8-7A45-AF09-8DCCEAF425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E8-7A45-AF09-8DCCEAF42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05-3645-9F21-626D98D9831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05-3645-9F21-626D98D983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5-3645-9F21-626D98D98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CA-2348-B169-BD7B6F6E0852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CA-2348-B169-BD7B6F6E08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A-2348-B169-BD7B6F6E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17/07/2018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17/07/2018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7/17/18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7/17/18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7/17/18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7/17/18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075B7D-200C-1A43-AB8C-C54A3E41F803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DRIE APPLICATIONS</a:t>
            </a: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</a:t>
            </a:r>
            <a:r>
              <a:rPr lang="fr-FR" dirty="0" err="1"/>
              <a:t>drie</a:t>
            </a:r>
            <a:r>
              <a:rPr lang="fr-FR" dirty="0"/>
              <a:t> on </a:t>
            </a:r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0E5E11-D42D-5248-AFB4-B2C44CAA34FF}"/>
              </a:ext>
            </a:extLst>
          </p:cNvPr>
          <p:cNvSpPr txBox="1"/>
          <p:nvPr/>
        </p:nvSpPr>
        <p:spPr>
          <a:xfrm>
            <a:off x="4242487" y="872836"/>
            <a:ext cx="4901513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 Bosch-like process has 3 steps</a:t>
            </a:r>
          </a:p>
          <a:p>
            <a:endParaRPr lang="en-US" sz="105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step 1 - 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Polymer deposition by C4F8 plasma</a:t>
            </a:r>
          </a:p>
          <a:p>
            <a:endParaRPr lang="en-US" sz="140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step 2 - 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Polymer etching  by SF6 plasma</a:t>
            </a:r>
          </a:p>
          <a:p>
            <a:endParaRPr lang="en-US" sz="140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step 3 - 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Silicon etching with 20W of RF power, which was used to increase the silicon etching rate</a:t>
            </a:r>
          </a:p>
          <a:p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05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800" dirty="0">
              <a:solidFill>
                <a:srgbClr val="88888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To alternate between each step,</a:t>
            </a:r>
          </a:p>
          <a:p>
            <a:pPr algn="ctr"/>
            <a:r>
              <a:rPr lang="en-US" sz="18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COSMA pulse software</a:t>
            </a:r>
            <a:r>
              <a:rPr lang="en-US" sz="18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 </a:t>
            </a:r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is required for pulsing consecutively C4F8 gas flow, SF6 gas flow, LF and RF power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4BD35D-5FA7-6A48-8F08-0E770B65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5" y="1115774"/>
            <a:ext cx="3842437" cy="2886704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E75326"/>
                </a:solidFill>
              </a:rPr>
              <a:t>Drie</a:t>
            </a:r>
            <a:r>
              <a:rPr lang="fr-FR" dirty="0">
                <a:solidFill>
                  <a:srgbClr val="E75326"/>
                </a:solidFill>
              </a:rPr>
              <a:t> of </a:t>
            </a:r>
            <a:r>
              <a:rPr lang="fr-FR" dirty="0" err="1">
                <a:solidFill>
                  <a:srgbClr val="E75326"/>
                </a:solidFill>
              </a:rPr>
              <a:t>silicon</a:t>
            </a:r>
            <a:endParaRPr lang="fr-FR" dirty="0">
              <a:solidFill>
                <a:srgbClr val="E75326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F23F8B-938D-8449-B2CC-07E811B61197}"/>
              </a:ext>
            </a:extLst>
          </p:cNvPr>
          <p:cNvSpPr txBox="1"/>
          <p:nvPr/>
        </p:nvSpPr>
        <p:spPr>
          <a:xfrm>
            <a:off x="0" y="11169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972AB"/>
                </a:solidFill>
              </a:rPr>
              <a:t>Precise control of the etch profile, fast etch rates, and excellent etch uniformity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2B300-1826-4240-B36F-F1B899FD9ACF}"/>
              </a:ext>
            </a:extLst>
          </p:cNvPr>
          <p:cNvSpPr/>
          <p:nvPr/>
        </p:nvSpPr>
        <p:spPr>
          <a:xfrm>
            <a:off x="222056" y="1493043"/>
            <a:ext cx="1991322" cy="15930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D54B48-B8F2-7042-AB92-572F6436B460}"/>
              </a:ext>
            </a:extLst>
          </p:cNvPr>
          <p:cNvSpPr/>
          <p:nvPr/>
        </p:nvSpPr>
        <p:spPr>
          <a:xfrm>
            <a:off x="2511916" y="1484889"/>
            <a:ext cx="1991322" cy="15930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9D1836-54ED-8946-BF11-55C28C8C2FA1}"/>
              </a:ext>
            </a:extLst>
          </p:cNvPr>
          <p:cNvSpPr/>
          <p:nvPr/>
        </p:nvSpPr>
        <p:spPr>
          <a:xfrm>
            <a:off x="4801774" y="1476729"/>
            <a:ext cx="1991322" cy="159305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B965C-CE54-0844-8B8D-85F18AFE610F}"/>
              </a:ext>
            </a:extLst>
          </p:cNvPr>
          <p:cNvSpPr/>
          <p:nvPr/>
        </p:nvSpPr>
        <p:spPr>
          <a:xfrm>
            <a:off x="7091632" y="1476730"/>
            <a:ext cx="1991322" cy="159305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2A7BDB6-7F7E-A045-99FD-972CCC0C50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136" y="3181943"/>
            <a:ext cx="1991322" cy="1493493"/>
          </a:xfrm>
          <a:prstGeom prst="rect">
            <a:avLst/>
          </a:prstGeom>
        </p:spPr>
      </p:pic>
      <p:pic>
        <p:nvPicPr>
          <p:cNvPr id="22" name="Picture 4" descr="X:\Corial\31-Technique\Travaux en cours\CT\17 08 013 - Bosch Chemical\SEM Photo\test_07\test_07_14.jpg">
            <a:extLst>
              <a:ext uri="{FF2B5EF4-FFF2-40B4-BE49-F238E27FC236}">
                <a16:creationId xmlns:a16="http://schemas.microsoft.com/office/drawing/2014/main" id="{24B6D01A-CDB2-D743-BCF0-EF858C25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06" y="3191484"/>
            <a:ext cx="1976060" cy="14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Drie</a:t>
            </a:r>
            <a:r>
              <a:rPr lang="fr-FR" dirty="0"/>
              <a:t> of </a:t>
            </a:r>
            <a:r>
              <a:rPr lang="fr-FR" dirty="0" err="1"/>
              <a:t>silicon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Various</a:t>
            </a:r>
            <a:r>
              <a:rPr lang="fr-FR" dirty="0"/>
              <a:t> Aspect Ratios</a:t>
            </a:r>
          </a:p>
        </p:txBody>
      </p:sp>
      <p:graphicFrame>
        <p:nvGraphicFramePr>
          <p:cNvPr id="10" name="Espace réservé du contenu 44">
            <a:extLst>
              <a:ext uri="{FF2B5EF4-FFF2-40B4-BE49-F238E27FC236}">
                <a16:creationId xmlns:a16="http://schemas.microsoft.com/office/drawing/2014/main" id="{75660A98-2C2B-6247-8B44-0291AA85BCB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1705" y="1910308"/>
          <a:ext cx="8229600" cy="1554480"/>
        </p:xfrm>
        <a:graphic>
          <a:graphicData uri="http://schemas.openxmlformats.org/drawingml/2006/table">
            <a:tbl>
              <a:tblPr firstRow="1" bandRow="1"/>
              <a:tblGrid>
                <a:gridCol w="171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size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(µm)</a:t>
                      </a:r>
                      <a:endParaRPr lang="en-US" sz="120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Etched depth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(µm)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 ratio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(µm/min)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  <a:endParaRPr lang="en-US" sz="1200" b="0" noProof="0" dirty="0">
                        <a:solidFill>
                          <a:srgbClr val="4343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2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(vs.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Ø250</a:t>
                      </a:r>
                      <a:endParaRPr lang="en-US" sz="1200" kern="12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Through wafer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3.0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457200" rtl="0" eaLnBrk="1" latinLnBrk="0" hangingPunct="1">
                        <a:buFont typeface="Wingdings"/>
                        <a:buNone/>
                      </a:pPr>
                      <a:r>
                        <a:rPr lang="en-US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2.9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1:14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1.5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Ø</a:t>
                      </a:r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1.0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baseline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SiO2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kern="1200" baseline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91D2EC4-CDD5-3149-8AFA-BDE8FEEF95DC}"/>
              </a:ext>
            </a:extLst>
          </p:cNvPr>
          <p:cNvSpPr txBox="1"/>
          <p:nvPr/>
        </p:nvSpPr>
        <p:spPr>
          <a:xfrm>
            <a:off x="615639" y="3963452"/>
            <a:ext cx="822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72AB"/>
                </a:solidFill>
                <a:effectLst/>
                <a:uLnTx/>
                <a:uFillTx/>
              </a:rPr>
              <a:t>Results obtained with 100 mm wafer, 20% Si open area</a:t>
            </a:r>
          </a:p>
        </p:txBody>
      </p:sp>
    </p:spTree>
    <p:extLst>
      <p:ext uri="{BB962C8B-B14F-4D97-AF65-F5344CB8AC3E}">
        <p14:creationId xmlns:p14="http://schemas.microsoft.com/office/powerpoint/2010/main" val="40304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55533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93F8DDA5-777E-C849-A2AB-BA7326BA6D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409" y="2095632"/>
            <a:ext cx="3862864" cy="2683557"/>
          </a:xfrm>
          <a:prstGeom prst="rect">
            <a:avLst/>
          </a:prstGeom>
          <a:effectLst/>
        </p:spPr>
      </p:pic>
      <p:grpSp>
        <p:nvGrpSpPr>
          <p:cNvPr id="8" name="Groupe 25">
            <a:extLst>
              <a:ext uri="{FF2B5EF4-FFF2-40B4-BE49-F238E27FC236}">
                <a16:creationId xmlns:a16="http://schemas.microsoft.com/office/drawing/2014/main" id="{305FFEF7-6203-FD48-8270-8C5EB6914560}"/>
              </a:ext>
            </a:extLst>
          </p:cNvPr>
          <p:cNvGrpSpPr/>
          <p:nvPr/>
        </p:nvGrpSpPr>
        <p:grpSpPr>
          <a:xfrm>
            <a:off x="1347082" y="763426"/>
            <a:ext cx="3563590" cy="4058817"/>
            <a:chOff x="5716124" y="2077501"/>
            <a:chExt cx="3144801" cy="3626733"/>
          </a:xfrm>
        </p:grpSpPr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23188CE8-CD7B-634B-947F-3096299A9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2581" y="2301374"/>
              <a:ext cx="1467577" cy="33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b="1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ICP source</a:t>
              </a:r>
            </a:p>
          </p:txBody>
        </p:sp>
        <p:grpSp>
          <p:nvGrpSpPr>
            <p:cNvPr id="10" name="Groupe 27">
              <a:extLst>
                <a:ext uri="{FF2B5EF4-FFF2-40B4-BE49-F238E27FC236}">
                  <a16:creationId xmlns:a16="http://schemas.microsoft.com/office/drawing/2014/main" id="{4A0BA829-673A-DB41-8F06-50BF7F91C5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1876" y="2077501"/>
              <a:ext cx="3129049" cy="3626733"/>
              <a:chOff x="1749281" y="1816485"/>
              <a:chExt cx="4892576" cy="5670756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79F3563D-5249-F646-B1AC-E817DB2F4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9281" y="1816485"/>
                <a:ext cx="4746825" cy="5491842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5CAFF19-E83A-3544-BCD1-235924A78B9A}"/>
                  </a:ext>
                </a:extLst>
              </p:cNvPr>
              <p:cNvSpPr txBox="1"/>
              <p:nvPr/>
            </p:nvSpPr>
            <p:spPr>
              <a:xfrm>
                <a:off x="3179563" y="2733964"/>
                <a:ext cx="898277" cy="301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960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93096FD-F2C0-A240-9720-088CC2199BE6}"/>
                  </a:ext>
                </a:extLst>
              </p:cNvPr>
              <p:cNvSpPr txBox="1"/>
              <p:nvPr/>
            </p:nvSpPr>
            <p:spPr>
              <a:xfrm>
                <a:off x="2752654" y="3571188"/>
                <a:ext cx="616924" cy="301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4E44DCA-BADF-7B46-91B5-AE00BEBC13FA}"/>
                  </a:ext>
                </a:extLst>
              </p:cNvPr>
              <p:cNvSpPr txBox="1"/>
              <p:nvPr/>
            </p:nvSpPr>
            <p:spPr>
              <a:xfrm>
                <a:off x="2660333" y="4857533"/>
                <a:ext cx="683867" cy="3010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360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8C40A9E-3B0F-0B4C-A7BB-3438D31F5150}"/>
                  </a:ext>
                </a:extLst>
              </p:cNvPr>
              <p:cNvSpPr txBox="1"/>
              <p:nvPr/>
            </p:nvSpPr>
            <p:spPr>
              <a:xfrm>
                <a:off x="5300682" y="4731948"/>
                <a:ext cx="424685" cy="60826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1570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41CF8C8-9FD1-124C-AC5E-12FB8591F50C}"/>
                  </a:ext>
                </a:extLst>
              </p:cNvPr>
              <p:cNvSpPr txBox="1"/>
              <p:nvPr/>
            </p:nvSpPr>
            <p:spPr>
              <a:xfrm>
                <a:off x="5295282" y="2914482"/>
                <a:ext cx="424685" cy="44196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r"/>
                <a:r>
                  <a:rPr lang="en-US" sz="80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1025AE2D-3371-9D41-B336-F5C64465B2E5}"/>
                  </a:ext>
                </a:extLst>
              </p:cNvPr>
              <p:cNvSpPr txBox="1"/>
              <p:nvPr/>
            </p:nvSpPr>
            <p:spPr>
              <a:xfrm>
                <a:off x="2793117" y="7186234"/>
                <a:ext cx="588331" cy="3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B3E2AD1-5439-7E41-B9EA-96726780DC9A}"/>
                  </a:ext>
                </a:extLst>
              </p:cNvPr>
              <p:cNvSpPr txBox="1"/>
              <p:nvPr/>
            </p:nvSpPr>
            <p:spPr>
              <a:xfrm>
                <a:off x="6217172" y="2094824"/>
                <a:ext cx="424685" cy="4430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9C5E445-9009-4241-A451-871AB8EE5605}"/>
                  </a:ext>
                </a:extLst>
              </p:cNvPr>
              <p:cNvSpPr txBox="1"/>
              <p:nvPr/>
            </p:nvSpPr>
            <p:spPr>
              <a:xfrm>
                <a:off x="1958855" y="6423949"/>
                <a:ext cx="424685" cy="5052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434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490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87C214-2FC2-4A4A-B82E-EBDE08438570}"/>
                </a:ext>
              </a:extLst>
            </p:cNvPr>
            <p:cNvSpPr/>
            <p:nvPr/>
          </p:nvSpPr>
          <p:spPr>
            <a:xfrm>
              <a:off x="6533223" y="5434641"/>
              <a:ext cx="113391" cy="94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34342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8AD263-0806-DF45-A299-73DFCFD932F3}"/>
                </a:ext>
              </a:extLst>
            </p:cNvPr>
            <p:cNvSpPr/>
            <p:nvPr/>
          </p:nvSpPr>
          <p:spPr>
            <a:xfrm>
              <a:off x="7935699" y="4001182"/>
              <a:ext cx="113391" cy="210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34342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C66788-4BAB-1043-B5BC-4F8C92419568}"/>
                </a:ext>
              </a:extLst>
            </p:cNvPr>
            <p:cNvSpPr/>
            <p:nvPr/>
          </p:nvSpPr>
          <p:spPr>
            <a:xfrm>
              <a:off x="7952436" y="2864354"/>
              <a:ext cx="113391" cy="94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34342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B1207-4B57-E946-8DA1-1201C39584BE}"/>
                </a:ext>
              </a:extLst>
            </p:cNvPr>
            <p:cNvSpPr/>
            <p:nvPr/>
          </p:nvSpPr>
          <p:spPr>
            <a:xfrm>
              <a:off x="5716124" y="4990487"/>
              <a:ext cx="113391" cy="94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34342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DC1E773-5C9C-A048-93DE-F7C62DEAE4DC}"/>
              </a:ext>
            </a:extLst>
          </p:cNvPr>
          <p:cNvSpPr txBox="1"/>
          <p:nvPr/>
        </p:nvSpPr>
        <p:spPr>
          <a:xfrm>
            <a:off x="435950" y="1341580"/>
            <a:ext cx="1629353" cy="1508105"/>
          </a:xfrm>
          <a:prstGeom prst="rect">
            <a:avLst/>
          </a:prstGeom>
          <a:solidFill>
            <a:srgbClr val="E753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30 %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SMALLER</a:t>
            </a:r>
            <a:b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FOOTPRINT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2701AC-E773-CD40-B59B-255A78395AC3}"/>
              </a:ext>
            </a:extLst>
          </p:cNvPr>
          <p:cNvSpPr txBox="1"/>
          <p:nvPr/>
        </p:nvSpPr>
        <p:spPr>
          <a:xfrm>
            <a:off x="5734026" y="685084"/>
            <a:ext cx="2074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fr-FR" sz="28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MOST</a:t>
            </a:r>
          </a:p>
          <a:p>
            <a:pPr algn="ctr"/>
            <a:r>
              <a:rPr lang="fr-FR" sz="2600" b="1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COMPACT</a:t>
            </a:r>
          </a:p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MACHINE</a:t>
            </a:r>
          </a:p>
          <a:p>
            <a:pPr algn="ctr"/>
            <a:r>
              <a:rPr lang="fr-FR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ON THE MARKET</a:t>
            </a:r>
          </a:p>
        </p:txBody>
      </p:sp>
    </p:spTree>
    <p:extLst>
      <p:ext uri="{BB962C8B-B14F-4D97-AF65-F5344CB8AC3E}">
        <p14:creationId xmlns:p14="http://schemas.microsoft.com/office/powerpoint/2010/main" val="8783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5CA4B5A-7E1F-8447-AE90-A544DEF73E3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269" y="969386"/>
            <a:ext cx="5235699" cy="3637275"/>
          </a:xfrm>
          <a:prstGeom prst="rect">
            <a:avLst/>
          </a:prstGeom>
          <a:effectLst/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150DF66-5720-494D-B02B-02B8CDE967F6}"/>
              </a:ext>
            </a:extLst>
          </p:cNvPr>
          <p:cNvSpPr txBox="1"/>
          <p:nvPr/>
        </p:nvSpPr>
        <p:spPr>
          <a:xfrm>
            <a:off x="6826450" y="1942377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Pumping system</a:t>
            </a:r>
          </a:p>
          <a:p>
            <a:pPr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(TMP 500l/s and dry pump 110 </a:t>
            </a:r>
            <a:r>
              <a:rPr lang="en-US" altLang="fr-FR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en-US" sz="900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" name="Forme libre 29">
            <a:extLst>
              <a:ext uri="{FF2B5EF4-FFF2-40B4-BE49-F238E27FC236}">
                <a16:creationId xmlns:a16="http://schemas.microsoft.com/office/drawing/2014/main" id="{DFA0AEE6-A39A-924F-8034-B13E64552825}"/>
              </a:ext>
            </a:extLst>
          </p:cNvPr>
          <p:cNvSpPr/>
          <p:nvPr/>
        </p:nvSpPr>
        <p:spPr>
          <a:xfrm rot="21328401" flipH="1" flipV="1">
            <a:off x="6519244" y="2228360"/>
            <a:ext cx="335734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4A0968-0800-514C-8496-420F9EA1E455}"/>
              </a:ext>
            </a:extLst>
          </p:cNvPr>
          <p:cNvSpPr txBox="1"/>
          <p:nvPr/>
        </p:nvSpPr>
        <p:spPr>
          <a:xfrm>
            <a:off x="-1" y="2644972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Chiller / Heater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543F61FB-D0CE-8D4C-97AA-DBD44E526382}"/>
              </a:ext>
            </a:extLst>
          </p:cNvPr>
          <p:cNvSpPr/>
          <p:nvPr/>
        </p:nvSpPr>
        <p:spPr>
          <a:xfrm rot="21328401" flipV="1">
            <a:off x="1733710" y="2753675"/>
            <a:ext cx="892577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1F2796D-EA8B-2549-9194-70811787CE4A}"/>
              </a:ext>
            </a:extLst>
          </p:cNvPr>
          <p:cNvSpPr txBox="1"/>
          <p:nvPr/>
        </p:nvSpPr>
        <p:spPr>
          <a:xfrm>
            <a:off x="639517" y="1672236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Load lock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59C882FE-BD80-8945-982A-592809C8B216}"/>
              </a:ext>
            </a:extLst>
          </p:cNvPr>
          <p:cNvSpPr/>
          <p:nvPr/>
        </p:nvSpPr>
        <p:spPr>
          <a:xfrm rot="10800000" flipH="1">
            <a:off x="2027743" y="1907312"/>
            <a:ext cx="1311735" cy="50717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A464DAC-7020-A841-B789-CF0A4B9536EB}"/>
              </a:ext>
            </a:extLst>
          </p:cNvPr>
          <p:cNvSpPr txBox="1"/>
          <p:nvPr/>
        </p:nvSpPr>
        <p:spPr>
          <a:xfrm>
            <a:off x="5199562" y="658102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EPD with laser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6" name="Forme libre 35">
            <a:extLst>
              <a:ext uri="{FF2B5EF4-FFF2-40B4-BE49-F238E27FC236}">
                <a16:creationId xmlns:a16="http://schemas.microsoft.com/office/drawing/2014/main" id="{AC6A35D1-2D1B-614C-8767-1E7F9DEA13C3}"/>
              </a:ext>
            </a:extLst>
          </p:cNvPr>
          <p:cNvSpPr/>
          <p:nvPr/>
        </p:nvSpPr>
        <p:spPr>
          <a:xfrm rot="21328401" flipH="1" flipV="1">
            <a:off x="4203485" y="855250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0278BA6-3403-9142-B766-EC22579A6750}"/>
              </a:ext>
            </a:extLst>
          </p:cNvPr>
          <p:cNvSpPr txBox="1"/>
          <p:nvPr/>
        </p:nvSpPr>
        <p:spPr>
          <a:xfrm>
            <a:off x="5438226" y="1110584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ICP reactor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3173FB9A-7F31-0D42-A3A8-036DCDBFF08E}"/>
              </a:ext>
            </a:extLst>
          </p:cNvPr>
          <p:cNvSpPr/>
          <p:nvPr/>
        </p:nvSpPr>
        <p:spPr>
          <a:xfrm rot="21328401" flipH="1" flipV="1">
            <a:off x="4442149" y="1307732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03C765C-5315-014B-827B-7060DAC2BC2A}"/>
              </a:ext>
            </a:extLst>
          </p:cNvPr>
          <p:cNvSpPr txBox="1"/>
          <p:nvPr/>
        </p:nvSpPr>
        <p:spPr>
          <a:xfrm>
            <a:off x="6584254" y="4023421"/>
            <a:ext cx="1735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FCA19E0E-A538-974C-AFCB-11BD455A4C55}"/>
              </a:ext>
            </a:extLst>
          </p:cNvPr>
          <p:cNvSpPr/>
          <p:nvPr/>
        </p:nvSpPr>
        <p:spPr>
          <a:xfrm rot="3387940" flipH="1" flipV="1">
            <a:off x="5642108" y="3785341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D7D80C2-BF84-064F-BCA6-F5290F9CFB40}"/>
              </a:ext>
            </a:extLst>
          </p:cNvPr>
          <p:cNvSpPr txBox="1"/>
          <p:nvPr/>
        </p:nvSpPr>
        <p:spPr>
          <a:xfrm>
            <a:off x="4795413" y="4408997"/>
            <a:ext cx="1735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controller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Forme libre 41">
            <a:extLst>
              <a:ext uri="{FF2B5EF4-FFF2-40B4-BE49-F238E27FC236}">
                <a16:creationId xmlns:a16="http://schemas.microsoft.com/office/drawing/2014/main" id="{7542DD9D-C6A1-D347-8808-E5CA7DF1665D}"/>
              </a:ext>
            </a:extLst>
          </p:cNvPr>
          <p:cNvSpPr/>
          <p:nvPr/>
        </p:nvSpPr>
        <p:spPr>
          <a:xfrm rot="8695406" flipH="1" flipV="1">
            <a:off x="5110882" y="3829458"/>
            <a:ext cx="447797" cy="504896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8635D01B-2C3B-E047-98C9-451EB0D6EAA7}"/>
              </a:ext>
            </a:extLst>
          </p:cNvPr>
          <p:cNvSpPr/>
          <p:nvPr/>
        </p:nvSpPr>
        <p:spPr>
          <a:xfrm rot="1919342" flipH="1" flipV="1">
            <a:off x="5411711" y="1810265"/>
            <a:ext cx="1337807" cy="67391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9C62BCA-68FF-F843-9478-58E509A5D2D7}"/>
              </a:ext>
            </a:extLst>
          </p:cNvPr>
          <p:cNvSpPr txBox="1"/>
          <p:nvPr/>
        </p:nvSpPr>
        <p:spPr>
          <a:xfrm>
            <a:off x="1167603" y="4381211"/>
            <a:ext cx="17179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ICP generator</a:t>
            </a:r>
          </a:p>
          <a:p>
            <a:pPr algn="r"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(2 </a:t>
            </a:r>
            <a:r>
              <a:rPr lang="en-US" sz="900" dirty="0" err="1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3F38995D-A896-B344-8743-7EC9E100902A}"/>
              </a:ext>
            </a:extLst>
          </p:cNvPr>
          <p:cNvSpPr/>
          <p:nvPr/>
        </p:nvSpPr>
        <p:spPr>
          <a:xfrm rot="21328401">
            <a:off x="2861849" y="3931387"/>
            <a:ext cx="1276143" cy="550365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EC9FD94-9AB2-2446-A9F5-F685C6C0AADA}"/>
              </a:ext>
            </a:extLst>
          </p:cNvPr>
          <p:cNvSpPr txBox="1"/>
          <p:nvPr/>
        </p:nvSpPr>
        <p:spPr>
          <a:xfrm>
            <a:off x="2885558" y="4431398"/>
            <a:ext cx="17179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RF generator</a:t>
            </a:r>
          </a:p>
          <a:p>
            <a:pPr algn="r"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(13,56 </a:t>
            </a:r>
            <a:r>
              <a:rPr lang="en-US" sz="900" dirty="0" err="1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C2E806D4-D283-864E-B3FF-4605A1D9948D}"/>
              </a:ext>
            </a:extLst>
          </p:cNvPr>
          <p:cNvSpPr/>
          <p:nvPr/>
        </p:nvSpPr>
        <p:spPr>
          <a:xfrm rot="21328401">
            <a:off x="4575519" y="3386141"/>
            <a:ext cx="290837" cy="1210932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 w="12700" cap="flat" cmpd="sng" algn="ctr">
            <a:solidFill>
              <a:srgbClr val="3866A8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4972A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9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endParaRPr lang="fr-FR" dirty="0"/>
          </a:p>
        </p:txBody>
      </p:sp>
      <p:pic>
        <p:nvPicPr>
          <p:cNvPr id="8" name="Picture 2" descr="W:\25-Marketing\04-Visuels\Marketing\Reportage photo 11-2016\Photos définitives\PC\Selection JPEG\About CORIAL\Careers\_DMP3137.jpg">
            <a:extLst>
              <a:ext uri="{FF2B5EF4-FFF2-40B4-BE49-F238E27FC236}">
                <a16:creationId xmlns:a16="http://schemas.microsoft.com/office/drawing/2014/main" id="{0DFA4240-3381-3D48-A13C-46B42F18D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544" y="987574"/>
            <a:ext cx="3728604" cy="27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:\25-Marketing\04-Visuels\Marketing\Reportage photo 11-2016\Photos définitives\PC\Selection JPEG\Markets\MEMS\_DMP3287.jpg">
            <a:extLst>
              <a:ext uri="{FF2B5EF4-FFF2-40B4-BE49-F238E27FC236}">
                <a16:creationId xmlns:a16="http://schemas.microsoft.com/office/drawing/2014/main" id="{DCD47B87-EE0E-0C42-93F2-551F6AF7D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8916" y="987575"/>
            <a:ext cx="4797565" cy="2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C1F125E-734E-CA4A-B3C3-B615532F167C}"/>
              </a:ext>
            </a:extLst>
          </p:cNvPr>
          <p:cNvSpPr txBox="1"/>
          <p:nvPr/>
        </p:nvSpPr>
        <p:spPr>
          <a:xfrm>
            <a:off x="2182479" y="3846245"/>
            <a:ext cx="3666227" cy="707886"/>
          </a:xfrm>
          <a:prstGeom prst="rect">
            <a:avLst/>
          </a:prstGeom>
          <a:solidFill>
            <a:srgbClr val="E753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Vacuum robot</a:t>
            </a:r>
            <a:endParaRPr lang="fr-FR" sz="32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FAST AND REPEATABLE LOAD AND UNLOAD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F3931F-BC48-CF4C-AE87-E84D6772F866}"/>
              </a:ext>
            </a:extLst>
          </p:cNvPr>
          <p:cNvSpPr txBox="1"/>
          <p:nvPr/>
        </p:nvSpPr>
        <p:spPr>
          <a:xfrm>
            <a:off x="239544" y="3846245"/>
            <a:ext cx="1771481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&lt; 180 s</a:t>
            </a:r>
            <a:endParaRPr lang="fr-FR" sz="32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LOADING TIME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CD67F2-674D-A545-9398-5FA1A482D890}"/>
              </a:ext>
            </a:extLst>
          </p:cNvPr>
          <p:cNvSpPr txBox="1"/>
          <p:nvPr/>
        </p:nvSpPr>
        <p:spPr>
          <a:xfrm>
            <a:off x="6047114" y="3846245"/>
            <a:ext cx="2839368" cy="707886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sz="3200" b="1" dirty="0" err="1"/>
              <a:t>Shuttle</a:t>
            </a:r>
            <a:endParaRPr lang="fr-FR" sz="3200" b="1" dirty="0"/>
          </a:p>
          <a:p>
            <a:r>
              <a:rPr lang="fr-FR" sz="800" dirty="0"/>
              <a:t>EASY EXCHANGE BETWEEN SUBSTRATE SHAPE AND SIZE</a:t>
            </a:r>
          </a:p>
        </p:txBody>
      </p:sp>
    </p:spTree>
    <p:extLst>
      <p:ext uri="{BB962C8B-B14F-4D97-AF65-F5344CB8AC3E}">
        <p14:creationId xmlns:p14="http://schemas.microsoft.com/office/powerpoint/2010/main" val="242253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ICP SOURCE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71255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940218" cy="260061"/>
          </a:xfrm>
        </p:spPr>
        <p:txBody>
          <a:bodyPr/>
          <a:lstStyle/>
          <a:p>
            <a:r>
              <a:rPr lang="fr-FR" dirty="0" err="1"/>
              <a:t>CORIAL’s</a:t>
            </a:r>
            <a:r>
              <a:rPr lang="fr-FR" dirty="0"/>
              <a:t> </a:t>
            </a:r>
            <a:r>
              <a:rPr lang="fr-FR" dirty="0" err="1"/>
              <a:t>Latest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of </a:t>
            </a:r>
            <a:r>
              <a:rPr lang="fr-FR" dirty="0" err="1"/>
              <a:t>Reactor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9A259D-023C-CA4D-BFBD-159439AE1A5F}"/>
              </a:ext>
            </a:extLst>
          </p:cNvPr>
          <p:cNvSpPr txBox="1"/>
          <p:nvPr/>
        </p:nvSpPr>
        <p:spPr>
          <a:xfrm>
            <a:off x="4635048" y="886823"/>
            <a:ext cx="450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Load lock to run fluorinated and chlorinated chemistries in the same process recipe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Load lock for stable and repeatable process conditions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RF match box with matching range up to 2000 W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Uniform temperature control (from -50°C) for best repeatability 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Hot walls (&gt;250°C) minimize polymer condensation for selective processes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Hot walls and retractable liner reduce clean time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Retractable liner and shuttle holding to minimize process cross-contamination</a:t>
            </a:r>
            <a:endParaRPr lang="fr-FR" sz="12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FD4CB8C-5E7C-514C-8CDC-463AF6AD2BFE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X:\Corial\25-Marketing\Corial-210IL.png">
            <a:extLst>
              <a:ext uri="{FF2B5EF4-FFF2-40B4-BE49-F238E27FC236}">
                <a16:creationId xmlns:a16="http://schemas.microsoft.com/office/drawing/2014/main" id="{A6B5F8C3-32FA-AE44-ADFB-CD0D916D9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568" y="1232706"/>
            <a:ext cx="3364562" cy="33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28345B9-7397-A542-8D47-3D67D03F6C2C}"/>
              </a:ext>
            </a:extLst>
          </p:cNvPr>
          <p:cNvSpPr txBox="1"/>
          <p:nvPr/>
        </p:nvSpPr>
        <p:spPr>
          <a:xfrm>
            <a:off x="222055" y="948898"/>
            <a:ext cx="32112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FAST AND UNIFORM ETCHING</a:t>
            </a:r>
          </a:p>
        </p:txBody>
      </p:sp>
    </p:spTree>
    <p:extLst>
      <p:ext uri="{BB962C8B-B14F-4D97-AF65-F5344CB8AC3E}">
        <p14:creationId xmlns:p14="http://schemas.microsoft.com/office/powerpoint/2010/main" val="321228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ICP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Retractable</a:t>
            </a:r>
            <a:r>
              <a:rPr lang="fr-FR" dirty="0"/>
              <a:t> Quartz Liner</a:t>
            </a:r>
          </a:p>
        </p:txBody>
      </p:sp>
      <p:pic>
        <p:nvPicPr>
          <p:cNvPr id="8" name="Image 7" descr="CP22-PWP.jpg">
            <a:extLst>
              <a:ext uri="{FF2B5EF4-FFF2-40B4-BE49-F238E27FC236}">
                <a16:creationId xmlns:a16="http://schemas.microsoft.com/office/drawing/2014/main" id="{1182D30C-08FE-3042-A971-A5CE71C35A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" y="1074962"/>
            <a:ext cx="2703098" cy="1735389"/>
          </a:xfrm>
          <a:prstGeom prst="rect">
            <a:avLst/>
          </a:prstGeom>
        </p:spPr>
      </p:pic>
      <p:grpSp>
        <p:nvGrpSpPr>
          <p:cNvPr id="9" name="Groupe 13">
            <a:extLst>
              <a:ext uri="{FF2B5EF4-FFF2-40B4-BE49-F238E27FC236}">
                <a16:creationId xmlns:a16="http://schemas.microsoft.com/office/drawing/2014/main" id="{D758E3E4-608F-9742-AD22-333DAFF5D673}"/>
              </a:ext>
            </a:extLst>
          </p:cNvPr>
          <p:cNvGrpSpPr/>
          <p:nvPr/>
        </p:nvGrpSpPr>
        <p:grpSpPr>
          <a:xfrm>
            <a:off x="6289141" y="3252381"/>
            <a:ext cx="2280059" cy="1510889"/>
            <a:chOff x="-8" y="-1"/>
            <a:chExt cx="4539868" cy="293944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C08EB4C-6587-934E-B397-4FB182A1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" y="-1"/>
              <a:ext cx="4539868" cy="2939444"/>
            </a:xfrm>
            <a:prstGeom prst="rect">
              <a:avLst/>
            </a:prstGeom>
          </p:spPr>
        </p:pic>
        <p:sp>
          <p:nvSpPr>
            <p:cNvPr id="11" name="Flèche vers le haut 10">
              <a:extLst>
                <a:ext uri="{FF2B5EF4-FFF2-40B4-BE49-F238E27FC236}">
                  <a16:creationId xmlns:a16="http://schemas.microsoft.com/office/drawing/2014/main" id="{806A1F14-F505-7A4E-9525-3CCFD48AD036}"/>
                </a:ext>
              </a:extLst>
            </p:cNvPr>
            <p:cNvSpPr/>
            <p:nvPr/>
          </p:nvSpPr>
          <p:spPr>
            <a:xfrm rot="20896250">
              <a:off x="2502531" y="2062097"/>
              <a:ext cx="328919" cy="603455"/>
            </a:xfrm>
            <a:prstGeom prst="upArrow">
              <a:avLst>
                <a:gd name="adj1" fmla="val 31029"/>
                <a:gd name="adj2" fmla="val 65375"/>
              </a:avLst>
            </a:prstGeom>
            <a:solidFill>
              <a:srgbClr val="E7532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06C94EAA-D9EA-A745-8BF5-E04A421A89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225" y="1074962"/>
            <a:ext cx="1945458" cy="19227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26C76EE-C0FB-8E47-BF94-144A918C6447}"/>
              </a:ext>
            </a:extLst>
          </p:cNvPr>
          <p:cNvSpPr txBox="1"/>
          <p:nvPr/>
        </p:nvSpPr>
        <p:spPr>
          <a:xfrm>
            <a:off x="2783743" y="886992"/>
            <a:ext cx="26753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fr-FR" sz="28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LINER </a:t>
            </a:r>
            <a:r>
              <a:rPr lang="fr-FR" sz="2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FOR</a:t>
            </a:r>
          </a:p>
          <a:p>
            <a:pPr algn="ctr"/>
            <a:r>
              <a:rPr lang="fr-FR" sz="2800" b="1" dirty="0">
                <a:solidFill>
                  <a:srgbClr val="3980B5"/>
                </a:solidFill>
                <a:latin typeface="Century Gothic" charset="0"/>
                <a:ea typeface="Century Gothic" charset="0"/>
                <a:cs typeface="Century Gothic" charset="0"/>
              </a:rPr>
              <a:t>HARSH ICP-RIE</a:t>
            </a:r>
          </a:p>
          <a:p>
            <a:pPr algn="ctr"/>
            <a:r>
              <a:rPr lang="fr-FR" sz="3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PROCESSES</a:t>
            </a:r>
          </a:p>
        </p:txBody>
      </p:sp>
      <p:pic>
        <p:nvPicPr>
          <p:cNvPr id="14" name="Picture 53">
            <a:extLst>
              <a:ext uri="{FF2B5EF4-FFF2-40B4-BE49-F238E27FC236}">
                <a16:creationId xmlns:a16="http://schemas.microsoft.com/office/drawing/2014/main" id="{B8C4ADB9-37D8-234F-9B84-4015D80531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912" y="4546882"/>
            <a:ext cx="2400319" cy="270368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38EC683B-6C94-6A4D-84E6-650978A2093D}"/>
              </a:ext>
            </a:extLst>
          </p:cNvPr>
          <p:cNvGrpSpPr/>
          <p:nvPr/>
        </p:nvGrpSpPr>
        <p:grpSpPr>
          <a:xfrm>
            <a:off x="3079101" y="4008653"/>
            <a:ext cx="737561" cy="601424"/>
            <a:chOff x="1351001" y="3575341"/>
            <a:chExt cx="1087828" cy="887039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4B5529F-52D7-2B46-BCE9-B00C4FCAA2A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83141" y="3632117"/>
              <a:ext cx="1055688" cy="830263"/>
            </a:xfrm>
            <a:custGeom>
              <a:avLst/>
              <a:gdLst>
                <a:gd name="T0" fmla="*/ 349 w 379"/>
                <a:gd name="T1" fmla="*/ 51 h 298"/>
                <a:gd name="T2" fmla="*/ 130 w 379"/>
                <a:gd name="T3" fmla="*/ 0 h 298"/>
                <a:gd name="T4" fmla="*/ 109 w 379"/>
                <a:gd name="T5" fmla="*/ 17 h 298"/>
                <a:gd name="T6" fmla="*/ 52 w 379"/>
                <a:gd name="T7" fmla="*/ 135 h 298"/>
                <a:gd name="T8" fmla="*/ 0 w 379"/>
                <a:gd name="T9" fmla="*/ 206 h 298"/>
                <a:gd name="T10" fmla="*/ 376 w 379"/>
                <a:gd name="T11" fmla="*/ 298 h 298"/>
                <a:gd name="T12" fmla="*/ 379 w 379"/>
                <a:gd name="T13" fmla="*/ 213 h 298"/>
                <a:gd name="T14" fmla="*/ 349 w 379"/>
                <a:gd name="T15" fmla="*/ 5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98">
                  <a:moveTo>
                    <a:pt x="349" y="51"/>
                  </a:moveTo>
                  <a:cubicBezTo>
                    <a:pt x="262" y="48"/>
                    <a:pt x="189" y="28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04" y="259"/>
                    <a:pt x="230" y="298"/>
                    <a:pt x="376" y="298"/>
                  </a:cubicBezTo>
                  <a:cubicBezTo>
                    <a:pt x="379" y="213"/>
                    <a:pt x="379" y="213"/>
                    <a:pt x="379" y="213"/>
                  </a:cubicBezTo>
                  <a:lnTo>
                    <a:pt x="349" y="51"/>
                  </a:lnTo>
                  <a:close/>
                </a:path>
              </a:pathLst>
            </a:custGeom>
            <a:gradFill>
              <a:gsLst>
                <a:gs pos="27000">
                  <a:srgbClr val="16A085"/>
                </a:gs>
                <a:gs pos="51000">
                  <a:srgbClr val="16A085">
                    <a:lumMod val="60000"/>
                    <a:lumOff val="40000"/>
                  </a:srgbClr>
                </a:gs>
                <a:gs pos="67000">
                  <a:srgbClr val="16A085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B35CCEC-5215-5B4A-8FAC-C083ADBFE1C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51001" y="4005588"/>
              <a:ext cx="1055688" cy="454025"/>
            </a:xfrm>
            <a:custGeom>
              <a:avLst/>
              <a:gdLst>
                <a:gd name="T0" fmla="*/ 52 w 379"/>
                <a:gd name="T1" fmla="*/ 0 h 163"/>
                <a:gd name="T2" fmla="*/ 0 w 379"/>
                <a:gd name="T3" fmla="*/ 71 h 163"/>
                <a:gd name="T4" fmla="*/ 376 w 379"/>
                <a:gd name="T5" fmla="*/ 163 h 163"/>
                <a:gd name="T6" fmla="*/ 379 w 379"/>
                <a:gd name="T7" fmla="*/ 78 h 163"/>
                <a:gd name="T8" fmla="*/ 52 w 379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63">
                  <a:moveTo>
                    <a:pt x="5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04" y="124"/>
                    <a:pt x="230" y="163"/>
                    <a:pt x="376" y="163"/>
                  </a:cubicBezTo>
                  <a:cubicBezTo>
                    <a:pt x="379" y="78"/>
                    <a:pt x="379" y="78"/>
                    <a:pt x="379" y="78"/>
                  </a:cubicBezTo>
                  <a:cubicBezTo>
                    <a:pt x="250" y="77"/>
                    <a:pt x="141" y="44"/>
                    <a:pt x="52" y="0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ED469A0-C51F-5D4F-A129-D8E27161CCE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409203" y="3575341"/>
              <a:ext cx="369888" cy="584200"/>
            </a:xfrm>
            <a:custGeom>
              <a:avLst/>
              <a:gdLst>
                <a:gd name="T0" fmla="*/ 133 w 133"/>
                <a:gd name="T1" fmla="*/ 1 h 210"/>
                <a:gd name="T2" fmla="*/ 130 w 133"/>
                <a:gd name="T3" fmla="*/ 0 h 210"/>
                <a:gd name="T4" fmla="*/ 109 w 133"/>
                <a:gd name="T5" fmla="*/ 17 h 210"/>
                <a:gd name="T6" fmla="*/ 52 w 133"/>
                <a:gd name="T7" fmla="*/ 135 h 210"/>
                <a:gd name="T8" fmla="*/ 0 w 133"/>
                <a:gd name="T9" fmla="*/ 206 h 210"/>
                <a:gd name="T10" fmla="*/ 7 w 133"/>
                <a:gd name="T11" fmla="*/ 210 h 210"/>
                <a:gd name="T12" fmla="*/ 72 w 133"/>
                <a:gd name="T13" fmla="*/ 145 h 210"/>
                <a:gd name="T14" fmla="*/ 133 w 133"/>
                <a:gd name="T15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10">
                  <a:moveTo>
                    <a:pt x="133" y="1"/>
                  </a:moveTo>
                  <a:cubicBezTo>
                    <a:pt x="132" y="1"/>
                    <a:pt x="131" y="0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207"/>
                    <a:pt x="5" y="209"/>
                    <a:pt x="7" y="210"/>
                  </a:cubicBezTo>
                  <a:cubicBezTo>
                    <a:pt x="72" y="145"/>
                    <a:pt x="72" y="145"/>
                    <a:pt x="72" y="145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E95CAC7E-2A28-994E-8265-2766F17257C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571525" y="4003929"/>
              <a:ext cx="855663" cy="238125"/>
            </a:xfrm>
            <a:custGeom>
              <a:avLst/>
              <a:gdLst>
                <a:gd name="T0" fmla="*/ 0 w 307"/>
                <a:gd name="T1" fmla="*/ 16 h 85"/>
                <a:gd name="T2" fmla="*/ 307 w 307"/>
                <a:gd name="T3" fmla="*/ 85 h 85"/>
                <a:gd name="T4" fmla="*/ 307 w 307"/>
                <a:gd name="T5" fmla="*/ 85 h 85"/>
                <a:gd name="T6" fmla="*/ 304 w 307"/>
                <a:gd name="T7" fmla="*/ 69 h 85"/>
                <a:gd name="T8" fmla="*/ 7 w 307"/>
                <a:gd name="T9" fmla="*/ 0 h 85"/>
                <a:gd name="T10" fmla="*/ 0 w 307"/>
                <a:gd name="T1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85">
                  <a:moveTo>
                    <a:pt x="0" y="16"/>
                  </a:moveTo>
                  <a:cubicBezTo>
                    <a:pt x="85" y="55"/>
                    <a:pt x="187" y="84"/>
                    <a:pt x="307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88" y="67"/>
                    <a:pt x="89" y="39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E6DCE423-11E8-C34C-AF51-DB47CA36FB8F}"/>
              </a:ext>
            </a:extLst>
          </p:cNvPr>
          <p:cNvGrpSpPr/>
          <p:nvPr/>
        </p:nvGrpSpPr>
        <p:grpSpPr>
          <a:xfrm>
            <a:off x="3799610" y="4186514"/>
            <a:ext cx="711326" cy="545768"/>
            <a:chOff x="2413679" y="3837667"/>
            <a:chExt cx="1049134" cy="804953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6C97100-81AC-5C42-8537-05CD529D274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6650" y="3837667"/>
              <a:ext cx="1046163" cy="800100"/>
            </a:xfrm>
            <a:custGeom>
              <a:avLst/>
              <a:gdLst>
                <a:gd name="T0" fmla="*/ 222 w 375"/>
                <a:gd name="T1" fmla="*/ 0 h 287"/>
                <a:gd name="T2" fmla="*/ 142 w 375"/>
                <a:gd name="T3" fmla="*/ 24 h 287"/>
                <a:gd name="T4" fmla="*/ 4 w 375"/>
                <a:gd name="T5" fmla="*/ 41 h 287"/>
                <a:gd name="T6" fmla="*/ 0 w 375"/>
                <a:gd name="T7" fmla="*/ 99 h 287"/>
                <a:gd name="T8" fmla="*/ 32 w 375"/>
                <a:gd name="T9" fmla="*/ 203 h 287"/>
                <a:gd name="T10" fmla="*/ 36 w 375"/>
                <a:gd name="T11" fmla="*/ 287 h 287"/>
                <a:gd name="T12" fmla="*/ 188 w 375"/>
                <a:gd name="T13" fmla="*/ 268 h 287"/>
                <a:gd name="T14" fmla="*/ 375 w 375"/>
                <a:gd name="T15" fmla="*/ 202 h 287"/>
                <a:gd name="T16" fmla="*/ 341 w 375"/>
                <a:gd name="T17" fmla="*/ 134 h 287"/>
                <a:gd name="T18" fmla="*/ 222 w 37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287">
                  <a:moveTo>
                    <a:pt x="222" y="0"/>
                  </a:moveTo>
                  <a:cubicBezTo>
                    <a:pt x="197" y="10"/>
                    <a:pt x="171" y="18"/>
                    <a:pt x="142" y="24"/>
                  </a:cubicBezTo>
                  <a:cubicBezTo>
                    <a:pt x="92" y="35"/>
                    <a:pt x="47" y="40"/>
                    <a:pt x="4" y="4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5" y="285"/>
                    <a:pt x="135" y="279"/>
                    <a:pt x="188" y="268"/>
                  </a:cubicBezTo>
                  <a:cubicBezTo>
                    <a:pt x="258" y="253"/>
                    <a:pt x="320" y="230"/>
                    <a:pt x="375" y="202"/>
                  </a:cubicBezTo>
                  <a:cubicBezTo>
                    <a:pt x="341" y="134"/>
                    <a:pt x="341" y="134"/>
                    <a:pt x="341" y="134"/>
                  </a:cubicBezTo>
                  <a:lnTo>
                    <a:pt x="222" y="0"/>
                  </a:lnTo>
                  <a:close/>
                </a:path>
              </a:pathLst>
            </a:custGeom>
            <a:gradFill>
              <a:gsLst>
                <a:gs pos="27000">
                  <a:srgbClr val="9BBB59"/>
                </a:gs>
                <a:gs pos="45000">
                  <a:srgbClr val="9BBB59">
                    <a:lumMod val="60000"/>
                    <a:lumOff val="40000"/>
                  </a:srgbClr>
                </a:gs>
                <a:gs pos="76000">
                  <a:srgbClr val="9BBB59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044D1CC-3F91-7F4F-BE4F-CFCD938A537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73028" y="4215582"/>
              <a:ext cx="957263" cy="427038"/>
            </a:xfrm>
            <a:custGeom>
              <a:avLst/>
              <a:gdLst>
                <a:gd name="T0" fmla="*/ 152 w 343"/>
                <a:gd name="T1" fmla="*/ 52 h 153"/>
                <a:gd name="T2" fmla="*/ 0 w 343"/>
                <a:gd name="T3" fmla="*/ 69 h 153"/>
                <a:gd name="T4" fmla="*/ 0 w 343"/>
                <a:gd name="T5" fmla="*/ 69 h 153"/>
                <a:gd name="T6" fmla="*/ 4 w 343"/>
                <a:gd name="T7" fmla="*/ 153 h 153"/>
                <a:gd name="T8" fmla="*/ 156 w 343"/>
                <a:gd name="T9" fmla="*/ 134 h 153"/>
                <a:gd name="T10" fmla="*/ 343 w 343"/>
                <a:gd name="T11" fmla="*/ 68 h 153"/>
                <a:gd name="T12" fmla="*/ 309 w 343"/>
                <a:gd name="T13" fmla="*/ 0 h 153"/>
                <a:gd name="T14" fmla="*/ 152 w 343"/>
                <a:gd name="T1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153">
                  <a:moveTo>
                    <a:pt x="152" y="52"/>
                  </a:moveTo>
                  <a:cubicBezTo>
                    <a:pt x="99" y="62"/>
                    <a:pt x="48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3" y="151"/>
                    <a:pt x="103" y="145"/>
                    <a:pt x="156" y="134"/>
                  </a:cubicBezTo>
                  <a:cubicBezTo>
                    <a:pt x="226" y="119"/>
                    <a:pt x="288" y="96"/>
                    <a:pt x="343" y="68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63" y="22"/>
                    <a:pt x="210" y="40"/>
                    <a:pt x="152" y="5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C58A0D4-511C-BB47-9E4D-714C6DE4CCA8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3679" y="3872200"/>
              <a:ext cx="122238" cy="685800"/>
            </a:xfrm>
            <a:custGeom>
              <a:avLst/>
              <a:gdLst>
                <a:gd name="T0" fmla="*/ 5 w 44"/>
                <a:gd name="T1" fmla="*/ 0 h 246"/>
                <a:gd name="T2" fmla="*/ 4 w 44"/>
                <a:gd name="T3" fmla="*/ 0 h 246"/>
                <a:gd name="T4" fmla="*/ 0 w 44"/>
                <a:gd name="T5" fmla="*/ 59 h 246"/>
                <a:gd name="T6" fmla="*/ 32 w 44"/>
                <a:gd name="T7" fmla="*/ 162 h 246"/>
                <a:gd name="T8" fmla="*/ 36 w 44"/>
                <a:gd name="T9" fmla="*/ 246 h 246"/>
                <a:gd name="T10" fmla="*/ 41 w 44"/>
                <a:gd name="T11" fmla="*/ 246 h 246"/>
                <a:gd name="T12" fmla="*/ 44 w 44"/>
                <a:gd name="T13" fmla="*/ 162 h 246"/>
                <a:gd name="T14" fmla="*/ 5 w 44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4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8" y="246"/>
                    <a:pt x="39" y="246"/>
                    <a:pt x="41" y="246"/>
                  </a:cubicBezTo>
                  <a:cubicBezTo>
                    <a:pt x="44" y="162"/>
                    <a:pt x="44" y="162"/>
                    <a:pt x="44" y="16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436F030-2BBC-E440-A1B8-EC56C755B22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518573" y="4177966"/>
              <a:ext cx="839788" cy="227013"/>
            </a:xfrm>
            <a:custGeom>
              <a:avLst/>
              <a:gdLst>
                <a:gd name="T0" fmla="*/ 0 w 301"/>
                <a:gd name="T1" fmla="*/ 65 h 81"/>
                <a:gd name="T2" fmla="*/ 4 w 301"/>
                <a:gd name="T3" fmla="*/ 81 h 81"/>
                <a:gd name="T4" fmla="*/ 144 w 301"/>
                <a:gd name="T5" fmla="*/ 64 h 81"/>
                <a:gd name="T6" fmla="*/ 301 w 301"/>
                <a:gd name="T7" fmla="*/ 12 h 81"/>
                <a:gd name="T8" fmla="*/ 301 w 301"/>
                <a:gd name="T9" fmla="*/ 12 h 81"/>
                <a:gd name="T10" fmla="*/ 291 w 301"/>
                <a:gd name="T11" fmla="*/ 0 h 81"/>
                <a:gd name="T12" fmla="*/ 142 w 301"/>
                <a:gd name="T13" fmla="*/ 48 h 81"/>
                <a:gd name="T14" fmla="*/ 0 w 301"/>
                <a:gd name="T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81">
                  <a:moveTo>
                    <a:pt x="0" y="65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49" y="79"/>
                    <a:pt x="95" y="74"/>
                    <a:pt x="144" y="64"/>
                  </a:cubicBezTo>
                  <a:cubicBezTo>
                    <a:pt x="202" y="52"/>
                    <a:pt x="255" y="34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46" y="20"/>
                    <a:pt x="197" y="37"/>
                    <a:pt x="142" y="48"/>
                  </a:cubicBezTo>
                  <a:cubicBezTo>
                    <a:pt x="92" y="58"/>
                    <a:pt x="45" y="64"/>
                    <a:pt x="0" y="6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7A63A1EF-28C2-AA4F-8ACF-02DC4EB36C86}"/>
              </a:ext>
            </a:extLst>
          </p:cNvPr>
          <p:cNvGrpSpPr/>
          <p:nvPr/>
        </p:nvGrpSpPr>
        <p:grpSpPr>
          <a:xfrm>
            <a:off x="4290581" y="4004306"/>
            <a:ext cx="767722" cy="642775"/>
            <a:chOff x="3137812" y="3568929"/>
            <a:chExt cx="1132312" cy="948028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C1337D1-2C9F-564D-B475-4F8E52F1684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63636" y="3568929"/>
              <a:ext cx="1106488" cy="922338"/>
            </a:xfrm>
            <a:custGeom>
              <a:avLst/>
              <a:gdLst>
                <a:gd name="T0" fmla="*/ 162 w 397"/>
                <a:gd name="T1" fmla="*/ 0 h 331"/>
                <a:gd name="T2" fmla="*/ 0 w 397"/>
                <a:gd name="T3" fmla="*/ 130 h 331"/>
                <a:gd name="T4" fmla="*/ 1 w 397"/>
                <a:gd name="T5" fmla="*/ 144 h 331"/>
                <a:gd name="T6" fmla="*/ 115 w 397"/>
                <a:gd name="T7" fmla="*/ 265 h 331"/>
                <a:gd name="T8" fmla="*/ 150 w 397"/>
                <a:gd name="T9" fmla="*/ 331 h 331"/>
                <a:gd name="T10" fmla="*/ 397 w 397"/>
                <a:gd name="T11" fmla="*/ 124 h 331"/>
                <a:gd name="T12" fmla="*/ 340 w 397"/>
                <a:gd name="T13" fmla="*/ 82 h 331"/>
                <a:gd name="T14" fmla="*/ 162 w 397"/>
                <a:gd name="T1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31">
                  <a:moveTo>
                    <a:pt x="162" y="0"/>
                  </a:moveTo>
                  <a:cubicBezTo>
                    <a:pt x="126" y="44"/>
                    <a:pt x="74" y="94"/>
                    <a:pt x="0" y="13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50" y="331"/>
                    <a:pt x="150" y="331"/>
                    <a:pt x="150" y="331"/>
                  </a:cubicBezTo>
                  <a:cubicBezTo>
                    <a:pt x="258" y="272"/>
                    <a:pt x="339" y="194"/>
                    <a:pt x="397" y="124"/>
                  </a:cubicBezTo>
                  <a:cubicBezTo>
                    <a:pt x="340" y="82"/>
                    <a:pt x="340" y="82"/>
                    <a:pt x="340" y="82"/>
                  </a:cubicBezTo>
                  <a:lnTo>
                    <a:pt x="162" y="0"/>
                  </a:lnTo>
                  <a:close/>
                </a:path>
              </a:pathLst>
            </a:custGeom>
            <a:gradFill>
              <a:gsLst>
                <a:gs pos="27000">
                  <a:srgbClr val="F39C12"/>
                </a:gs>
                <a:gs pos="45000">
                  <a:srgbClr val="F39C12">
                    <a:lumMod val="60000"/>
                    <a:lumOff val="40000"/>
                  </a:srgbClr>
                </a:gs>
                <a:gs pos="59000">
                  <a:srgbClr val="F39C12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16B9B60E-794C-8B4D-8EE8-E74F5640D66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62154" y="3826394"/>
              <a:ext cx="785813" cy="690563"/>
            </a:xfrm>
            <a:custGeom>
              <a:avLst/>
              <a:gdLst>
                <a:gd name="T0" fmla="*/ 0 w 282"/>
                <a:gd name="T1" fmla="*/ 182 h 248"/>
                <a:gd name="T2" fmla="*/ 35 w 282"/>
                <a:gd name="T3" fmla="*/ 248 h 248"/>
                <a:gd name="T4" fmla="*/ 282 w 282"/>
                <a:gd name="T5" fmla="*/ 41 h 248"/>
                <a:gd name="T6" fmla="*/ 226 w 282"/>
                <a:gd name="T7" fmla="*/ 0 h 248"/>
                <a:gd name="T8" fmla="*/ 0 w 282"/>
                <a:gd name="T9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8">
                  <a:moveTo>
                    <a:pt x="0" y="182"/>
                  </a:moveTo>
                  <a:cubicBezTo>
                    <a:pt x="35" y="248"/>
                    <a:pt x="35" y="248"/>
                    <a:pt x="35" y="248"/>
                  </a:cubicBezTo>
                  <a:cubicBezTo>
                    <a:pt x="143" y="189"/>
                    <a:pt x="224" y="111"/>
                    <a:pt x="282" y="4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75" y="62"/>
                    <a:pt x="101" y="131"/>
                    <a:pt x="0" y="18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90BDA70-6E55-6E43-A53A-FA9C35B2E2B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37812" y="3869006"/>
              <a:ext cx="431800" cy="561975"/>
            </a:xfrm>
            <a:custGeom>
              <a:avLst/>
              <a:gdLst>
                <a:gd name="T0" fmla="*/ 2 w 155"/>
                <a:gd name="T1" fmla="*/ 0 h 202"/>
                <a:gd name="T2" fmla="*/ 0 w 155"/>
                <a:gd name="T3" fmla="*/ 1 h 202"/>
                <a:gd name="T4" fmla="*/ 1 w 155"/>
                <a:gd name="T5" fmla="*/ 15 h 202"/>
                <a:gd name="T6" fmla="*/ 115 w 155"/>
                <a:gd name="T7" fmla="*/ 136 h 202"/>
                <a:gd name="T8" fmla="*/ 150 w 155"/>
                <a:gd name="T9" fmla="*/ 202 h 202"/>
                <a:gd name="T10" fmla="*/ 155 w 155"/>
                <a:gd name="T11" fmla="*/ 200 h 202"/>
                <a:gd name="T12" fmla="*/ 125 w 155"/>
                <a:gd name="T13" fmla="*/ 130 h 202"/>
                <a:gd name="T14" fmla="*/ 2 w 155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0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2" y="201"/>
                    <a:pt x="153" y="200"/>
                    <a:pt x="155" y="200"/>
                  </a:cubicBezTo>
                  <a:cubicBezTo>
                    <a:pt x="125" y="130"/>
                    <a:pt x="125" y="130"/>
                    <a:pt x="125" y="13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782CDA6-D9C8-E745-8C52-64085E2D5083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78725" y="3793793"/>
              <a:ext cx="633413" cy="514350"/>
            </a:xfrm>
            <a:custGeom>
              <a:avLst/>
              <a:gdLst>
                <a:gd name="T0" fmla="*/ 0 w 227"/>
                <a:gd name="T1" fmla="*/ 172 h 184"/>
                <a:gd name="T2" fmla="*/ 11 w 227"/>
                <a:gd name="T3" fmla="*/ 183 h 184"/>
                <a:gd name="T4" fmla="*/ 11 w 227"/>
                <a:gd name="T5" fmla="*/ 184 h 184"/>
                <a:gd name="T6" fmla="*/ 227 w 227"/>
                <a:gd name="T7" fmla="*/ 7 h 184"/>
                <a:gd name="T8" fmla="*/ 226 w 227"/>
                <a:gd name="T9" fmla="*/ 6 h 184"/>
                <a:gd name="T10" fmla="*/ 212 w 227"/>
                <a:gd name="T11" fmla="*/ 0 h 184"/>
                <a:gd name="T12" fmla="*/ 0 w 227"/>
                <a:gd name="T1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4">
                  <a:moveTo>
                    <a:pt x="0" y="172"/>
                  </a:moveTo>
                  <a:cubicBezTo>
                    <a:pt x="11" y="183"/>
                    <a:pt x="11" y="183"/>
                    <a:pt x="11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07" y="133"/>
                    <a:pt x="177" y="67"/>
                    <a:pt x="227" y="7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64" y="58"/>
                    <a:pt x="94" y="123"/>
                    <a:pt x="0" y="17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0">
            <a:extLst>
              <a:ext uri="{FF2B5EF4-FFF2-40B4-BE49-F238E27FC236}">
                <a16:creationId xmlns:a16="http://schemas.microsoft.com/office/drawing/2014/main" id="{A35CC933-C92A-F046-B730-E25A04108611}"/>
              </a:ext>
            </a:extLst>
          </p:cNvPr>
          <p:cNvGrpSpPr/>
          <p:nvPr/>
        </p:nvGrpSpPr>
        <p:grpSpPr>
          <a:xfrm>
            <a:off x="4683593" y="3065728"/>
            <a:ext cx="1006719" cy="1189362"/>
            <a:chOff x="3717465" y="2184621"/>
            <a:chExt cx="1484808" cy="1754188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AAEC21B9-F632-5547-AE9C-FA1234EABE16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805694" y="2184621"/>
              <a:ext cx="1382713" cy="1754188"/>
            </a:xfrm>
            <a:custGeom>
              <a:avLst/>
              <a:gdLst>
                <a:gd name="T0" fmla="*/ 421 w 496"/>
                <a:gd name="T1" fmla="*/ 29 h 629"/>
                <a:gd name="T2" fmla="*/ 382 w 496"/>
                <a:gd name="T3" fmla="*/ 1 h 629"/>
                <a:gd name="T4" fmla="*/ 382 w 496"/>
                <a:gd name="T5" fmla="*/ 0 h 629"/>
                <a:gd name="T6" fmla="*/ 0 w 496"/>
                <a:gd name="T7" fmla="*/ 412 h 629"/>
                <a:gd name="T8" fmla="*/ 59 w 496"/>
                <a:gd name="T9" fmla="*/ 430 h 629"/>
                <a:gd name="T10" fmla="*/ 11 w 496"/>
                <a:gd name="T11" fmla="*/ 517 h 629"/>
                <a:gd name="T12" fmla="*/ 16 w 496"/>
                <a:gd name="T13" fmla="*/ 524 h 629"/>
                <a:gd name="T14" fmla="*/ 190 w 496"/>
                <a:gd name="T15" fmla="*/ 599 h 629"/>
                <a:gd name="T16" fmla="*/ 257 w 496"/>
                <a:gd name="T17" fmla="*/ 629 h 629"/>
                <a:gd name="T18" fmla="*/ 339 w 496"/>
                <a:gd name="T19" fmla="*/ 498 h 629"/>
                <a:gd name="T20" fmla="*/ 494 w 496"/>
                <a:gd name="T21" fmla="*/ 538 h 629"/>
                <a:gd name="T22" fmla="*/ 496 w 496"/>
                <a:gd name="T23" fmla="*/ 539 h 629"/>
                <a:gd name="T24" fmla="*/ 421 w 496"/>
                <a:gd name="T25" fmla="*/ 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629">
                  <a:moveTo>
                    <a:pt x="421" y="29"/>
                  </a:moveTo>
                  <a:cubicBezTo>
                    <a:pt x="413" y="23"/>
                    <a:pt x="386" y="4"/>
                    <a:pt x="382" y="1"/>
                  </a:cubicBezTo>
                  <a:cubicBezTo>
                    <a:pt x="382" y="1"/>
                    <a:pt x="382" y="0"/>
                    <a:pt x="382" y="0"/>
                  </a:cubicBezTo>
                  <a:cubicBezTo>
                    <a:pt x="252" y="179"/>
                    <a:pt x="0" y="412"/>
                    <a:pt x="0" y="412"/>
                  </a:cubicBezTo>
                  <a:cubicBezTo>
                    <a:pt x="59" y="430"/>
                    <a:pt x="59" y="430"/>
                    <a:pt x="59" y="430"/>
                  </a:cubicBezTo>
                  <a:cubicBezTo>
                    <a:pt x="59" y="430"/>
                    <a:pt x="45" y="469"/>
                    <a:pt x="11" y="517"/>
                  </a:cubicBezTo>
                  <a:cubicBezTo>
                    <a:pt x="16" y="524"/>
                    <a:pt x="16" y="524"/>
                    <a:pt x="16" y="52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257" y="629"/>
                    <a:pt x="257" y="629"/>
                    <a:pt x="257" y="629"/>
                  </a:cubicBezTo>
                  <a:cubicBezTo>
                    <a:pt x="300" y="572"/>
                    <a:pt x="326" y="524"/>
                    <a:pt x="339" y="498"/>
                  </a:cubicBezTo>
                  <a:cubicBezTo>
                    <a:pt x="494" y="538"/>
                    <a:pt x="494" y="538"/>
                    <a:pt x="494" y="538"/>
                  </a:cubicBezTo>
                  <a:cubicBezTo>
                    <a:pt x="495" y="539"/>
                    <a:pt x="496" y="539"/>
                    <a:pt x="496" y="539"/>
                  </a:cubicBezTo>
                  <a:cubicBezTo>
                    <a:pt x="487" y="354"/>
                    <a:pt x="421" y="29"/>
                    <a:pt x="421" y="29"/>
                  </a:cubicBezTo>
                  <a:close/>
                </a:path>
              </a:pathLst>
            </a:custGeom>
            <a:gradFill>
              <a:gsLst>
                <a:gs pos="39000">
                  <a:srgbClr val="C0392B"/>
                </a:gs>
                <a:gs pos="64000">
                  <a:srgbClr val="C0392B">
                    <a:lumMod val="60000"/>
                    <a:lumOff val="40000"/>
                  </a:srgbClr>
                </a:gs>
                <a:gs pos="93000">
                  <a:srgbClr val="C0392B"/>
                </a:gs>
              </a:gsLst>
              <a:lin ang="1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0914D649-ABF2-1A46-8246-71997433E92E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27441" y="3500477"/>
              <a:ext cx="423863" cy="438150"/>
            </a:xfrm>
            <a:custGeom>
              <a:avLst/>
              <a:gdLst>
                <a:gd name="T0" fmla="*/ 152 w 152"/>
                <a:gd name="T1" fmla="*/ 16 h 157"/>
                <a:gd name="T2" fmla="*/ 79 w 152"/>
                <a:gd name="T3" fmla="*/ 0 h 157"/>
                <a:gd name="T4" fmla="*/ 0 w 152"/>
                <a:gd name="T5" fmla="*/ 128 h 157"/>
                <a:gd name="T6" fmla="*/ 65 w 152"/>
                <a:gd name="T7" fmla="*/ 157 h 157"/>
                <a:gd name="T8" fmla="*/ 152 w 152"/>
                <a:gd name="T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7">
                  <a:moveTo>
                    <a:pt x="152" y="16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55" y="57"/>
                    <a:pt x="0" y="128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115" y="91"/>
                    <a:pt x="143" y="36"/>
                    <a:pt x="152" y="16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EAEE6B3C-84ED-EB47-BFFC-C663193A772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717465" y="3560331"/>
              <a:ext cx="695325" cy="314325"/>
            </a:xfrm>
            <a:custGeom>
              <a:avLst/>
              <a:gdLst>
                <a:gd name="T0" fmla="*/ 1 w 249"/>
                <a:gd name="T1" fmla="*/ 0 h 113"/>
                <a:gd name="T2" fmla="*/ 0 w 249"/>
                <a:gd name="T3" fmla="*/ 1 h 113"/>
                <a:gd name="T4" fmla="*/ 5 w 249"/>
                <a:gd name="T5" fmla="*/ 9 h 113"/>
                <a:gd name="T6" fmla="*/ 179 w 249"/>
                <a:gd name="T7" fmla="*/ 83 h 113"/>
                <a:gd name="T8" fmla="*/ 246 w 249"/>
                <a:gd name="T9" fmla="*/ 113 h 113"/>
                <a:gd name="T10" fmla="*/ 249 w 249"/>
                <a:gd name="T11" fmla="*/ 109 h 113"/>
                <a:gd name="T12" fmla="*/ 184 w 249"/>
                <a:gd name="T13" fmla="*/ 76 h 113"/>
                <a:gd name="T14" fmla="*/ 1 w 249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1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12"/>
                    <a:pt x="248" y="110"/>
                    <a:pt x="249" y="109"/>
                  </a:cubicBezTo>
                  <a:cubicBezTo>
                    <a:pt x="184" y="76"/>
                    <a:pt x="184" y="76"/>
                    <a:pt x="184" y="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E068B330-C3D5-2E45-8C28-F8B81A5E67CF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644505" y="3615297"/>
              <a:ext cx="438150" cy="138113"/>
            </a:xfrm>
            <a:custGeom>
              <a:avLst/>
              <a:gdLst>
                <a:gd name="T0" fmla="*/ 157 w 157"/>
                <a:gd name="T1" fmla="*/ 50 h 50"/>
                <a:gd name="T2" fmla="*/ 103 w 157"/>
                <a:gd name="T3" fmla="*/ 21 h 50"/>
                <a:gd name="T4" fmla="*/ 103 w 157"/>
                <a:gd name="T5" fmla="*/ 21 h 50"/>
                <a:gd name="T6" fmla="*/ 7 w 157"/>
                <a:gd name="T7" fmla="*/ 0 h 50"/>
                <a:gd name="T8" fmla="*/ 5 w 157"/>
                <a:gd name="T9" fmla="*/ 0 h 50"/>
                <a:gd name="T10" fmla="*/ 0 w 157"/>
                <a:gd name="T11" fmla="*/ 10 h 50"/>
                <a:gd name="T12" fmla="*/ 157 w 157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0">
                  <a:moveTo>
                    <a:pt x="157" y="50"/>
                  </a:moveTo>
                  <a:cubicBezTo>
                    <a:pt x="148" y="46"/>
                    <a:pt x="116" y="29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57" y="50"/>
                  </a:lnTo>
                  <a:close/>
                </a:path>
              </a:pathLst>
            </a:custGeom>
            <a:solidFill>
              <a:srgbClr val="2D3F50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37B88262-91A7-7E43-8A67-9030C9E1228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84773" y="2277484"/>
              <a:ext cx="317500" cy="1500188"/>
            </a:xfrm>
            <a:custGeom>
              <a:avLst/>
              <a:gdLst>
                <a:gd name="T0" fmla="*/ 114 w 114"/>
                <a:gd name="T1" fmla="*/ 538 h 538"/>
                <a:gd name="T2" fmla="*/ 39 w 114"/>
                <a:gd name="T3" fmla="*/ 28 h 538"/>
                <a:gd name="T4" fmla="*/ 0 w 114"/>
                <a:gd name="T5" fmla="*/ 0 h 538"/>
                <a:gd name="T6" fmla="*/ 58 w 114"/>
                <a:gd name="T7" fmla="*/ 508 h 538"/>
                <a:gd name="T8" fmla="*/ 114 w 114"/>
                <a:gd name="T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8">
                  <a:moveTo>
                    <a:pt x="114" y="538"/>
                  </a:moveTo>
                  <a:cubicBezTo>
                    <a:pt x="105" y="353"/>
                    <a:pt x="39" y="28"/>
                    <a:pt x="39" y="28"/>
                  </a:cubicBezTo>
                  <a:cubicBezTo>
                    <a:pt x="31" y="22"/>
                    <a:pt x="4" y="3"/>
                    <a:pt x="0" y="0"/>
                  </a:cubicBezTo>
                  <a:cubicBezTo>
                    <a:pt x="3" y="18"/>
                    <a:pt x="56" y="379"/>
                    <a:pt x="58" y="508"/>
                  </a:cubicBezTo>
                  <a:cubicBezTo>
                    <a:pt x="73" y="518"/>
                    <a:pt x="114" y="538"/>
                    <a:pt x="114" y="538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74669214-0AFE-034D-8FD8-AE9C7EF2B058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45694" y="2260733"/>
              <a:ext cx="209550" cy="1417638"/>
            </a:xfrm>
            <a:custGeom>
              <a:avLst/>
              <a:gdLst>
                <a:gd name="T0" fmla="*/ 75 w 75"/>
                <a:gd name="T1" fmla="*/ 508 h 508"/>
                <a:gd name="T2" fmla="*/ 75 w 75"/>
                <a:gd name="T3" fmla="*/ 508 h 508"/>
                <a:gd name="T4" fmla="*/ 17 w 75"/>
                <a:gd name="T5" fmla="*/ 1 h 508"/>
                <a:gd name="T6" fmla="*/ 17 w 75"/>
                <a:gd name="T7" fmla="*/ 1 h 508"/>
                <a:gd name="T8" fmla="*/ 17 w 75"/>
                <a:gd name="T9" fmla="*/ 0 h 508"/>
                <a:gd name="T10" fmla="*/ 0 w 75"/>
                <a:gd name="T11" fmla="*/ 23 h 508"/>
                <a:gd name="T12" fmla="*/ 54 w 75"/>
                <a:gd name="T13" fmla="*/ 503 h 508"/>
                <a:gd name="T14" fmla="*/ 75 w 75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08">
                  <a:moveTo>
                    <a:pt x="75" y="508"/>
                  </a:moveTo>
                  <a:cubicBezTo>
                    <a:pt x="75" y="508"/>
                    <a:pt x="75" y="508"/>
                    <a:pt x="75" y="508"/>
                  </a:cubicBezTo>
                  <a:cubicBezTo>
                    <a:pt x="74" y="380"/>
                    <a:pt x="21" y="27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8"/>
                    <a:pt x="6" y="15"/>
                    <a:pt x="0" y="23"/>
                  </a:cubicBezTo>
                  <a:cubicBezTo>
                    <a:pt x="10" y="92"/>
                    <a:pt x="53" y="389"/>
                    <a:pt x="54" y="503"/>
                  </a:cubicBezTo>
                  <a:lnTo>
                    <a:pt x="75" y="50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9790BF2-7066-9843-867E-E3A5231D8D2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11910" y="3467365"/>
              <a:ext cx="247650" cy="352425"/>
            </a:xfrm>
            <a:custGeom>
              <a:avLst/>
              <a:gdLst>
                <a:gd name="T0" fmla="*/ 73 w 89"/>
                <a:gd name="T1" fmla="*/ 0 h 126"/>
                <a:gd name="T2" fmla="*/ 0 w 89"/>
                <a:gd name="T3" fmla="*/ 120 h 126"/>
                <a:gd name="T4" fmla="*/ 13 w 89"/>
                <a:gd name="T5" fmla="*/ 125 h 126"/>
                <a:gd name="T6" fmla="*/ 15 w 89"/>
                <a:gd name="T7" fmla="*/ 126 h 126"/>
                <a:gd name="T8" fmla="*/ 89 w 89"/>
                <a:gd name="T9" fmla="*/ 5 h 126"/>
                <a:gd name="T10" fmla="*/ 73 w 8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6">
                  <a:moveTo>
                    <a:pt x="73" y="0"/>
                  </a:moveTo>
                  <a:cubicBezTo>
                    <a:pt x="73" y="0"/>
                    <a:pt x="51" y="53"/>
                    <a:pt x="0" y="120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67" y="58"/>
                    <a:pt x="89" y="5"/>
                    <a:pt x="89" y="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id="{19DBB926-87CD-DB44-875D-7A6C47A1BCF2}"/>
              </a:ext>
            </a:extLst>
          </p:cNvPr>
          <p:cNvGrpSpPr/>
          <p:nvPr/>
        </p:nvGrpSpPr>
        <p:grpSpPr>
          <a:xfrm>
            <a:off x="2493224" y="3517581"/>
            <a:ext cx="841821" cy="792065"/>
            <a:chOff x="486892" y="2851059"/>
            <a:chExt cx="1241600" cy="1168216"/>
          </a:xfrm>
        </p:grpSpPr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E5A8FF2-2D49-BA48-BA21-49DC75B7CF82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6892" y="2851059"/>
              <a:ext cx="1241600" cy="1168216"/>
            </a:xfrm>
            <a:custGeom>
              <a:avLst/>
              <a:gdLst>
                <a:gd name="T0" fmla="*/ 26 w 444"/>
                <a:gd name="T1" fmla="*/ 164 h 418"/>
                <a:gd name="T2" fmla="*/ 324 w 444"/>
                <a:gd name="T3" fmla="*/ 418 h 418"/>
                <a:gd name="T4" fmla="*/ 376 w 444"/>
                <a:gd name="T5" fmla="*/ 347 h 418"/>
                <a:gd name="T6" fmla="*/ 444 w 444"/>
                <a:gd name="T7" fmla="*/ 207 h 418"/>
                <a:gd name="T8" fmla="*/ 275 w 444"/>
                <a:gd name="T9" fmla="*/ 54 h 418"/>
                <a:gd name="T10" fmla="*/ 191 w 444"/>
                <a:gd name="T11" fmla="*/ 12 h 418"/>
                <a:gd name="T12" fmla="*/ 42 w 444"/>
                <a:gd name="T13" fmla="*/ 89 h 418"/>
                <a:gd name="T14" fmla="*/ 26 w 444"/>
                <a:gd name="T15" fmla="*/ 16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418">
                  <a:moveTo>
                    <a:pt x="26" y="164"/>
                  </a:moveTo>
                  <a:cubicBezTo>
                    <a:pt x="60" y="207"/>
                    <a:pt x="162" y="328"/>
                    <a:pt x="324" y="418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444" y="207"/>
                    <a:pt x="444" y="207"/>
                    <a:pt x="444" y="207"/>
                  </a:cubicBezTo>
                  <a:cubicBezTo>
                    <a:pt x="329" y="141"/>
                    <a:pt x="275" y="54"/>
                    <a:pt x="275" y="54"/>
                  </a:cubicBezTo>
                  <a:cubicBezTo>
                    <a:pt x="275" y="54"/>
                    <a:pt x="236" y="0"/>
                    <a:pt x="191" y="12"/>
                  </a:cubicBezTo>
                  <a:cubicBezTo>
                    <a:pt x="132" y="28"/>
                    <a:pt x="42" y="89"/>
                    <a:pt x="42" y="89"/>
                  </a:cubicBezTo>
                  <a:cubicBezTo>
                    <a:pt x="42" y="89"/>
                    <a:pt x="0" y="123"/>
                    <a:pt x="26" y="164"/>
                  </a:cubicBezTo>
                  <a:close/>
                </a:path>
              </a:pathLst>
            </a:custGeom>
            <a:gradFill>
              <a:gsLst>
                <a:gs pos="27000">
                  <a:srgbClr val="2980B9"/>
                </a:gs>
                <a:gs pos="58000">
                  <a:srgbClr val="2980B9">
                    <a:lumMod val="60000"/>
                    <a:lumOff val="40000"/>
                  </a:srgbClr>
                </a:gs>
                <a:gs pos="65000">
                  <a:srgbClr val="2980B9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FDA1F80E-9BE2-F941-B814-D744C25C6B4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516988" y="3051481"/>
              <a:ext cx="1003695" cy="953984"/>
            </a:xfrm>
            <a:custGeom>
              <a:avLst/>
              <a:gdLst>
                <a:gd name="T0" fmla="*/ 44 w 359"/>
                <a:gd name="T1" fmla="*/ 0 h 341"/>
                <a:gd name="T2" fmla="*/ 359 w 359"/>
                <a:gd name="T3" fmla="*/ 271 h 341"/>
                <a:gd name="T4" fmla="*/ 307 w 359"/>
                <a:gd name="T5" fmla="*/ 341 h 341"/>
                <a:gd name="T6" fmla="*/ 9 w 359"/>
                <a:gd name="T7" fmla="*/ 87 h 341"/>
                <a:gd name="T8" fmla="*/ 1 w 359"/>
                <a:gd name="T9" fmla="*/ 63 h 341"/>
                <a:gd name="T10" fmla="*/ 13 w 359"/>
                <a:gd name="T11" fmla="*/ 25 h 341"/>
                <a:gd name="T12" fmla="*/ 26 w 359"/>
                <a:gd name="T13" fmla="*/ 12 h 341"/>
                <a:gd name="T14" fmla="*/ 44 w 359"/>
                <a:gd name="T1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1">
                  <a:moveTo>
                    <a:pt x="44" y="0"/>
                  </a:moveTo>
                  <a:cubicBezTo>
                    <a:pt x="45" y="1"/>
                    <a:pt x="196" y="182"/>
                    <a:pt x="359" y="271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145" y="251"/>
                    <a:pt x="43" y="130"/>
                    <a:pt x="9" y="87"/>
                  </a:cubicBezTo>
                  <a:cubicBezTo>
                    <a:pt x="9" y="87"/>
                    <a:pt x="1" y="76"/>
                    <a:pt x="1" y="63"/>
                  </a:cubicBezTo>
                  <a:cubicBezTo>
                    <a:pt x="0" y="50"/>
                    <a:pt x="3" y="41"/>
                    <a:pt x="13" y="25"/>
                  </a:cubicBezTo>
                  <a:cubicBezTo>
                    <a:pt x="19" y="17"/>
                    <a:pt x="26" y="12"/>
                    <a:pt x="26" y="12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1A09FB34-C666-0448-AFD5-1B242FC7ED6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658022" y="3038331"/>
              <a:ext cx="903090" cy="785912"/>
            </a:xfrm>
            <a:custGeom>
              <a:avLst/>
              <a:gdLst>
                <a:gd name="T0" fmla="*/ 16 w 323"/>
                <a:gd name="T1" fmla="*/ 0 h 281"/>
                <a:gd name="T2" fmla="*/ 0 w 323"/>
                <a:gd name="T3" fmla="*/ 10 h 281"/>
                <a:gd name="T4" fmla="*/ 0 w 323"/>
                <a:gd name="T5" fmla="*/ 10 h 281"/>
                <a:gd name="T6" fmla="*/ 315 w 323"/>
                <a:gd name="T7" fmla="*/ 281 h 281"/>
                <a:gd name="T8" fmla="*/ 315 w 323"/>
                <a:gd name="T9" fmla="*/ 280 h 281"/>
                <a:gd name="T10" fmla="*/ 323 w 323"/>
                <a:gd name="T11" fmla="*/ 264 h 281"/>
                <a:gd name="T12" fmla="*/ 16 w 323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81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52" y="192"/>
                    <a:pt x="315" y="281"/>
                  </a:cubicBezTo>
                  <a:cubicBezTo>
                    <a:pt x="315" y="280"/>
                    <a:pt x="315" y="280"/>
                    <a:pt x="315" y="280"/>
                  </a:cubicBezTo>
                  <a:cubicBezTo>
                    <a:pt x="323" y="264"/>
                    <a:pt x="323" y="264"/>
                    <a:pt x="323" y="264"/>
                  </a:cubicBezTo>
                  <a:cubicBezTo>
                    <a:pt x="176" y="183"/>
                    <a:pt x="27" y="14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59">
            <a:extLst>
              <a:ext uri="{FF2B5EF4-FFF2-40B4-BE49-F238E27FC236}">
                <a16:creationId xmlns:a16="http://schemas.microsoft.com/office/drawing/2014/main" id="{9D7AF413-4625-8541-B8E0-C754D26AD691}"/>
              </a:ext>
            </a:extLst>
          </p:cNvPr>
          <p:cNvGrpSpPr/>
          <p:nvPr/>
        </p:nvGrpSpPr>
        <p:grpSpPr>
          <a:xfrm>
            <a:off x="3084947" y="3713315"/>
            <a:ext cx="162069" cy="162069"/>
            <a:chOff x="3204409" y="3245628"/>
            <a:chExt cx="239036" cy="239036"/>
          </a:xfrm>
        </p:grpSpPr>
        <p:sp>
          <p:nvSpPr>
            <p:cNvPr id="43" name="Oval 56">
              <a:extLst>
                <a:ext uri="{FF2B5EF4-FFF2-40B4-BE49-F238E27FC236}">
                  <a16:creationId xmlns:a16="http://schemas.microsoft.com/office/drawing/2014/main" id="{AF847AE5-34E8-EE42-BA14-8296C0B8501D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105">
              <a:extLst>
                <a:ext uri="{FF2B5EF4-FFF2-40B4-BE49-F238E27FC236}">
                  <a16:creationId xmlns:a16="http://schemas.microsoft.com/office/drawing/2014/main" id="{371D1672-3860-0748-B13D-3AA25B3C954B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107">
            <a:extLst>
              <a:ext uri="{FF2B5EF4-FFF2-40B4-BE49-F238E27FC236}">
                <a16:creationId xmlns:a16="http://schemas.microsoft.com/office/drawing/2014/main" id="{FF69B97F-BE85-E54E-BD41-3FB846650153}"/>
              </a:ext>
            </a:extLst>
          </p:cNvPr>
          <p:cNvGrpSpPr/>
          <p:nvPr/>
        </p:nvGrpSpPr>
        <p:grpSpPr>
          <a:xfrm>
            <a:off x="3502347" y="4007826"/>
            <a:ext cx="162069" cy="162069"/>
            <a:chOff x="3204409" y="3245628"/>
            <a:chExt cx="239036" cy="239036"/>
          </a:xfrm>
        </p:grpSpPr>
        <p:sp>
          <p:nvSpPr>
            <p:cNvPr id="46" name="Oval 108">
              <a:extLst>
                <a:ext uri="{FF2B5EF4-FFF2-40B4-BE49-F238E27FC236}">
                  <a16:creationId xmlns:a16="http://schemas.microsoft.com/office/drawing/2014/main" id="{AA8C87F5-2EE9-894B-8FC3-5ED838228828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109">
              <a:extLst>
                <a:ext uri="{FF2B5EF4-FFF2-40B4-BE49-F238E27FC236}">
                  <a16:creationId xmlns:a16="http://schemas.microsoft.com/office/drawing/2014/main" id="{E1ED50F6-4E1A-1140-A7AA-60F38E143B38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110">
            <a:extLst>
              <a:ext uri="{FF2B5EF4-FFF2-40B4-BE49-F238E27FC236}">
                <a16:creationId xmlns:a16="http://schemas.microsoft.com/office/drawing/2014/main" id="{DA437721-90C9-0447-BACB-B8F742F812C1}"/>
              </a:ext>
            </a:extLst>
          </p:cNvPr>
          <p:cNvGrpSpPr/>
          <p:nvPr/>
        </p:nvGrpSpPr>
        <p:grpSpPr>
          <a:xfrm>
            <a:off x="4002807" y="4094833"/>
            <a:ext cx="162069" cy="162069"/>
            <a:chOff x="3204409" y="3245628"/>
            <a:chExt cx="239036" cy="239036"/>
          </a:xfrm>
        </p:grpSpPr>
        <p:sp>
          <p:nvSpPr>
            <p:cNvPr id="49" name="Oval 111">
              <a:extLst>
                <a:ext uri="{FF2B5EF4-FFF2-40B4-BE49-F238E27FC236}">
                  <a16:creationId xmlns:a16="http://schemas.microsoft.com/office/drawing/2014/main" id="{A0B7AE26-C97F-3749-921A-16574F64A1B7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112">
              <a:extLst>
                <a:ext uri="{FF2B5EF4-FFF2-40B4-BE49-F238E27FC236}">
                  <a16:creationId xmlns:a16="http://schemas.microsoft.com/office/drawing/2014/main" id="{9A430745-4FD3-794D-A29F-9157702D08C2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113">
            <a:extLst>
              <a:ext uri="{FF2B5EF4-FFF2-40B4-BE49-F238E27FC236}">
                <a16:creationId xmlns:a16="http://schemas.microsoft.com/office/drawing/2014/main" id="{EB384E00-74F6-AF4F-BAAC-EC53FB280A63}"/>
              </a:ext>
            </a:extLst>
          </p:cNvPr>
          <p:cNvGrpSpPr/>
          <p:nvPr/>
        </p:nvGrpSpPr>
        <p:grpSpPr>
          <a:xfrm>
            <a:off x="4410826" y="3989794"/>
            <a:ext cx="162069" cy="162069"/>
            <a:chOff x="3204409" y="3245628"/>
            <a:chExt cx="239036" cy="239036"/>
          </a:xfrm>
        </p:grpSpPr>
        <p:sp>
          <p:nvSpPr>
            <p:cNvPr id="52" name="Oval 114">
              <a:extLst>
                <a:ext uri="{FF2B5EF4-FFF2-40B4-BE49-F238E27FC236}">
                  <a16:creationId xmlns:a16="http://schemas.microsoft.com/office/drawing/2014/main" id="{E0078DF5-B41C-7842-BFEB-E25B587ED1D4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115">
              <a:extLst>
                <a:ext uri="{FF2B5EF4-FFF2-40B4-BE49-F238E27FC236}">
                  <a16:creationId xmlns:a16="http://schemas.microsoft.com/office/drawing/2014/main" id="{7E8D836B-F79B-CB4F-A2BA-A0F215EA4A2B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125">
            <a:extLst>
              <a:ext uri="{FF2B5EF4-FFF2-40B4-BE49-F238E27FC236}">
                <a16:creationId xmlns:a16="http://schemas.microsoft.com/office/drawing/2014/main" id="{19D21DB9-C377-B94A-988C-8A79E677E1B4}"/>
              </a:ext>
            </a:extLst>
          </p:cNvPr>
          <p:cNvSpPr txBox="1"/>
          <p:nvPr/>
        </p:nvSpPr>
        <p:spPr>
          <a:xfrm>
            <a:off x="2442955" y="3062936"/>
            <a:ext cx="12321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2980B9"/>
                </a:solidFill>
                <a:latin typeface="Lato Black" pitchFamily="34" charset="0"/>
              </a:rPr>
              <a:t>1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000000"/>
                </a:solidFill>
                <a:latin typeface="Lato Light" pitchFamily="34" charset="0"/>
              </a:rPr>
              <a:t>Reactor Venting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endParaRPr lang="en-US" sz="1200" dirty="0">
              <a:solidFill>
                <a:srgbClr val="000000"/>
              </a:solidFill>
              <a:latin typeface="Lato Light" pitchFamily="34" charset="0"/>
            </a:endParaRPr>
          </a:p>
        </p:txBody>
      </p:sp>
      <p:sp>
        <p:nvSpPr>
          <p:cNvPr id="55" name="TextBox 126">
            <a:extLst>
              <a:ext uri="{FF2B5EF4-FFF2-40B4-BE49-F238E27FC236}">
                <a16:creationId xmlns:a16="http://schemas.microsoft.com/office/drawing/2014/main" id="{0DA23C36-FA1F-B645-9917-D3DF2DCCBBF3}"/>
              </a:ext>
            </a:extLst>
          </p:cNvPr>
          <p:cNvSpPr txBox="1"/>
          <p:nvPr/>
        </p:nvSpPr>
        <p:spPr>
          <a:xfrm>
            <a:off x="4200759" y="2438984"/>
            <a:ext cx="122417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9BBB59"/>
                </a:solidFill>
                <a:latin typeface="Lato Black" pitchFamily="34" charset="0"/>
              </a:rPr>
              <a:t>4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000000"/>
                </a:solidFill>
                <a:latin typeface="Lato Light" pitchFamily="34" charset="0"/>
              </a:rPr>
              <a:t>Pumping down to 10</a:t>
            </a:r>
            <a:r>
              <a:rPr lang="en-US" sz="1200" baseline="30000" dirty="0">
                <a:solidFill>
                  <a:srgbClr val="000000"/>
                </a:solidFill>
                <a:latin typeface="Lato Light" pitchFamily="34" charset="0"/>
              </a:rPr>
              <a:t>-4</a:t>
            </a:r>
            <a:r>
              <a:rPr lang="en-US" sz="1200" dirty="0">
                <a:solidFill>
                  <a:srgbClr val="000000"/>
                </a:solidFill>
                <a:latin typeface="Lato Light" pitchFamily="34" charset="0"/>
              </a:rPr>
              <a:t> Tor</a:t>
            </a:r>
          </a:p>
        </p:txBody>
      </p:sp>
      <p:sp>
        <p:nvSpPr>
          <p:cNvPr id="56" name="TextBox 127">
            <a:extLst>
              <a:ext uri="{FF2B5EF4-FFF2-40B4-BE49-F238E27FC236}">
                <a16:creationId xmlns:a16="http://schemas.microsoft.com/office/drawing/2014/main" id="{ACADCC9B-4678-F54F-B149-DD805BDF4A26}"/>
              </a:ext>
            </a:extLst>
          </p:cNvPr>
          <p:cNvSpPr txBox="1"/>
          <p:nvPr/>
        </p:nvSpPr>
        <p:spPr>
          <a:xfrm>
            <a:off x="2563415" y="2438984"/>
            <a:ext cx="1111645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16A085"/>
                </a:solidFill>
                <a:latin typeface="Lato Black" pitchFamily="34" charset="0"/>
              </a:rPr>
              <a:t>5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000000"/>
                </a:solidFill>
                <a:latin typeface="Lato Light" pitchFamily="34" charset="0"/>
              </a:rPr>
              <a:t>Liner replacement</a:t>
            </a:r>
          </a:p>
        </p:txBody>
      </p:sp>
      <p:sp>
        <p:nvSpPr>
          <p:cNvPr id="57" name="TextBox 128">
            <a:extLst>
              <a:ext uri="{FF2B5EF4-FFF2-40B4-BE49-F238E27FC236}">
                <a16:creationId xmlns:a16="http://schemas.microsoft.com/office/drawing/2014/main" id="{DBE1ECEC-56D0-1640-879E-AD2F5C258072}"/>
              </a:ext>
            </a:extLst>
          </p:cNvPr>
          <p:cNvSpPr txBox="1"/>
          <p:nvPr/>
        </p:nvSpPr>
        <p:spPr>
          <a:xfrm>
            <a:off x="4216618" y="3076284"/>
            <a:ext cx="8433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F39C12"/>
                </a:solidFill>
                <a:latin typeface="Lato Black" pitchFamily="34" charset="0"/>
              </a:rPr>
              <a:t>5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000000"/>
                </a:solidFill>
                <a:latin typeface="Lato Light" pitchFamily="34" charset="0"/>
              </a:rPr>
              <a:t>Plasma cleaning</a:t>
            </a:r>
          </a:p>
        </p:txBody>
      </p:sp>
      <p:grpSp>
        <p:nvGrpSpPr>
          <p:cNvPr id="58" name="Group 27">
            <a:extLst>
              <a:ext uri="{FF2B5EF4-FFF2-40B4-BE49-F238E27FC236}">
                <a16:creationId xmlns:a16="http://schemas.microsoft.com/office/drawing/2014/main" id="{E3F9B018-1CB9-F549-A43C-480A4A467300}"/>
              </a:ext>
            </a:extLst>
          </p:cNvPr>
          <p:cNvGrpSpPr/>
          <p:nvPr/>
        </p:nvGrpSpPr>
        <p:grpSpPr>
          <a:xfrm>
            <a:off x="3207566" y="3069621"/>
            <a:ext cx="576825" cy="710952"/>
            <a:chOff x="1540474" y="2170677"/>
            <a:chExt cx="850759" cy="1088588"/>
          </a:xfrm>
        </p:grpSpPr>
        <p:sp>
          <p:nvSpPr>
            <p:cNvPr id="59" name="Oval 130">
              <a:extLst>
                <a:ext uri="{FF2B5EF4-FFF2-40B4-BE49-F238E27FC236}">
                  <a16:creationId xmlns:a16="http://schemas.microsoft.com/office/drawing/2014/main" id="{D4224825-1EC5-9243-8AF3-77DF6DA79205}"/>
                </a:ext>
              </a:extLst>
            </p:cNvPr>
            <p:cNvSpPr/>
            <p:nvPr/>
          </p:nvSpPr>
          <p:spPr>
            <a:xfrm>
              <a:off x="2301248" y="2170677"/>
              <a:ext cx="89985" cy="89985"/>
            </a:xfrm>
            <a:prstGeom prst="ellipse">
              <a:avLst/>
            </a:prstGeom>
            <a:solidFill>
              <a:srgbClr val="288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Elbow Connector 2055">
              <a:extLst>
                <a:ext uri="{FF2B5EF4-FFF2-40B4-BE49-F238E27FC236}">
                  <a16:creationId xmlns:a16="http://schemas.microsoft.com/office/drawing/2014/main" id="{DEF8F12C-77F0-D042-9920-830E0C0FFDAC}"/>
                </a:ext>
              </a:extLst>
            </p:cNvPr>
            <p:cNvCxnSpPr/>
            <p:nvPr/>
          </p:nvCxnSpPr>
          <p:spPr>
            <a:xfrm flipV="1">
              <a:off x="1540474" y="2260662"/>
              <a:ext cx="805767" cy="998603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206BE5BF-675D-A441-AAF2-E616DE22C14E}"/>
              </a:ext>
            </a:extLst>
          </p:cNvPr>
          <p:cNvGrpSpPr/>
          <p:nvPr/>
        </p:nvGrpSpPr>
        <p:grpSpPr>
          <a:xfrm>
            <a:off x="3624965" y="2543654"/>
            <a:ext cx="159426" cy="1545206"/>
            <a:chOff x="2156096" y="1414615"/>
            <a:chExt cx="235137" cy="2279023"/>
          </a:xfrm>
        </p:grpSpPr>
        <p:sp>
          <p:nvSpPr>
            <p:cNvPr id="62" name="Oval 2053">
              <a:extLst>
                <a:ext uri="{FF2B5EF4-FFF2-40B4-BE49-F238E27FC236}">
                  <a16:creationId xmlns:a16="http://schemas.microsoft.com/office/drawing/2014/main" id="{1A1DE5BB-B4D1-634A-A817-6B02DD52C165}"/>
                </a:ext>
              </a:extLst>
            </p:cNvPr>
            <p:cNvSpPr/>
            <p:nvPr/>
          </p:nvSpPr>
          <p:spPr>
            <a:xfrm>
              <a:off x="2301248" y="1414615"/>
              <a:ext cx="89985" cy="89985"/>
            </a:xfrm>
            <a:prstGeom prst="ellipse">
              <a:avLst/>
            </a:prstGeom>
            <a:solidFill>
              <a:srgbClr val="15A0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" name="Elbow Connector 2057">
              <a:extLst>
                <a:ext uri="{FF2B5EF4-FFF2-40B4-BE49-F238E27FC236}">
                  <a16:creationId xmlns:a16="http://schemas.microsoft.com/office/drawing/2014/main" id="{D4B91BD0-4C8E-944A-9BA1-146393974235}"/>
                </a:ext>
              </a:extLst>
            </p:cNvPr>
            <p:cNvCxnSpPr/>
            <p:nvPr/>
          </p:nvCxnSpPr>
          <p:spPr>
            <a:xfrm flipV="1">
              <a:off x="2156096" y="1459608"/>
              <a:ext cx="235137" cy="2234030"/>
            </a:xfrm>
            <a:prstGeom prst="bentConnector3">
              <a:avLst>
                <a:gd name="adj1" fmla="val 197220"/>
              </a:avLst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64" name="Group 29">
            <a:extLst>
              <a:ext uri="{FF2B5EF4-FFF2-40B4-BE49-F238E27FC236}">
                <a16:creationId xmlns:a16="http://schemas.microsoft.com/office/drawing/2014/main" id="{56DF1D63-5172-EF49-8506-2AC88867F7D1}"/>
              </a:ext>
            </a:extLst>
          </p:cNvPr>
          <p:cNvGrpSpPr/>
          <p:nvPr/>
        </p:nvGrpSpPr>
        <p:grpSpPr>
          <a:xfrm>
            <a:off x="4083842" y="2543654"/>
            <a:ext cx="156933" cy="1590631"/>
            <a:chOff x="2832892" y="1414615"/>
            <a:chExt cx="231460" cy="2346019"/>
          </a:xfrm>
        </p:grpSpPr>
        <p:sp>
          <p:nvSpPr>
            <p:cNvPr id="65" name="Oval 129">
              <a:extLst>
                <a:ext uri="{FF2B5EF4-FFF2-40B4-BE49-F238E27FC236}">
                  <a16:creationId xmlns:a16="http://schemas.microsoft.com/office/drawing/2014/main" id="{C4A3ADF1-BA9B-BC43-938D-8D495B50AB30}"/>
                </a:ext>
              </a:extLst>
            </p:cNvPr>
            <p:cNvSpPr/>
            <p:nvPr/>
          </p:nvSpPr>
          <p:spPr>
            <a:xfrm>
              <a:off x="2974367" y="1414615"/>
              <a:ext cx="89985" cy="89985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6" name="Elbow Connector 2060">
              <a:extLst>
                <a:ext uri="{FF2B5EF4-FFF2-40B4-BE49-F238E27FC236}">
                  <a16:creationId xmlns:a16="http://schemas.microsoft.com/office/drawing/2014/main" id="{A9671DEA-3C63-EA42-BCBA-877D191BDFA8}"/>
                </a:ext>
              </a:extLst>
            </p:cNvPr>
            <p:cNvCxnSpPr/>
            <p:nvPr/>
          </p:nvCxnSpPr>
          <p:spPr>
            <a:xfrm rot="5400000" flipH="1" flipV="1">
              <a:off x="1753117" y="2539384"/>
              <a:ext cx="2301025" cy="141475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67" name="Group 30">
            <a:extLst>
              <a:ext uri="{FF2B5EF4-FFF2-40B4-BE49-F238E27FC236}">
                <a16:creationId xmlns:a16="http://schemas.microsoft.com/office/drawing/2014/main" id="{BE7F79C0-E7B3-B840-84C9-1B15D558DB6D}"/>
              </a:ext>
            </a:extLst>
          </p:cNvPr>
          <p:cNvGrpSpPr/>
          <p:nvPr/>
        </p:nvGrpSpPr>
        <p:grpSpPr>
          <a:xfrm>
            <a:off x="4179764" y="3056273"/>
            <a:ext cx="270514" cy="1014556"/>
            <a:chOff x="2974367" y="2170677"/>
            <a:chExt cx="398981" cy="1496367"/>
          </a:xfrm>
        </p:grpSpPr>
        <p:sp>
          <p:nvSpPr>
            <p:cNvPr id="68" name="Oval 131">
              <a:extLst>
                <a:ext uri="{FF2B5EF4-FFF2-40B4-BE49-F238E27FC236}">
                  <a16:creationId xmlns:a16="http://schemas.microsoft.com/office/drawing/2014/main" id="{BE820F71-69A1-4945-8F4B-A975BE3985B7}"/>
                </a:ext>
              </a:extLst>
            </p:cNvPr>
            <p:cNvSpPr/>
            <p:nvPr/>
          </p:nvSpPr>
          <p:spPr>
            <a:xfrm>
              <a:off x="2974367" y="2170677"/>
              <a:ext cx="89985" cy="89985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9" name="Elbow Connector 2064">
              <a:extLst>
                <a:ext uri="{FF2B5EF4-FFF2-40B4-BE49-F238E27FC236}">
                  <a16:creationId xmlns:a16="http://schemas.microsoft.com/office/drawing/2014/main" id="{9CC367C4-6F8C-2B44-9D1A-6A120A1226E8}"/>
                </a:ext>
              </a:extLst>
            </p:cNvPr>
            <p:cNvCxnSpPr/>
            <p:nvPr/>
          </p:nvCxnSpPr>
          <p:spPr>
            <a:xfrm rot="10800000">
              <a:off x="3019361" y="2260663"/>
              <a:ext cx="353987" cy="1406381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C3A287EB-F58C-BE43-AA99-C86FE0F3FD60}"/>
              </a:ext>
            </a:extLst>
          </p:cNvPr>
          <p:cNvSpPr/>
          <p:nvPr/>
        </p:nvSpPr>
        <p:spPr>
          <a:xfrm>
            <a:off x="5528861" y="958676"/>
            <a:ext cx="1457031" cy="1912454"/>
          </a:xfrm>
          <a:prstGeom prst="rect">
            <a:avLst/>
          </a:prstGeom>
          <a:solidFill>
            <a:srgbClr val="2C3E50"/>
          </a:solid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116">
            <a:extLst>
              <a:ext uri="{FF2B5EF4-FFF2-40B4-BE49-F238E27FC236}">
                <a16:creationId xmlns:a16="http://schemas.microsoft.com/office/drawing/2014/main" id="{0CFF7751-9F22-5E40-B082-D9E92B5D03FC}"/>
              </a:ext>
            </a:extLst>
          </p:cNvPr>
          <p:cNvGrpSpPr/>
          <p:nvPr/>
        </p:nvGrpSpPr>
        <p:grpSpPr>
          <a:xfrm>
            <a:off x="5050254" y="3297506"/>
            <a:ext cx="239036" cy="239036"/>
            <a:chOff x="3391621" y="3114973"/>
            <a:chExt cx="239036" cy="239036"/>
          </a:xfrm>
        </p:grpSpPr>
        <p:sp>
          <p:nvSpPr>
            <p:cNvPr id="72" name="Oval 117">
              <a:extLst>
                <a:ext uri="{FF2B5EF4-FFF2-40B4-BE49-F238E27FC236}">
                  <a16:creationId xmlns:a16="http://schemas.microsoft.com/office/drawing/2014/main" id="{806B3E54-C2E0-754C-95B5-F3D07EE0E0B2}"/>
                </a:ext>
              </a:extLst>
            </p:cNvPr>
            <p:cNvSpPr/>
            <p:nvPr/>
          </p:nvSpPr>
          <p:spPr>
            <a:xfrm>
              <a:off x="3391621" y="3114973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118">
              <a:extLst>
                <a:ext uri="{FF2B5EF4-FFF2-40B4-BE49-F238E27FC236}">
                  <a16:creationId xmlns:a16="http://schemas.microsoft.com/office/drawing/2014/main" id="{A88F49CF-6899-4C4C-879D-D8B781F1E101}"/>
                </a:ext>
              </a:extLst>
            </p:cNvPr>
            <p:cNvSpPr/>
            <p:nvPr/>
          </p:nvSpPr>
          <p:spPr>
            <a:xfrm>
              <a:off x="3449807" y="3173159"/>
              <a:ext cx="122664" cy="122664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2049">
            <a:extLst>
              <a:ext uri="{FF2B5EF4-FFF2-40B4-BE49-F238E27FC236}">
                <a16:creationId xmlns:a16="http://schemas.microsoft.com/office/drawing/2014/main" id="{E4F00C12-0CF4-3040-9AD8-9C6B3C9DB737}"/>
              </a:ext>
            </a:extLst>
          </p:cNvPr>
          <p:cNvGrpSpPr/>
          <p:nvPr/>
        </p:nvGrpSpPr>
        <p:grpSpPr>
          <a:xfrm>
            <a:off x="5808414" y="1212334"/>
            <a:ext cx="897925" cy="869008"/>
            <a:chOff x="6723452" y="1709095"/>
            <a:chExt cx="897925" cy="869008"/>
          </a:xfrm>
        </p:grpSpPr>
        <p:pic>
          <p:nvPicPr>
            <p:cNvPr id="75" name="Picture 1">
              <a:extLst>
                <a:ext uri="{FF2B5EF4-FFF2-40B4-BE49-F238E27FC236}">
                  <a16:creationId xmlns:a16="http://schemas.microsoft.com/office/drawing/2014/main" id="{B19A7CD8-9BFD-8E4C-9644-B9C82B7C1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452" y="2422665"/>
              <a:ext cx="897925" cy="155438"/>
            </a:xfrm>
            <a:prstGeom prst="rect">
              <a:avLst/>
            </a:prstGeom>
          </p:spPr>
        </p:pic>
        <p:sp>
          <p:nvSpPr>
            <p:cNvPr id="76" name="Oval 2068">
              <a:extLst>
                <a:ext uri="{FF2B5EF4-FFF2-40B4-BE49-F238E27FC236}">
                  <a16:creationId xmlns:a16="http://schemas.microsoft.com/office/drawing/2014/main" id="{E7404D83-3E54-4C4D-8819-91FA0D2D15FB}"/>
                </a:ext>
              </a:extLst>
            </p:cNvPr>
            <p:cNvSpPr/>
            <p:nvPr/>
          </p:nvSpPr>
          <p:spPr>
            <a:xfrm>
              <a:off x="6778883" y="1709095"/>
              <a:ext cx="773081" cy="773081"/>
            </a:xfrm>
            <a:prstGeom prst="ellipse">
              <a:avLst/>
            </a:prstGeom>
            <a:solidFill>
              <a:srgbClr val="2C3E50"/>
            </a:solidFill>
            <a:ln w="9525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152">
              <a:extLst>
                <a:ext uri="{FF2B5EF4-FFF2-40B4-BE49-F238E27FC236}">
                  <a16:creationId xmlns:a16="http://schemas.microsoft.com/office/drawing/2014/main" id="{E776D6D2-11EE-7E4C-B23D-DFA17FB901FD}"/>
                </a:ext>
              </a:extLst>
            </p:cNvPr>
            <p:cNvSpPr/>
            <p:nvPr/>
          </p:nvSpPr>
          <p:spPr>
            <a:xfrm>
              <a:off x="6850731" y="1776180"/>
              <a:ext cx="638910" cy="638910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8A2ACCDD-E68D-B646-8F1C-EA59ED577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333" y="1918166"/>
              <a:ext cx="382181" cy="390724"/>
            </a:xfrm>
            <a:custGeom>
              <a:avLst/>
              <a:gdLst>
                <a:gd name="T0" fmla="*/ 29 w 360"/>
                <a:gd name="T1" fmla="*/ 65 h 368"/>
                <a:gd name="T2" fmla="*/ 79 w 360"/>
                <a:gd name="T3" fmla="*/ 65 h 368"/>
                <a:gd name="T4" fmla="*/ 101 w 360"/>
                <a:gd name="T5" fmla="*/ 170 h 368"/>
                <a:gd name="T6" fmla="*/ 29 w 360"/>
                <a:gd name="T7" fmla="*/ 65 h 368"/>
                <a:gd name="T8" fmla="*/ 180 w 360"/>
                <a:gd name="T9" fmla="*/ 25 h 368"/>
                <a:gd name="T10" fmla="*/ 256 w 360"/>
                <a:gd name="T11" fmla="*/ 55 h 368"/>
                <a:gd name="T12" fmla="*/ 180 w 360"/>
                <a:gd name="T13" fmla="*/ 86 h 368"/>
                <a:gd name="T14" fmla="*/ 104 w 360"/>
                <a:gd name="T15" fmla="*/ 55 h 368"/>
                <a:gd name="T16" fmla="*/ 180 w 360"/>
                <a:gd name="T17" fmla="*/ 25 h 368"/>
                <a:gd name="T18" fmla="*/ 259 w 360"/>
                <a:gd name="T19" fmla="*/ 170 h 368"/>
                <a:gd name="T20" fmla="*/ 281 w 360"/>
                <a:gd name="T21" fmla="*/ 65 h 368"/>
                <a:gd name="T22" fmla="*/ 331 w 360"/>
                <a:gd name="T23" fmla="*/ 65 h 368"/>
                <a:gd name="T24" fmla="*/ 259 w 360"/>
                <a:gd name="T25" fmla="*/ 170 h 368"/>
                <a:gd name="T26" fmla="*/ 204 w 360"/>
                <a:gd name="T27" fmla="*/ 271 h 368"/>
                <a:gd name="T28" fmla="*/ 262 w 360"/>
                <a:gd name="T29" fmla="*/ 202 h 368"/>
                <a:gd name="T30" fmla="*/ 360 w 360"/>
                <a:gd name="T31" fmla="*/ 51 h 368"/>
                <a:gd name="T32" fmla="*/ 346 w 360"/>
                <a:gd name="T33" fmla="*/ 37 h 368"/>
                <a:gd name="T34" fmla="*/ 278 w 360"/>
                <a:gd name="T35" fmla="*/ 37 h 368"/>
                <a:gd name="T36" fmla="*/ 180 w 360"/>
                <a:gd name="T37" fmla="*/ 0 h 368"/>
                <a:gd name="T38" fmla="*/ 83 w 360"/>
                <a:gd name="T39" fmla="*/ 37 h 368"/>
                <a:gd name="T40" fmla="*/ 14 w 360"/>
                <a:gd name="T41" fmla="*/ 37 h 368"/>
                <a:gd name="T42" fmla="*/ 0 w 360"/>
                <a:gd name="T43" fmla="*/ 51 h 368"/>
                <a:gd name="T44" fmla="*/ 99 w 360"/>
                <a:gd name="T45" fmla="*/ 202 h 368"/>
                <a:gd name="T46" fmla="*/ 157 w 360"/>
                <a:gd name="T47" fmla="*/ 271 h 368"/>
                <a:gd name="T48" fmla="*/ 157 w 360"/>
                <a:gd name="T49" fmla="*/ 297 h 368"/>
                <a:gd name="T50" fmla="*/ 91 w 360"/>
                <a:gd name="T51" fmla="*/ 332 h 368"/>
                <a:gd name="T52" fmla="*/ 180 w 360"/>
                <a:gd name="T53" fmla="*/ 368 h 368"/>
                <a:gd name="T54" fmla="*/ 269 w 360"/>
                <a:gd name="T55" fmla="*/ 332 h 368"/>
                <a:gd name="T56" fmla="*/ 204 w 360"/>
                <a:gd name="T57" fmla="*/ 297 h 368"/>
                <a:gd name="T58" fmla="*/ 204 w 360"/>
                <a:gd name="T59" fmla="*/ 27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1" y="114"/>
                    <a:pt x="90" y="146"/>
                    <a:pt x="101" y="170"/>
                  </a:cubicBezTo>
                  <a:cubicBezTo>
                    <a:pt x="66" y="146"/>
                    <a:pt x="34" y="119"/>
                    <a:pt x="29" y="65"/>
                  </a:cubicBezTo>
                  <a:close/>
                  <a:moveTo>
                    <a:pt x="180" y="25"/>
                  </a:moveTo>
                  <a:cubicBezTo>
                    <a:pt x="235" y="25"/>
                    <a:pt x="256" y="47"/>
                    <a:pt x="256" y="55"/>
                  </a:cubicBezTo>
                  <a:cubicBezTo>
                    <a:pt x="256" y="64"/>
                    <a:pt x="235" y="86"/>
                    <a:pt x="180" y="86"/>
                  </a:cubicBezTo>
                  <a:cubicBezTo>
                    <a:pt x="126" y="86"/>
                    <a:pt x="104" y="64"/>
                    <a:pt x="104" y="55"/>
                  </a:cubicBezTo>
                  <a:cubicBezTo>
                    <a:pt x="104" y="47"/>
                    <a:pt x="126" y="25"/>
                    <a:pt x="180" y="25"/>
                  </a:cubicBezTo>
                  <a:close/>
                  <a:moveTo>
                    <a:pt x="259" y="170"/>
                  </a:moveTo>
                  <a:cubicBezTo>
                    <a:pt x="271" y="146"/>
                    <a:pt x="280" y="114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7" y="119"/>
                    <a:pt x="294" y="146"/>
                    <a:pt x="259" y="170"/>
                  </a:cubicBezTo>
                  <a:close/>
                  <a:moveTo>
                    <a:pt x="204" y="271"/>
                  </a:moveTo>
                  <a:cubicBezTo>
                    <a:pt x="204" y="242"/>
                    <a:pt x="226" y="226"/>
                    <a:pt x="262" y="202"/>
                  </a:cubicBezTo>
                  <a:cubicBezTo>
                    <a:pt x="306" y="173"/>
                    <a:pt x="360" y="137"/>
                    <a:pt x="360" y="51"/>
                  </a:cubicBezTo>
                  <a:cubicBezTo>
                    <a:pt x="360" y="43"/>
                    <a:pt x="354" y="37"/>
                    <a:pt x="346" y="37"/>
                  </a:cubicBezTo>
                  <a:cubicBezTo>
                    <a:pt x="278" y="37"/>
                    <a:pt x="278" y="37"/>
                    <a:pt x="278" y="37"/>
                  </a:cubicBezTo>
                  <a:cubicBezTo>
                    <a:pt x="268" y="19"/>
                    <a:pt x="239" y="0"/>
                    <a:pt x="180" y="0"/>
                  </a:cubicBezTo>
                  <a:cubicBezTo>
                    <a:pt x="122" y="0"/>
                    <a:pt x="93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7" y="37"/>
                    <a:pt x="0" y="43"/>
                    <a:pt x="0" y="51"/>
                  </a:cubicBezTo>
                  <a:cubicBezTo>
                    <a:pt x="0" y="137"/>
                    <a:pt x="55" y="173"/>
                    <a:pt x="99" y="202"/>
                  </a:cubicBezTo>
                  <a:cubicBezTo>
                    <a:pt x="135" y="226"/>
                    <a:pt x="157" y="242"/>
                    <a:pt x="157" y="271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19" y="302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2" y="302"/>
                    <a:pt x="204" y="297"/>
                  </a:cubicBezTo>
                  <a:cubicBezTo>
                    <a:pt x="204" y="271"/>
                    <a:pt x="204" y="271"/>
                    <a:pt x="20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9" name="TextBox 148">
            <a:extLst>
              <a:ext uri="{FF2B5EF4-FFF2-40B4-BE49-F238E27FC236}">
                <a16:creationId xmlns:a16="http://schemas.microsoft.com/office/drawing/2014/main" id="{2159651B-4D44-9C4C-8CB3-574A45F2B305}"/>
              </a:ext>
            </a:extLst>
          </p:cNvPr>
          <p:cNvSpPr txBox="1"/>
          <p:nvPr/>
        </p:nvSpPr>
        <p:spPr>
          <a:xfrm>
            <a:off x="5649104" y="2072822"/>
            <a:ext cx="1216544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FFFFFF"/>
                </a:solidFill>
                <a:latin typeface="Lato Black" pitchFamily="34" charset="0"/>
              </a:rPr>
              <a:t>EASY LINER replacement by a single person</a:t>
            </a:r>
          </a:p>
        </p:txBody>
      </p:sp>
      <p:cxnSp>
        <p:nvCxnSpPr>
          <p:cNvPr id="80" name="Elbow Connector 2071">
            <a:extLst>
              <a:ext uri="{FF2B5EF4-FFF2-40B4-BE49-F238E27FC236}">
                <a16:creationId xmlns:a16="http://schemas.microsoft.com/office/drawing/2014/main" id="{6E35734C-D868-D84E-9565-ECF44BEA5697}"/>
              </a:ext>
            </a:extLst>
          </p:cNvPr>
          <p:cNvCxnSpPr/>
          <p:nvPr/>
        </p:nvCxnSpPr>
        <p:spPr>
          <a:xfrm rot="5400000" flipH="1" flipV="1">
            <a:off x="5014875" y="2731537"/>
            <a:ext cx="779054" cy="469260"/>
          </a:xfrm>
          <a:prstGeom prst="bentConnector3">
            <a:avLst>
              <a:gd name="adj1" fmla="val 107056"/>
            </a:avLst>
          </a:prstGeom>
          <a:noFill/>
          <a:ln w="6350" cap="flat" cmpd="sng" algn="ctr">
            <a:solidFill>
              <a:srgbClr val="95A5A6"/>
            </a:solidFill>
            <a:prstDash val="dash"/>
            <a:miter lim="800000"/>
          </a:ln>
          <a:effectLst/>
        </p:spPr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13C6B6C5-233A-C745-B3B0-5059DC50EC71}"/>
              </a:ext>
            </a:extLst>
          </p:cNvPr>
          <p:cNvSpPr txBox="1"/>
          <p:nvPr/>
        </p:nvSpPr>
        <p:spPr>
          <a:xfrm>
            <a:off x="243854" y="2920270"/>
            <a:ext cx="1911633" cy="1538883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ZERO</a:t>
            </a:r>
          </a:p>
          <a:p>
            <a:pPr algn="ctr"/>
            <a:r>
              <a:rPr lang="fr-FR" sz="32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CROSS</a:t>
            </a:r>
            <a:r>
              <a:rPr lang="fr-FR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CONTAMINATION</a:t>
            </a:r>
            <a:endParaRPr lang="fr-FR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30649E5-4C8F-9540-87E8-7D4D4C63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ICP-RIE equipment for deep etching 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E401-0B55-0242-89E6-FC518FC56D9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30F8E1B-25B2-EF42-A0C3-9F8EE69A2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303" y="821627"/>
            <a:ext cx="3287818" cy="39399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3E9302-7D27-AD4B-A358-B1BAE73D21E6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6D5BAF7C-13E9-114C-BF61-D03C9B40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862858"/>
              </p:ext>
            </p:extLst>
          </p:nvPr>
        </p:nvGraphicFramePr>
        <p:xfrm>
          <a:off x="203214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C7700B30-5846-6040-9E3C-AF89029C1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747229"/>
              </p:ext>
            </p:extLst>
          </p:nvPr>
        </p:nvGraphicFramePr>
        <p:xfrm>
          <a:off x="2072778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819CE02B-A47C-DD41-97EF-276731E38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226800"/>
              </p:ext>
            </p:extLst>
          </p:nvPr>
        </p:nvGraphicFramePr>
        <p:xfrm>
          <a:off x="3942343" y="24699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Freeform 6">
            <a:extLst>
              <a:ext uri="{FF2B5EF4-FFF2-40B4-BE49-F238E27FC236}">
                <a16:creationId xmlns:a16="http://schemas.microsoft.com/office/drawing/2014/main" id="{0B27A927-79E5-9B49-94C3-380980D022A0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9549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4B0F2E8-7D60-5D4E-8821-CBF5858AFD4A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06AADD74-8383-C645-966B-540B1781577C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84">
            <a:extLst>
              <a:ext uri="{FF2B5EF4-FFF2-40B4-BE49-F238E27FC236}">
                <a16:creationId xmlns:a16="http://schemas.microsoft.com/office/drawing/2014/main" id="{5F6F876B-E1FE-D14D-BF64-D487F56195C4}"/>
              </a:ext>
            </a:extLst>
          </p:cNvPr>
          <p:cNvSpPr txBox="1"/>
          <p:nvPr/>
        </p:nvSpPr>
        <p:spPr>
          <a:xfrm>
            <a:off x="82811" y="3719774"/>
            <a:ext cx="165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Wide process range for silicon, silicon carbide, glass, sapphire, and quartz deep etch</a:t>
            </a:r>
          </a:p>
        </p:txBody>
      </p:sp>
      <p:sp>
        <p:nvSpPr>
          <p:cNvPr id="32" name="TextBox 87">
            <a:extLst>
              <a:ext uri="{FF2B5EF4-FFF2-40B4-BE49-F238E27FC236}">
                <a16:creationId xmlns:a16="http://schemas.microsoft.com/office/drawing/2014/main" id="{1EE6ED81-10D8-E546-A9F4-5AEA02E4CA6C}"/>
              </a:ext>
            </a:extLst>
          </p:cNvPr>
          <p:cNvSpPr txBox="1"/>
          <p:nvPr/>
        </p:nvSpPr>
        <p:spPr>
          <a:xfrm>
            <a:off x="1951166" y="3719774"/>
            <a:ext cx="1656000" cy="81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Support time-multiplexed processes (Bosch) in conventional dry etch reactor</a:t>
            </a:r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19799889-E211-9446-A395-5D4A37297572}"/>
              </a:ext>
            </a:extLst>
          </p:cNvPr>
          <p:cNvSpPr txBox="1"/>
          <p:nvPr/>
        </p:nvSpPr>
        <p:spPr>
          <a:xfrm>
            <a:off x="3821198" y="3719774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 pieces up to full  200 mm wafer</a:t>
            </a:r>
          </a:p>
        </p:txBody>
      </p:sp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03904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Portfolio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5402A5-EFFE-EE42-AA0C-80CC894FC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44" y="771511"/>
            <a:ext cx="3954648" cy="371187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7871318-2FB4-BA4A-9295-036CE68643F5}"/>
              </a:ext>
            </a:extLst>
          </p:cNvPr>
          <p:cNvCxnSpPr/>
          <p:nvPr/>
        </p:nvCxnSpPr>
        <p:spPr>
          <a:xfrm flipV="1">
            <a:off x="4462518" y="912547"/>
            <a:ext cx="0" cy="3394983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">
            <a:extLst>
              <a:ext uri="{FF2B5EF4-FFF2-40B4-BE49-F238E27FC236}">
                <a16:creationId xmlns:a16="http://schemas.microsoft.com/office/drawing/2014/main" id="{F70E3FBA-682B-F644-A6AD-EEEF8B58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100" y="1033289"/>
            <a:ext cx="137490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Clamping ring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C03B025C-B1F9-BE4D-B174-07F78C9A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087" y="2118630"/>
            <a:ext cx="143486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Wafer</a:t>
            </a: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63642F08-D108-1A40-B033-731BC9F37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554" y="3851598"/>
            <a:ext cx="1528610" cy="3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Base plate</a:t>
            </a:r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614CF41-B5C2-014A-92CB-64FE735A7C66}"/>
              </a:ext>
            </a:extLst>
          </p:cNvPr>
          <p:cNvSpPr/>
          <p:nvPr/>
        </p:nvSpPr>
        <p:spPr>
          <a:xfrm rot="1346725" flipH="1" flipV="1">
            <a:off x="7436514" y="802860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B1111A2-8A56-3D46-9BC8-53624D511DB7}"/>
              </a:ext>
            </a:extLst>
          </p:cNvPr>
          <p:cNvSpPr/>
          <p:nvPr/>
        </p:nvSpPr>
        <p:spPr>
          <a:xfrm rot="1346725" flipH="1" flipV="1">
            <a:off x="7436514" y="1951057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F3CC65AF-9B5F-5C41-94C6-F83CC5F09BE5}"/>
              </a:ext>
            </a:extLst>
          </p:cNvPr>
          <p:cNvSpPr/>
          <p:nvPr/>
        </p:nvSpPr>
        <p:spPr>
          <a:xfrm rot="1346725" flipH="1" flipV="1">
            <a:off x="7444981" y="3658611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CDBF953D-9A9F-8741-A7F9-41FA2981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708" y="3319391"/>
            <a:ext cx="93610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O’ring</a:t>
            </a:r>
            <a:endParaRPr lang="en-US" alt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D999E4CB-5976-7148-AC1F-8FD62BCE57BC}"/>
              </a:ext>
            </a:extLst>
          </p:cNvPr>
          <p:cNvSpPr/>
          <p:nvPr/>
        </p:nvSpPr>
        <p:spPr>
          <a:xfrm rot="1346725" flipH="1" flipV="1">
            <a:off x="7433646" y="3156178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571A3A08-5863-8B40-BF22-173CF6A6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431" y="2704716"/>
            <a:ext cx="1291007" cy="3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Moving plate</a:t>
            </a: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EB80EE1E-C7F4-8042-B8E5-39970FD16400}"/>
              </a:ext>
            </a:extLst>
          </p:cNvPr>
          <p:cNvSpPr/>
          <p:nvPr/>
        </p:nvSpPr>
        <p:spPr>
          <a:xfrm rot="1346725" flipH="1" flipV="1">
            <a:off x="7442272" y="2541503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2799C95-EE71-D74E-AC36-E2F28FFF4A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07" y="840508"/>
            <a:ext cx="2842566" cy="3747466"/>
          </a:xfrm>
          <a:prstGeom prst="rect">
            <a:avLst/>
          </a:prstGeom>
        </p:spPr>
      </p:pic>
      <p:sp>
        <p:nvSpPr>
          <p:cNvPr id="21" name="Text Box 1">
            <a:extLst>
              <a:ext uri="{FF2B5EF4-FFF2-40B4-BE49-F238E27FC236}">
                <a16:creationId xmlns:a16="http://schemas.microsoft.com/office/drawing/2014/main" id="{17FCCE5E-B9AC-5F43-988A-FB9A0D78E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473" y="1208693"/>
            <a:ext cx="137490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Quartz shuttle</a:t>
            </a: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4F070F22-B4E8-6642-BDE0-567EE9F86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60" y="2068461"/>
            <a:ext cx="143486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Wafers</a:t>
            </a: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D5836FF7-0936-FE47-B95D-56C863663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60" y="4073023"/>
            <a:ext cx="1528610" cy="3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fr-FR" sz="135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Aluminum table</a:t>
            </a:r>
          </a:p>
        </p:txBody>
      </p:sp>
      <p:sp>
        <p:nvSpPr>
          <p:cNvPr id="24" name="Text Box 1">
            <a:extLst>
              <a:ext uri="{FF2B5EF4-FFF2-40B4-BE49-F238E27FC236}">
                <a16:creationId xmlns:a16="http://schemas.microsoft.com/office/drawing/2014/main" id="{FFDB383B-66E8-BE49-9323-9E8879A5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949" y="2986500"/>
            <a:ext cx="93610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fr-FR" sz="135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O’rings</a:t>
            </a:r>
            <a:endParaRPr lang="en-US" altLang="fr-FR" sz="1350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354F6D68-0018-DF47-9E70-9B88B21B6938}"/>
              </a:ext>
            </a:extLst>
          </p:cNvPr>
          <p:cNvSpPr/>
          <p:nvPr/>
        </p:nvSpPr>
        <p:spPr>
          <a:xfrm rot="1346725" flipH="1" flipV="1">
            <a:off x="2595887" y="883014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567F2189-DC3E-D349-A728-EFF82FE862B3}"/>
              </a:ext>
            </a:extLst>
          </p:cNvPr>
          <p:cNvSpPr/>
          <p:nvPr/>
        </p:nvSpPr>
        <p:spPr>
          <a:xfrm rot="1346725" flipH="1" flipV="1">
            <a:off x="2595887" y="1900888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DC17C6F8-0A71-7241-AA59-7E73A175B3D4}"/>
              </a:ext>
            </a:extLst>
          </p:cNvPr>
          <p:cNvSpPr/>
          <p:nvPr/>
        </p:nvSpPr>
        <p:spPr>
          <a:xfrm rot="1346725" flipH="1" flipV="1">
            <a:off x="2595887" y="2823287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>
            <a:extLst>
              <a:ext uri="{FF2B5EF4-FFF2-40B4-BE49-F238E27FC236}">
                <a16:creationId xmlns:a16="http://schemas.microsoft.com/office/drawing/2014/main" id="{BF4B25B3-6C1E-DA48-B786-59ADF69B380F}"/>
              </a:ext>
            </a:extLst>
          </p:cNvPr>
          <p:cNvSpPr/>
          <p:nvPr/>
        </p:nvSpPr>
        <p:spPr>
          <a:xfrm rot="1346725" flipH="1" flipV="1">
            <a:off x="2595887" y="3880036"/>
            <a:ext cx="673570" cy="26436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9E6259-DAFF-ED41-8647-E1320A2BC0AB}"/>
              </a:ext>
            </a:extLst>
          </p:cNvPr>
          <p:cNvSpPr/>
          <p:nvPr/>
        </p:nvSpPr>
        <p:spPr>
          <a:xfrm>
            <a:off x="1165528" y="4537452"/>
            <a:ext cx="6867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>
                <a:solidFill>
                  <a:srgbClr val="E75326"/>
                </a:solidFill>
              </a:rPr>
              <a:t>Guaranteed no wafer damage due to SOFT wafer clamping </a:t>
            </a:r>
          </a:p>
        </p:txBody>
      </p:sp>
    </p:spTree>
    <p:extLst>
      <p:ext uri="{BB962C8B-B14F-4D97-AF65-F5344CB8AC3E}">
        <p14:creationId xmlns:p14="http://schemas.microsoft.com/office/powerpoint/2010/main" val="259939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7A4CB9-4C6E-0348-BAF0-6F5407B22C4C}"/>
              </a:ext>
            </a:extLst>
          </p:cNvPr>
          <p:cNvSpPr txBox="1"/>
          <p:nvPr/>
        </p:nvSpPr>
        <p:spPr>
          <a:xfrm>
            <a:off x="4635048" y="1263987"/>
            <a:ext cx="450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Quick adaptation to sample shape and size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Optimum process conditions with NO modification of process chamber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Limited cross contamination between processes by using dedicated shuttles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single wafer treatment: 1 x 2”, 1 x 3”, 1 x 4”, 1 x 6”, 1 x 8”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Shuttles for batch processing : 7 x 2”, 3 x 3”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Customized shuttles are available (4” x 4”, 5” x 5”, </a:t>
            </a:r>
            <a:r>
              <a:rPr lang="en-US" sz="14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</a:t>
            </a:r>
            <a:r>
              <a:rPr lang="en-US" sz="14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E3A051F-6E5B-834D-BC8F-E36605849549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B6D1C680-E761-E44A-AF90-C254FEC95D26}"/>
              </a:ext>
            </a:extLst>
          </p:cNvPr>
          <p:cNvSpPr/>
          <p:nvPr/>
        </p:nvSpPr>
        <p:spPr>
          <a:xfrm>
            <a:off x="534838" y="1059752"/>
            <a:ext cx="3386946" cy="338694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2524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usability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341581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C8C1F-F4E2-3545-A701-43CA9E2BD11F}"/>
              </a:ext>
            </a:extLst>
          </p:cNvPr>
          <p:cNvSpPr/>
          <p:nvPr/>
        </p:nvSpPr>
        <p:spPr>
          <a:xfrm>
            <a:off x="4545181" y="1258806"/>
            <a:ext cx="4176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66A8"/>
              </a:solidFill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BBC37E3-7B6B-BB4D-9CD5-E2A76729EFBA}"/>
              </a:ext>
            </a:extLst>
          </p:cNvPr>
          <p:cNvSpPr txBox="1"/>
          <p:nvPr/>
        </p:nvSpPr>
        <p:spPr>
          <a:xfrm>
            <a:off x="4440406" y="1318964"/>
            <a:ext cx="43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The simplest, most efficient software to develop processes, operate, and maintain CORIAL systems</a:t>
            </a:r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1E36D928-50C2-AE4B-A681-B9BF27FD9AB2}"/>
              </a:ext>
            </a:extLst>
          </p:cNvPr>
          <p:cNvSpPr txBox="1"/>
          <p:nvPr/>
        </p:nvSpPr>
        <p:spPr>
          <a:xfrm>
            <a:off x="6422769" y="1703812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E75326"/>
                </a:solidFill>
                <a:latin typeface="Lato Bold" pitchFamily="34" charset="0"/>
              </a:rPr>
              <a:t>DESKTOP 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Editing</a:t>
            </a:r>
            <a:r>
              <a:rPr lang="en-US" sz="800" cap="all" spc="50" dirty="0">
                <a:solidFill>
                  <a:srgbClr val="434342"/>
                </a:solidFill>
              </a:rPr>
              <a:t> I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 Process Adjustment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Operation </a:t>
            </a:r>
            <a:r>
              <a:rPr lang="en-US" sz="800" cap="all" spc="50" dirty="0">
                <a:solidFill>
                  <a:srgbClr val="434342"/>
                </a:solidFill>
              </a:rPr>
              <a:t>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</a:t>
            </a:r>
            <a:r>
              <a:rPr lang="en-US" sz="800" dirty="0" err="1">
                <a:solidFill>
                  <a:srgbClr val="434342"/>
                </a:solidFill>
                <a:latin typeface="Lato Light" pitchFamily="34" charset="0"/>
              </a:rPr>
              <a:t>Tracability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System Maintenance</a:t>
            </a:r>
          </a:p>
        </p:txBody>
      </p:sp>
      <p:sp>
        <p:nvSpPr>
          <p:cNvPr id="11" name="TextBox 74">
            <a:extLst>
              <a:ext uri="{FF2B5EF4-FFF2-40B4-BE49-F238E27FC236}">
                <a16:creationId xmlns:a16="http://schemas.microsoft.com/office/drawing/2014/main" id="{92C126FD-457A-094B-AA02-0B4A23317910}"/>
              </a:ext>
            </a:extLst>
          </p:cNvPr>
          <p:cNvSpPr txBox="1"/>
          <p:nvPr/>
        </p:nvSpPr>
        <p:spPr>
          <a:xfrm>
            <a:off x="5106106" y="4047508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3866A8"/>
                </a:solidFill>
                <a:latin typeface="Lato Bold" pitchFamily="34" charset="0"/>
              </a:rPr>
              <a:t>MOBILE</a:t>
            </a:r>
            <a:r>
              <a:rPr lang="en-US" sz="1000" dirty="0">
                <a:solidFill>
                  <a:srgbClr val="434342"/>
                </a:solidFill>
                <a:latin typeface="Lato Bold" pitchFamily="34" charset="0"/>
              </a:rPr>
              <a:t> </a:t>
            </a:r>
            <a:r>
              <a:rPr lang="en-US" sz="1000" dirty="0">
                <a:solidFill>
                  <a:srgbClr val="3866A8"/>
                </a:solidFill>
                <a:latin typeface="Lato Bold" pitchFamily="34" charset="0"/>
              </a:rPr>
              <a:t>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Module &amp; Process Follow-Up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Alarms &amp; Warnings Connected Users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DD649CCA-19E0-7A4E-A637-DC7E5C669729}"/>
              </a:ext>
            </a:extLst>
          </p:cNvPr>
          <p:cNvGrpSpPr/>
          <p:nvPr/>
        </p:nvGrpSpPr>
        <p:grpSpPr>
          <a:xfrm>
            <a:off x="4440406" y="4064933"/>
            <a:ext cx="619648" cy="587598"/>
            <a:chOff x="5067902" y="3884242"/>
            <a:chExt cx="619648" cy="587598"/>
          </a:xfrm>
        </p:grpSpPr>
        <p:pic>
          <p:nvPicPr>
            <p:cNvPr id="13" name="Picture 20">
              <a:extLst>
                <a:ext uri="{FF2B5EF4-FFF2-40B4-BE49-F238E27FC236}">
                  <a16:creationId xmlns:a16="http://schemas.microsoft.com/office/drawing/2014/main" id="{3CFEA888-59F0-9348-BD63-93413F02C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4347749"/>
              <a:ext cx="619648" cy="124091"/>
            </a:xfrm>
            <a:prstGeom prst="rect">
              <a:avLst/>
            </a:prstGeom>
          </p:spPr>
        </p:pic>
        <p:sp>
          <p:nvSpPr>
            <p:cNvPr id="14" name="Oval 73">
              <a:extLst>
                <a:ext uri="{FF2B5EF4-FFF2-40B4-BE49-F238E27FC236}">
                  <a16:creationId xmlns:a16="http://schemas.microsoft.com/office/drawing/2014/main" id="{FE95A03A-41DD-F647-874F-B0044062F16F}"/>
                </a:ext>
              </a:extLst>
            </p:cNvPr>
            <p:cNvSpPr/>
            <p:nvPr/>
          </p:nvSpPr>
          <p:spPr>
            <a:xfrm>
              <a:off x="5113954" y="3884242"/>
              <a:ext cx="520790" cy="520790"/>
            </a:xfrm>
            <a:prstGeom prst="ellipse">
              <a:avLst/>
            </a:prstGeom>
            <a:solidFill>
              <a:srgbClr val="386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8C85F6E-BBCA-AD46-9CB8-C71721F42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340" y="3982986"/>
              <a:ext cx="258238" cy="316534"/>
            </a:xfrm>
            <a:custGeom>
              <a:avLst/>
              <a:gdLst>
                <a:gd name="T0" fmla="*/ 214 w 214"/>
                <a:gd name="T1" fmla="*/ 232 h 262"/>
                <a:gd name="T2" fmla="*/ 184 w 214"/>
                <a:gd name="T3" fmla="*/ 262 h 262"/>
                <a:gd name="T4" fmla="*/ 30 w 214"/>
                <a:gd name="T5" fmla="*/ 262 h 262"/>
                <a:gd name="T6" fmla="*/ 0 w 214"/>
                <a:gd name="T7" fmla="*/ 232 h 262"/>
                <a:gd name="T8" fmla="*/ 0 w 214"/>
                <a:gd name="T9" fmla="*/ 30 h 262"/>
                <a:gd name="T10" fmla="*/ 30 w 214"/>
                <a:gd name="T11" fmla="*/ 0 h 262"/>
                <a:gd name="T12" fmla="*/ 184 w 214"/>
                <a:gd name="T13" fmla="*/ 0 h 262"/>
                <a:gd name="T14" fmla="*/ 214 w 214"/>
                <a:gd name="T15" fmla="*/ 30 h 262"/>
                <a:gd name="T16" fmla="*/ 214 w 214"/>
                <a:gd name="T17" fmla="*/ 232 h 262"/>
                <a:gd name="T18" fmla="*/ 190 w 214"/>
                <a:gd name="T19" fmla="*/ 30 h 262"/>
                <a:gd name="T20" fmla="*/ 184 w 214"/>
                <a:gd name="T21" fmla="*/ 24 h 262"/>
                <a:gd name="T22" fmla="*/ 30 w 214"/>
                <a:gd name="T23" fmla="*/ 24 h 262"/>
                <a:gd name="T24" fmla="*/ 24 w 214"/>
                <a:gd name="T25" fmla="*/ 30 h 262"/>
                <a:gd name="T26" fmla="*/ 24 w 214"/>
                <a:gd name="T27" fmla="*/ 208 h 262"/>
                <a:gd name="T28" fmla="*/ 30 w 214"/>
                <a:gd name="T29" fmla="*/ 214 h 262"/>
                <a:gd name="T30" fmla="*/ 184 w 214"/>
                <a:gd name="T31" fmla="*/ 214 h 262"/>
                <a:gd name="T32" fmla="*/ 190 w 214"/>
                <a:gd name="T33" fmla="*/ 208 h 262"/>
                <a:gd name="T34" fmla="*/ 190 w 214"/>
                <a:gd name="T35" fmla="*/ 30 h 262"/>
                <a:gd name="T36" fmla="*/ 107 w 214"/>
                <a:gd name="T37" fmla="*/ 226 h 262"/>
                <a:gd name="T38" fmla="*/ 95 w 214"/>
                <a:gd name="T39" fmla="*/ 238 h 262"/>
                <a:gd name="T40" fmla="*/ 107 w 214"/>
                <a:gd name="T41" fmla="*/ 250 h 262"/>
                <a:gd name="T42" fmla="*/ 119 w 214"/>
                <a:gd name="T43" fmla="*/ 238 h 262"/>
                <a:gd name="T44" fmla="*/ 107 w 214"/>
                <a:gd name="T45" fmla="*/ 22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62">
                  <a:moveTo>
                    <a:pt x="214" y="232"/>
                  </a:moveTo>
                  <a:cubicBezTo>
                    <a:pt x="214" y="248"/>
                    <a:pt x="201" y="262"/>
                    <a:pt x="184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14" y="262"/>
                    <a:pt x="0" y="248"/>
                    <a:pt x="0" y="2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1" y="0"/>
                    <a:pt x="214" y="14"/>
                    <a:pt x="214" y="30"/>
                  </a:cubicBezTo>
                  <a:lnTo>
                    <a:pt x="214" y="232"/>
                  </a:lnTo>
                  <a:close/>
                  <a:moveTo>
                    <a:pt x="190" y="30"/>
                  </a:moveTo>
                  <a:cubicBezTo>
                    <a:pt x="190" y="27"/>
                    <a:pt x="187" y="24"/>
                    <a:pt x="18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7" y="24"/>
                    <a:pt x="24" y="27"/>
                    <a:pt x="24" y="30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24" y="211"/>
                    <a:pt x="27" y="214"/>
                    <a:pt x="30" y="214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7" y="214"/>
                    <a:pt x="190" y="211"/>
                    <a:pt x="190" y="208"/>
                  </a:cubicBezTo>
                  <a:lnTo>
                    <a:pt x="190" y="30"/>
                  </a:lnTo>
                  <a:close/>
                  <a:moveTo>
                    <a:pt x="107" y="226"/>
                  </a:moveTo>
                  <a:cubicBezTo>
                    <a:pt x="101" y="226"/>
                    <a:pt x="95" y="231"/>
                    <a:pt x="95" y="238"/>
                  </a:cubicBezTo>
                  <a:cubicBezTo>
                    <a:pt x="95" y="244"/>
                    <a:pt x="101" y="250"/>
                    <a:pt x="107" y="250"/>
                  </a:cubicBezTo>
                  <a:cubicBezTo>
                    <a:pt x="113" y="250"/>
                    <a:pt x="119" y="244"/>
                    <a:pt x="119" y="238"/>
                  </a:cubicBezTo>
                  <a:cubicBezTo>
                    <a:pt x="119" y="231"/>
                    <a:pt x="113" y="226"/>
                    <a:pt x="107" y="2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BAEF982E-98F7-604E-A456-2AFE186F4950}"/>
              </a:ext>
            </a:extLst>
          </p:cNvPr>
          <p:cNvGrpSpPr/>
          <p:nvPr/>
        </p:nvGrpSpPr>
        <p:grpSpPr>
          <a:xfrm>
            <a:off x="5733655" y="1781127"/>
            <a:ext cx="619648" cy="577477"/>
            <a:chOff x="5067902" y="2144292"/>
            <a:chExt cx="619648" cy="57747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B3E7A17-2CBD-8147-9C4B-F166BC25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2597678"/>
              <a:ext cx="619648" cy="124091"/>
            </a:xfrm>
            <a:prstGeom prst="rect">
              <a:avLst/>
            </a:prstGeom>
          </p:spPr>
        </p:pic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01B3545-E56E-6A46-BD5B-84D86F498028}"/>
                </a:ext>
              </a:extLst>
            </p:cNvPr>
            <p:cNvSpPr/>
            <p:nvPr/>
          </p:nvSpPr>
          <p:spPr>
            <a:xfrm>
              <a:off x="5113954" y="2144292"/>
              <a:ext cx="520790" cy="520790"/>
            </a:xfrm>
            <a:prstGeom prst="ellipse">
              <a:avLst/>
            </a:prstGeom>
            <a:solidFill>
              <a:srgbClr val="E74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43AA688-8ADA-6043-A232-13E1CB9E4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94" y="2280693"/>
              <a:ext cx="321310" cy="277478"/>
            </a:xfrm>
            <a:custGeom>
              <a:avLst/>
              <a:gdLst>
                <a:gd name="T0" fmla="*/ 357 w 357"/>
                <a:gd name="T1" fmla="*/ 231 h 308"/>
                <a:gd name="T2" fmla="*/ 327 w 357"/>
                <a:gd name="T3" fmla="*/ 261 h 308"/>
                <a:gd name="T4" fmla="*/ 226 w 357"/>
                <a:gd name="T5" fmla="*/ 261 h 308"/>
                <a:gd name="T6" fmla="*/ 238 w 357"/>
                <a:gd name="T7" fmla="*/ 297 h 308"/>
                <a:gd name="T8" fmla="*/ 226 w 357"/>
                <a:gd name="T9" fmla="*/ 308 h 308"/>
                <a:gd name="T10" fmla="*/ 131 w 357"/>
                <a:gd name="T11" fmla="*/ 308 h 308"/>
                <a:gd name="T12" fmla="*/ 119 w 357"/>
                <a:gd name="T13" fmla="*/ 297 h 308"/>
                <a:gd name="T14" fmla="*/ 131 w 357"/>
                <a:gd name="T15" fmla="*/ 261 h 308"/>
                <a:gd name="T16" fmla="*/ 30 w 357"/>
                <a:gd name="T17" fmla="*/ 261 h 308"/>
                <a:gd name="T18" fmla="*/ 0 w 357"/>
                <a:gd name="T19" fmla="*/ 231 h 308"/>
                <a:gd name="T20" fmla="*/ 0 w 357"/>
                <a:gd name="T21" fmla="*/ 29 h 308"/>
                <a:gd name="T22" fmla="*/ 30 w 357"/>
                <a:gd name="T23" fmla="*/ 0 h 308"/>
                <a:gd name="T24" fmla="*/ 327 w 357"/>
                <a:gd name="T25" fmla="*/ 0 h 308"/>
                <a:gd name="T26" fmla="*/ 357 w 357"/>
                <a:gd name="T27" fmla="*/ 29 h 308"/>
                <a:gd name="T28" fmla="*/ 357 w 357"/>
                <a:gd name="T29" fmla="*/ 231 h 308"/>
                <a:gd name="T30" fmla="*/ 333 w 357"/>
                <a:gd name="T31" fmla="*/ 29 h 308"/>
                <a:gd name="T32" fmla="*/ 327 w 357"/>
                <a:gd name="T33" fmla="*/ 23 h 308"/>
                <a:gd name="T34" fmla="*/ 30 w 357"/>
                <a:gd name="T35" fmla="*/ 23 h 308"/>
                <a:gd name="T36" fmla="*/ 24 w 357"/>
                <a:gd name="T37" fmla="*/ 29 h 308"/>
                <a:gd name="T38" fmla="*/ 24 w 357"/>
                <a:gd name="T39" fmla="*/ 184 h 308"/>
                <a:gd name="T40" fmla="*/ 30 w 357"/>
                <a:gd name="T41" fmla="*/ 190 h 308"/>
                <a:gd name="T42" fmla="*/ 327 w 357"/>
                <a:gd name="T43" fmla="*/ 190 h 308"/>
                <a:gd name="T44" fmla="*/ 333 w 357"/>
                <a:gd name="T45" fmla="*/ 184 h 308"/>
                <a:gd name="T46" fmla="*/ 333 w 357"/>
                <a:gd name="T47" fmla="*/ 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7" h="308">
                  <a:moveTo>
                    <a:pt x="357" y="231"/>
                  </a:moveTo>
                  <a:cubicBezTo>
                    <a:pt x="357" y="248"/>
                    <a:pt x="343" y="261"/>
                    <a:pt x="327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8" y="290"/>
                    <a:pt x="238" y="297"/>
                  </a:cubicBezTo>
                  <a:cubicBezTo>
                    <a:pt x="238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5" y="308"/>
                    <a:pt x="119" y="303"/>
                    <a:pt x="119" y="297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4" y="261"/>
                    <a:pt x="0" y="248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3" y="0"/>
                    <a:pt x="357" y="13"/>
                    <a:pt x="357" y="29"/>
                  </a:cubicBezTo>
                  <a:lnTo>
                    <a:pt x="357" y="231"/>
                  </a:lnTo>
                  <a:close/>
                  <a:moveTo>
                    <a:pt x="333" y="29"/>
                  </a:moveTo>
                  <a:cubicBezTo>
                    <a:pt x="333" y="26"/>
                    <a:pt x="330" y="23"/>
                    <a:pt x="3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7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7" y="190"/>
                    <a:pt x="30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30" y="190"/>
                    <a:pt x="333" y="187"/>
                    <a:pt x="333" y="184"/>
                  </a:cubicBezTo>
                  <a:lnTo>
                    <a:pt x="33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E1FA5AC-B28C-0C4C-B16F-8132EB99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57" y="925058"/>
            <a:ext cx="3899991" cy="36606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84836A7-2B73-E042-B0BE-A9EB67BD9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6781">
            <a:off x="7793342" y="2503908"/>
            <a:ext cx="921743" cy="1872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F16F3D-51EC-7F48-BB26-6F0F96ECE2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058" y="2481274"/>
            <a:ext cx="1578878" cy="1566234"/>
          </a:xfrm>
          <a:prstGeom prst="rect">
            <a:avLst/>
          </a:prstGeom>
        </p:spPr>
      </p:pic>
      <p:sp>
        <p:nvSpPr>
          <p:cNvPr id="23" name="Explosion 2 22">
            <a:extLst>
              <a:ext uri="{FF2B5EF4-FFF2-40B4-BE49-F238E27FC236}">
                <a16:creationId xmlns:a16="http://schemas.microsoft.com/office/drawing/2014/main" id="{F6CB1328-71B2-1241-ABF5-882ED8141A3C}"/>
              </a:ext>
            </a:extLst>
          </p:cNvPr>
          <p:cNvSpPr/>
          <p:nvPr/>
        </p:nvSpPr>
        <p:spPr>
          <a:xfrm>
            <a:off x="8003714" y="3979339"/>
            <a:ext cx="930364" cy="643959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866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E0CAF0-CAAD-5046-A1DD-F3B15B08DA7B}"/>
              </a:ext>
            </a:extLst>
          </p:cNvPr>
          <p:cNvSpPr txBox="1"/>
          <p:nvPr/>
        </p:nvSpPr>
        <p:spPr>
          <a:xfrm rot="19981426">
            <a:off x="8001929" y="4106499"/>
            <a:ext cx="858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3866A8"/>
                </a:solidFill>
              </a:rPr>
              <a:t>NEW</a:t>
            </a:r>
          </a:p>
          <a:p>
            <a:pPr algn="ctr"/>
            <a:r>
              <a:rPr lang="fr-FR" sz="1100" dirty="0">
                <a:solidFill>
                  <a:srgbClr val="3866A8"/>
                </a:solidFill>
              </a:rPr>
              <a:t>2018</a:t>
            </a:r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DEBB9937-CD13-EB48-B18B-213F0004CC25}"/>
              </a:ext>
            </a:extLst>
          </p:cNvPr>
          <p:cNvSpPr/>
          <p:nvPr/>
        </p:nvSpPr>
        <p:spPr>
          <a:xfrm>
            <a:off x="5058145" y="2041931"/>
            <a:ext cx="634511" cy="859398"/>
          </a:xfrm>
          <a:custGeom>
            <a:avLst/>
            <a:gdLst>
              <a:gd name="connsiteX0" fmla="*/ 634511 w 634511"/>
              <a:gd name="connsiteY0" fmla="*/ 0 h 859398"/>
              <a:gd name="connsiteX1" fmla="*/ 221999 w 634511"/>
              <a:gd name="connsiteY1" fmla="*/ 96252 h 859398"/>
              <a:gd name="connsiteX2" fmla="*/ 1993 w 634511"/>
              <a:gd name="connsiteY2" fmla="*/ 391886 h 859398"/>
              <a:gd name="connsiteX3" fmla="*/ 132622 w 634511"/>
              <a:gd name="connsiteY3" fmla="*/ 749395 h 859398"/>
              <a:gd name="connsiteX4" fmla="*/ 448881 w 634511"/>
              <a:gd name="connsiteY4" fmla="*/ 859398 h 8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11" h="859398">
                <a:moveTo>
                  <a:pt x="634511" y="0"/>
                </a:moveTo>
                <a:cubicBezTo>
                  <a:pt x="480965" y="15469"/>
                  <a:pt x="327419" y="30938"/>
                  <a:pt x="221999" y="96252"/>
                </a:cubicBezTo>
                <a:cubicBezTo>
                  <a:pt x="116579" y="161566"/>
                  <a:pt x="16889" y="283029"/>
                  <a:pt x="1993" y="391886"/>
                </a:cubicBezTo>
                <a:cubicBezTo>
                  <a:pt x="-12903" y="500743"/>
                  <a:pt x="58141" y="671476"/>
                  <a:pt x="132622" y="749395"/>
                </a:cubicBezTo>
                <a:cubicBezTo>
                  <a:pt x="207103" y="827314"/>
                  <a:pt x="448881" y="859398"/>
                  <a:pt x="448881" y="859398"/>
                </a:cubicBezTo>
              </a:path>
            </a:pathLst>
          </a:custGeom>
          <a:noFill/>
          <a:ln>
            <a:solidFill>
              <a:srgbClr val="E74D1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DA36E679-5198-B847-A6B2-A08C183BACA3}"/>
              </a:ext>
            </a:extLst>
          </p:cNvPr>
          <p:cNvSpPr/>
          <p:nvPr/>
        </p:nvSpPr>
        <p:spPr>
          <a:xfrm>
            <a:off x="4743880" y="3045708"/>
            <a:ext cx="749395" cy="969402"/>
          </a:xfrm>
          <a:custGeom>
            <a:avLst/>
            <a:gdLst>
              <a:gd name="connsiteX0" fmla="*/ 0 w 749395"/>
              <a:gd name="connsiteY0" fmla="*/ 969402 h 969402"/>
              <a:gd name="connsiteX1" fmla="*/ 103128 w 749395"/>
              <a:gd name="connsiteY1" fmla="*/ 625642 h 969402"/>
              <a:gd name="connsiteX2" fmla="*/ 302508 w 749395"/>
              <a:gd name="connsiteY2" fmla="*/ 275008 h 969402"/>
              <a:gd name="connsiteX3" fmla="*/ 584391 w 749395"/>
              <a:gd name="connsiteY3" fmla="*/ 48127 h 969402"/>
              <a:gd name="connsiteX4" fmla="*/ 749395 w 749395"/>
              <a:gd name="connsiteY4" fmla="*/ 0 h 96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95" h="969402">
                <a:moveTo>
                  <a:pt x="0" y="969402"/>
                </a:moveTo>
                <a:cubicBezTo>
                  <a:pt x="26355" y="855388"/>
                  <a:pt x="52710" y="741374"/>
                  <a:pt x="103128" y="625642"/>
                </a:cubicBezTo>
                <a:cubicBezTo>
                  <a:pt x="153546" y="509910"/>
                  <a:pt x="222297" y="371261"/>
                  <a:pt x="302508" y="275008"/>
                </a:cubicBezTo>
                <a:cubicBezTo>
                  <a:pt x="382719" y="178755"/>
                  <a:pt x="509910" y="93962"/>
                  <a:pt x="584391" y="48127"/>
                </a:cubicBezTo>
                <a:cubicBezTo>
                  <a:pt x="658872" y="2292"/>
                  <a:pt x="749395" y="0"/>
                  <a:pt x="749395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611707-EDD7-5D4B-92BA-5C3D01BABBB8}"/>
              </a:ext>
            </a:extLst>
          </p:cNvPr>
          <p:cNvSpPr txBox="1"/>
          <p:nvPr/>
        </p:nvSpPr>
        <p:spPr>
          <a:xfrm>
            <a:off x="3704986" y="2855929"/>
            <a:ext cx="1470839" cy="261610"/>
          </a:xfrm>
          <a:prstGeom prst="rect">
            <a:avLst/>
          </a:prstGeom>
          <a:solidFill>
            <a:srgbClr val="88888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 CONTROL</a:t>
            </a:r>
            <a:endParaRPr lang="fr-FR" sz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F0BD495-DC34-A54F-9FA1-A45104409DC8}"/>
              </a:ext>
            </a:extLst>
          </p:cNvPr>
          <p:cNvSpPr>
            <a:spLocks noEditPoints="1"/>
          </p:cNvSpPr>
          <p:nvPr/>
        </p:nvSpPr>
        <p:spPr bwMode="auto">
          <a:xfrm>
            <a:off x="4380572" y="756354"/>
            <a:ext cx="685985" cy="634213"/>
          </a:xfrm>
          <a:custGeom>
            <a:avLst/>
            <a:gdLst>
              <a:gd name="T0" fmla="*/ 2147483646 w 265"/>
              <a:gd name="T1" fmla="*/ 2147483646 h 245"/>
              <a:gd name="T2" fmla="*/ 2147483646 w 265"/>
              <a:gd name="T3" fmla="*/ 0 h 245"/>
              <a:gd name="T4" fmla="*/ 2147483646 w 265"/>
              <a:gd name="T5" fmla="*/ 2147483646 h 245"/>
              <a:gd name="T6" fmla="*/ 2147483646 w 265"/>
              <a:gd name="T7" fmla="*/ 2147483646 h 245"/>
              <a:gd name="T8" fmla="*/ 2147483646 w 265"/>
              <a:gd name="T9" fmla="*/ 2147483646 h 245"/>
              <a:gd name="T10" fmla="*/ 2147483646 w 265"/>
              <a:gd name="T11" fmla="*/ 2147483646 h 245"/>
              <a:gd name="T12" fmla="*/ 2147483646 w 265"/>
              <a:gd name="T13" fmla="*/ 2147483646 h 245"/>
              <a:gd name="T14" fmla="*/ 2147483646 w 265"/>
              <a:gd name="T15" fmla="*/ 2147483646 h 245"/>
              <a:gd name="T16" fmla="*/ 2147483646 w 265"/>
              <a:gd name="T17" fmla="*/ 2147483646 h 245"/>
              <a:gd name="T18" fmla="*/ 2147483646 w 265"/>
              <a:gd name="T19" fmla="*/ 2147483646 h 245"/>
              <a:gd name="T20" fmla="*/ 2147483646 w 265"/>
              <a:gd name="T21" fmla="*/ 2147483646 h 245"/>
              <a:gd name="T22" fmla="*/ 0 w 265"/>
              <a:gd name="T23" fmla="*/ 2147483646 h 245"/>
              <a:gd name="T24" fmla="*/ 2147483646 w 265"/>
              <a:gd name="T25" fmla="*/ 2147483646 h 245"/>
              <a:gd name="T26" fmla="*/ 2147483646 w 265"/>
              <a:gd name="T27" fmla="*/ 2147483646 h 245"/>
              <a:gd name="T28" fmla="*/ 2147483646 w 265"/>
              <a:gd name="T29" fmla="*/ 2147483646 h 245"/>
              <a:gd name="T30" fmla="*/ 0 w 265"/>
              <a:gd name="T31" fmla="*/ 2147483646 h 245"/>
              <a:gd name="T32" fmla="*/ 2147483646 w 265"/>
              <a:gd name="T33" fmla="*/ 0 h 245"/>
              <a:gd name="T34" fmla="*/ 2147483646 w 265"/>
              <a:gd name="T35" fmla="*/ 2147483646 h 245"/>
              <a:gd name="T36" fmla="*/ 2147483646 w 265"/>
              <a:gd name="T37" fmla="*/ 2147483646 h 245"/>
              <a:gd name="T38" fmla="*/ 0 w 265"/>
              <a:gd name="T39" fmla="*/ 2147483646 h 245"/>
              <a:gd name="T40" fmla="*/ 2147483646 w 265"/>
              <a:gd name="T41" fmla="*/ 2147483646 h 245"/>
              <a:gd name="T42" fmla="*/ 2147483646 w 265"/>
              <a:gd name="T43" fmla="*/ 2147483646 h 245"/>
              <a:gd name="T44" fmla="*/ 2147483646 w 265"/>
              <a:gd name="T45" fmla="*/ 2147483646 h 245"/>
              <a:gd name="T46" fmla="*/ 2147483646 w 265"/>
              <a:gd name="T47" fmla="*/ 2147483646 h 245"/>
              <a:gd name="T48" fmla="*/ 2147483646 w 265"/>
              <a:gd name="T49" fmla="*/ 2147483646 h 245"/>
              <a:gd name="T50" fmla="*/ 2147483646 w 265"/>
              <a:gd name="T51" fmla="*/ 2147483646 h 245"/>
              <a:gd name="T52" fmla="*/ 2147483646 w 265"/>
              <a:gd name="T53" fmla="*/ 2147483646 h 245"/>
              <a:gd name="T54" fmla="*/ 2147483646 w 265"/>
              <a:gd name="T55" fmla="*/ 2147483646 h 245"/>
              <a:gd name="T56" fmla="*/ 2147483646 w 265"/>
              <a:gd name="T57" fmla="*/ 2147483646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65" h="245">
                <a:moveTo>
                  <a:pt x="133" y="46"/>
                </a:moveTo>
                <a:lnTo>
                  <a:pt x="188" y="0"/>
                </a:lnTo>
                <a:lnTo>
                  <a:pt x="265" y="51"/>
                </a:lnTo>
                <a:lnTo>
                  <a:pt x="212" y="93"/>
                </a:lnTo>
                <a:lnTo>
                  <a:pt x="133" y="46"/>
                </a:lnTo>
                <a:close/>
                <a:moveTo>
                  <a:pt x="265" y="136"/>
                </a:moveTo>
                <a:lnTo>
                  <a:pt x="188" y="187"/>
                </a:lnTo>
                <a:lnTo>
                  <a:pt x="133" y="142"/>
                </a:lnTo>
                <a:lnTo>
                  <a:pt x="212" y="93"/>
                </a:lnTo>
                <a:lnTo>
                  <a:pt x="265" y="136"/>
                </a:lnTo>
                <a:close/>
                <a:moveTo>
                  <a:pt x="78" y="187"/>
                </a:moveTo>
                <a:lnTo>
                  <a:pt x="0" y="136"/>
                </a:lnTo>
                <a:lnTo>
                  <a:pt x="54" y="93"/>
                </a:lnTo>
                <a:lnTo>
                  <a:pt x="133" y="142"/>
                </a:lnTo>
                <a:lnTo>
                  <a:pt x="78" y="187"/>
                </a:lnTo>
                <a:close/>
                <a:moveTo>
                  <a:pt x="0" y="51"/>
                </a:moveTo>
                <a:lnTo>
                  <a:pt x="78" y="0"/>
                </a:lnTo>
                <a:lnTo>
                  <a:pt x="133" y="46"/>
                </a:lnTo>
                <a:lnTo>
                  <a:pt x="54" y="93"/>
                </a:lnTo>
                <a:lnTo>
                  <a:pt x="0" y="51"/>
                </a:lnTo>
                <a:close/>
                <a:moveTo>
                  <a:pt x="133" y="151"/>
                </a:moveTo>
                <a:lnTo>
                  <a:pt x="188" y="196"/>
                </a:lnTo>
                <a:lnTo>
                  <a:pt x="212" y="181"/>
                </a:lnTo>
                <a:lnTo>
                  <a:pt x="212" y="198"/>
                </a:lnTo>
                <a:lnTo>
                  <a:pt x="133" y="245"/>
                </a:lnTo>
                <a:lnTo>
                  <a:pt x="55" y="198"/>
                </a:lnTo>
                <a:lnTo>
                  <a:pt x="55" y="181"/>
                </a:lnTo>
                <a:lnTo>
                  <a:pt x="78" y="196"/>
                </a:lnTo>
                <a:lnTo>
                  <a:pt x="133" y="151"/>
                </a:lnTo>
                <a:close/>
              </a:path>
            </a:pathLst>
          </a:custGeom>
          <a:solidFill>
            <a:srgbClr val="3866A8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DCBA3F-0E90-C346-8C7E-FA5EDC3E2F93}"/>
              </a:ext>
            </a:extLst>
          </p:cNvPr>
          <p:cNvGrpSpPr/>
          <p:nvPr/>
        </p:nvGrpSpPr>
        <p:grpSpPr>
          <a:xfrm>
            <a:off x="5106106" y="699684"/>
            <a:ext cx="3563308" cy="568113"/>
            <a:chOff x="5000232" y="429604"/>
            <a:chExt cx="3563308" cy="568113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4D4D76B-33FB-0D47-B81F-FC97C44C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432" y="429604"/>
              <a:ext cx="1096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74D18"/>
                  </a:solidFill>
                  <a:effectLst/>
                  <a:latin typeface="Lato Light" pitchFamily="34" charset="0"/>
                  <a:cs typeface="Arial" pitchFamily="34" charset="0"/>
                </a:rPr>
                <a:t>COSMA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rgbClr val="E74D1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7FF2CA95-31EC-3741-9FF3-D9079F6B3EDC}"/>
                </a:ext>
              </a:extLst>
            </p:cNvPr>
            <p:cNvSpPr txBox="1"/>
            <p:nvPr/>
          </p:nvSpPr>
          <p:spPr>
            <a:xfrm>
              <a:off x="5000232" y="751496"/>
              <a:ext cx="3563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CO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RIAL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PERATING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S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YSTEM FOR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MA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92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Reprocessing</a:t>
            </a:r>
            <a:r>
              <a:rPr lang="fr-FR" dirty="0"/>
              <a:t>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 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7F8C8-FE73-E446-89A6-BF1E65B2BB6D}"/>
              </a:ext>
            </a:extLst>
          </p:cNvPr>
          <p:cNvSpPr txBox="1"/>
          <p:nvPr/>
        </p:nvSpPr>
        <p:spPr>
          <a:xfrm>
            <a:off x="6797613" y="2595541"/>
            <a:ext cx="2241951" cy="892552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ANALYSIS OF RUNS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961339-BFF3-224E-9E93-D710C859DDD5}"/>
              </a:ext>
            </a:extLst>
          </p:cNvPr>
          <p:cNvSpPr txBox="1"/>
          <p:nvPr/>
        </p:nvSpPr>
        <p:spPr>
          <a:xfrm>
            <a:off x="4941938" y="1367642"/>
            <a:ext cx="1768678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DISPLAY UP TO </a:t>
            </a:r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PARAMETERS FROM A RUN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652823-1C3B-1643-8C6F-9370C155A43C}"/>
              </a:ext>
            </a:extLst>
          </p:cNvPr>
          <p:cNvSpPr txBox="1"/>
          <p:nvPr/>
        </p:nvSpPr>
        <p:spPr>
          <a:xfrm>
            <a:off x="4891087" y="3609896"/>
            <a:ext cx="4162087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DRAG AND DROP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CURVES TO CHECK PROCESS REPEATABILITY</a:t>
            </a:r>
          </a:p>
        </p:txBody>
      </p:sp>
      <p:pic>
        <p:nvPicPr>
          <p:cNvPr id="11" name="Picture 5" descr="W:\25-Marketing\02-Communication\10-Site Web\Projet Refonte Site internet 2016\Contenus\Pages produits\Page software COSMA\COSMA---Reprocessing-RS.png">
            <a:extLst>
              <a:ext uri="{FF2B5EF4-FFF2-40B4-BE49-F238E27FC236}">
                <a16:creationId xmlns:a16="http://schemas.microsoft.com/office/drawing/2014/main" id="{ABB2FBBA-E304-5542-A335-75B9887D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1367642"/>
            <a:ext cx="4618008" cy="307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3">
            <a:extLst>
              <a:ext uri="{FF2B5EF4-FFF2-40B4-BE49-F238E27FC236}">
                <a16:creationId xmlns:a16="http://schemas.microsoft.com/office/drawing/2014/main" id="{F0F9DEEF-B31F-C34C-B8B9-9EF653921895}"/>
              </a:ext>
            </a:extLst>
          </p:cNvPr>
          <p:cNvSpPr txBox="1"/>
          <p:nvPr/>
        </p:nvSpPr>
        <p:spPr>
          <a:xfrm>
            <a:off x="6710616" y="1367642"/>
            <a:ext cx="24333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34342"/>
                </a:solidFill>
                <a:latin typeface="Lato Light" pitchFamily="34" charset="0"/>
              </a:rPr>
              <a:t>Simple and efficient software to analyze process runs and accelerate process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07661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X:\Corial\25-Marketing\Corial-210IL.png">
            <a:extLst>
              <a:ext uri="{FF2B5EF4-FFF2-40B4-BE49-F238E27FC236}">
                <a16:creationId xmlns:a16="http://schemas.microsoft.com/office/drawing/2014/main" id="{EE269FAD-FB15-B046-8BA6-B7754DAD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450" y="989210"/>
            <a:ext cx="3614292" cy="359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point </a:t>
            </a:r>
            <a:r>
              <a:rPr lang="fr-FR" dirty="0" err="1"/>
              <a:t>detection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603066-1E67-0042-A4A0-E5C6F6DEA4EE}"/>
              </a:ext>
            </a:extLst>
          </p:cNvPr>
          <p:cNvSpPr txBox="1"/>
          <p:nvPr/>
        </p:nvSpPr>
        <p:spPr>
          <a:xfrm>
            <a:off x="2941607" y="1181995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3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A01017AF-CC16-664C-B405-B1B08AACA465}"/>
              </a:ext>
            </a:extLst>
          </p:cNvPr>
          <p:cNvSpPr/>
          <p:nvPr/>
        </p:nvSpPr>
        <p:spPr>
          <a:xfrm rot="21328401" flipH="1" flipV="1">
            <a:off x="1945530" y="1379143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0051D6A-5EDE-7349-8C2B-627F3562597C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562CFE0-E012-7F49-A7BC-4B4EA4175ED9}"/>
              </a:ext>
            </a:extLst>
          </p:cNvPr>
          <p:cNvCxnSpPr/>
          <p:nvPr/>
        </p:nvCxnSpPr>
        <p:spPr>
          <a:xfrm flipH="1">
            <a:off x="4213611" y="3777073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058CB58A-8999-4043-AEAA-1E8AE751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9" y="2787774"/>
            <a:ext cx="4306057" cy="769441"/>
          </a:xfrm>
          <a:prstGeom prst="rect">
            <a:avLst/>
          </a:prstGeom>
          <a:solidFill>
            <a:srgbClr val="8686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A CCD camera and laser diode, in the same measuring head, enables simultaneous visualization of the wafer surface and the laser beam impact on it. A 20 µm diameter laser spot facilitates the record of interference signals.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691CE86-A5C1-4845-A68B-43AE3208E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15566"/>
            <a:ext cx="4093133" cy="17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6654D15-1B49-644E-9589-95B2A5633847}"/>
              </a:ext>
            </a:extLst>
          </p:cNvPr>
          <p:cNvSpPr txBox="1"/>
          <p:nvPr/>
        </p:nvSpPr>
        <p:spPr>
          <a:xfrm>
            <a:off x="4701639" y="3869351"/>
            <a:ext cx="42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 rate measurement</a:t>
            </a:r>
          </a:p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etched depth measurement</a:t>
            </a:r>
          </a:p>
        </p:txBody>
      </p:sp>
    </p:spTree>
    <p:extLst>
      <p:ext uri="{BB962C8B-B14F-4D97-AF65-F5344CB8AC3E}">
        <p14:creationId xmlns:p14="http://schemas.microsoft.com/office/powerpoint/2010/main" val="35974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30649E5-4C8F-9540-87E8-7D4D4C63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ICP-RIE equipment for deep etching 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E401-0B55-0242-89E6-FC518FC56D9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30F8E1B-25B2-EF42-A0C3-9F8EE69A2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303" y="821627"/>
            <a:ext cx="3287818" cy="39399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3E9302-7D27-AD4B-A358-B1BAE73D21E6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6D5BAF7C-13E9-114C-BF61-D03C9B40CFD5}"/>
              </a:ext>
            </a:extLst>
          </p:cNvPr>
          <p:cNvGraphicFramePr/>
          <p:nvPr>
            <p:extLst/>
          </p:nvPr>
        </p:nvGraphicFramePr>
        <p:xfrm>
          <a:off x="203214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C7700B30-5846-6040-9E3C-AF89029C1FB0}"/>
              </a:ext>
            </a:extLst>
          </p:cNvPr>
          <p:cNvGraphicFramePr/>
          <p:nvPr>
            <p:extLst/>
          </p:nvPr>
        </p:nvGraphicFramePr>
        <p:xfrm>
          <a:off x="2072778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819CE02B-A47C-DD41-97EF-276731E385F8}"/>
              </a:ext>
            </a:extLst>
          </p:cNvPr>
          <p:cNvGraphicFramePr/>
          <p:nvPr>
            <p:extLst/>
          </p:nvPr>
        </p:nvGraphicFramePr>
        <p:xfrm>
          <a:off x="3942343" y="24699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Freeform 6">
            <a:extLst>
              <a:ext uri="{FF2B5EF4-FFF2-40B4-BE49-F238E27FC236}">
                <a16:creationId xmlns:a16="http://schemas.microsoft.com/office/drawing/2014/main" id="{0B27A927-79E5-9B49-94C3-380980D022A0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9549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4B0F2E8-7D60-5D4E-8821-CBF5858AFD4A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06AADD74-8383-C645-966B-540B1781577C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84">
            <a:extLst>
              <a:ext uri="{FF2B5EF4-FFF2-40B4-BE49-F238E27FC236}">
                <a16:creationId xmlns:a16="http://schemas.microsoft.com/office/drawing/2014/main" id="{5F6F876B-E1FE-D14D-BF64-D487F56195C4}"/>
              </a:ext>
            </a:extLst>
          </p:cNvPr>
          <p:cNvSpPr txBox="1"/>
          <p:nvPr/>
        </p:nvSpPr>
        <p:spPr>
          <a:xfrm>
            <a:off x="82811" y="3719774"/>
            <a:ext cx="165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Wide process range for silicon, silicon carbide, glass, sapphire, and quartz deep etch</a:t>
            </a:r>
          </a:p>
        </p:txBody>
      </p:sp>
      <p:sp>
        <p:nvSpPr>
          <p:cNvPr id="32" name="TextBox 87">
            <a:extLst>
              <a:ext uri="{FF2B5EF4-FFF2-40B4-BE49-F238E27FC236}">
                <a16:creationId xmlns:a16="http://schemas.microsoft.com/office/drawing/2014/main" id="{1EE6ED81-10D8-E546-A9F4-5AEA02E4CA6C}"/>
              </a:ext>
            </a:extLst>
          </p:cNvPr>
          <p:cNvSpPr txBox="1"/>
          <p:nvPr/>
        </p:nvSpPr>
        <p:spPr>
          <a:xfrm>
            <a:off x="1951166" y="3719774"/>
            <a:ext cx="1656000" cy="81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Support time-multiplexed processes (Bosch) in conventional dry etch reactor</a:t>
            </a:r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19799889-E211-9446-A395-5D4A37297572}"/>
              </a:ext>
            </a:extLst>
          </p:cNvPr>
          <p:cNvSpPr txBox="1"/>
          <p:nvPr/>
        </p:nvSpPr>
        <p:spPr>
          <a:xfrm>
            <a:off x="3821198" y="3719774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 pieces up to full  200 mm wafer</a:t>
            </a:r>
          </a:p>
        </p:txBody>
      </p:sp>
    </p:spTree>
    <p:extLst>
      <p:ext uri="{BB962C8B-B14F-4D97-AF65-F5344CB8AC3E}">
        <p14:creationId xmlns:p14="http://schemas.microsoft.com/office/powerpoint/2010/main" val="345990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Autofit/>
          </a:bodyPr>
          <a:lstStyle/>
          <a:p>
            <a:r>
              <a:rPr lang="fr-FR" sz="2800" dirty="0"/>
              <a:t>performances</a:t>
            </a:r>
            <a:br>
              <a:rPr lang="fr-FR" sz="2800" dirty="0"/>
            </a:br>
            <a:r>
              <a:rPr lang="fr-FR" sz="2800" b="1" dirty="0"/>
              <a:t>glass </a:t>
            </a:r>
            <a:r>
              <a:rPr lang="fr-FR" sz="2800" b="1" dirty="0" err="1"/>
              <a:t>drie</a:t>
            </a:r>
            <a:r>
              <a:rPr lang="fr-FR" sz="2800" b="1" dirty="0"/>
              <a:t> </a:t>
            </a:r>
            <a:r>
              <a:rPr lang="fr-FR" sz="2800" b="1" dirty="0" err="1"/>
              <a:t>process</a:t>
            </a:r>
            <a:r>
              <a:rPr lang="fr-FR" sz="2800" b="1" dirty="0"/>
              <a:t> on </a:t>
            </a:r>
            <a:r>
              <a:rPr lang="fr-FR" sz="2800" b="1" dirty="0" err="1"/>
              <a:t>corial</a:t>
            </a:r>
            <a:r>
              <a:rPr lang="fr-FR" sz="2800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85545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Drie</a:t>
            </a:r>
            <a:r>
              <a:rPr lang="fr-FR" dirty="0"/>
              <a:t> of glass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670B9-186C-4346-B5FD-8F4F776F5D4D}"/>
              </a:ext>
            </a:extLst>
          </p:cNvPr>
          <p:cNvSpPr/>
          <p:nvPr/>
        </p:nvSpPr>
        <p:spPr>
          <a:xfrm>
            <a:off x="222053" y="1294015"/>
            <a:ext cx="3799823" cy="303986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E0DF77-361F-4646-92A2-8A0D3EC36734}"/>
              </a:ext>
            </a:extLst>
          </p:cNvPr>
          <p:cNvSpPr txBox="1"/>
          <p:nvPr/>
        </p:nvSpPr>
        <p:spPr>
          <a:xfrm>
            <a:off x="7286627" y="4019205"/>
            <a:ext cx="1743074" cy="30777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ROUGHNESS</a:t>
            </a:r>
            <a:endParaRPr lang="fr-FR" sz="1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6A8D92-2820-CD49-84B4-D5955BE44C90}"/>
              </a:ext>
            </a:extLst>
          </p:cNvPr>
          <p:cNvSpPr txBox="1"/>
          <p:nvPr/>
        </p:nvSpPr>
        <p:spPr>
          <a:xfrm>
            <a:off x="4350715" y="1285327"/>
            <a:ext cx="2773985" cy="10156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800 </a:t>
            </a: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NM/MIN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97732A-CF1C-2241-BD20-1D9C7C492C4C}"/>
              </a:ext>
            </a:extLst>
          </p:cNvPr>
          <p:cNvSpPr txBox="1"/>
          <p:nvPr/>
        </p:nvSpPr>
        <p:spPr>
          <a:xfrm>
            <a:off x="7286626" y="1346883"/>
            <a:ext cx="1743074" cy="892552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15 </a:t>
            </a:r>
            <a:r>
              <a:rPr lang="fr-FR" sz="1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Ni MASK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25BCA3-CE1C-3F4F-8544-F0894AAB3495}"/>
              </a:ext>
            </a:extLst>
          </p:cNvPr>
          <p:cNvSpPr txBox="1"/>
          <p:nvPr/>
        </p:nvSpPr>
        <p:spPr>
          <a:xfrm>
            <a:off x="7286627" y="3113220"/>
            <a:ext cx="1743074" cy="815608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± 3 %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UNIFORMITY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C03E8B-F5B3-8847-9C1B-4BC57A6F7085}"/>
              </a:ext>
            </a:extLst>
          </p:cNvPr>
          <p:cNvSpPr txBox="1"/>
          <p:nvPr/>
        </p:nvSpPr>
        <p:spPr>
          <a:xfrm>
            <a:off x="4350714" y="2514886"/>
            <a:ext cx="2773986" cy="1015663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+30% </a:t>
            </a:r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 IMPROVEMENT OVER STANDARD PROCESS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030C5D-F13D-2A4C-A8B5-09727D74A9B7}"/>
              </a:ext>
            </a:extLst>
          </p:cNvPr>
          <p:cNvSpPr txBox="1"/>
          <p:nvPr/>
        </p:nvSpPr>
        <p:spPr>
          <a:xfrm>
            <a:off x="7286626" y="2345609"/>
            <a:ext cx="1743074" cy="677108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100 </a:t>
            </a:r>
            <a:r>
              <a:rPr lang="fr-FR" sz="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µm ETCH DEPTH</a:t>
            </a:r>
            <a:endParaRPr lang="fr-FR" sz="105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4AD63E-C638-E646-965A-1F147B49E343}"/>
              </a:ext>
            </a:extLst>
          </p:cNvPr>
          <p:cNvSpPr txBox="1"/>
          <p:nvPr/>
        </p:nvSpPr>
        <p:spPr>
          <a:xfrm>
            <a:off x="4335320" y="3749100"/>
            <a:ext cx="2773985" cy="584775"/>
          </a:xfrm>
          <a:prstGeom prst="rect">
            <a:avLst/>
          </a:prstGeom>
          <a:solidFill>
            <a:srgbClr val="E753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CATHODE OPTIMIZED FOR Ni MASK CLAMPING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performances</a:t>
            </a:r>
            <a:br>
              <a:rPr lang="fr-FR" sz="2800" dirty="0"/>
            </a:br>
            <a:r>
              <a:rPr lang="fr-FR" sz="2800" b="1" dirty="0"/>
              <a:t>SIC </a:t>
            </a:r>
            <a:r>
              <a:rPr lang="fr-FR" sz="2800" b="1" dirty="0" err="1"/>
              <a:t>drie</a:t>
            </a:r>
            <a:r>
              <a:rPr lang="fr-FR" sz="2800" b="1" dirty="0"/>
              <a:t> </a:t>
            </a:r>
            <a:r>
              <a:rPr lang="fr-FR" sz="2800" b="1" dirty="0" err="1"/>
              <a:t>process</a:t>
            </a:r>
            <a:r>
              <a:rPr lang="fr-FR" sz="2800" b="1" dirty="0"/>
              <a:t> on </a:t>
            </a:r>
            <a:r>
              <a:rPr lang="fr-FR" sz="2800" b="1" dirty="0" err="1"/>
              <a:t>corial</a:t>
            </a:r>
            <a:r>
              <a:rPr lang="fr-FR" sz="2800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148027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Sic via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ni </a:t>
            </a:r>
            <a:r>
              <a:rPr lang="fr-FR" dirty="0" err="1"/>
              <a:t>mask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C3DB13D-50F0-F946-AFB2-1F9EF11344F8}"/>
              </a:ext>
            </a:extLst>
          </p:cNvPr>
          <p:cNvSpPr txBox="1"/>
          <p:nvPr/>
        </p:nvSpPr>
        <p:spPr>
          <a:xfrm>
            <a:off x="4350715" y="3697313"/>
            <a:ext cx="2773985" cy="646331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ANISOTROPIC ETCH PROFILE</a:t>
            </a:r>
            <a:endParaRPr lang="fr-FR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3AF09DF-1A3E-ED4A-A49E-C3D55A0A20C6}"/>
              </a:ext>
            </a:extLst>
          </p:cNvPr>
          <p:cNvSpPr txBox="1"/>
          <p:nvPr/>
        </p:nvSpPr>
        <p:spPr>
          <a:xfrm>
            <a:off x="4350715" y="1285327"/>
            <a:ext cx="2773985" cy="10156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1400 </a:t>
            </a:r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NM/MIN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ETCH RATE</a:t>
            </a:r>
            <a:endParaRPr lang="fr-FR" sz="2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1889B8E-741D-4B45-94AA-0A27FD5A27E9}"/>
              </a:ext>
            </a:extLst>
          </p:cNvPr>
          <p:cNvSpPr txBox="1"/>
          <p:nvPr/>
        </p:nvSpPr>
        <p:spPr>
          <a:xfrm>
            <a:off x="7388225" y="1346883"/>
            <a:ext cx="1444626" cy="95410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20 </a:t>
            </a:r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SELECTIVITY TO Ni MASK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6DCB0CB-EA0D-FA4F-BB70-0C2DA115B630}"/>
              </a:ext>
            </a:extLst>
          </p:cNvPr>
          <p:cNvSpPr txBox="1"/>
          <p:nvPr/>
        </p:nvSpPr>
        <p:spPr>
          <a:xfrm>
            <a:off x="7388226" y="3466481"/>
            <a:ext cx="1444626" cy="87716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± 3 %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UNIFORMITY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A593378-1F28-5840-AD7E-0B88012EFA24}"/>
              </a:ext>
            </a:extLst>
          </p:cNvPr>
          <p:cNvSpPr txBox="1"/>
          <p:nvPr/>
        </p:nvSpPr>
        <p:spPr>
          <a:xfrm>
            <a:off x="4350715" y="2559618"/>
            <a:ext cx="2773986" cy="830997"/>
          </a:xfrm>
          <a:prstGeom prst="rect">
            <a:avLst/>
          </a:prstGeom>
          <a:solidFill>
            <a:srgbClr val="398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SMOOTH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SIDEWALLS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38ACA7C-31EE-B848-B443-89533FC32061}"/>
              </a:ext>
            </a:extLst>
          </p:cNvPr>
          <p:cNvSpPr txBox="1"/>
          <p:nvPr/>
        </p:nvSpPr>
        <p:spPr>
          <a:xfrm>
            <a:off x="7388225" y="2559618"/>
            <a:ext cx="1444626" cy="738664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&gt; 100 </a:t>
            </a:r>
            <a:r>
              <a:rPr lang="fr-FR" sz="1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µm ETCH DEPTH</a:t>
            </a:r>
            <a:endParaRPr lang="fr-FR" sz="11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D5C9D2-39C0-D545-8026-F3350494A1BC}"/>
              </a:ext>
            </a:extLst>
          </p:cNvPr>
          <p:cNvSpPr/>
          <p:nvPr/>
        </p:nvSpPr>
        <p:spPr>
          <a:xfrm>
            <a:off x="222054" y="1285327"/>
            <a:ext cx="3822895" cy="305831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3359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performances</a:t>
            </a:r>
            <a:br>
              <a:rPr lang="fr-FR" dirty="0"/>
            </a:br>
            <a:r>
              <a:rPr lang="fr-FR" b="1" dirty="0"/>
              <a:t>Si </a:t>
            </a:r>
            <a:r>
              <a:rPr lang="fr-FR" b="1" dirty="0" err="1"/>
              <a:t>drie</a:t>
            </a:r>
            <a:r>
              <a:rPr lang="fr-FR" b="1" dirty="0"/>
              <a:t> </a:t>
            </a:r>
            <a:r>
              <a:rPr lang="fr-FR" b="1" dirty="0" err="1"/>
              <a:t>process</a:t>
            </a:r>
            <a:r>
              <a:rPr lang="fr-FR" b="1" dirty="0"/>
              <a:t> on </a:t>
            </a:r>
            <a:r>
              <a:rPr lang="fr-FR" b="1" dirty="0" err="1"/>
              <a:t>corial</a:t>
            </a:r>
            <a:r>
              <a:rPr lang="fr-FR" b="1" dirty="0"/>
              <a:t> 210IL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cosma</a:t>
            </a:r>
            <a:r>
              <a:rPr lang="fr-FR" b="1" dirty="0"/>
              <a:t> pulse software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alpha val="75000"/>
                  </a:schemeClr>
                </a:solidFill>
              </a:rPr>
              <a:t>COSMA Pulse is a control software that broadens conventional tools’ process capabilities to enable time-multiplexed processes</a:t>
            </a:r>
          </a:p>
        </p:txBody>
      </p:sp>
    </p:spTree>
    <p:extLst>
      <p:ext uri="{BB962C8B-B14F-4D97-AF65-F5344CB8AC3E}">
        <p14:creationId xmlns:p14="http://schemas.microsoft.com/office/powerpoint/2010/main" val="191729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Cosma</a:t>
            </a:r>
            <a:r>
              <a:rPr lang="fr-FR" dirty="0"/>
              <a:t> pulse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7/17/18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940218" cy="260061"/>
          </a:xfrm>
        </p:spPr>
        <p:txBody>
          <a:bodyPr/>
          <a:lstStyle/>
          <a:p>
            <a:r>
              <a:rPr lang="en-US" dirty="0">
                <a:latin typeface="Roboto Regular"/>
                <a:cs typeface="Roboto Regular"/>
              </a:rPr>
              <a:t>Advanced Process Control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C13300-5D2C-7B46-8885-8A9B96FC42AE}"/>
              </a:ext>
            </a:extLst>
          </p:cNvPr>
          <p:cNvSpPr txBox="1"/>
          <p:nvPr/>
        </p:nvSpPr>
        <p:spPr>
          <a:xfrm>
            <a:off x="257701" y="3698180"/>
            <a:ext cx="3666227" cy="707886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PARAMETERS</a:t>
            </a:r>
            <a:endParaRPr lang="en-US" sz="3200" baseline="30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CAN BE CONTROLLED AND PULSED</a:t>
            </a:r>
          </a:p>
        </p:txBody>
      </p:sp>
      <p:pic>
        <p:nvPicPr>
          <p:cNvPr id="28" name="Picture 2" descr="W:\25-Marketing\02-Communication\10-Site Web\Projet Refonte Site internet 2016\Contenus\Pages produits\Page software COSMA\_DMP3242.jpg">
            <a:extLst>
              <a:ext uri="{FF2B5EF4-FFF2-40B4-BE49-F238E27FC236}">
                <a16:creationId xmlns:a16="http://schemas.microsoft.com/office/drawing/2014/main" id="{157F3DB2-BDD1-1D45-8389-0BACFDCB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961876"/>
            <a:ext cx="3779797" cy="25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p-roch\Desktop\Machine pulsée\Edit Recipe Image 1.png">
            <a:extLst>
              <a:ext uri="{FF2B5EF4-FFF2-40B4-BE49-F238E27FC236}">
                <a16:creationId xmlns:a16="http://schemas.microsoft.com/office/drawing/2014/main" id="{7422ED8D-AA45-D14B-8EE1-CF561F6F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194" y="1033884"/>
            <a:ext cx="2682974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p-roch\Desktop\Machine pulsée\Edit Recipe Image 2.png">
            <a:extLst>
              <a:ext uri="{FF2B5EF4-FFF2-40B4-BE49-F238E27FC236}">
                <a16:creationId xmlns:a16="http://schemas.microsoft.com/office/drawing/2014/main" id="{2C6BAEB4-A73C-CF4F-8264-EBFAE268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139" y="1034060"/>
            <a:ext cx="2682974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E379C19-40D4-9947-92CE-26AD0147A455}"/>
              </a:ext>
            </a:extLst>
          </p:cNvPr>
          <p:cNvSpPr txBox="1"/>
          <p:nvPr/>
        </p:nvSpPr>
        <p:spPr>
          <a:xfrm>
            <a:off x="4067944" y="2762076"/>
            <a:ext cx="2016224" cy="707886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EASY</a:t>
            </a:r>
            <a:endParaRPr lang="en-US" sz="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800" cap="all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recipe </a:t>
            </a:r>
            <a:r>
              <a:rPr lang="en-US" sz="800" cap="all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programation</a:t>
            </a:r>
            <a:endParaRPr lang="en-US" sz="800" cap="all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EC12B5-E65D-594B-BCA6-D7D1AAD0FFA6}"/>
              </a:ext>
            </a:extLst>
          </p:cNvPr>
          <p:cNvSpPr txBox="1"/>
          <p:nvPr/>
        </p:nvSpPr>
        <p:spPr>
          <a:xfrm>
            <a:off x="4067944" y="3698180"/>
            <a:ext cx="2016224" cy="830997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10 ms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DATA AQUISITION</a:t>
            </a:r>
            <a:endParaRPr lang="fr-FR" sz="105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543E1FC-E253-794D-956F-9EC3A597E4EE}"/>
              </a:ext>
            </a:extLst>
          </p:cNvPr>
          <p:cNvSpPr txBox="1"/>
          <p:nvPr/>
        </p:nvSpPr>
        <p:spPr>
          <a:xfrm>
            <a:off x="6211519" y="3698180"/>
            <a:ext cx="2669594" cy="961802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+/-0,1%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ACCURACY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ON BIAS FINE TUNING</a:t>
            </a:r>
            <a:endParaRPr lang="fr-FR" sz="1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92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248</TotalTime>
  <Words>906</Words>
  <Application>Microsoft Macintosh PowerPoint</Application>
  <PresentationFormat>Affichage à l'écran (16:9)</PresentationFormat>
  <Paragraphs>279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Calibri</vt:lpstr>
      <vt:lpstr>Century Gothic</vt:lpstr>
      <vt:lpstr>Lato Black</vt:lpstr>
      <vt:lpstr>Lato Bold</vt:lpstr>
      <vt:lpstr>Lato Light</vt:lpstr>
      <vt:lpstr>Roboto Black</vt:lpstr>
      <vt:lpstr>Roboto Light</vt:lpstr>
      <vt:lpstr>Roboto Regular</vt:lpstr>
      <vt:lpstr>Wingdings</vt:lpstr>
      <vt:lpstr>Template pptx CORIAL</vt:lpstr>
      <vt:lpstr>Présentation PowerPoint</vt:lpstr>
      <vt:lpstr>Corial 210IL</vt:lpstr>
      <vt:lpstr>performances glass drie process on corial 210IL</vt:lpstr>
      <vt:lpstr>Drie of glass</vt:lpstr>
      <vt:lpstr>performances SIC drie process on corial 210IL</vt:lpstr>
      <vt:lpstr>Sic via etch process with ni mask</vt:lpstr>
      <vt:lpstr>performances Si drie process on corial 210IL with cosma pulse software</vt:lpstr>
      <vt:lpstr>COSMA Pulse is a control software that broadens conventional tools’ process capabilities to enable time-multiplexed processes</vt:lpstr>
      <vt:lpstr>Cosma pulse description</vt:lpstr>
      <vt:lpstr>Si drie on corial 210IL</vt:lpstr>
      <vt:lpstr>Drie of silicon</vt:lpstr>
      <vt:lpstr>Drie of silicon</vt:lpstr>
      <vt:lpstr>System description Corial 210IL</vt:lpstr>
      <vt:lpstr>System description</vt:lpstr>
      <vt:lpstr>System description </vt:lpstr>
      <vt:lpstr>System description </vt:lpstr>
      <vt:lpstr>ICP SOURCE corial 210IL</vt:lpstr>
      <vt:lpstr>ICP source</vt:lpstr>
      <vt:lpstr>ICP Source</vt:lpstr>
      <vt:lpstr>Shuttle holding approach corial 210IL</vt:lpstr>
      <vt:lpstr>Shuttle holding approach</vt:lpstr>
      <vt:lpstr>Shuttle holding approach</vt:lpstr>
      <vt:lpstr>usability corial 210IL</vt:lpstr>
      <vt:lpstr>Process control software</vt:lpstr>
      <vt:lpstr>Reprocessing software</vt:lpstr>
      <vt:lpstr>End point detection</vt:lpstr>
      <vt:lpstr>Corial 210IL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15</cp:revision>
  <cp:lastPrinted>2018-07-10T10:05:16Z</cp:lastPrinted>
  <dcterms:created xsi:type="dcterms:W3CDTF">2018-07-10T09:29:41Z</dcterms:created>
  <dcterms:modified xsi:type="dcterms:W3CDTF">2018-07-17T08:25:57Z</dcterms:modified>
</cp:coreProperties>
</file>