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329" r:id="rId4"/>
    <p:sldId id="330" r:id="rId5"/>
    <p:sldId id="335" r:id="rId6"/>
    <p:sldId id="336" r:id="rId7"/>
    <p:sldId id="321" r:id="rId8"/>
    <p:sldId id="315" r:id="rId9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342"/>
    <a:srgbClr val="E75326"/>
    <a:srgbClr val="4972AB"/>
    <a:srgbClr val="868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9"/>
    <p:restoredTop sz="94665"/>
  </p:normalViewPr>
  <p:slideViewPr>
    <p:cSldViewPr>
      <p:cViewPr varScale="1">
        <p:scale>
          <a:sx n="125" d="100"/>
          <a:sy n="125" d="100"/>
        </p:scale>
        <p:origin x="168" y="5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866A8"/>
              </a:solidFill>
              <a:ln>
                <a:solidFill>
                  <a:srgbClr val="3866A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5E8-7A45-AF09-8DCCEAF4258A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3866A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5E8-7A45-AF09-8DCCEAF4258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E8-7A45-AF09-8DCCEAF42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88886"/>
              </a:solidFill>
              <a:ln>
                <a:solidFill>
                  <a:srgbClr val="88888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905-3645-9F21-626D98D9831C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>
                <a:solidFill>
                  <a:srgbClr val="88888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905-3645-9F21-626D98D9831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05-3645-9F21-626D98D98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E74D18"/>
              </a:solidFill>
            </a:ln>
          </c:spPr>
          <c:dPt>
            <c:idx val="0"/>
            <c:bubble3D val="0"/>
            <c:spPr>
              <a:solidFill>
                <a:srgbClr val="E74D18"/>
              </a:solidFill>
              <a:ln>
                <a:solidFill>
                  <a:srgbClr val="E74D1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BCA-2348-B169-BD7B6F6E0852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>
                <a:solidFill>
                  <a:srgbClr val="E74D1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BCA-2348-B169-BD7B6F6E085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CA-2348-B169-BD7B6F6E08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8D3E0-4AE0-4B4F-AA53-FF454FAB73B1}" type="datetimeFigureOut">
              <a:rPr lang="fr-FR" smtClean="0"/>
              <a:t>18/07/2018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93AC4-2E96-4FD2-85B8-B58A96165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5966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F3139-25BE-453F-A1ED-B75353D7C296}" type="datetimeFigureOut">
              <a:rPr lang="fr-FR" smtClean="0"/>
              <a:t>18/07/2018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9902A-8C48-4549-B010-D916BEDBE3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6589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05BFF27-4612-364D-A8FD-D20DF301E3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2036121"/>
            <a:ext cx="3096000" cy="107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2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d de pag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98707" y="4299942"/>
            <a:ext cx="104568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b="1" smtClean="0">
                <a:solidFill>
                  <a:schemeClr val="bg1"/>
                </a:solidFill>
              </a:rPr>
              <a:pPr algn="ctr"/>
              <a:t>‹N°›</a:t>
            </a:fld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8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4" name="Espace réservé de la date 5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7E96-E1CD-44D9-A962-67C26DB42DB4}" type="datetime1">
              <a:rPr lang="en-US" smtClean="0"/>
              <a:t>7/18/18</a:t>
            </a:fld>
            <a:endParaRPr lang="fr-FR"/>
          </a:p>
        </p:txBody>
      </p:sp>
      <p:sp>
        <p:nvSpPr>
          <p:cNvPr id="55" name="Espace réservé du pied de page 5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fr-FR" sz="900" i="0" kern="1200" dirty="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56" name="Espace réservé du numéro de diapositive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679D12F-783D-1448-B13C-7F7FA026B9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2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avec oeil +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271744" y="123478"/>
            <a:ext cx="6759484" cy="473206"/>
          </a:xfrm>
        </p:spPr>
        <p:txBody>
          <a:bodyPr>
            <a:normAutofit/>
          </a:bodyPr>
          <a:lstStyle>
            <a:lvl1pPr algn="l">
              <a:defRPr sz="2480" cap="all" baseline="0">
                <a:latin typeface="Roboto Black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93" y="59083"/>
            <a:ext cx="974351" cy="813753"/>
          </a:xfrm>
          <a:prstGeom prst="rect">
            <a:avLst/>
          </a:prstGeom>
        </p:spPr>
      </p:pic>
      <p:sp>
        <p:nvSpPr>
          <p:cNvPr id="19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rgbClr val="4972AB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3"/>
          </p:nvPr>
        </p:nvSpPr>
        <p:spPr>
          <a:xfrm>
            <a:off x="1271742" y="612775"/>
            <a:ext cx="2520000" cy="260061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9156DAF-DFA0-774F-B637-61D23229D6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avec oeil sans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271744" y="123478"/>
            <a:ext cx="6759484" cy="473206"/>
          </a:xfrm>
        </p:spPr>
        <p:txBody>
          <a:bodyPr>
            <a:normAutofit/>
          </a:bodyPr>
          <a:lstStyle>
            <a:lvl1pPr algn="l">
              <a:defRPr sz="2480" cap="all" baseline="0">
                <a:latin typeface="Roboto Black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93" y="59083"/>
            <a:ext cx="974351" cy="813753"/>
          </a:xfrm>
          <a:prstGeom prst="rect">
            <a:avLst/>
          </a:prstGeom>
        </p:spPr>
      </p:pic>
      <p:sp>
        <p:nvSpPr>
          <p:cNvPr id="19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rgbClr val="4972AB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8C636D7-F3C6-1D4E-A195-9D8F4366E6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4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simplifiée +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7632848" cy="473206"/>
          </a:xfrm>
        </p:spPr>
        <p:txBody>
          <a:bodyPr>
            <a:normAutofit/>
          </a:bodyPr>
          <a:lstStyle>
            <a:lvl1pPr algn="l">
              <a:defRPr lang="fr-FR" sz="2480" kern="1200" cap="all" baseline="0" dirty="0">
                <a:solidFill>
                  <a:schemeClr val="tx1"/>
                </a:solidFill>
                <a:latin typeface="Roboto Black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36EDC0D-8D24-4620-9844-465B07DA7B5B}" type="datetime1">
              <a:rPr lang="en-US" smtClean="0"/>
              <a:t>7/18/18</a:t>
            </a:fld>
            <a:endParaRPr lang="fr-FR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lang="fr-FR" sz="900" i="0" kern="1200" dirty="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3"/>
          </p:nvPr>
        </p:nvSpPr>
        <p:spPr>
          <a:xfrm>
            <a:off x="377825" y="612775"/>
            <a:ext cx="2520000" cy="262800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606DFA3-1288-2D43-950B-CAE3E0892C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1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simplifiée sans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7632848" cy="473206"/>
          </a:xfrm>
        </p:spPr>
        <p:txBody>
          <a:bodyPr>
            <a:normAutofit/>
          </a:bodyPr>
          <a:lstStyle>
            <a:lvl1pPr algn="l">
              <a:defRPr lang="fr-FR" sz="2480" kern="1200" cap="all" baseline="0" dirty="0">
                <a:solidFill>
                  <a:schemeClr val="tx1"/>
                </a:solidFill>
                <a:latin typeface="Roboto Black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36EDC0D-8D24-4620-9844-465B07DA7B5B}" type="datetime1">
              <a:rPr lang="en-US" smtClean="0"/>
              <a:t>7/18/18</a:t>
            </a:fld>
            <a:endParaRPr lang="fr-FR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lang="fr-FR" sz="900" i="0" kern="1200" dirty="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A69EF1D-4F8E-A948-A3E4-4308C8E70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5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6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D7DA039-665B-E14D-824C-E80A276340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1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 vert="horz" lIns="91420" tIns="45710" rIns="91420" bIns="45710" rtlCol="0" anchor="ctr">
            <a:normAutofit/>
          </a:bodyPr>
          <a:lstStyle>
            <a:lvl1pPr>
              <a:defRPr lang="fr-FR"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BEB7EC-24E7-EA4F-9394-B9FE7D9DDB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1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 vert="horz" lIns="91420" tIns="45710" rIns="91420" bIns="45710" rtlCol="0" anchor="ctr">
            <a:normAutofit/>
          </a:bodyPr>
          <a:lstStyle>
            <a:lvl1pPr>
              <a:defRPr lang="fr-FR"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4961F2-C4B5-124B-A6EB-B8D0759D15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69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pPr lvl="0" algn="l"/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028384" y="184702"/>
            <a:ext cx="1116000" cy="154800"/>
          </a:xfrm>
          <a:prstGeom prst="rect">
            <a:avLst/>
          </a:prstGeom>
          <a:solidFill>
            <a:srgbClr val="3866A8"/>
          </a:solidFill>
        </p:spPr>
        <p:txBody>
          <a:bodyPr anchor="ctr" anchorCtr="0"/>
          <a:lstStyle>
            <a:lvl1pPr algn="ctr">
              <a:defRPr sz="900">
                <a:solidFill>
                  <a:schemeClr val="bg1"/>
                </a:solidFill>
                <a:latin typeface="Roboto Light"/>
              </a:defRPr>
            </a:lvl1pPr>
          </a:lstStyle>
          <a:p>
            <a:fld id="{DCFE35DF-F39E-4BCA-9984-7D7112C92FDE}" type="datetime1">
              <a:rPr lang="en-US" smtClean="0"/>
              <a:t>7/18/18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3"/>
          </p:nvPr>
        </p:nvSpPr>
        <p:spPr>
          <a:xfrm>
            <a:off x="6226172" y="4789622"/>
            <a:ext cx="1915200" cy="230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lang="fr-FR" sz="900" i="0" kern="120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4"/>
          </p:nvPr>
        </p:nvSpPr>
        <p:spPr>
          <a:xfrm>
            <a:off x="8392898" y="4788529"/>
            <a:ext cx="302400" cy="2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700" b="1" kern="1200" smtClean="0">
                <a:solidFill>
                  <a:schemeClr val="bg1"/>
                </a:solidFill>
                <a:latin typeface="Roboto Light"/>
                <a:ea typeface="+mn-ea"/>
                <a:cs typeface="+mn-cs"/>
              </a:defRPr>
            </a:lvl1pPr>
          </a:lstStyle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052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78" r:id="rId3"/>
    <p:sldLayoutId id="2147483677" r:id="rId4"/>
    <p:sldLayoutId id="2147483663" r:id="rId5"/>
    <p:sldLayoutId id="2147483669" r:id="rId6"/>
    <p:sldLayoutId id="2147483670" r:id="rId7"/>
    <p:sldLayoutId id="2147483671" r:id="rId8"/>
    <p:sldLayoutId id="2147483668" r:id="rId9"/>
    <p:sldLayoutId id="2147483662" r:id="rId1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lang="en-US" sz="2480" kern="1200" cap="all" baseline="0" dirty="0">
          <a:solidFill>
            <a:schemeClr val="tx1"/>
          </a:solidFill>
          <a:latin typeface="Roboto Black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2400" kern="1200" dirty="0" smtClean="0">
          <a:solidFill>
            <a:srgbClr val="434342"/>
          </a:solidFill>
          <a:latin typeface="Roboto Ligh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2000" kern="1200" dirty="0" smtClean="0">
          <a:solidFill>
            <a:srgbClr val="434342"/>
          </a:solidFill>
          <a:latin typeface="Roboto Ligh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400" kern="1200" dirty="0" smtClean="0">
          <a:solidFill>
            <a:srgbClr val="434342"/>
          </a:solidFill>
          <a:latin typeface="Roboto Ligh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050" kern="1200" dirty="0" smtClean="0">
          <a:solidFill>
            <a:srgbClr val="434342"/>
          </a:solidFill>
          <a:latin typeface="Roboto Ligh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050" kern="1200" dirty="0">
          <a:solidFill>
            <a:srgbClr val="434342"/>
          </a:solidFill>
          <a:latin typeface="Roboto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7075B7D-200C-1A43-AB8C-C54A3E41F803}"/>
              </a:ext>
            </a:extLst>
          </p:cNvPr>
          <p:cNvSpPr txBox="1"/>
          <p:nvPr/>
        </p:nvSpPr>
        <p:spPr>
          <a:xfrm>
            <a:off x="704850" y="3449201"/>
            <a:ext cx="77343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 err="1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SiC</a:t>
            </a:r>
            <a:r>
              <a:rPr lang="fr-FR" sz="26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 DRIE APPLICATIONS</a:t>
            </a:r>
          </a:p>
          <a:p>
            <a:pPr algn="ctr"/>
            <a:r>
              <a:rPr lang="fr-FR" sz="4200" b="1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In </a:t>
            </a:r>
            <a:r>
              <a:rPr lang="fr-FR" sz="4200" b="1" dirty="0" err="1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Corial</a:t>
            </a:r>
            <a:r>
              <a:rPr lang="fr-FR" sz="4200" b="1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 210IL</a:t>
            </a:r>
          </a:p>
        </p:txBody>
      </p:sp>
    </p:spTree>
    <p:extLst>
      <p:ext uri="{BB962C8B-B14F-4D97-AF65-F5344CB8AC3E}">
        <p14:creationId xmlns:p14="http://schemas.microsoft.com/office/powerpoint/2010/main" val="1965752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A8DEEA-0091-A641-A3EA-82FDA026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210IL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08CFED-A55C-7D4F-96B5-43873F27757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4A3497-656C-9141-AC41-92E59C20E1B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210IL </a:t>
            </a:r>
            <a:r>
              <a:rPr lang="fr-FR" dirty="0" err="1"/>
              <a:t>SiC</a:t>
            </a:r>
            <a:r>
              <a:rPr lang="fr-FR" dirty="0"/>
              <a:t> DRIE Applications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AC1F6F-0A0E-E349-AC63-F499D81E67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3480CB5-4727-C949-A2F5-35C1D45BEE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430649E5-4C8F-9540-87E8-7D4D4C63A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08" y="898570"/>
            <a:ext cx="47911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434342"/>
                </a:solidFill>
                <a:latin typeface="Lato Light" pitchFamily="34" charset="0"/>
                <a:cs typeface="Arial" pitchFamily="34" charset="0"/>
              </a:rPr>
              <a:t>ICP-RIE equipment for deep etching applications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FFE401-0B55-0242-89E6-FC518FC56D9C}"/>
              </a:ext>
            </a:extLst>
          </p:cNvPr>
          <p:cNvSpPr/>
          <p:nvPr/>
        </p:nvSpPr>
        <p:spPr>
          <a:xfrm>
            <a:off x="878054" y="1833148"/>
            <a:ext cx="1224000" cy="28388"/>
          </a:xfrm>
          <a:prstGeom prst="rect">
            <a:avLst/>
          </a:prstGeom>
          <a:solidFill>
            <a:srgbClr val="38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30F8E1B-25B2-EF42-A0C3-9F8EE69A2E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303" y="821627"/>
            <a:ext cx="3287818" cy="393990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A3E9302-7D27-AD4B-A358-B1BAE73D21E6}"/>
              </a:ext>
            </a:extLst>
          </p:cNvPr>
          <p:cNvSpPr/>
          <p:nvPr/>
        </p:nvSpPr>
        <p:spPr>
          <a:xfrm>
            <a:off x="878054" y="1833148"/>
            <a:ext cx="1224000" cy="28388"/>
          </a:xfrm>
          <a:prstGeom prst="rect">
            <a:avLst/>
          </a:prstGeom>
          <a:solidFill>
            <a:srgbClr val="38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hart 5">
            <a:extLst>
              <a:ext uri="{FF2B5EF4-FFF2-40B4-BE49-F238E27FC236}">
                <a16:creationId xmlns:a16="http://schemas.microsoft.com/office/drawing/2014/main" id="{6D5BAF7C-13E9-114C-BF61-D03C9B40CF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7862858"/>
              </p:ext>
            </p:extLst>
          </p:nvPr>
        </p:nvGraphicFramePr>
        <p:xfrm>
          <a:off x="203214" y="2461275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86">
            <a:extLst>
              <a:ext uri="{FF2B5EF4-FFF2-40B4-BE49-F238E27FC236}">
                <a16:creationId xmlns:a16="http://schemas.microsoft.com/office/drawing/2014/main" id="{C7700B30-5846-6040-9E3C-AF89029C1F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3747229"/>
              </p:ext>
            </p:extLst>
          </p:nvPr>
        </p:nvGraphicFramePr>
        <p:xfrm>
          <a:off x="2072778" y="2461275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89">
            <a:extLst>
              <a:ext uri="{FF2B5EF4-FFF2-40B4-BE49-F238E27FC236}">
                <a16:creationId xmlns:a16="http://schemas.microsoft.com/office/drawing/2014/main" id="{819CE02B-A47C-DD41-97EF-276731E385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0226800"/>
              </p:ext>
            </p:extLst>
          </p:nvPr>
        </p:nvGraphicFramePr>
        <p:xfrm>
          <a:off x="3942343" y="2469901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Freeform 6">
            <a:extLst>
              <a:ext uri="{FF2B5EF4-FFF2-40B4-BE49-F238E27FC236}">
                <a16:creationId xmlns:a16="http://schemas.microsoft.com/office/drawing/2014/main" id="{0B27A927-79E5-9B49-94C3-380980D022A0}"/>
              </a:ext>
            </a:extLst>
          </p:cNvPr>
          <p:cNvSpPr>
            <a:spLocks noEditPoints="1"/>
          </p:cNvSpPr>
          <p:nvPr/>
        </p:nvSpPr>
        <p:spPr bwMode="auto">
          <a:xfrm>
            <a:off x="4414763" y="2954968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E74D1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B4B0F2E8-7D60-5D4E-8821-CBF5858AFD4A}"/>
              </a:ext>
            </a:extLst>
          </p:cNvPr>
          <p:cNvSpPr>
            <a:spLocks noEditPoints="1"/>
          </p:cNvSpPr>
          <p:nvPr/>
        </p:nvSpPr>
        <p:spPr bwMode="auto">
          <a:xfrm>
            <a:off x="2542050" y="2946342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868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06AADD74-8383-C645-966B-540B1781577C}"/>
              </a:ext>
            </a:extLst>
          </p:cNvPr>
          <p:cNvSpPr>
            <a:spLocks noEditPoints="1"/>
          </p:cNvSpPr>
          <p:nvPr/>
        </p:nvSpPr>
        <p:spPr bwMode="auto">
          <a:xfrm>
            <a:off x="669337" y="2946342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4972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84">
            <a:extLst>
              <a:ext uri="{FF2B5EF4-FFF2-40B4-BE49-F238E27FC236}">
                <a16:creationId xmlns:a16="http://schemas.microsoft.com/office/drawing/2014/main" id="{5F6F876B-E1FE-D14D-BF64-D487F56195C4}"/>
              </a:ext>
            </a:extLst>
          </p:cNvPr>
          <p:cNvSpPr txBox="1"/>
          <p:nvPr/>
        </p:nvSpPr>
        <p:spPr>
          <a:xfrm>
            <a:off x="82811" y="3719774"/>
            <a:ext cx="1654322" cy="44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Manually loaded ICP system with vacuum load-lock</a:t>
            </a:r>
          </a:p>
        </p:txBody>
      </p:sp>
      <p:sp>
        <p:nvSpPr>
          <p:cNvPr id="32" name="TextBox 87">
            <a:extLst>
              <a:ext uri="{FF2B5EF4-FFF2-40B4-BE49-F238E27FC236}">
                <a16:creationId xmlns:a16="http://schemas.microsoft.com/office/drawing/2014/main" id="{1EE6ED81-10D8-E546-A9F4-5AEA02E4CA6C}"/>
              </a:ext>
            </a:extLst>
          </p:cNvPr>
          <p:cNvSpPr txBox="1"/>
          <p:nvPr/>
        </p:nvSpPr>
        <p:spPr>
          <a:xfrm>
            <a:off x="1951166" y="3719774"/>
            <a:ext cx="1656000" cy="44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High power ICP source to deep etch </a:t>
            </a:r>
            <a:r>
              <a:rPr lang="en-US" sz="1000" dirty="0" err="1">
                <a:solidFill>
                  <a:srgbClr val="434342"/>
                </a:solidFill>
                <a:latin typeface="Lato Light" pitchFamily="34" charset="0"/>
              </a:rPr>
              <a:t>SiC</a:t>
            </a:r>
            <a:endParaRPr lang="en-US" sz="1000" dirty="0">
              <a:solidFill>
                <a:srgbClr val="434342"/>
              </a:solidFill>
              <a:latin typeface="Lato Light" pitchFamily="34" charset="0"/>
            </a:endParaRPr>
          </a:p>
        </p:txBody>
      </p:sp>
      <p:sp>
        <p:nvSpPr>
          <p:cNvPr id="33" name="TextBox 90">
            <a:extLst>
              <a:ext uri="{FF2B5EF4-FFF2-40B4-BE49-F238E27FC236}">
                <a16:creationId xmlns:a16="http://schemas.microsoft.com/office/drawing/2014/main" id="{19799889-E211-9446-A395-5D4A37297572}"/>
              </a:ext>
            </a:extLst>
          </p:cNvPr>
          <p:cNvSpPr txBox="1"/>
          <p:nvPr/>
        </p:nvSpPr>
        <p:spPr>
          <a:xfrm>
            <a:off x="3821198" y="3719774"/>
            <a:ext cx="16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Smaller wafer  pieces up to full 200 mm wafer</a:t>
            </a:r>
          </a:p>
        </p:txBody>
      </p:sp>
    </p:spTree>
    <p:extLst>
      <p:ext uri="{BB962C8B-B14F-4D97-AF65-F5344CB8AC3E}">
        <p14:creationId xmlns:p14="http://schemas.microsoft.com/office/powerpoint/2010/main" val="2289762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3348515-1ACD-204F-B49E-43D911222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>
            <a:noAutofit/>
          </a:bodyPr>
          <a:lstStyle/>
          <a:p>
            <a:r>
              <a:rPr lang="fr-FR" sz="2800" dirty="0"/>
              <a:t>performances</a:t>
            </a:r>
            <a:br>
              <a:rPr lang="fr-FR" sz="2800" dirty="0"/>
            </a:br>
            <a:r>
              <a:rPr lang="fr-FR" sz="2800" b="1" dirty="0" err="1"/>
              <a:t>SiC</a:t>
            </a:r>
            <a:r>
              <a:rPr lang="fr-FR" sz="2800" b="1" dirty="0"/>
              <a:t> </a:t>
            </a:r>
            <a:r>
              <a:rPr lang="fr-FR" sz="2800" b="1" dirty="0" err="1"/>
              <a:t>drie</a:t>
            </a:r>
            <a:r>
              <a:rPr lang="fr-FR" sz="2800" b="1" dirty="0"/>
              <a:t> </a:t>
            </a:r>
            <a:r>
              <a:rPr lang="fr-FR" sz="2800" b="1" dirty="0" err="1"/>
              <a:t>process</a:t>
            </a:r>
            <a:r>
              <a:rPr lang="fr-FR" sz="2800" b="1" dirty="0"/>
              <a:t> on 3’’ wafers</a:t>
            </a:r>
          </a:p>
        </p:txBody>
      </p:sp>
    </p:spTree>
    <p:extLst>
      <p:ext uri="{BB962C8B-B14F-4D97-AF65-F5344CB8AC3E}">
        <p14:creationId xmlns:p14="http://schemas.microsoft.com/office/powerpoint/2010/main" val="2855459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SiC</a:t>
            </a:r>
            <a:r>
              <a:rPr lang="fr-FR" dirty="0"/>
              <a:t> wafers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210IL </a:t>
            </a:r>
            <a:r>
              <a:rPr lang="fr-FR" dirty="0" err="1"/>
              <a:t>SiC</a:t>
            </a:r>
            <a:r>
              <a:rPr lang="fr-FR" dirty="0"/>
              <a:t> DRIE Applications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32D7CB0-DA60-654B-A687-640FEC2343A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8F5375-41F5-4943-905C-38875AF18ED2}"/>
              </a:ext>
            </a:extLst>
          </p:cNvPr>
          <p:cNvSpPr/>
          <p:nvPr/>
        </p:nvSpPr>
        <p:spPr>
          <a:xfrm>
            <a:off x="467544" y="1027140"/>
            <a:ext cx="8352928" cy="24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Prior to </a:t>
            </a:r>
            <a:r>
              <a:rPr lang="en-US" sz="1000" dirty="0" err="1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SiC</a:t>
            </a: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 etching for demonstration of Corial tool capabilities, process setup was done on wafer fragments: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1A42B8-0DDA-1D49-87A2-83BBFE94652F}"/>
              </a:ext>
            </a:extLst>
          </p:cNvPr>
          <p:cNvSpPr/>
          <p:nvPr/>
        </p:nvSpPr>
        <p:spPr>
          <a:xfrm>
            <a:off x="467544" y="2643758"/>
            <a:ext cx="8208912" cy="24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The following wafers were used for further </a:t>
            </a:r>
            <a:r>
              <a:rPr lang="en-US" sz="1000" dirty="0" err="1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SiC</a:t>
            </a: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 DRIE performance demonstration:</a:t>
            </a:r>
          </a:p>
        </p:txBody>
      </p:sp>
      <p:pic>
        <p:nvPicPr>
          <p:cNvPr id="21" name="Picture 1210" descr="IMG_9742">
            <a:extLst>
              <a:ext uri="{FF2B5EF4-FFF2-40B4-BE49-F238E27FC236}">
                <a16:creationId xmlns:a16="http://schemas.microsoft.com/office/drawing/2014/main" id="{F5C72F42-7E2D-454D-85DF-68640578E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20718" r="6833" b="19614"/>
          <a:stretch>
            <a:fillRect/>
          </a:stretch>
        </p:blipFill>
        <p:spPr bwMode="auto">
          <a:xfrm>
            <a:off x="5220072" y="1311300"/>
            <a:ext cx="2228720" cy="112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11" descr="IMG_9744">
            <a:extLst>
              <a:ext uri="{FF2B5EF4-FFF2-40B4-BE49-F238E27FC236}">
                <a16:creationId xmlns:a16="http://schemas.microsoft.com/office/drawing/2014/main" id="{2D9FD2FB-42D5-A34C-A662-DB276A5F5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1456"/>
            <a:ext cx="1683351" cy="126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3FB2631-6025-E24A-BA8E-8B2464E748DF}"/>
              </a:ext>
            </a:extLst>
          </p:cNvPr>
          <p:cNvSpPr/>
          <p:nvPr/>
        </p:nvSpPr>
        <p:spPr>
          <a:xfrm>
            <a:off x="251520" y="1275606"/>
            <a:ext cx="3744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Fragment dimensions: quarters of 4’’ </a:t>
            </a:r>
            <a:r>
              <a:rPr lang="en-US" sz="900" dirty="0" err="1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SiC</a:t>
            </a:r>
            <a:r>
              <a:rPr lang="en-US" sz="900" dirty="0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 wafer;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Wafer thickness: 300 µm;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GaN</a:t>
            </a:r>
            <a:r>
              <a:rPr lang="en-US" sz="900" dirty="0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 stack was grown on wafer </a:t>
            </a:r>
            <a:r>
              <a:rPr lang="en-US" sz="900" dirty="0" err="1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frontside</a:t>
            </a:r>
            <a:r>
              <a:rPr lang="en-US" sz="900" dirty="0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;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8…15 µm Ni mask was electrochemically grown on wafer backside (50 µm features separated by 500 µm).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accent2">
                  <a:lumMod val="50000"/>
                </a:schemeClr>
              </a:solidFill>
              <a:latin typeface="Roboto Light"/>
              <a:cs typeface="Arial" panose="020B0604020202020204" pitchFamily="34" charset="0"/>
            </a:endParaRPr>
          </a:p>
        </p:txBody>
      </p:sp>
      <p:pic>
        <p:nvPicPr>
          <p:cNvPr id="24" name="Picture 2" descr="V:\32-Etudes\2011\OE 11 07 001 - Fin Etude 2010\02-Rapports\SiC Profond\Tests\Images MEB\Before Etching\Nimask_3.jpg">
            <a:extLst>
              <a:ext uri="{FF2B5EF4-FFF2-40B4-BE49-F238E27FC236}">
                <a16:creationId xmlns:a16="http://schemas.microsoft.com/office/drawing/2014/main" id="{9EBE2AF8-D17E-FF49-8361-3AFB07B7C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488" y="1314458"/>
            <a:ext cx="1204580" cy="90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FB72E2C-D934-D24F-80B6-A345D85FFAAF}"/>
              </a:ext>
            </a:extLst>
          </p:cNvPr>
          <p:cNvSpPr/>
          <p:nvPr/>
        </p:nvSpPr>
        <p:spPr>
          <a:xfrm>
            <a:off x="251520" y="2859782"/>
            <a:ext cx="4608512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Wafer supplier: CREE;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Wafer diameter: 76.2 mm;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Semi-insulating, 4H, epi-ready;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Micropipe</a:t>
            </a:r>
            <a:r>
              <a:rPr lang="en-US" sz="900" dirty="0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 density &lt; 5 cm</a:t>
            </a:r>
            <a:r>
              <a:rPr lang="en-US" sz="900" baseline="30000" dirty="0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-2</a:t>
            </a:r>
            <a:r>
              <a:rPr lang="en-US" sz="900" dirty="0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;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accent2">
                  <a:lumMod val="50000"/>
                </a:schemeClr>
              </a:solidFill>
              <a:latin typeface="Roboto Light"/>
              <a:cs typeface="Arial" panose="020B0604020202020204" pitchFamily="34" charset="0"/>
            </a:endParaRP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Wafers were grinded down to 100 µm thickness;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AlGaN</a:t>
            </a:r>
            <a:r>
              <a:rPr lang="en-US" sz="900" dirty="0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/</a:t>
            </a:r>
            <a:r>
              <a:rPr lang="en-US" sz="900" dirty="0" err="1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GaN</a:t>
            </a:r>
            <a:r>
              <a:rPr lang="en-US" sz="900" dirty="0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 stack was grown by MBE on wafer </a:t>
            </a:r>
            <a:r>
              <a:rPr lang="en-US" sz="900" dirty="0" err="1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frontside</a:t>
            </a:r>
            <a:r>
              <a:rPr lang="en-US" sz="900" dirty="0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;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6..9 µm Ni mask was electrochemically grown on the Cr/Au seed layer on wafer backside (40 x 80 µm features separated by 100, 200 &amp; 500 µm).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accent2">
                  <a:lumMod val="50000"/>
                </a:schemeClr>
              </a:solidFill>
              <a:latin typeface="Roboto Light"/>
              <a:cs typeface="Arial" panose="020B0604020202020204" pitchFamily="34" charset="0"/>
            </a:endParaRPr>
          </a:p>
        </p:txBody>
      </p:sp>
      <p:pic>
        <p:nvPicPr>
          <p:cNvPr id="26" name="Picture 2" descr="Nimask_4">
            <a:extLst>
              <a:ext uri="{FF2B5EF4-FFF2-40B4-BE49-F238E27FC236}">
                <a16:creationId xmlns:a16="http://schemas.microsoft.com/office/drawing/2014/main" id="{36AD7B32-28EA-8642-9054-6E39EA923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304" y="2353470"/>
            <a:ext cx="1204580" cy="90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 descr="X:\Corial\31-Technique\Travaux en cours\AU\SiC_Vias_Corial200IL_PHOTOSHOP\SiC_Via_1\центр3.jpg">
            <a:extLst>
              <a:ext uri="{FF2B5EF4-FFF2-40B4-BE49-F238E27FC236}">
                <a16:creationId xmlns:a16="http://schemas.microsoft.com/office/drawing/2014/main" id="{EB4F4B59-2764-874B-8A3C-485AA672F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7815" y="3437265"/>
            <a:ext cx="1507483" cy="1266050"/>
          </a:xfrm>
          <a:prstGeom prst="rect">
            <a:avLst/>
          </a:prstGeom>
          <a:noFill/>
          <a:ln w="3175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566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</a:t>
            </a:r>
            <a:r>
              <a:rPr lang="en-US" cap="none" dirty="0"/>
              <a:t>µm DEEP ETCHING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226172" y="4768356"/>
            <a:ext cx="1915200" cy="230400"/>
          </a:xfrm>
        </p:spPr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210IL </a:t>
            </a:r>
            <a:r>
              <a:rPr lang="fr-FR" dirty="0" err="1"/>
              <a:t>SiC</a:t>
            </a:r>
            <a:r>
              <a:rPr lang="fr-FR" dirty="0"/>
              <a:t> DRIE Applications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392898" y="4767263"/>
            <a:ext cx="302400" cy="252759"/>
          </a:xfrm>
        </p:spPr>
        <p:txBody>
          <a:bodyPr/>
          <a:lstStyle/>
          <a:p>
            <a:fld id="{C7080EDE-925A-4613-9347-66D0D9A3513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32D7CB0-DA60-654B-A687-640FEC2343A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On 3’’ Wafer Fragments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38FA292-81F1-1F49-B4BC-4E1ABC6063D3}"/>
              </a:ext>
            </a:extLst>
          </p:cNvPr>
          <p:cNvSpPr/>
          <p:nvPr/>
        </p:nvSpPr>
        <p:spPr>
          <a:xfrm>
            <a:off x="1" y="4273726"/>
            <a:ext cx="9144384" cy="417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50 µm x 95 µm deep </a:t>
            </a:r>
            <a:r>
              <a:rPr lang="en-US" sz="1000" dirty="0" err="1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vias</a:t>
            </a: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 with zero </a:t>
            </a:r>
            <a:r>
              <a:rPr lang="en-US" sz="1000" dirty="0" err="1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micrompillars</a:t>
            </a: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 were demonstrated on the wafer fragments. No scallops were obtained on the sidewalls. Roughness on the top part of the </a:t>
            </a:r>
            <a:r>
              <a:rPr lang="en-US" sz="1000" dirty="0" err="1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vias</a:t>
            </a: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 comes from non vertical mask sidewalls.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3B719740-833E-654E-A396-99DD908F50A2}"/>
              </a:ext>
            </a:extLst>
          </p:cNvPr>
          <p:cNvGrpSpPr/>
          <p:nvPr/>
        </p:nvGrpSpPr>
        <p:grpSpPr>
          <a:xfrm>
            <a:off x="1320261" y="829442"/>
            <a:ext cx="7080918" cy="3031182"/>
            <a:chOff x="419833" y="699542"/>
            <a:chExt cx="8328631" cy="3565300"/>
          </a:xfrm>
        </p:grpSpPr>
        <p:pic>
          <p:nvPicPr>
            <p:cNvPr id="17" name="Picture 69" descr="Run17_hole2-2">
              <a:extLst>
                <a:ext uri="{FF2B5EF4-FFF2-40B4-BE49-F238E27FC236}">
                  <a16:creationId xmlns:a16="http://schemas.microsoft.com/office/drawing/2014/main" id="{B0859BBD-A877-B646-A6D0-F1BD0F0D47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2280240"/>
              <a:ext cx="2612642" cy="19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0" descr="Run17_hole4">
              <a:extLst>
                <a:ext uri="{FF2B5EF4-FFF2-40B4-BE49-F238E27FC236}">
                  <a16:creationId xmlns:a16="http://schemas.microsoft.com/office/drawing/2014/main" id="{636B89BC-7F82-F244-95D7-C9AD4B3E7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0502" y="2280240"/>
              <a:ext cx="2617962" cy="19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68" descr="Run16_vue-dessus2">
              <a:extLst>
                <a:ext uri="{FF2B5EF4-FFF2-40B4-BE49-F238E27FC236}">
                  <a16:creationId xmlns:a16="http://schemas.microsoft.com/office/drawing/2014/main" id="{D31FB6E6-A7C4-1241-BF28-2CDCDA3D40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833" y="2284842"/>
              <a:ext cx="2639999" cy="19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210" descr="IMG_9742">
              <a:extLst>
                <a:ext uri="{FF2B5EF4-FFF2-40B4-BE49-F238E27FC236}">
                  <a16:creationId xmlns:a16="http://schemas.microsoft.com/office/drawing/2014/main" id="{8B5C8F08-61BE-E74F-ADCC-7CA00A632F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80" t="46144" r="25796" b="25771"/>
            <a:stretch/>
          </p:blipFill>
          <p:spPr bwMode="auto">
            <a:xfrm>
              <a:off x="7195889" y="699542"/>
              <a:ext cx="1552575" cy="1457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7FDD3085-9111-1A4B-9CEA-B4EDCAE3EE85}"/>
                </a:ext>
              </a:extLst>
            </p:cNvPr>
            <p:cNvSpPr/>
            <p:nvPr/>
          </p:nvSpPr>
          <p:spPr>
            <a:xfrm>
              <a:off x="7684144" y="1324290"/>
              <a:ext cx="288032" cy="288032"/>
            </a:xfrm>
            <a:prstGeom prst="ellipse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DF1FA64F-4885-A04D-B79F-A4D0595B5B15}"/>
                </a:ext>
              </a:extLst>
            </p:cNvPr>
            <p:cNvSpPr/>
            <p:nvPr/>
          </p:nvSpPr>
          <p:spPr>
            <a:xfrm>
              <a:off x="8244408" y="874333"/>
              <a:ext cx="288032" cy="288032"/>
            </a:xfrm>
            <a:prstGeom prst="ellipse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A86E5BD3-EB11-7D46-9D75-DD97B9F3C9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64088" y="1436788"/>
              <a:ext cx="2320057" cy="23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9D2002BF-9D75-034F-8CE6-A9F86620AD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64088" y="1428205"/>
              <a:ext cx="1" cy="856638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F147D376-D558-0545-AD14-2D546697D3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88424" y="1149469"/>
              <a:ext cx="1" cy="1135374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0F18E77-A1DB-FD4D-B633-09071C40DED8}"/>
              </a:ext>
            </a:extLst>
          </p:cNvPr>
          <p:cNvSpPr/>
          <p:nvPr/>
        </p:nvSpPr>
        <p:spPr>
          <a:xfrm>
            <a:off x="486107" y="1247369"/>
            <a:ext cx="4105144" cy="417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Wafers fragments were stuck by vacuum grease on  a Quartz wafer carrier.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1CFAE43-533E-A14A-B2EC-E9F4A3671766}"/>
              </a:ext>
            </a:extLst>
          </p:cNvPr>
          <p:cNvSpPr/>
          <p:nvPr/>
        </p:nvSpPr>
        <p:spPr>
          <a:xfrm>
            <a:off x="1" y="4009615"/>
            <a:ext cx="9144383" cy="264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Etch rate 1.26 µm/min, etching profile 82°, selectivity vs. Ni &gt; 30:1, uniformity at the points spaced apart by 20 mm &lt; 3%.</a:t>
            </a:r>
          </a:p>
        </p:txBody>
      </p:sp>
    </p:spTree>
    <p:extLst>
      <p:ext uri="{BB962C8B-B14F-4D97-AF65-F5344CB8AC3E}">
        <p14:creationId xmlns:p14="http://schemas.microsoft.com/office/powerpoint/2010/main" val="854462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</a:t>
            </a:r>
            <a:r>
              <a:rPr lang="en-US" cap="none" dirty="0"/>
              <a:t>µm VIA-THROUGH ETCHING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226172" y="4768356"/>
            <a:ext cx="1915200" cy="230400"/>
          </a:xfrm>
        </p:spPr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210IL </a:t>
            </a:r>
            <a:r>
              <a:rPr lang="fr-FR" dirty="0" err="1"/>
              <a:t>SiC</a:t>
            </a:r>
            <a:r>
              <a:rPr lang="fr-FR" dirty="0"/>
              <a:t> DRIE Applications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392898" y="4767263"/>
            <a:ext cx="302400" cy="252759"/>
          </a:xfrm>
        </p:spPr>
        <p:txBody>
          <a:bodyPr/>
          <a:lstStyle/>
          <a:p>
            <a:fld id="{C7080EDE-925A-4613-9347-66D0D9A3513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32D7CB0-DA60-654B-A687-640FEC2343A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On Full 3’’ Wafers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4183E97-2489-1F41-909B-418FA96F7242}"/>
              </a:ext>
            </a:extLst>
          </p:cNvPr>
          <p:cNvGrpSpPr/>
          <p:nvPr/>
        </p:nvGrpSpPr>
        <p:grpSpPr>
          <a:xfrm>
            <a:off x="1555142" y="1184326"/>
            <a:ext cx="6192688" cy="3301114"/>
            <a:chOff x="611560" y="1412776"/>
            <a:chExt cx="8239753" cy="4392336"/>
          </a:xfrm>
        </p:grpSpPr>
        <p:pic>
          <p:nvPicPr>
            <p:cNvPr id="22" name="Picture 3" descr="X:\Corial\31-Technique\Travaux en cours\AU\SiC_Vias_Corial200IL_PHOTOSHOP\SiC_Via_1\левый край2.jpg">
              <a:extLst>
                <a:ext uri="{FF2B5EF4-FFF2-40B4-BE49-F238E27FC236}">
                  <a16:creationId xmlns:a16="http://schemas.microsoft.com/office/drawing/2014/main" id="{075EF21C-AC28-8849-88C9-C551A7F11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412776"/>
              <a:ext cx="1699699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211" descr="IMG_9744">
              <a:extLst>
                <a:ext uri="{FF2B5EF4-FFF2-40B4-BE49-F238E27FC236}">
                  <a16:creationId xmlns:a16="http://schemas.microsoft.com/office/drawing/2014/main" id="{E82E60DF-E457-2B46-B389-9191CCB358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0" t="4052" r="16326" b="5235"/>
            <a:stretch/>
          </p:blipFill>
          <p:spPr bwMode="auto">
            <a:xfrm>
              <a:off x="2411760" y="1413017"/>
              <a:ext cx="2160000" cy="2059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X:\Corial\31-Technique\Travaux en cours\AU\SiC_Vias_Corial200IL_PHOTOSHOP\SiC_Via_2\2.jpg">
              <a:extLst>
                <a:ext uri="{FF2B5EF4-FFF2-40B4-BE49-F238E27FC236}">
                  <a16:creationId xmlns:a16="http://schemas.microsoft.com/office/drawing/2014/main" id="{9637D61C-8F1F-BF48-BACB-175A5E821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996952"/>
              <a:ext cx="1698802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X:\Corial\31-Technique\Travaux en cours\AU\SiC_Vias_Corial200IL_PHOTOSHOP\SiC_Via_2\3.jpg">
              <a:extLst>
                <a:ext uri="{FF2B5EF4-FFF2-40B4-BE49-F238E27FC236}">
                  <a16:creationId xmlns:a16="http://schemas.microsoft.com/office/drawing/2014/main" id="{F9D4CCBE-79B8-8847-B089-3523244E94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438" y="2997112"/>
              <a:ext cx="1700762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9" descr="X:\Corial\31-Technique\Travaux en cours\AU\SiC_Vias_Corial200IL_PHOTOSHOP\SiC_Via_2\4.jpg">
              <a:extLst>
                <a:ext uri="{FF2B5EF4-FFF2-40B4-BE49-F238E27FC236}">
                  <a16:creationId xmlns:a16="http://schemas.microsoft.com/office/drawing/2014/main" id="{D3B2C90A-3D35-B248-9965-8756C12094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491" y="1412776"/>
              <a:ext cx="1703709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0" descr="X:\Corial\31-Technique\Travaux en cours\AU\SiC_Vias_Corial200IL_PHOTOSHOP\SiC_Via_4\3.jpg">
              <a:extLst>
                <a:ext uri="{FF2B5EF4-FFF2-40B4-BE49-F238E27FC236}">
                  <a16:creationId xmlns:a16="http://schemas.microsoft.com/office/drawing/2014/main" id="{13E3BC59-26F8-5E4A-B88E-34D70D3D43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472" y="2420888"/>
              <a:ext cx="2340000" cy="971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1" descr="X:\Corial\31-Technique\Travaux en cours\AU\SiC_Vias_Corial200IL_PHOTOSHOP\SiC_Via_4\5.jpg">
              <a:extLst>
                <a:ext uri="{FF2B5EF4-FFF2-40B4-BE49-F238E27FC236}">
                  <a16:creationId xmlns:a16="http://schemas.microsoft.com/office/drawing/2014/main" id="{015360D6-35B6-B246-AD4E-68507E17AB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037" y="1412776"/>
              <a:ext cx="2332435" cy="983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2" descr="X:\Corial\31-Technique\Travaux en cours\AU\SiC_Vias_Corial200IL_PHOTOSHOP\SiC_Via_4\7центр.jpg">
              <a:extLst>
                <a:ext uri="{FF2B5EF4-FFF2-40B4-BE49-F238E27FC236}">
                  <a16:creationId xmlns:a16="http://schemas.microsoft.com/office/drawing/2014/main" id="{AFA2CFA2-4883-F647-9B42-6F648071A7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472" y="3429002"/>
              <a:ext cx="2340000" cy="97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3" descr="X:\Corial\31-Technique\Travaux en cours\AU\SiC_Vias_Corial200IL_PHOTOSHOP\SiC_Via_4\8.jpg">
              <a:extLst>
                <a:ext uri="{FF2B5EF4-FFF2-40B4-BE49-F238E27FC236}">
                  <a16:creationId xmlns:a16="http://schemas.microsoft.com/office/drawing/2014/main" id="{F79F20DB-B332-CE42-8B56-E4BD65E982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3527980"/>
              <a:ext cx="2160000" cy="908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E9E5D723-D65F-C741-B033-21608FF62B75}"/>
                </a:ext>
              </a:extLst>
            </p:cNvPr>
            <p:cNvSpPr txBox="1"/>
            <p:nvPr/>
          </p:nvSpPr>
          <p:spPr>
            <a:xfrm>
              <a:off x="611560" y="1413017"/>
              <a:ext cx="290849" cy="25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Roboto Black"/>
                </a:rPr>
                <a:t>1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915C2ADB-E073-8D48-B3A3-10FCFAF84A38}"/>
                </a:ext>
              </a:extLst>
            </p:cNvPr>
            <p:cNvSpPr txBox="1"/>
            <p:nvPr/>
          </p:nvSpPr>
          <p:spPr>
            <a:xfrm>
              <a:off x="2915815" y="1773880"/>
              <a:ext cx="290849" cy="25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Roboto Black"/>
                </a:rPr>
                <a:t>1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03E5869A-67B6-8747-9489-11F43C7B5041}"/>
                </a:ext>
              </a:extLst>
            </p:cNvPr>
            <p:cNvSpPr txBox="1"/>
            <p:nvPr/>
          </p:nvSpPr>
          <p:spPr>
            <a:xfrm>
              <a:off x="611560" y="2995179"/>
              <a:ext cx="290849" cy="25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Roboto Black"/>
                </a:rPr>
                <a:t>2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AD4A9299-B508-1043-B8D1-FEA4217B6068}"/>
                </a:ext>
              </a:extLst>
            </p:cNvPr>
            <p:cNvSpPr txBox="1"/>
            <p:nvPr/>
          </p:nvSpPr>
          <p:spPr>
            <a:xfrm>
              <a:off x="2919022" y="2779763"/>
              <a:ext cx="290849" cy="25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Roboto Black"/>
                </a:rPr>
                <a:t>2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05BDD370-ED9A-4B4C-AF16-A2FAA5F2F801}"/>
                </a:ext>
              </a:extLst>
            </p:cNvPr>
            <p:cNvSpPr txBox="1"/>
            <p:nvPr/>
          </p:nvSpPr>
          <p:spPr>
            <a:xfrm>
              <a:off x="4663108" y="1420710"/>
              <a:ext cx="290849" cy="25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Roboto Black"/>
                </a:rPr>
                <a:t>3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21F297AA-4599-B847-AA62-D5FA4A400487}"/>
                </a:ext>
              </a:extLst>
            </p:cNvPr>
            <p:cNvSpPr txBox="1"/>
            <p:nvPr/>
          </p:nvSpPr>
          <p:spPr>
            <a:xfrm>
              <a:off x="3807936" y="1781574"/>
              <a:ext cx="290849" cy="25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Roboto Black"/>
                </a:rPr>
                <a:t>3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7BCF029D-C4E5-8B4D-B1C9-3EEE22E21DD1}"/>
                </a:ext>
              </a:extLst>
            </p:cNvPr>
            <p:cNvSpPr txBox="1"/>
            <p:nvPr/>
          </p:nvSpPr>
          <p:spPr>
            <a:xfrm>
              <a:off x="4673730" y="2980889"/>
              <a:ext cx="290849" cy="25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Roboto Black"/>
                </a:rPr>
                <a:t>4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53725D5A-1C3E-8B45-B023-41FCFAD6F682}"/>
                </a:ext>
              </a:extLst>
            </p:cNvPr>
            <p:cNvSpPr txBox="1"/>
            <p:nvPr/>
          </p:nvSpPr>
          <p:spPr>
            <a:xfrm>
              <a:off x="3851920" y="2791308"/>
              <a:ext cx="290849" cy="25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Roboto Black"/>
                </a:rPr>
                <a:t>4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41B75D0E-AE3F-8F4F-AE11-152158AAE2E6}"/>
                </a:ext>
              </a:extLst>
            </p:cNvPr>
            <p:cNvSpPr txBox="1"/>
            <p:nvPr/>
          </p:nvSpPr>
          <p:spPr>
            <a:xfrm>
              <a:off x="4311753" y="3527980"/>
              <a:ext cx="290849" cy="25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Roboto Black"/>
                </a:rPr>
                <a:t>5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57A5B71B-6BED-734A-BE87-4BD0CB630DB7}"/>
                </a:ext>
              </a:extLst>
            </p:cNvPr>
            <p:cNvSpPr txBox="1"/>
            <p:nvPr/>
          </p:nvSpPr>
          <p:spPr>
            <a:xfrm>
              <a:off x="3131839" y="1988840"/>
              <a:ext cx="290849" cy="25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Roboto Black"/>
                </a:rPr>
                <a:t>5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6FC00F03-994F-8B43-A408-CE59FF46DE67}"/>
                </a:ext>
              </a:extLst>
            </p:cNvPr>
            <p:cNvSpPr txBox="1"/>
            <p:nvPr/>
          </p:nvSpPr>
          <p:spPr>
            <a:xfrm>
              <a:off x="3649908" y="2492896"/>
              <a:ext cx="290849" cy="25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Roboto Black"/>
                </a:rPr>
                <a:t>6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DD5282D8-5B21-0146-94C4-FCD3C3DC8AC2}"/>
                </a:ext>
              </a:extLst>
            </p:cNvPr>
            <p:cNvSpPr txBox="1"/>
            <p:nvPr/>
          </p:nvSpPr>
          <p:spPr>
            <a:xfrm>
              <a:off x="8560464" y="1420710"/>
              <a:ext cx="290849" cy="25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Roboto Black"/>
                </a:rPr>
                <a:t>6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1B99C8B2-CF57-4345-A4F8-1667C0AF191E}"/>
                </a:ext>
              </a:extLst>
            </p:cNvPr>
            <p:cNvSpPr txBox="1"/>
            <p:nvPr/>
          </p:nvSpPr>
          <p:spPr>
            <a:xfrm>
              <a:off x="3131839" y="2492896"/>
              <a:ext cx="290849" cy="25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Roboto Black"/>
                </a:rPr>
                <a:t>7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71B967E5-23CA-F34B-8AA0-189BB3C099B2}"/>
                </a:ext>
              </a:extLst>
            </p:cNvPr>
            <p:cNvSpPr txBox="1"/>
            <p:nvPr/>
          </p:nvSpPr>
          <p:spPr>
            <a:xfrm>
              <a:off x="8560464" y="2409862"/>
              <a:ext cx="290849" cy="25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Roboto Black"/>
                </a:rPr>
                <a:t>7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65AAF407-FBB9-9F4D-B242-4FD679935A4C}"/>
                </a:ext>
              </a:extLst>
            </p:cNvPr>
            <p:cNvSpPr txBox="1"/>
            <p:nvPr/>
          </p:nvSpPr>
          <p:spPr>
            <a:xfrm>
              <a:off x="3635896" y="1988840"/>
              <a:ext cx="290849" cy="25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Roboto Black"/>
                </a:rPr>
                <a:t>8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73F50CA6-126C-404F-A19B-5C5CC5B4A85C}"/>
                </a:ext>
              </a:extLst>
            </p:cNvPr>
            <p:cNvSpPr txBox="1"/>
            <p:nvPr/>
          </p:nvSpPr>
          <p:spPr>
            <a:xfrm>
              <a:off x="8560464" y="3425596"/>
              <a:ext cx="290849" cy="25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Roboto Black"/>
                </a:rPr>
                <a:t>8</a:t>
              </a:r>
            </a:p>
          </p:txBody>
        </p:sp>
        <p:pic>
          <p:nvPicPr>
            <p:cNvPr id="57" name="Picture 14" descr="X:\Corial\31-Technique\Travaux en cours\AU\SiC_Vias_Corial200IL_PHOTOSHOP\SiC_Via_1\центр.jpg">
              <a:extLst>
                <a:ext uri="{FF2B5EF4-FFF2-40B4-BE49-F238E27FC236}">
                  <a16:creationId xmlns:a16="http://schemas.microsoft.com/office/drawing/2014/main" id="{C782BFA8-7E33-9849-8F41-DD1E893AD6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2306" y="4437112"/>
              <a:ext cx="1618166" cy="13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BB0A9954-4BDA-F14A-A3FA-F967810D1902}"/>
                </a:ext>
              </a:extLst>
            </p:cNvPr>
            <p:cNvSpPr txBox="1"/>
            <p:nvPr/>
          </p:nvSpPr>
          <p:spPr>
            <a:xfrm>
              <a:off x="8560464" y="4399220"/>
              <a:ext cx="290849" cy="25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Roboto Black"/>
                </a:rPr>
                <a:t>9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1E12AA2-B164-A04B-A39A-1785B1719BAA}"/>
                </a:ext>
              </a:extLst>
            </p:cNvPr>
            <p:cNvSpPr txBox="1"/>
            <p:nvPr/>
          </p:nvSpPr>
          <p:spPr>
            <a:xfrm>
              <a:off x="3419872" y="2238980"/>
              <a:ext cx="290849" cy="25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Roboto Black"/>
                </a:rPr>
                <a:t>9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C76BE1A4-03A0-9E44-849C-9E02DD5F03E8}"/>
              </a:ext>
            </a:extLst>
          </p:cNvPr>
          <p:cNvSpPr/>
          <p:nvPr/>
        </p:nvSpPr>
        <p:spPr>
          <a:xfrm>
            <a:off x="1" y="4155926"/>
            <a:ext cx="65084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40 µm x 80 µm x 100 µm deep via-through etching of </a:t>
            </a:r>
            <a:r>
              <a:rPr lang="en-US" sz="1000" dirty="0" err="1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SiC</a:t>
            </a: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 with soft landing on </a:t>
            </a:r>
            <a:r>
              <a:rPr lang="en-US" sz="1000" dirty="0" err="1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AlGaN</a:t>
            </a: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/</a:t>
            </a:r>
            <a:r>
              <a:rPr lang="en-US" sz="1000" dirty="0" err="1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GaN</a:t>
            </a: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 was achieved. No </a:t>
            </a:r>
            <a:r>
              <a:rPr lang="en-US" sz="1000" dirty="0" err="1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micropillars</a:t>
            </a: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 and etching defects were found on via bottoms. </a:t>
            </a:r>
            <a:r>
              <a:rPr lang="en-US" sz="1000" dirty="0" err="1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Vias</a:t>
            </a: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 feature smooth sidewalls.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49629DC-EAA8-3B4B-BEA5-23D24ADDA347}"/>
              </a:ext>
            </a:extLst>
          </p:cNvPr>
          <p:cNvSpPr/>
          <p:nvPr/>
        </p:nvSpPr>
        <p:spPr>
          <a:xfrm>
            <a:off x="0" y="3744836"/>
            <a:ext cx="6485319" cy="450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Etch rate 1.12 µm/min, etching profile - vertical, selectivity vs. Ni &gt; 40:1, uniform etching down to the </a:t>
            </a:r>
            <a:r>
              <a:rPr lang="en-US" sz="1050" dirty="0" err="1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underlayer</a:t>
            </a:r>
            <a:r>
              <a:rPr lang="en-US" sz="1050" dirty="0">
                <a:solidFill>
                  <a:schemeClr val="accent2">
                    <a:lumMod val="50000"/>
                  </a:schemeClr>
                </a:solidFill>
                <a:latin typeface="Roboto Light"/>
                <a:cs typeface="Arial" panose="020B0604020202020204" pitchFamily="34" charset="0"/>
              </a:rPr>
              <a:t> was achieved in all the points (uniformity on the wafer level &lt; 3%).</a:t>
            </a:r>
          </a:p>
        </p:txBody>
      </p:sp>
    </p:spTree>
    <p:extLst>
      <p:ext uri="{BB962C8B-B14F-4D97-AF65-F5344CB8AC3E}">
        <p14:creationId xmlns:p14="http://schemas.microsoft.com/office/powerpoint/2010/main" val="950384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3348515-1ACD-204F-B49E-43D91122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System description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210IL</a:t>
            </a:r>
          </a:p>
        </p:txBody>
      </p:sp>
    </p:spTree>
    <p:extLst>
      <p:ext uri="{BB962C8B-B14F-4D97-AF65-F5344CB8AC3E}">
        <p14:creationId xmlns:p14="http://schemas.microsoft.com/office/powerpoint/2010/main" val="2555330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</a:t>
            </a:r>
            <a:r>
              <a:rPr lang="fr-FR" dirty="0" err="1"/>
              <a:t>equipment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210IL </a:t>
            </a:r>
            <a:r>
              <a:rPr lang="fr-FR" dirty="0" err="1"/>
              <a:t>SiC</a:t>
            </a:r>
            <a:r>
              <a:rPr lang="fr-FR" dirty="0"/>
              <a:t> DRIE Applications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210IL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868239AD-41FA-884C-A3B5-8EAC4459A762}"/>
              </a:ext>
            </a:extLst>
          </p:cNvPr>
          <p:cNvSpPr txBox="1">
            <a:spLocks/>
          </p:cNvSpPr>
          <p:nvPr/>
        </p:nvSpPr>
        <p:spPr>
          <a:xfrm>
            <a:off x="459686" y="1347614"/>
            <a:ext cx="5585514" cy="230425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For up to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200 mm substrates,</a:t>
            </a:r>
          </a:p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Hot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quartz liners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for protection of ICP reactor walls from non-volatile contamination,</a:t>
            </a:r>
          </a:p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High power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(2 KW)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ICP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 source producing uniform high density plasma,</a:t>
            </a:r>
          </a:p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High power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(1 KW)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RF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 source to ensure high etch rates,</a:t>
            </a:r>
          </a:p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Shuttles for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efficient adaptation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of the tool to different wafer sizes, and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soft wafer clamping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in ICP-RIE mode,</a:t>
            </a:r>
          </a:p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Very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high conductance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pumping system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Adixen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 ATH1600M,</a:t>
            </a:r>
          </a:p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Helium pressure to ensure the thermal transfer between the cathode, the substrate holder and the substrates,</a:t>
            </a:r>
          </a:p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dirty="0">
                <a:latin typeface="Roboto Black"/>
                <a:cs typeface="Arial" panose="020B0604020202020204" pitchFamily="34" charset="0"/>
              </a:rPr>
              <a:t>Laser end point detector</a:t>
            </a:r>
            <a:r>
              <a:rPr lang="en-US" sz="1200" dirty="0">
                <a:latin typeface="Roboto Black"/>
                <a:cs typeface="Arial" panose="020B0604020202020204" pitchFamily="34" charset="0"/>
              </a:rPr>
              <a:t> for measurement of the etching rate and determination of stop-etch point.</a:t>
            </a:r>
            <a:endParaRPr lang="en-US" sz="1200" dirty="0">
              <a:solidFill>
                <a:schemeClr val="accent5">
                  <a:lumMod val="50000"/>
                </a:schemeClr>
              </a:solidFill>
              <a:latin typeface="Roboto Black"/>
              <a:cs typeface="Arial" panose="020B0604020202020204" pitchFamily="34" charset="0"/>
            </a:endParaRPr>
          </a:p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1200" dirty="0">
              <a:solidFill>
                <a:schemeClr val="accent5">
                  <a:lumMod val="50000"/>
                </a:schemeClr>
              </a:solidFill>
              <a:latin typeface="Roboto Black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6BAB4A-0F3B-CB40-B5AC-81602BF53418}"/>
              </a:ext>
            </a:extLst>
          </p:cNvPr>
          <p:cNvSpPr/>
          <p:nvPr/>
        </p:nvSpPr>
        <p:spPr>
          <a:xfrm>
            <a:off x="222055" y="910814"/>
            <a:ext cx="8784976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E75326"/>
                </a:solidFill>
                <a:latin typeface="Roboto Black"/>
                <a:cs typeface="Arial" panose="020B0604020202020204" pitchFamily="34" charset="0"/>
              </a:rPr>
              <a:t>This machine can be operated in both RIE and ICP-RIE modes.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0297FAF-EAFB-8845-A2DC-33D8DCB5B9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1311033"/>
            <a:ext cx="2488345" cy="298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9532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ptx CORIAL">
  <a:themeElements>
    <a:clrScheme name="CORIAL identity">
      <a:dk1>
        <a:srgbClr val="E75326"/>
      </a:dk1>
      <a:lt1>
        <a:srgbClr val="FFFFFF"/>
      </a:lt1>
      <a:dk2>
        <a:srgbClr val="E75326"/>
      </a:dk2>
      <a:lt2>
        <a:srgbClr val="FFFFFF"/>
      </a:lt2>
      <a:accent1>
        <a:srgbClr val="868685"/>
      </a:accent1>
      <a:accent2>
        <a:srgbClr val="868685"/>
      </a:accent2>
      <a:accent3>
        <a:srgbClr val="868685"/>
      </a:accent3>
      <a:accent4>
        <a:srgbClr val="868685"/>
      </a:accent4>
      <a:accent5>
        <a:srgbClr val="868685"/>
      </a:accent5>
      <a:accent6>
        <a:srgbClr val="868685"/>
      </a:accent6>
      <a:hlink>
        <a:srgbClr val="E75326"/>
      </a:hlink>
      <a:folHlink>
        <a:srgbClr val="E753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x CORIAL 16x9" id="{20D01AA6-D4DF-8A4A-A701-FF7302213E91}" vid="{28110811-818E-6B47-92D7-38228C39C03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he Zero_Colorful Scheme">
    <a:dk1>
      <a:sysClr val="windowText" lastClr="000000"/>
    </a:dk1>
    <a:lt1>
      <a:sysClr val="window" lastClr="FFFFFF"/>
    </a:lt1>
    <a:dk2>
      <a:srgbClr val="2980B9"/>
    </a:dk2>
    <a:lt2>
      <a:srgbClr val="16A085"/>
    </a:lt2>
    <a:accent1>
      <a:srgbClr val="9BBB59"/>
    </a:accent1>
    <a:accent2>
      <a:srgbClr val="F39C12"/>
    </a:accent2>
    <a:accent3>
      <a:srgbClr val="C0392B"/>
    </a:accent3>
    <a:accent4>
      <a:srgbClr val="4B2C50"/>
    </a:accent4>
    <a:accent5>
      <a:srgbClr val="2C3E50"/>
    </a:accent5>
    <a:accent6>
      <a:srgbClr val="95A5A6"/>
    </a:accent6>
    <a:hlink>
      <a:srgbClr val="000000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he Zero_Colorful Scheme">
    <a:dk1>
      <a:sysClr val="windowText" lastClr="000000"/>
    </a:dk1>
    <a:lt1>
      <a:sysClr val="window" lastClr="FFFFFF"/>
    </a:lt1>
    <a:dk2>
      <a:srgbClr val="2980B9"/>
    </a:dk2>
    <a:lt2>
      <a:srgbClr val="16A085"/>
    </a:lt2>
    <a:accent1>
      <a:srgbClr val="9BBB59"/>
    </a:accent1>
    <a:accent2>
      <a:srgbClr val="F39C12"/>
    </a:accent2>
    <a:accent3>
      <a:srgbClr val="C0392B"/>
    </a:accent3>
    <a:accent4>
      <a:srgbClr val="4B2C50"/>
    </a:accent4>
    <a:accent5>
      <a:srgbClr val="2C3E50"/>
    </a:accent5>
    <a:accent6>
      <a:srgbClr val="95A5A6"/>
    </a:accent6>
    <a:hlink>
      <a:srgbClr val="000000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 pptx CORIAL</Template>
  <TotalTime>264</TotalTime>
  <Words>554</Words>
  <Application>Microsoft Macintosh PowerPoint</Application>
  <PresentationFormat>Affichage à l'écran (16:9)</PresentationFormat>
  <Paragraphs>77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Lato Light</vt:lpstr>
      <vt:lpstr>Roboto Black</vt:lpstr>
      <vt:lpstr>Roboto Light</vt:lpstr>
      <vt:lpstr>Template pptx CORIAL</vt:lpstr>
      <vt:lpstr>Présentation PowerPoint</vt:lpstr>
      <vt:lpstr>Corial 210IL</vt:lpstr>
      <vt:lpstr>performances SiC drie process on 3’’ wafers</vt:lpstr>
      <vt:lpstr>SiC wafers</vt:lpstr>
      <vt:lpstr>100 µm DEEP ETCHING</vt:lpstr>
      <vt:lpstr>100 µm VIA-THROUGH ETCHING</vt:lpstr>
      <vt:lpstr>System description Corial 210IL</vt:lpstr>
      <vt:lpstr>Corial equipment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Elsa BERNARD-MOULIN</dc:creator>
  <cp:lastModifiedBy>Elsa BERNARD-MOULIN</cp:lastModifiedBy>
  <cp:revision>17</cp:revision>
  <cp:lastPrinted>2018-07-10T10:05:16Z</cp:lastPrinted>
  <dcterms:created xsi:type="dcterms:W3CDTF">2018-07-10T09:29:41Z</dcterms:created>
  <dcterms:modified xsi:type="dcterms:W3CDTF">2018-07-18T07:38:03Z</dcterms:modified>
</cp:coreProperties>
</file>