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75" r:id="rId5"/>
    <p:sldId id="276" r:id="rId6"/>
    <p:sldId id="277" r:id="rId7"/>
    <p:sldId id="268" r:id="rId8"/>
    <p:sldId id="278" r:id="rId9"/>
    <p:sldId id="279" r:id="rId10"/>
    <p:sldId id="293" r:id="rId11"/>
    <p:sldId id="294" r:id="rId12"/>
    <p:sldId id="274" r:id="rId13"/>
    <p:sldId id="265" r:id="rId14"/>
    <p:sldId id="267" r:id="rId15"/>
    <p:sldId id="280" r:id="rId16"/>
    <p:sldId id="281" r:id="rId17"/>
    <p:sldId id="282" r:id="rId18"/>
    <p:sldId id="288" r:id="rId19"/>
    <p:sldId id="270" r:id="rId20"/>
    <p:sldId id="271" r:id="rId21"/>
    <p:sldId id="289" r:id="rId22"/>
    <p:sldId id="295" r:id="rId23"/>
    <p:sldId id="296" r:id="rId24"/>
    <p:sldId id="297" r:id="rId25"/>
    <p:sldId id="290" r:id="rId26"/>
    <p:sldId id="299" r:id="rId27"/>
    <p:sldId id="291" r:id="rId28"/>
    <p:sldId id="292" r:id="rId29"/>
    <p:sldId id="298" r:id="rId30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342"/>
    <a:srgbClr val="E75326"/>
    <a:srgbClr val="4972AB"/>
    <a:srgbClr val="8686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80"/>
    <p:restoredTop sz="94665"/>
  </p:normalViewPr>
  <p:slideViewPr>
    <p:cSldViewPr>
      <p:cViewPr varScale="1">
        <p:scale>
          <a:sx n="151" d="100"/>
          <a:sy n="151" d="100"/>
        </p:scale>
        <p:origin x="606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866A8"/>
              </a:solidFill>
              <a:ln>
                <a:solidFill>
                  <a:srgbClr val="3866A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6AB-7C48-AB48-E0DCD809B59E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3866A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6AB-7C48-AB48-E0DCD809B59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AB-7C48-AB48-E0DCD809B5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888886"/>
              </a:solidFill>
              <a:ln>
                <a:solidFill>
                  <a:srgbClr val="88888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87D-534C-9A53-3EAC1AC9B790}"/>
              </c:ext>
            </c:extLst>
          </c:dPt>
          <c:dPt>
            <c:idx val="1"/>
            <c:bubble3D val="0"/>
            <c:spPr>
              <a:solidFill>
                <a:srgbClr val="FFFFFF"/>
              </a:solidFill>
              <a:ln>
                <a:solidFill>
                  <a:srgbClr val="88888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87D-534C-9A53-3EAC1AC9B79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7D-534C-9A53-3EAC1AC9B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rgbClr val="E74D18"/>
              </a:solidFill>
            </a:ln>
          </c:spPr>
          <c:dPt>
            <c:idx val="0"/>
            <c:bubble3D val="0"/>
            <c:spPr>
              <a:solidFill>
                <a:srgbClr val="E74D18"/>
              </a:solidFill>
              <a:ln>
                <a:solidFill>
                  <a:srgbClr val="E74D1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428-E54A-BB9C-222A07FBFABF}"/>
              </c:ext>
            </c:extLst>
          </c:dPt>
          <c:dPt>
            <c:idx val="1"/>
            <c:bubble3D val="0"/>
            <c:spPr>
              <a:solidFill>
                <a:srgbClr val="FFFFFF"/>
              </a:solidFill>
              <a:ln>
                <a:solidFill>
                  <a:srgbClr val="E74D1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428-E54A-BB9C-222A07FBFAB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28-E54A-BB9C-222A07FBFA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866A8"/>
              </a:solidFill>
              <a:ln>
                <a:solidFill>
                  <a:srgbClr val="3866A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6AB-7C48-AB48-E0DCD809B59E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3866A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6AB-7C48-AB48-E0DCD809B59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AB-7C48-AB48-E0DCD809B5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888886"/>
              </a:solidFill>
              <a:ln>
                <a:solidFill>
                  <a:srgbClr val="88888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87D-534C-9A53-3EAC1AC9B790}"/>
              </c:ext>
            </c:extLst>
          </c:dPt>
          <c:dPt>
            <c:idx val="1"/>
            <c:bubble3D val="0"/>
            <c:spPr>
              <a:solidFill>
                <a:srgbClr val="FFFFFF"/>
              </a:solidFill>
              <a:ln>
                <a:solidFill>
                  <a:srgbClr val="88888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87D-534C-9A53-3EAC1AC9B79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7D-534C-9A53-3EAC1AC9B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rgbClr val="E74D18"/>
              </a:solidFill>
            </a:ln>
          </c:spPr>
          <c:dPt>
            <c:idx val="0"/>
            <c:bubble3D val="0"/>
            <c:spPr>
              <a:solidFill>
                <a:srgbClr val="E74D18"/>
              </a:solidFill>
              <a:ln>
                <a:solidFill>
                  <a:srgbClr val="E74D1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428-E54A-BB9C-222A07FBFABF}"/>
              </c:ext>
            </c:extLst>
          </c:dPt>
          <c:dPt>
            <c:idx val="1"/>
            <c:bubble3D val="0"/>
            <c:spPr>
              <a:solidFill>
                <a:srgbClr val="FFFFFF"/>
              </a:solidFill>
              <a:ln>
                <a:solidFill>
                  <a:srgbClr val="E74D1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428-E54A-BB9C-222A07FBFAB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28-E54A-BB9C-222A07FBFA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69653A-D479-2B47-AF5B-4320CE4CE205}" type="doc">
      <dgm:prSet loTypeId="urn:microsoft.com/office/officeart/2008/layout/PictureGrid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C2DB8BD-0594-4248-A673-40F2B9B0CE50}">
      <dgm:prSet phldrT="[Texte]"/>
      <dgm:spPr/>
      <dgm:t>
        <a:bodyPr/>
        <a:lstStyle/>
        <a:p>
          <a:r>
            <a:rPr lang="fr-FR" dirty="0"/>
            <a:t>50 mm wafer</a:t>
          </a:r>
        </a:p>
      </dgm:t>
    </dgm:pt>
    <dgm:pt modelId="{A34123DF-C18D-AB48-B8F7-FE7C119976D7}" type="parTrans" cxnId="{D55EEDF5-A3D3-B04E-A917-B6BF2B65D591}">
      <dgm:prSet/>
      <dgm:spPr/>
      <dgm:t>
        <a:bodyPr/>
        <a:lstStyle/>
        <a:p>
          <a:endParaRPr lang="fr-FR"/>
        </a:p>
      </dgm:t>
    </dgm:pt>
    <dgm:pt modelId="{A5321250-A2AE-654C-A407-AE29DCC7CF77}" type="sibTrans" cxnId="{D55EEDF5-A3D3-B04E-A917-B6BF2B65D591}">
      <dgm:prSet/>
      <dgm:spPr/>
      <dgm:t>
        <a:bodyPr/>
        <a:lstStyle/>
        <a:p>
          <a:endParaRPr lang="fr-FR"/>
        </a:p>
      </dgm:t>
    </dgm:pt>
    <dgm:pt modelId="{32C3F9B2-5F0F-B641-B419-F6C467E2DAD0}">
      <dgm:prSet phldrT="[Texte]"/>
      <dgm:spPr/>
      <dgm:t>
        <a:bodyPr/>
        <a:lstStyle/>
        <a:p>
          <a:r>
            <a:rPr lang="fr-FR" dirty="0"/>
            <a:t>75 mm wafer</a:t>
          </a:r>
        </a:p>
      </dgm:t>
    </dgm:pt>
    <dgm:pt modelId="{69C60FB9-94F7-DF4E-9518-1EA7B2950178}" type="parTrans" cxnId="{953F9161-C5F8-C244-B4CD-F0570A12C36F}">
      <dgm:prSet/>
      <dgm:spPr/>
      <dgm:t>
        <a:bodyPr/>
        <a:lstStyle/>
        <a:p>
          <a:endParaRPr lang="fr-FR"/>
        </a:p>
      </dgm:t>
    </dgm:pt>
    <dgm:pt modelId="{33D8203D-2487-694A-B60F-3551E14BC1A3}" type="sibTrans" cxnId="{953F9161-C5F8-C244-B4CD-F0570A12C36F}">
      <dgm:prSet/>
      <dgm:spPr/>
      <dgm:t>
        <a:bodyPr/>
        <a:lstStyle/>
        <a:p>
          <a:endParaRPr lang="fr-FR"/>
        </a:p>
      </dgm:t>
    </dgm:pt>
    <dgm:pt modelId="{76F5BE9C-2CFC-4E4B-8044-7FFAECA1BC81}">
      <dgm:prSet phldrT="[Texte]"/>
      <dgm:spPr/>
      <dgm:t>
        <a:bodyPr/>
        <a:lstStyle/>
        <a:p>
          <a:r>
            <a:rPr lang="fr-FR" dirty="0"/>
            <a:t>100 mm wafer</a:t>
          </a:r>
        </a:p>
      </dgm:t>
    </dgm:pt>
    <dgm:pt modelId="{C255F44B-F1AF-F14B-A648-8B8EC062C164}" type="parTrans" cxnId="{FC758154-D25D-8B4F-9314-297ED1AB6F28}">
      <dgm:prSet/>
      <dgm:spPr/>
      <dgm:t>
        <a:bodyPr/>
        <a:lstStyle/>
        <a:p>
          <a:endParaRPr lang="fr-FR"/>
        </a:p>
      </dgm:t>
    </dgm:pt>
    <dgm:pt modelId="{301A8F5B-BD2C-DA45-83AC-1D79920B7E58}" type="sibTrans" cxnId="{FC758154-D25D-8B4F-9314-297ED1AB6F28}">
      <dgm:prSet/>
      <dgm:spPr/>
      <dgm:t>
        <a:bodyPr/>
        <a:lstStyle/>
        <a:p>
          <a:endParaRPr lang="fr-FR"/>
        </a:p>
      </dgm:t>
    </dgm:pt>
    <dgm:pt modelId="{A064AC24-BE2E-3F49-81C9-AF3DECE0D39F}">
      <dgm:prSet phldrT="[Texte]"/>
      <dgm:spPr/>
      <dgm:t>
        <a:bodyPr/>
        <a:lstStyle/>
        <a:p>
          <a:r>
            <a:rPr lang="fr-FR" dirty="0"/>
            <a:t>150 mm wafer</a:t>
          </a:r>
        </a:p>
      </dgm:t>
    </dgm:pt>
    <dgm:pt modelId="{A2A57CA8-0E17-5545-ACDA-E23F0878BDCE}" type="parTrans" cxnId="{029591B0-8117-C445-ADB6-3B70326D6E8F}">
      <dgm:prSet/>
      <dgm:spPr/>
      <dgm:t>
        <a:bodyPr/>
        <a:lstStyle/>
        <a:p>
          <a:endParaRPr lang="fr-FR"/>
        </a:p>
      </dgm:t>
    </dgm:pt>
    <dgm:pt modelId="{8389D4EE-6A89-294B-B69E-E9FFB1C6B1C1}" type="sibTrans" cxnId="{029591B0-8117-C445-ADB6-3B70326D6E8F}">
      <dgm:prSet/>
      <dgm:spPr/>
      <dgm:t>
        <a:bodyPr/>
        <a:lstStyle/>
        <a:p>
          <a:endParaRPr lang="fr-FR"/>
        </a:p>
      </dgm:t>
    </dgm:pt>
    <dgm:pt modelId="{FC107567-05D0-714B-B446-0A9E66FF73E7}">
      <dgm:prSet/>
      <dgm:spPr/>
      <dgm:t>
        <a:bodyPr/>
        <a:lstStyle/>
        <a:p>
          <a:r>
            <a:rPr lang="fr-FR" dirty="0"/>
            <a:t>200 mm wafer</a:t>
          </a:r>
        </a:p>
      </dgm:t>
    </dgm:pt>
    <dgm:pt modelId="{DE11CE15-3489-0F45-B3A4-8CC75ED3F1CC}" type="parTrans" cxnId="{7061B6D7-28D9-0245-BE69-6F357B9E12EC}">
      <dgm:prSet/>
      <dgm:spPr/>
      <dgm:t>
        <a:bodyPr/>
        <a:lstStyle/>
        <a:p>
          <a:endParaRPr lang="fr-FR"/>
        </a:p>
      </dgm:t>
    </dgm:pt>
    <dgm:pt modelId="{BCC2C693-57C6-2F47-87E6-4AAE4EE1C319}" type="sibTrans" cxnId="{7061B6D7-28D9-0245-BE69-6F357B9E12EC}">
      <dgm:prSet/>
      <dgm:spPr/>
      <dgm:t>
        <a:bodyPr/>
        <a:lstStyle/>
        <a:p>
          <a:endParaRPr lang="fr-FR"/>
        </a:p>
      </dgm:t>
    </dgm:pt>
    <dgm:pt modelId="{4EA9145C-5A29-9A46-94A7-0F1529AA527A}" type="pres">
      <dgm:prSet presAssocID="{B969653A-D479-2B47-AF5B-4320CE4CE205}" presName="Name0" presStyleCnt="0">
        <dgm:presLayoutVars>
          <dgm:dir/>
        </dgm:presLayoutVars>
      </dgm:prSet>
      <dgm:spPr/>
    </dgm:pt>
    <dgm:pt modelId="{A5440633-CF76-EB4E-B695-E58105C46B2B}" type="pres">
      <dgm:prSet presAssocID="{2C2DB8BD-0594-4248-A673-40F2B9B0CE50}" presName="composite" presStyleCnt="0"/>
      <dgm:spPr/>
    </dgm:pt>
    <dgm:pt modelId="{D89AAEB8-6662-ED4C-B913-96396C7ED2A4}" type="pres">
      <dgm:prSet presAssocID="{2C2DB8BD-0594-4248-A673-40F2B9B0CE50}" presName="rect2" presStyleLbl="revTx" presStyleIdx="0" presStyleCnt="5">
        <dgm:presLayoutVars>
          <dgm:bulletEnabled val="1"/>
        </dgm:presLayoutVars>
      </dgm:prSet>
      <dgm:spPr/>
    </dgm:pt>
    <dgm:pt modelId="{F67FB58D-1890-CE4C-A699-2488826F811B}" type="pres">
      <dgm:prSet presAssocID="{2C2DB8BD-0594-4248-A673-40F2B9B0CE50}" presName="rect1" presStyleLbl="align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A64C866-3F5B-BE45-99D5-59A7F3726F3E}" type="pres">
      <dgm:prSet presAssocID="{A5321250-A2AE-654C-A407-AE29DCC7CF77}" presName="sibTrans" presStyleCnt="0"/>
      <dgm:spPr/>
    </dgm:pt>
    <dgm:pt modelId="{1004FAE1-2E3D-6149-82B7-682A1BAE218F}" type="pres">
      <dgm:prSet presAssocID="{32C3F9B2-5F0F-B641-B419-F6C467E2DAD0}" presName="composite" presStyleCnt="0"/>
      <dgm:spPr/>
    </dgm:pt>
    <dgm:pt modelId="{9C5B5668-89C6-4C43-BC01-47862F2B6B7C}" type="pres">
      <dgm:prSet presAssocID="{32C3F9B2-5F0F-B641-B419-F6C467E2DAD0}" presName="rect2" presStyleLbl="revTx" presStyleIdx="1" presStyleCnt="5">
        <dgm:presLayoutVars>
          <dgm:bulletEnabled val="1"/>
        </dgm:presLayoutVars>
      </dgm:prSet>
      <dgm:spPr/>
    </dgm:pt>
    <dgm:pt modelId="{0AE7DC6F-68D4-8F47-A725-5AD995D353F6}" type="pres">
      <dgm:prSet presAssocID="{32C3F9B2-5F0F-B641-B419-F6C467E2DAD0}" presName="rect1" presStyleLbl="align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695249F-2528-974A-BF8F-5A69AB134829}" type="pres">
      <dgm:prSet presAssocID="{33D8203D-2487-694A-B60F-3551E14BC1A3}" presName="sibTrans" presStyleCnt="0"/>
      <dgm:spPr/>
    </dgm:pt>
    <dgm:pt modelId="{D38BB11B-C297-C348-8CD3-4FFA3E22A9C7}" type="pres">
      <dgm:prSet presAssocID="{76F5BE9C-2CFC-4E4B-8044-7FFAECA1BC81}" presName="composite" presStyleCnt="0"/>
      <dgm:spPr/>
    </dgm:pt>
    <dgm:pt modelId="{8A3DC7F3-B1EE-7647-BE5A-E22EBE845DA2}" type="pres">
      <dgm:prSet presAssocID="{76F5BE9C-2CFC-4E4B-8044-7FFAECA1BC81}" presName="rect2" presStyleLbl="revTx" presStyleIdx="2" presStyleCnt="5">
        <dgm:presLayoutVars>
          <dgm:bulletEnabled val="1"/>
        </dgm:presLayoutVars>
      </dgm:prSet>
      <dgm:spPr/>
    </dgm:pt>
    <dgm:pt modelId="{95EC6532-13AD-0645-8C61-B490D2E80023}" type="pres">
      <dgm:prSet presAssocID="{76F5BE9C-2CFC-4E4B-8044-7FFAECA1BC81}" presName="rect1" presStyleLbl="align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CB0AF93-F9F0-FA44-BAF4-03A74E1F270D}" type="pres">
      <dgm:prSet presAssocID="{301A8F5B-BD2C-DA45-83AC-1D79920B7E58}" presName="sibTrans" presStyleCnt="0"/>
      <dgm:spPr/>
    </dgm:pt>
    <dgm:pt modelId="{7E389674-9E29-7443-BD1F-7DFD62A540BF}" type="pres">
      <dgm:prSet presAssocID="{A064AC24-BE2E-3F49-81C9-AF3DECE0D39F}" presName="composite" presStyleCnt="0"/>
      <dgm:spPr/>
    </dgm:pt>
    <dgm:pt modelId="{719FD225-6030-114D-A233-8D9BDAD2BB1B}" type="pres">
      <dgm:prSet presAssocID="{A064AC24-BE2E-3F49-81C9-AF3DECE0D39F}" presName="rect2" presStyleLbl="revTx" presStyleIdx="3" presStyleCnt="5">
        <dgm:presLayoutVars>
          <dgm:bulletEnabled val="1"/>
        </dgm:presLayoutVars>
      </dgm:prSet>
      <dgm:spPr/>
    </dgm:pt>
    <dgm:pt modelId="{6867E467-8C0A-F54A-9E35-C802D7618D27}" type="pres">
      <dgm:prSet presAssocID="{A064AC24-BE2E-3F49-81C9-AF3DECE0D39F}" presName="rect1" presStyleLbl="align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81ED9D2-D0C7-984F-A31B-8A7F946090A4}" type="pres">
      <dgm:prSet presAssocID="{8389D4EE-6A89-294B-B69E-E9FFB1C6B1C1}" presName="sibTrans" presStyleCnt="0"/>
      <dgm:spPr/>
    </dgm:pt>
    <dgm:pt modelId="{C6297CB1-4D13-CF4A-8815-E2D4D1D8DDDE}" type="pres">
      <dgm:prSet presAssocID="{FC107567-05D0-714B-B446-0A9E66FF73E7}" presName="composite" presStyleCnt="0"/>
      <dgm:spPr/>
    </dgm:pt>
    <dgm:pt modelId="{3B7E9C9E-338E-B44F-8382-9317B1BF31AC}" type="pres">
      <dgm:prSet presAssocID="{FC107567-05D0-714B-B446-0A9E66FF73E7}" presName="rect2" presStyleLbl="revTx" presStyleIdx="4" presStyleCnt="5">
        <dgm:presLayoutVars>
          <dgm:bulletEnabled val="1"/>
        </dgm:presLayoutVars>
      </dgm:prSet>
      <dgm:spPr/>
    </dgm:pt>
    <dgm:pt modelId="{1613D5BC-0237-8149-A1BB-CC339E8389FC}" type="pres">
      <dgm:prSet presAssocID="{FC107567-05D0-714B-B446-0A9E66FF73E7}" presName="rect1" presStyleLbl="align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953F9161-C5F8-C244-B4CD-F0570A12C36F}" srcId="{B969653A-D479-2B47-AF5B-4320CE4CE205}" destId="{32C3F9B2-5F0F-B641-B419-F6C467E2DAD0}" srcOrd="1" destOrd="0" parTransId="{69C60FB9-94F7-DF4E-9518-1EA7B2950178}" sibTransId="{33D8203D-2487-694A-B60F-3551E14BC1A3}"/>
    <dgm:cxn modelId="{CB109D43-582E-A241-A22A-2C9F3B6B7089}" type="presOf" srcId="{2C2DB8BD-0594-4248-A673-40F2B9B0CE50}" destId="{D89AAEB8-6662-ED4C-B913-96396C7ED2A4}" srcOrd="0" destOrd="0" presId="urn:microsoft.com/office/officeart/2008/layout/PictureGrid"/>
    <dgm:cxn modelId="{FC758154-D25D-8B4F-9314-297ED1AB6F28}" srcId="{B969653A-D479-2B47-AF5B-4320CE4CE205}" destId="{76F5BE9C-2CFC-4E4B-8044-7FFAECA1BC81}" srcOrd="2" destOrd="0" parTransId="{C255F44B-F1AF-F14B-A648-8B8EC062C164}" sibTransId="{301A8F5B-BD2C-DA45-83AC-1D79920B7E58}"/>
    <dgm:cxn modelId="{49D4EB57-DA9B-FB48-AB89-E2A52F2AAD80}" type="presOf" srcId="{76F5BE9C-2CFC-4E4B-8044-7FFAECA1BC81}" destId="{8A3DC7F3-B1EE-7647-BE5A-E22EBE845DA2}" srcOrd="0" destOrd="0" presId="urn:microsoft.com/office/officeart/2008/layout/PictureGrid"/>
    <dgm:cxn modelId="{67AC4684-2F2E-F240-A404-720599AE4C3B}" type="presOf" srcId="{32C3F9B2-5F0F-B641-B419-F6C467E2DAD0}" destId="{9C5B5668-89C6-4C43-BC01-47862F2B6B7C}" srcOrd="0" destOrd="0" presId="urn:microsoft.com/office/officeart/2008/layout/PictureGrid"/>
    <dgm:cxn modelId="{C720FB98-97BC-BE45-A586-5990F49A5DF0}" type="presOf" srcId="{B969653A-D479-2B47-AF5B-4320CE4CE205}" destId="{4EA9145C-5A29-9A46-94A7-0F1529AA527A}" srcOrd="0" destOrd="0" presId="urn:microsoft.com/office/officeart/2008/layout/PictureGrid"/>
    <dgm:cxn modelId="{029591B0-8117-C445-ADB6-3B70326D6E8F}" srcId="{B969653A-D479-2B47-AF5B-4320CE4CE205}" destId="{A064AC24-BE2E-3F49-81C9-AF3DECE0D39F}" srcOrd="3" destOrd="0" parTransId="{A2A57CA8-0E17-5545-ACDA-E23F0878BDCE}" sibTransId="{8389D4EE-6A89-294B-B69E-E9FFB1C6B1C1}"/>
    <dgm:cxn modelId="{CF5DCBCA-8320-B84E-ACC3-80F1920D6C72}" type="presOf" srcId="{A064AC24-BE2E-3F49-81C9-AF3DECE0D39F}" destId="{719FD225-6030-114D-A233-8D9BDAD2BB1B}" srcOrd="0" destOrd="0" presId="urn:microsoft.com/office/officeart/2008/layout/PictureGrid"/>
    <dgm:cxn modelId="{7A020ECB-6DDF-FF44-B08F-11516AB206DF}" type="presOf" srcId="{FC107567-05D0-714B-B446-0A9E66FF73E7}" destId="{3B7E9C9E-338E-B44F-8382-9317B1BF31AC}" srcOrd="0" destOrd="0" presId="urn:microsoft.com/office/officeart/2008/layout/PictureGrid"/>
    <dgm:cxn modelId="{7061B6D7-28D9-0245-BE69-6F357B9E12EC}" srcId="{B969653A-D479-2B47-AF5B-4320CE4CE205}" destId="{FC107567-05D0-714B-B446-0A9E66FF73E7}" srcOrd="4" destOrd="0" parTransId="{DE11CE15-3489-0F45-B3A4-8CC75ED3F1CC}" sibTransId="{BCC2C693-57C6-2F47-87E6-4AAE4EE1C319}"/>
    <dgm:cxn modelId="{D55EEDF5-A3D3-B04E-A917-B6BF2B65D591}" srcId="{B969653A-D479-2B47-AF5B-4320CE4CE205}" destId="{2C2DB8BD-0594-4248-A673-40F2B9B0CE50}" srcOrd="0" destOrd="0" parTransId="{A34123DF-C18D-AB48-B8F7-FE7C119976D7}" sibTransId="{A5321250-A2AE-654C-A407-AE29DCC7CF77}"/>
    <dgm:cxn modelId="{D31DCFD7-C0C9-3F49-B50C-E3FC5422D92E}" type="presParOf" srcId="{4EA9145C-5A29-9A46-94A7-0F1529AA527A}" destId="{A5440633-CF76-EB4E-B695-E58105C46B2B}" srcOrd="0" destOrd="0" presId="urn:microsoft.com/office/officeart/2008/layout/PictureGrid"/>
    <dgm:cxn modelId="{386086A3-DFCC-4B43-A351-0F8E40559EE1}" type="presParOf" srcId="{A5440633-CF76-EB4E-B695-E58105C46B2B}" destId="{D89AAEB8-6662-ED4C-B913-96396C7ED2A4}" srcOrd="0" destOrd="0" presId="urn:microsoft.com/office/officeart/2008/layout/PictureGrid"/>
    <dgm:cxn modelId="{6EEDA2D6-4961-ED47-836A-51BE53ED3D7F}" type="presParOf" srcId="{A5440633-CF76-EB4E-B695-E58105C46B2B}" destId="{F67FB58D-1890-CE4C-A699-2488826F811B}" srcOrd="1" destOrd="0" presId="urn:microsoft.com/office/officeart/2008/layout/PictureGrid"/>
    <dgm:cxn modelId="{E8610602-2538-BB43-B453-968D073C31DB}" type="presParOf" srcId="{4EA9145C-5A29-9A46-94A7-0F1529AA527A}" destId="{0A64C866-3F5B-BE45-99D5-59A7F3726F3E}" srcOrd="1" destOrd="0" presId="urn:microsoft.com/office/officeart/2008/layout/PictureGrid"/>
    <dgm:cxn modelId="{A86AE3C3-27F8-6E4D-9043-E249F1BB8D14}" type="presParOf" srcId="{4EA9145C-5A29-9A46-94A7-0F1529AA527A}" destId="{1004FAE1-2E3D-6149-82B7-682A1BAE218F}" srcOrd="2" destOrd="0" presId="urn:microsoft.com/office/officeart/2008/layout/PictureGrid"/>
    <dgm:cxn modelId="{7B2CE922-E280-364D-8C88-DFE96E5FE45A}" type="presParOf" srcId="{1004FAE1-2E3D-6149-82B7-682A1BAE218F}" destId="{9C5B5668-89C6-4C43-BC01-47862F2B6B7C}" srcOrd="0" destOrd="0" presId="urn:microsoft.com/office/officeart/2008/layout/PictureGrid"/>
    <dgm:cxn modelId="{2D89E16F-304C-4D43-BE14-A78429A0A640}" type="presParOf" srcId="{1004FAE1-2E3D-6149-82B7-682A1BAE218F}" destId="{0AE7DC6F-68D4-8F47-A725-5AD995D353F6}" srcOrd="1" destOrd="0" presId="urn:microsoft.com/office/officeart/2008/layout/PictureGrid"/>
    <dgm:cxn modelId="{C0CBE40F-C0C7-F74A-8A5B-5EAD776BF080}" type="presParOf" srcId="{4EA9145C-5A29-9A46-94A7-0F1529AA527A}" destId="{9695249F-2528-974A-BF8F-5A69AB134829}" srcOrd="3" destOrd="0" presId="urn:microsoft.com/office/officeart/2008/layout/PictureGrid"/>
    <dgm:cxn modelId="{AE89D249-6204-B645-805C-D9A1A8D4DB14}" type="presParOf" srcId="{4EA9145C-5A29-9A46-94A7-0F1529AA527A}" destId="{D38BB11B-C297-C348-8CD3-4FFA3E22A9C7}" srcOrd="4" destOrd="0" presId="urn:microsoft.com/office/officeart/2008/layout/PictureGrid"/>
    <dgm:cxn modelId="{0FD1AB50-A18C-8345-B630-010355D66577}" type="presParOf" srcId="{D38BB11B-C297-C348-8CD3-4FFA3E22A9C7}" destId="{8A3DC7F3-B1EE-7647-BE5A-E22EBE845DA2}" srcOrd="0" destOrd="0" presId="urn:microsoft.com/office/officeart/2008/layout/PictureGrid"/>
    <dgm:cxn modelId="{A2F01067-C838-8049-880A-C1D9504F133C}" type="presParOf" srcId="{D38BB11B-C297-C348-8CD3-4FFA3E22A9C7}" destId="{95EC6532-13AD-0645-8C61-B490D2E80023}" srcOrd="1" destOrd="0" presId="urn:microsoft.com/office/officeart/2008/layout/PictureGrid"/>
    <dgm:cxn modelId="{D77A5A92-3C6B-6247-A61D-8E8E275D0818}" type="presParOf" srcId="{4EA9145C-5A29-9A46-94A7-0F1529AA527A}" destId="{2CB0AF93-F9F0-FA44-BAF4-03A74E1F270D}" srcOrd="5" destOrd="0" presId="urn:microsoft.com/office/officeart/2008/layout/PictureGrid"/>
    <dgm:cxn modelId="{63E3B724-652F-8E46-8189-4848977DD626}" type="presParOf" srcId="{4EA9145C-5A29-9A46-94A7-0F1529AA527A}" destId="{7E389674-9E29-7443-BD1F-7DFD62A540BF}" srcOrd="6" destOrd="0" presId="urn:microsoft.com/office/officeart/2008/layout/PictureGrid"/>
    <dgm:cxn modelId="{31390134-D98E-5C4D-B3AC-A427009F7459}" type="presParOf" srcId="{7E389674-9E29-7443-BD1F-7DFD62A540BF}" destId="{719FD225-6030-114D-A233-8D9BDAD2BB1B}" srcOrd="0" destOrd="0" presId="urn:microsoft.com/office/officeart/2008/layout/PictureGrid"/>
    <dgm:cxn modelId="{DE410146-FE95-1343-A483-01D4F39C5350}" type="presParOf" srcId="{7E389674-9E29-7443-BD1F-7DFD62A540BF}" destId="{6867E467-8C0A-F54A-9E35-C802D7618D27}" srcOrd="1" destOrd="0" presId="urn:microsoft.com/office/officeart/2008/layout/PictureGrid"/>
    <dgm:cxn modelId="{E52905AD-5D7B-A64A-B7F9-7315156CDD0C}" type="presParOf" srcId="{4EA9145C-5A29-9A46-94A7-0F1529AA527A}" destId="{A81ED9D2-D0C7-984F-A31B-8A7F946090A4}" srcOrd="7" destOrd="0" presId="urn:microsoft.com/office/officeart/2008/layout/PictureGrid"/>
    <dgm:cxn modelId="{2C36D612-CD65-C44C-BBDF-B27900A11B78}" type="presParOf" srcId="{4EA9145C-5A29-9A46-94A7-0F1529AA527A}" destId="{C6297CB1-4D13-CF4A-8815-E2D4D1D8DDDE}" srcOrd="8" destOrd="0" presId="urn:microsoft.com/office/officeart/2008/layout/PictureGrid"/>
    <dgm:cxn modelId="{2063FEEA-8FB7-A142-B303-F1981094467B}" type="presParOf" srcId="{C6297CB1-4D13-CF4A-8815-E2D4D1D8DDDE}" destId="{3B7E9C9E-338E-B44F-8382-9317B1BF31AC}" srcOrd="0" destOrd="0" presId="urn:microsoft.com/office/officeart/2008/layout/PictureGrid"/>
    <dgm:cxn modelId="{21EAD85D-F76C-DD4B-89AA-6FCD2676269F}" type="presParOf" srcId="{C6297CB1-4D13-CF4A-8815-E2D4D1D8DDDE}" destId="{1613D5BC-0237-8149-A1BB-CC339E8389FC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69653A-D479-2B47-AF5B-4320CE4CE205}" type="doc">
      <dgm:prSet loTypeId="urn:microsoft.com/office/officeart/2008/layout/PictureGrid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C2DB8BD-0594-4248-A673-40F2B9B0CE50}">
      <dgm:prSet phldrT="[Texte]"/>
      <dgm:spPr/>
      <dgm:t>
        <a:bodyPr/>
        <a:lstStyle/>
        <a:p>
          <a:r>
            <a:rPr lang="fr-FR" dirty="0"/>
            <a:t>50 mm wafer</a:t>
          </a:r>
        </a:p>
      </dgm:t>
    </dgm:pt>
    <dgm:pt modelId="{A34123DF-C18D-AB48-B8F7-FE7C119976D7}" type="parTrans" cxnId="{D55EEDF5-A3D3-B04E-A917-B6BF2B65D591}">
      <dgm:prSet/>
      <dgm:spPr/>
      <dgm:t>
        <a:bodyPr/>
        <a:lstStyle/>
        <a:p>
          <a:endParaRPr lang="fr-FR"/>
        </a:p>
      </dgm:t>
    </dgm:pt>
    <dgm:pt modelId="{A5321250-A2AE-654C-A407-AE29DCC7CF77}" type="sibTrans" cxnId="{D55EEDF5-A3D3-B04E-A917-B6BF2B65D591}">
      <dgm:prSet/>
      <dgm:spPr/>
      <dgm:t>
        <a:bodyPr/>
        <a:lstStyle/>
        <a:p>
          <a:endParaRPr lang="fr-FR"/>
        </a:p>
      </dgm:t>
    </dgm:pt>
    <dgm:pt modelId="{32C3F9B2-5F0F-B641-B419-F6C467E2DAD0}">
      <dgm:prSet phldrT="[Texte]"/>
      <dgm:spPr/>
      <dgm:t>
        <a:bodyPr/>
        <a:lstStyle/>
        <a:p>
          <a:r>
            <a:rPr lang="fr-FR" dirty="0"/>
            <a:t>75 mm wafer</a:t>
          </a:r>
        </a:p>
      </dgm:t>
    </dgm:pt>
    <dgm:pt modelId="{69C60FB9-94F7-DF4E-9518-1EA7B2950178}" type="parTrans" cxnId="{953F9161-C5F8-C244-B4CD-F0570A12C36F}">
      <dgm:prSet/>
      <dgm:spPr/>
      <dgm:t>
        <a:bodyPr/>
        <a:lstStyle/>
        <a:p>
          <a:endParaRPr lang="fr-FR"/>
        </a:p>
      </dgm:t>
    </dgm:pt>
    <dgm:pt modelId="{33D8203D-2487-694A-B60F-3551E14BC1A3}" type="sibTrans" cxnId="{953F9161-C5F8-C244-B4CD-F0570A12C36F}">
      <dgm:prSet/>
      <dgm:spPr/>
      <dgm:t>
        <a:bodyPr/>
        <a:lstStyle/>
        <a:p>
          <a:endParaRPr lang="fr-FR"/>
        </a:p>
      </dgm:t>
    </dgm:pt>
    <dgm:pt modelId="{76F5BE9C-2CFC-4E4B-8044-7FFAECA1BC81}">
      <dgm:prSet phldrT="[Texte]"/>
      <dgm:spPr/>
      <dgm:t>
        <a:bodyPr/>
        <a:lstStyle/>
        <a:p>
          <a:r>
            <a:rPr lang="fr-FR" dirty="0"/>
            <a:t>100 mm wafer</a:t>
          </a:r>
        </a:p>
      </dgm:t>
    </dgm:pt>
    <dgm:pt modelId="{C255F44B-F1AF-F14B-A648-8B8EC062C164}" type="parTrans" cxnId="{FC758154-D25D-8B4F-9314-297ED1AB6F28}">
      <dgm:prSet/>
      <dgm:spPr/>
      <dgm:t>
        <a:bodyPr/>
        <a:lstStyle/>
        <a:p>
          <a:endParaRPr lang="fr-FR"/>
        </a:p>
      </dgm:t>
    </dgm:pt>
    <dgm:pt modelId="{301A8F5B-BD2C-DA45-83AC-1D79920B7E58}" type="sibTrans" cxnId="{FC758154-D25D-8B4F-9314-297ED1AB6F28}">
      <dgm:prSet/>
      <dgm:spPr/>
      <dgm:t>
        <a:bodyPr/>
        <a:lstStyle/>
        <a:p>
          <a:endParaRPr lang="fr-FR"/>
        </a:p>
      </dgm:t>
    </dgm:pt>
    <dgm:pt modelId="{A064AC24-BE2E-3F49-81C9-AF3DECE0D39F}">
      <dgm:prSet phldrT="[Texte]"/>
      <dgm:spPr/>
      <dgm:t>
        <a:bodyPr/>
        <a:lstStyle/>
        <a:p>
          <a:r>
            <a:rPr lang="fr-FR" dirty="0"/>
            <a:t>150 mm wafer</a:t>
          </a:r>
        </a:p>
      </dgm:t>
    </dgm:pt>
    <dgm:pt modelId="{A2A57CA8-0E17-5545-ACDA-E23F0878BDCE}" type="parTrans" cxnId="{029591B0-8117-C445-ADB6-3B70326D6E8F}">
      <dgm:prSet/>
      <dgm:spPr/>
      <dgm:t>
        <a:bodyPr/>
        <a:lstStyle/>
        <a:p>
          <a:endParaRPr lang="fr-FR"/>
        </a:p>
      </dgm:t>
    </dgm:pt>
    <dgm:pt modelId="{8389D4EE-6A89-294B-B69E-E9FFB1C6B1C1}" type="sibTrans" cxnId="{029591B0-8117-C445-ADB6-3B70326D6E8F}">
      <dgm:prSet/>
      <dgm:spPr/>
      <dgm:t>
        <a:bodyPr/>
        <a:lstStyle/>
        <a:p>
          <a:endParaRPr lang="fr-FR"/>
        </a:p>
      </dgm:t>
    </dgm:pt>
    <dgm:pt modelId="{FC107567-05D0-714B-B446-0A9E66FF73E7}">
      <dgm:prSet/>
      <dgm:spPr/>
      <dgm:t>
        <a:bodyPr/>
        <a:lstStyle/>
        <a:p>
          <a:r>
            <a:rPr lang="fr-FR"/>
            <a:t>200 mm wafer</a:t>
          </a:r>
        </a:p>
      </dgm:t>
    </dgm:pt>
    <dgm:pt modelId="{DE11CE15-3489-0F45-B3A4-8CC75ED3F1CC}" type="parTrans" cxnId="{7061B6D7-28D9-0245-BE69-6F357B9E12EC}">
      <dgm:prSet/>
      <dgm:spPr/>
      <dgm:t>
        <a:bodyPr/>
        <a:lstStyle/>
        <a:p>
          <a:endParaRPr lang="fr-FR"/>
        </a:p>
      </dgm:t>
    </dgm:pt>
    <dgm:pt modelId="{BCC2C693-57C6-2F47-87E6-4AAE4EE1C319}" type="sibTrans" cxnId="{7061B6D7-28D9-0245-BE69-6F357B9E12EC}">
      <dgm:prSet/>
      <dgm:spPr/>
      <dgm:t>
        <a:bodyPr/>
        <a:lstStyle/>
        <a:p>
          <a:endParaRPr lang="fr-FR"/>
        </a:p>
      </dgm:t>
    </dgm:pt>
    <dgm:pt modelId="{4EA9145C-5A29-9A46-94A7-0F1529AA527A}" type="pres">
      <dgm:prSet presAssocID="{B969653A-D479-2B47-AF5B-4320CE4CE205}" presName="Name0" presStyleCnt="0">
        <dgm:presLayoutVars>
          <dgm:dir/>
        </dgm:presLayoutVars>
      </dgm:prSet>
      <dgm:spPr/>
    </dgm:pt>
    <dgm:pt modelId="{A5440633-CF76-EB4E-B695-E58105C46B2B}" type="pres">
      <dgm:prSet presAssocID="{2C2DB8BD-0594-4248-A673-40F2B9B0CE50}" presName="composite" presStyleCnt="0"/>
      <dgm:spPr/>
    </dgm:pt>
    <dgm:pt modelId="{D89AAEB8-6662-ED4C-B913-96396C7ED2A4}" type="pres">
      <dgm:prSet presAssocID="{2C2DB8BD-0594-4248-A673-40F2B9B0CE50}" presName="rect2" presStyleLbl="revTx" presStyleIdx="0" presStyleCnt="5">
        <dgm:presLayoutVars>
          <dgm:bulletEnabled val="1"/>
        </dgm:presLayoutVars>
      </dgm:prSet>
      <dgm:spPr/>
    </dgm:pt>
    <dgm:pt modelId="{F67FB58D-1890-CE4C-A699-2488826F811B}" type="pres">
      <dgm:prSet presAssocID="{2C2DB8BD-0594-4248-A673-40F2B9B0CE50}" presName="rect1" presStyleLbl="align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A64C866-3F5B-BE45-99D5-59A7F3726F3E}" type="pres">
      <dgm:prSet presAssocID="{A5321250-A2AE-654C-A407-AE29DCC7CF77}" presName="sibTrans" presStyleCnt="0"/>
      <dgm:spPr/>
    </dgm:pt>
    <dgm:pt modelId="{1004FAE1-2E3D-6149-82B7-682A1BAE218F}" type="pres">
      <dgm:prSet presAssocID="{32C3F9B2-5F0F-B641-B419-F6C467E2DAD0}" presName="composite" presStyleCnt="0"/>
      <dgm:spPr/>
    </dgm:pt>
    <dgm:pt modelId="{9C5B5668-89C6-4C43-BC01-47862F2B6B7C}" type="pres">
      <dgm:prSet presAssocID="{32C3F9B2-5F0F-B641-B419-F6C467E2DAD0}" presName="rect2" presStyleLbl="revTx" presStyleIdx="1" presStyleCnt="5">
        <dgm:presLayoutVars>
          <dgm:bulletEnabled val="1"/>
        </dgm:presLayoutVars>
      </dgm:prSet>
      <dgm:spPr/>
    </dgm:pt>
    <dgm:pt modelId="{0AE7DC6F-68D4-8F47-A725-5AD995D353F6}" type="pres">
      <dgm:prSet presAssocID="{32C3F9B2-5F0F-B641-B419-F6C467E2DAD0}" presName="rect1" presStyleLbl="align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695249F-2528-974A-BF8F-5A69AB134829}" type="pres">
      <dgm:prSet presAssocID="{33D8203D-2487-694A-B60F-3551E14BC1A3}" presName="sibTrans" presStyleCnt="0"/>
      <dgm:spPr/>
    </dgm:pt>
    <dgm:pt modelId="{D38BB11B-C297-C348-8CD3-4FFA3E22A9C7}" type="pres">
      <dgm:prSet presAssocID="{76F5BE9C-2CFC-4E4B-8044-7FFAECA1BC81}" presName="composite" presStyleCnt="0"/>
      <dgm:spPr/>
    </dgm:pt>
    <dgm:pt modelId="{8A3DC7F3-B1EE-7647-BE5A-E22EBE845DA2}" type="pres">
      <dgm:prSet presAssocID="{76F5BE9C-2CFC-4E4B-8044-7FFAECA1BC81}" presName="rect2" presStyleLbl="revTx" presStyleIdx="2" presStyleCnt="5">
        <dgm:presLayoutVars>
          <dgm:bulletEnabled val="1"/>
        </dgm:presLayoutVars>
      </dgm:prSet>
      <dgm:spPr/>
    </dgm:pt>
    <dgm:pt modelId="{95EC6532-13AD-0645-8C61-B490D2E80023}" type="pres">
      <dgm:prSet presAssocID="{76F5BE9C-2CFC-4E4B-8044-7FFAECA1BC81}" presName="rect1" presStyleLbl="align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CB0AF93-F9F0-FA44-BAF4-03A74E1F270D}" type="pres">
      <dgm:prSet presAssocID="{301A8F5B-BD2C-DA45-83AC-1D79920B7E58}" presName="sibTrans" presStyleCnt="0"/>
      <dgm:spPr/>
    </dgm:pt>
    <dgm:pt modelId="{7E389674-9E29-7443-BD1F-7DFD62A540BF}" type="pres">
      <dgm:prSet presAssocID="{A064AC24-BE2E-3F49-81C9-AF3DECE0D39F}" presName="composite" presStyleCnt="0"/>
      <dgm:spPr/>
    </dgm:pt>
    <dgm:pt modelId="{719FD225-6030-114D-A233-8D9BDAD2BB1B}" type="pres">
      <dgm:prSet presAssocID="{A064AC24-BE2E-3F49-81C9-AF3DECE0D39F}" presName="rect2" presStyleLbl="revTx" presStyleIdx="3" presStyleCnt="5">
        <dgm:presLayoutVars>
          <dgm:bulletEnabled val="1"/>
        </dgm:presLayoutVars>
      </dgm:prSet>
      <dgm:spPr/>
    </dgm:pt>
    <dgm:pt modelId="{6867E467-8C0A-F54A-9E35-C802D7618D27}" type="pres">
      <dgm:prSet presAssocID="{A064AC24-BE2E-3F49-81C9-AF3DECE0D39F}" presName="rect1" presStyleLbl="align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81ED9D2-D0C7-984F-A31B-8A7F946090A4}" type="pres">
      <dgm:prSet presAssocID="{8389D4EE-6A89-294B-B69E-E9FFB1C6B1C1}" presName="sibTrans" presStyleCnt="0"/>
      <dgm:spPr/>
    </dgm:pt>
    <dgm:pt modelId="{C6297CB1-4D13-CF4A-8815-E2D4D1D8DDDE}" type="pres">
      <dgm:prSet presAssocID="{FC107567-05D0-714B-B446-0A9E66FF73E7}" presName="composite" presStyleCnt="0"/>
      <dgm:spPr/>
    </dgm:pt>
    <dgm:pt modelId="{3B7E9C9E-338E-B44F-8382-9317B1BF31AC}" type="pres">
      <dgm:prSet presAssocID="{FC107567-05D0-714B-B446-0A9E66FF73E7}" presName="rect2" presStyleLbl="revTx" presStyleIdx="4" presStyleCnt="5">
        <dgm:presLayoutVars>
          <dgm:bulletEnabled val="1"/>
        </dgm:presLayoutVars>
      </dgm:prSet>
      <dgm:spPr/>
    </dgm:pt>
    <dgm:pt modelId="{1613D5BC-0237-8149-A1BB-CC339E8389FC}" type="pres">
      <dgm:prSet presAssocID="{FC107567-05D0-714B-B446-0A9E66FF73E7}" presName="rect1" presStyleLbl="align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953F9161-C5F8-C244-B4CD-F0570A12C36F}" srcId="{B969653A-D479-2B47-AF5B-4320CE4CE205}" destId="{32C3F9B2-5F0F-B641-B419-F6C467E2DAD0}" srcOrd="1" destOrd="0" parTransId="{69C60FB9-94F7-DF4E-9518-1EA7B2950178}" sibTransId="{33D8203D-2487-694A-B60F-3551E14BC1A3}"/>
    <dgm:cxn modelId="{FC758154-D25D-8B4F-9314-297ED1AB6F28}" srcId="{B969653A-D479-2B47-AF5B-4320CE4CE205}" destId="{76F5BE9C-2CFC-4E4B-8044-7FFAECA1BC81}" srcOrd="2" destOrd="0" parTransId="{C255F44B-F1AF-F14B-A648-8B8EC062C164}" sibTransId="{301A8F5B-BD2C-DA45-83AC-1D79920B7E58}"/>
    <dgm:cxn modelId="{99B7A78A-650B-9B41-996D-4996E92F87F7}" type="presOf" srcId="{32C3F9B2-5F0F-B641-B419-F6C467E2DAD0}" destId="{9C5B5668-89C6-4C43-BC01-47862F2B6B7C}" srcOrd="0" destOrd="0" presId="urn:microsoft.com/office/officeart/2008/layout/PictureGrid"/>
    <dgm:cxn modelId="{61C2419E-9DB9-4C4F-944A-F2100862601B}" type="presOf" srcId="{A064AC24-BE2E-3F49-81C9-AF3DECE0D39F}" destId="{719FD225-6030-114D-A233-8D9BDAD2BB1B}" srcOrd="0" destOrd="0" presId="urn:microsoft.com/office/officeart/2008/layout/PictureGrid"/>
    <dgm:cxn modelId="{A3FC51AA-BECC-104B-9A10-FCB0A0E48357}" type="presOf" srcId="{FC107567-05D0-714B-B446-0A9E66FF73E7}" destId="{3B7E9C9E-338E-B44F-8382-9317B1BF31AC}" srcOrd="0" destOrd="0" presId="urn:microsoft.com/office/officeart/2008/layout/PictureGrid"/>
    <dgm:cxn modelId="{029591B0-8117-C445-ADB6-3B70326D6E8F}" srcId="{B969653A-D479-2B47-AF5B-4320CE4CE205}" destId="{A064AC24-BE2E-3F49-81C9-AF3DECE0D39F}" srcOrd="3" destOrd="0" parTransId="{A2A57CA8-0E17-5545-ACDA-E23F0878BDCE}" sibTransId="{8389D4EE-6A89-294B-B69E-E9FFB1C6B1C1}"/>
    <dgm:cxn modelId="{250B3BB1-8A5E-714F-A4B2-61077E19F2D6}" type="presOf" srcId="{B969653A-D479-2B47-AF5B-4320CE4CE205}" destId="{4EA9145C-5A29-9A46-94A7-0F1529AA527A}" srcOrd="0" destOrd="0" presId="urn:microsoft.com/office/officeart/2008/layout/PictureGrid"/>
    <dgm:cxn modelId="{3AD8BDB6-AD77-D048-8AED-3F9067B940CE}" type="presOf" srcId="{2C2DB8BD-0594-4248-A673-40F2B9B0CE50}" destId="{D89AAEB8-6662-ED4C-B913-96396C7ED2A4}" srcOrd="0" destOrd="0" presId="urn:microsoft.com/office/officeart/2008/layout/PictureGrid"/>
    <dgm:cxn modelId="{65BF6ECF-1A59-9F48-B7F4-C177ABE8F382}" type="presOf" srcId="{76F5BE9C-2CFC-4E4B-8044-7FFAECA1BC81}" destId="{8A3DC7F3-B1EE-7647-BE5A-E22EBE845DA2}" srcOrd="0" destOrd="0" presId="urn:microsoft.com/office/officeart/2008/layout/PictureGrid"/>
    <dgm:cxn modelId="{7061B6D7-28D9-0245-BE69-6F357B9E12EC}" srcId="{B969653A-D479-2B47-AF5B-4320CE4CE205}" destId="{FC107567-05D0-714B-B446-0A9E66FF73E7}" srcOrd="4" destOrd="0" parTransId="{DE11CE15-3489-0F45-B3A4-8CC75ED3F1CC}" sibTransId="{BCC2C693-57C6-2F47-87E6-4AAE4EE1C319}"/>
    <dgm:cxn modelId="{D55EEDF5-A3D3-B04E-A917-B6BF2B65D591}" srcId="{B969653A-D479-2B47-AF5B-4320CE4CE205}" destId="{2C2DB8BD-0594-4248-A673-40F2B9B0CE50}" srcOrd="0" destOrd="0" parTransId="{A34123DF-C18D-AB48-B8F7-FE7C119976D7}" sibTransId="{A5321250-A2AE-654C-A407-AE29DCC7CF77}"/>
    <dgm:cxn modelId="{5BAD354D-A762-D44E-8609-F71626DBC2C4}" type="presParOf" srcId="{4EA9145C-5A29-9A46-94A7-0F1529AA527A}" destId="{A5440633-CF76-EB4E-B695-E58105C46B2B}" srcOrd="0" destOrd="0" presId="urn:microsoft.com/office/officeart/2008/layout/PictureGrid"/>
    <dgm:cxn modelId="{B7CA8B27-BD53-4C46-AC50-AE1DF67B2189}" type="presParOf" srcId="{A5440633-CF76-EB4E-B695-E58105C46B2B}" destId="{D89AAEB8-6662-ED4C-B913-96396C7ED2A4}" srcOrd="0" destOrd="0" presId="urn:microsoft.com/office/officeart/2008/layout/PictureGrid"/>
    <dgm:cxn modelId="{795BFB4C-4123-1349-B8FE-640120BCE198}" type="presParOf" srcId="{A5440633-CF76-EB4E-B695-E58105C46B2B}" destId="{F67FB58D-1890-CE4C-A699-2488826F811B}" srcOrd="1" destOrd="0" presId="urn:microsoft.com/office/officeart/2008/layout/PictureGrid"/>
    <dgm:cxn modelId="{B22B18C5-6A6C-5244-99C3-DB4BA706081D}" type="presParOf" srcId="{4EA9145C-5A29-9A46-94A7-0F1529AA527A}" destId="{0A64C866-3F5B-BE45-99D5-59A7F3726F3E}" srcOrd="1" destOrd="0" presId="urn:microsoft.com/office/officeart/2008/layout/PictureGrid"/>
    <dgm:cxn modelId="{46CB44B5-51B1-1F47-878D-07C7E4C54400}" type="presParOf" srcId="{4EA9145C-5A29-9A46-94A7-0F1529AA527A}" destId="{1004FAE1-2E3D-6149-82B7-682A1BAE218F}" srcOrd="2" destOrd="0" presId="urn:microsoft.com/office/officeart/2008/layout/PictureGrid"/>
    <dgm:cxn modelId="{8707051C-9960-C74C-9B91-67A6A49A14B2}" type="presParOf" srcId="{1004FAE1-2E3D-6149-82B7-682A1BAE218F}" destId="{9C5B5668-89C6-4C43-BC01-47862F2B6B7C}" srcOrd="0" destOrd="0" presId="urn:microsoft.com/office/officeart/2008/layout/PictureGrid"/>
    <dgm:cxn modelId="{4F1B3C36-9FE4-7942-A026-08BDC1AEB38C}" type="presParOf" srcId="{1004FAE1-2E3D-6149-82B7-682A1BAE218F}" destId="{0AE7DC6F-68D4-8F47-A725-5AD995D353F6}" srcOrd="1" destOrd="0" presId="urn:microsoft.com/office/officeart/2008/layout/PictureGrid"/>
    <dgm:cxn modelId="{0DC8EC1C-5FEE-1246-876F-4FA63A24CF90}" type="presParOf" srcId="{4EA9145C-5A29-9A46-94A7-0F1529AA527A}" destId="{9695249F-2528-974A-BF8F-5A69AB134829}" srcOrd="3" destOrd="0" presId="urn:microsoft.com/office/officeart/2008/layout/PictureGrid"/>
    <dgm:cxn modelId="{060DC504-FA2E-C24A-A704-43F78A851F69}" type="presParOf" srcId="{4EA9145C-5A29-9A46-94A7-0F1529AA527A}" destId="{D38BB11B-C297-C348-8CD3-4FFA3E22A9C7}" srcOrd="4" destOrd="0" presId="urn:microsoft.com/office/officeart/2008/layout/PictureGrid"/>
    <dgm:cxn modelId="{94EC4544-5065-DE4E-88C8-66E3CB0924D3}" type="presParOf" srcId="{D38BB11B-C297-C348-8CD3-4FFA3E22A9C7}" destId="{8A3DC7F3-B1EE-7647-BE5A-E22EBE845DA2}" srcOrd="0" destOrd="0" presId="urn:microsoft.com/office/officeart/2008/layout/PictureGrid"/>
    <dgm:cxn modelId="{6C9DF49D-B827-9A4A-9CCD-080BC65C0B2C}" type="presParOf" srcId="{D38BB11B-C297-C348-8CD3-4FFA3E22A9C7}" destId="{95EC6532-13AD-0645-8C61-B490D2E80023}" srcOrd="1" destOrd="0" presId="urn:microsoft.com/office/officeart/2008/layout/PictureGrid"/>
    <dgm:cxn modelId="{FDFB21BD-6FD3-494E-B62E-1D2BD811BC6A}" type="presParOf" srcId="{4EA9145C-5A29-9A46-94A7-0F1529AA527A}" destId="{2CB0AF93-F9F0-FA44-BAF4-03A74E1F270D}" srcOrd="5" destOrd="0" presId="urn:microsoft.com/office/officeart/2008/layout/PictureGrid"/>
    <dgm:cxn modelId="{B80757E3-71E8-A247-A0C5-DC863F8FE846}" type="presParOf" srcId="{4EA9145C-5A29-9A46-94A7-0F1529AA527A}" destId="{7E389674-9E29-7443-BD1F-7DFD62A540BF}" srcOrd="6" destOrd="0" presId="urn:microsoft.com/office/officeart/2008/layout/PictureGrid"/>
    <dgm:cxn modelId="{F2FB68B3-C52D-4146-83C7-2F41658650A6}" type="presParOf" srcId="{7E389674-9E29-7443-BD1F-7DFD62A540BF}" destId="{719FD225-6030-114D-A233-8D9BDAD2BB1B}" srcOrd="0" destOrd="0" presId="urn:microsoft.com/office/officeart/2008/layout/PictureGrid"/>
    <dgm:cxn modelId="{189564B8-2B04-5343-B145-1E8B515C2464}" type="presParOf" srcId="{7E389674-9E29-7443-BD1F-7DFD62A540BF}" destId="{6867E467-8C0A-F54A-9E35-C802D7618D27}" srcOrd="1" destOrd="0" presId="urn:microsoft.com/office/officeart/2008/layout/PictureGrid"/>
    <dgm:cxn modelId="{6699D0C9-17DE-D842-8C06-F7DBBDAFF46B}" type="presParOf" srcId="{4EA9145C-5A29-9A46-94A7-0F1529AA527A}" destId="{A81ED9D2-D0C7-984F-A31B-8A7F946090A4}" srcOrd="7" destOrd="0" presId="urn:microsoft.com/office/officeart/2008/layout/PictureGrid"/>
    <dgm:cxn modelId="{97202512-04E9-0241-8B8F-939116A5C7B2}" type="presParOf" srcId="{4EA9145C-5A29-9A46-94A7-0F1529AA527A}" destId="{C6297CB1-4D13-CF4A-8815-E2D4D1D8DDDE}" srcOrd="8" destOrd="0" presId="urn:microsoft.com/office/officeart/2008/layout/PictureGrid"/>
    <dgm:cxn modelId="{09CF2116-EFBB-5F46-8B57-12351B4ED045}" type="presParOf" srcId="{C6297CB1-4D13-CF4A-8815-E2D4D1D8DDDE}" destId="{3B7E9C9E-338E-B44F-8382-9317B1BF31AC}" srcOrd="0" destOrd="0" presId="urn:microsoft.com/office/officeart/2008/layout/PictureGrid"/>
    <dgm:cxn modelId="{815068F9-9A18-114A-84B9-13B3F1290E3E}" type="presParOf" srcId="{C6297CB1-4D13-CF4A-8815-E2D4D1D8DDDE}" destId="{1613D5BC-0237-8149-A1BB-CC339E8389FC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AAEB8-6662-ED4C-B913-96396C7ED2A4}">
      <dsp:nvSpPr>
        <dsp:cNvPr id="0" name=""/>
        <dsp:cNvSpPr/>
      </dsp:nvSpPr>
      <dsp:spPr>
        <a:xfrm>
          <a:off x="1647" y="67795"/>
          <a:ext cx="1314328" cy="197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41910" bIns="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50 mm wafer</a:t>
          </a:r>
        </a:p>
      </dsp:txBody>
      <dsp:txXfrm>
        <a:off x="1647" y="67795"/>
        <a:ext cx="1314328" cy="197149"/>
      </dsp:txXfrm>
    </dsp:sp>
    <dsp:sp modelId="{F67FB58D-1890-CE4C-A699-2488826F811B}">
      <dsp:nvSpPr>
        <dsp:cNvPr id="0" name=""/>
        <dsp:cNvSpPr/>
      </dsp:nvSpPr>
      <dsp:spPr>
        <a:xfrm>
          <a:off x="1647" y="304020"/>
          <a:ext cx="1314328" cy="131432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5B5668-89C6-4C43-BC01-47862F2B6B7C}">
      <dsp:nvSpPr>
        <dsp:cNvPr id="0" name=""/>
        <dsp:cNvSpPr/>
      </dsp:nvSpPr>
      <dsp:spPr>
        <a:xfrm>
          <a:off x="1454911" y="67795"/>
          <a:ext cx="1314328" cy="197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41910" bIns="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75 mm wafer</a:t>
          </a:r>
        </a:p>
      </dsp:txBody>
      <dsp:txXfrm>
        <a:off x="1454911" y="67795"/>
        <a:ext cx="1314328" cy="197149"/>
      </dsp:txXfrm>
    </dsp:sp>
    <dsp:sp modelId="{0AE7DC6F-68D4-8F47-A725-5AD995D353F6}">
      <dsp:nvSpPr>
        <dsp:cNvPr id="0" name=""/>
        <dsp:cNvSpPr/>
      </dsp:nvSpPr>
      <dsp:spPr>
        <a:xfrm>
          <a:off x="1454911" y="304020"/>
          <a:ext cx="1314328" cy="1314328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3DC7F3-B1EE-7647-BE5A-E22EBE845DA2}">
      <dsp:nvSpPr>
        <dsp:cNvPr id="0" name=""/>
        <dsp:cNvSpPr/>
      </dsp:nvSpPr>
      <dsp:spPr>
        <a:xfrm>
          <a:off x="2908175" y="67795"/>
          <a:ext cx="1314328" cy="197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41910" bIns="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100 mm wafer</a:t>
          </a:r>
        </a:p>
      </dsp:txBody>
      <dsp:txXfrm>
        <a:off x="2908175" y="67795"/>
        <a:ext cx="1314328" cy="197149"/>
      </dsp:txXfrm>
    </dsp:sp>
    <dsp:sp modelId="{95EC6532-13AD-0645-8C61-B490D2E80023}">
      <dsp:nvSpPr>
        <dsp:cNvPr id="0" name=""/>
        <dsp:cNvSpPr/>
      </dsp:nvSpPr>
      <dsp:spPr>
        <a:xfrm>
          <a:off x="2908175" y="304020"/>
          <a:ext cx="1314328" cy="131432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9FD225-6030-114D-A233-8D9BDAD2BB1B}">
      <dsp:nvSpPr>
        <dsp:cNvPr id="0" name=""/>
        <dsp:cNvSpPr/>
      </dsp:nvSpPr>
      <dsp:spPr>
        <a:xfrm>
          <a:off x="728279" y="1749781"/>
          <a:ext cx="1314328" cy="197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41910" bIns="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150 mm wafer</a:t>
          </a:r>
        </a:p>
      </dsp:txBody>
      <dsp:txXfrm>
        <a:off x="728279" y="1749781"/>
        <a:ext cx="1314328" cy="197149"/>
      </dsp:txXfrm>
    </dsp:sp>
    <dsp:sp modelId="{6867E467-8C0A-F54A-9E35-C802D7618D27}">
      <dsp:nvSpPr>
        <dsp:cNvPr id="0" name=""/>
        <dsp:cNvSpPr/>
      </dsp:nvSpPr>
      <dsp:spPr>
        <a:xfrm>
          <a:off x="728279" y="1986006"/>
          <a:ext cx="1314328" cy="1314328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7E9C9E-338E-B44F-8382-9317B1BF31AC}">
      <dsp:nvSpPr>
        <dsp:cNvPr id="0" name=""/>
        <dsp:cNvSpPr/>
      </dsp:nvSpPr>
      <dsp:spPr>
        <a:xfrm>
          <a:off x="2181543" y="1749781"/>
          <a:ext cx="1314328" cy="197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41910" bIns="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200 mm wafer</a:t>
          </a:r>
        </a:p>
      </dsp:txBody>
      <dsp:txXfrm>
        <a:off x="2181543" y="1749781"/>
        <a:ext cx="1314328" cy="197149"/>
      </dsp:txXfrm>
    </dsp:sp>
    <dsp:sp modelId="{1613D5BC-0237-8149-A1BB-CC339E8389FC}">
      <dsp:nvSpPr>
        <dsp:cNvPr id="0" name=""/>
        <dsp:cNvSpPr/>
      </dsp:nvSpPr>
      <dsp:spPr>
        <a:xfrm>
          <a:off x="2181543" y="1986006"/>
          <a:ext cx="1314328" cy="131432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AAEB8-6662-ED4C-B913-96396C7ED2A4}">
      <dsp:nvSpPr>
        <dsp:cNvPr id="0" name=""/>
        <dsp:cNvSpPr/>
      </dsp:nvSpPr>
      <dsp:spPr>
        <a:xfrm>
          <a:off x="1647" y="67795"/>
          <a:ext cx="1314328" cy="197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41910" bIns="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50 mm wafer</a:t>
          </a:r>
        </a:p>
      </dsp:txBody>
      <dsp:txXfrm>
        <a:off x="1647" y="67795"/>
        <a:ext cx="1314328" cy="197149"/>
      </dsp:txXfrm>
    </dsp:sp>
    <dsp:sp modelId="{F67FB58D-1890-CE4C-A699-2488826F811B}">
      <dsp:nvSpPr>
        <dsp:cNvPr id="0" name=""/>
        <dsp:cNvSpPr/>
      </dsp:nvSpPr>
      <dsp:spPr>
        <a:xfrm>
          <a:off x="1647" y="304020"/>
          <a:ext cx="1314328" cy="131432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5B5668-89C6-4C43-BC01-47862F2B6B7C}">
      <dsp:nvSpPr>
        <dsp:cNvPr id="0" name=""/>
        <dsp:cNvSpPr/>
      </dsp:nvSpPr>
      <dsp:spPr>
        <a:xfrm>
          <a:off x="1454911" y="67795"/>
          <a:ext cx="1314328" cy="197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41910" bIns="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75 mm wafer</a:t>
          </a:r>
        </a:p>
      </dsp:txBody>
      <dsp:txXfrm>
        <a:off x="1454911" y="67795"/>
        <a:ext cx="1314328" cy="197149"/>
      </dsp:txXfrm>
    </dsp:sp>
    <dsp:sp modelId="{0AE7DC6F-68D4-8F47-A725-5AD995D353F6}">
      <dsp:nvSpPr>
        <dsp:cNvPr id="0" name=""/>
        <dsp:cNvSpPr/>
      </dsp:nvSpPr>
      <dsp:spPr>
        <a:xfrm>
          <a:off x="1454911" y="304020"/>
          <a:ext cx="1314328" cy="1314328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3DC7F3-B1EE-7647-BE5A-E22EBE845DA2}">
      <dsp:nvSpPr>
        <dsp:cNvPr id="0" name=""/>
        <dsp:cNvSpPr/>
      </dsp:nvSpPr>
      <dsp:spPr>
        <a:xfrm>
          <a:off x="2908175" y="67795"/>
          <a:ext cx="1314328" cy="197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41910" bIns="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100 mm wafer</a:t>
          </a:r>
        </a:p>
      </dsp:txBody>
      <dsp:txXfrm>
        <a:off x="2908175" y="67795"/>
        <a:ext cx="1314328" cy="197149"/>
      </dsp:txXfrm>
    </dsp:sp>
    <dsp:sp modelId="{95EC6532-13AD-0645-8C61-B490D2E80023}">
      <dsp:nvSpPr>
        <dsp:cNvPr id="0" name=""/>
        <dsp:cNvSpPr/>
      </dsp:nvSpPr>
      <dsp:spPr>
        <a:xfrm>
          <a:off x="2908175" y="304020"/>
          <a:ext cx="1314328" cy="131432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9FD225-6030-114D-A233-8D9BDAD2BB1B}">
      <dsp:nvSpPr>
        <dsp:cNvPr id="0" name=""/>
        <dsp:cNvSpPr/>
      </dsp:nvSpPr>
      <dsp:spPr>
        <a:xfrm>
          <a:off x="728279" y="1749781"/>
          <a:ext cx="1314328" cy="197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41910" bIns="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150 mm wafer</a:t>
          </a:r>
        </a:p>
      </dsp:txBody>
      <dsp:txXfrm>
        <a:off x="728279" y="1749781"/>
        <a:ext cx="1314328" cy="197149"/>
      </dsp:txXfrm>
    </dsp:sp>
    <dsp:sp modelId="{6867E467-8C0A-F54A-9E35-C802D7618D27}">
      <dsp:nvSpPr>
        <dsp:cNvPr id="0" name=""/>
        <dsp:cNvSpPr/>
      </dsp:nvSpPr>
      <dsp:spPr>
        <a:xfrm>
          <a:off x="728279" y="1986006"/>
          <a:ext cx="1314328" cy="1314328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7E9C9E-338E-B44F-8382-9317B1BF31AC}">
      <dsp:nvSpPr>
        <dsp:cNvPr id="0" name=""/>
        <dsp:cNvSpPr/>
      </dsp:nvSpPr>
      <dsp:spPr>
        <a:xfrm>
          <a:off x="2181543" y="1749781"/>
          <a:ext cx="1314328" cy="197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41910" bIns="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/>
            <a:t>200 mm wafer</a:t>
          </a:r>
        </a:p>
      </dsp:txBody>
      <dsp:txXfrm>
        <a:off x="2181543" y="1749781"/>
        <a:ext cx="1314328" cy="197149"/>
      </dsp:txXfrm>
    </dsp:sp>
    <dsp:sp modelId="{1613D5BC-0237-8149-A1BB-CC339E8389FC}">
      <dsp:nvSpPr>
        <dsp:cNvPr id="0" name=""/>
        <dsp:cNvSpPr/>
      </dsp:nvSpPr>
      <dsp:spPr>
        <a:xfrm>
          <a:off x="2181543" y="1986006"/>
          <a:ext cx="1314328" cy="131432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8D3E0-4AE0-4B4F-AA53-FF454FAB73B1}" type="datetimeFigureOut">
              <a:rPr lang="fr-FR" smtClean="0"/>
              <a:t>05/09/2018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93AC4-2E96-4FD2-85B8-B58A961658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5966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F3139-25BE-453F-A1ED-B75353D7C296}" type="datetimeFigureOut">
              <a:rPr lang="fr-FR" smtClean="0"/>
              <a:t>05/09/2018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9902A-8C48-4549-B010-D916BEDBE3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6589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05BFF27-4612-364D-A8FD-D20DF301E3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0" y="2036121"/>
            <a:ext cx="3096000" cy="107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25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d de pag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98707" y="4299942"/>
            <a:ext cx="104568" cy="2462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b="1" smtClean="0">
                <a:solidFill>
                  <a:schemeClr val="bg1"/>
                </a:solidFill>
              </a:rPr>
              <a:pPr algn="ctr"/>
              <a:t>‹N°›</a:t>
            </a:fld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8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4" name="Espace réservé de la date 5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7E96-E1CD-44D9-A962-67C26DB42DB4}" type="datetime1">
              <a:rPr lang="en-US" smtClean="0"/>
              <a:t>9/5/2018</a:t>
            </a:fld>
            <a:endParaRPr lang="fr-FR"/>
          </a:p>
        </p:txBody>
      </p:sp>
      <p:sp>
        <p:nvSpPr>
          <p:cNvPr id="55" name="Espace réservé du pied de page 5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fr-FR" sz="900" i="0" kern="1200" dirty="0">
                <a:solidFill>
                  <a:srgbClr val="4972AB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fr-FR" dirty="0"/>
          </a:p>
        </p:txBody>
      </p:sp>
      <p:sp>
        <p:nvSpPr>
          <p:cNvPr id="56" name="Espace réservé du numéro de diapositive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679D12F-783D-1448-B13C-7F7FA026B9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24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zone de texte avec oeil +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377136" y="582564"/>
            <a:ext cx="8766864" cy="0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8141372" y="0"/>
            <a:ext cx="0" cy="749712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 userDrawn="1"/>
        </p:nvSpPr>
        <p:spPr>
          <a:xfrm>
            <a:off x="8060256" y="501448"/>
            <a:ext cx="162232" cy="162232"/>
          </a:xfrm>
          <a:prstGeom prst="ellipse">
            <a:avLst/>
          </a:prstGeom>
          <a:noFill/>
          <a:ln w="9525">
            <a:solidFill>
              <a:srgbClr val="E74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271744" y="123478"/>
            <a:ext cx="6759484" cy="473206"/>
          </a:xfrm>
        </p:spPr>
        <p:txBody>
          <a:bodyPr>
            <a:normAutofit/>
          </a:bodyPr>
          <a:lstStyle>
            <a:lvl1pPr algn="l">
              <a:defRPr sz="2480" cap="all" baseline="0">
                <a:latin typeface="Roboto Black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2055" y="181404"/>
            <a:ext cx="75338" cy="432000"/>
          </a:xfrm>
          <a:prstGeom prst="rect">
            <a:avLst/>
          </a:prstGeom>
          <a:solidFill>
            <a:srgbClr val="E74D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>
              <a:solidFill>
                <a:srgbClr val="E74D18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393" y="59083"/>
            <a:ext cx="974351" cy="813753"/>
          </a:xfrm>
          <a:prstGeom prst="rect">
            <a:avLst/>
          </a:prstGeom>
        </p:spPr>
      </p:pic>
      <p:sp>
        <p:nvSpPr>
          <p:cNvPr id="19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68313" y="1203598"/>
            <a:ext cx="8207375" cy="339221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23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rgbClr val="4972AB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3"/>
          </p:nvPr>
        </p:nvSpPr>
        <p:spPr>
          <a:xfrm>
            <a:off x="1271742" y="612775"/>
            <a:ext cx="2520000" cy="260061"/>
          </a:xfrm>
        </p:spPr>
        <p:txBody>
          <a:bodyPr>
            <a:no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29156DAF-DFA0-774F-B637-61D23229D6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3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zone de texte avec oeil sans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377136" y="582564"/>
            <a:ext cx="8766864" cy="0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8141372" y="0"/>
            <a:ext cx="0" cy="749712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 userDrawn="1"/>
        </p:nvSpPr>
        <p:spPr>
          <a:xfrm>
            <a:off x="8060256" y="501448"/>
            <a:ext cx="162232" cy="162232"/>
          </a:xfrm>
          <a:prstGeom prst="ellipse">
            <a:avLst/>
          </a:prstGeom>
          <a:noFill/>
          <a:ln w="9525">
            <a:solidFill>
              <a:srgbClr val="E74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271744" y="123478"/>
            <a:ext cx="6759484" cy="473206"/>
          </a:xfrm>
        </p:spPr>
        <p:txBody>
          <a:bodyPr>
            <a:normAutofit/>
          </a:bodyPr>
          <a:lstStyle>
            <a:lvl1pPr algn="l">
              <a:defRPr sz="2480" cap="all" baseline="0">
                <a:latin typeface="Roboto Black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2055" y="181404"/>
            <a:ext cx="75338" cy="432000"/>
          </a:xfrm>
          <a:prstGeom prst="rect">
            <a:avLst/>
          </a:prstGeom>
          <a:solidFill>
            <a:srgbClr val="E74D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>
              <a:solidFill>
                <a:srgbClr val="E74D18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393" y="59083"/>
            <a:ext cx="974351" cy="813753"/>
          </a:xfrm>
          <a:prstGeom prst="rect">
            <a:avLst/>
          </a:prstGeom>
        </p:spPr>
      </p:pic>
      <p:sp>
        <p:nvSpPr>
          <p:cNvPr id="19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68313" y="1203598"/>
            <a:ext cx="8207375" cy="339221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23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rgbClr val="4972AB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8C636D7-F3C6-1D4E-A195-9D8F4366E6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46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zone de texte simplifiée +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377136" y="582564"/>
            <a:ext cx="8766864" cy="0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8141372" y="0"/>
            <a:ext cx="0" cy="749712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 userDrawn="1"/>
        </p:nvSpPr>
        <p:spPr>
          <a:xfrm>
            <a:off x="8060256" y="501448"/>
            <a:ext cx="162232" cy="162232"/>
          </a:xfrm>
          <a:prstGeom prst="ellipse">
            <a:avLst/>
          </a:prstGeom>
          <a:noFill/>
          <a:ln w="9525">
            <a:solidFill>
              <a:srgbClr val="E74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7632848" cy="473206"/>
          </a:xfrm>
        </p:spPr>
        <p:txBody>
          <a:bodyPr>
            <a:normAutofit/>
          </a:bodyPr>
          <a:lstStyle>
            <a:lvl1pPr algn="l">
              <a:defRPr lang="fr-FR" sz="2480" kern="1200" cap="all" baseline="0" dirty="0">
                <a:solidFill>
                  <a:schemeClr val="tx1"/>
                </a:solidFill>
                <a:latin typeface="Roboto Black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2055" y="181404"/>
            <a:ext cx="75338" cy="432000"/>
          </a:xfrm>
          <a:prstGeom prst="rect">
            <a:avLst/>
          </a:prstGeom>
          <a:solidFill>
            <a:srgbClr val="E74D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>
              <a:solidFill>
                <a:srgbClr val="E74D18"/>
              </a:solidFill>
            </a:endParaRP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68313" y="1203598"/>
            <a:ext cx="8207375" cy="339221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sp>
        <p:nvSpPr>
          <p:cNvPr id="23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36EDC0D-8D24-4620-9844-465B07DA7B5B}" type="datetime1">
              <a:rPr lang="en-US" smtClean="0"/>
              <a:t>9/5/2018</a:t>
            </a:fld>
            <a:endParaRPr lang="fr-FR"/>
          </a:p>
        </p:txBody>
      </p:sp>
      <p:sp>
        <p:nvSpPr>
          <p:cNvPr id="26" name="Espace réservé du pied de page 2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lang="fr-FR" sz="900" i="0" kern="1200" dirty="0">
                <a:solidFill>
                  <a:srgbClr val="4972AB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3"/>
          </p:nvPr>
        </p:nvSpPr>
        <p:spPr>
          <a:xfrm>
            <a:off x="377825" y="612775"/>
            <a:ext cx="2520000" cy="262800"/>
          </a:xfrm>
        </p:spPr>
        <p:txBody>
          <a:bodyPr>
            <a:no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606DFA3-1288-2D43-950B-CAE3E0892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16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zone de texte simplifiée sans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>
            <a:off x="377136" y="582564"/>
            <a:ext cx="8766864" cy="0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 flipV="1">
            <a:off x="8141372" y="0"/>
            <a:ext cx="0" cy="749712"/>
          </a:xfrm>
          <a:prstGeom prst="line">
            <a:avLst/>
          </a:prstGeom>
          <a:ln w="9525">
            <a:solidFill>
              <a:srgbClr val="88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 userDrawn="1"/>
        </p:nvSpPr>
        <p:spPr>
          <a:xfrm>
            <a:off x="8060256" y="501448"/>
            <a:ext cx="162232" cy="162232"/>
          </a:xfrm>
          <a:prstGeom prst="ellipse">
            <a:avLst/>
          </a:prstGeom>
          <a:noFill/>
          <a:ln w="9525">
            <a:solidFill>
              <a:srgbClr val="E74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7632848" cy="473206"/>
          </a:xfrm>
        </p:spPr>
        <p:txBody>
          <a:bodyPr>
            <a:normAutofit/>
          </a:bodyPr>
          <a:lstStyle>
            <a:lvl1pPr algn="l">
              <a:defRPr lang="fr-FR" sz="2480" kern="1200" cap="all" baseline="0" dirty="0">
                <a:solidFill>
                  <a:schemeClr val="tx1"/>
                </a:solidFill>
                <a:latin typeface="Roboto Black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2055" y="181404"/>
            <a:ext cx="75338" cy="432000"/>
          </a:xfrm>
          <a:prstGeom prst="rect">
            <a:avLst/>
          </a:prstGeom>
          <a:solidFill>
            <a:srgbClr val="E74D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>
              <a:solidFill>
                <a:srgbClr val="E74D18"/>
              </a:solidFill>
            </a:endParaRP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68313" y="1203598"/>
            <a:ext cx="8207375" cy="339221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23" name="Oval 9"/>
          <p:cNvSpPr/>
          <p:nvPr userDrawn="1"/>
        </p:nvSpPr>
        <p:spPr>
          <a:xfrm>
            <a:off x="8426041" y="4789109"/>
            <a:ext cx="249900" cy="249900"/>
          </a:xfrm>
          <a:prstGeom prst="ellipse">
            <a:avLst/>
          </a:prstGeom>
          <a:solidFill>
            <a:srgbClr val="3866A8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36EDC0D-8D24-4620-9844-465B07DA7B5B}" type="datetime1">
              <a:rPr lang="en-US" smtClean="0"/>
              <a:t>9/5/2018</a:t>
            </a:fld>
            <a:endParaRPr lang="fr-FR"/>
          </a:p>
        </p:txBody>
      </p:sp>
      <p:sp>
        <p:nvSpPr>
          <p:cNvPr id="26" name="Espace réservé du pied de page 2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lang="fr-FR" sz="900" i="0" kern="1200" dirty="0">
                <a:solidFill>
                  <a:srgbClr val="4972AB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A69EF1D-4F8E-A948-A3E4-4308C8E703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5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60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D7DA039-665B-E14D-824C-E80A276340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1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ctio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20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 vert="horz" lIns="91420" tIns="45710" rIns="91420" bIns="45710" rtlCol="0" anchor="ctr">
            <a:normAutofit/>
          </a:bodyPr>
          <a:lstStyle>
            <a:lvl1pPr>
              <a:defRPr lang="fr-FR"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8BEB7EC-24E7-EA4F-9394-B9FE7D9DDB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1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20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 vert="horz" lIns="91420" tIns="45710" rIns="91420" bIns="45710" rtlCol="0" anchor="ctr">
            <a:normAutofit/>
          </a:bodyPr>
          <a:lstStyle>
            <a:lvl1pPr>
              <a:defRPr lang="fr-FR"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84961F2-C4B5-124B-A6EB-B8D0759D15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4546749"/>
            <a:ext cx="136778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6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769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0" tIns="45710" rIns="91420" bIns="45710" rtlCol="0" anchor="ctr">
            <a:normAutofit/>
          </a:bodyPr>
          <a:lstStyle/>
          <a:p>
            <a:pPr lvl="0" algn="l"/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028384" y="184702"/>
            <a:ext cx="1116000" cy="154800"/>
          </a:xfrm>
          <a:prstGeom prst="rect">
            <a:avLst/>
          </a:prstGeom>
          <a:solidFill>
            <a:srgbClr val="3866A8"/>
          </a:solidFill>
        </p:spPr>
        <p:txBody>
          <a:bodyPr anchor="ctr" anchorCtr="0"/>
          <a:lstStyle>
            <a:lvl1pPr algn="ctr">
              <a:defRPr sz="900">
                <a:solidFill>
                  <a:schemeClr val="bg1"/>
                </a:solidFill>
                <a:latin typeface="Roboto Light"/>
              </a:defRPr>
            </a:lvl1pPr>
          </a:lstStyle>
          <a:p>
            <a:fld id="{DCFE35DF-F39E-4BCA-9984-7D7112C92FDE}" type="datetime1">
              <a:rPr lang="en-US" smtClean="0"/>
              <a:t>9/5/2018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3"/>
          </p:nvPr>
        </p:nvSpPr>
        <p:spPr>
          <a:xfrm>
            <a:off x="6226172" y="4789622"/>
            <a:ext cx="1915200" cy="230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lang="fr-FR" sz="900" i="0" kern="1200">
                <a:solidFill>
                  <a:srgbClr val="4972AB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 err="1"/>
              <a:t>Corial</a:t>
            </a:r>
            <a:r>
              <a:rPr lang="fr-FR" dirty="0"/>
              <a:t> 200I</a:t>
            </a:r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4"/>
          </p:nvPr>
        </p:nvSpPr>
        <p:spPr>
          <a:xfrm>
            <a:off x="8392898" y="4788529"/>
            <a:ext cx="302400" cy="252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700" b="1" kern="1200" smtClean="0">
                <a:solidFill>
                  <a:schemeClr val="bg1"/>
                </a:solidFill>
                <a:latin typeface="Roboto Light"/>
                <a:ea typeface="+mn-ea"/>
                <a:cs typeface="+mn-cs"/>
              </a:defRPr>
            </a:lvl1pPr>
          </a:lstStyle>
          <a:p>
            <a:fld id="{C7080EDE-925A-4613-9347-66D0D9A3513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052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2" r:id="rId2"/>
    <p:sldLayoutId id="2147483678" r:id="rId3"/>
    <p:sldLayoutId id="2147483677" r:id="rId4"/>
    <p:sldLayoutId id="2147483663" r:id="rId5"/>
    <p:sldLayoutId id="2147483669" r:id="rId6"/>
    <p:sldLayoutId id="2147483670" r:id="rId7"/>
    <p:sldLayoutId id="2147483671" r:id="rId8"/>
    <p:sldLayoutId id="2147483668" r:id="rId9"/>
    <p:sldLayoutId id="2147483662" r:id="rId10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lang="en-US" sz="2480" kern="1200" cap="all" baseline="0" dirty="0">
          <a:solidFill>
            <a:schemeClr val="tx1"/>
          </a:solidFill>
          <a:latin typeface="Roboto Black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2400" kern="1200" dirty="0" smtClean="0">
          <a:solidFill>
            <a:srgbClr val="434342"/>
          </a:solidFill>
          <a:latin typeface="Roboto Ligh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2000" kern="1200" dirty="0" smtClean="0">
          <a:solidFill>
            <a:srgbClr val="434342"/>
          </a:solidFill>
          <a:latin typeface="Roboto Ligh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1400" kern="1200" dirty="0" smtClean="0">
          <a:solidFill>
            <a:srgbClr val="434342"/>
          </a:solidFill>
          <a:latin typeface="Roboto Ligh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1050" kern="1200" dirty="0" smtClean="0">
          <a:solidFill>
            <a:srgbClr val="434342"/>
          </a:solidFill>
          <a:latin typeface="Roboto Ligh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1050" kern="1200" dirty="0">
          <a:solidFill>
            <a:srgbClr val="434342"/>
          </a:solidFill>
          <a:latin typeface="Roboto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chart" Target="../charts/char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microsoft.com/office/2007/relationships/hdphoto" Target="../media/hdphoto2.wdp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chart" Target="../charts/char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752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Rie source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210RL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Operation</a:t>
            </a:r>
            <a:r>
              <a:rPr lang="fr-FR" dirty="0"/>
              <a:t> </a:t>
            </a:r>
            <a:r>
              <a:rPr lang="fr-FR" dirty="0" err="1"/>
              <a:t>Sequence</a:t>
            </a:r>
            <a:endParaRPr lang="fr-FR" dirty="0"/>
          </a:p>
        </p:txBody>
      </p: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58080AEA-90B5-9043-95BA-1702A165E919}"/>
              </a:ext>
            </a:extLst>
          </p:cNvPr>
          <p:cNvGrpSpPr>
            <a:grpSpLocks noChangeAspect="1"/>
          </p:cNvGrpSpPr>
          <p:nvPr/>
        </p:nvGrpSpPr>
        <p:grpSpPr>
          <a:xfrm>
            <a:off x="1271742" y="1043997"/>
            <a:ext cx="5835781" cy="2823897"/>
            <a:chOff x="542635" y="1992119"/>
            <a:chExt cx="7781043" cy="3765196"/>
          </a:xfrm>
        </p:grpSpPr>
        <p:grpSp>
          <p:nvGrpSpPr>
            <p:cNvPr id="58" name="Group 22">
              <a:extLst>
                <a:ext uri="{FF2B5EF4-FFF2-40B4-BE49-F238E27FC236}">
                  <a16:creationId xmlns:a16="http://schemas.microsoft.com/office/drawing/2014/main" id="{9A3F5510-CCED-224C-BCA8-45B8A8B3F2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715" y="4071433"/>
              <a:ext cx="4445000" cy="225425"/>
              <a:chOff x="1091" y="2814"/>
              <a:chExt cx="2800" cy="142"/>
            </a:xfrm>
          </p:grpSpPr>
          <p:grpSp>
            <p:nvGrpSpPr>
              <p:cNvPr id="99" name="Group 23">
                <a:extLst>
                  <a:ext uri="{FF2B5EF4-FFF2-40B4-BE49-F238E27FC236}">
                    <a16:creationId xmlns:a16="http://schemas.microsoft.com/office/drawing/2014/main" id="{F90B7CDD-DD56-274E-819A-B5A2B83A92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91" y="2828"/>
                <a:ext cx="2800" cy="128"/>
                <a:chOff x="1091" y="2828"/>
                <a:chExt cx="2800" cy="128"/>
              </a:xfrm>
            </p:grpSpPr>
            <p:sp>
              <p:nvSpPr>
                <p:cNvPr id="101" name="Rectangle 24">
                  <a:extLst>
                    <a:ext uri="{FF2B5EF4-FFF2-40B4-BE49-F238E27FC236}">
                      <a16:creationId xmlns:a16="http://schemas.microsoft.com/office/drawing/2014/main" id="{F95AD3F1-6509-E640-9B7C-D6659B5A6A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1" y="2884"/>
                  <a:ext cx="972" cy="72"/>
                </a:xfrm>
                <a:prstGeom prst="rect">
                  <a:avLst/>
                </a:prstGeom>
                <a:solidFill>
                  <a:srgbClr val="2C29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102" name="Rectangle 25">
                  <a:extLst>
                    <a:ext uri="{FF2B5EF4-FFF2-40B4-BE49-F238E27FC236}">
                      <a16:creationId xmlns:a16="http://schemas.microsoft.com/office/drawing/2014/main" id="{A05FBC3D-41EB-734B-97B8-8521D447E5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1" y="2832"/>
                  <a:ext cx="944" cy="60"/>
                </a:xfrm>
                <a:prstGeom prst="rect">
                  <a:avLst/>
                </a:prstGeom>
                <a:solidFill>
                  <a:srgbClr val="2C29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103" name="Rectangle 26">
                  <a:extLst>
                    <a:ext uri="{FF2B5EF4-FFF2-40B4-BE49-F238E27FC236}">
                      <a16:creationId xmlns:a16="http://schemas.microsoft.com/office/drawing/2014/main" id="{F1DD9FD1-980E-DC4A-967D-0B32D7D446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31" y="2828"/>
                  <a:ext cx="60" cy="64"/>
                </a:xfrm>
                <a:prstGeom prst="rect">
                  <a:avLst/>
                </a:prstGeom>
                <a:solidFill>
                  <a:srgbClr val="2C29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104" name="Rectangle 27">
                  <a:extLst>
                    <a:ext uri="{FF2B5EF4-FFF2-40B4-BE49-F238E27FC236}">
                      <a16:creationId xmlns:a16="http://schemas.microsoft.com/office/drawing/2014/main" id="{D3F9A71C-7C9C-1343-BDA2-C0FDF0312A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7" y="2884"/>
                  <a:ext cx="84" cy="72"/>
                </a:xfrm>
                <a:prstGeom prst="rect">
                  <a:avLst/>
                </a:prstGeom>
                <a:solidFill>
                  <a:srgbClr val="2C29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</p:grpSp>
          <p:sp>
            <p:nvSpPr>
              <p:cNvPr id="100" name="Rectangle 28">
                <a:extLst>
                  <a:ext uri="{FF2B5EF4-FFF2-40B4-BE49-F238E27FC236}">
                    <a16:creationId xmlns:a16="http://schemas.microsoft.com/office/drawing/2014/main" id="{8C983378-058C-A242-BF1E-150CE384A2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8" y="2814"/>
                <a:ext cx="480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charset="0"/>
                    <a:ea typeface="굴림" pitchFamily="-112" charset="-127"/>
                  </a:rPr>
                  <a:t>Loading tool</a:t>
                </a:r>
                <a:endParaRPr kumimoji="0" lang="en-US" altLang="ko-K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ea typeface="굴림" pitchFamily="-112" charset="-127"/>
                </a:endParaRPr>
              </a:p>
            </p:txBody>
          </p:sp>
        </p:grpSp>
        <p:grpSp>
          <p:nvGrpSpPr>
            <p:cNvPr id="59" name="Group 376">
              <a:extLst>
                <a:ext uri="{FF2B5EF4-FFF2-40B4-BE49-F238E27FC236}">
                  <a16:creationId xmlns:a16="http://schemas.microsoft.com/office/drawing/2014/main" id="{D75000A6-2FB3-1C49-AF07-8AEA32B613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5477" y="3157033"/>
              <a:ext cx="5824538" cy="93662"/>
              <a:chOff x="1094" y="2238"/>
              <a:chExt cx="3669" cy="59"/>
            </a:xfrm>
          </p:grpSpPr>
          <p:sp>
            <p:nvSpPr>
              <p:cNvPr id="93" name="Line 377">
                <a:extLst>
                  <a:ext uri="{FF2B5EF4-FFF2-40B4-BE49-F238E27FC236}">
                    <a16:creationId xmlns:a16="http://schemas.microsoft.com/office/drawing/2014/main" id="{047BEFE9-0DBA-6A42-87E9-D33F2C35E6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4" y="2238"/>
                <a:ext cx="689" cy="0"/>
              </a:xfrm>
              <a:prstGeom prst="line">
                <a:avLst/>
              </a:prstGeom>
              <a:solidFill>
                <a:srgbClr val="2980B9"/>
              </a:solidFill>
              <a:ln w="39688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Line 378">
                <a:extLst>
                  <a:ext uri="{FF2B5EF4-FFF2-40B4-BE49-F238E27FC236}">
                    <a16:creationId xmlns:a16="http://schemas.microsoft.com/office/drawing/2014/main" id="{F24C2437-6EDE-DA4A-BEF1-84451069DD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1" y="2246"/>
                <a:ext cx="632" cy="1"/>
              </a:xfrm>
              <a:prstGeom prst="line">
                <a:avLst/>
              </a:prstGeom>
              <a:solidFill>
                <a:srgbClr val="2980B9"/>
              </a:solidFill>
              <a:ln w="39688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Line 379">
                <a:extLst>
                  <a:ext uri="{FF2B5EF4-FFF2-40B4-BE49-F238E27FC236}">
                    <a16:creationId xmlns:a16="http://schemas.microsoft.com/office/drawing/2014/main" id="{B08D7DA3-B8D9-E343-AE72-0EBC87C69E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9" y="2297"/>
                <a:ext cx="90" cy="0"/>
              </a:xfrm>
              <a:prstGeom prst="line">
                <a:avLst/>
              </a:prstGeom>
              <a:solidFill>
                <a:srgbClr val="2980B9"/>
              </a:solidFill>
              <a:ln w="39688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Line 380">
                <a:extLst>
                  <a:ext uri="{FF2B5EF4-FFF2-40B4-BE49-F238E27FC236}">
                    <a16:creationId xmlns:a16="http://schemas.microsoft.com/office/drawing/2014/main" id="{FA1F5C7B-1C78-C74B-BD01-E20A21B564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1" y="2297"/>
                <a:ext cx="89" cy="0"/>
              </a:xfrm>
              <a:prstGeom prst="line">
                <a:avLst/>
              </a:prstGeom>
              <a:solidFill>
                <a:srgbClr val="2980B9"/>
              </a:solidFill>
              <a:ln w="39688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Line 381">
                <a:extLst>
                  <a:ext uri="{FF2B5EF4-FFF2-40B4-BE49-F238E27FC236}">
                    <a16:creationId xmlns:a16="http://schemas.microsoft.com/office/drawing/2014/main" id="{4A40747D-9F2E-8F41-B415-E49F407F64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62" y="2250"/>
                <a:ext cx="377" cy="16"/>
              </a:xfrm>
              <a:prstGeom prst="line">
                <a:avLst/>
              </a:prstGeom>
              <a:solidFill>
                <a:srgbClr val="2980B9"/>
              </a:solidFill>
              <a:ln w="39688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Line 382">
                <a:extLst>
                  <a:ext uri="{FF2B5EF4-FFF2-40B4-BE49-F238E27FC236}">
                    <a16:creationId xmlns:a16="http://schemas.microsoft.com/office/drawing/2014/main" id="{A87A13F6-69FE-C849-9847-E3FBBF6317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0" y="2247"/>
                <a:ext cx="425" cy="28"/>
              </a:xfrm>
              <a:prstGeom prst="line">
                <a:avLst/>
              </a:prstGeom>
              <a:solidFill>
                <a:srgbClr val="2980B9"/>
              </a:solidFill>
              <a:ln w="39688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0" name="Rectangle 387">
              <a:extLst>
                <a:ext uri="{FF2B5EF4-FFF2-40B4-BE49-F238E27FC236}">
                  <a16:creationId xmlns:a16="http://schemas.microsoft.com/office/drawing/2014/main" id="{CD9631F6-D860-4747-B720-C3C667208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9990" y="1992119"/>
              <a:ext cx="293688" cy="3595377"/>
            </a:xfrm>
            <a:prstGeom prst="rect">
              <a:avLst/>
            </a:prstGeom>
            <a:solidFill>
              <a:srgbClr val="2980B9"/>
            </a:solidFill>
            <a:ln w="39688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388">
              <a:extLst>
                <a:ext uri="{FF2B5EF4-FFF2-40B4-BE49-F238E27FC236}">
                  <a16:creationId xmlns:a16="http://schemas.microsoft.com/office/drawing/2014/main" id="{1AF4CF99-0393-A24A-9DC0-87305DD12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9602" y="4647696"/>
              <a:ext cx="292100" cy="947737"/>
            </a:xfrm>
            <a:prstGeom prst="rect">
              <a:avLst/>
            </a:prstGeom>
            <a:solidFill>
              <a:srgbClr val="2980B9"/>
            </a:solidFill>
            <a:ln w="39688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389">
              <a:extLst>
                <a:ext uri="{FF2B5EF4-FFF2-40B4-BE49-F238E27FC236}">
                  <a16:creationId xmlns:a16="http://schemas.microsoft.com/office/drawing/2014/main" id="{00263CE0-856D-9E42-8730-CF3816C3C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9602" y="1992119"/>
              <a:ext cx="292100" cy="1868929"/>
            </a:xfrm>
            <a:prstGeom prst="rect">
              <a:avLst/>
            </a:prstGeom>
            <a:solidFill>
              <a:srgbClr val="2980B9"/>
            </a:solidFill>
            <a:ln w="39688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3" name="Grouper 98">
              <a:extLst>
                <a:ext uri="{FF2B5EF4-FFF2-40B4-BE49-F238E27FC236}">
                  <a16:creationId xmlns:a16="http://schemas.microsoft.com/office/drawing/2014/main" id="{720218AA-D81F-A64C-9835-6B1BD07442D4}"/>
                </a:ext>
              </a:extLst>
            </p:cNvPr>
            <p:cNvGrpSpPr/>
            <p:nvPr/>
          </p:nvGrpSpPr>
          <p:grpSpPr>
            <a:xfrm>
              <a:off x="6627274" y="3264535"/>
              <a:ext cx="1402715" cy="90823"/>
              <a:chOff x="6728874" y="3183687"/>
              <a:chExt cx="1402715" cy="90823"/>
            </a:xfrm>
          </p:grpSpPr>
          <p:sp>
            <p:nvSpPr>
              <p:cNvPr id="91" name="Line 35">
                <a:extLst>
                  <a:ext uri="{FF2B5EF4-FFF2-40B4-BE49-F238E27FC236}">
                    <a16:creationId xmlns:a16="http://schemas.microsoft.com/office/drawing/2014/main" id="{0F593798-601D-8E40-B536-E937182917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8874" y="3183687"/>
                <a:ext cx="1402715" cy="1716"/>
              </a:xfrm>
              <a:prstGeom prst="line">
                <a:avLst/>
              </a:prstGeom>
              <a:noFill/>
              <a:ln w="128588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Line 37">
                <a:extLst>
                  <a:ext uri="{FF2B5EF4-FFF2-40B4-BE49-F238E27FC236}">
                    <a16:creationId xmlns:a16="http://schemas.microsoft.com/office/drawing/2014/main" id="{E051865C-5169-0040-8A45-056A998903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8875" y="3272877"/>
                <a:ext cx="116426" cy="1633"/>
              </a:xfrm>
              <a:prstGeom prst="line">
                <a:avLst/>
              </a:prstGeom>
              <a:noFill/>
              <a:ln w="128588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4" name="Grouper 102">
              <a:extLst>
                <a:ext uri="{FF2B5EF4-FFF2-40B4-BE49-F238E27FC236}">
                  <a16:creationId xmlns:a16="http://schemas.microsoft.com/office/drawing/2014/main" id="{70883CE4-AA11-C441-B149-0ABA63D5E1CF}"/>
                </a:ext>
              </a:extLst>
            </p:cNvPr>
            <p:cNvGrpSpPr/>
            <p:nvPr/>
          </p:nvGrpSpPr>
          <p:grpSpPr>
            <a:xfrm>
              <a:off x="2681702" y="3252169"/>
              <a:ext cx="1340707" cy="104823"/>
              <a:chOff x="2678527" y="3171321"/>
              <a:chExt cx="1340707" cy="104823"/>
            </a:xfrm>
          </p:grpSpPr>
          <p:sp>
            <p:nvSpPr>
              <p:cNvPr id="89" name="Line 34">
                <a:extLst>
                  <a:ext uri="{FF2B5EF4-FFF2-40B4-BE49-F238E27FC236}">
                    <a16:creationId xmlns:a16="http://schemas.microsoft.com/office/drawing/2014/main" id="{DE8868DD-0EAD-404D-89E4-140234B333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8527" y="3171321"/>
                <a:ext cx="1340707" cy="14082"/>
              </a:xfrm>
              <a:prstGeom prst="line">
                <a:avLst/>
              </a:prstGeom>
              <a:noFill/>
              <a:ln w="128588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Line 37">
                <a:extLst>
                  <a:ext uri="{FF2B5EF4-FFF2-40B4-BE49-F238E27FC236}">
                    <a16:creationId xmlns:a16="http://schemas.microsoft.com/office/drawing/2014/main" id="{D35D073F-68CE-3B48-AF11-5AF7242232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02490" y="3274511"/>
                <a:ext cx="116426" cy="1633"/>
              </a:xfrm>
              <a:prstGeom prst="line">
                <a:avLst/>
              </a:prstGeom>
              <a:noFill/>
              <a:ln w="128588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5" name="Grouper 108">
              <a:extLst>
                <a:ext uri="{FF2B5EF4-FFF2-40B4-BE49-F238E27FC236}">
                  <a16:creationId xmlns:a16="http://schemas.microsoft.com/office/drawing/2014/main" id="{0281E486-5955-D341-88B5-E163FD0FAC2A}"/>
                </a:ext>
              </a:extLst>
            </p:cNvPr>
            <p:cNvGrpSpPr/>
            <p:nvPr/>
          </p:nvGrpSpPr>
          <p:grpSpPr>
            <a:xfrm>
              <a:off x="3962815" y="3473191"/>
              <a:ext cx="2724150" cy="2284124"/>
              <a:chOff x="3962815" y="3473235"/>
              <a:chExt cx="2724150" cy="2284124"/>
            </a:xfrm>
          </p:grpSpPr>
          <p:sp>
            <p:nvSpPr>
              <p:cNvPr id="78" name="Rectangle 30">
                <a:extLst>
                  <a:ext uri="{FF2B5EF4-FFF2-40B4-BE49-F238E27FC236}">
                    <a16:creationId xmlns:a16="http://schemas.microsoft.com/office/drawing/2014/main" id="{970B540B-2448-2B40-A75F-64033AEAD4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165" y="3607884"/>
                <a:ext cx="2713038" cy="396875"/>
              </a:xfrm>
              <a:prstGeom prst="rect">
                <a:avLst/>
              </a:prstGeom>
              <a:solidFill>
                <a:srgbClr val="95A5A6"/>
              </a:solidFill>
              <a:ln w="12700">
                <a:solidFill>
                  <a:srgbClr val="040B25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79" name="Rectangle 31">
                <a:extLst>
                  <a:ext uri="{FF2B5EF4-FFF2-40B4-BE49-F238E27FC236}">
                    <a16:creationId xmlns:a16="http://schemas.microsoft.com/office/drawing/2014/main" id="{496852B1-D800-5A44-878A-3336BFA5D5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2640" y="4004759"/>
                <a:ext cx="481013" cy="1752600"/>
              </a:xfrm>
              <a:prstGeom prst="rect">
                <a:avLst/>
              </a:prstGeom>
              <a:solidFill>
                <a:srgbClr val="95A5A6"/>
              </a:solidFill>
              <a:ln w="12700">
                <a:solidFill>
                  <a:srgbClr val="040B25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80" name="Rectangle 32">
                <a:extLst>
                  <a:ext uri="{FF2B5EF4-FFF2-40B4-BE49-F238E27FC236}">
                    <a16:creationId xmlns:a16="http://schemas.microsoft.com/office/drawing/2014/main" id="{893102EA-792B-494B-8322-615C408EFE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8515" y="3506284"/>
                <a:ext cx="298450" cy="498475"/>
              </a:xfrm>
              <a:prstGeom prst="rect">
                <a:avLst/>
              </a:prstGeom>
              <a:solidFill>
                <a:srgbClr val="95A5A6"/>
              </a:solidFill>
              <a:ln w="12700">
                <a:solidFill>
                  <a:srgbClr val="040B25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81" name="Rectangle 33">
                <a:extLst>
                  <a:ext uri="{FF2B5EF4-FFF2-40B4-BE49-F238E27FC236}">
                    <a16:creationId xmlns:a16="http://schemas.microsoft.com/office/drawing/2014/main" id="{2472F16E-7940-C547-A31B-32D3B8BFB9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2815" y="3506284"/>
                <a:ext cx="292100" cy="498475"/>
              </a:xfrm>
              <a:prstGeom prst="rect">
                <a:avLst/>
              </a:prstGeom>
              <a:solidFill>
                <a:srgbClr val="95A5A6"/>
              </a:solidFill>
              <a:ln w="12700">
                <a:solidFill>
                  <a:srgbClr val="040B25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82" name="Rectangle 36">
                <a:extLst>
                  <a:ext uri="{FF2B5EF4-FFF2-40B4-BE49-F238E27FC236}">
                    <a16:creationId xmlns:a16="http://schemas.microsoft.com/office/drawing/2014/main" id="{A63B9098-5756-8D44-83AC-7152979B80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2053" y="3614234"/>
                <a:ext cx="103188" cy="384175"/>
              </a:xfrm>
              <a:prstGeom prst="rect">
                <a:avLst/>
              </a:prstGeom>
              <a:solidFill>
                <a:srgbClr val="95A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83" name="Rectangle 37">
                <a:extLst>
                  <a:ext uri="{FF2B5EF4-FFF2-40B4-BE49-F238E27FC236}">
                    <a16:creationId xmlns:a16="http://schemas.microsoft.com/office/drawing/2014/main" id="{62970264-1ADB-6A48-9C60-813BE50FF3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5653" y="3614234"/>
                <a:ext cx="103188" cy="384175"/>
              </a:xfrm>
              <a:prstGeom prst="rect">
                <a:avLst/>
              </a:prstGeom>
              <a:solidFill>
                <a:srgbClr val="95A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84" name="Text Box 38">
                <a:extLst>
                  <a:ext uri="{FF2B5EF4-FFF2-40B4-BE49-F238E27FC236}">
                    <a16:creationId xmlns:a16="http://schemas.microsoft.com/office/drawing/2014/main" id="{9E8C2349-690C-4841-B054-7E906FBFE4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55065" y="3593816"/>
                <a:ext cx="957955" cy="348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charset="0"/>
                    <a:ea typeface="굴림" pitchFamily="-112" charset="-127"/>
                  </a:rPr>
                  <a:t>Cathode</a:t>
                </a:r>
              </a:p>
            </p:txBody>
          </p:sp>
          <p:sp>
            <p:nvSpPr>
              <p:cNvPr id="85" name="Rectangle 39">
                <a:extLst>
                  <a:ext uri="{FF2B5EF4-FFF2-40B4-BE49-F238E27FC236}">
                    <a16:creationId xmlns:a16="http://schemas.microsoft.com/office/drawing/2014/main" id="{E3CDCDD6-C64E-0842-B99D-AFF67DCC66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8575" y="3963483"/>
                <a:ext cx="467140" cy="62417"/>
              </a:xfrm>
              <a:prstGeom prst="rect">
                <a:avLst/>
              </a:prstGeom>
              <a:solidFill>
                <a:srgbClr val="95A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86" name="Rectangle 40">
                <a:extLst>
                  <a:ext uri="{FF2B5EF4-FFF2-40B4-BE49-F238E27FC236}">
                    <a16:creationId xmlns:a16="http://schemas.microsoft.com/office/drawing/2014/main" id="{A08CB4A3-F2CD-3342-9F6D-572E2F117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0128" y="3607884"/>
                <a:ext cx="42863" cy="2149475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87" name="Oval 34">
                <a:extLst>
                  <a:ext uri="{FF2B5EF4-FFF2-40B4-BE49-F238E27FC236}">
                    <a16:creationId xmlns:a16="http://schemas.microsoft.com/office/drawing/2014/main" id="{89E914EE-05FD-7242-8561-50E5B31A47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2190" y="3474534"/>
                <a:ext cx="136525" cy="139700"/>
              </a:xfrm>
              <a:prstGeom prst="ellipse">
                <a:avLst/>
              </a:prstGeom>
              <a:solidFill>
                <a:srgbClr val="3366FF"/>
              </a:solidFill>
              <a:ln w="28575">
                <a:solidFill>
                  <a:srgbClr val="2C292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88" name="Oval 34">
                <a:extLst>
                  <a:ext uri="{FF2B5EF4-FFF2-40B4-BE49-F238E27FC236}">
                    <a16:creationId xmlns:a16="http://schemas.microsoft.com/office/drawing/2014/main" id="{8E71C035-389F-E24C-A112-918F5B484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3703" y="3473235"/>
                <a:ext cx="136525" cy="139700"/>
              </a:xfrm>
              <a:prstGeom prst="ellipse">
                <a:avLst/>
              </a:prstGeom>
              <a:solidFill>
                <a:srgbClr val="3366FF"/>
              </a:solidFill>
              <a:ln w="28575">
                <a:solidFill>
                  <a:srgbClr val="2C292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</p:grpSp>
        <p:sp>
          <p:nvSpPr>
            <p:cNvPr id="66" name="Rectangle à coins arrondis 65">
              <a:extLst>
                <a:ext uri="{FF2B5EF4-FFF2-40B4-BE49-F238E27FC236}">
                  <a16:creationId xmlns:a16="http://schemas.microsoft.com/office/drawing/2014/main" id="{3B70262C-FA2D-8049-B2DE-C12281953E3F}"/>
                </a:ext>
              </a:extLst>
            </p:cNvPr>
            <p:cNvSpPr/>
            <p:nvPr/>
          </p:nvSpPr>
          <p:spPr>
            <a:xfrm>
              <a:off x="542635" y="2777067"/>
              <a:ext cx="1688974" cy="525994"/>
            </a:xfrm>
            <a:prstGeom prst="roundRect">
              <a:avLst/>
            </a:prstGeom>
            <a:gradFill rotWithShape="1">
              <a:gsLst>
                <a:gs pos="0">
                  <a:srgbClr val="2980B9"/>
                </a:gs>
                <a:gs pos="100000">
                  <a:srgbClr val="2980B9">
                    <a:alpha val="25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굴림" pitchFamily="-112" charset="-127"/>
                  <a:cs typeface="+mn-cs"/>
                </a:rPr>
                <a:t>Cathode Up</a:t>
              </a:r>
            </a:p>
          </p:txBody>
        </p:sp>
        <p:sp>
          <p:nvSpPr>
            <p:cNvPr id="67" name="Rectangle 386">
              <a:extLst>
                <a:ext uri="{FF2B5EF4-FFF2-40B4-BE49-F238E27FC236}">
                  <a16:creationId xmlns:a16="http://schemas.microsoft.com/office/drawing/2014/main" id="{29BEB4B9-4689-0047-BB27-F55A2A689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477" y="1992119"/>
              <a:ext cx="5904706" cy="284753"/>
            </a:xfrm>
            <a:prstGeom prst="rect">
              <a:avLst/>
            </a:prstGeom>
            <a:solidFill>
              <a:srgbClr val="2980B9"/>
            </a:solidFill>
            <a:ln w="39688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Rectangle 388">
              <a:extLst>
                <a:ext uri="{FF2B5EF4-FFF2-40B4-BE49-F238E27FC236}">
                  <a16:creationId xmlns:a16="http://schemas.microsoft.com/office/drawing/2014/main" id="{25BE6585-82BB-B643-90F1-9F2F2D444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672" y="4647697"/>
              <a:ext cx="851006" cy="293472"/>
            </a:xfrm>
            <a:prstGeom prst="rect">
              <a:avLst/>
            </a:prstGeom>
            <a:solidFill>
              <a:srgbClr val="2980B9"/>
            </a:solidFill>
            <a:ln w="39688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Rectangle 388">
              <a:extLst>
                <a:ext uri="{FF2B5EF4-FFF2-40B4-BE49-F238E27FC236}">
                  <a16:creationId xmlns:a16="http://schemas.microsoft.com/office/drawing/2014/main" id="{EAABF20D-F062-2549-A3F3-EACE8224D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672" y="3567576"/>
              <a:ext cx="851006" cy="293472"/>
            </a:xfrm>
            <a:prstGeom prst="rect">
              <a:avLst/>
            </a:prstGeom>
            <a:solidFill>
              <a:srgbClr val="2980B9"/>
            </a:solidFill>
            <a:ln w="39688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0" name="Grouper 55">
              <a:extLst>
                <a:ext uri="{FF2B5EF4-FFF2-40B4-BE49-F238E27FC236}">
                  <a16:creationId xmlns:a16="http://schemas.microsoft.com/office/drawing/2014/main" id="{FE7D6D7D-11A3-D44A-BE7C-21ECFE4DCE55}"/>
                </a:ext>
              </a:extLst>
            </p:cNvPr>
            <p:cNvGrpSpPr/>
            <p:nvPr/>
          </p:nvGrpSpPr>
          <p:grpSpPr>
            <a:xfrm>
              <a:off x="3913603" y="3385678"/>
              <a:ext cx="2822575" cy="187338"/>
              <a:chOff x="3913603" y="3390397"/>
              <a:chExt cx="2822575" cy="187338"/>
            </a:xfrm>
          </p:grpSpPr>
          <p:grpSp>
            <p:nvGrpSpPr>
              <p:cNvPr id="71" name="Group 46">
                <a:extLst>
                  <a:ext uri="{FF2B5EF4-FFF2-40B4-BE49-F238E27FC236}">
                    <a16:creationId xmlns:a16="http://schemas.microsoft.com/office/drawing/2014/main" id="{928E6AE5-729B-DA43-9D64-811DE6C578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13603" y="3395172"/>
                <a:ext cx="2822575" cy="182563"/>
                <a:chOff x="2040" y="2828"/>
                <a:chExt cx="1778" cy="115"/>
              </a:xfrm>
            </p:grpSpPr>
            <p:sp>
              <p:nvSpPr>
                <p:cNvPr id="74" name="Rectangle 47">
                  <a:extLst>
                    <a:ext uri="{FF2B5EF4-FFF2-40B4-BE49-F238E27FC236}">
                      <a16:creationId xmlns:a16="http://schemas.microsoft.com/office/drawing/2014/main" id="{FCD49C7A-EE79-A449-9B8C-4A91BABF21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6" y="2873"/>
                  <a:ext cx="1306" cy="70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75" name="Rectangle 48">
                  <a:extLst>
                    <a:ext uri="{FF2B5EF4-FFF2-40B4-BE49-F238E27FC236}">
                      <a16:creationId xmlns:a16="http://schemas.microsoft.com/office/drawing/2014/main" id="{4269E5AC-3137-A54F-9A6A-6537F36E51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40" y="2831"/>
                  <a:ext cx="663" cy="53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/>
                    <a:cs typeface="Arial"/>
                  </a:endParaRPr>
                </a:p>
              </p:txBody>
            </p:sp>
            <p:sp>
              <p:nvSpPr>
                <p:cNvPr id="76" name="Rectangle 49">
                  <a:extLst>
                    <a:ext uri="{FF2B5EF4-FFF2-40B4-BE49-F238E27FC236}">
                      <a16:creationId xmlns:a16="http://schemas.microsoft.com/office/drawing/2014/main" id="{14E08FE0-1A60-5A40-B564-41F5BAC2FE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41" y="2828"/>
                  <a:ext cx="677" cy="56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77" name="Rectangle 51">
                  <a:extLst>
                    <a:ext uri="{FF2B5EF4-FFF2-40B4-BE49-F238E27FC236}">
                      <a16:creationId xmlns:a16="http://schemas.microsoft.com/office/drawing/2014/main" id="{71152210-4B1F-8846-A088-201F3ABE0A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80" y="2878"/>
                  <a:ext cx="1298" cy="45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</p:grpSp>
          <p:sp>
            <p:nvSpPr>
              <p:cNvPr id="72" name="Rectangle 53">
                <a:extLst>
                  <a:ext uri="{FF2B5EF4-FFF2-40B4-BE49-F238E27FC236}">
                    <a16:creationId xmlns:a16="http://schemas.microsoft.com/office/drawing/2014/main" id="{56984A0F-F282-FD4F-A325-941E2BA3A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8815" y="3390397"/>
                <a:ext cx="669925" cy="66675"/>
              </a:xfrm>
              <a:prstGeom prst="rect">
                <a:avLst/>
              </a:prstGeom>
              <a:solidFill>
                <a:srgbClr val="2980B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73" name="Rectangle 54">
                <a:extLst>
                  <a:ext uri="{FF2B5EF4-FFF2-40B4-BE49-F238E27FC236}">
                    <a16:creationId xmlns:a16="http://schemas.microsoft.com/office/drawing/2014/main" id="{8FF86441-4EED-2149-9DAB-5A17BDDDB7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70978" y="3399282"/>
                <a:ext cx="434975" cy="168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itchFamily="-106" charset="0"/>
                    <a:ea typeface="굴림" pitchFamily="-106" charset="-127"/>
                    <a:cs typeface="굴림" pitchFamily="-106" charset="-127"/>
                  </a:rPr>
                  <a:t>Shuttle</a:t>
                </a:r>
              </a:p>
            </p:txBody>
          </p:sp>
        </p:grpSp>
      </p:grpSp>
      <p:sp>
        <p:nvSpPr>
          <p:cNvPr id="105" name="ZoneTexte 104">
            <a:extLst>
              <a:ext uri="{FF2B5EF4-FFF2-40B4-BE49-F238E27FC236}">
                <a16:creationId xmlns:a16="http://schemas.microsoft.com/office/drawing/2014/main" id="{EDDD389D-CAA7-5842-AA1B-0BDEB72B50BD}"/>
              </a:ext>
            </a:extLst>
          </p:cNvPr>
          <p:cNvSpPr txBox="1"/>
          <p:nvPr/>
        </p:nvSpPr>
        <p:spPr>
          <a:xfrm>
            <a:off x="8172400" y="2613425"/>
            <a:ext cx="764266" cy="830997"/>
          </a:xfrm>
          <a:prstGeom prst="rect">
            <a:avLst/>
          </a:prstGeom>
          <a:solidFill>
            <a:srgbClr val="E74C15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2</a:t>
            </a:r>
            <a:endParaRPr lang="fr-FR" sz="140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152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Rie source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210RL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Operation</a:t>
            </a:r>
            <a:r>
              <a:rPr lang="fr-FR" dirty="0"/>
              <a:t> </a:t>
            </a:r>
            <a:r>
              <a:rPr lang="fr-FR" dirty="0" err="1"/>
              <a:t>Sequence</a:t>
            </a:r>
            <a:endParaRPr lang="fr-FR" dirty="0"/>
          </a:p>
        </p:txBody>
      </p: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528F20C7-7ECE-BD4B-95B0-3A5E257D0B7D}"/>
              </a:ext>
            </a:extLst>
          </p:cNvPr>
          <p:cNvGrpSpPr>
            <a:grpSpLocks noChangeAspect="1"/>
          </p:cNvGrpSpPr>
          <p:nvPr/>
        </p:nvGrpSpPr>
        <p:grpSpPr>
          <a:xfrm>
            <a:off x="1271742" y="1030709"/>
            <a:ext cx="5835782" cy="3269233"/>
            <a:chOff x="542635" y="1992119"/>
            <a:chExt cx="7781043" cy="4358977"/>
          </a:xfrm>
        </p:grpSpPr>
        <p:sp>
          <p:nvSpPr>
            <p:cNvPr id="83" name="Rectangle à coins arrondis 82">
              <a:extLst>
                <a:ext uri="{FF2B5EF4-FFF2-40B4-BE49-F238E27FC236}">
                  <a16:creationId xmlns:a16="http://schemas.microsoft.com/office/drawing/2014/main" id="{D1479381-8E58-0749-9205-375BE7C9BFAD}"/>
                </a:ext>
              </a:extLst>
            </p:cNvPr>
            <p:cNvSpPr/>
            <p:nvPr/>
          </p:nvSpPr>
          <p:spPr>
            <a:xfrm>
              <a:off x="542635" y="2342252"/>
              <a:ext cx="1688974" cy="943876"/>
            </a:xfrm>
            <a:prstGeom prst="roundRect">
              <a:avLst/>
            </a:prstGeom>
            <a:gradFill rotWithShape="1">
              <a:gsLst>
                <a:gs pos="0">
                  <a:srgbClr val="2980B9"/>
                </a:gs>
                <a:gs pos="100000">
                  <a:srgbClr val="2980B9">
                    <a:alpha val="25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굴림" pitchFamily="-112" charset="-127"/>
                  <a:cs typeface="+mn-cs"/>
                </a:rPr>
                <a:t>Plasma heats wafer and cathode</a:t>
              </a:r>
            </a:p>
          </p:txBody>
        </p:sp>
        <p:grpSp>
          <p:nvGrpSpPr>
            <p:cNvPr id="84" name="Groupe 83">
              <a:extLst>
                <a:ext uri="{FF2B5EF4-FFF2-40B4-BE49-F238E27FC236}">
                  <a16:creationId xmlns:a16="http://schemas.microsoft.com/office/drawing/2014/main" id="{274B5351-63AF-6B4C-8ADF-26CDD5CE1203}"/>
                </a:ext>
              </a:extLst>
            </p:cNvPr>
            <p:cNvGrpSpPr/>
            <p:nvPr/>
          </p:nvGrpSpPr>
          <p:grpSpPr>
            <a:xfrm>
              <a:off x="1619672" y="1992119"/>
              <a:ext cx="6704006" cy="4358977"/>
              <a:chOff x="1619672" y="1992119"/>
              <a:chExt cx="6704006" cy="4358977"/>
            </a:xfrm>
          </p:grpSpPr>
          <p:grpSp>
            <p:nvGrpSpPr>
              <p:cNvPr id="85" name="Grouper 99">
                <a:extLst>
                  <a:ext uri="{FF2B5EF4-FFF2-40B4-BE49-F238E27FC236}">
                    <a16:creationId xmlns:a16="http://schemas.microsoft.com/office/drawing/2014/main" id="{CB864B28-8AD0-8B47-BEED-A09F295BAEC1}"/>
                  </a:ext>
                </a:extLst>
              </p:cNvPr>
              <p:cNvGrpSpPr/>
              <p:nvPr/>
            </p:nvGrpSpPr>
            <p:grpSpPr>
              <a:xfrm>
                <a:off x="3962815" y="3473191"/>
                <a:ext cx="2724150" cy="2284124"/>
                <a:chOff x="3962815" y="3473235"/>
                <a:chExt cx="2724150" cy="2284124"/>
              </a:xfrm>
            </p:grpSpPr>
            <p:sp>
              <p:nvSpPr>
                <p:cNvPr id="144" name="Rectangle 30">
                  <a:extLst>
                    <a:ext uri="{FF2B5EF4-FFF2-40B4-BE49-F238E27FC236}">
                      <a16:creationId xmlns:a16="http://schemas.microsoft.com/office/drawing/2014/main" id="{64A4F397-8130-BF4A-95CE-B22E350222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9165" y="3607884"/>
                  <a:ext cx="2713038" cy="396875"/>
                </a:xfrm>
                <a:prstGeom prst="rect">
                  <a:avLst/>
                </a:prstGeom>
                <a:solidFill>
                  <a:srgbClr val="95A5A6"/>
                </a:solidFill>
                <a:ln w="12700">
                  <a:solidFill>
                    <a:srgbClr val="040B25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145" name="Rectangle 31">
                  <a:extLst>
                    <a:ext uri="{FF2B5EF4-FFF2-40B4-BE49-F238E27FC236}">
                      <a16:creationId xmlns:a16="http://schemas.microsoft.com/office/drawing/2014/main" id="{F84C8EA7-D230-E84E-AA6B-71B38F02EC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02640" y="4004759"/>
                  <a:ext cx="481013" cy="1752600"/>
                </a:xfrm>
                <a:prstGeom prst="rect">
                  <a:avLst/>
                </a:prstGeom>
                <a:solidFill>
                  <a:srgbClr val="95A5A6"/>
                </a:solidFill>
                <a:ln w="12700">
                  <a:solidFill>
                    <a:srgbClr val="040B25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146" name="Rectangle 32">
                  <a:extLst>
                    <a:ext uri="{FF2B5EF4-FFF2-40B4-BE49-F238E27FC236}">
                      <a16:creationId xmlns:a16="http://schemas.microsoft.com/office/drawing/2014/main" id="{77DFBB6D-2A12-9442-8FDB-F4AA374799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88515" y="3506284"/>
                  <a:ext cx="298450" cy="498475"/>
                </a:xfrm>
                <a:prstGeom prst="rect">
                  <a:avLst/>
                </a:prstGeom>
                <a:solidFill>
                  <a:srgbClr val="95A5A6"/>
                </a:solidFill>
                <a:ln w="12700">
                  <a:solidFill>
                    <a:srgbClr val="040B25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147" name="Rectangle 33">
                  <a:extLst>
                    <a:ext uri="{FF2B5EF4-FFF2-40B4-BE49-F238E27FC236}">
                      <a16:creationId xmlns:a16="http://schemas.microsoft.com/office/drawing/2014/main" id="{4597A94C-74FA-2D45-88BB-4B859805BD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2815" y="3506284"/>
                  <a:ext cx="292100" cy="498475"/>
                </a:xfrm>
                <a:prstGeom prst="rect">
                  <a:avLst/>
                </a:prstGeom>
                <a:solidFill>
                  <a:srgbClr val="95A5A6"/>
                </a:solidFill>
                <a:ln w="12700">
                  <a:solidFill>
                    <a:srgbClr val="040B25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148" name="Rectangle 36">
                  <a:extLst>
                    <a:ext uri="{FF2B5EF4-FFF2-40B4-BE49-F238E27FC236}">
                      <a16:creationId xmlns:a16="http://schemas.microsoft.com/office/drawing/2014/main" id="{C6414370-9BCB-2F45-86C7-67E0EC3389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2053" y="3614234"/>
                  <a:ext cx="103188" cy="384175"/>
                </a:xfrm>
                <a:prstGeom prst="rect">
                  <a:avLst/>
                </a:prstGeom>
                <a:solidFill>
                  <a:srgbClr val="95A5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149" name="Rectangle 37">
                  <a:extLst>
                    <a:ext uri="{FF2B5EF4-FFF2-40B4-BE49-F238E27FC236}">
                      <a16:creationId xmlns:a16="http://schemas.microsoft.com/office/drawing/2014/main" id="{9F6D77AC-9023-1A44-A8BE-617DF4A3D4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5653" y="3614234"/>
                  <a:ext cx="103188" cy="384175"/>
                </a:xfrm>
                <a:prstGeom prst="rect">
                  <a:avLst/>
                </a:prstGeom>
                <a:solidFill>
                  <a:srgbClr val="95A5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150" name="Text Box 38">
                  <a:extLst>
                    <a:ext uri="{FF2B5EF4-FFF2-40B4-BE49-F238E27FC236}">
                      <a16:creationId xmlns:a16="http://schemas.microsoft.com/office/drawing/2014/main" id="{EF7413F9-68C6-E14D-AA1C-41046FA1D56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55065" y="3593816"/>
                  <a:ext cx="957955" cy="3488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-112" charset="0"/>
                      <a:ea typeface="ＭＳ Ｐゴシック" pitchFamily="-112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pitchFamily="-112" charset="0"/>
                      <a:ea typeface="ＭＳ Ｐゴシック" pitchFamily="-112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pitchFamily="-112" charset="0"/>
                      <a:ea typeface="ＭＳ Ｐゴシック" pitchFamily="-112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pitchFamily="-112" charset="0"/>
                      <a:ea typeface="ＭＳ Ｐゴシック" pitchFamily="-112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pitchFamily="-112" charset="0"/>
                      <a:ea typeface="ＭＳ Ｐゴシック" pitchFamily="-112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-112" charset="0"/>
                      <a:ea typeface="ＭＳ Ｐゴシック" pitchFamily="-112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-112" charset="0"/>
                      <a:ea typeface="ＭＳ Ｐゴシック" pitchFamily="-112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-112" charset="0"/>
                      <a:ea typeface="ＭＳ Ｐゴシック" pitchFamily="-112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-112" charset="0"/>
                      <a:ea typeface="ＭＳ Ｐゴシック" pitchFamily="-112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charset="0"/>
                      <a:ea typeface="굴림" pitchFamily="-112" charset="-127"/>
                    </a:rPr>
                    <a:t>Cathode</a:t>
                  </a:r>
                </a:p>
              </p:txBody>
            </p:sp>
            <p:sp>
              <p:nvSpPr>
                <p:cNvPr id="151" name="Rectangle 39">
                  <a:extLst>
                    <a:ext uri="{FF2B5EF4-FFF2-40B4-BE49-F238E27FC236}">
                      <a16:creationId xmlns:a16="http://schemas.microsoft.com/office/drawing/2014/main" id="{C4A2827F-B407-CE46-9014-D9B2075504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08575" y="3963483"/>
                  <a:ext cx="467140" cy="62417"/>
                </a:xfrm>
                <a:prstGeom prst="rect">
                  <a:avLst/>
                </a:prstGeom>
                <a:solidFill>
                  <a:srgbClr val="95A5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152" name="Rectangle 40">
                  <a:extLst>
                    <a:ext uri="{FF2B5EF4-FFF2-40B4-BE49-F238E27FC236}">
                      <a16:creationId xmlns:a16="http://schemas.microsoft.com/office/drawing/2014/main" id="{A79AFF0F-1C05-C34A-A70B-4C32F1164C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20128" y="3607884"/>
                  <a:ext cx="42863" cy="2149475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153" name="Oval 34">
                  <a:extLst>
                    <a:ext uri="{FF2B5EF4-FFF2-40B4-BE49-F238E27FC236}">
                      <a16:creationId xmlns:a16="http://schemas.microsoft.com/office/drawing/2014/main" id="{C44082D9-3516-E941-AC31-B15699BB56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42190" y="3474534"/>
                  <a:ext cx="136525" cy="139700"/>
                </a:xfrm>
                <a:prstGeom prst="ellipse">
                  <a:avLst/>
                </a:prstGeom>
                <a:solidFill>
                  <a:srgbClr val="3366FF"/>
                </a:solidFill>
                <a:ln w="28575">
                  <a:solidFill>
                    <a:srgbClr val="2C292B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154" name="Oval 34">
                  <a:extLst>
                    <a:ext uri="{FF2B5EF4-FFF2-40B4-BE49-F238E27FC236}">
                      <a16:creationId xmlns:a16="http://schemas.microsoft.com/office/drawing/2014/main" id="{DCBB162B-51E8-ED42-AE8A-453D3337DD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73703" y="3473235"/>
                  <a:ext cx="136525" cy="139700"/>
                </a:xfrm>
                <a:prstGeom prst="ellipse">
                  <a:avLst/>
                </a:prstGeom>
                <a:solidFill>
                  <a:srgbClr val="3366FF"/>
                </a:solidFill>
                <a:ln w="28575">
                  <a:solidFill>
                    <a:srgbClr val="2C292B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</p:grpSp>
          <p:grpSp>
            <p:nvGrpSpPr>
              <p:cNvPr id="86" name="Group 22">
                <a:extLst>
                  <a:ext uri="{FF2B5EF4-FFF2-40B4-BE49-F238E27FC236}">
                    <a16:creationId xmlns:a16="http://schemas.microsoft.com/office/drawing/2014/main" id="{0DD9C8C6-F525-1345-8D52-15680627B1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715" y="4071433"/>
                <a:ext cx="4445000" cy="225425"/>
                <a:chOff x="1091" y="2814"/>
                <a:chExt cx="2800" cy="142"/>
              </a:xfrm>
            </p:grpSpPr>
            <p:grpSp>
              <p:nvGrpSpPr>
                <p:cNvPr id="138" name="Group 23">
                  <a:extLst>
                    <a:ext uri="{FF2B5EF4-FFF2-40B4-BE49-F238E27FC236}">
                      <a16:creationId xmlns:a16="http://schemas.microsoft.com/office/drawing/2014/main" id="{414044E7-3D22-2B43-A8F2-E134D860D08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91" y="2828"/>
                  <a:ext cx="2800" cy="128"/>
                  <a:chOff x="1091" y="2828"/>
                  <a:chExt cx="2800" cy="128"/>
                </a:xfrm>
              </p:grpSpPr>
              <p:sp>
                <p:nvSpPr>
                  <p:cNvPr id="140" name="Rectangle 24">
                    <a:extLst>
                      <a:ext uri="{FF2B5EF4-FFF2-40B4-BE49-F238E27FC236}">
                        <a16:creationId xmlns:a16="http://schemas.microsoft.com/office/drawing/2014/main" id="{F44EFCA7-FA3C-3542-9C3D-F478AB52C5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91" y="2884"/>
                    <a:ext cx="972" cy="72"/>
                  </a:xfrm>
                  <a:prstGeom prst="rect">
                    <a:avLst/>
                  </a:prstGeom>
                  <a:solidFill>
                    <a:srgbClr val="2C292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</a:endParaRPr>
                  </a:p>
                </p:txBody>
              </p:sp>
              <p:sp>
                <p:nvSpPr>
                  <p:cNvPr id="141" name="Rectangle 25">
                    <a:extLst>
                      <a:ext uri="{FF2B5EF4-FFF2-40B4-BE49-F238E27FC236}">
                        <a16:creationId xmlns:a16="http://schemas.microsoft.com/office/drawing/2014/main" id="{104AD294-8CFD-6B46-A5E3-13AEF30C21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91" y="2832"/>
                    <a:ext cx="944" cy="60"/>
                  </a:xfrm>
                  <a:prstGeom prst="rect">
                    <a:avLst/>
                  </a:prstGeom>
                  <a:solidFill>
                    <a:srgbClr val="2C292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</a:endParaRPr>
                  </a:p>
                </p:txBody>
              </p:sp>
              <p:sp>
                <p:nvSpPr>
                  <p:cNvPr id="142" name="Rectangle 26">
                    <a:extLst>
                      <a:ext uri="{FF2B5EF4-FFF2-40B4-BE49-F238E27FC236}">
                        <a16:creationId xmlns:a16="http://schemas.microsoft.com/office/drawing/2014/main" id="{E80CA67C-5295-6A47-B27E-2B3E3F50C8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31" y="2828"/>
                    <a:ext cx="60" cy="64"/>
                  </a:xfrm>
                  <a:prstGeom prst="rect">
                    <a:avLst/>
                  </a:prstGeom>
                  <a:solidFill>
                    <a:srgbClr val="2C292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</a:endParaRPr>
                  </a:p>
                </p:txBody>
              </p:sp>
              <p:sp>
                <p:nvSpPr>
                  <p:cNvPr id="143" name="Rectangle 27">
                    <a:extLst>
                      <a:ext uri="{FF2B5EF4-FFF2-40B4-BE49-F238E27FC236}">
                        <a16:creationId xmlns:a16="http://schemas.microsoft.com/office/drawing/2014/main" id="{FD3A708C-EED1-A94E-8E6D-DE32564F2B6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07" y="2884"/>
                    <a:ext cx="84" cy="72"/>
                  </a:xfrm>
                  <a:prstGeom prst="rect">
                    <a:avLst/>
                  </a:prstGeom>
                  <a:solidFill>
                    <a:srgbClr val="2C292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</a:endParaRPr>
                  </a:p>
                </p:txBody>
              </p:sp>
            </p:grpSp>
            <p:sp>
              <p:nvSpPr>
                <p:cNvPr id="139" name="Rectangle 28">
                  <a:extLst>
                    <a:ext uri="{FF2B5EF4-FFF2-40B4-BE49-F238E27FC236}">
                      <a16:creationId xmlns:a16="http://schemas.microsoft.com/office/drawing/2014/main" id="{8CD5383E-34C9-EA48-A574-6A3438688A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7" y="2814"/>
                  <a:ext cx="480" cy="1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charset="0"/>
                      <a:ea typeface="굴림" pitchFamily="-112" charset="-127"/>
                    </a:rPr>
                    <a:t>Loading tool</a:t>
                  </a:r>
                  <a:endParaRPr kumimoji="0" lang="en-US" altLang="ko-K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charset="0"/>
                    <a:ea typeface="굴림" pitchFamily="-112" charset="-127"/>
                  </a:endParaRPr>
                </a:p>
              </p:txBody>
            </p:sp>
          </p:grpSp>
          <p:grpSp>
            <p:nvGrpSpPr>
              <p:cNvPr id="87" name="Grouper 103">
                <a:extLst>
                  <a:ext uri="{FF2B5EF4-FFF2-40B4-BE49-F238E27FC236}">
                    <a16:creationId xmlns:a16="http://schemas.microsoft.com/office/drawing/2014/main" id="{D2C9CA5C-E43D-B14C-ABD8-337E9AAEBFAF}"/>
                  </a:ext>
                </a:extLst>
              </p:cNvPr>
              <p:cNvGrpSpPr/>
              <p:nvPr/>
            </p:nvGrpSpPr>
            <p:grpSpPr>
              <a:xfrm>
                <a:off x="4156075" y="3481677"/>
                <a:ext cx="2343149" cy="2277270"/>
                <a:chOff x="4156075" y="3481677"/>
                <a:chExt cx="2343149" cy="2277270"/>
              </a:xfrm>
            </p:grpSpPr>
            <p:sp>
              <p:nvSpPr>
                <p:cNvPr id="132" name="Line 336">
                  <a:extLst>
                    <a:ext uri="{FF2B5EF4-FFF2-40B4-BE49-F238E27FC236}">
                      <a16:creationId xmlns:a16="http://schemas.microsoft.com/office/drawing/2014/main" id="{E10CC8B7-588F-F948-8AAA-F14F846AAB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342352" y="3592009"/>
                  <a:ext cx="4766" cy="2166938"/>
                </a:xfrm>
                <a:prstGeom prst="line">
                  <a:avLst/>
                </a:prstGeom>
                <a:noFill/>
                <a:ln w="28575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133" name="Line 337">
                  <a:extLst>
                    <a:ext uri="{FF2B5EF4-FFF2-40B4-BE49-F238E27FC236}">
                      <a16:creationId xmlns:a16="http://schemas.microsoft.com/office/drawing/2014/main" id="{41718AEA-9634-3942-B946-FB97803414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262852" y="3592009"/>
                  <a:ext cx="2117725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134" name="Line 339">
                  <a:extLst>
                    <a:ext uri="{FF2B5EF4-FFF2-40B4-BE49-F238E27FC236}">
                      <a16:creationId xmlns:a16="http://schemas.microsoft.com/office/drawing/2014/main" id="{C063BA2D-510D-3149-A495-B090CF41A7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156075" y="3487234"/>
                  <a:ext cx="122652" cy="1588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135" name="Line 340">
                  <a:extLst>
                    <a:ext uri="{FF2B5EF4-FFF2-40B4-BE49-F238E27FC236}">
                      <a16:creationId xmlns:a16="http://schemas.microsoft.com/office/drawing/2014/main" id="{66BF7FCF-58AB-0044-A7ED-80971BFCF6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371051" y="3488822"/>
                  <a:ext cx="128173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136" name="Line 341">
                  <a:extLst>
                    <a:ext uri="{FF2B5EF4-FFF2-40B4-BE49-F238E27FC236}">
                      <a16:creationId xmlns:a16="http://schemas.microsoft.com/office/drawing/2014/main" id="{8735DD78-7A80-5C4C-86C0-B54AC68431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H="1">
                  <a:off x="6313902" y="3541209"/>
                  <a:ext cx="119063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137" name="Line 342">
                  <a:extLst>
                    <a:ext uri="{FF2B5EF4-FFF2-40B4-BE49-F238E27FC236}">
                      <a16:creationId xmlns:a16="http://schemas.microsoft.com/office/drawing/2014/main" id="{8D786250-485F-B441-9D5E-33FB76792D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H="1">
                  <a:off x="4216815" y="3541209"/>
                  <a:ext cx="109538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</p:grpSp>
          <p:grpSp>
            <p:nvGrpSpPr>
              <p:cNvPr id="88" name="Group 343">
                <a:extLst>
                  <a:ext uri="{FF2B5EF4-FFF2-40B4-BE49-F238E27FC236}">
                    <a16:creationId xmlns:a16="http://schemas.microsoft.com/office/drawing/2014/main" id="{412AE06B-D092-814F-883F-C98D980325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88330" y="5789120"/>
                <a:ext cx="833438" cy="561976"/>
                <a:chOff x="2658" y="3864"/>
                <a:chExt cx="525" cy="354"/>
              </a:xfrm>
              <a:solidFill>
                <a:srgbClr val="9BBB59"/>
              </a:solidFill>
            </p:grpSpPr>
            <p:sp>
              <p:nvSpPr>
                <p:cNvPr id="130" name="Rectangle 344">
                  <a:extLst>
                    <a:ext uri="{FF2B5EF4-FFF2-40B4-BE49-F238E27FC236}">
                      <a16:creationId xmlns:a16="http://schemas.microsoft.com/office/drawing/2014/main" id="{A517E472-0209-5043-AB2F-4CE0B72870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8" y="3998"/>
                  <a:ext cx="525" cy="220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charset="0"/>
                      <a:ea typeface="굴림" pitchFamily="-112" charset="-127"/>
                    </a:rPr>
                    <a:t>Helium</a:t>
                  </a:r>
                </a:p>
              </p:txBody>
            </p:sp>
            <p:sp>
              <p:nvSpPr>
                <p:cNvPr id="131" name="AutoShape 345">
                  <a:extLst>
                    <a:ext uri="{FF2B5EF4-FFF2-40B4-BE49-F238E27FC236}">
                      <a16:creationId xmlns:a16="http://schemas.microsoft.com/office/drawing/2014/main" id="{A1058670-0E71-224D-AA68-43FB3C6D05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8" y="3864"/>
                  <a:ext cx="267" cy="180"/>
                </a:xfrm>
                <a:prstGeom prst="upArrow">
                  <a:avLst>
                    <a:gd name="adj1" fmla="val 50000"/>
                    <a:gd name="adj2" fmla="val 25000"/>
                  </a:avLst>
                </a:prstGeom>
                <a:solidFill>
                  <a:srgbClr val="0000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</p:grpSp>
          <p:grpSp>
            <p:nvGrpSpPr>
              <p:cNvPr id="89" name="Grouper 18">
                <a:extLst>
                  <a:ext uri="{FF2B5EF4-FFF2-40B4-BE49-F238E27FC236}">
                    <a16:creationId xmlns:a16="http://schemas.microsoft.com/office/drawing/2014/main" id="{F0F23EAF-E3FA-A946-85BA-08EF649FAABA}"/>
                  </a:ext>
                </a:extLst>
              </p:cNvPr>
              <p:cNvGrpSpPr/>
              <p:nvPr/>
            </p:nvGrpSpPr>
            <p:grpSpPr>
              <a:xfrm>
                <a:off x="2681702" y="2276872"/>
                <a:ext cx="5348287" cy="1080120"/>
                <a:chOff x="2681702" y="1540570"/>
                <a:chExt cx="5348287" cy="2012671"/>
              </a:xfrm>
            </p:grpSpPr>
            <p:sp>
              <p:nvSpPr>
                <p:cNvPr id="126" name="Rectangle 327">
                  <a:extLst>
                    <a:ext uri="{FF2B5EF4-FFF2-40B4-BE49-F238E27FC236}">
                      <a16:creationId xmlns:a16="http://schemas.microsoft.com/office/drawing/2014/main" id="{0CB1AF6A-5BB1-3947-B783-30502BFA7D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1702" y="1540570"/>
                  <a:ext cx="5348287" cy="1722899"/>
                </a:xfrm>
                <a:prstGeom prst="rect">
                  <a:avLst/>
                </a:prstGeom>
                <a:solidFill>
                  <a:srgbClr val="BF88B3"/>
                </a:solidFill>
                <a:ln w="66675" cap="rnd">
                  <a:solidFill>
                    <a:srgbClr val="16A08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127" name="Rectangle 329">
                  <a:extLst>
                    <a:ext uri="{FF2B5EF4-FFF2-40B4-BE49-F238E27FC236}">
                      <a16:creationId xmlns:a16="http://schemas.microsoft.com/office/drawing/2014/main" id="{DC9B57B6-512C-5449-B22D-554D8AECB9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75654" y="2999341"/>
                  <a:ext cx="495303" cy="327023"/>
                </a:xfrm>
                <a:prstGeom prst="rect">
                  <a:avLst/>
                </a:prstGeom>
                <a:solidFill>
                  <a:srgbClr val="BF88B3"/>
                </a:solidFill>
                <a:ln w="6667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128" name="Rectangle 330">
                  <a:extLst>
                    <a:ext uri="{FF2B5EF4-FFF2-40B4-BE49-F238E27FC236}">
                      <a16:creationId xmlns:a16="http://schemas.microsoft.com/office/drawing/2014/main" id="{3D076137-09AE-A14D-9337-B3FEA56150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0290" y="2968201"/>
                  <a:ext cx="2486025" cy="585040"/>
                </a:xfrm>
                <a:prstGeom prst="rect">
                  <a:avLst/>
                </a:prstGeom>
                <a:solidFill>
                  <a:srgbClr val="BF88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129" name="Rectangle 348">
                  <a:extLst>
                    <a:ext uri="{FF2B5EF4-FFF2-40B4-BE49-F238E27FC236}">
                      <a16:creationId xmlns:a16="http://schemas.microsoft.com/office/drawing/2014/main" id="{ED965837-55CF-4A47-8BE3-12E178F938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74533" y="2077282"/>
                  <a:ext cx="3242619" cy="430213"/>
                </a:xfrm>
                <a:prstGeom prst="rect">
                  <a:avLst/>
                </a:prstGeom>
                <a:solidFill>
                  <a:srgbClr val="BF88B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2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EE5B9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uLnTx/>
                      <a:uFillTx/>
                      <a:latin typeface="Arial" charset="0"/>
                      <a:ea typeface="굴림" pitchFamily="-112" charset="-127"/>
                    </a:rPr>
                    <a:t>PLASMA</a:t>
                  </a:r>
                </a:p>
              </p:txBody>
            </p:sp>
          </p:grpSp>
          <p:grpSp>
            <p:nvGrpSpPr>
              <p:cNvPr id="90" name="Group 376">
                <a:extLst>
                  <a:ext uri="{FF2B5EF4-FFF2-40B4-BE49-F238E27FC236}">
                    <a16:creationId xmlns:a16="http://schemas.microsoft.com/office/drawing/2014/main" id="{B01B94CF-1F55-8045-B36B-934EEFDBE5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5477" y="3157033"/>
                <a:ext cx="5824538" cy="93662"/>
                <a:chOff x="1094" y="2238"/>
                <a:chExt cx="3669" cy="59"/>
              </a:xfrm>
            </p:grpSpPr>
            <p:sp>
              <p:nvSpPr>
                <p:cNvPr id="120" name="Line 377">
                  <a:extLst>
                    <a:ext uri="{FF2B5EF4-FFF2-40B4-BE49-F238E27FC236}">
                      <a16:creationId xmlns:a16="http://schemas.microsoft.com/office/drawing/2014/main" id="{0ACE5A3B-5B88-C040-9D1C-E9EF9BC712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4" y="2238"/>
                  <a:ext cx="689" cy="0"/>
                </a:xfrm>
                <a:prstGeom prst="line">
                  <a:avLst/>
                </a:prstGeom>
                <a:solidFill>
                  <a:srgbClr val="2980B9"/>
                </a:solidFill>
                <a:ln w="39688">
                  <a:noFill/>
                  <a:miter lim="800000"/>
                  <a:headEnd/>
                  <a:tailEnd/>
                </a:ln>
                <a:ex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1" name="Line 378">
                  <a:extLst>
                    <a:ext uri="{FF2B5EF4-FFF2-40B4-BE49-F238E27FC236}">
                      <a16:creationId xmlns:a16="http://schemas.microsoft.com/office/drawing/2014/main" id="{3B8962C2-6B3F-0B4D-9705-51F6890E38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31" y="2246"/>
                  <a:ext cx="632" cy="1"/>
                </a:xfrm>
                <a:prstGeom prst="line">
                  <a:avLst/>
                </a:prstGeom>
                <a:solidFill>
                  <a:srgbClr val="2980B9"/>
                </a:solidFill>
                <a:ln w="39688">
                  <a:noFill/>
                  <a:miter lim="800000"/>
                  <a:headEnd/>
                  <a:tailEnd/>
                </a:ln>
                <a:ex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2" name="Line 379">
                  <a:extLst>
                    <a:ext uri="{FF2B5EF4-FFF2-40B4-BE49-F238E27FC236}">
                      <a16:creationId xmlns:a16="http://schemas.microsoft.com/office/drawing/2014/main" id="{79DC72E1-53C1-1A41-9B5D-7D2AA8DF0A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49" y="2297"/>
                  <a:ext cx="90" cy="0"/>
                </a:xfrm>
                <a:prstGeom prst="line">
                  <a:avLst/>
                </a:prstGeom>
                <a:solidFill>
                  <a:srgbClr val="2980B9"/>
                </a:solidFill>
                <a:ln w="39688">
                  <a:noFill/>
                  <a:miter lim="800000"/>
                  <a:headEnd/>
                  <a:tailEnd/>
                </a:ln>
                <a:ex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3" name="Line 380">
                  <a:extLst>
                    <a:ext uri="{FF2B5EF4-FFF2-40B4-BE49-F238E27FC236}">
                      <a16:creationId xmlns:a16="http://schemas.microsoft.com/office/drawing/2014/main" id="{2AB4FB23-9F93-8749-A6DE-6EA254D63F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31" y="2297"/>
                  <a:ext cx="89" cy="0"/>
                </a:xfrm>
                <a:prstGeom prst="line">
                  <a:avLst/>
                </a:prstGeom>
                <a:solidFill>
                  <a:srgbClr val="2980B9"/>
                </a:solidFill>
                <a:ln w="39688">
                  <a:noFill/>
                  <a:miter lim="800000"/>
                  <a:headEnd/>
                  <a:tailEnd/>
                </a:ln>
                <a:ex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4" name="Line 381">
                  <a:extLst>
                    <a:ext uri="{FF2B5EF4-FFF2-40B4-BE49-F238E27FC236}">
                      <a16:creationId xmlns:a16="http://schemas.microsoft.com/office/drawing/2014/main" id="{5FD9AF9F-2EEB-F540-B4DE-783569DB20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62" y="2250"/>
                  <a:ext cx="377" cy="16"/>
                </a:xfrm>
                <a:prstGeom prst="line">
                  <a:avLst/>
                </a:prstGeom>
                <a:solidFill>
                  <a:srgbClr val="2980B9"/>
                </a:solidFill>
                <a:ln w="39688">
                  <a:noFill/>
                  <a:miter lim="800000"/>
                  <a:headEnd/>
                  <a:tailEnd/>
                </a:ln>
                <a:ex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5" name="Line 382">
                  <a:extLst>
                    <a:ext uri="{FF2B5EF4-FFF2-40B4-BE49-F238E27FC236}">
                      <a16:creationId xmlns:a16="http://schemas.microsoft.com/office/drawing/2014/main" id="{A7F42D2E-0CE2-FC4D-81AC-7C7882F988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30" y="2247"/>
                  <a:ext cx="425" cy="28"/>
                </a:xfrm>
                <a:prstGeom prst="line">
                  <a:avLst/>
                </a:prstGeom>
                <a:solidFill>
                  <a:srgbClr val="2980B9"/>
                </a:solidFill>
                <a:ln w="39688">
                  <a:noFill/>
                  <a:miter lim="800000"/>
                  <a:headEnd/>
                  <a:tailEnd/>
                </a:ln>
                <a:ex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91" name="Rectangle 387">
                <a:extLst>
                  <a:ext uri="{FF2B5EF4-FFF2-40B4-BE49-F238E27FC236}">
                    <a16:creationId xmlns:a16="http://schemas.microsoft.com/office/drawing/2014/main" id="{03F6EAB6-351F-2B4B-B07B-31A8DB4399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29990" y="1992119"/>
                <a:ext cx="293688" cy="3595377"/>
              </a:xfrm>
              <a:prstGeom prst="rect">
                <a:avLst/>
              </a:prstGeom>
              <a:solidFill>
                <a:srgbClr val="2980B9"/>
              </a:solidFill>
              <a:ln w="396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Rectangle 388">
                <a:extLst>
                  <a:ext uri="{FF2B5EF4-FFF2-40B4-BE49-F238E27FC236}">
                    <a16:creationId xmlns:a16="http://schemas.microsoft.com/office/drawing/2014/main" id="{83AA5261-8B18-4649-BAA7-3B0BBABAD6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602" y="4647696"/>
                <a:ext cx="292100" cy="947737"/>
              </a:xfrm>
              <a:prstGeom prst="rect">
                <a:avLst/>
              </a:prstGeom>
              <a:solidFill>
                <a:srgbClr val="2980B9"/>
              </a:solidFill>
              <a:ln w="396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Rectangle 389">
                <a:extLst>
                  <a:ext uri="{FF2B5EF4-FFF2-40B4-BE49-F238E27FC236}">
                    <a16:creationId xmlns:a16="http://schemas.microsoft.com/office/drawing/2014/main" id="{7BB6FA8A-843C-8745-9261-8C8DE6B124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602" y="1992119"/>
                <a:ext cx="292100" cy="1868929"/>
              </a:xfrm>
              <a:prstGeom prst="rect">
                <a:avLst/>
              </a:prstGeom>
              <a:solidFill>
                <a:srgbClr val="2980B9"/>
              </a:solidFill>
              <a:ln w="396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94" name="Group 408">
                <a:extLst>
                  <a:ext uri="{FF2B5EF4-FFF2-40B4-BE49-F238E27FC236}">
                    <a16:creationId xmlns:a16="http://schemas.microsoft.com/office/drawing/2014/main" id="{8423A250-A7C4-3C4C-A77E-04881C539C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35954" y="3668210"/>
                <a:ext cx="455613" cy="1465263"/>
                <a:chOff x="2688" y="2544"/>
                <a:chExt cx="287" cy="923"/>
              </a:xfrm>
            </p:grpSpPr>
            <p:sp>
              <p:nvSpPr>
                <p:cNvPr id="118" name="Text Box 404">
                  <a:extLst>
                    <a:ext uri="{FF2B5EF4-FFF2-40B4-BE49-F238E27FC236}">
                      <a16:creationId xmlns:a16="http://schemas.microsoft.com/office/drawing/2014/main" id="{D0762CB6-120E-1B4A-A94A-8908560E2D4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2507" y="3000"/>
                  <a:ext cx="715" cy="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-112" charset="0"/>
                      <a:ea typeface="ＭＳ Ｐゴシック" pitchFamily="-112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pitchFamily="-112" charset="0"/>
                      <a:ea typeface="ＭＳ Ｐゴシック" pitchFamily="-112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pitchFamily="-112" charset="0"/>
                      <a:ea typeface="ＭＳ Ｐゴシック" pitchFamily="-112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pitchFamily="-112" charset="0"/>
                      <a:ea typeface="ＭＳ Ｐゴシック" pitchFamily="-112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pitchFamily="-112" charset="0"/>
                      <a:ea typeface="ＭＳ Ｐゴシック" pitchFamily="-112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-112" charset="0"/>
                      <a:ea typeface="ＭＳ Ｐゴシック" pitchFamily="-112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-112" charset="0"/>
                      <a:ea typeface="ＭＳ Ｐゴシック" pitchFamily="-112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-112" charset="0"/>
                      <a:ea typeface="ＭＳ Ｐゴシック" pitchFamily="-112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-112" charset="0"/>
                      <a:ea typeface="ＭＳ Ｐゴシック" pitchFamily="-112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charset="0"/>
                      <a:ea typeface="굴림" pitchFamily="-112" charset="-127"/>
                    </a:rPr>
                    <a:t>Coolant IN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charset="0"/>
                    <a:ea typeface="굴림" pitchFamily="-112" charset="-127"/>
                  </a:endParaRPr>
                </a:p>
              </p:txBody>
            </p:sp>
            <p:sp>
              <p:nvSpPr>
                <p:cNvPr id="119" name="AutoShape 406">
                  <a:extLst>
                    <a:ext uri="{FF2B5EF4-FFF2-40B4-BE49-F238E27FC236}">
                      <a16:creationId xmlns:a16="http://schemas.microsoft.com/office/drawing/2014/main" id="{8451B78A-C855-4F44-BAE3-17AD6F7AB9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2640" y="2592"/>
                  <a:ext cx="288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600"/>
                    <a:gd name="T19" fmla="*/ 16200 h 21600"/>
                    <a:gd name="T20" fmla="*/ 17625 w 21600"/>
                    <a:gd name="T21" fmla="*/ 2160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5429" y="0"/>
                      </a:moveTo>
                      <a:lnTo>
                        <a:pt x="9257" y="7499"/>
                      </a:lnTo>
                      <a:lnTo>
                        <a:pt x="13232" y="7499"/>
                      </a:lnTo>
                      <a:lnTo>
                        <a:pt x="13232" y="16216"/>
                      </a:lnTo>
                      <a:lnTo>
                        <a:pt x="0" y="16216"/>
                      </a:lnTo>
                      <a:lnTo>
                        <a:pt x="0" y="21600"/>
                      </a:lnTo>
                      <a:lnTo>
                        <a:pt x="17625" y="21600"/>
                      </a:lnTo>
                      <a:lnTo>
                        <a:pt x="17625" y="7499"/>
                      </a:lnTo>
                      <a:lnTo>
                        <a:pt x="21600" y="749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</p:grpSp>
          <p:grpSp>
            <p:nvGrpSpPr>
              <p:cNvPr id="95" name="Group 410">
                <a:extLst>
                  <a:ext uri="{FF2B5EF4-FFF2-40B4-BE49-F238E27FC236}">
                    <a16:creationId xmlns:a16="http://schemas.microsoft.com/office/drawing/2014/main" id="{B296D712-F0FA-544E-A4E4-0F48AEFF1A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15368" y="3809498"/>
                <a:ext cx="349250" cy="1687513"/>
                <a:chOff x="2927" y="2633"/>
                <a:chExt cx="220" cy="1063"/>
              </a:xfrm>
            </p:grpSpPr>
            <p:sp>
              <p:nvSpPr>
                <p:cNvPr id="116" name="Text Box 407">
                  <a:extLst>
                    <a:ext uri="{FF2B5EF4-FFF2-40B4-BE49-F238E27FC236}">
                      <a16:creationId xmlns:a16="http://schemas.microsoft.com/office/drawing/2014/main" id="{D9ED5054-B598-2540-814F-D3D37E298CB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2613" y="2947"/>
                  <a:ext cx="847" cy="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-112" charset="0"/>
                      <a:ea typeface="ＭＳ Ｐゴシック" pitchFamily="-112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pitchFamily="-112" charset="0"/>
                      <a:ea typeface="ＭＳ Ｐゴシック" pitchFamily="-112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pitchFamily="-112" charset="0"/>
                      <a:ea typeface="ＭＳ Ｐゴシック" pitchFamily="-112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pitchFamily="-112" charset="0"/>
                      <a:ea typeface="ＭＳ Ｐゴシック" pitchFamily="-112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pitchFamily="-112" charset="0"/>
                      <a:ea typeface="ＭＳ Ｐゴシック" pitchFamily="-112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-112" charset="0"/>
                      <a:ea typeface="ＭＳ Ｐゴシック" pitchFamily="-112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-112" charset="0"/>
                      <a:ea typeface="ＭＳ Ｐゴシック" pitchFamily="-112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-112" charset="0"/>
                      <a:ea typeface="ＭＳ Ｐゴシック" pitchFamily="-112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-112" charset="0"/>
                      <a:ea typeface="ＭＳ Ｐゴシック" pitchFamily="-112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charset="0"/>
                      <a:ea typeface="굴림" pitchFamily="-112" charset="-127"/>
                    </a:rPr>
                    <a:t>Coolant OUT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charset="0"/>
                    <a:ea typeface="굴림" pitchFamily="-112" charset="-127"/>
                  </a:endParaRPr>
                </a:p>
              </p:txBody>
            </p:sp>
            <p:sp>
              <p:nvSpPr>
                <p:cNvPr id="117" name="AutoShape 409">
                  <a:extLst>
                    <a:ext uri="{FF2B5EF4-FFF2-40B4-BE49-F238E27FC236}">
                      <a16:creationId xmlns:a16="http://schemas.microsoft.com/office/drawing/2014/main" id="{6C55CB4F-F7F3-A54C-A506-87F574E9C2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6" y="3360"/>
                  <a:ext cx="96" cy="336"/>
                </a:xfrm>
                <a:prstGeom prst="downArrow">
                  <a:avLst>
                    <a:gd name="adj1" fmla="val 41667"/>
                    <a:gd name="adj2" fmla="val 102083"/>
                  </a:avLst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</p:grpSp>
          <p:sp>
            <p:nvSpPr>
              <p:cNvPr id="96" name="Rectangle à coins arrondis 95">
                <a:extLst>
                  <a:ext uri="{FF2B5EF4-FFF2-40B4-BE49-F238E27FC236}">
                    <a16:creationId xmlns:a16="http://schemas.microsoft.com/office/drawing/2014/main" id="{8F8415CD-A073-8C47-B229-BE39D1D815B8}"/>
                  </a:ext>
                </a:extLst>
              </p:cNvPr>
              <p:cNvSpPr/>
              <p:nvPr/>
            </p:nvSpPr>
            <p:spPr>
              <a:xfrm>
                <a:off x="5728642" y="4394193"/>
                <a:ext cx="2162290" cy="1200175"/>
              </a:xfrm>
              <a:prstGeom prst="roundRect">
                <a:avLst/>
              </a:prstGeom>
              <a:gradFill rotWithShape="1">
                <a:gsLst>
                  <a:gs pos="0">
                    <a:srgbClr val="2980B9"/>
                  </a:gs>
                  <a:gs pos="100000">
                    <a:srgbClr val="2980B9">
                      <a:alpha val="25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굴림" pitchFamily="-112" charset="-127"/>
                    <a:cs typeface="+mn-cs"/>
                  </a:rPr>
                  <a:t>Heat is transferred to shuttle and to the cooled cathode by He pressure at 5 </a:t>
                </a:r>
                <a:r>
                  <a:rPr kumimoji="0" lang="en-US" altLang="ko-KR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굴림" pitchFamily="-112" charset="-127"/>
                    <a:cs typeface="+mn-cs"/>
                  </a:rPr>
                  <a:t>Torrs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굴림" pitchFamily="-112" charset="-127"/>
                  <a:cs typeface="+mn-cs"/>
                </a:endParaRPr>
              </a:p>
            </p:txBody>
          </p:sp>
          <p:grpSp>
            <p:nvGrpSpPr>
              <p:cNvPr id="97" name="Grouper 98">
                <a:extLst>
                  <a:ext uri="{FF2B5EF4-FFF2-40B4-BE49-F238E27FC236}">
                    <a16:creationId xmlns:a16="http://schemas.microsoft.com/office/drawing/2014/main" id="{85F4BDFD-D8A9-7641-B74E-1328078AF0AC}"/>
                  </a:ext>
                </a:extLst>
              </p:cNvPr>
              <p:cNvGrpSpPr/>
              <p:nvPr/>
            </p:nvGrpSpPr>
            <p:grpSpPr>
              <a:xfrm>
                <a:off x="6627274" y="3264535"/>
                <a:ext cx="1402715" cy="90823"/>
                <a:chOff x="6728874" y="3183687"/>
                <a:chExt cx="1402715" cy="90823"/>
              </a:xfrm>
            </p:grpSpPr>
            <p:sp>
              <p:nvSpPr>
                <p:cNvPr id="114" name="Line 35">
                  <a:extLst>
                    <a:ext uri="{FF2B5EF4-FFF2-40B4-BE49-F238E27FC236}">
                      <a16:creationId xmlns:a16="http://schemas.microsoft.com/office/drawing/2014/main" id="{98B4CF77-2959-DD45-9757-DA616FE0B1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8874" y="3183687"/>
                  <a:ext cx="1402715" cy="1716"/>
                </a:xfrm>
                <a:prstGeom prst="line">
                  <a:avLst/>
                </a:prstGeom>
                <a:noFill/>
                <a:ln w="128588">
                  <a:solidFill>
                    <a:srgbClr val="FFFFFF">
                      <a:lumMod val="50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Line 37">
                  <a:extLst>
                    <a:ext uri="{FF2B5EF4-FFF2-40B4-BE49-F238E27FC236}">
                      <a16:creationId xmlns:a16="http://schemas.microsoft.com/office/drawing/2014/main" id="{63C76D7A-24BD-BB4C-81CB-70FC3F5659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8875" y="3272877"/>
                  <a:ext cx="116426" cy="1633"/>
                </a:xfrm>
                <a:prstGeom prst="line">
                  <a:avLst/>
                </a:prstGeom>
                <a:noFill/>
                <a:ln w="128588">
                  <a:solidFill>
                    <a:srgbClr val="FFFFFF">
                      <a:lumMod val="50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8" name="Grouper 102">
                <a:extLst>
                  <a:ext uri="{FF2B5EF4-FFF2-40B4-BE49-F238E27FC236}">
                    <a16:creationId xmlns:a16="http://schemas.microsoft.com/office/drawing/2014/main" id="{625F9A91-1DAF-AD41-A2E9-3C7F3342E24B}"/>
                  </a:ext>
                </a:extLst>
              </p:cNvPr>
              <p:cNvGrpSpPr/>
              <p:nvPr/>
            </p:nvGrpSpPr>
            <p:grpSpPr>
              <a:xfrm>
                <a:off x="2681702" y="3252169"/>
                <a:ext cx="1340707" cy="104823"/>
                <a:chOff x="2678527" y="3171321"/>
                <a:chExt cx="1340707" cy="104823"/>
              </a:xfrm>
            </p:grpSpPr>
            <p:sp>
              <p:nvSpPr>
                <p:cNvPr id="112" name="Line 34">
                  <a:extLst>
                    <a:ext uri="{FF2B5EF4-FFF2-40B4-BE49-F238E27FC236}">
                      <a16:creationId xmlns:a16="http://schemas.microsoft.com/office/drawing/2014/main" id="{AD4CF206-D0E4-D74C-8F99-0CD477045C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78527" y="3171321"/>
                  <a:ext cx="1340707" cy="14082"/>
                </a:xfrm>
                <a:prstGeom prst="line">
                  <a:avLst/>
                </a:prstGeom>
                <a:noFill/>
                <a:ln w="128588">
                  <a:solidFill>
                    <a:srgbClr val="FFFFFF">
                      <a:lumMod val="50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3" name="Line 37">
                  <a:extLst>
                    <a:ext uri="{FF2B5EF4-FFF2-40B4-BE49-F238E27FC236}">
                      <a16:creationId xmlns:a16="http://schemas.microsoft.com/office/drawing/2014/main" id="{0BEECFCA-71A8-D243-86DA-5406BD0232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02490" y="3274511"/>
                  <a:ext cx="116426" cy="1633"/>
                </a:xfrm>
                <a:prstGeom prst="line">
                  <a:avLst/>
                </a:prstGeom>
                <a:noFill/>
                <a:ln w="128588">
                  <a:solidFill>
                    <a:srgbClr val="FFFFFF">
                      <a:lumMod val="50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99" name="Oval 34">
                <a:extLst>
                  <a:ext uri="{FF2B5EF4-FFF2-40B4-BE49-F238E27FC236}">
                    <a16:creationId xmlns:a16="http://schemas.microsoft.com/office/drawing/2014/main" id="{198CF3DD-6084-4049-B49C-A3D98B964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2190" y="3474534"/>
                <a:ext cx="136525" cy="139700"/>
              </a:xfrm>
              <a:prstGeom prst="ellipse">
                <a:avLst/>
              </a:prstGeom>
              <a:solidFill>
                <a:srgbClr val="3366FF"/>
              </a:solidFill>
              <a:ln w="28575">
                <a:solidFill>
                  <a:srgbClr val="2C292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00" name="Oval 34">
                <a:extLst>
                  <a:ext uri="{FF2B5EF4-FFF2-40B4-BE49-F238E27FC236}">
                    <a16:creationId xmlns:a16="http://schemas.microsoft.com/office/drawing/2014/main" id="{A3ED103A-BB75-C34B-80EB-3EF0521C5B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3703" y="3473235"/>
                <a:ext cx="136525" cy="139700"/>
              </a:xfrm>
              <a:prstGeom prst="ellipse">
                <a:avLst/>
              </a:prstGeom>
              <a:solidFill>
                <a:srgbClr val="3366FF"/>
              </a:solidFill>
              <a:ln w="28575">
                <a:solidFill>
                  <a:srgbClr val="2C292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01" name="Rectangle 386">
                <a:extLst>
                  <a:ext uri="{FF2B5EF4-FFF2-40B4-BE49-F238E27FC236}">
                    <a16:creationId xmlns:a16="http://schemas.microsoft.com/office/drawing/2014/main" id="{731B3C46-57EB-D34F-A868-FC2C953CC9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5477" y="1992119"/>
                <a:ext cx="5904706" cy="284753"/>
              </a:xfrm>
              <a:prstGeom prst="rect">
                <a:avLst/>
              </a:prstGeom>
              <a:solidFill>
                <a:srgbClr val="2980B9"/>
              </a:solidFill>
              <a:ln w="396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Rectangle 388">
                <a:extLst>
                  <a:ext uri="{FF2B5EF4-FFF2-40B4-BE49-F238E27FC236}">
                    <a16:creationId xmlns:a16="http://schemas.microsoft.com/office/drawing/2014/main" id="{1F49CF63-08A5-1146-8A61-4792AB376F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672" y="4647697"/>
                <a:ext cx="851006" cy="293472"/>
              </a:xfrm>
              <a:prstGeom prst="rect">
                <a:avLst/>
              </a:prstGeom>
              <a:solidFill>
                <a:srgbClr val="2980B9"/>
              </a:solidFill>
              <a:ln w="396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Rectangle 388">
                <a:extLst>
                  <a:ext uri="{FF2B5EF4-FFF2-40B4-BE49-F238E27FC236}">
                    <a16:creationId xmlns:a16="http://schemas.microsoft.com/office/drawing/2014/main" id="{65BD9227-D57B-3540-BC11-815A33A113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672" y="3567576"/>
                <a:ext cx="851006" cy="293472"/>
              </a:xfrm>
              <a:prstGeom prst="rect">
                <a:avLst/>
              </a:prstGeom>
              <a:solidFill>
                <a:srgbClr val="2980B9"/>
              </a:solidFill>
              <a:ln w="396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04" name="Grouper 121">
                <a:extLst>
                  <a:ext uri="{FF2B5EF4-FFF2-40B4-BE49-F238E27FC236}">
                    <a16:creationId xmlns:a16="http://schemas.microsoft.com/office/drawing/2014/main" id="{F5ADC15A-661F-2C40-9BC9-987D07B77815}"/>
                  </a:ext>
                </a:extLst>
              </p:cNvPr>
              <p:cNvGrpSpPr/>
              <p:nvPr/>
            </p:nvGrpSpPr>
            <p:grpSpPr>
              <a:xfrm>
                <a:off x="3913603" y="3349178"/>
                <a:ext cx="2822575" cy="223838"/>
                <a:chOff x="3913603" y="3353897"/>
                <a:chExt cx="2822575" cy="223838"/>
              </a:xfrm>
            </p:grpSpPr>
            <p:grpSp>
              <p:nvGrpSpPr>
                <p:cNvPr id="105" name="Group 46">
                  <a:extLst>
                    <a:ext uri="{FF2B5EF4-FFF2-40B4-BE49-F238E27FC236}">
                      <a16:creationId xmlns:a16="http://schemas.microsoft.com/office/drawing/2014/main" id="{BB4D9733-9B0F-1445-B19D-7BBC2F690D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13603" y="3395172"/>
                  <a:ext cx="2822575" cy="182563"/>
                  <a:chOff x="2040" y="2828"/>
                  <a:chExt cx="1778" cy="115"/>
                </a:xfrm>
              </p:grpSpPr>
              <p:sp>
                <p:nvSpPr>
                  <p:cNvPr id="108" name="Rectangle 47">
                    <a:extLst>
                      <a:ext uri="{FF2B5EF4-FFF2-40B4-BE49-F238E27FC236}">
                        <a16:creationId xmlns:a16="http://schemas.microsoft.com/office/drawing/2014/main" id="{CA03DB88-772D-1C46-83F2-696E7A651E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76" y="2873"/>
                    <a:ext cx="1306" cy="70"/>
                  </a:xfrm>
                  <a:prstGeom prst="rect">
                    <a:avLst/>
                  </a:prstGeom>
                  <a:solidFill>
                    <a:srgbClr val="80808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</a:endParaRPr>
                  </a:p>
                </p:txBody>
              </p:sp>
              <p:sp>
                <p:nvSpPr>
                  <p:cNvPr id="109" name="Rectangle 48">
                    <a:extLst>
                      <a:ext uri="{FF2B5EF4-FFF2-40B4-BE49-F238E27FC236}">
                        <a16:creationId xmlns:a16="http://schemas.microsoft.com/office/drawing/2014/main" id="{398CC0A7-C8FC-AA45-B993-04A6C5BBE2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40" y="2831"/>
                    <a:ext cx="663" cy="53"/>
                  </a:xfrm>
                  <a:prstGeom prst="rect">
                    <a:avLst/>
                  </a:prstGeom>
                  <a:solidFill>
                    <a:srgbClr val="80808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10" name="Rectangle 49">
                    <a:extLst>
                      <a:ext uri="{FF2B5EF4-FFF2-40B4-BE49-F238E27FC236}">
                        <a16:creationId xmlns:a16="http://schemas.microsoft.com/office/drawing/2014/main" id="{C91D09DB-9576-CD40-A202-BB143897EB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141" y="2828"/>
                    <a:ext cx="677" cy="56"/>
                  </a:xfrm>
                  <a:prstGeom prst="rect">
                    <a:avLst/>
                  </a:prstGeom>
                  <a:solidFill>
                    <a:srgbClr val="80808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</a:endParaRPr>
                  </a:p>
                </p:txBody>
              </p:sp>
              <p:sp>
                <p:nvSpPr>
                  <p:cNvPr id="111" name="Rectangle 51">
                    <a:extLst>
                      <a:ext uri="{FF2B5EF4-FFF2-40B4-BE49-F238E27FC236}">
                        <a16:creationId xmlns:a16="http://schemas.microsoft.com/office/drawing/2014/main" id="{47BF511A-DECB-2946-9A17-A48973539C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80" y="2878"/>
                    <a:ext cx="1298" cy="45"/>
                  </a:xfrm>
                  <a:prstGeom prst="rect">
                    <a:avLst/>
                  </a:pr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</a:endParaRPr>
                  </a:p>
                </p:txBody>
              </p:sp>
            </p:grpSp>
            <p:sp>
              <p:nvSpPr>
                <p:cNvPr id="106" name="Rectangle 53">
                  <a:extLst>
                    <a:ext uri="{FF2B5EF4-FFF2-40B4-BE49-F238E27FC236}">
                      <a16:creationId xmlns:a16="http://schemas.microsoft.com/office/drawing/2014/main" id="{36EE4904-266A-3143-BE14-16741C4273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78815" y="3390397"/>
                  <a:ext cx="669925" cy="66675"/>
                </a:xfrm>
                <a:prstGeom prst="rect">
                  <a:avLst/>
                </a:prstGeom>
                <a:solidFill>
                  <a:srgbClr val="2980B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107" name="Rectangle 54">
                  <a:extLst>
                    <a:ext uri="{FF2B5EF4-FFF2-40B4-BE49-F238E27FC236}">
                      <a16:creationId xmlns:a16="http://schemas.microsoft.com/office/drawing/2014/main" id="{5A8ED90B-EA8F-FE44-BAA4-6C612A9C43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77863" y="3353897"/>
                  <a:ext cx="434975" cy="1682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itchFamily="-106" charset="0"/>
                      <a:ea typeface="굴림" pitchFamily="-106" charset="-127"/>
                      <a:cs typeface="굴림" pitchFamily="-106" charset="-127"/>
                    </a:rPr>
                    <a:t>Shuttle</a:t>
                  </a:r>
                </a:p>
              </p:txBody>
            </p:sp>
          </p:grpSp>
        </p:grpSp>
      </p:grpSp>
      <p:sp>
        <p:nvSpPr>
          <p:cNvPr id="155" name="ZoneTexte 154">
            <a:extLst>
              <a:ext uri="{FF2B5EF4-FFF2-40B4-BE49-F238E27FC236}">
                <a16:creationId xmlns:a16="http://schemas.microsoft.com/office/drawing/2014/main" id="{E88AF449-120F-5A44-9872-8BBB7F58CB7E}"/>
              </a:ext>
            </a:extLst>
          </p:cNvPr>
          <p:cNvSpPr txBox="1"/>
          <p:nvPr/>
        </p:nvSpPr>
        <p:spPr>
          <a:xfrm>
            <a:off x="8189135" y="3395350"/>
            <a:ext cx="764266" cy="830997"/>
          </a:xfrm>
          <a:prstGeom prst="rect">
            <a:avLst/>
          </a:prstGeom>
          <a:solidFill>
            <a:srgbClr val="868685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3</a:t>
            </a:r>
            <a:endParaRPr lang="fr-FR" sz="140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300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68E0C1A8-2FB8-D549-A20B-BF8BAC7FE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Performances rie </a:t>
            </a:r>
            <a:r>
              <a:rPr lang="fr-FR" dirty="0" err="1"/>
              <a:t>processes</a:t>
            </a:r>
            <a:br>
              <a:rPr lang="fr-FR" dirty="0"/>
            </a:br>
            <a:r>
              <a:rPr lang="fr-FR" b="1" dirty="0" err="1"/>
              <a:t>corial</a:t>
            </a:r>
            <a:r>
              <a:rPr lang="fr-FR" b="1" dirty="0"/>
              <a:t> 210RL</a:t>
            </a:r>
          </a:p>
        </p:txBody>
      </p:sp>
    </p:spTree>
    <p:extLst>
      <p:ext uri="{BB962C8B-B14F-4D97-AF65-F5344CB8AC3E}">
        <p14:creationId xmlns:p14="http://schemas.microsoft.com/office/powerpoint/2010/main" val="3469861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DA0870-1899-CE40-AE99-E525FACC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RIE OF Si, OXIDES AND NITRIDES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31132D-4246-DB45-AF21-1EB5E6BE497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712BB2-6146-C643-A45F-85083C173DE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210RL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7FE759-2BDF-014D-B034-246FC380F86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11020DC-D493-5E46-ACE1-FD1C0DE3E62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F7DF20C-5E55-3A48-948E-C98778FCEACE}"/>
              </a:ext>
            </a:extLst>
          </p:cNvPr>
          <p:cNvSpPr txBox="1"/>
          <p:nvPr/>
        </p:nvSpPr>
        <p:spPr>
          <a:xfrm>
            <a:off x="296459" y="3752786"/>
            <a:ext cx="20047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E75326"/>
                </a:solidFill>
              </a:rPr>
              <a:t>RIE of SiO2 with PR mask </a:t>
            </a:r>
            <a:r>
              <a:rPr lang="mr-IN" sz="1100" dirty="0">
                <a:solidFill>
                  <a:srgbClr val="E75326"/>
                </a:solidFill>
              </a:rPr>
              <a:t>–</a:t>
            </a:r>
            <a:r>
              <a:rPr lang="en-US" sz="1100" dirty="0">
                <a:solidFill>
                  <a:srgbClr val="E75326"/>
                </a:solidFill>
              </a:rPr>
              <a:t> Vertical profile </a:t>
            </a:r>
            <a:r>
              <a:rPr lang="mr-IN" sz="1100" dirty="0">
                <a:solidFill>
                  <a:srgbClr val="E75326"/>
                </a:solidFill>
              </a:rPr>
              <a:t>–</a:t>
            </a:r>
            <a:r>
              <a:rPr lang="en-US" sz="1100" dirty="0">
                <a:solidFill>
                  <a:srgbClr val="E75326"/>
                </a:solidFill>
              </a:rPr>
              <a:t> High etch uniformity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A1B165-6F1B-2D41-9CB5-47F7E309A329}"/>
              </a:ext>
            </a:extLst>
          </p:cNvPr>
          <p:cNvSpPr>
            <a:spLocks noChangeAspect="1"/>
          </p:cNvSpPr>
          <p:nvPr/>
        </p:nvSpPr>
        <p:spPr>
          <a:xfrm>
            <a:off x="296460" y="2067703"/>
            <a:ext cx="2004753" cy="1603802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FA69F8E-78AA-6A45-A578-63BBE063E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579" y="2067694"/>
            <a:ext cx="2135252" cy="160381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1D98FC2-CD9D-544C-9BBB-0DF55BB24440}"/>
              </a:ext>
            </a:extLst>
          </p:cNvPr>
          <p:cNvSpPr txBox="1"/>
          <p:nvPr/>
        </p:nvSpPr>
        <p:spPr>
          <a:xfrm>
            <a:off x="2411579" y="3752786"/>
            <a:ext cx="21352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E75326"/>
                </a:solidFill>
              </a:rPr>
              <a:t>RIE of SiO2 with PR mask </a:t>
            </a:r>
            <a:r>
              <a:rPr lang="mr-IN" sz="1100" dirty="0">
                <a:solidFill>
                  <a:srgbClr val="E75326"/>
                </a:solidFill>
              </a:rPr>
              <a:t>–</a:t>
            </a:r>
            <a:r>
              <a:rPr lang="en-US" sz="1100" dirty="0">
                <a:solidFill>
                  <a:srgbClr val="E75326"/>
                </a:solidFill>
              </a:rPr>
              <a:t> 0.8 µm deep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FFE5173-64CF-164B-B0CE-A6C46C9856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793" y="2079466"/>
            <a:ext cx="2058687" cy="154630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9DF2AD4C-626E-F343-A0A7-DF28F9E812A5}"/>
              </a:ext>
            </a:extLst>
          </p:cNvPr>
          <p:cNvSpPr txBox="1"/>
          <p:nvPr/>
        </p:nvSpPr>
        <p:spPr>
          <a:xfrm>
            <a:off x="6833792" y="3752786"/>
            <a:ext cx="2058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E75326"/>
                </a:solidFill>
              </a:rPr>
              <a:t>RIE of Si3N4 - 0.8 µm deep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2349FB0-9A9E-AF46-93FB-D5ACEF8279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197" y="2073800"/>
            <a:ext cx="2066230" cy="1551968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A686BF78-00BC-A947-A6F3-8E9C3767C2E5}"/>
              </a:ext>
            </a:extLst>
          </p:cNvPr>
          <p:cNvSpPr txBox="1"/>
          <p:nvPr/>
        </p:nvSpPr>
        <p:spPr>
          <a:xfrm>
            <a:off x="4657196" y="3752786"/>
            <a:ext cx="20662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E75326"/>
                </a:solidFill>
              </a:rPr>
              <a:t>RIE of Si </a:t>
            </a:r>
            <a:r>
              <a:rPr lang="mr-IN" sz="1100" dirty="0">
                <a:solidFill>
                  <a:srgbClr val="E75326"/>
                </a:solidFill>
              </a:rPr>
              <a:t>–</a:t>
            </a:r>
            <a:r>
              <a:rPr lang="en-US" sz="1100" dirty="0">
                <a:solidFill>
                  <a:srgbClr val="E75326"/>
                </a:solidFill>
              </a:rPr>
              <a:t> 0.8 µm deep - Anisotropic profile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881A936-6067-0846-B134-68A57CB3B153}"/>
              </a:ext>
            </a:extLst>
          </p:cNvPr>
          <p:cNvSpPr txBox="1"/>
          <p:nvPr/>
        </p:nvSpPr>
        <p:spPr>
          <a:xfrm>
            <a:off x="0" y="111694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4972AB"/>
                </a:solidFill>
              </a:rPr>
              <a:t>Fluorinated chemistry</a:t>
            </a:r>
          </a:p>
        </p:txBody>
      </p:sp>
    </p:spTree>
    <p:extLst>
      <p:ext uri="{BB962C8B-B14F-4D97-AF65-F5344CB8AC3E}">
        <p14:creationId xmlns:p14="http://schemas.microsoft.com/office/powerpoint/2010/main" val="3320612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DA0870-1899-CE40-AE99-E525FACC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Rie of </a:t>
            </a:r>
            <a:r>
              <a:rPr lang="fr-FR" dirty="0" err="1"/>
              <a:t>metals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31132D-4246-DB45-AF21-1EB5E6BE497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712BB2-6146-C643-A45F-85083C173DE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210RL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7FE759-2BDF-014D-B034-246FC380F86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11020DC-D493-5E46-ACE1-FD1C0DE3E62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F7EF106-8D17-C145-BD04-C5039AD00633}"/>
              </a:ext>
            </a:extLst>
          </p:cNvPr>
          <p:cNvSpPr txBox="1"/>
          <p:nvPr/>
        </p:nvSpPr>
        <p:spPr>
          <a:xfrm>
            <a:off x="296459" y="3741022"/>
            <a:ext cx="20047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solidFill>
                  <a:srgbClr val="E75326"/>
                </a:solidFill>
              </a:rPr>
              <a:t>Nb</a:t>
            </a:r>
            <a:r>
              <a:rPr lang="en-US" sz="1100" dirty="0">
                <a:solidFill>
                  <a:srgbClr val="E75326"/>
                </a:solidFill>
              </a:rPr>
              <a:t> etching with PR mask </a:t>
            </a:r>
            <a:r>
              <a:rPr lang="mr-IN" sz="1100" dirty="0">
                <a:solidFill>
                  <a:srgbClr val="E75326"/>
                </a:solidFill>
              </a:rPr>
              <a:t>–</a:t>
            </a:r>
            <a:r>
              <a:rPr lang="en-US" sz="1100" dirty="0">
                <a:solidFill>
                  <a:srgbClr val="E75326"/>
                </a:solidFill>
              </a:rPr>
              <a:t> Anisotropic profile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FB5801-32E5-194D-8841-B59CC7A53B58}"/>
              </a:ext>
            </a:extLst>
          </p:cNvPr>
          <p:cNvSpPr/>
          <p:nvPr/>
        </p:nvSpPr>
        <p:spPr>
          <a:xfrm>
            <a:off x="4657196" y="3741022"/>
            <a:ext cx="19744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100" dirty="0">
                <a:solidFill>
                  <a:srgbClr val="E75326"/>
                </a:solidFill>
                <a:cs typeface="Arial" panose="020B0604020202020204" pitchFamily="34" charset="0"/>
              </a:rPr>
              <a:t>RIE of </a:t>
            </a:r>
            <a:r>
              <a:rPr lang="en-US" sz="1100" dirty="0" err="1">
                <a:solidFill>
                  <a:srgbClr val="E75326"/>
                </a:solidFill>
                <a:cs typeface="Arial" panose="020B0604020202020204" pitchFamily="34" charset="0"/>
              </a:rPr>
              <a:t>Nb</a:t>
            </a:r>
            <a:r>
              <a:rPr lang="en-US" sz="1100" dirty="0">
                <a:solidFill>
                  <a:srgbClr val="E75326"/>
                </a:solidFill>
                <a:cs typeface="Arial" panose="020B0604020202020204" pitchFamily="34" charset="0"/>
              </a:rPr>
              <a:t> / Ta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BE6F0F-2A74-D441-BDBA-AB1D78DF687A}"/>
              </a:ext>
            </a:extLst>
          </p:cNvPr>
          <p:cNvSpPr/>
          <p:nvPr/>
        </p:nvSpPr>
        <p:spPr>
          <a:xfrm>
            <a:off x="296459" y="2079466"/>
            <a:ext cx="2004754" cy="1603803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CDB15A-3285-5640-A474-CE3BD9A5BB75}"/>
              </a:ext>
            </a:extLst>
          </p:cNvPr>
          <p:cNvSpPr/>
          <p:nvPr/>
        </p:nvSpPr>
        <p:spPr>
          <a:xfrm>
            <a:off x="4657196" y="2103694"/>
            <a:ext cx="1974469" cy="1579575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AF524B0-0A91-D549-B7C1-D047C4442B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578" y="2095750"/>
            <a:ext cx="2135253" cy="160381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FC6539D-EE02-8740-AF5B-88D9EEC43323}"/>
              </a:ext>
            </a:extLst>
          </p:cNvPr>
          <p:cNvSpPr txBox="1"/>
          <p:nvPr/>
        </p:nvSpPr>
        <p:spPr>
          <a:xfrm>
            <a:off x="6742030" y="3741022"/>
            <a:ext cx="1986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solidFill>
                  <a:srgbClr val="E75326"/>
                </a:solidFill>
              </a:rPr>
              <a:t>Ti</a:t>
            </a:r>
            <a:r>
              <a:rPr lang="en-US" sz="1100" dirty="0">
                <a:solidFill>
                  <a:srgbClr val="E75326"/>
                </a:solidFill>
              </a:rPr>
              <a:t> etching with PR mask - Anisotropic profile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0145CF-E46E-4743-A12E-6D0C094F0A39}"/>
              </a:ext>
            </a:extLst>
          </p:cNvPr>
          <p:cNvSpPr/>
          <p:nvPr/>
        </p:nvSpPr>
        <p:spPr>
          <a:xfrm>
            <a:off x="6742030" y="2103694"/>
            <a:ext cx="1986680" cy="1589343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A00329D-D326-A24F-AB61-992AFC8D79A7}"/>
              </a:ext>
            </a:extLst>
          </p:cNvPr>
          <p:cNvSpPr txBox="1"/>
          <p:nvPr/>
        </p:nvSpPr>
        <p:spPr>
          <a:xfrm>
            <a:off x="2328906" y="3741022"/>
            <a:ext cx="22179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E75326"/>
                </a:solidFill>
              </a:rPr>
              <a:t>Ta etching with PR mask </a:t>
            </a:r>
            <a:r>
              <a:rPr lang="mr-IN" sz="1100" dirty="0">
                <a:solidFill>
                  <a:srgbClr val="E75326"/>
                </a:solidFill>
              </a:rPr>
              <a:t>–</a:t>
            </a:r>
            <a:r>
              <a:rPr lang="en-US" sz="1100" dirty="0">
                <a:solidFill>
                  <a:srgbClr val="E75326"/>
                </a:solidFill>
              </a:rPr>
              <a:t> Anisotropic profile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EC2097F-621F-4D43-A9DD-F52EB6711569}"/>
              </a:ext>
            </a:extLst>
          </p:cNvPr>
          <p:cNvSpPr txBox="1"/>
          <p:nvPr/>
        </p:nvSpPr>
        <p:spPr>
          <a:xfrm>
            <a:off x="0" y="111694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4972AB"/>
                </a:solidFill>
              </a:rPr>
              <a:t>Fluorinated chemistry</a:t>
            </a:r>
          </a:p>
        </p:txBody>
      </p:sp>
    </p:spTree>
    <p:extLst>
      <p:ext uri="{BB962C8B-B14F-4D97-AF65-F5344CB8AC3E}">
        <p14:creationId xmlns:p14="http://schemas.microsoft.com/office/powerpoint/2010/main" val="2647974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Rie of </a:t>
            </a:r>
            <a:r>
              <a:rPr lang="fr-FR" dirty="0" err="1"/>
              <a:t>metals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210RL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42547FD-6EBD-DB4B-9C2B-3F10249A231D}"/>
              </a:ext>
            </a:extLst>
          </p:cNvPr>
          <p:cNvSpPr txBox="1"/>
          <p:nvPr/>
        </p:nvSpPr>
        <p:spPr>
          <a:xfrm>
            <a:off x="845143" y="4172777"/>
            <a:ext cx="3001516" cy="27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 err="1">
                <a:solidFill>
                  <a:srgbClr val="E75326"/>
                </a:solidFill>
              </a:rPr>
              <a:t>AlCu</a:t>
            </a:r>
            <a:r>
              <a:rPr lang="en-US" sz="1100" dirty="0">
                <a:solidFill>
                  <a:srgbClr val="E75326"/>
                </a:solidFill>
              </a:rPr>
              <a:t> Etching with PR mask </a:t>
            </a:r>
            <a:r>
              <a:rPr lang="mr-IN" sz="1100" dirty="0">
                <a:solidFill>
                  <a:srgbClr val="E75326"/>
                </a:solidFill>
              </a:rPr>
              <a:t>–</a:t>
            </a:r>
            <a:r>
              <a:rPr lang="en-US" sz="1100" dirty="0">
                <a:solidFill>
                  <a:srgbClr val="E75326"/>
                </a:solidFill>
              </a:rPr>
              <a:t> Selective process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62CFEDF-55E9-C641-8C8E-4D2357F8B07B}"/>
              </a:ext>
            </a:extLst>
          </p:cNvPr>
          <p:cNvSpPr txBox="1"/>
          <p:nvPr/>
        </p:nvSpPr>
        <p:spPr>
          <a:xfrm>
            <a:off x="0" y="111694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4972AB"/>
                </a:solidFill>
              </a:rPr>
              <a:t>Chlorinated chemistry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30EAEB1-E815-E44D-A26F-E035E2867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13860"/>
            <a:ext cx="3001516" cy="225447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493BC65-EE98-964F-8D5F-8DB466244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43" y="1813860"/>
            <a:ext cx="3001516" cy="225447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1124C5DB-EE01-7E41-8540-7C980F24962B}"/>
              </a:ext>
            </a:extLst>
          </p:cNvPr>
          <p:cNvSpPr txBox="1"/>
          <p:nvPr/>
        </p:nvSpPr>
        <p:spPr>
          <a:xfrm>
            <a:off x="5076056" y="4172778"/>
            <a:ext cx="3001516" cy="27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>
                <a:solidFill>
                  <a:srgbClr val="E75326"/>
                </a:solidFill>
              </a:rPr>
              <a:t>Mo Etching </a:t>
            </a:r>
            <a:r>
              <a:rPr lang="en-US" sz="1100" dirty="0">
                <a:solidFill>
                  <a:srgbClr val="E75326"/>
                </a:solidFill>
              </a:rPr>
              <a:t>with PR mask</a:t>
            </a:r>
          </a:p>
        </p:txBody>
      </p:sp>
    </p:spTree>
    <p:extLst>
      <p:ext uri="{BB962C8B-B14F-4D97-AF65-F5344CB8AC3E}">
        <p14:creationId xmlns:p14="http://schemas.microsoft.com/office/powerpoint/2010/main" val="1809232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Rie of III-V compounds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210RL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DDD1FCD-76A4-4B40-A801-548C071AF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85" y="2146915"/>
            <a:ext cx="1954873" cy="146832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64B4569-064E-E14F-B243-C8CE076CB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580" y="2086551"/>
            <a:ext cx="2110146" cy="158495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EABB54D-476B-5340-A1D3-A82A6EA11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197" y="2064668"/>
            <a:ext cx="2078387" cy="15611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461299E-7911-2A44-B947-1F55F376E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94" y="2066739"/>
            <a:ext cx="2061616" cy="154850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328EB74-ED3A-8F45-9EFE-F153664925EB}"/>
              </a:ext>
            </a:extLst>
          </p:cNvPr>
          <p:cNvSpPr txBox="1"/>
          <p:nvPr/>
        </p:nvSpPr>
        <p:spPr>
          <a:xfrm>
            <a:off x="296459" y="3752786"/>
            <a:ext cx="20047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E75326"/>
                </a:solidFill>
              </a:rPr>
              <a:t>RIE of </a:t>
            </a:r>
            <a:r>
              <a:rPr lang="fr-FR" sz="1100" dirty="0" err="1">
                <a:solidFill>
                  <a:srgbClr val="E75326"/>
                </a:solidFill>
              </a:rPr>
              <a:t>GaAs</a:t>
            </a:r>
            <a:r>
              <a:rPr lang="fr-FR" sz="1100" dirty="0">
                <a:solidFill>
                  <a:srgbClr val="E75326"/>
                </a:solidFill>
              </a:rPr>
              <a:t> </a:t>
            </a:r>
            <a:r>
              <a:rPr lang="mr-IN" sz="1100" dirty="0">
                <a:solidFill>
                  <a:srgbClr val="E75326"/>
                </a:solidFill>
              </a:rPr>
              <a:t>–</a:t>
            </a:r>
            <a:r>
              <a:rPr lang="fr-FR" sz="1100" dirty="0">
                <a:solidFill>
                  <a:srgbClr val="E75326"/>
                </a:solidFill>
              </a:rPr>
              <a:t> High </a:t>
            </a:r>
            <a:r>
              <a:rPr lang="fr-FR" sz="1100" dirty="0" err="1">
                <a:solidFill>
                  <a:srgbClr val="E75326"/>
                </a:solidFill>
              </a:rPr>
              <a:t>etch</a:t>
            </a:r>
            <a:r>
              <a:rPr lang="fr-FR" sz="1100" dirty="0">
                <a:solidFill>
                  <a:srgbClr val="E75326"/>
                </a:solidFill>
              </a:rPr>
              <a:t> rate </a:t>
            </a:r>
            <a:r>
              <a:rPr lang="mr-IN" sz="1100" dirty="0">
                <a:solidFill>
                  <a:srgbClr val="E75326"/>
                </a:solidFill>
              </a:rPr>
              <a:t>–</a:t>
            </a:r>
            <a:r>
              <a:rPr lang="fr-FR" sz="1100" dirty="0">
                <a:solidFill>
                  <a:srgbClr val="E75326"/>
                </a:solidFill>
              </a:rPr>
              <a:t> High </a:t>
            </a:r>
            <a:r>
              <a:rPr lang="fr-FR" sz="1100" dirty="0" err="1">
                <a:solidFill>
                  <a:srgbClr val="E75326"/>
                </a:solidFill>
              </a:rPr>
              <a:t>selectivity</a:t>
            </a:r>
            <a:endParaRPr lang="en-US" sz="1100" dirty="0">
              <a:solidFill>
                <a:srgbClr val="E75326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C81C878-B9C6-D449-ACCE-8F0F6D8B7095}"/>
              </a:ext>
            </a:extLst>
          </p:cNvPr>
          <p:cNvSpPr txBox="1"/>
          <p:nvPr/>
        </p:nvSpPr>
        <p:spPr>
          <a:xfrm>
            <a:off x="2429963" y="3752786"/>
            <a:ext cx="20047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E75326"/>
                </a:solidFill>
              </a:rPr>
              <a:t>RIE of </a:t>
            </a:r>
            <a:r>
              <a:rPr lang="fr-FR" sz="1100" dirty="0" err="1">
                <a:solidFill>
                  <a:srgbClr val="E75326"/>
                </a:solidFill>
              </a:rPr>
              <a:t>AlGaInP</a:t>
            </a:r>
            <a:r>
              <a:rPr lang="fr-FR" sz="1100" dirty="0">
                <a:solidFill>
                  <a:srgbClr val="E75326"/>
                </a:solidFill>
              </a:rPr>
              <a:t> </a:t>
            </a:r>
            <a:r>
              <a:rPr lang="mr-IN" sz="1100" dirty="0">
                <a:solidFill>
                  <a:srgbClr val="E75326"/>
                </a:solidFill>
              </a:rPr>
              <a:t>–</a:t>
            </a:r>
            <a:r>
              <a:rPr lang="fr-FR" sz="1100" dirty="0">
                <a:solidFill>
                  <a:srgbClr val="E75326"/>
                </a:solidFill>
              </a:rPr>
              <a:t> PR </a:t>
            </a:r>
            <a:r>
              <a:rPr lang="fr-FR" sz="1100" dirty="0" err="1">
                <a:solidFill>
                  <a:srgbClr val="E75326"/>
                </a:solidFill>
              </a:rPr>
              <a:t>mask</a:t>
            </a:r>
            <a:endParaRPr lang="en-US" sz="1100" dirty="0">
              <a:solidFill>
                <a:srgbClr val="E75326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AA93D20-F532-074E-BA58-093FB83EAE5E}"/>
              </a:ext>
            </a:extLst>
          </p:cNvPr>
          <p:cNvSpPr txBox="1"/>
          <p:nvPr/>
        </p:nvSpPr>
        <p:spPr>
          <a:xfrm>
            <a:off x="4657197" y="3752786"/>
            <a:ext cx="20047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E75326"/>
                </a:solidFill>
              </a:rPr>
              <a:t>RIE of </a:t>
            </a:r>
            <a:r>
              <a:rPr lang="fr-FR" sz="1100" dirty="0" err="1">
                <a:solidFill>
                  <a:srgbClr val="E75326"/>
                </a:solidFill>
              </a:rPr>
              <a:t>GaN</a:t>
            </a:r>
            <a:r>
              <a:rPr lang="fr-FR" sz="1100" dirty="0">
                <a:solidFill>
                  <a:srgbClr val="E75326"/>
                </a:solidFill>
              </a:rPr>
              <a:t> </a:t>
            </a:r>
            <a:r>
              <a:rPr lang="mr-IN" sz="1100" dirty="0">
                <a:solidFill>
                  <a:srgbClr val="E75326"/>
                </a:solidFill>
              </a:rPr>
              <a:t>–</a:t>
            </a:r>
            <a:r>
              <a:rPr lang="fr-FR" sz="1100" dirty="0">
                <a:solidFill>
                  <a:srgbClr val="E75326"/>
                </a:solidFill>
              </a:rPr>
              <a:t> SiO2 </a:t>
            </a:r>
            <a:r>
              <a:rPr lang="fr-FR" sz="1100" dirty="0" err="1">
                <a:solidFill>
                  <a:srgbClr val="E75326"/>
                </a:solidFill>
              </a:rPr>
              <a:t>mask</a:t>
            </a:r>
            <a:endParaRPr lang="en-US" sz="1100" dirty="0">
              <a:solidFill>
                <a:srgbClr val="E75326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B01781A-35F7-7946-ADCA-4255999D2EF3}"/>
              </a:ext>
            </a:extLst>
          </p:cNvPr>
          <p:cNvSpPr txBox="1"/>
          <p:nvPr/>
        </p:nvSpPr>
        <p:spPr>
          <a:xfrm>
            <a:off x="6887726" y="3752786"/>
            <a:ext cx="20047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E75326"/>
                </a:solidFill>
              </a:rPr>
              <a:t>RIE of </a:t>
            </a:r>
            <a:r>
              <a:rPr lang="fr-FR" sz="1100" dirty="0" err="1">
                <a:solidFill>
                  <a:srgbClr val="E75326"/>
                </a:solidFill>
              </a:rPr>
              <a:t>InP</a:t>
            </a:r>
            <a:r>
              <a:rPr lang="fr-FR" sz="1100" dirty="0">
                <a:solidFill>
                  <a:srgbClr val="E75326"/>
                </a:solidFill>
              </a:rPr>
              <a:t> </a:t>
            </a:r>
            <a:r>
              <a:rPr lang="mr-IN" sz="1100" dirty="0">
                <a:solidFill>
                  <a:srgbClr val="E75326"/>
                </a:solidFill>
              </a:rPr>
              <a:t>–</a:t>
            </a:r>
            <a:r>
              <a:rPr lang="fr-FR" sz="1100" dirty="0">
                <a:solidFill>
                  <a:srgbClr val="E75326"/>
                </a:solidFill>
              </a:rPr>
              <a:t> High </a:t>
            </a:r>
            <a:r>
              <a:rPr lang="fr-FR" sz="1100" dirty="0" err="1">
                <a:solidFill>
                  <a:srgbClr val="E75326"/>
                </a:solidFill>
              </a:rPr>
              <a:t>etch</a:t>
            </a:r>
            <a:r>
              <a:rPr lang="fr-FR" sz="1100" dirty="0">
                <a:solidFill>
                  <a:srgbClr val="E75326"/>
                </a:solidFill>
              </a:rPr>
              <a:t> rate</a:t>
            </a:r>
            <a:endParaRPr lang="en-US" sz="1100" dirty="0">
              <a:solidFill>
                <a:srgbClr val="E753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24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High </a:t>
            </a:r>
            <a:r>
              <a:rPr lang="fr-FR" dirty="0" err="1"/>
              <a:t>etch</a:t>
            </a:r>
            <a:r>
              <a:rPr lang="fr-FR" dirty="0"/>
              <a:t> rates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210RL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Excellent </a:t>
            </a:r>
            <a:r>
              <a:rPr lang="fr-FR" dirty="0" err="1"/>
              <a:t>Uniformities</a:t>
            </a:r>
            <a:endParaRPr lang="fr-FR" dirty="0"/>
          </a:p>
        </p:txBody>
      </p:sp>
      <p:graphicFrame>
        <p:nvGraphicFramePr>
          <p:cNvPr id="9" name="Espace réservé du contenu 44">
            <a:extLst>
              <a:ext uri="{FF2B5EF4-FFF2-40B4-BE49-F238E27FC236}">
                <a16:creationId xmlns:a16="http://schemas.microsoft.com/office/drawing/2014/main" id="{1BE4EA51-4582-334E-B971-7C1E3BDEC9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7092994"/>
              </p:ext>
            </p:extLst>
          </p:nvPr>
        </p:nvGraphicFramePr>
        <p:xfrm>
          <a:off x="467544" y="1203598"/>
          <a:ext cx="8229600" cy="3308380"/>
        </p:xfrm>
        <a:graphic>
          <a:graphicData uri="http://schemas.openxmlformats.org/drawingml/2006/table">
            <a:tbl>
              <a:tblPr firstRow="1" bandRow="1"/>
              <a:tblGrid>
                <a:gridCol w="2047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2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2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6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10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4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Etch rate</a:t>
                      </a:r>
                    </a:p>
                    <a:p>
                      <a:pPr algn="ctr"/>
                      <a:r>
                        <a:rPr lang="en-US" sz="1400" b="0" noProof="0" dirty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(nm/min)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Selectivity</a:t>
                      </a:r>
                    </a:p>
                    <a:p>
                      <a:pPr algn="ctr"/>
                      <a:r>
                        <a:rPr lang="en-US" sz="1400" b="0" noProof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(vs mask)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Uniformity</a:t>
                      </a:r>
                    </a:p>
                    <a:p>
                      <a:pPr algn="ctr"/>
                      <a:r>
                        <a:rPr lang="en-US" sz="1400" b="0" noProof="0">
                          <a:solidFill>
                            <a:srgbClr val="4343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(across wafer)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kern="1200" noProof="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Polymers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400</a:t>
                      </a:r>
                      <a:endParaRPr lang="en-US" sz="1200" dirty="0">
                        <a:solidFill>
                          <a:srgbClr val="43434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  <a:endParaRPr lang="en-US" sz="1200" dirty="0">
                        <a:solidFill>
                          <a:srgbClr val="43434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±5%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SiO</a:t>
                      </a:r>
                      <a:r>
                        <a:rPr lang="en-US" sz="1200" baseline="-25000" noProof="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45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&gt; 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±3%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US" sz="1200" baseline="-25000" noProof="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200" noProof="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200" baseline="-25000" noProof="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&gt; 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±3%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 err="1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InP</a:t>
                      </a:r>
                      <a:endParaRPr lang="en-US" sz="1200" baseline="-25000" noProof="0" dirty="0">
                        <a:solidFill>
                          <a:srgbClr val="E7532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SiO2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80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noProof="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&gt; 50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±3%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baseline="0" noProof="0" dirty="0" err="1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GaN</a:t>
                      </a:r>
                      <a:endParaRPr lang="en-US" sz="1200" baseline="0" noProof="0" dirty="0">
                        <a:solidFill>
                          <a:srgbClr val="E7532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baseline="0" noProof="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SiO2</a:t>
                      </a:r>
                      <a:endParaRPr lang="en-US" sz="1200" baseline="0" noProof="0" dirty="0">
                        <a:solidFill>
                          <a:srgbClr val="43434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buFont typeface="Wingdings"/>
                        <a:buNone/>
                      </a:pPr>
                      <a:r>
                        <a:rPr lang="en-US" sz="1200" baseline="0" noProof="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baseline="0" noProof="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±5%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baseline="0" noProof="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baseline="0" noProof="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buFont typeface="Wingdings"/>
                        <a:buNone/>
                      </a:pPr>
                      <a:r>
                        <a:rPr lang="en-US" sz="1200" baseline="0" noProof="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baseline="0" noProof="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±5%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6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baseline="0" noProof="0" dirty="0">
                          <a:solidFill>
                            <a:srgbClr val="E75326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180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±5%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6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baseline="0" noProof="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</a:t>
                      </a:r>
                      <a:endParaRPr lang="en-US" sz="1200" baseline="-25000" noProof="0" dirty="0">
                        <a:solidFill>
                          <a:srgbClr val="E7532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PR</a:t>
                      </a:r>
                      <a:endParaRPr lang="en-US" sz="1200" dirty="0">
                        <a:solidFill>
                          <a:srgbClr val="43434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90</a:t>
                      </a:r>
                      <a:endParaRPr lang="en-US" sz="1200" dirty="0">
                        <a:solidFill>
                          <a:srgbClr val="43434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&gt; 0.5</a:t>
                      </a:r>
                      <a:endParaRPr lang="en-US" sz="1200" dirty="0">
                        <a:solidFill>
                          <a:srgbClr val="43434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±5%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6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baseline="0" noProof="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</a:t>
                      </a:r>
                      <a:endParaRPr lang="en-US" sz="1200" baseline="-25000" noProof="0" dirty="0">
                        <a:solidFill>
                          <a:srgbClr val="E7532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PR</a:t>
                      </a:r>
                      <a:endParaRPr lang="en-US" sz="1200" dirty="0">
                        <a:solidFill>
                          <a:srgbClr val="43434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25</a:t>
                      </a:r>
                      <a:endParaRPr lang="en-US" sz="1200" dirty="0">
                        <a:solidFill>
                          <a:srgbClr val="43434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0.3</a:t>
                      </a:r>
                      <a:endParaRPr lang="en-US" sz="1200" dirty="0">
                        <a:solidFill>
                          <a:srgbClr val="43434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±5%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36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baseline="0" noProof="0" dirty="0">
                          <a:solidFill>
                            <a:srgbClr val="E7532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</a:t>
                      </a:r>
                      <a:endParaRPr lang="en-US" sz="1200" baseline="-25000" noProof="0" dirty="0">
                        <a:solidFill>
                          <a:srgbClr val="E7532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PR</a:t>
                      </a:r>
                      <a:endParaRPr lang="en-US" sz="1200" dirty="0">
                        <a:solidFill>
                          <a:srgbClr val="43434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110</a:t>
                      </a:r>
                      <a:endParaRPr lang="en-US" sz="1200" dirty="0">
                        <a:solidFill>
                          <a:srgbClr val="43434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20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&gt; 0.5</a:t>
                      </a:r>
                      <a:endParaRPr lang="en-US" sz="1200" dirty="0">
                        <a:solidFill>
                          <a:srgbClr val="434342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rgbClr val="43434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±5%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196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B3348515-1ACD-204F-B49E-43D911222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Rie source for </a:t>
            </a:r>
            <a:r>
              <a:rPr lang="fr-FR" dirty="0" err="1"/>
              <a:t>sputter-etch</a:t>
            </a:r>
            <a:br>
              <a:rPr lang="fr-FR" dirty="0"/>
            </a:br>
            <a:r>
              <a:rPr lang="fr-FR" b="1" dirty="0" err="1"/>
              <a:t>Corial</a:t>
            </a:r>
            <a:r>
              <a:rPr lang="fr-FR" b="1" dirty="0"/>
              <a:t> 210RL</a:t>
            </a:r>
          </a:p>
        </p:txBody>
      </p:sp>
    </p:spTree>
    <p:extLst>
      <p:ext uri="{BB962C8B-B14F-4D97-AF65-F5344CB8AC3E}">
        <p14:creationId xmlns:p14="http://schemas.microsoft.com/office/powerpoint/2010/main" val="1969716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DA0870-1899-CE40-AE99-E525FACC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Sputter</a:t>
            </a:r>
            <a:r>
              <a:rPr lang="fr-FR" dirty="0"/>
              <a:t> </a:t>
            </a:r>
            <a:r>
              <a:rPr lang="fr-FR" dirty="0" err="1"/>
              <a:t>etch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31132D-4246-DB45-AF21-1EB5E6BE497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712BB2-6146-C643-A45F-85083C173DE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210RL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7FE759-2BDF-014D-B034-246FC380F86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11020DC-D493-5E46-ACE1-FD1C0DE3E62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71742" y="612775"/>
            <a:ext cx="3156242" cy="260061"/>
          </a:xfrm>
        </p:spPr>
        <p:txBody>
          <a:bodyPr/>
          <a:lstStyle/>
          <a:p>
            <a:r>
              <a:rPr lang="fr-FR" dirty="0"/>
              <a:t>RIE </a:t>
            </a:r>
            <a:r>
              <a:rPr lang="fr-FR" dirty="0" err="1"/>
              <a:t>process</a:t>
            </a:r>
            <a:r>
              <a:rPr lang="fr-FR" dirty="0"/>
              <a:t> </a:t>
            </a:r>
            <a:r>
              <a:rPr lang="fr-FR" dirty="0" err="1"/>
              <a:t>chamber</a:t>
            </a:r>
            <a:r>
              <a:rPr lang="fr-FR" dirty="0"/>
              <a:t> for </a:t>
            </a:r>
            <a:r>
              <a:rPr lang="fr-FR" dirty="0" err="1"/>
              <a:t>etching</a:t>
            </a:r>
            <a:r>
              <a:rPr lang="fr-FR" dirty="0"/>
              <a:t> and </a:t>
            </a:r>
            <a:r>
              <a:rPr lang="fr-FR" dirty="0" err="1"/>
              <a:t>sputtering</a:t>
            </a:r>
            <a:r>
              <a:rPr lang="fr-FR" dirty="0"/>
              <a:t> </a:t>
            </a:r>
          </a:p>
          <a:p>
            <a:endParaRPr lang="fr-FR" dirty="0"/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391D2F4E-2432-7141-AFF1-8781B102D2A3}"/>
              </a:ext>
            </a:extLst>
          </p:cNvPr>
          <p:cNvSpPr txBox="1"/>
          <p:nvPr/>
        </p:nvSpPr>
        <p:spPr>
          <a:xfrm>
            <a:off x="2783743" y="886992"/>
            <a:ext cx="26753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E74D18"/>
                </a:solidFill>
                <a:latin typeface="Century Gothic" charset="0"/>
                <a:ea typeface="Century Gothic" charset="0"/>
                <a:cs typeface="Century Gothic" charset="0"/>
              </a:rPr>
              <a:t>LINER </a:t>
            </a:r>
            <a:r>
              <a:rPr lang="fr-FR" sz="20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TO COLLECT </a:t>
            </a:r>
            <a:r>
              <a:rPr lang="fr-FR" sz="2000" dirty="0">
                <a:solidFill>
                  <a:srgbClr val="2980B9"/>
                </a:solidFill>
                <a:latin typeface="Century Gothic" charset="0"/>
                <a:ea typeface="Century Gothic" charset="0"/>
                <a:cs typeface="Century Gothic" charset="0"/>
              </a:rPr>
              <a:t>ETCH-BY-PRODUCTS</a:t>
            </a:r>
            <a:r>
              <a:rPr lang="fr-FR" sz="2000" dirty="0">
                <a:solidFill>
                  <a:srgbClr val="888886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AND</a:t>
            </a:r>
            <a:r>
              <a:rPr lang="fr-FR" sz="2000" dirty="0">
                <a:solidFill>
                  <a:srgbClr val="888886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>
                <a:solidFill>
                  <a:srgbClr val="2980B9"/>
                </a:solidFill>
                <a:latin typeface="Century Gothic" charset="0"/>
                <a:ea typeface="Century Gothic" charset="0"/>
                <a:cs typeface="Century Gothic" charset="0"/>
              </a:rPr>
              <a:t>SPUTTERED MATERIALS</a:t>
            </a:r>
            <a:endParaRPr lang="fr-FR" sz="2800" dirty="0">
              <a:solidFill>
                <a:srgbClr val="2980B9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80" name="Group 4">
            <a:extLst>
              <a:ext uri="{FF2B5EF4-FFF2-40B4-BE49-F238E27FC236}">
                <a16:creationId xmlns:a16="http://schemas.microsoft.com/office/drawing/2014/main" id="{F1C536DD-E243-294B-9AB8-13C54DD10853}"/>
              </a:ext>
            </a:extLst>
          </p:cNvPr>
          <p:cNvGrpSpPr/>
          <p:nvPr/>
        </p:nvGrpSpPr>
        <p:grpSpPr>
          <a:xfrm>
            <a:off x="3079101" y="4008653"/>
            <a:ext cx="737561" cy="601424"/>
            <a:chOff x="1351001" y="3575341"/>
            <a:chExt cx="1087828" cy="887039"/>
          </a:xfrm>
        </p:grpSpPr>
        <p:sp>
          <p:nvSpPr>
            <p:cNvPr id="81" name="Freeform 6">
              <a:extLst>
                <a:ext uri="{FF2B5EF4-FFF2-40B4-BE49-F238E27FC236}">
                  <a16:creationId xmlns:a16="http://schemas.microsoft.com/office/drawing/2014/main" id="{1D73DEE9-B43A-7548-8A35-B619C207C995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1383141" y="3632117"/>
              <a:ext cx="1055688" cy="830263"/>
            </a:xfrm>
            <a:custGeom>
              <a:avLst/>
              <a:gdLst>
                <a:gd name="T0" fmla="*/ 349 w 379"/>
                <a:gd name="T1" fmla="*/ 51 h 298"/>
                <a:gd name="T2" fmla="*/ 130 w 379"/>
                <a:gd name="T3" fmla="*/ 0 h 298"/>
                <a:gd name="T4" fmla="*/ 109 w 379"/>
                <a:gd name="T5" fmla="*/ 17 h 298"/>
                <a:gd name="T6" fmla="*/ 52 w 379"/>
                <a:gd name="T7" fmla="*/ 135 h 298"/>
                <a:gd name="T8" fmla="*/ 0 w 379"/>
                <a:gd name="T9" fmla="*/ 206 h 298"/>
                <a:gd name="T10" fmla="*/ 376 w 379"/>
                <a:gd name="T11" fmla="*/ 298 h 298"/>
                <a:gd name="T12" fmla="*/ 379 w 379"/>
                <a:gd name="T13" fmla="*/ 213 h 298"/>
                <a:gd name="T14" fmla="*/ 349 w 379"/>
                <a:gd name="T15" fmla="*/ 51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9" h="298">
                  <a:moveTo>
                    <a:pt x="349" y="51"/>
                  </a:moveTo>
                  <a:cubicBezTo>
                    <a:pt x="262" y="48"/>
                    <a:pt x="189" y="28"/>
                    <a:pt x="130" y="0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104" y="259"/>
                    <a:pt x="230" y="298"/>
                    <a:pt x="376" y="298"/>
                  </a:cubicBezTo>
                  <a:cubicBezTo>
                    <a:pt x="379" y="213"/>
                    <a:pt x="379" y="213"/>
                    <a:pt x="379" y="213"/>
                  </a:cubicBezTo>
                  <a:lnTo>
                    <a:pt x="349" y="51"/>
                  </a:lnTo>
                  <a:close/>
                </a:path>
              </a:pathLst>
            </a:custGeom>
            <a:gradFill>
              <a:gsLst>
                <a:gs pos="27000">
                  <a:srgbClr val="16A085"/>
                </a:gs>
                <a:gs pos="51000">
                  <a:srgbClr val="52E7CA"/>
                </a:gs>
                <a:gs pos="67000">
                  <a:srgbClr val="16A085"/>
                </a:gs>
              </a:gsLst>
              <a:lin ang="6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id="{E36577C9-2DDC-7546-8EF4-8DFD76428C7D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1351001" y="4005588"/>
              <a:ext cx="1055688" cy="454025"/>
            </a:xfrm>
            <a:custGeom>
              <a:avLst/>
              <a:gdLst>
                <a:gd name="T0" fmla="*/ 52 w 379"/>
                <a:gd name="T1" fmla="*/ 0 h 163"/>
                <a:gd name="T2" fmla="*/ 0 w 379"/>
                <a:gd name="T3" fmla="*/ 71 h 163"/>
                <a:gd name="T4" fmla="*/ 376 w 379"/>
                <a:gd name="T5" fmla="*/ 163 h 163"/>
                <a:gd name="T6" fmla="*/ 379 w 379"/>
                <a:gd name="T7" fmla="*/ 78 h 163"/>
                <a:gd name="T8" fmla="*/ 52 w 379"/>
                <a:gd name="T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163">
                  <a:moveTo>
                    <a:pt x="52" y="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104" y="124"/>
                    <a:pt x="230" y="163"/>
                    <a:pt x="376" y="163"/>
                  </a:cubicBezTo>
                  <a:cubicBezTo>
                    <a:pt x="379" y="78"/>
                    <a:pt x="379" y="78"/>
                    <a:pt x="379" y="78"/>
                  </a:cubicBezTo>
                  <a:cubicBezTo>
                    <a:pt x="250" y="77"/>
                    <a:pt x="141" y="44"/>
                    <a:pt x="52" y="0"/>
                  </a:cubicBezTo>
                  <a:close/>
                </a:path>
              </a:pathLst>
            </a:custGeom>
            <a:solidFill>
              <a:srgbClr val="2D3F5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9288A348-2E2E-4D49-A599-B9955450DB3F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1409203" y="3575341"/>
              <a:ext cx="369888" cy="584200"/>
            </a:xfrm>
            <a:custGeom>
              <a:avLst/>
              <a:gdLst>
                <a:gd name="T0" fmla="*/ 133 w 133"/>
                <a:gd name="T1" fmla="*/ 1 h 210"/>
                <a:gd name="T2" fmla="*/ 130 w 133"/>
                <a:gd name="T3" fmla="*/ 0 h 210"/>
                <a:gd name="T4" fmla="*/ 109 w 133"/>
                <a:gd name="T5" fmla="*/ 17 h 210"/>
                <a:gd name="T6" fmla="*/ 52 w 133"/>
                <a:gd name="T7" fmla="*/ 135 h 210"/>
                <a:gd name="T8" fmla="*/ 0 w 133"/>
                <a:gd name="T9" fmla="*/ 206 h 210"/>
                <a:gd name="T10" fmla="*/ 7 w 133"/>
                <a:gd name="T11" fmla="*/ 210 h 210"/>
                <a:gd name="T12" fmla="*/ 72 w 133"/>
                <a:gd name="T13" fmla="*/ 145 h 210"/>
                <a:gd name="T14" fmla="*/ 133 w 133"/>
                <a:gd name="T15" fmla="*/ 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210">
                  <a:moveTo>
                    <a:pt x="133" y="1"/>
                  </a:moveTo>
                  <a:cubicBezTo>
                    <a:pt x="132" y="1"/>
                    <a:pt x="131" y="0"/>
                    <a:pt x="130" y="0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3" y="207"/>
                    <a:pt x="5" y="209"/>
                    <a:pt x="7" y="210"/>
                  </a:cubicBezTo>
                  <a:cubicBezTo>
                    <a:pt x="72" y="145"/>
                    <a:pt x="72" y="145"/>
                    <a:pt x="72" y="145"/>
                  </a:cubicBezTo>
                  <a:lnTo>
                    <a:pt x="133" y="1"/>
                  </a:lnTo>
                  <a:close/>
                </a:path>
              </a:pathLst>
            </a:custGeom>
            <a:solidFill>
              <a:srgbClr val="2D3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Freeform 23">
              <a:extLst>
                <a:ext uri="{FF2B5EF4-FFF2-40B4-BE49-F238E27FC236}">
                  <a16:creationId xmlns:a16="http://schemas.microsoft.com/office/drawing/2014/main" id="{98D0F58A-2FA5-B14A-8B56-F3C13237EA4B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1571525" y="4003929"/>
              <a:ext cx="855663" cy="238125"/>
            </a:xfrm>
            <a:custGeom>
              <a:avLst/>
              <a:gdLst>
                <a:gd name="T0" fmla="*/ 0 w 307"/>
                <a:gd name="T1" fmla="*/ 16 h 85"/>
                <a:gd name="T2" fmla="*/ 307 w 307"/>
                <a:gd name="T3" fmla="*/ 85 h 85"/>
                <a:gd name="T4" fmla="*/ 307 w 307"/>
                <a:gd name="T5" fmla="*/ 85 h 85"/>
                <a:gd name="T6" fmla="*/ 304 w 307"/>
                <a:gd name="T7" fmla="*/ 69 h 85"/>
                <a:gd name="T8" fmla="*/ 7 w 307"/>
                <a:gd name="T9" fmla="*/ 0 h 85"/>
                <a:gd name="T10" fmla="*/ 0 w 307"/>
                <a:gd name="T11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85">
                  <a:moveTo>
                    <a:pt x="0" y="16"/>
                  </a:moveTo>
                  <a:cubicBezTo>
                    <a:pt x="85" y="55"/>
                    <a:pt x="187" y="84"/>
                    <a:pt x="307" y="85"/>
                  </a:cubicBezTo>
                  <a:cubicBezTo>
                    <a:pt x="307" y="85"/>
                    <a:pt x="307" y="85"/>
                    <a:pt x="307" y="85"/>
                  </a:cubicBezTo>
                  <a:cubicBezTo>
                    <a:pt x="304" y="69"/>
                    <a:pt x="304" y="69"/>
                    <a:pt x="304" y="69"/>
                  </a:cubicBezTo>
                  <a:cubicBezTo>
                    <a:pt x="188" y="67"/>
                    <a:pt x="89" y="39"/>
                    <a:pt x="7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5" name="Group 6">
            <a:extLst>
              <a:ext uri="{FF2B5EF4-FFF2-40B4-BE49-F238E27FC236}">
                <a16:creationId xmlns:a16="http://schemas.microsoft.com/office/drawing/2014/main" id="{8D3C7DAD-C57D-DC4F-8ED0-2E86583109C4}"/>
              </a:ext>
            </a:extLst>
          </p:cNvPr>
          <p:cNvGrpSpPr/>
          <p:nvPr/>
        </p:nvGrpSpPr>
        <p:grpSpPr>
          <a:xfrm>
            <a:off x="3799610" y="4186514"/>
            <a:ext cx="711326" cy="545768"/>
            <a:chOff x="2413679" y="3837667"/>
            <a:chExt cx="1049134" cy="804953"/>
          </a:xfrm>
        </p:grpSpPr>
        <p:sp>
          <p:nvSpPr>
            <p:cNvPr id="86" name="Freeform 8">
              <a:extLst>
                <a:ext uri="{FF2B5EF4-FFF2-40B4-BE49-F238E27FC236}">
                  <a16:creationId xmlns:a16="http://schemas.microsoft.com/office/drawing/2014/main" id="{D1E494DA-309B-014B-B2CF-9421CCB9C97D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2416650" y="3837667"/>
              <a:ext cx="1046163" cy="800100"/>
            </a:xfrm>
            <a:custGeom>
              <a:avLst/>
              <a:gdLst>
                <a:gd name="T0" fmla="*/ 222 w 375"/>
                <a:gd name="T1" fmla="*/ 0 h 287"/>
                <a:gd name="T2" fmla="*/ 142 w 375"/>
                <a:gd name="T3" fmla="*/ 24 h 287"/>
                <a:gd name="T4" fmla="*/ 4 w 375"/>
                <a:gd name="T5" fmla="*/ 41 h 287"/>
                <a:gd name="T6" fmla="*/ 0 w 375"/>
                <a:gd name="T7" fmla="*/ 99 h 287"/>
                <a:gd name="T8" fmla="*/ 32 w 375"/>
                <a:gd name="T9" fmla="*/ 203 h 287"/>
                <a:gd name="T10" fmla="*/ 36 w 375"/>
                <a:gd name="T11" fmla="*/ 287 h 287"/>
                <a:gd name="T12" fmla="*/ 188 w 375"/>
                <a:gd name="T13" fmla="*/ 268 h 287"/>
                <a:gd name="T14" fmla="*/ 375 w 375"/>
                <a:gd name="T15" fmla="*/ 202 h 287"/>
                <a:gd name="T16" fmla="*/ 341 w 375"/>
                <a:gd name="T17" fmla="*/ 134 h 287"/>
                <a:gd name="T18" fmla="*/ 222 w 375"/>
                <a:gd name="T1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5" h="287">
                  <a:moveTo>
                    <a:pt x="222" y="0"/>
                  </a:moveTo>
                  <a:cubicBezTo>
                    <a:pt x="197" y="10"/>
                    <a:pt x="171" y="18"/>
                    <a:pt x="142" y="24"/>
                  </a:cubicBezTo>
                  <a:cubicBezTo>
                    <a:pt x="92" y="35"/>
                    <a:pt x="47" y="40"/>
                    <a:pt x="4" y="41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32" y="203"/>
                    <a:pt x="32" y="203"/>
                    <a:pt x="32" y="203"/>
                  </a:cubicBezTo>
                  <a:cubicBezTo>
                    <a:pt x="36" y="287"/>
                    <a:pt x="36" y="287"/>
                    <a:pt x="36" y="287"/>
                  </a:cubicBezTo>
                  <a:cubicBezTo>
                    <a:pt x="85" y="285"/>
                    <a:pt x="135" y="279"/>
                    <a:pt x="188" y="268"/>
                  </a:cubicBezTo>
                  <a:cubicBezTo>
                    <a:pt x="258" y="253"/>
                    <a:pt x="320" y="230"/>
                    <a:pt x="375" y="202"/>
                  </a:cubicBezTo>
                  <a:cubicBezTo>
                    <a:pt x="341" y="134"/>
                    <a:pt x="341" y="134"/>
                    <a:pt x="341" y="134"/>
                  </a:cubicBezTo>
                  <a:lnTo>
                    <a:pt x="222" y="0"/>
                  </a:lnTo>
                  <a:close/>
                </a:path>
              </a:pathLst>
            </a:custGeom>
            <a:gradFill>
              <a:gsLst>
                <a:gs pos="27000">
                  <a:srgbClr val="9BBB59"/>
                </a:gs>
                <a:gs pos="45000">
                  <a:srgbClr val="C3D69B"/>
                </a:gs>
                <a:gs pos="76000">
                  <a:srgbClr val="9BBB59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Freeform 15">
              <a:extLst>
                <a:ext uri="{FF2B5EF4-FFF2-40B4-BE49-F238E27FC236}">
                  <a16:creationId xmlns:a16="http://schemas.microsoft.com/office/drawing/2014/main" id="{33285A33-847F-6B44-87B2-A8781D6A5044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2473028" y="4215582"/>
              <a:ext cx="957263" cy="427038"/>
            </a:xfrm>
            <a:custGeom>
              <a:avLst/>
              <a:gdLst>
                <a:gd name="T0" fmla="*/ 152 w 343"/>
                <a:gd name="T1" fmla="*/ 52 h 153"/>
                <a:gd name="T2" fmla="*/ 0 w 343"/>
                <a:gd name="T3" fmla="*/ 69 h 153"/>
                <a:gd name="T4" fmla="*/ 0 w 343"/>
                <a:gd name="T5" fmla="*/ 69 h 153"/>
                <a:gd name="T6" fmla="*/ 4 w 343"/>
                <a:gd name="T7" fmla="*/ 153 h 153"/>
                <a:gd name="T8" fmla="*/ 156 w 343"/>
                <a:gd name="T9" fmla="*/ 134 h 153"/>
                <a:gd name="T10" fmla="*/ 343 w 343"/>
                <a:gd name="T11" fmla="*/ 68 h 153"/>
                <a:gd name="T12" fmla="*/ 309 w 343"/>
                <a:gd name="T13" fmla="*/ 0 h 153"/>
                <a:gd name="T14" fmla="*/ 152 w 343"/>
                <a:gd name="T15" fmla="*/ 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3" h="153">
                  <a:moveTo>
                    <a:pt x="152" y="52"/>
                  </a:moveTo>
                  <a:cubicBezTo>
                    <a:pt x="99" y="62"/>
                    <a:pt x="48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4" y="153"/>
                    <a:pt x="4" y="153"/>
                    <a:pt x="4" y="153"/>
                  </a:cubicBezTo>
                  <a:cubicBezTo>
                    <a:pt x="53" y="151"/>
                    <a:pt x="103" y="145"/>
                    <a:pt x="156" y="134"/>
                  </a:cubicBezTo>
                  <a:cubicBezTo>
                    <a:pt x="226" y="119"/>
                    <a:pt x="288" y="96"/>
                    <a:pt x="343" y="68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63" y="22"/>
                    <a:pt x="210" y="40"/>
                    <a:pt x="152" y="52"/>
                  </a:cubicBezTo>
                  <a:close/>
                </a:path>
              </a:pathLst>
            </a:custGeom>
            <a:solidFill>
              <a:srgbClr val="2D3F5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C936A287-3C2C-6848-9AAC-3F3B8FBFE31B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2413679" y="3872200"/>
              <a:ext cx="122238" cy="685800"/>
            </a:xfrm>
            <a:custGeom>
              <a:avLst/>
              <a:gdLst>
                <a:gd name="T0" fmla="*/ 5 w 44"/>
                <a:gd name="T1" fmla="*/ 0 h 246"/>
                <a:gd name="T2" fmla="*/ 4 w 44"/>
                <a:gd name="T3" fmla="*/ 0 h 246"/>
                <a:gd name="T4" fmla="*/ 0 w 44"/>
                <a:gd name="T5" fmla="*/ 59 h 246"/>
                <a:gd name="T6" fmla="*/ 32 w 44"/>
                <a:gd name="T7" fmla="*/ 162 h 246"/>
                <a:gd name="T8" fmla="*/ 36 w 44"/>
                <a:gd name="T9" fmla="*/ 246 h 246"/>
                <a:gd name="T10" fmla="*/ 41 w 44"/>
                <a:gd name="T11" fmla="*/ 246 h 246"/>
                <a:gd name="T12" fmla="*/ 44 w 44"/>
                <a:gd name="T13" fmla="*/ 162 h 246"/>
                <a:gd name="T14" fmla="*/ 5 w 44"/>
                <a:gd name="T15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246">
                  <a:moveTo>
                    <a:pt x="5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32" y="162"/>
                    <a:pt x="32" y="162"/>
                    <a:pt x="32" y="162"/>
                  </a:cubicBezTo>
                  <a:cubicBezTo>
                    <a:pt x="36" y="246"/>
                    <a:pt x="36" y="246"/>
                    <a:pt x="36" y="246"/>
                  </a:cubicBezTo>
                  <a:cubicBezTo>
                    <a:pt x="38" y="246"/>
                    <a:pt x="39" y="246"/>
                    <a:pt x="41" y="246"/>
                  </a:cubicBezTo>
                  <a:cubicBezTo>
                    <a:pt x="44" y="162"/>
                    <a:pt x="44" y="162"/>
                    <a:pt x="44" y="16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2D3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Freeform 25">
              <a:extLst>
                <a:ext uri="{FF2B5EF4-FFF2-40B4-BE49-F238E27FC236}">
                  <a16:creationId xmlns:a16="http://schemas.microsoft.com/office/drawing/2014/main" id="{EC421D3E-53D5-0842-8772-6ED1FB657BA1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2518573" y="4177966"/>
              <a:ext cx="839788" cy="227013"/>
            </a:xfrm>
            <a:custGeom>
              <a:avLst/>
              <a:gdLst>
                <a:gd name="T0" fmla="*/ 0 w 301"/>
                <a:gd name="T1" fmla="*/ 65 h 81"/>
                <a:gd name="T2" fmla="*/ 4 w 301"/>
                <a:gd name="T3" fmla="*/ 81 h 81"/>
                <a:gd name="T4" fmla="*/ 144 w 301"/>
                <a:gd name="T5" fmla="*/ 64 h 81"/>
                <a:gd name="T6" fmla="*/ 301 w 301"/>
                <a:gd name="T7" fmla="*/ 12 h 81"/>
                <a:gd name="T8" fmla="*/ 301 w 301"/>
                <a:gd name="T9" fmla="*/ 12 h 81"/>
                <a:gd name="T10" fmla="*/ 291 w 301"/>
                <a:gd name="T11" fmla="*/ 0 h 81"/>
                <a:gd name="T12" fmla="*/ 142 w 301"/>
                <a:gd name="T13" fmla="*/ 48 h 81"/>
                <a:gd name="T14" fmla="*/ 0 w 301"/>
                <a:gd name="T1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1" h="81">
                  <a:moveTo>
                    <a:pt x="0" y="65"/>
                  </a:moveTo>
                  <a:cubicBezTo>
                    <a:pt x="4" y="81"/>
                    <a:pt x="4" y="81"/>
                    <a:pt x="4" y="81"/>
                  </a:cubicBezTo>
                  <a:cubicBezTo>
                    <a:pt x="49" y="79"/>
                    <a:pt x="95" y="74"/>
                    <a:pt x="144" y="64"/>
                  </a:cubicBezTo>
                  <a:cubicBezTo>
                    <a:pt x="202" y="52"/>
                    <a:pt x="255" y="34"/>
                    <a:pt x="301" y="12"/>
                  </a:cubicBezTo>
                  <a:cubicBezTo>
                    <a:pt x="301" y="12"/>
                    <a:pt x="301" y="12"/>
                    <a:pt x="301" y="12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46" y="20"/>
                    <a:pt x="197" y="37"/>
                    <a:pt x="142" y="48"/>
                  </a:cubicBezTo>
                  <a:cubicBezTo>
                    <a:pt x="92" y="58"/>
                    <a:pt x="45" y="64"/>
                    <a:pt x="0" y="6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0" name="Group 10">
            <a:extLst>
              <a:ext uri="{FF2B5EF4-FFF2-40B4-BE49-F238E27FC236}">
                <a16:creationId xmlns:a16="http://schemas.microsoft.com/office/drawing/2014/main" id="{E18C67FC-42EC-A54C-9132-92C3DFDBEC6C}"/>
              </a:ext>
            </a:extLst>
          </p:cNvPr>
          <p:cNvGrpSpPr/>
          <p:nvPr/>
        </p:nvGrpSpPr>
        <p:grpSpPr>
          <a:xfrm>
            <a:off x="4290581" y="4004306"/>
            <a:ext cx="767722" cy="642775"/>
            <a:chOff x="3137812" y="3568929"/>
            <a:chExt cx="1132312" cy="948028"/>
          </a:xfrm>
        </p:grpSpPr>
        <p:sp>
          <p:nvSpPr>
            <p:cNvPr id="91" name="Freeform 10">
              <a:extLst>
                <a:ext uri="{FF2B5EF4-FFF2-40B4-BE49-F238E27FC236}">
                  <a16:creationId xmlns:a16="http://schemas.microsoft.com/office/drawing/2014/main" id="{1C4CA8E8-3CBB-3241-82D0-D2AAEF9CFB05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3163636" y="3568929"/>
              <a:ext cx="1106488" cy="922338"/>
            </a:xfrm>
            <a:custGeom>
              <a:avLst/>
              <a:gdLst>
                <a:gd name="T0" fmla="*/ 162 w 397"/>
                <a:gd name="T1" fmla="*/ 0 h 331"/>
                <a:gd name="T2" fmla="*/ 0 w 397"/>
                <a:gd name="T3" fmla="*/ 130 h 331"/>
                <a:gd name="T4" fmla="*/ 1 w 397"/>
                <a:gd name="T5" fmla="*/ 144 h 331"/>
                <a:gd name="T6" fmla="*/ 115 w 397"/>
                <a:gd name="T7" fmla="*/ 265 h 331"/>
                <a:gd name="T8" fmla="*/ 150 w 397"/>
                <a:gd name="T9" fmla="*/ 331 h 331"/>
                <a:gd name="T10" fmla="*/ 397 w 397"/>
                <a:gd name="T11" fmla="*/ 124 h 331"/>
                <a:gd name="T12" fmla="*/ 340 w 397"/>
                <a:gd name="T13" fmla="*/ 82 h 331"/>
                <a:gd name="T14" fmla="*/ 162 w 397"/>
                <a:gd name="T15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7" h="331">
                  <a:moveTo>
                    <a:pt x="162" y="0"/>
                  </a:moveTo>
                  <a:cubicBezTo>
                    <a:pt x="126" y="44"/>
                    <a:pt x="74" y="94"/>
                    <a:pt x="0" y="130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115" y="265"/>
                    <a:pt x="115" y="265"/>
                    <a:pt x="115" y="265"/>
                  </a:cubicBezTo>
                  <a:cubicBezTo>
                    <a:pt x="150" y="331"/>
                    <a:pt x="150" y="331"/>
                    <a:pt x="150" y="331"/>
                  </a:cubicBezTo>
                  <a:cubicBezTo>
                    <a:pt x="258" y="272"/>
                    <a:pt x="339" y="194"/>
                    <a:pt x="397" y="124"/>
                  </a:cubicBezTo>
                  <a:cubicBezTo>
                    <a:pt x="340" y="82"/>
                    <a:pt x="340" y="82"/>
                    <a:pt x="340" y="82"/>
                  </a:cubicBezTo>
                  <a:lnTo>
                    <a:pt x="162" y="0"/>
                  </a:lnTo>
                  <a:close/>
                </a:path>
              </a:pathLst>
            </a:custGeom>
            <a:gradFill>
              <a:gsLst>
                <a:gs pos="27000">
                  <a:srgbClr val="F39C12"/>
                </a:gs>
                <a:gs pos="45000">
                  <a:srgbClr val="F8C471"/>
                </a:gs>
                <a:gs pos="59000">
                  <a:srgbClr val="F39C12"/>
                </a:gs>
              </a:gsLst>
              <a:lin ang="36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Freeform 13">
              <a:extLst>
                <a:ext uri="{FF2B5EF4-FFF2-40B4-BE49-F238E27FC236}">
                  <a16:creationId xmlns:a16="http://schemas.microsoft.com/office/drawing/2014/main" id="{CDE8C9EA-BA91-6049-8F89-8E2BBC4768ED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3462154" y="3826394"/>
              <a:ext cx="785813" cy="690563"/>
            </a:xfrm>
            <a:custGeom>
              <a:avLst/>
              <a:gdLst>
                <a:gd name="T0" fmla="*/ 0 w 282"/>
                <a:gd name="T1" fmla="*/ 182 h 248"/>
                <a:gd name="T2" fmla="*/ 35 w 282"/>
                <a:gd name="T3" fmla="*/ 248 h 248"/>
                <a:gd name="T4" fmla="*/ 282 w 282"/>
                <a:gd name="T5" fmla="*/ 41 h 248"/>
                <a:gd name="T6" fmla="*/ 226 w 282"/>
                <a:gd name="T7" fmla="*/ 0 h 248"/>
                <a:gd name="T8" fmla="*/ 0 w 282"/>
                <a:gd name="T9" fmla="*/ 18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248">
                  <a:moveTo>
                    <a:pt x="0" y="182"/>
                  </a:moveTo>
                  <a:cubicBezTo>
                    <a:pt x="35" y="248"/>
                    <a:pt x="35" y="248"/>
                    <a:pt x="35" y="248"/>
                  </a:cubicBezTo>
                  <a:cubicBezTo>
                    <a:pt x="143" y="189"/>
                    <a:pt x="224" y="111"/>
                    <a:pt x="282" y="41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175" y="62"/>
                    <a:pt x="101" y="131"/>
                    <a:pt x="0" y="182"/>
                  </a:cubicBezTo>
                  <a:close/>
                </a:path>
              </a:pathLst>
            </a:custGeom>
            <a:solidFill>
              <a:srgbClr val="2D3F5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Freeform 18">
              <a:extLst>
                <a:ext uri="{FF2B5EF4-FFF2-40B4-BE49-F238E27FC236}">
                  <a16:creationId xmlns:a16="http://schemas.microsoft.com/office/drawing/2014/main" id="{E65F3A13-D67B-E54D-B9C4-DA1BD4FCB45C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3137812" y="3869006"/>
              <a:ext cx="431800" cy="561975"/>
            </a:xfrm>
            <a:custGeom>
              <a:avLst/>
              <a:gdLst>
                <a:gd name="T0" fmla="*/ 2 w 155"/>
                <a:gd name="T1" fmla="*/ 0 h 202"/>
                <a:gd name="T2" fmla="*/ 0 w 155"/>
                <a:gd name="T3" fmla="*/ 1 h 202"/>
                <a:gd name="T4" fmla="*/ 1 w 155"/>
                <a:gd name="T5" fmla="*/ 15 h 202"/>
                <a:gd name="T6" fmla="*/ 115 w 155"/>
                <a:gd name="T7" fmla="*/ 136 h 202"/>
                <a:gd name="T8" fmla="*/ 150 w 155"/>
                <a:gd name="T9" fmla="*/ 202 h 202"/>
                <a:gd name="T10" fmla="*/ 155 w 155"/>
                <a:gd name="T11" fmla="*/ 200 h 202"/>
                <a:gd name="T12" fmla="*/ 125 w 155"/>
                <a:gd name="T13" fmla="*/ 130 h 202"/>
                <a:gd name="T14" fmla="*/ 2 w 155"/>
                <a:gd name="T15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" h="202">
                  <a:moveTo>
                    <a:pt x="2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15" y="136"/>
                    <a:pt x="115" y="136"/>
                    <a:pt x="115" y="136"/>
                  </a:cubicBezTo>
                  <a:cubicBezTo>
                    <a:pt x="150" y="202"/>
                    <a:pt x="150" y="202"/>
                    <a:pt x="150" y="202"/>
                  </a:cubicBezTo>
                  <a:cubicBezTo>
                    <a:pt x="152" y="201"/>
                    <a:pt x="153" y="200"/>
                    <a:pt x="155" y="200"/>
                  </a:cubicBezTo>
                  <a:cubicBezTo>
                    <a:pt x="125" y="130"/>
                    <a:pt x="125" y="130"/>
                    <a:pt x="125" y="13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2D3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Freeform 26">
              <a:extLst>
                <a:ext uri="{FF2B5EF4-FFF2-40B4-BE49-F238E27FC236}">
                  <a16:creationId xmlns:a16="http://schemas.microsoft.com/office/drawing/2014/main" id="{13245801-4796-8243-BC64-FEF7545E3DD9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3478725" y="3793793"/>
              <a:ext cx="633413" cy="514350"/>
            </a:xfrm>
            <a:custGeom>
              <a:avLst/>
              <a:gdLst>
                <a:gd name="T0" fmla="*/ 0 w 227"/>
                <a:gd name="T1" fmla="*/ 172 h 184"/>
                <a:gd name="T2" fmla="*/ 11 w 227"/>
                <a:gd name="T3" fmla="*/ 183 h 184"/>
                <a:gd name="T4" fmla="*/ 11 w 227"/>
                <a:gd name="T5" fmla="*/ 184 h 184"/>
                <a:gd name="T6" fmla="*/ 227 w 227"/>
                <a:gd name="T7" fmla="*/ 7 h 184"/>
                <a:gd name="T8" fmla="*/ 226 w 227"/>
                <a:gd name="T9" fmla="*/ 6 h 184"/>
                <a:gd name="T10" fmla="*/ 212 w 227"/>
                <a:gd name="T11" fmla="*/ 0 h 184"/>
                <a:gd name="T12" fmla="*/ 0 w 227"/>
                <a:gd name="T13" fmla="*/ 17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7" h="184">
                  <a:moveTo>
                    <a:pt x="0" y="172"/>
                  </a:moveTo>
                  <a:cubicBezTo>
                    <a:pt x="11" y="183"/>
                    <a:pt x="11" y="183"/>
                    <a:pt x="11" y="183"/>
                  </a:cubicBezTo>
                  <a:cubicBezTo>
                    <a:pt x="11" y="184"/>
                    <a:pt x="11" y="184"/>
                    <a:pt x="11" y="184"/>
                  </a:cubicBezTo>
                  <a:cubicBezTo>
                    <a:pt x="107" y="133"/>
                    <a:pt x="177" y="67"/>
                    <a:pt x="227" y="7"/>
                  </a:cubicBezTo>
                  <a:cubicBezTo>
                    <a:pt x="226" y="6"/>
                    <a:pt x="226" y="6"/>
                    <a:pt x="226" y="6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164" y="58"/>
                    <a:pt x="94" y="123"/>
                    <a:pt x="0" y="17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5" name="Group 20">
            <a:extLst>
              <a:ext uri="{FF2B5EF4-FFF2-40B4-BE49-F238E27FC236}">
                <a16:creationId xmlns:a16="http://schemas.microsoft.com/office/drawing/2014/main" id="{9882A3C6-7AE9-FB4B-8637-11554491A23E}"/>
              </a:ext>
            </a:extLst>
          </p:cNvPr>
          <p:cNvGrpSpPr/>
          <p:nvPr/>
        </p:nvGrpSpPr>
        <p:grpSpPr>
          <a:xfrm>
            <a:off x="4683593" y="3065728"/>
            <a:ext cx="1006719" cy="1189362"/>
            <a:chOff x="3717465" y="2184621"/>
            <a:chExt cx="1484808" cy="1754188"/>
          </a:xfrm>
        </p:grpSpPr>
        <p:sp>
          <p:nvSpPr>
            <p:cNvPr id="96" name="Freeform 9">
              <a:extLst>
                <a:ext uri="{FF2B5EF4-FFF2-40B4-BE49-F238E27FC236}">
                  <a16:creationId xmlns:a16="http://schemas.microsoft.com/office/drawing/2014/main" id="{81723352-F32B-AF45-A190-82AB70003859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3805694" y="2184621"/>
              <a:ext cx="1382713" cy="1754188"/>
            </a:xfrm>
            <a:custGeom>
              <a:avLst/>
              <a:gdLst>
                <a:gd name="T0" fmla="*/ 421 w 496"/>
                <a:gd name="T1" fmla="*/ 29 h 629"/>
                <a:gd name="T2" fmla="*/ 382 w 496"/>
                <a:gd name="T3" fmla="*/ 1 h 629"/>
                <a:gd name="T4" fmla="*/ 382 w 496"/>
                <a:gd name="T5" fmla="*/ 0 h 629"/>
                <a:gd name="T6" fmla="*/ 0 w 496"/>
                <a:gd name="T7" fmla="*/ 412 h 629"/>
                <a:gd name="T8" fmla="*/ 59 w 496"/>
                <a:gd name="T9" fmla="*/ 430 h 629"/>
                <a:gd name="T10" fmla="*/ 11 w 496"/>
                <a:gd name="T11" fmla="*/ 517 h 629"/>
                <a:gd name="T12" fmla="*/ 16 w 496"/>
                <a:gd name="T13" fmla="*/ 524 h 629"/>
                <a:gd name="T14" fmla="*/ 190 w 496"/>
                <a:gd name="T15" fmla="*/ 599 h 629"/>
                <a:gd name="T16" fmla="*/ 257 w 496"/>
                <a:gd name="T17" fmla="*/ 629 h 629"/>
                <a:gd name="T18" fmla="*/ 339 w 496"/>
                <a:gd name="T19" fmla="*/ 498 h 629"/>
                <a:gd name="T20" fmla="*/ 494 w 496"/>
                <a:gd name="T21" fmla="*/ 538 h 629"/>
                <a:gd name="T22" fmla="*/ 496 w 496"/>
                <a:gd name="T23" fmla="*/ 539 h 629"/>
                <a:gd name="T24" fmla="*/ 421 w 496"/>
                <a:gd name="T25" fmla="*/ 29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6" h="629">
                  <a:moveTo>
                    <a:pt x="421" y="29"/>
                  </a:moveTo>
                  <a:cubicBezTo>
                    <a:pt x="413" y="23"/>
                    <a:pt x="386" y="4"/>
                    <a:pt x="382" y="1"/>
                  </a:cubicBezTo>
                  <a:cubicBezTo>
                    <a:pt x="382" y="1"/>
                    <a:pt x="382" y="0"/>
                    <a:pt x="382" y="0"/>
                  </a:cubicBezTo>
                  <a:cubicBezTo>
                    <a:pt x="252" y="179"/>
                    <a:pt x="0" y="412"/>
                    <a:pt x="0" y="412"/>
                  </a:cubicBezTo>
                  <a:cubicBezTo>
                    <a:pt x="59" y="430"/>
                    <a:pt x="59" y="430"/>
                    <a:pt x="59" y="430"/>
                  </a:cubicBezTo>
                  <a:cubicBezTo>
                    <a:pt x="59" y="430"/>
                    <a:pt x="45" y="469"/>
                    <a:pt x="11" y="517"/>
                  </a:cubicBezTo>
                  <a:cubicBezTo>
                    <a:pt x="16" y="524"/>
                    <a:pt x="16" y="524"/>
                    <a:pt x="16" y="524"/>
                  </a:cubicBezTo>
                  <a:cubicBezTo>
                    <a:pt x="190" y="599"/>
                    <a:pt x="190" y="599"/>
                    <a:pt x="190" y="599"/>
                  </a:cubicBezTo>
                  <a:cubicBezTo>
                    <a:pt x="257" y="629"/>
                    <a:pt x="257" y="629"/>
                    <a:pt x="257" y="629"/>
                  </a:cubicBezTo>
                  <a:cubicBezTo>
                    <a:pt x="300" y="572"/>
                    <a:pt x="326" y="524"/>
                    <a:pt x="339" y="498"/>
                  </a:cubicBezTo>
                  <a:cubicBezTo>
                    <a:pt x="494" y="538"/>
                    <a:pt x="494" y="538"/>
                    <a:pt x="494" y="538"/>
                  </a:cubicBezTo>
                  <a:cubicBezTo>
                    <a:pt x="495" y="539"/>
                    <a:pt x="496" y="539"/>
                    <a:pt x="496" y="539"/>
                  </a:cubicBezTo>
                  <a:cubicBezTo>
                    <a:pt x="487" y="354"/>
                    <a:pt x="421" y="29"/>
                    <a:pt x="421" y="29"/>
                  </a:cubicBezTo>
                  <a:close/>
                </a:path>
              </a:pathLst>
            </a:custGeom>
            <a:gradFill>
              <a:gsLst>
                <a:gs pos="39000">
                  <a:srgbClr val="C0392B"/>
                </a:gs>
                <a:gs pos="64000">
                  <a:srgbClr val="E18278"/>
                </a:gs>
                <a:gs pos="93000">
                  <a:srgbClr val="C0392B"/>
                </a:gs>
              </a:gsLst>
              <a:lin ang="1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 14">
              <a:extLst>
                <a:ext uri="{FF2B5EF4-FFF2-40B4-BE49-F238E27FC236}">
                  <a16:creationId xmlns:a16="http://schemas.microsoft.com/office/drawing/2014/main" id="{3E7A95BF-C007-4743-A6B8-C2BDA2DDBACF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4227441" y="3500477"/>
              <a:ext cx="423863" cy="438150"/>
            </a:xfrm>
            <a:custGeom>
              <a:avLst/>
              <a:gdLst>
                <a:gd name="T0" fmla="*/ 152 w 152"/>
                <a:gd name="T1" fmla="*/ 16 h 157"/>
                <a:gd name="T2" fmla="*/ 79 w 152"/>
                <a:gd name="T3" fmla="*/ 0 h 157"/>
                <a:gd name="T4" fmla="*/ 0 w 152"/>
                <a:gd name="T5" fmla="*/ 128 h 157"/>
                <a:gd name="T6" fmla="*/ 65 w 152"/>
                <a:gd name="T7" fmla="*/ 157 h 157"/>
                <a:gd name="T8" fmla="*/ 152 w 152"/>
                <a:gd name="T9" fmla="*/ 1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7">
                  <a:moveTo>
                    <a:pt x="152" y="16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55" y="57"/>
                    <a:pt x="0" y="128"/>
                  </a:cubicBezTo>
                  <a:cubicBezTo>
                    <a:pt x="65" y="157"/>
                    <a:pt x="65" y="157"/>
                    <a:pt x="65" y="157"/>
                  </a:cubicBezTo>
                  <a:cubicBezTo>
                    <a:pt x="115" y="91"/>
                    <a:pt x="143" y="36"/>
                    <a:pt x="152" y="16"/>
                  </a:cubicBezTo>
                  <a:close/>
                </a:path>
              </a:pathLst>
            </a:custGeom>
            <a:solidFill>
              <a:srgbClr val="2D3F5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Freeform 17">
              <a:extLst>
                <a:ext uri="{FF2B5EF4-FFF2-40B4-BE49-F238E27FC236}">
                  <a16:creationId xmlns:a16="http://schemas.microsoft.com/office/drawing/2014/main" id="{ED4B0815-332F-AF4E-8505-84874934E80A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3717465" y="3560331"/>
              <a:ext cx="695325" cy="314325"/>
            </a:xfrm>
            <a:custGeom>
              <a:avLst/>
              <a:gdLst>
                <a:gd name="T0" fmla="*/ 1 w 249"/>
                <a:gd name="T1" fmla="*/ 0 h 113"/>
                <a:gd name="T2" fmla="*/ 0 w 249"/>
                <a:gd name="T3" fmla="*/ 1 h 113"/>
                <a:gd name="T4" fmla="*/ 5 w 249"/>
                <a:gd name="T5" fmla="*/ 9 h 113"/>
                <a:gd name="T6" fmla="*/ 179 w 249"/>
                <a:gd name="T7" fmla="*/ 83 h 113"/>
                <a:gd name="T8" fmla="*/ 246 w 249"/>
                <a:gd name="T9" fmla="*/ 113 h 113"/>
                <a:gd name="T10" fmla="*/ 249 w 249"/>
                <a:gd name="T11" fmla="*/ 109 h 113"/>
                <a:gd name="T12" fmla="*/ 184 w 249"/>
                <a:gd name="T13" fmla="*/ 76 h 113"/>
                <a:gd name="T14" fmla="*/ 1 w 249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9" h="113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79" y="83"/>
                    <a:pt x="179" y="83"/>
                    <a:pt x="179" y="83"/>
                  </a:cubicBezTo>
                  <a:cubicBezTo>
                    <a:pt x="246" y="113"/>
                    <a:pt x="246" y="113"/>
                    <a:pt x="246" y="113"/>
                  </a:cubicBezTo>
                  <a:cubicBezTo>
                    <a:pt x="247" y="112"/>
                    <a:pt x="248" y="110"/>
                    <a:pt x="249" y="109"/>
                  </a:cubicBezTo>
                  <a:cubicBezTo>
                    <a:pt x="184" y="76"/>
                    <a:pt x="184" y="76"/>
                    <a:pt x="184" y="7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D3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Freeform 21">
              <a:extLst>
                <a:ext uri="{FF2B5EF4-FFF2-40B4-BE49-F238E27FC236}">
                  <a16:creationId xmlns:a16="http://schemas.microsoft.com/office/drawing/2014/main" id="{8B03F206-91A5-9A4B-B283-993341EE280A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4644505" y="3615297"/>
              <a:ext cx="438150" cy="138113"/>
            </a:xfrm>
            <a:custGeom>
              <a:avLst/>
              <a:gdLst>
                <a:gd name="T0" fmla="*/ 157 w 157"/>
                <a:gd name="T1" fmla="*/ 50 h 50"/>
                <a:gd name="T2" fmla="*/ 103 w 157"/>
                <a:gd name="T3" fmla="*/ 21 h 50"/>
                <a:gd name="T4" fmla="*/ 103 w 157"/>
                <a:gd name="T5" fmla="*/ 21 h 50"/>
                <a:gd name="T6" fmla="*/ 7 w 157"/>
                <a:gd name="T7" fmla="*/ 0 h 50"/>
                <a:gd name="T8" fmla="*/ 5 w 157"/>
                <a:gd name="T9" fmla="*/ 0 h 50"/>
                <a:gd name="T10" fmla="*/ 0 w 157"/>
                <a:gd name="T11" fmla="*/ 10 h 50"/>
                <a:gd name="T12" fmla="*/ 157 w 157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50">
                  <a:moveTo>
                    <a:pt x="157" y="50"/>
                  </a:moveTo>
                  <a:cubicBezTo>
                    <a:pt x="148" y="46"/>
                    <a:pt x="116" y="29"/>
                    <a:pt x="103" y="21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157" y="50"/>
                  </a:lnTo>
                  <a:close/>
                </a:path>
              </a:pathLst>
            </a:custGeom>
            <a:solidFill>
              <a:srgbClr val="2D3F50">
                <a:alpha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Freeform 22">
              <a:extLst>
                <a:ext uri="{FF2B5EF4-FFF2-40B4-BE49-F238E27FC236}">
                  <a16:creationId xmlns:a16="http://schemas.microsoft.com/office/drawing/2014/main" id="{0FA53EB1-7E23-3B48-8CEA-71E2AAFFCA7C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4884773" y="2277484"/>
              <a:ext cx="317500" cy="1500188"/>
            </a:xfrm>
            <a:custGeom>
              <a:avLst/>
              <a:gdLst>
                <a:gd name="T0" fmla="*/ 114 w 114"/>
                <a:gd name="T1" fmla="*/ 538 h 538"/>
                <a:gd name="T2" fmla="*/ 39 w 114"/>
                <a:gd name="T3" fmla="*/ 28 h 538"/>
                <a:gd name="T4" fmla="*/ 0 w 114"/>
                <a:gd name="T5" fmla="*/ 0 h 538"/>
                <a:gd name="T6" fmla="*/ 58 w 114"/>
                <a:gd name="T7" fmla="*/ 508 h 538"/>
                <a:gd name="T8" fmla="*/ 114 w 114"/>
                <a:gd name="T9" fmla="*/ 53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538">
                  <a:moveTo>
                    <a:pt x="114" y="538"/>
                  </a:moveTo>
                  <a:cubicBezTo>
                    <a:pt x="105" y="353"/>
                    <a:pt x="39" y="28"/>
                    <a:pt x="39" y="28"/>
                  </a:cubicBezTo>
                  <a:cubicBezTo>
                    <a:pt x="31" y="22"/>
                    <a:pt x="4" y="3"/>
                    <a:pt x="0" y="0"/>
                  </a:cubicBezTo>
                  <a:cubicBezTo>
                    <a:pt x="3" y="18"/>
                    <a:pt x="56" y="379"/>
                    <a:pt x="58" y="508"/>
                  </a:cubicBezTo>
                  <a:cubicBezTo>
                    <a:pt x="73" y="518"/>
                    <a:pt x="114" y="538"/>
                    <a:pt x="114" y="538"/>
                  </a:cubicBezTo>
                  <a:close/>
                </a:path>
              </a:pathLst>
            </a:custGeom>
            <a:solidFill>
              <a:srgbClr val="2D3F5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Freeform 27">
              <a:extLst>
                <a:ext uri="{FF2B5EF4-FFF2-40B4-BE49-F238E27FC236}">
                  <a16:creationId xmlns:a16="http://schemas.microsoft.com/office/drawing/2014/main" id="{F184F98B-C6D8-5644-8C04-E8B5CF49F88F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4845694" y="2260733"/>
              <a:ext cx="209550" cy="1417638"/>
            </a:xfrm>
            <a:custGeom>
              <a:avLst/>
              <a:gdLst>
                <a:gd name="T0" fmla="*/ 75 w 75"/>
                <a:gd name="T1" fmla="*/ 508 h 508"/>
                <a:gd name="T2" fmla="*/ 75 w 75"/>
                <a:gd name="T3" fmla="*/ 508 h 508"/>
                <a:gd name="T4" fmla="*/ 17 w 75"/>
                <a:gd name="T5" fmla="*/ 1 h 508"/>
                <a:gd name="T6" fmla="*/ 17 w 75"/>
                <a:gd name="T7" fmla="*/ 1 h 508"/>
                <a:gd name="T8" fmla="*/ 17 w 75"/>
                <a:gd name="T9" fmla="*/ 0 h 508"/>
                <a:gd name="T10" fmla="*/ 0 w 75"/>
                <a:gd name="T11" fmla="*/ 23 h 508"/>
                <a:gd name="T12" fmla="*/ 54 w 75"/>
                <a:gd name="T13" fmla="*/ 503 h 508"/>
                <a:gd name="T14" fmla="*/ 75 w 75"/>
                <a:gd name="T15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508">
                  <a:moveTo>
                    <a:pt x="75" y="508"/>
                  </a:moveTo>
                  <a:cubicBezTo>
                    <a:pt x="75" y="508"/>
                    <a:pt x="75" y="508"/>
                    <a:pt x="75" y="508"/>
                  </a:cubicBezTo>
                  <a:cubicBezTo>
                    <a:pt x="74" y="380"/>
                    <a:pt x="21" y="27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0"/>
                    <a:pt x="17" y="0"/>
                  </a:cubicBezTo>
                  <a:cubicBezTo>
                    <a:pt x="11" y="8"/>
                    <a:pt x="6" y="15"/>
                    <a:pt x="0" y="23"/>
                  </a:cubicBezTo>
                  <a:cubicBezTo>
                    <a:pt x="10" y="92"/>
                    <a:pt x="53" y="389"/>
                    <a:pt x="54" y="503"/>
                  </a:cubicBezTo>
                  <a:lnTo>
                    <a:pt x="75" y="508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Freeform 28">
              <a:extLst>
                <a:ext uri="{FF2B5EF4-FFF2-40B4-BE49-F238E27FC236}">
                  <a16:creationId xmlns:a16="http://schemas.microsoft.com/office/drawing/2014/main" id="{760C60FA-4B21-EF4E-97BB-785C3EA68F89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4211910" y="3467365"/>
              <a:ext cx="247650" cy="352425"/>
            </a:xfrm>
            <a:custGeom>
              <a:avLst/>
              <a:gdLst>
                <a:gd name="T0" fmla="*/ 73 w 89"/>
                <a:gd name="T1" fmla="*/ 0 h 126"/>
                <a:gd name="T2" fmla="*/ 0 w 89"/>
                <a:gd name="T3" fmla="*/ 120 h 126"/>
                <a:gd name="T4" fmla="*/ 13 w 89"/>
                <a:gd name="T5" fmla="*/ 125 h 126"/>
                <a:gd name="T6" fmla="*/ 15 w 89"/>
                <a:gd name="T7" fmla="*/ 126 h 126"/>
                <a:gd name="T8" fmla="*/ 89 w 89"/>
                <a:gd name="T9" fmla="*/ 5 h 126"/>
                <a:gd name="T10" fmla="*/ 73 w 89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126">
                  <a:moveTo>
                    <a:pt x="73" y="0"/>
                  </a:moveTo>
                  <a:cubicBezTo>
                    <a:pt x="73" y="0"/>
                    <a:pt x="51" y="53"/>
                    <a:pt x="0" y="120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67" y="58"/>
                    <a:pt x="89" y="5"/>
                    <a:pt x="89" y="5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3" name="Group 3">
            <a:extLst>
              <a:ext uri="{FF2B5EF4-FFF2-40B4-BE49-F238E27FC236}">
                <a16:creationId xmlns:a16="http://schemas.microsoft.com/office/drawing/2014/main" id="{FE0195EC-C7E9-2845-A1EC-0FA27ED5A5E8}"/>
              </a:ext>
            </a:extLst>
          </p:cNvPr>
          <p:cNvGrpSpPr/>
          <p:nvPr/>
        </p:nvGrpSpPr>
        <p:grpSpPr>
          <a:xfrm>
            <a:off x="2493224" y="3517581"/>
            <a:ext cx="841821" cy="792065"/>
            <a:chOff x="486892" y="2851059"/>
            <a:chExt cx="1241600" cy="1168216"/>
          </a:xfrm>
        </p:grpSpPr>
        <p:sp>
          <p:nvSpPr>
            <p:cNvPr id="104" name="Freeform 33">
              <a:extLst>
                <a:ext uri="{FF2B5EF4-FFF2-40B4-BE49-F238E27FC236}">
                  <a16:creationId xmlns:a16="http://schemas.microsoft.com/office/drawing/2014/main" id="{BF479457-EB18-1F4C-A2FF-0C7108439419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486892" y="2851059"/>
              <a:ext cx="1241600" cy="1168216"/>
            </a:xfrm>
            <a:custGeom>
              <a:avLst/>
              <a:gdLst>
                <a:gd name="T0" fmla="*/ 26 w 444"/>
                <a:gd name="T1" fmla="*/ 164 h 418"/>
                <a:gd name="T2" fmla="*/ 324 w 444"/>
                <a:gd name="T3" fmla="*/ 418 h 418"/>
                <a:gd name="T4" fmla="*/ 376 w 444"/>
                <a:gd name="T5" fmla="*/ 347 h 418"/>
                <a:gd name="T6" fmla="*/ 444 w 444"/>
                <a:gd name="T7" fmla="*/ 207 h 418"/>
                <a:gd name="T8" fmla="*/ 275 w 444"/>
                <a:gd name="T9" fmla="*/ 54 h 418"/>
                <a:gd name="T10" fmla="*/ 191 w 444"/>
                <a:gd name="T11" fmla="*/ 12 h 418"/>
                <a:gd name="T12" fmla="*/ 42 w 444"/>
                <a:gd name="T13" fmla="*/ 89 h 418"/>
                <a:gd name="T14" fmla="*/ 26 w 444"/>
                <a:gd name="T15" fmla="*/ 164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4" h="418">
                  <a:moveTo>
                    <a:pt x="26" y="164"/>
                  </a:moveTo>
                  <a:cubicBezTo>
                    <a:pt x="60" y="207"/>
                    <a:pt x="162" y="328"/>
                    <a:pt x="324" y="418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444" y="207"/>
                    <a:pt x="444" y="207"/>
                    <a:pt x="444" y="207"/>
                  </a:cubicBezTo>
                  <a:cubicBezTo>
                    <a:pt x="329" y="141"/>
                    <a:pt x="275" y="54"/>
                    <a:pt x="275" y="54"/>
                  </a:cubicBezTo>
                  <a:cubicBezTo>
                    <a:pt x="275" y="54"/>
                    <a:pt x="236" y="0"/>
                    <a:pt x="191" y="12"/>
                  </a:cubicBezTo>
                  <a:cubicBezTo>
                    <a:pt x="132" y="28"/>
                    <a:pt x="42" y="89"/>
                    <a:pt x="42" y="89"/>
                  </a:cubicBezTo>
                  <a:cubicBezTo>
                    <a:pt x="42" y="89"/>
                    <a:pt x="0" y="123"/>
                    <a:pt x="26" y="164"/>
                  </a:cubicBezTo>
                  <a:close/>
                </a:path>
              </a:pathLst>
            </a:custGeom>
            <a:gradFill>
              <a:gsLst>
                <a:gs pos="27000">
                  <a:srgbClr val="2980B9"/>
                </a:gs>
                <a:gs pos="58000">
                  <a:srgbClr val="74B5E0"/>
                </a:gs>
                <a:gs pos="64000">
                  <a:srgbClr val="2980B9"/>
                </a:gs>
              </a:gsLst>
              <a:lin ang="7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Freeform 34">
              <a:extLst>
                <a:ext uri="{FF2B5EF4-FFF2-40B4-BE49-F238E27FC236}">
                  <a16:creationId xmlns:a16="http://schemas.microsoft.com/office/drawing/2014/main" id="{18F034A5-CEA9-8A46-A8AE-19469F00F8D7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516988" y="3051481"/>
              <a:ext cx="1003695" cy="953984"/>
            </a:xfrm>
            <a:custGeom>
              <a:avLst/>
              <a:gdLst>
                <a:gd name="T0" fmla="*/ 44 w 359"/>
                <a:gd name="T1" fmla="*/ 0 h 341"/>
                <a:gd name="T2" fmla="*/ 359 w 359"/>
                <a:gd name="T3" fmla="*/ 271 h 341"/>
                <a:gd name="T4" fmla="*/ 307 w 359"/>
                <a:gd name="T5" fmla="*/ 341 h 341"/>
                <a:gd name="T6" fmla="*/ 9 w 359"/>
                <a:gd name="T7" fmla="*/ 87 h 341"/>
                <a:gd name="T8" fmla="*/ 1 w 359"/>
                <a:gd name="T9" fmla="*/ 63 h 341"/>
                <a:gd name="T10" fmla="*/ 13 w 359"/>
                <a:gd name="T11" fmla="*/ 25 h 341"/>
                <a:gd name="T12" fmla="*/ 26 w 359"/>
                <a:gd name="T13" fmla="*/ 12 h 341"/>
                <a:gd name="T14" fmla="*/ 44 w 359"/>
                <a:gd name="T15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9" h="341">
                  <a:moveTo>
                    <a:pt x="44" y="0"/>
                  </a:moveTo>
                  <a:cubicBezTo>
                    <a:pt x="45" y="1"/>
                    <a:pt x="196" y="182"/>
                    <a:pt x="359" y="271"/>
                  </a:cubicBezTo>
                  <a:cubicBezTo>
                    <a:pt x="307" y="341"/>
                    <a:pt x="307" y="341"/>
                    <a:pt x="307" y="341"/>
                  </a:cubicBezTo>
                  <a:cubicBezTo>
                    <a:pt x="145" y="251"/>
                    <a:pt x="43" y="130"/>
                    <a:pt x="9" y="87"/>
                  </a:cubicBezTo>
                  <a:cubicBezTo>
                    <a:pt x="9" y="87"/>
                    <a:pt x="1" y="76"/>
                    <a:pt x="1" y="63"/>
                  </a:cubicBezTo>
                  <a:cubicBezTo>
                    <a:pt x="0" y="50"/>
                    <a:pt x="3" y="41"/>
                    <a:pt x="13" y="25"/>
                  </a:cubicBezTo>
                  <a:cubicBezTo>
                    <a:pt x="19" y="17"/>
                    <a:pt x="26" y="12"/>
                    <a:pt x="26" y="12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2D3F50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Freeform 35">
              <a:extLst>
                <a:ext uri="{FF2B5EF4-FFF2-40B4-BE49-F238E27FC236}">
                  <a16:creationId xmlns:a16="http://schemas.microsoft.com/office/drawing/2014/main" id="{04200186-BE04-B449-BDDD-A55549DF0DA7}"/>
                </a:ext>
              </a:extLst>
            </p:cNvPr>
            <p:cNvSpPr>
              <a:spLocks/>
            </p:cNvSpPr>
            <p:nvPr/>
          </p:nvSpPr>
          <p:spPr bwMode="auto">
            <a:xfrm rot="590239">
              <a:off x="658022" y="3038331"/>
              <a:ext cx="903090" cy="785912"/>
            </a:xfrm>
            <a:custGeom>
              <a:avLst/>
              <a:gdLst>
                <a:gd name="T0" fmla="*/ 16 w 323"/>
                <a:gd name="T1" fmla="*/ 0 h 281"/>
                <a:gd name="T2" fmla="*/ 0 w 323"/>
                <a:gd name="T3" fmla="*/ 10 h 281"/>
                <a:gd name="T4" fmla="*/ 0 w 323"/>
                <a:gd name="T5" fmla="*/ 10 h 281"/>
                <a:gd name="T6" fmla="*/ 315 w 323"/>
                <a:gd name="T7" fmla="*/ 281 h 281"/>
                <a:gd name="T8" fmla="*/ 315 w 323"/>
                <a:gd name="T9" fmla="*/ 280 h 281"/>
                <a:gd name="T10" fmla="*/ 323 w 323"/>
                <a:gd name="T11" fmla="*/ 264 h 281"/>
                <a:gd name="T12" fmla="*/ 16 w 323"/>
                <a:gd name="T13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3" h="281">
                  <a:moveTo>
                    <a:pt x="16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52" y="192"/>
                    <a:pt x="315" y="281"/>
                  </a:cubicBezTo>
                  <a:cubicBezTo>
                    <a:pt x="315" y="280"/>
                    <a:pt x="315" y="280"/>
                    <a:pt x="315" y="280"/>
                  </a:cubicBezTo>
                  <a:cubicBezTo>
                    <a:pt x="323" y="264"/>
                    <a:pt x="323" y="264"/>
                    <a:pt x="323" y="264"/>
                  </a:cubicBezTo>
                  <a:cubicBezTo>
                    <a:pt x="176" y="183"/>
                    <a:pt x="27" y="14"/>
                    <a:pt x="1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7" name="Group 59">
            <a:extLst>
              <a:ext uri="{FF2B5EF4-FFF2-40B4-BE49-F238E27FC236}">
                <a16:creationId xmlns:a16="http://schemas.microsoft.com/office/drawing/2014/main" id="{66C29FD4-1B35-DF41-82DC-3A76F55BAF4E}"/>
              </a:ext>
            </a:extLst>
          </p:cNvPr>
          <p:cNvGrpSpPr/>
          <p:nvPr/>
        </p:nvGrpSpPr>
        <p:grpSpPr>
          <a:xfrm>
            <a:off x="3084947" y="3713315"/>
            <a:ext cx="162069" cy="162069"/>
            <a:chOff x="3204409" y="3245628"/>
            <a:chExt cx="239036" cy="239036"/>
          </a:xfrm>
        </p:grpSpPr>
        <p:sp>
          <p:nvSpPr>
            <p:cNvPr id="108" name="Oval 56">
              <a:extLst>
                <a:ext uri="{FF2B5EF4-FFF2-40B4-BE49-F238E27FC236}">
                  <a16:creationId xmlns:a16="http://schemas.microsoft.com/office/drawing/2014/main" id="{F025AB7F-39E9-2E43-8CC2-B47F88450A17}"/>
                </a:ext>
              </a:extLst>
            </p:cNvPr>
            <p:cNvSpPr/>
            <p:nvPr/>
          </p:nvSpPr>
          <p:spPr>
            <a:xfrm>
              <a:off x="3204409" y="3245628"/>
              <a:ext cx="239036" cy="239036"/>
            </a:xfrm>
            <a:prstGeom prst="ellipse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Oval 105">
              <a:extLst>
                <a:ext uri="{FF2B5EF4-FFF2-40B4-BE49-F238E27FC236}">
                  <a16:creationId xmlns:a16="http://schemas.microsoft.com/office/drawing/2014/main" id="{FD228BC2-A25D-7B4D-82D2-0D94B6353CE9}"/>
                </a:ext>
              </a:extLst>
            </p:cNvPr>
            <p:cNvSpPr/>
            <p:nvPr/>
          </p:nvSpPr>
          <p:spPr>
            <a:xfrm>
              <a:off x="3262595" y="3303814"/>
              <a:ext cx="122664" cy="122664"/>
            </a:xfrm>
            <a:prstGeom prst="ellipse">
              <a:avLst/>
            </a:prstGeom>
            <a:solidFill>
              <a:srgbClr val="2980B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7">
            <a:extLst>
              <a:ext uri="{FF2B5EF4-FFF2-40B4-BE49-F238E27FC236}">
                <a16:creationId xmlns:a16="http://schemas.microsoft.com/office/drawing/2014/main" id="{A572C2FD-A56B-EF49-ADC6-4414DAEDF2CB}"/>
              </a:ext>
            </a:extLst>
          </p:cNvPr>
          <p:cNvGrpSpPr/>
          <p:nvPr/>
        </p:nvGrpSpPr>
        <p:grpSpPr>
          <a:xfrm>
            <a:off x="3502347" y="4007826"/>
            <a:ext cx="162069" cy="162069"/>
            <a:chOff x="3204409" y="3245628"/>
            <a:chExt cx="239036" cy="239036"/>
          </a:xfrm>
        </p:grpSpPr>
        <p:sp>
          <p:nvSpPr>
            <p:cNvPr id="111" name="Oval 108">
              <a:extLst>
                <a:ext uri="{FF2B5EF4-FFF2-40B4-BE49-F238E27FC236}">
                  <a16:creationId xmlns:a16="http://schemas.microsoft.com/office/drawing/2014/main" id="{583BCD16-4CD3-8741-9A9E-5DF57A5EC442}"/>
                </a:ext>
              </a:extLst>
            </p:cNvPr>
            <p:cNvSpPr/>
            <p:nvPr/>
          </p:nvSpPr>
          <p:spPr>
            <a:xfrm>
              <a:off x="3204409" y="3245628"/>
              <a:ext cx="239036" cy="239036"/>
            </a:xfrm>
            <a:prstGeom prst="ellipse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Oval 109">
              <a:extLst>
                <a:ext uri="{FF2B5EF4-FFF2-40B4-BE49-F238E27FC236}">
                  <a16:creationId xmlns:a16="http://schemas.microsoft.com/office/drawing/2014/main" id="{35238728-1BED-8445-ADB8-1D1CBE136E7B}"/>
                </a:ext>
              </a:extLst>
            </p:cNvPr>
            <p:cNvSpPr/>
            <p:nvPr/>
          </p:nvSpPr>
          <p:spPr>
            <a:xfrm>
              <a:off x="3262595" y="3303814"/>
              <a:ext cx="122664" cy="122664"/>
            </a:xfrm>
            <a:prstGeom prst="ellipse">
              <a:avLst/>
            </a:prstGeom>
            <a:solidFill>
              <a:srgbClr val="16A08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3" name="Group 110">
            <a:extLst>
              <a:ext uri="{FF2B5EF4-FFF2-40B4-BE49-F238E27FC236}">
                <a16:creationId xmlns:a16="http://schemas.microsoft.com/office/drawing/2014/main" id="{7F4D42E9-BED0-1445-B7BF-196223872B91}"/>
              </a:ext>
            </a:extLst>
          </p:cNvPr>
          <p:cNvGrpSpPr/>
          <p:nvPr/>
        </p:nvGrpSpPr>
        <p:grpSpPr>
          <a:xfrm>
            <a:off x="4002807" y="4094833"/>
            <a:ext cx="162069" cy="162069"/>
            <a:chOff x="3204409" y="3245628"/>
            <a:chExt cx="239036" cy="239036"/>
          </a:xfrm>
        </p:grpSpPr>
        <p:sp>
          <p:nvSpPr>
            <p:cNvPr id="114" name="Oval 111">
              <a:extLst>
                <a:ext uri="{FF2B5EF4-FFF2-40B4-BE49-F238E27FC236}">
                  <a16:creationId xmlns:a16="http://schemas.microsoft.com/office/drawing/2014/main" id="{233D3D70-B922-F54E-9FC9-515E224A091A}"/>
                </a:ext>
              </a:extLst>
            </p:cNvPr>
            <p:cNvSpPr/>
            <p:nvPr/>
          </p:nvSpPr>
          <p:spPr>
            <a:xfrm>
              <a:off x="3204409" y="3245628"/>
              <a:ext cx="239036" cy="239036"/>
            </a:xfrm>
            <a:prstGeom prst="ellipse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Oval 112">
              <a:extLst>
                <a:ext uri="{FF2B5EF4-FFF2-40B4-BE49-F238E27FC236}">
                  <a16:creationId xmlns:a16="http://schemas.microsoft.com/office/drawing/2014/main" id="{0F9B6AFB-1E07-1F46-A9C5-7BC7F9E5F555}"/>
                </a:ext>
              </a:extLst>
            </p:cNvPr>
            <p:cNvSpPr/>
            <p:nvPr/>
          </p:nvSpPr>
          <p:spPr>
            <a:xfrm>
              <a:off x="3262595" y="3303814"/>
              <a:ext cx="122664" cy="122664"/>
            </a:xfrm>
            <a:prstGeom prst="ellipse">
              <a:avLst/>
            </a:prstGeom>
            <a:solidFill>
              <a:srgbClr val="9BBB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6" name="Group 113">
            <a:extLst>
              <a:ext uri="{FF2B5EF4-FFF2-40B4-BE49-F238E27FC236}">
                <a16:creationId xmlns:a16="http://schemas.microsoft.com/office/drawing/2014/main" id="{22EA0529-D149-424E-87FC-B62A00405243}"/>
              </a:ext>
            </a:extLst>
          </p:cNvPr>
          <p:cNvGrpSpPr/>
          <p:nvPr/>
        </p:nvGrpSpPr>
        <p:grpSpPr>
          <a:xfrm>
            <a:off x="4410826" y="3989794"/>
            <a:ext cx="162069" cy="162069"/>
            <a:chOff x="3204409" y="3245628"/>
            <a:chExt cx="239036" cy="239036"/>
          </a:xfrm>
        </p:grpSpPr>
        <p:sp>
          <p:nvSpPr>
            <p:cNvPr id="117" name="Oval 114">
              <a:extLst>
                <a:ext uri="{FF2B5EF4-FFF2-40B4-BE49-F238E27FC236}">
                  <a16:creationId xmlns:a16="http://schemas.microsoft.com/office/drawing/2014/main" id="{88C2AD1E-D22F-6C46-A932-920C6C2039FB}"/>
                </a:ext>
              </a:extLst>
            </p:cNvPr>
            <p:cNvSpPr/>
            <p:nvPr/>
          </p:nvSpPr>
          <p:spPr>
            <a:xfrm>
              <a:off x="3204409" y="3245628"/>
              <a:ext cx="239036" cy="239036"/>
            </a:xfrm>
            <a:prstGeom prst="ellipse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Oval 115">
              <a:extLst>
                <a:ext uri="{FF2B5EF4-FFF2-40B4-BE49-F238E27FC236}">
                  <a16:creationId xmlns:a16="http://schemas.microsoft.com/office/drawing/2014/main" id="{6C2A186E-9544-E246-97E4-30557AAB5B5E}"/>
                </a:ext>
              </a:extLst>
            </p:cNvPr>
            <p:cNvSpPr/>
            <p:nvPr/>
          </p:nvSpPr>
          <p:spPr>
            <a:xfrm>
              <a:off x="3262595" y="3303814"/>
              <a:ext cx="122664" cy="122664"/>
            </a:xfrm>
            <a:prstGeom prst="ellipse">
              <a:avLst/>
            </a:prstGeom>
            <a:solidFill>
              <a:srgbClr val="F39C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9" name="TextBox 125">
            <a:extLst>
              <a:ext uri="{FF2B5EF4-FFF2-40B4-BE49-F238E27FC236}">
                <a16:creationId xmlns:a16="http://schemas.microsoft.com/office/drawing/2014/main" id="{BB127429-3481-0E49-AF78-FA5BF4EDF476}"/>
              </a:ext>
            </a:extLst>
          </p:cNvPr>
          <p:cNvSpPr txBox="1"/>
          <p:nvPr/>
        </p:nvSpPr>
        <p:spPr>
          <a:xfrm>
            <a:off x="2442955" y="3062936"/>
            <a:ext cx="1232105" cy="60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0000"/>
              </a:lnSpc>
              <a:tabLst>
                <a:tab pos="685800" algn="l"/>
              </a:tabLst>
            </a:pPr>
            <a:r>
              <a:rPr lang="en-US" sz="1400" b="1" dirty="0">
                <a:solidFill>
                  <a:srgbClr val="2980B9"/>
                </a:solidFill>
                <a:latin typeface="Lato Black" pitchFamily="34" charset="0"/>
              </a:rPr>
              <a:t>1 min</a:t>
            </a:r>
          </a:p>
          <a:p>
            <a:pPr algn="r">
              <a:lnSpc>
                <a:spcPct val="110000"/>
              </a:lnSpc>
              <a:tabLst>
                <a:tab pos="685800" algn="l"/>
              </a:tabLst>
            </a:pPr>
            <a:r>
              <a:rPr lang="en-US" sz="1200" dirty="0">
                <a:solidFill>
                  <a:srgbClr val="434342"/>
                </a:solidFill>
                <a:latin typeface="Lato Light" pitchFamily="34" charset="0"/>
              </a:rPr>
              <a:t>Reactor Venting</a:t>
            </a:r>
          </a:p>
          <a:p>
            <a:pPr algn="r">
              <a:lnSpc>
                <a:spcPct val="110000"/>
              </a:lnSpc>
              <a:tabLst>
                <a:tab pos="685800" algn="l"/>
              </a:tabLst>
            </a:pPr>
            <a:endParaRPr lang="en-US" sz="1200" dirty="0">
              <a:solidFill>
                <a:srgbClr val="000000"/>
              </a:solidFill>
              <a:latin typeface="Lato Light" pitchFamily="34" charset="0"/>
            </a:endParaRPr>
          </a:p>
        </p:txBody>
      </p:sp>
      <p:sp>
        <p:nvSpPr>
          <p:cNvPr id="120" name="TextBox 126">
            <a:extLst>
              <a:ext uri="{FF2B5EF4-FFF2-40B4-BE49-F238E27FC236}">
                <a16:creationId xmlns:a16="http://schemas.microsoft.com/office/drawing/2014/main" id="{85F74279-B46A-6045-A838-930A8864A52B}"/>
              </a:ext>
            </a:extLst>
          </p:cNvPr>
          <p:cNvSpPr txBox="1"/>
          <p:nvPr/>
        </p:nvSpPr>
        <p:spPr>
          <a:xfrm>
            <a:off x="4200759" y="2438984"/>
            <a:ext cx="1224172" cy="62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  <a:tabLst>
                <a:tab pos="685800" algn="l"/>
              </a:tabLst>
            </a:pPr>
            <a:r>
              <a:rPr lang="en-US" sz="1600" b="1" dirty="0">
                <a:solidFill>
                  <a:srgbClr val="9BBB59"/>
                </a:solidFill>
                <a:latin typeface="Lato Black" pitchFamily="34" charset="0"/>
              </a:rPr>
              <a:t>4 min</a:t>
            </a:r>
          </a:p>
          <a:p>
            <a:pPr>
              <a:lnSpc>
                <a:spcPct val="110000"/>
              </a:lnSpc>
              <a:tabLst>
                <a:tab pos="685800" algn="l"/>
              </a:tabLst>
            </a:pPr>
            <a:r>
              <a:rPr lang="en-US" sz="1200" dirty="0">
                <a:solidFill>
                  <a:srgbClr val="434342"/>
                </a:solidFill>
                <a:latin typeface="Lato Light" pitchFamily="34" charset="0"/>
              </a:rPr>
              <a:t>Pumping down to 10</a:t>
            </a:r>
            <a:r>
              <a:rPr lang="en-US" sz="1200" baseline="30000" dirty="0">
                <a:solidFill>
                  <a:srgbClr val="434342"/>
                </a:solidFill>
                <a:latin typeface="Lato Light" pitchFamily="34" charset="0"/>
              </a:rPr>
              <a:t>-4</a:t>
            </a:r>
            <a:r>
              <a:rPr lang="en-US" sz="1200" dirty="0">
                <a:solidFill>
                  <a:srgbClr val="434342"/>
                </a:solidFill>
                <a:latin typeface="Lato Light" pitchFamily="34" charset="0"/>
              </a:rPr>
              <a:t> Tor</a:t>
            </a:r>
          </a:p>
        </p:txBody>
      </p:sp>
      <p:sp>
        <p:nvSpPr>
          <p:cNvPr id="121" name="TextBox 127">
            <a:extLst>
              <a:ext uri="{FF2B5EF4-FFF2-40B4-BE49-F238E27FC236}">
                <a16:creationId xmlns:a16="http://schemas.microsoft.com/office/drawing/2014/main" id="{521864CE-13EC-FC41-8422-FF02F78889BD}"/>
              </a:ext>
            </a:extLst>
          </p:cNvPr>
          <p:cNvSpPr txBox="1"/>
          <p:nvPr/>
        </p:nvSpPr>
        <p:spPr>
          <a:xfrm>
            <a:off x="2165559" y="2438984"/>
            <a:ext cx="1509502" cy="556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  <a:tabLst>
                <a:tab pos="685800" algn="l"/>
              </a:tabLst>
            </a:pPr>
            <a:r>
              <a:rPr lang="en-US" sz="1600" b="1" dirty="0">
                <a:solidFill>
                  <a:srgbClr val="16A085"/>
                </a:solidFill>
                <a:latin typeface="Lato Black" pitchFamily="34" charset="0"/>
              </a:rPr>
              <a:t>5 min</a:t>
            </a:r>
          </a:p>
          <a:p>
            <a:pPr algn="r">
              <a:lnSpc>
                <a:spcPct val="110000"/>
              </a:lnSpc>
              <a:tabLst>
                <a:tab pos="685800" algn="l"/>
              </a:tabLst>
            </a:pPr>
            <a:r>
              <a:rPr lang="en-US" sz="1200" dirty="0">
                <a:solidFill>
                  <a:srgbClr val="434342"/>
                </a:solidFill>
                <a:latin typeface="Lato Light" pitchFamily="34" charset="0"/>
              </a:rPr>
              <a:t>Liner replacement</a:t>
            </a:r>
          </a:p>
        </p:txBody>
      </p:sp>
      <p:sp>
        <p:nvSpPr>
          <p:cNvPr id="122" name="TextBox 128">
            <a:extLst>
              <a:ext uri="{FF2B5EF4-FFF2-40B4-BE49-F238E27FC236}">
                <a16:creationId xmlns:a16="http://schemas.microsoft.com/office/drawing/2014/main" id="{1FBA6996-BE3A-4041-A257-BEBBB0152F88}"/>
              </a:ext>
            </a:extLst>
          </p:cNvPr>
          <p:cNvSpPr txBox="1"/>
          <p:nvPr/>
        </p:nvSpPr>
        <p:spPr>
          <a:xfrm>
            <a:off x="4216618" y="3076284"/>
            <a:ext cx="843305" cy="60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  <a:tabLst>
                <a:tab pos="685800" algn="l"/>
              </a:tabLst>
            </a:pPr>
            <a:r>
              <a:rPr lang="en-US" sz="1400" b="1" dirty="0">
                <a:solidFill>
                  <a:srgbClr val="F39C12"/>
                </a:solidFill>
                <a:latin typeface="Lato Black" pitchFamily="34" charset="0"/>
              </a:rPr>
              <a:t>5 min</a:t>
            </a:r>
          </a:p>
          <a:p>
            <a:pPr>
              <a:lnSpc>
                <a:spcPct val="110000"/>
              </a:lnSpc>
              <a:tabLst>
                <a:tab pos="685800" algn="l"/>
              </a:tabLst>
            </a:pPr>
            <a:r>
              <a:rPr lang="en-US" sz="1200" dirty="0">
                <a:solidFill>
                  <a:srgbClr val="434342"/>
                </a:solidFill>
                <a:latin typeface="Lato Light" pitchFamily="34" charset="0"/>
              </a:rPr>
              <a:t>Plasma cleaning</a:t>
            </a:r>
          </a:p>
        </p:txBody>
      </p:sp>
      <p:grpSp>
        <p:nvGrpSpPr>
          <p:cNvPr id="123" name="Group 27">
            <a:extLst>
              <a:ext uri="{FF2B5EF4-FFF2-40B4-BE49-F238E27FC236}">
                <a16:creationId xmlns:a16="http://schemas.microsoft.com/office/drawing/2014/main" id="{82C3F388-2F3B-B043-9C7A-21F55702D735}"/>
              </a:ext>
            </a:extLst>
          </p:cNvPr>
          <p:cNvGrpSpPr/>
          <p:nvPr/>
        </p:nvGrpSpPr>
        <p:grpSpPr>
          <a:xfrm>
            <a:off x="3207566" y="3069621"/>
            <a:ext cx="576825" cy="710952"/>
            <a:chOff x="1540474" y="2170677"/>
            <a:chExt cx="850759" cy="1088588"/>
          </a:xfrm>
        </p:grpSpPr>
        <p:sp>
          <p:nvSpPr>
            <p:cNvPr id="124" name="Oval 130">
              <a:extLst>
                <a:ext uri="{FF2B5EF4-FFF2-40B4-BE49-F238E27FC236}">
                  <a16:creationId xmlns:a16="http://schemas.microsoft.com/office/drawing/2014/main" id="{B88C768A-C7A8-434F-9E06-E35D2BC01084}"/>
                </a:ext>
              </a:extLst>
            </p:cNvPr>
            <p:cNvSpPr/>
            <p:nvPr/>
          </p:nvSpPr>
          <p:spPr>
            <a:xfrm>
              <a:off x="2301248" y="2170677"/>
              <a:ext cx="89985" cy="89985"/>
            </a:xfrm>
            <a:prstGeom prst="ellipse">
              <a:avLst/>
            </a:prstGeom>
            <a:solidFill>
              <a:srgbClr val="2880B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5" name="Elbow Connector 2055">
              <a:extLst>
                <a:ext uri="{FF2B5EF4-FFF2-40B4-BE49-F238E27FC236}">
                  <a16:creationId xmlns:a16="http://schemas.microsoft.com/office/drawing/2014/main" id="{04F1BCA9-5DAE-C44F-A8C2-74C40FF7AFA8}"/>
                </a:ext>
              </a:extLst>
            </p:cNvPr>
            <p:cNvCxnSpPr/>
            <p:nvPr/>
          </p:nvCxnSpPr>
          <p:spPr>
            <a:xfrm flipV="1">
              <a:off x="1540474" y="2260662"/>
              <a:ext cx="805767" cy="998603"/>
            </a:xfrm>
            <a:prstGeom prst="bentConnector2">
              <a:avLst/>
            </a:prstGeom>
            <a:noFill/>
            <a:ln w="6350" cap="flat" cmpd="sng" algn="ctr">
              <a:solidFill>
                <a:srgbClr val="95A5A6"/>
              </a:solidFill>
              <a:prstDash val="dash"/>
              <a:miter lim="800000"/>
            </a:ln>
            <a:effectLst/>
          </p:spPr>
        </p:cxnSp>
      </p:grpSp>
      <p:grpSp>
        <p:nvGrpSpPr>
          <p:cNvPr id="126" name="Group 28">
            <a:extLst>
              <a:ext uri="{FF2B5EF4-FFF2-40B4-BE49-F238E27FC236}">
                <a16:creationId xmlns:a16="http://schemas.microsoft.com/office/drawing/2014/main" id="{CECCB077-1771-7841-95E3-72AE5D9FDF1B}"/>
              </a:ext>
            </a:extLst>
          </p:cNvPr>
          <p:cNvGrpSpPr/>
          <p:nvPr/>
        </p:nvGrpSpPr>
        <p:grpSpPr>
          <a:xfrm>
            <a:off x="3624965" y="2543654"/>
            <a:ext cx="159426" cy="1545206"/>
            <a:chOff x="2156096" y="1414615"/>
            <a:chExt cx="235137" cy="2279023"/>
          </a:xfrm>
        </p:grpSpPr>
        <p:sp>
          <p:nvSpPr>
            <p:cNvPr id="127" name="Oval 2053">
              <a:extLst>
                <a:ext uri="{FF2B5EF4-FFF2-40B4-BE49-F238E27FC236}">
                  <a16:creationId xmlns:a16="http://schemas.microsoft.com/office/drawing/2014/main" id="{9B0C5F49-6B2A-DA49-8025-FDE97CF883B9}"/>
                </a:ext>
              </a:extLst>
            </p:cNvPr>
            <p:cNvSpPr/>
            <p:nvPr/>
          </p:nvSpPr>
          <p:spPr>
            <a:xfrm>
              <a:off x="2301248" y="1414615"/>
              <a:ext cx="89985" cy="89985"/>
            </a:xfrm>
            <a:prstGeom prst="ellipse">
              <a:avLst/>
            </a:prstGeom>
            <a:solidFill>
              <a:srgbClr val="15A0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8" name="Elbow Connector 2057">
              <a:extLst>
                <a:ext uri="{FF2B5EF4-FFF2-40B4-BE49-F238E27FC236}">
                  <a16:creationId xmlns:a16="http://schemas.microsoft.com/office/drawing/2014/main" id="{7908FE3A-7E85-8F4F-B5AB-D29EC511E81D}"/>
                </a:ext>
              </a:extLst>
            </p:cNvPr>
            <p:cNvCxnSpPr/>
            <p:nvPr/>
          </p:nvCxnSpPr>
          <p:spPr>
            <a:xfrm flipV="1">
              <a:off x="2156096" y="1459608"/>
              <a:ext cx="235137" cy="2234030"/>
            </a:xfrm>
            <a:prstGeom prst="bentConnector3">
              <a:avLst>
                <a:gd name="adj1" fmla="val 197220"/>
              </a:avLst>
            </a:prstGeom>
            <a:noFill/>
            <a:ln w="6350" cap="flat" cmpd="sng" algn="ctr">
              <a:solidFill>
                <a:srgbClr val="95A5A6"/>
              </a:solidFill>
              <a:prstDash val="dash"/>
              <a:miter lim="800000"/>
            </a:ln>
            <a:effectLst/>
          </p:spPr>
        </p:cxnSp>
      </p:grpSp>
      <p:grpSp>
        <p:nvGrpSpPr>
          <p:cNvPr id="129" name="Group 29">
            <a:extLst>
              <a:ext uri="{FF2B5EF4-FFF2-40B4-BE49-F238E27FC236}">
                <a16:creationId xmlns:a16="http://schemas.microsoft.com/office/drawing/2014/main" id="{8BDFE3F4-D21D-7C48-BBED-0A82674DEA62}"/>
              </a:ext>
            </a:extLst>
          </p:cNvPr>
          <p:cNvGrpSpPr/>
          <p:nvPr/>
        </p:nvGrpSpPr>
        <p:grpSpPr>
          <a:xfrm>
            <a:off x="4083842" y="2543654"/>
            <a:ext cx="156933" cy="1590631"/>
            <a:chOff x="2832892" y="1414615"/>
            <a:chExt cx="231460" cy="2346019"/>
          </a:xfrm>
        </p:grpSpPr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54A6B03D-129B-2D49-8086-9D2B59E9B192}"/>
                </a:ext>
              </a:extLst>
            </p:cNvPr>
            <p:cNvSpPr/>
            <p:nvPr/>
          </p:nvSpPr>
          <p:spPr>
            <a:xfrm>
              <a:off x="2974367" y="1414615"/>
              <a:ext cx="89985" cy="89985"/>
            </a:xfrm>
            <a:prstGeom prst="ellipse">
              <a:avLst/>
            </a:prstGeom>
            <a:solidFill>
              <a:srgbClr val="9BBB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1" name="Elbow Connector 2060">
              <a:extLst>
                <a:ext uri="{FF2B5EF4-FFF2-40B4-BE49-F238E27FC236}">
                  <a16:creationId xmlns:a16="http://schemas.microsoft.com/office/drawing/2014/main" id="{227465E9-A0EB-B34C-AC10-DC46D8378D96}"/>
                </a:ext>
              </a:extLst>
            </p:cNvPr>
            <p:cNvCxnSpPr/>
            <p:nvPr/>
          </p:nvCxnSpPr>
          <p:spPr>
            <a:xfrm rot="5400000" flipH="1" flipV="1">
              <a:off x="1753117" y="2539384"/>
              <a:ext cx="2301025" cy="141475"/>
            </a:xfrm>
            <a:prstGeom prst="bentConnector2">
              <a:avLst/>
            </a:prstGeom>
            <a:noFill/>
            <a:ln w="6350" cap="flat" cmpd="sng" algn="ctr">
              <a:solidFill>
                <a:srgbClr val="95A5A6"/>
              </a:solidFill>
              <a:prstDash val="dash"/>
              <a:miter lim="800000"/>
            </a:ln>
            <a:effectLst/>
          </p:spPr>
        </p:cxnSp>
      </p:grpSp>
      <p:grpSp>
        <p:nvGrpSpPr>
          <p:cNvPr id="132" name="Group 30">
            <a:extLst>
              <a:ext uri="{FF2B5EF4-FFF2-40B4-BE49-F238E27FC236}">
                <a16:creationId xmlns:a16="http://schemas.microsoft.com/office/drawing/2014/main" id="{8924B292-8889-6546-AECB-85593A7792C2}"/>
              </a:ext>
            </a:extLst>
          </p:cNvPr>
          <p:cNvGrpSpPr/>
          <p:nvPr/>
        </p:nvGrpSpPr>
        <p:grpSpPr>
          <a:xfrm>
            <a:off x="4179764" y="3056273"/>
            <a:ext cx="270514" cy="1014556"/>
            <a:chOff x="2974367" y="2170677"/>
            <a:chExt cx="398981" cy="1496367"/>
          </a:xfrm>
        </p:grpSpPr>
        <p:sp>
          <p:nvSpPr>
            <p:cNvPr id="133" name="Oval 131">
              <a:extLst>
                <a:ext uri="{FF2B5EF4-FFF2-40B4-BE49-F238E27FC236}">
                  <a16:creationId xmlns:a16="http://schemas.microsoft.com/office/drawing/2014/main" id="{45E5698C-7C8C-884B-9951-401E8358BC7B}"/>
                </a:ext>
              </a:extLst>
            </p:cNvPr>
            <p:cNvSpPr/>
            <p:nvPr/>
          </p:nvSpPr>
          <p:spPr>
            <a:xfrm>
              <a:off x="2974367" y="2170677"/>
              <a:ext cx="89985" cy="89985"/>
            </a:xfrm>
            <a:prstGeom prst="ellipse">
              <a:avLst/>
            </a:prstGeom>
            <a:solidFill>
              <a:srgbClr val="F39C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4" name="Elbow Connector 2064">
              <a:extLst>
                <a:ext uri="{FF2B5EF4-FFF2-40B4-BE49-F238E27FC236}">
                  <a16:creationId xmlns:a16="http://schemas.microsoft.com/office/drawing/2014/main" id="{7AEE9268-78B6-564F-9027-16D7B0984BA9}"/>
                </a:ext>
              </a:extLst>
            </p:cNvPr>
            <p:cNvCxnSpPr/>
            <p:nvPr/>
          </p:nvCxnSpPr>
          <p:spPr>
            <a:xfrm rot="10800000">
              <a:off x="3019361" y="2260663"/>
              <a:ext cx="353987" cy="1406381"/>
            </a:xfrm>
            <a:prstGeom prst="bentConnector2">
              <a:avLst/>
            </a:prstGeom>
            <a:noFill/>
            <a:ln w="6350" cap="flat" cmpd="sng" algn="ctr">
              <a:solidFill>
                <a:srgbClr val="95A5A6"/>
              </a:solidFill>
              <a:prstDash val="dash"/>
              <a:miter lim="800000"/>
            </a:ln>
            <a:effectLst/>
          </p:spPr>
        </p:cxnSp>
      </p:grp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8B4D510-61C4-044D-A967-3AB8E7EDD6FA}"/>
              </a:ext>
            </a:extLst>
          </p:cNvPr>
          <p:cNvSpPr/>
          <p:nvPr/>
        </p:nvSpPr>
        <p:spPr>
          <a:xfrm>
            <a:off x="5528861" y="958676"/>
            <a:ext cx="1457031" cy="1912454"/>
          </a:xfrm>
          <a:prstGeom prst="rect">
            <a:avLst/>
          </a:prstGeom>
          <a:solidFill>
            <a:srgbClr val="2C3E50"/>
          </a:solidFill>
          <a:ln w="762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6" name="Group 116">
            <a:extLst>
              <a:ext uri="{FF2B5EF4-FFF2-40B4-BE49-F238E27FC236}">
                <a16:creationId xmlns:a16="http://schemas.microsoft.com/office/drawing/2014/main" id="{5CE06761-9508-6E4F-A63B-DD4A95EA1345}"/>
              </a:ext>
            </a:extLst>
          </p:cNvPr>
          <p:cNvGrpSpPr/>
          <p:nvPr/>
        </p:nvGrpSpPr>
        <p:grpSpPr>
          <a:xfrm>
            <a:off x="5050254" y="3297506"/>
            <a:ext cx="239036" cy="239036"/>
            <a:chOff x="3391621" y="3114973"/>
            <a:chExt cx="239036" cy="239036"/>
          </a:xfrm>
        </p:grpSpPr>
        <p:sp>
          <p:nvSpPr>
            <p:cNvPr id="137" name="Oval 117">
              <a:extLst>
                <a:ext uri="{FF2B5EF4-FFF2-40B4-BE49-F238E27FC236}">
                  <a16:creationId xmlns:a16="http://schemas.microsoft.com/office/drawing/2014/main" id="{6D47CF94-EFC5-664D-A64B-5F1082EEA7CD}"/>
                </a:ext>
              </a:extLst>
            </p:cNvPr>
            <p:cNvSpPr/>
            <p:nvPr/>
          </p:nvSpPr>
          <p:spPr>
            <a:xfrm>
              <a:off x="3391621" y="3114973"/>
              <a:ext cx="239036" cy="239036"/>
            </a:xfrm>
            <a:prstGeom prst="ellipse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Oval 118">
              <a:extLst>
                <a:ext uri="{FF2B5EF4-FFF2-40B4-BE49-F238E27FC236}">
                  <a16:creationId xmlns:a16="http://schemas.microsoft.com/office/drawing/2014/main" id="{63DBE17D-D138-C843-A787-D8B77CADBBAE}"/>
                </a:ext>
              </a:extLst>
            </p:cNvPr>
            <p:cNvSpPr/>
            <p:nvPr/>
          </p:nvSpPr>
          <p:spPr>
            <a:xfrm>
              <a:off x="3449807" y="3173159"/>
              <a:ext cx="122664" cy="122664"/>
            </a:xfrm>
            <a:prstGeom prst="ellipse">
              <a:avLst/>
            </a:prstGeom>
            <a:solidFill>
              <a:srgbClr val="C0392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9" name="Group 2049">
            <a:extLst>
              <a:ext uri="{FF2B5EF4-FFF2-40B4-BE49-F238E27FC236}">
                <a16:creationId xmlns:a16="http://schemas.microsoft.com/office/drawing/2014/main" id="{185235FF-4A63-5E4A-8984-13A96DFAE6C2}"/>
              </a:ext>
            </a:extLst>
          </p:cNvPr>
          <p:cNvGrpSpPr/>
          <p:nvPr/>
        </p:nvGrpSpPr>
        <p:grpSpPr>
          <a:xfrm>
            <a:off x="5808414" y="1212334"/>
            <a:ext cx="897925" cy="869008"/>
            <a:chOff x="6723452" y="1709095"/>
            <a:chExt cx="897925" cy="869008"/>
          </a:xfrm>
        </p:grpSpPr>
        <p:pic>
          <p:nvPicPr>
            <p:cNvPr id="140" name="Picture 1">
              <a:extLst>
                <a:ext uri="{FF2B5EF4-FFF2-40B4-BE49-F238E27FC236}">
                  <a16:creationId xmlns:a16="http://schemas.microsoft.com/office/drawing/2014/main" id="{260C7ADC-EC6A-C048-BC19-F52ACED66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3452" y="2422665"/>
              <a:ext cx="897925" cy="155438"/>
            </a:xfrm>
            <a:prstGeom prst="rect">
              <a:avLst/>
            </a:prstGeom>
          </p:spPr>
        </p:pic>
        <p:sp>
          <p:nvSpPr>
            <p:cNvPr id="141" name="Oval 2068">
              <a:extLst>
                <a:ext uri="{FF2B5EF4-FFF2-40B4-BE49-F238E27FC236}">
                  <a16:creationId xmlns:a16="http://schemas.microsoft.com/office/drawing/2014/main" id="{C6D1256E-550D-C243-9933-F574AF87B8DB}"/>
                </a:ext>
              </a:extLst>
            </p:cNvPr>
            <p:cNvSpPr/>
            <p:nvPr/>
          </p:nvSpPr>
          <p:spPr>
            <a:xfrm>
              <a:off x="6778883" y="1709095"/>
              <a:ext cx="773081" cy="773081"/>
            </a:xfrm>
            <a:prstGeom prst="ellipse">
              <a:avLst/>
            </a:prstGeom>
            <a:solidFill>
              <a:srgbClr val="2C3E50"/>
            </a:solidFill>
            <a:ln w="9525" cap="flat" cmpd="sng" algn="ctr">
              <a:solidFill>
                <a:srgbClr val="95A5A6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Oval 152">
              <a:extLst>
                <a:ext uri="{FF2B5EF4-FFF2-40B4-BE49-F238E27FC236}">
                  <a16:creationId xmlns:a16="http://schemas.microsoft.com/office/drawing/2014/main" id="{B7F5EDBF-EAD2-6D4B-8FCC-7655FEA62617}"/>
                </a:ext>
              </a:extLst>
            </p:cNvPr>
            <p:cNvSpPr/>
            <p:nvPr/>
          </p:nvSpPr>
          <p:spPr>
            <a:xfrm>
              <a:off x="6850731" y="1776180"/>
              <a:ext cx="638910" cy="638910"/>
            </a:xfrm>
            <a:prstGeom prst="ellipse">
              <a:avLst/>
            </a:prstGeom>
            <a:solidFill>
              <a:srgbClr val="C0392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 40">
              <a:extLst>
                <a:ext uri="{FF2B5EF4-FFF2-40B4-BE49-F238E27FC236}">
                  <a16:creationId xmlns:a16="http://schemas.microsoft.com/office/drawing/2014/main" id="{F8290730-47B6-BB47-8A6D-B45336A8F8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74333" y="1918166"/>
              <a:ext cx="382181" cy="390724"/>
            </a:xfrm>
            <a:custGeom>
              <a:avLst/>
              <a:gdLst>
                <a:gd name="T0" fmla="*/ 29 w 360"/>
                <a:gd name="T1" fmla="*/ 65 h 368"/>
                <a:gd name="T2" fmla="*/ 79 w 360"/>
                <a:gd name="T3" fmla="*/ 65 h 368"/>
                <a:gd name="T4" fmla="*/ 101 w 360"/>
                <a:gd name="T5" fmla="*/ 170 h 368"/>
                <a:gd name="T6" fmla="*/ 29 w 360"/>
                <a:gd name="T7" fmla="*/ 65 h 368"/>
                <a:gd name="T8" fmla="*/ 180 w 360"/>
                <a:gd name="T9" fmla="*/ 25 h 368"/>
                <a:gd name="T10" fmla="*/ 256 w 360"/>
                <a:gd name="T11" fmla="*/ 55 h 368"/>
                <a:gd name="T12" fmla="*/ 180 w 360"/>
                <a:gd name="T13" fmla="*/ 86 h 368"/>
                <a:gd name="T14" fmla="*/ 104 w 360"/>
                <a:gd name="T15" fmla="*/ 55 h 368"/>
                <a:gd name="T16" fmla="*/ 180 w 360"/>
                <a:gd name="T17" fmla="*/ 25 h 368"/>
                <a:gd name="T18" fmla="*/ 259 w 360"/>
                <a:gd name="T19" fmla="*/ 170 h 368"/>
                <a:gd name="T20" fmla="*/ 281 w 360"/>
                <a:gd name="T21" fmla="*/ 65 h 368"/>
                <a:gd name="T22" fmla="*/ 331 w 360"/>
                <a:gd name="T23" fmla="*/ 65 h 368"/>
                <a:gd name="T24" fmla="*/ 259 w 360"/>
                <a:gd name="T25" fmla="*/ 170 h 368"/>
                <a:gd name="T26" fmla="*/ 204 w 360"/>
                <a:gd name="T27" fmla="*/ 271 h 368"/>
                <a:gd name="T28" fmla="*/ 262 w 360"/>
                <a:gd name="T29" fmla="*/ 202 h 368"/>
                <a:gd name="T30" fmla="*/ 360 w 360"/>
                <a:gd name="T31" fmla="*/ 51 h 368"/>
                <a:gd name="T32" fmla="*/ 346 w 360"/>
                <a:gd name="T33" fmla="*/ 37 h 368"/>
                <a:gd name="T34" fmla="*/ 278 w 360"/>
                <a:gd name="T35" fmla="*/ 37 h 368"/>
                <a:gd name="T36" fmla="*/ 180 w 360"/>
                <a:gd name="T37" fmla="*/ 0 h 368"/>
                <a:gd name="T38" fmla="*/ 83 w 360"/>
                <a:gd name="T39" fmla="*/ 37 h 368"/>
                <a:gd name="T40" fmla="*/ 14 w 360"/>
                <a:gd name="T41" fmla="*/ 37 h 368"/>
                <a:gd name="T42" fmla="*/ 0 w 360"/>
                <a:gd name="T43" fmla="*/ 51 h 368"/>
                <a:gd name="T44" fmla="*/ 99 w 360"/>
                <a:gd name="T45" fmla="*/ 202 h 368"/>
                <a:gd name="T46" fmla="*/ 157 w 360"/>
                <a:gd name="T47" fmla="*/ 271 h 368"/>
                <a:gd name="T48" fmla="*/ 157 w 360"/>
                <a:gd name="T49" fmla="*/ 297 h 368"/>
                <a:gd name="T50" fmla="*/ 91 w 360"/>
                <a:gd name="T51" fmla="*/ 332 h 368"/>
                <a:gd name="T52" fmla="*/ 180 w 360"/>
                <a:gd name="T53" fmla="*/ 368 h 368"/>
                <a:gd name="T54" fmla="*/ 269 w 360"/>
                <a:gd name="T55" fmla="*/ 332 h 368"/>
                <a:gd name="T56" fmla="*/ 204 w 360"/>
                <a:gd name="T57" fmla="*/ 297 h 368"/>
                <a:gd name="T58" fmla="*/ 204 w 360"/>
                <a:gd name="T59" fmla="*/ 271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0" h="368">
                  <a:moveTo>
                    <a:pt x="29" y="65"/>
                  </a:moveTo>
                  <a:cubicBezTo>
                    <a:pt x="79" y="65"/>
                    <a:pt x="79" y="65"/>
                    <a:pt x="79" y="65"/>
                  </a:cubicBezTo>
                  <a:cubicBezTo>
                    <a:pt x="81" y="114"/>
                    <a:pt x="90" y="146"/>
                    <a:pt x="101" y="170"/>
                  </a:cubicBezTo>
                  <a:cubicBezTo>
                    <a:pt x="66" y="146"/>
                    <a:pt x="34" y="119"/>
                    <a:pt x="29" y="65"/>
                  </a:cubicBezTo>
                  <a:close/>
                  <a:moveTo>
                    <a:pt x="180" y="25"/>
                  </a:moveTo>
                  <a:cubicBezTo>
                    <a:pt x="235" y="25"/>
                    <a:pt x="256" y="47"/>
                    <a:pt x="256" y="55"/>
                  </a:cubicBezTo>
                  <a:cubicBezTo>
                    <a:pt x="256" y="64"/>
                    <a:pt x="235" y="86"/>
                    <a:pt x="180" y="86"/>
                  </a:cubicBezTo>
                  <a:cubicBezTo>
                    <a:pt x="126" y="86"/>
                    <a:pt x="104" y="64"/>
                    <a:pt x="104" y="55"/>
                  </a:cubicBezTo>
                  <a:cubicBezTo>
                    <a:pt x="104" y="47"/>
                    <a:pt x="126" y="25"/>
                    <a:pt x="180" y="25"/>
                  </a:cubicBezTo>
                  <a:close/>
                  <a:moveTo>
                    <a:pt x="259" y="170"/>
                  </a:moveTo>
                  <a:cubicBezTo>
                    <a:pt x="271" y="146"/>
                    <a:pt x="280" y="114"/>
                    <a:pt x="281" y="65"/>
                  </a:cubicBezTo>
                  <a:cubicBezTo>
                    <a:pt x="331" y="65"/>
                    <a:pt x="331" y="65"/>
                    <a:pt x="331" y="65"/>
                  </a:cubicBezTo>
                  <a:cubicBezTo>
                    <a:pt x="327" y="119"/>
                    <a:pt x="294" y="146"/>
                    <a:pt x="259" y="170"/>
                  </a:cubicBezTo>
                  <a:close/>
                  <a:moveTo>
                    <a:pt x="204" y="271"/>
                  </a:moveTo>
                  <a:cubicBezTo>
                    <a:pt x="204" y="242"/>
                    <a:pt x="226" y="226"/>
                    <a:pt x="262" y="202"/>
                  </a:cubicBezTo>
                  <a:cubicBezTo>
                    <a:pt x="306" y="173"/>
                    <a:pt x="360" y="137"/>
                    <a:pt x="360" y="51"/>
                  </a:cubicBezTo>
                  <a:cubicBezTo>
                    <a:pt x="360" y="43"/>
                    <a:pt x="354" y="37"/>
                    <a:pt x="346" y="37"/>
                  </a:cubicBezTo>
                  <a:cubicBezTo>
                    <a:pt x="278" y="37"/>
                    <a:pt x="278" y="37"/>
                    <a:pt x="278" y="37"/>
                  </a:cubicBezTo>
                  <a:cubicBezTo>
                    <a:pt x="268" y="19"/>
                    <a:pt x="239" y="0"/>
                    <a:pt x="180" y="0"/>
                  </a:cubicBezTo>
                  <a:cubicBezTo>
                    <a:pt x="122" y="0"/>
                    <a:pt x="93" y="19"/>
                    <a:pt x="8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7" y="37"/>
                    <a:pt x="0" y="43"/>
                    <a:pt x="0" y="51"/>
                  </a:cubicBezTo>
                  <a:cubicBezTo>
                    <a:pt x="0" y="137"/>
                    <a:pt x="55" y="173"/>
                    <a:pt x="99" y="202"/>
                  </a:cubicBezTo>
                  <a:cubicBezTo>
                    <a:pt x="135" y="226"/>
                    <a:pt x="157" y="242"/>
                    <a:pt x="157" y="271"/>
                  </a:cubicBezTo>
                  <a:cubicBezTo>
                    <a:pt x="157" y="297"/>
                    <a:pt x="157" y="297"/>
                    <a:pt x="157" y="297"/>
                  </a:cubicBezTo>
                  <a:cubicBezTo>
                    <a:pt x="119" y="302"/>
                    <a:pt x="91" y="315"/>
                    <a:pt x="91" y="332"/>
                  </a:cubicBezTo>
                  <a:cubicBezTo>
                    <a:pt x="91" y="352"/>
                    <a:pt x="131" y="368"/>
                    <a:pt x="180" y="368"/>
                  </a:cubicBezTo>
                  <a:cubicBezTo>
                    <a:pt x="229" y="368"/>
                    <a:pt x="269" y="352"/>
                    <a:pt x="269" y="332"/>
                  </a:cubicBezTo>
                  <a:cubicBezTo>
                    <a:pt x="269" y="315"/>
                    <a:pt x="242" y="302"/>
                    <a:pt x="204" y="297"/>
                  </a:cubicBezTo>
                  <a:cubicBezTo>
                    <a:pt x="204" y="271"/>
                    <a:pt x="204" y="271"/>
                    <a:pt x="204" y="2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4" name="TextBox 148">
            <a:extLst>
              <a:ext uri="{FF2B5EF4-FFF2-40B4-BE49-F238E27FC236}">
                <a16:creationId xmlns:a16="http://schemas.microsoft.com/office/drawing/2014/main" id="{9A186A85-CAE3-014D-8947-6E5A4408E530}"/>
              </a:ext>
            </a:extLst>
          </p:cNvPr>
          <p:cNvSpPr txBox="1"/>
          <p:nvPr/>
        </p:nvSpPr>
        <p:spPr>
          <a:xfrm>
            <a:off x="5649104" y="2072822"/>
            <a:ext cx="1216544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100" dirty="0">
                <a:solidFill>
                  <a:srgbClr val="FFFFFF"/>
                </a:solidFill>
                <a:latin typeface="Lato Black" pitchFamily="34" charset="0"/>
              </a:rPr>
              <a:t>EASY LINER replacement by a single person</a:t>
            </a:r>
          </a:p>
        </p:txBody>
      </p:sp>
      <p:cxnSp>
        <p:nvCxnSpPr>
          <p:cNvPr id="145" name="Elbow Connector 2071">
            <a:extLst>
              <a:ext uri="{FF2B5EF4-FFF2-40B4-BE49-F238E27FC236}">
                <a16:creationId xmlns:a16="http://schemas.microsoft.com/office/drawing/2014/main" id="{4033A163-C557-F14B-BA8F-ECEF9A0007B0}"/>
              </a:ext>
            </a:extLst>
          </p:cNvPr>
          <p:cNvCxnSpPr/>
          <p:nvPr/>
        </p:nvCxnSpPr>
        <p:spPr>
          <a:xfrm rot="5400000" flipH="1" flipV="1">
            <a:off x="5014875" y="2731537"/>
            <a:ext cx="779054" cy="469260"/>
          </a:xfrm>
          <a:prstGeom prst="bentConnector3">
            <a:avLst>
              <a:gd name="adj1" fmla="val 107056"/>
            </a:avLst>
          </a:prstGeom>
          <a:noFill/>
          <a:ln w="6350" cap="flat" cmpd="sng" algn="ctr">
            <a:solidFill>
              <a:srgbClr val="95A5A6"/>
            </a:solidFill>
            <a:prstDash val="dash"/>
            <a:miter lim="800000"/>
          </a:ln>
          <a:effectLst/>
        </p:spPr>
      </p:cxnSp>
      <p:sp>
        <p:nvSpPr>
          <p:cNvPr id="146" name="ZoneTexte 145">
            <a:extLst>
              <a:ext uri="{FF2B5EF4-FFF2-40B4-BE49-F238E27FC236}">
                <a16:creationId xmlns:a16="http://schemas.microsoft.com/office/drawing/2014/main" id="{6763FB0E-400A-1048-AFA7-46AA15492C2E}"/>
              </a:ext>
            </a:extLst>
          </p:cNvPr>
          <p:cNvSpPr txBox="1"/>
          <p:nvPr/>
        </p:nvSpPr>
        <p:spPr>
          <a:xfrm>
            <a:off x="243854" y="2920270"/>
            <a:ext cx="1911633" cy="1169551"/>
          </a:xfrm>
          <a:prstGeom prst="rect">
            <a:avLst/>
          </a:prstGeom>
          <a:solidFill>
            <a:srgbClr val="3866A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Dedicated</a:t>
            </a:r>
            <a:r>
              <a:rPr lang="fr-FR" sz="14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400" dirty="0" err="1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process</a:t>
            </a:r>
            <a:r>
              <a:rPr lang="fr-FR" sz="14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400" dirty="0" err="1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chamber</a:t>
            </a:r>
            <a:r>
              <a:rPr lang="fr-FR" sz="14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 for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Au, Ag, Ni, Fe, Co, Pt, PZT</a:t>
            </a:r>
            <a:r>
              <a:rPr lang="mr-IN" sz="14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…</a:t>
            </a:r>
            <a:r>
              <a:rPr lang="fr-FR" sz="14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 SPUTTERING</a:t>
            </a:r>
            <a:endParaRPr lang="fr-FR" sz="105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47" name="Image 146">
            <a:extLst>
              <a:ext uri="{FF2B5EF4-FFF2-40B4-BE49-F238E27FC236}">
                <a16:creationId xmlns:a16="http://schemas.microsoft.com/office/drawing/2014/main" id="{EE73265D-9AE7-5947-81C0-8D91FA5699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4497" y="1004465"/>
            <a:ext cx="2239503" cy="1818133"/>
          </a:xfrm>
          <a:prstGeom prst="rect">
            <a:avLst/>
          </a:prstGeom>
        </p:spPr>
      </p:pic>
      <p:pic>
        <p:nvPicPr>
          <p:cNvPr id="148" name="Image 147">
            <a:extLst>
              <a:ext uri="{FF2B5EF4-FFF2-40B4-BE49-F238E27FC236}">
                <a16:creationId xmlns:a16="http://schemas.microsoft.com/office/drawing/2014/main" id="{BA1A7061-01AE-9F40-B931-28A5E19B12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399" y="3209235"/>
            <a:ext cx="2099080" cy="1440705"/>
          </a:xfrm>
          <a:prstGeom prst="rect">
            <a:avLst/>
          </a:prstGeom>
        </p:spPr>
      </p:pic>
      <p:pic>
        <p:nvPicPr>
          <p:cNvPr id="149" name="Image 148">
            <a:extLst>
              <a:ext uri="{FF2B5EF4-FFF2-40B4-BE49-F238E27FC236}">
                <a16:creationId xmlns:a16="http://schemas.microsoft.com/office/drawing/2014/main" id="{A600871E-F6E0-544E-AE26-E93D25AE08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12" y="1045437"/>
            <a:ext cx="2834559" cy="135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73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A8DEEA-0091-A641-A3EA-82FDA0260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rgbClr val="E75326"/>
                </a:solidFill>
              </a:rPr>
              <a:t>Corial</a:t>
            </a:r>
            <a:r>
              <a:rPr lang="fr-FR" dirty="0">
                <a:solidFill>
                  <a:srgbClr val="E75326"/>
                </a:solidFill>
              </a:rPr>
              <a:t> 210RL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08CFED-A55C-7D4F-96B5-43873F27757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4A3497-656C-9141-AC41-92E59C20E1B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210RL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AC1F6F-0A0E-E349-AC63-F499D81E670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3480CB5-4727-C949-A2F5-35C1D45BEEC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1" name="Rectangle 22">
            <a:extLst>
              <a:ext uri="{FF2B5EF4-FFF2-40B4-BE49-F238E27FC236}">
                <a16:creationId xmlns:a16="http://schemas.microsoft.com/office/drawing/2014/main" id="{8959CE88-BAAC-DA44-974D-C8AB55A45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08" y="898570"/>
            <a:ext cx="47911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434342"/>
                </a:solidFill>
                <a:latin typeface="Lato Light" pitchFamily="34" charset="0"/>
                <a:cs typeface="Arial" pitchFamily="34" charset="0"/>
              </a:rPr>
              <a:t>Anisotropic RIE etching supported by a wide range of processes</a:t>
            </a:r>
            <a:endParaRPr lang="en-US" sz="1050" dirty="0">
              <a:solidFill>
                <a:srgbClr val="43434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57EAF7-A6A1-4940-AAA6-F79DE7F6E7DC}"/>
              </a:ext>
            </a:extLst>
          </p:cNvPr>
          <p:cNvSpPr/>
          <p:nvPr/>
        </p:nvSpPr>
        <p:spPr>
          <a:xfrm>
            <a:off x="878054" y="1833148"/>
            <a:ext cx="1224000" cy="28388"/>
          </a:xfrm>
          <a:prstGeom prst="rect">
            <a:avLst/>
          </a:prstGeom>
          <a:solidFill>
            <a:srgbClr val="38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FFFFFF"/>
              </a:solidFill>
            </a:endParaRPr>
          </a:p>
        </p:txBody>
      </p:sp>
      <p:graphicFrame>
        <p:nvGraphicFramePr>
          <p:cNvPr id="23" name="Chart 5">
            <a:extLst>
              <a:ext uri="{FF2B5EF4-FFF2-40B4-BE49-F238E27FC236}">
                <a16:creationId xmlns:a16="http://schemas.microsoft.com/office/drawing/2014/main" id="{D1648DCC-5D71-E244-94AF-31C90F5840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0880157"/>
              </p:ext>
            </p:extLst>
          </p:nvPr>
        </p:nvGraphicFramePr>
        <p:xfrm>
          <a:off x="203214" y="2139702"/>
          <a:ext cx="1400783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84">
            <a:extLst>
              <a:ext uri="{FF2B5EF4-FFF2-40B4-BE49-F238E27FC236}">
                <a16:creationId xmlns:a16="http://schemas.microsoft.com/office/drawing/2014/main" id="{BB975241-031D-5C46-9DB4-E946B36CBDB1}"/>
              </a:ext>
            </a:extLst>
          </p:cNvPr>
          <p:cNvSpPr txBox="1"/>
          <p:nvPr/>
        </p:nvSpPr>
        <p:spPr>
          <a:xfrm>
            <a:off x="82811" y="3398201"/>
            <a:ext cx="1654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RIE capabilities over a variety of materials including Silicon compounds, metals, polymers, III-V and II-VI compounds</a:t>
            </a:r>
          </a:p>
        </p:txBody>
      </p:sp>
      <p:graphicFrame>
        <p:nvGraphicFramePr>
          <p:cNvPr id="25" name="Chart 86">
            <a:extLst>
              <a:ext uri="{FF2B5EF4-FFF2-40B4-BE49-F238E27FC236}">
                <a16:creationId xmlns:a16="http://schemas.microsoft.com/office/drawing/2014/main" id="{CE7B9AE2-C8F4-8E4D-B8F6-5999C2C9B0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0272446"/>
              </p:ext>
            </p:extLst>
          </p:nvPr>
        </p:nvGraphicFramePr>
        <p:xfrm>
          <a:off x="2072778" y="2139702"/>
          <a:ext cx="1400783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87">
            <a:extLst>
              <a:ext uri="{FF2B5EF4-FFF2-40B4-BE49-F238E27FC236}">
                <a16:creationId xmlns:a16="http://schemas.microsoft.com/office/drawing/2014/main" id="{4407F279-AD58-B44F-9BE4-7DD9CDBBC150}"/>
              </a:ext>
            </a:extLst>
          </p:cNvPr>
          <p:cNvSpPr txBox="1"/>
          <p:nvPr/>
        </p:nvSpPr>
        <p:spPr>
          <a:xfrm>
            <a:off x="1951166" y="3398201"/>
            <a:ext cx="1656000" cy="445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Modular design approach supporting tiered upgrades</a:t>
            </a:r>
          </a:p>
        </p:txBody>
      </p:sp>
      <p:graphicFrame>
        <p:nvGraphicFramePr>
          <p:cNvPr id="27" name="Chart 89">
            <a:extLst>
              <a:ext uri="{FF2B5EF4-FFF2-40B4-BE49-F238E27FC236}">
                <a16:creationId xmlns:a16="http://schemas.microsoft.com/office/drawing/2014/main" id="{D1587D30-88ED-7E45-9BB6-D6312AA046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0182390"/>
              </p:ext>
            </p:extLst>
          </p:nvPr>
        </p:nvGraphicFramePr>
        <p:xfrm>
          <a:off x="3942343" y="2148328"/>
          <a:ext cx="1400783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TextBox 90">
            <a:extLst>
              <a:ext uri="{FF2B5EF4-FFF2-40B4-BE49-F238E27FC236}">
                <a16:creationId xmlns:a16="http://schemas.microsoft.com/office/drawing/2014/main" id="{3C536919-57FD-7C41-8A09-9037C3C72726}"/>
              </a:ext>
            </a:extLst>
          </p:cNvPr>
          <p:cNvSpPr txBox="1"/>
          <p:nvPr/>
        </p:nvSpPr>
        <p:spPr>
          <a:xfrm>
            <a:off x="3821198" y="3398201"/>
            <a:ext cx="165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Smaller wafer pieces up to full 200 mm wafer</a:t>
            </a:r>
          </a:p>
          <a:p>
            <a:pPr algn="ctr" defTabSz="685800">
              <a:lnSpc>
                <a:spcPct val="120000"/>
              </a:lnSpc>
            </a:pPr>
            <a:r>
              <a:rPr lang="mr-IN" sz="1000" dirty="0">
                <a:solidFill>
                  <a:srgbClr val="434342"/>
                </a:solidFill>
                <a:latin typeface="Lato Light" pitchFamily="34" charset="0"/>
              </a:rPr>
              <a:t>1x2’’ to 7x2’’ ; 1x3’’ to 3x3’’ ; 1x4’’ ; 1x6’’ ; 1x8’’ </a:t>
            </a:r>
          </a:p>
          <a:p>
            <a:pPr algn="ctr" defTabSz="685800">
              <a:lnSpc>
                <a:spcPct val="120000"/>
              </a:lnSpc>
            </a:pPr>
            <a:endParaRPr lang="en-US" sz="1000" dirty="0">
              <a:solidFill>
                <a:srgbClr val="434342"/>
              </a:solidFill>
              <a:latin typeface="Lato Light" pitchFamily="34" charset="0"/>
            </a:endParaRPr>
          </a:p>
          <a:p>
            <a:pPr algn="ctr" defTabSz="685800">
              <a:lnSpc>
                <a:spcPct val="120000"/>
              </a:lnSpc>
            </a:pPr>
            <a:endParaRPr lang="en-US" sz="1000" dirty="0">
              <a:solidFill>
                <a:srgbClr val="434342"/>
              </a:solidFill>
              <a:latin typeface="Lato Light" pitchFamily="34" charset="0"/>
            </a:endParaRPr>
          </a:p>
          <a:p>
            <a:pPr algn="ctr" defTabSz="685800">
              <a:lnSpc>
                <a:spcPct val="120000"/>
              </a:lnSpc>
            </a:pPr>
            <a:endParaRPr lang="en-US" sz="1000" dirty="0">
              <a:solidFill>
                <a:srgbClr val="434342"/>
              </a:solidFill>
              <a:latin typeface="Lato Light" pitchFamily="34" charset="0"/>
            </a:endParaRPr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EAAD8872-0CB3-B949-B969-3F7FA32D7C19}"/>
              </a:ext>
            </a:extLst>
          </p:cNvPr>
          <p:cNvSpPr>
            <a:spLocks noEditPoints="1"/>
          </p:cNvSpPr>
          <p:nvPr/>
        </p:nvSpPr>
        <p:spPr bwMode="auto">
          <a:xfrm>
            <a:off x="4414763" y="2605484"/>
            <a:ext cx="455941" cy="418533"/>
          </a:xfrm>
          <a:custGeom>
            <a:avLst/>
            <a:gdLst>
              <a:gd name="T0" fmla="*/ 205 w 356"/>
              <a:gd name="T1" fmla="*/ 191 h 327"/>
              <a:gd name="T2" fmla="*/ 217 w 356"/>
              <a:gd name="T3" fmla="*/ 230 h 327"/>
              <a:gd name="T4" fmla="*/ 182 w 356"/>
              <a:gd name="T5" fmla="*/ 260 h 327"/>
              <a:gd name="T6" fmla="*/ 142 w 356"/>
              <a:gd name="T7" fmla="*/ 278 h 327"/>
              <a:gd name="T8" fmla="*/ 96 w 356"/>
              <a:gd name="T9" fmla="*/ 278 h 327"/>
              <a:gd name="T10" fmla="*/ 56 w 356"/>
              <a:gd name="T11" fmla="*/ 260 h 327"/>
              <a:gd name="T12" fmla="*/ 22 w 356"/>
              <a:gd name="T13" fmla="*/ 230 h 327"/>
              <a:gd name="T14" fmla="*/ 33 w 356"/>
              <a:gd name="T15" fmla="*/ 190 h 327"/>
              <a:gd name="T16" fmla="*/ 0 w 356"/>
              <a:gd name="T17" fmla="*/ 146 h 327"/>
              <a:gd name="T18" fmla="*/ 39 w 356"/>
              <a:gd name="T19" fmla="*/ 122 h 327"/>
              <a:gd name="T20" fmla="*/ 22 w 356"/>
              <a:gd name="T21" fmla="*/ 93 h 327"/>
              <a:gd name="T22" fmla="*/ 77 w 356"/>
              <a:gd name="T23" fmla="*/ 84 h 327"/>
              <a:gd name="T24" fmla="*/ 102 w 356"/>
              <a:gd name="T25" fmla="*/ 45 h 327"/>
              <a:gd name="T26" fmla="*/ 146 w 356"/>
              <a:gd name="T27" fmla="*/ 78 h 327"/>
              <a:gd name="T28" fmla="*/ 185 w 356"/>
              <a:gd name="T29" fmla="*/ 66 h 327"/>
              <a:gd name="T30" fmla="*/ 215 w 356"/>
              <a:gd name="T31" fmla="*/ 101 h 327"/>
              <a:gd name="T32" fmla="*/ 233 w 356"/>
              <a:gd name="T33" fmla="*/ 141 h 327"/>
              <a:gd name="T34" fmla="*/ 119 w 356"/>
              <a:gd name="T35" fmla="*/ 116 h 327"/>
              <a:gd name="T36" fmla="*/ 166 w 356"/>
              <a:gd name="T37" fmla="*/ 164 h 327"/>
              <a:gd name="T38" fmla="*/ 329 w 356"/>
              <a:gd name="T39" fmla="*/ 87 h 327"/>
              <a:gd name="T40" fmla="*/ 332 w 356"/>
              <a:gd name="T41" fmla="*/ 124 h 327"/>
              <a:gd name="T42" fmla="*/ 285 w 356"/>
              <a:gd name="T43" fmla="*/ 116 h 327"/>
              <a:gd name="T44" fmla="*/ 238 w 356"/>
              <a:gd name="T45" fmla="*/ 124 h 327"/>
              <a:gd name="T46" fmla="*/ 241 w 356"/>
              <a:gd name="T47" fmla="*/ 87 h 327"/>
              <a:gd name="T48" fmla="*/ 241 w 356"/>
              <a:gd name="T49" fmla="*/ 50 h 327"/>
              <a:gd name="T50" fmla="*/ 238 w 356"/>
              <a:gd name="T51" fmla="*/ 13 h 327"/>
              <a:gd name="T52" fmla="*/ 285 w 356"/>
              <a:gd name="T53" fmla="*/ 21 h 327"/>
              <a:gd name="T54" fmla="*/ 309 w 356"/>
              <a:gd name="T55" fmla="*/ 0 h 327"/>
              <a:gd name="T56" fmla="*/ 323 w 356"/>
              <a:gd name="T57" fmla="*/ 40 h 327"/>
              <a:gd name="T58" fmla="*/ 356 w 356"/>
              <a:gd name="T59" fmla="*/ 82 h 327"/>
              <a:gd name="T60" fmla="*/ 323 w 356"/>
              <a:gd name="T61" fmla="*/ 287 h 327"/>
              <a:gd name="T62" fmla="*/ 309 w 356"/>
              <a:gd name="T63" fmla="*/ 327 h 327"/>
              <a:gd name="T64" fmla="*/ 279 w 356"/>
              <a:gd name="T65" fmla="*/ 306 h 327"/>
              <a:gd name="T66" fmla="*/ 238 w 356"/>
              <a:gd name="T67" fmla="*/ 313 h 327"/>
              <a:gd name="T68" fmla="*/ 214 w 356"/>
              <a:gd name="T69" fmla="*/ 272 h 327"/>
              <a:gd name="T70" fmla="*/ 247 w 356"/>
              <a:gd name="T71" fmla="*/ 230 h 327"/>
              <a:gd name="T72" fmla="*/ 261 w 356"/>
              <a:gd name="T73" fmla="*/ 190 h 327"/>
              <a:gd name="T74" fmla="*/ 291 w 356"/>
              <a:gd name="T75" fmla="*/ 211 h 327"/>
              <a:gd name="T76" fmla="*/ 332 w 356"/>
              <a:gd name="T77" fmla="*/ 203 h 327"/>
              <a:gd name="T78" fmla="*/ 329 w 356"/>
              <a:gd name="T79" fmla="*/ 240 h 327"/>
              <a:gd name="T80" fmla="*/ 285 w 356"/>
              <a:gd name="T81" fmla="*/ 45 h 327"/>
              <a:gd name="T82" fmla="*/ 309 w 356"/>
              <a:gd name="T83" fmla="*/ 69 h 327"/>
              <a:gd name="T84" fmla="*/ 261 w 356"/>
              <a:gd name="T85" fmla="*/ 259 h 327"/>
              <a:gd name="T86" fmla="*/ 285 w 356"/>
              <a:gd name="T87" fmla="*/ 23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6" h="327">
                <a:moveTo>
                  <a:pt x="238" y="181"/>
                </a:moveTo>
                <a:cubicBezTo>
                  <a:pt x="238" y="183"/>
                  <a:pt x="236" y="186"/>
                  <a:pt x="233" y="187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203" y="196"/>
                  <a:pt x="201" y="201"/>
                  <a:pt x="199" y="205"/>
                </a:cubicBezTo>
                <a:cubicBezTo>
                  <a:pt x="204" y="213"/>
                  <a:pt x="209" y="219"/>
                  <a:pt x="215" y="226"/>
                </a:cubicBezTo>
                <a:cubicBezTo>
                  <a:pt x="216" y="228"/>
                  <a:pt x="217" y="229"/>
                  <a:pt x="217" y="230"/>
                </a:cubicBezTo>
                <a:cubicBezTo>
                  <a:pt x="217" y="232"/>
                  <a:pt x="216" y="233"/>
                  <a:pt x="215" y="234"/>
                </a:cubicBezTo>
                <a:cubicBezTo>
                  <a:pt x="212" y="239"/>
                  <a:pt x="191" y="261"/>
                  <a:pt x="185" y="261"/>
                </a:cubicBezTo>
                <a:cubicBezTo>
                  <a:pt x="184" y="261"/>
                  <a:pt x="183" y="261"/>
                  <a:pt x="182" y="260"/>
                </a:cubicBezTo>
                <a:cubicBezTo>
                  <a:pt x="160" y="243"/>
                  <a:pt x="160" y="243"/>
                  <a:pt x="160" y="243"/>
                </a:cubicBezTo>
                <a:cubicBezTo>
                  <a:pt x="156" y="246"/>
                  <a:pt x="151" y="248"/>
                  <a:pt x="146" y="249"/>
                </a:cubicBezTo>
                <a:cubicBezTo>
                  <a:pt x="145" y="259"/>
                  <a:pt x="144" y="269"/>
                  <a:pt x="142" y="278"/>
                </a:cubicBezTo>
                <a:cubicBezTo>
                  <a:pt x="141" y="280"/>
                  <a:pt x="139" y="282"/>
                  <a:pt x="136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99" y="282"/>
                  <a:pt x="96" y="280"/>
                  <a:pt x="96" y="278"/>
                </a:cubicBezTo>
                <a:cubicBezTo>
                  <a:pt x="92" y="249"/>
                  <a:pt x="92" y="249"/>
                  <a:pt x="92" y="249"/>
                </a:cubicBezTo>
                <a:cubicBezTo>
                  <a:pt x="87" y="248"/>
                  <a:pt x="82" y="246"/>
                  <a:pt x="78" y="244"/>
                </a:cubicBezTo>
                <a:cubicBezTo>
                  <a:pt x="56" y="260"/>
                  <a:pt x="56" y="260"/>
                  <a:pt x="56" y="260"/>
                </a:cubicBezTo>
                <a:cubicBezTo>
                  <a:pt x="55" y="261"/>
                  <a:pt x="54" y="261"/>
                  <a:pt x="52" y="261"/>
                </a:cubicBezTo>
                <a:cubicBezTo>
                  <a:pt x="51" y="261"/>
                  <a:pt x="49" y="261"/>
                  <a:pt x="48" y="260"/>
                </a:cubicBezTo>
                <a:cubicBezTo>
                  <a:pt x="43" y="255"/>
                  <a:pt x="22" y="236"/>
                  <a:pt x="22" y="230"/>
                </a:cubicBezTo>
                <a:cubicBezTo>
                  <a:pt x="22" y="229"/>
                  <a:pt x="22" y="228"/>
                  <a:pt x="23" y="227"/>
                </a:cubicBezTo>
                <a:cubicBezTo>
                  <a:pt x="28" y="220"/>
                  <a:pt x="34" y="213"/>
                  <a:pt x="39" y="206"/>
                </a:cubicBezTo>
                <a:cubicBezTo>
                  <a:pt x="37" y="201"/>
                  <a:pt x="34" y="196"/>
                  <a:pt x="33" y="190"/>
                </a:cubicBezTo>
                <a:cubicBezTo>
                  <a:pt x="5" y="186"/>
                  <a:pt x="5" y="186"/>
                  <a:pt x="5" y="186"/>
                </a:cubicBezTo>
                <a:cubicBezTo>
                  <a:pt x="2" y="185"/>
                  <a:pt x="0" y="183"/>
                  <a:pt x="0" y="18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4"/>
                  <a:pt x="2" y="141"/>
                  <a:pt x="4" y="141"/>
                </a:cubicBezTo>
                <a:cubicBezTo>
                  <a:pt x="33" y="136"/>
                  <a:pt x="33" y="136"/>
                  <a:pt x="33" y="136"/>
                </a:cubicBezTo>
                <a:cubicBezTo>
                  <a:pt x="35" y="131"/>
                  <a:pt x="37" y="127"/>
                  <a:pt x="39" y="122"/>
                </a:cubicBezTo>
                <a:cubicBezTo>
                  <a:pt x="34" y="115"/>
                  <a:pt x="28" y="108"/>
                  <a:pt x="22" y="101"/>
                </a:cubicBezTo>
                <a:cubicBezTo>
                  <a:pt x="22" y="100"/>
                  <a:pt x="21" y="98"/>
                  <a:pt x="21" y="97"/>
                </a:cubicBezTo>
                <a:cubicBezTo>
                  <a:pt x="21" y="96"/>
                  <a:pt x="21" y="94"/>
                  <a:pt x="22" y="93"/>
                </a:cubicBezTo>
                <a:cubicBezTo>
                  <a:pt x="26" y="88"/>
                  <a:pt x="47" y="66"/>
                  <a:pt x="52" y="66"/>
                </a:cubicBezTo>
                <a:cubicBezTo>
                  <a:pt x="54" y="66"/>
                  <a:pt x="55" y="66"/>
                  <a:pt x="56" y="67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1"/>
                  <a:pt x="87" y="80"/>
                  <a:pt x="92" y="78"/>
                </a:cubicBezTo>
                <a:cubicBezTo>
                  <a:pt x="93" y="69"/>
                  <a:pt x="94" y="58"/>
                  <a:pt x="96" y="49"/>
                </a:cubicBezTo>
                <a:cubicBezTo>
                  <a:pt x="97" y="47"/>
                  <a:pt x="99" y="45"/>
                  <a:pt x="102" y="45"/>
                </a:cubicBezTo>
                <a:cubicBezTo>
                  <a:pt x="136" y="45"/>
                  <a:pt x="136" y="45"/>
                  <a:pt x="136" y="45"/>
                </a:cubicBezTo>
                <a:cubicBezTo>
                  <a:pt x="139" y="45"/>
                  <a:pt x="141" y="47"/>
                  <a:pt x="142" y="50"/>
                </a:cubicBezTo>
                <a:cubicBezTo>
                  <a:pt x="146" y="78"/>
                  <a:pt x="146" y="78"/>
                  <a:pt x="146" y="78"/>
                </a:cubicBezTo>
                <a:cubicBezTo>
                  <a:pt x="151" y="79"/>
                  <a:pt x="155" y="81"/>
                  <a:pt x="160" y="84"/>
                </a:cubicBezTo>
                <a:cubicBezTo>
                  <a:pt x="182" y="67"/>
                  <a:pt x="182" y="67"/>
                  <a:pt x="182" y="67"/>
                </a:cubicBezTo>
                <a:cubicBezTo>
                  <a:pt x="183" y="66"/>
                  <a:pt x="184" y="66"/>
                  <a:pt x="185" y="66"/>
                </a:cubicBezTo>
                <a:cubicBezTo>
                  <a:pt x="187" y="66"/>
                  <a:pt x="188" y="66"/>
                  <a:pt x="189" y="67"/>
                </a:cubicBezTo>
                <a:cubicBezTo>
                  <a:pt x="194" y="72"/>
                  <a:pt x="216" y="92"/>
                  <a:pt x="216" y="97"/>
                </a:cubicBezTo>
                <a:cubicBezTo>
                  <a:pt x="216" y="98"/>
                  <a:pt x="215" y="99"/>
                  <a:pt x="215" y="101"/>
                </a:cubicBezTo>
                <a:cubicBezTo>
                  <a:pt x="209" y="108"/>
                  <a:pt x="204" y="114"/>
                  <a:pt x="199" y="122"/>
                </a:cubicBezTo>
                <a:cubicBezTo>
                  <a:pt x="201" y="127"/>
                  <a:pt x="203" y="132"/>
                  <a:pt x="205" y="137"/>
                </a:cubicBezTo>
                <a:cubicBezTo>
                  <a:pt x="233" y="141"/>
                  <a:pt x="233" y="141"/>
                  <a:pt x="233" y="141"/>
                </a:cubicBezTo>
                <a:cubicBezTo>
                  <a:pt x="236" y="142"/>
                  <a:pt x="238" y="144"/>
                  <a:pt x="238" y="147"/>
                </a:cubicBezTo>
                <a:lnTo>
                  <a:pt x="238" y="181"/>
                </a:lnTo>
                <a:close/>
                <a:moveTo>
                  <a:pt x="119" y="116"/>
                </a:moveTo>
                <a:cubicBezTo>
                  <a:pt x="93" y="116"/>
                  <a:pt x="71" y="137"/>
                  <a:pt x="71" y="164"/>
                </a:cubicBezTo>
                <a:cubicBezTo>
                  <a:pt x="71" y="190"/>
                  <a:pt x="93" y="211"/>
                  <a:pt x="119" y="211"/>
                </a:cubicBezTo>
                <a:cubicBezTo>
                  <a:pt x="145" y="211"/>
                  <a:pt x="166" y="190"/>
                  <a:pt x="166" y="164"/>
                </a:cubicBezTo>
                <a:cubicBezTo>
                  <a:pt x="166" y="137"/>
                  <a:pt x="145" y="116"/>
                  <a:pt x="119" y="116"/>
                </a:cubicBezTo>
                <a:close/>
                <a:moveTo>
                  <a:pt x="356" y="82"/>
                </a:moveTo>
                <a:cubicBezTo>
                  <a:pt x="356" y="84"/>
                  <a:pt x="332" y="87"/>
                  <a:pt x="329" y="87"/>
                </a:cubicBezTo>
                <a:cubicBezTo>
                  <a:pt x="327" y="91"/>
                  <a:pt x="325" y="94"/>
                  <a:pt x="323" y="97"/>
                </a:cubicBezTo>
                <a:cubicBezTo>
                  <a:pt x="325" y="101"/>
                  <a:pt x="333" y="119"/>
                  <a:pt x="333" y="123"/>
                </a:cubicBezTo>
                <a:cubicBezTo>
                  <a:pt x="333" y="123"/>
                  <a:pt x="332" y="124"/>
                  <a:pt x="332" y="124"/>
                </a:cubicBezTo>
                <a:cubicBezTo>
                  <a:pt x="330" y="125"/>
                  <a:pt x="310" y="137"/>
                  <a:pt x="309" y="137"/>
                </a:cubicBezTo>
                <a:cubicBezTo>
                  <a:pt x="306" y="137"/>
                  <a:pt x="292" y="119"/>
                  <a:pt x="291" y="116"/>
                </a:cubicBezTo>
                <a:cubicBezTo>
                  <a:pt x="289" y="116"/>
                  <a:pt x="287" y="116"/>
                  <a:pt x="285" y="116"/>
                </a:cubicBezTo>
                <a:cubicBezTo>
                  <a:pt x="283" y="116"/>
                  <a:pt x="281" y="116"/>
                  <a:pt x="279" y="116"/>
                </a:cubicBezTo>
                <a:cubicBezTo>
                  <a:pt x="278" y="119"/>
                  <a:pt x="264" y="137"/>
                  <a:pt x="261" y="137"/>
                </a:cubicBezTo>
                <a:cubicBezTo>
                  <a:pt x="260" y="137"/>
                  <a:pt x="241" y="125"/>
                  <a:pt x="238" y="124"/>
                </a:cubicBezTo>
                <a:cubicBezTo>
                  <a:pt x="238" y="124"/>
                  <a:pt x="238" y="123"/>
                  <a:pt x="238" y="123"/>
                </a:cubicBezTo>
                <a:cubicBezTo>
                  <a:pt x="238" y="119"/>
                  <a:pt x="245" y="101"/>
                  <a:pt x="247" y="97"/>
                </a:cubicBezTo>
                <a:cubicBezTo>
                  <a:pt x="245" y="94"/>
                  <a:pt x="243" y="91"/>
                  <a:pt x="241" y="87"/>
                </a:cubicBezTo>
                <a:cubicBezTo>
                  <a:pt x="238" y="87"/>
                  <a:pt x="214" y="84"/>
                  <a:pt x="214" y="82"/>
                </a:cubicBezTo>
                <a:cubicBezTo>
                  <a:pt x="214" y="56"/>
                  <a:pt x="214" y="56"/>
                  <a:pt x="214" y="56"/>
                </a:cubicBezTo>
                <a:cubicBezTo>
                  <a:pt x="214" y="53"/>
                  <a:pt x="238" y="50"/>
                  <a:pt x="241" y="50"/>
                </a:cubicBezTo>
                <a:cubicBezTo>
                  <a:pt x="243" y="47"/>
                  <a:pt x="245" y="43"/>
                  <a:pt x="247" y="40"/>
                </a:cubicBezTo>
                <a:cubicBezTo>
                  <a:pt x="245" y="37"/>
                  <a:pt x="238" y="18"/>
                  <a:pt x="238" y="15"/>
                </a:cubicBezTo>
                <a:cubicBezTo>
                  <a:pt x="238" y="14"/>
                  <a:pt x="238" y="14"/>
                  <a:pt x="238" y="13"/>
                </a:cubicBezTo>
                <a:cubicBezTo>
                  <a:pt x="241" y="12"/>
                  <a:pt x="260" y="0"/>
                  <a:pt x="261" y="0"/>
                </a:cubicBezTo>
                <a:cubicBezTo>
                  <a:pt x="264" y="0"/>
                  <a:pt x="278" y="19"/>
                  <a:pt x="279" y="22"/>
                </a:cubicBezTo>
                <a:cubicBezTo>
                  <a:pt x="281" y="21"/>
                  <a:pt x="283" y="21"/>
                  <a:pt x="285" y="21"/>
                </a:cubicBezTo>
                <a:cubicBezTo>
                  <a:pt x="287" y="21"/>
                  <a:pt x="289" y="21"/>
                  <a:pt x="291" y="22"/>
                </a:cubicBezTo>
                <a:cubicBezTo>
                  <a:pt x="296" y="14"/>
                  <a:pt x="301" y="7"/>
                  <a:pt x="308" y="1"/>
                </a:cubicBezTo>
                <a:cubicBezTo>
                  <a:pt x="309" y="0"/>
                  <a:pt x="309" y="0"/>
                  <a:pt x="309" y="0"/>
                </a:cubicBezTo>
                <a:cubicBezTo>
                  <a:pt x="310" y="0"/>
                  <a:pt x="330" y="12"/>
                  <a:pt x="332" y="13"/>
                </a:cubicBezTo>
                <a:cubicBezTo>
                  <a:pt x="332" y="14"/>
                  <a:pt x="333" y="14"/>
                  <a:pt x="333" y="15"/>
                </a:cubicBezTo>
                <a:cubicBezTo>
                  <a:pt x="333" y="18"/>
                  <a:pt x="325" y="37"/>
                  <a:pt x="323" y="40"/>
                </a:cubicBezTo>
                <a:cubicBezTo>
                  <a:pt x="325" y="43"/>
                  <a:pt x="327" y="47"/>
                  <a:pt x="329" y="50"/>
                </a:cubicBezTo>
                <a:cubicBezTo>
                  <a:pt x="332" y="50"/>
                  <a:pt x="356" y="53"/>
                  <a:pt x="356" y="56"/>
                </a:cubicBezTo>
                <a:lnTo>
                  <a:pt x="356" y="82"/>
                </a:lnTo>
                <a:close/>
                <a:moveTo>
                  <a:pt x="356" y="272"/>
                </a:moveTo>
                <a:cubicBezTo>
                  <a:pt x="356" y="274"/>
                  <a:pt x="332" y="277"/>
                  <a:pt x="329" y="277"/>
                </a:cubicBezTo>
                <a:cubicBezTo>
                  <a:pt x="327" y="281"/>
                  <a:pt x="325" y="284"/>
                  <a:pt x="323" y="287"/>
                </a:cubicBezTo>
                <a:cubicBezTo>
                  <a:pt x="325" y="291"/>
                  <a:pt x="333" y="309"/>
                  <a:pt x="333" y="313"/>
                </a:cubicBezTo>
                <a:cubicBezTo>
                  <a:pt x="333" y="313"/>
                  <a:pt x="332" y="314"/>
                  <a:pt x="332" y="314"/>
                </a:cubicBezTo>
                <a:cubicBezTo>
                  <a:pt x="330" y="315"/>
                  <a:pt x="310" y="327"/>
                  <a:pt x="309" y="327"/>
                </a:cubicBezTo>
                <a:cubicBezTo>
                  <a:pt x="306" y="327"/>
                  <a:pt x="292" y="308"/>
                  <a:pt x="291" y="306"/>
                </a:cubicBezTo>
                <a:cubicBezTo>
                  <a:pt x="289" y="306"/>
                  <a:pt x="287" y="306"/>
                  <a:pt x="285" y="306"/>
                </a:cubicBezTo>
                <a:cubicBezTo>
                  <a:pt x="283" y="306"/>
                  <a:pt x="281" y="306"/>
                  <a:pt x="279" y="306"/>
                </a:cubicBezTo>
                <a:cubicBezTo>
                  <a:pt x="278" y="308"/>
                  <a:pt x="264" y="327"/>
                  <a:pt x="261" y="327"/>
                </a:cubicBezTo>
                <a:cubicBezTo>
                  <a:pt x="260" y="327"/>
                  <a:pt x="241" y="315"/>
                  <a:pt x="238" y="314"/>
                </a:cubicBezTo>
                <a:cubicBezTo>
                  <a:pt x="238" y="314"/>
                  <a:pt x="238" y="313"/>
                  <a:pt x="238" y="313"/>
                </a:cubicBezTo>
                <a:cubicBezTo>
                  <a:pt x="238" y="309"/>
                  <a:pt x="245" y="291"/>
                  <a:pt x="247" y="287"/>
                </a:cubicBezTo>
                <a:cubicBezTo>
                  <a:pt x="245" y="284"/>
                  <a:pt x="243" y="281"/>
                  <a:pt x="241" y="277"/>
                </a:cubicBezTo>
                <a:cubicBezTo>
                  <a:pt x="238" y="277"/>
                  <a:pt x="214" y="274"/>
                  <a:pt x="214" y="272"/>
                </a:cubicBezTo>
                <a:cubicBezTo>
                  <a:pt x="214" y="246"/>
                  <a:pt x="214" y="246"/>
                  <a:pt x="214" y="246"/>
                </a:cubicBezTo>
                <a:cubicBezTo>
                  <a:pt x="214" y="243"/>
                  <a:pt x="238" y="240"/>
                  <a:pt x="241" y="240"/>
                </a:cubicBezTo>
                <a:cubicBezTo>
                  <a:pt x="243" y="237"/>
                  <a:pt x="245" y="233"/>
                  <a:pt x="247" y="230"/>
                </a:cubicBezTo>
                <a:cubicBezTo>
                  <a:pt x="245" y="226"/>
                  <a:pt x="238" y="208"/>
                  <a:pt x="238" y="205"/>
                </a:cubicBezTo>
                <a:cubicBezTo>
                  <a:pt x="238" y="204"/>
                  <a:pt x="238" y="204"/>
                  <a:pt x="238" y="203"/>
                </a:cubicBezTo>
                <a:cubicBezTo>
                  <a:pt x="241" y="202"/>
                  <a:pt x="260" y="190"/>
                  <a:pt x="261" y="190"/>
                </a:cubicBezTo>
                <a:cubicBezTo>
                  <a:pt x="264" y="190"/>
                  <a:pt x="278" y="209"/>
                  <a:pt x="279" y="211"/>
                </a:cubicBezTo>
                <a:cubicBezTo>
                  <a:pt x="281" y="211"/>
                  <a:pt x="283" y="211"/>
                  <a:pt x="285" y="211"/>
                </a:cubicBezTo>
                <a:cubicBezTo>
                  <a:pt x="287" y="211"/>
                  <a:pt x="289" y="211"/>
                  <a:pt x="291" y="211"/>
                </a:cubicBezTo>
                <a:cubicBezTo>
                  <a:pt x="296" y="204"/>
                  <a:pt x="301" y="197"/>
                  <a:pt x="308" y="191"/>
                </a:cubicBezTo>
                <a:cubicBezTo>
                  <a:pt x="309" y="190"/>
                  <a:pt x="309" y="190"/>
                  <a:pt x="309" y="190"/>
                </a:cubicBezTo>
                <a:cubicBezTo>
                  <a:pt x="310" y="190"/>
                  <a:pt x="330" y="202"/>
                  <a:pt x="332" y="203"/>
                </a:cubicBezTo>
                <a:cubicBezTo>
                  <a:pt x="332" y="204"/>
                  <a:pt x="333" y="204"/>
                  <a:pt x="333" y="205"/>
                </a:cubicBezTo>
                <a:cubicBezTo>
                  <a:pt x="333" y="208"/>
                  <a:pt x="325" y="226"/>
                  <a:pt x="323" y="230"/>
                </a:cubicBezTo>
                <a:cubicBezTo>
                  <a:pt x="325" y="233"/>
                  <a:pt x="327" y="237"/>
                  <a:pt x="329" y="240"/>
                </a:cubicBezTo>
                <a:cubicBezTo>
                  <a:pt x="332" y="240"/>
                  <a:pt x="356" y="243"/>
                  <a:pt x="356" y="246"/>
                </a:cubicBezTo>
                <a:lnTo>
                  <a:pt x="356" y="272"/>
                </a:lnTo>
                <a:close/>
                <a:moveTo>
                  <a:pt x="285" y="45"/>
                </a:moveTo>
                <a:cubicBezTo>
                  <a:pt x="272" y="45"/>
                  <a:pt x="261" y="56"/>
                  <a:pt x="261" y="69"/>
                </a:cubicBezTo>
                <a:cubicBezTo>
                  <a:pt x="261" y="82"/>
                  <a:pt x="272" y="92"/>
                  <a:pt x="285" y="92"/>
                </a:cubicBezTo>
                <a:cubicBezTo>
                  <a:pt x="298" y="92"/>
                  <a:pt x="309" y="82"/>
                  <a:pt x="309" y="69"/>
                </a:cubicBezTo>
                <a:cubicBezTo>
                  <a:pt x="309" y="56"/>
                  <a:pt x="298" y="45"/>
                  <a:pt x="285" y="45"/>
                </a:cubicBezTo>
                <a:close/>
                <a:moveTo>
                  <a:pt x="285" y="235"/>
                </a:moveTo>
                <a:cubicBezTo>
                  <a:pt x="272" y="235"/>
                  <a:pt x="261" y="246"/>
                  <a:pt x="261" y="259"/>
                </a:cubicBezTo>
                <a:cubicBezTo>
                  <a:pt x="261" y="272"/>
                  <a:pt x="272" y="282"/>
                  <a:pt x="285" y="282"/>
                </a:cubicBezTo>
                <a:cubicBezTo>
                  <a:pt x="298" y="282"/>
                  <a:pt x="309" y="272"/>
                  <a:pt x="309" y="259"/>
                </a:cubicBezTo>
                <a:cubicBezTo>
                  <a:pt x="309" y="246"/>
                  <a:pt x="298" y="235"/>
                  <a:pt x="285" y="235"/>
                </a:cubicBezTo>
                <a:close/>
              </a:path>
            </a:pathLst>
          </a:custGeom>
          <a:solidFill>
            <a:srgbClr val="E74D1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30" name="Freeform 6">
            <a:extLst>
              <a:ext uri="{FF2B5EF4-FFF2-40B4-BE49-F238E27FC236}">
                <a16:creationId xmlns:a16="http://schemas.microsoft.com/office/drawing/2014/main" id="{75F52DFA-59CE-EE4F-AD6C-0E84035235F2}"/>
              </a:ext>
            </a:extLst>
          </p:cNvPr>
          <p:cNvSpPr>
            <a:spLocks noEditPoints="1"/>
          </p:cNvSpPr>
          <p:nvPr/>
        </p:nvSpPr>
        <p:spPr bwMode="auto">
          <a:xfrm>
            <a:off x="2542050" y="2596858"/>
            <a:ext cx="455941" cy="418533"/>
          </a:xfrm>
          <a:custGeom>
            <a:avLst/>
            <a:gdLst>
              <a:gd name="T0" fmla="*/ 205 w 356"/>
              <a:gd name="T1" fmla="*/ 191 h 327"/>
              <a:gd name="T2" fmla="*/ 217 w 356"/>
              <a:gd name="T3" fmla="*/ 230 h 327"/>
              <a:gd name="T4" fmla="*/ 182 w 356"/>
              <a:gd name="T5" fmla="*/ 260 h 327"/>
              <a:gd name="T6" fmla="*/ 142 w 356"/>
              <a:gd name="T7" fmla="*/ 278 h 327"/>
              <a:gd name="T8" fmla="*/ 96 w 356"/>
              <a:gd name="T9" fmla="*/ 278 h 327"/>
              <a:gd name="T10" fmla="*/ 56 w 356"/>
              <a:gd name="T11" fmla="*/ 260 h 327"/>
              <a:gd name="T12" fmla="*/ 22 w 356"/>
              <a:gd name="T13" fmla="*/ 230 h 327"/>
              <a:gd name="T14" fmla="*/ 33 w 356"/>
              <a:gd name="T15" fmla="*/ 190 h 327"/>
              <a:gd name="T16" fmla="*/ 0 w 356"/>
              <a:gd name="T17" fmla="*/ 146 h 327"/>
              <a:gd name="T18" fmla="*/ 39 w 356"/>
              <a:gd name="T19" fmla="*/ 122 h 327"/>
              <a:gd name="T20" fmla="*/ 22 w 356"/>
              <a:gd name="T21" fmla="*/ 93 h 327"/>
              <a:gd name="T22" fmla="*/ 77 w 356"/>
              <a:gd name="T23" fmla="*/ 84 h 327"/>
              <a:gd name="T24" fmla="*/ 102 w 356"/>
              <a:gd name="T25" fmla="*/ 45 h 327"/>
              <a:gd name="T26" fmla="*/ 146 w 356"/>
              <a:gd name="T27" fmla="*/ 78 h 327"/>
              <a:gd name="T28" fmla="*/ 185 w 356"/>
              <a:gd name="T29" fmla="*/ 66 h 327"/>
              <a:gd name="T30" fmla="*/ 215 w 356"/>
              <a:gd name="T31" fmla="*/ 101 h 327"/>
              <a:gd name="T32" fmla="*/ 233 w 356"/>
              <a:gd name="T33" fmla="*/ 141 h 327"/>
              <a:gd name="T34" fmla="*/ 119 w 356"/>
              <a:gd name="T35" fmla="*/ 116 h 327"/>
              <a:gd name="T36" fmla="*/ 166 w 356"/>
              <a:gd name="T37" fmla="*/ 164 h 327"/>
              <a:gd name="T38" fmla="*/ 329 w 356"/>
              <a:gd name="T39" fmla="*/ 87 h 327"/>
              <a:gd name="T40" fmla="*/ 332 w 356"/>
              <a:gd name="T41" fmla="*/ 124 h 327"/>
              <a:gd name="T42" fmla="*/ 285 w 356"/>
              <a:gd name="T43" fmla="*/ 116 h 327"/>
              <a:gd name="T44" fmla="*/ 238 w 356"/>
              <a:gd name="T45" fmla="*/ 124 h 327"/>
              <a:gd name="T46" fmla="*/ 241 w 356"/>
              <a:gd name="T47" fmla="*/ 87 h 327"/>
              <a:gd name="T48" fmla="*/ 241 w 356"/>
              <a:gd name="T49" fmla="*/ 50 h 327"/>
              <a:gd name="T50" fmla="*/ 238 w 356"/>
              <a:gd name="T51" fmla="*/ 13 h 327"/>
              <a:gd name="T52" fmla="*/ 285 w 356"/>
              <a:gd name="T53" fmla="*/ 21 h 327"/>
              <a:gd name="T54" fmla="*/ 309 w 356"/>
              <a:gd name="T55" fmla="*/ 0 h 327"/>
              <a:gd name="T56" fmla="*/ 323 w 356"/>
              <a:gd name="T57" fmla="*/ 40 h 327"/>
              <a:gd name="T58" fmla="*/ 356 w 356"/>
              <a:gd name="T59" fmla="*/ 82 h 327"/>
              <a:gd name="T60" fmla="*/ 323 w 356"/>
              <a:gd name="T61" fmla="*/ 287 h 327"/>
              <a:gd name="T62" fmla="*/ 309 w 356"/>
              <a:gd name="T63" fmla="*/ 327 h 327"/>
              <a:gd name="T64" fmla="*/ 279 w 356"/>
              <a:gd name="T65" fmla="*/ 306 h 327"/>
              <a:gd name="T66" fmla="*/ 238 w 356"/>
              <a:gd name="T67" fmla="*/ 313 h 327"/>
              <a:gd name="T68" fmla="*/ 214 w 356"/>
              <a:gd name="T69" fmla="*/ 272 h 327"/>
              <a:gd name="T70" fmla="*/ 247 w 356"/>
              <a:gd name="T71" fmla="*/ 230 h 327"/>
              <a:gd name="T72" fmla="*/ 261 w 356"/>
              <a:gd name="T73" fmla="*/ 190 h 327"/>
              <a:gd name="T74" fmla="*/ 291 w 356"/>
              <a:gd name="T75" fmla="*/ 211 h 327"/>
              <a:gd name="T76" fmla="*/ 332 w 356"/>
              <a:gd name="T77" fmla="*/ 203 h 327"/>
              <a:gd name="T78" fmla="*/ 329 w 356"/>
              <a:gd name="T79" fmla="*/ 240 h 327"/>
              <a:gd name="T80" fmla="*/ 285 w 356"/>
              <a:gd name="T81" fmla="*/ 45 h 327"/>
              <a:gd name="T82" fmla="*/ 309 w 356"/>
              <a:gd name="T83" fmla="*/ 69 h 327"/>
              <a:gd name="T84" fmla="*/ 261 w 356"/>
              <a:gd name="T85" fmla="*/ 259 h 327"/>
              <a:gd name="T86" fmla="*/ 285 w 356"/>
              <a:gd name="T87" fmla="*/ 23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6" h="327">
                <a:moveTo>
                  <a:pt x="238" y="181"/>
                </a:moveTo>
                <a:cubicBezTo>
                  <a:pt x="238" y="183"/>
                  <a:pt x="236" y="186"/>
                  <a:pt x="233" y="187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203" y="196"/>
                  <a:pt x="201" y="201"/>
                  <a:pt x="199" y="205"/>
                </a:cubicBezTo>
                <a:cubicBezTo>
                  <a:pt x="204" y="213"/>
                  <a:pt x="209" y="219"/>
                  <a:pt x="215" y="226"/>
                </a:cubicBezTo>
                <a:cubicBezTo>
                  <a:pt x="216" y="228"/>
                  <a:pt x="217" y="229"/>
                  <a:pt x="217" y="230"/>
                </a:cubicBezTo>
                <a:cubicBezTo>
                  <a:pt x="217" y="232"/>
                  <a:pt x="216" y="233"/>
                  <a:pt x="215" y="234"/>
                </a:cubicBezTo>
                <a:cubicBezTo>
                  <a:pt x="212" y="239"/>
                  <a:pt x="191" y="261"/>
                  <a:pt x="185" y="261"/>
                </a:cubicBezTo>
                <a:cubicBezTo>
                  <a:pt x="184" y="261"/>
                  <a:pt x="183" y="261"/>
                  <a:pt x="182" y="260"/>
                </a:cubicBezTo>
                <a:cubicBezTo>
                  <a:pt x="160" y="243"/>
                  <a:pt x="160" y="243"/>
                  <a:pt x="160" y="243"/>
                </a:cubicBezTo>
                <a:cubicBezTo>
                  <a:pt x="156" y="246"/>
                  <a:pt x="151" y="248"/>
                  <a:pt x="146" y="249"/>
                </a:cubicBezTo>
                <a:cubicBezTo>
                  <a:pt x="145" y="259"/>
                  <a:pt x="144" y="269"/>
                  <a:pt x="142" y="278"/>
                </a:cubicBezTo>
                <a:cubicBezTo>
                  <a:pt x="141" y="280"/>
                  <a:pt x="139" y="282"/>
                  <a:pt x="136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99" y="282"/>
                  <a:pt x="96" y="280"/>
                  <a:pt x="96" y="278"/>
                </a:cubicBezTo>
                <a:cubicBezTo>
                  <a:pt x="92" y="249"/>
                  <a:pt x="92" y="249"/>
                  <a:pt x="92" y="249"/>
                </a:cubicBezTo>
                <a:cubicBezTo>
                  <a:pt x="87" y="248"/>
                  <a:pt x="82" y="246"/>
                  <a:pt x="78" y="244"/>
                </a:cubicBezTo>
                <a:cubicBezTo>
                  <a:pt x="56" y="260"/>
                  <a:pt x="56" y="260"/>
                  <a:pt x="56" y="260"/>
                </a:cubicBezTo>
                <a:cubicBezTo>
                  <a:pt x="55" y="261"/>
                  <a:pt x="54" y="261"/>
                  <a:pt x="52" y="261"/>
                </a:cubicBezTo>
                <a:cubicBezTo>
                  <a:pt x="51" y="261"/>
                  <a:pt x="49" y="261"/>
                  <a:pt x="48" y="260"/>
                </a:cubicBezTo>
                <a:cubicBezTo>
                  <a:pt x="43" y="255"/>
                  <a:pt x="22" y="236"/>
                  <a:pt x="22" y="230"/>
                </a:cubicBezTo>
                <a:cubicBezTo>
                  <a:pt x="22" y="229"/>
                  <a:pt x="22" y="228"/>
                  <a:pt x="23" y="227"/>
                </a:cubicBezTo>
                <a:cubicBezTo>
                  <a:pt x="28" y="220"/>
                  <a:pt x="34" y="213"/>
                  <a:pt x="39" y="206"/>
                </a:cubicBezTo>
                <a:cubicBezTo>
                  <a:pt x="37" y="201"/>
                  <a:pt x="34" y="196"/>
                  <a:pt x="33" y="190"/>
                </a:cubicBezTo>
                <a:cubicBezTo>
                  <a:pt x="5" y="186"/>
                  <a:pt x="5" y="186"/>
                  <a:pt x="5" y="186"/>
                </a:cubicBezTo>
                <a:cubicBezTo>
                  <a:pt x="2" y="185"/>
                  <a:pt x="0" y="183"/>
                  <a:pt x="0" y="18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4"/>
                  <a:pt x="2" y="141"/>
                  <a:pt x="4" y="141"/>
                </a:cubicBezTo>
                <a:cubicBezTo>
                  <a:pt x="33" y="136"/>
                  <a:pt x="33" y="136"/>
                  <a:pt x="33" y="136"/>
                </a:cubicBezTo>
                <a:cubicBezTo>
                  <a:pt x="35" y="131"/>
                  <a:pt x="37" y="127"/>
                  <a:pt x="39" y="122"/>
                </a:cubicBezTo>
                <a:cubicBezTo>
                  <a:pt x="34" y="115"/>
                  <a:pt x="28" y="108"/>
                  <a:pt x="22" y="101"/>
                </a:cubicBezTo>
                <a:cubicBezTo>
                  <a:pt x="22" y="100"/>
                  <a:pt x="21" y="98"/>
                  <a:pt x="21" y="97"/>
                </a:cubicBezTo>
                <a:cubicBezTo>
                  <a:pt x="21" y="96"/>
                  <a:pt x="21" y="94"/>
                  <a:pt x="22" y="93"/>
                </a:cubicBezTo>
                <a:cubicBezTo>
                  <a:pt x="26" y="88"/>
                  <a:pt x="47" y="66"/>
                  <a:pt x="52" y="66"/>
                </a:cubicBezTo>
                <a:cubicBezTo>
                  <a:pt x="54" y="66"/>
                  <a:pt x="55" y="66"/>
                  <a:pt x="56" y="67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1"/>
                  <a:pt x="87" y="80"/>
                  <a:pt x="92" y="78"/>
                </a:cubicBezTo>
                <a:cubicBezTo>
                  <a:pt x="93" y="69"/>
                  <a:pt x="94" y="58"/>
                  <a:pt x="96" y="49"/>
                </a:cubicBezTo>
                <a:cubicBezTo>
                  <a:pt x="97" y="47"/>
                  <a:pt x="99" y="45"/>
                  <a:pt x="102" y="45"/>
                </a:cubicBezTo>
                <a:cubicBezTo>
                  <a:pt x="136" y="45"/>
                  <a:pt x="136" y="45"/>
                  <a:pt x="136" y="45"/>
                </a:cubicBezTo>
                <a:cubicBezTo>
                  <a:pt x="139" y="45"/>
                  <a:pt x="141" y="47"/>
                  <a:pt x="142" y="50"/>
                </a:cubicBezTo>
                <a:cubicBezTo>
                  <a:pt x="146" y="78"/>
                  <a:pt x="146" y="78"/>
                  <a:pt x="146" y="78"/>
                </a:cubicBezTo>
                <a:cubicBezTo>
                  <a:pt x="151" y="79"/>
                  <a:pt x="155" y="81"/>
                  <a:pt x="160" y="84"/>
                </a:cubicBezTo>
                <a:cubicBezTo>
                  <a:pt x="182" y="67"/>
                  <a:pt x="182" y="67"/>
                  <a:pt x="182" y="67"/>
                </a:cubicBezTo>
                <a:cubicBezTo>
                  <a:pt x="183" y="66"/>
                  <a:pt x="184" y="66"/>
                  <a:pt x="185" y="66"/>
                </a:cubicBezTo>
                <a:cubicBezTo>
                  <a:pt x="187" y="66"/>
                  <a:pt x="188" y="66"/>
                  <a:pt x="189" y="67"/>
                </a:cubicBezTo>
                <a:cubicBezTo>
                  <a:pt x="194" y="72"/>
                  <a:pt x="216" y="92"/>
                  <a:pt x="216" y="97"/>
                </a:cubicBezTo>
                <a:cubicBezTo>
                  <a:pt x="216" y="98"/>
                  <a:pt x="215" y="99"/>
                  <a:pt x="215" y="101"/>
                </a:cubicBezTo>
                <a:cubicBezTo>
                  <a:pt x="209" y="108"/>
                  <a:pt x="204" y="114"/>
                  <a:pt x="199" y="122"/>
                </a:cubicBezTo>
                <a:cubicBezTo>
                  <a:pt x="201" y="127"/>
                  <a:pt x="203" y="132"/>
                  <a:pt x="205" y="137"/>
                </a:cubicBezTo>
                <a:cubicBezTo>
                  <a:pt x="233" y="141"/>
                  <a:pt x="233" y="141"/>
                  <a:pt x="233" y="141"/>
                </a:cubicBezTo>
                <a:cubicBezTo>
                  <a:pt x="236" y="142"/>
                  <a:pt x="238" y="144"/>
                  <a:pt x="238" y="147"/>
                </a:cubicBezTo>
                <a:lnTo>
                  <a:pt x="238" y="181"/>
                </a:lnTo>
                <a:close/>
                <a:moveTo>
                  <a:pt x="119" y="116"/>
                </a:moveTo>
                <a:cubicBezTo>
                  <a:pt x="93" y="116"/>
                  <a:pt x="71" y="137"/>
                  <a:pt x="71" y="164"/>
                </a:cubicBezTo>
                <a:cubicBezTo>
                  <a:pt x="71" y="190"/>
                  <a:pt x="93" y="211"/>
                  <a:pt x="119" y="211"/>
                </a:cubicBezTo>
                <a:cubicBezTo>
                  <a:pt x="145" y="211"/>
                  <a:pt x="166" y="190"/>
                  <a:pt x="166" y="164"/>
                </a:cubicBezTo>
                <a:cubicBezTo>
                  <a:pt x="166" y="137"/>
                  <a:pt x="145" y="116"/>
                  <a:pt x="119" y="116"/>
                </a:cubicBezTo>
                <a:close/>
                <a:moveTo>
                  <a:pt x="356" y="82"/>
                </a:moveTo>
                <a:cubicBezTo>
                  <a:pt x="356" y="84"/>
                  <a:pt x="332" y="87"/>
                  <a:pt x="329" y="87"/>
                </a:cubicBezTo>
                <a:cubicBezTo>
                  <a:pt x="327" y="91"/>
                  <a:pt x="325" y="94"/>
                  <a:pt x="323" y="97"/>
                </a:cubicBezTo>
                <a:cubicBezTo>
                  <a:pt x="325" y="101"/>
                  <a:pt x="333" y="119"/>
                  <a:pt x="333" y="123"/>
                </a:cubicBezTo>
                <a:cubicBezTo>
                  <a:pt x="333" y="123"/>
                  <a:pt x="332" y="124"/>
                  <a:pt x="332" y="124"/>
                </a:cubicBezTo>
                <a:cubicBezTo>
                  <a:pt x="330" y="125"/>
                  <a:pt x="310" y="137"/>
                  <a:pt x="309" y="137"/>
                </a:cubicBezTo>
                <a:cubicBezTo>
                  <a:pt x="306" y="137"/>
                  <a:pt x="292" y="119"/>
                  <a:pt x="291" y="116"/>
                </a:cubicBezTo>
                <a:cubicBezTo>
                  <a:pt x="289" y="116"/>
                  <a:pt x="287" y="116"/>
                  <a:pt x="285" y="116"/>
                </a:cubicBezTo>
                <a:cubicBezTo>
                  <a:pt x="283" y="116"/>
                  <a:pt x="281" y="116"/>
                  <a:pt x="279" y="116"/>
                </a:cubicBezTo>
                <a:cubicBezTo>
                  <a:pt x="278" y="119"/>
                  <a:pt x="264" y="137"/>
                  <a:pt x="261" y="137"/>
                </a:cubicBezTo>
                <a:cubicBezTo>
                  <a:pt x="260" y="137"/>
                  <a:pt x="241" y="125"/>
                  <a:pt x="238" y="124"/>
                </a:cubicBezTo>
                <a:cubicBezTo>
                  <a:pt x="238" y="124"/>
                  <a:pt x="238" y="123"/>
                  <a:pt x="238" y="123"/>
                </a:cubicBezTo>
                <a:cubicBezTo>
                  <a:pt x="238" y="119"/>
                  <a:pt x="245" y="101"/>
                  <a:pt x="247" y="97"/>
                </a:cubicBezTo>
                <a:cubicBezTo>
                  <a:pt x="245" y="94"/>
                  <a:pt x="243" y="91"/>
                  <a:pt x="241" y="87"/>
                </a:cubicBezTo>
                <a:cubicBezTo>
                  <a:pt x="238" y="87"/>
                  <a:pt x="214" y="84"/>
                  <a:pt x="214" y="82"/>
                </a:cubicBezTo>
                <a:cubicBezTo>
                  <a:pt x="214" y="56"/>
                  <a:pt x="214" y="56"/>
                  <a:pt x="214" y="56"/>
                </a:cubicBezTo>
                <a:cubicBezTo>
                  <a:pt x="214" y="53"/>
                  <a:pt x="238" y="50"/>
                  <a:pt x="241" y="50"/>
                </a:cubicBezTo>
                <a:cubicBezTo>
                  <a:pt x="243" y="47"/>
                  <a:pt x="245" y="43"/>
                  <a:pt x="247" y="40"/>
                </a:cubicBezTo>
                <a:cubicBezTo>
                  <a:pt x="245" y="37"/>
                  <a:pt x="238" y="18"/>
                  <a:pt x="238" y="15"/>
                </a:cubicBezTo>
                <a:cubicBezTo>
                  <a:pt x="238" y="14"/>
                  <a:pt x="238" y="14"/>
                  <a:pt x="238" y="13"/>
                </a:cubicBezTo>
                <a:cubicBezTo>
                  <a:pt x="241" y="12"/>
                  <a:pt x="260" y="0"/>
                  <a:pt x="261" y="0"/>
                </a:cubicBezTo>
                <a:cubicBezTo>
                  <a:pt x="264" y="0"/>
                  <a:pt x="278" y="19"/>
                  <a:pt x="279" y="22"/>
                </a:cubicBezTo>
                <a:cubicBezTo>
                  <a:pt x="281" y="21"/>
                  <a:pt x="283" y="21"/>
                  <a:pt x="285" y="21"/>
                </a:cubicBezTo>
                <a:cubicBezTo>
                  <a:pt x="287" y="21"/>
                  <a:pt x="289" y="21"/>
                  <a:pt x="291" y="22"/>
                </a:cubicBezTo>
                <a:cubicBezTo>
                  <a:pt x="296" y="14"/>
                  <a:pt x="301" y="7"/>
                  <a:pt x="308" y="1"/>
                </a:cubicBezTo>
                <a:cubicBezTo>
                  <a:pt x="309" y="0"/>
                  <a:pt x="309" y="0"/>
                  <a:pt x="309" y="0"/>
                </a:cubicBezTo>
                <a:cubicBezTo>
                  <a:pt x="310" y="0"/>
                  <a:pt x="330" y="12"/>
                  <a:pt x="332" y="13"/>
                </a:cubicBezTo>
                <a:cubicBezTo>
                  <a:pt x="332" y="14"/>
                  <a:pt x="333" y="14"/>
                  <a:pt x="333" y="15"/>
                </a:cubicBezTo>
                <a:cubicBezTo>
                  <a:pt x="333" y="18"/>
                  <a:pt x="325" y="37"/>
                  <a:pt x="323" y="40"/>
                </a:cubicBezTo>
                <a:cubicBezTo>
                  <a:pt x="325" y="43"/>
                  <a:pt x="327" y="47"/>
                  <a:pt x="329" y="50"/>
                </a:cubicBezTo>
                <a:cubicBezTo>
                  <a:pt x="332" y="50"/>
                  <a:pt x="356" y="53"/>
                  <a:pt x="356" y="56"/>
                </a:cubicBezTo>
                <a:lnTo>
                  <a:pt x="356" y="82"/>
                </a:lnTo>
                <a:close/>
                <a:moveTo>
                  <a:pt x="356" y="272"/>
                </a:moveTo>
                <a:cubicBezTo>
                  <a:pt x="356" y="274"/>
                  <a:pt x="332" y="277"/>
                  <a:pt x="329" y="277"/>
                </a:cubicBezTo>
                <a:cubicBezTo>
                  <a:pt x="327" y="281"/>
                  <a:pt x="325" y="284"/>
                  <a:pt x="323" y="287"/>
                </a:cubicBezTo>
                <a:cubicBezTo>
                  <a:pt x="325" y="291"/>
                  <a:pt x="333" y="309"/>
                  <a:pt x="333" y="313"/>
                </a:cubicBezTo>
                <a:cubicBezTo>
                  <a:pt x="333" y="313"/>
                  <a:pt x="332" y="314"/>
                  <a:pt x="332" y="314"/>
                </a:cubicBezTo>
                <a:cubicBezTo>
                  <a:pt x="330" y="315"/>
                  <a:pt x="310" y="327"/>
                  <a:pt x="309" y="327"/>
                </a:cubicBezTo>
                <a:cubicBezTo>
                  <a:pt x="306" y="327"/>
                  <a:pt x="292" y="308"/>
                  <a:pt x="291" y="306"/>
                </a:cubicBezTo>
                <a:cubicBezTo>
                  <a:pt x="289" y="306"/>
                  <a:pt x="287" y="306"/>
                  <a:pt x="285" y="306"/>
                </a:cubicBezTo>
                <a:cubicBezTo>
                  <a:pt x="283" y="306"/>
                  <a:pt x="281" y="306"/>
                  <a:pt x="279" y="306"/>
                </a:cubicBezTo>
                <a:cubicBezTo>
                  <a:pt x="278" y="308"/>
                  <a:pt x="264" y="327"/>
                  <a:pt x="261" y="327"/>
                </a:cubicBezTo>
                <a:cubicBezTo>
                  <a:pt x="260" y="327"/>
                  <a:pt x="241" y="315"/>
                  <a:pt x="238" y="314"/>
                </a:cubicBezTo>
                <a:cubicBezTo>
                  <a:pt x="238" y="314"/>
                  <a:pt x="238" y="313"/>
                  <a:pt x="238" y="313"/>
                </a:cubicBezTo>
                <a:cubicBezTo>
                  <a:pt x="238" y="309"/>
                  <a:pt x="245" y="291"/>
                  <a:pt x="247" y="287"/>
                </a:cubicBezTo>
                <a:cubicBezTo>
                  <a:pt x="245" y="284"/>
                  <a:pt x="243" y="281"/>
                  <a:pt x="241" y="277"/>
                </a:cubicBezTo>
                <a:cubicBezTo>
                  <a:pt x="238" y="277"/>
                  <a:pt x="214" y="274"/>
                  <a:pt x="214" y="272"/>
                </a:cubicBezTo>
                <a:cubicBezTo>
                  <a:pt x="214" y="246"/>
                  <a:pt x="214" y="246"/>
                  <a:pt x="214" y="246"/>
                </a:cubicBezTo>
                <a:cubicBezTo>
                  <a:pt x="214" y="243"/>
                  <a:pt x="238" y="240"/>
                  <a:pt x="241" y="240"/>
                </a:cubicBezTo>
                <a:cubicBezTo>
                  <a:pt x="243" y="237"/>
                  <a:pt x="245" y="233"/>
                  <a:pt x="247" y="230"/>
                </a:cubicBezTo>
                <a:cubicBezTo>
                  <a:pt x="245" y="226"/>
                  <a:pt x="238" y="208"/>
                  <a:pt x="238" y="205"/>
                </a:cubicBezTo>
                <a:cubicBezTo>
                  <a:pt x="238" y="204"/>
                  <a:pt x="238" y="204"/>
                  <a:pt x="238" y="203"/>
                </a:cubicBezTo>
                <a:cubicBezTo>
                  <a:pt x="241" y="202"/>
                  <a:pt x="260" y="190"/>
                  <a:pt x="261" y="190"/>
                </a:cubicBezTo>
                <a:cubicBezTo>
                  <a:pt x="264" y="190"/>
                  <a:pt x="278" y="209"/>
                  <a:pt x="279" y="211"/>
                </a:cubicBezTo>
                <a:cubicBezTo>
                  <a:pt x="281" y="211"/>
                  <a:pt x="283" y="211"/>
                  <a:pt x="285" y="211"/>
                </a:cubicBezTo>
                <a:cubicBezTo>
                  <a:pt x="287" y="211"/>
                  <a:pt x="289" y="211"/>
                  <a:pt x="291" y="211"/>
                </a:cubicBezTo>
                <a:cubicBezTo>
                  <a:pt x="296" y="204"/>
                  <a:pt x="301" y="197"/>
                  <a:pt x="308" y="191"/>
                </a:cubicBezTo>
                <a:cubicBezTo>
                  <a:pt x="309" y="190"/>
                  <a:pt x="309" y="190"/>
                  <a:pt x="309" y="190"/>
                </a:cubicBezTo>
                <a:cubicBezTo>
                  <a:pt x="310" y="190"/>
                  <a:pt x="330" y="202"/>
                  <a:pt x="332" y="203"/>
                </a:cubicBezTo>
                <a:cubicBezTo>
                  <a:pt x="332" y="204"/>
                  <a:pt x="333" y="204"/>
                  <a:pt x="333" y="205"/>
                </a:cubicBezTo>
                <a:cubicBezTo>
                  <a:pt x="333" y="208"/>
                  <a:pt x="325" y="226"/>
                  <a:pt x="323" y="230"/>
                </a:cubicBezTo>
                <a:cubicBezTo>
                  <a:pt x="325" y="233"/>
                  <a:pt x="327" y="237"/>
                  <a:pt x="329" y="240"/>
                </a:cubicBezTo>
                <a:cubicBezTo>
                  <a:pt x="332" y="240"/>
                  <a:pt x="356" y="243"/>
                  <a:pt x="356" y="246"/>
                </a:cubicBezTo>
                <a:lnTo>
                  <a:pt x="356" y="272"/>
                </a:lnTo>
                <a:close/>
                <a:moveTo>
                  <a:pt x="285" y="45"/>
                </a:moveTo>
                <a:cubicBezTo>
                  <a:pt x="272" y="45"/>
                  <a:pt x="261" y="56"/>
                  <a:pt x="261" y="69"/>
                </a:cubicBezTo>
                <a:cubicBezTo>
                  <a:pt x="261" y="82"/>
                  <a:pt x="272" y="92"/>
                  <a:pt x="285" y="92"/>
                </a:cubicBezTo>
                <a:cubicBezTo>
                  <a:pt x="298" y="92"/>
                  <a:pt x="309" y="82"/>
                  <a:pt x="309" y="69"/>
                </a:cubicBezTo>
                <a:cubicBezTo>
                  <a:pt x="309" y="56"/>
                  <a:pt x="298" y="45"/>
                  <a:pt x="285" y="45"/>
                </a:cubicBezTo>
                <a:close/>
                <a:moveTo>
                  <a:pt x="285" y="235"/>
                </a:moveTo>
                <a:cubicBezTo>
                  <a:pt x="272" y="235"/>
                  <a:pt x="261" y="246"/>
                  <a:pt x="261" y="259"/>
                </a:cubicBezTo>
                <a:cubicBezTo>
                  <a:pt x="261" y="272"/>
                  <a:pt x="272" y="282"/>
                  <a:pt x="285" y="282"/>
                </a:cubicBezTo>
                <a:cubicBezTo>
                  <a:pt x="298" y="282"/>
                  <a:pt x="309" y="272"/>
                  <a:pt x="309" y="259"/>
                </a:cubicBezTo>
                <a:cubicBezTo>
                  <a:pt x="309" y="246"/>
                  <a:pt x="298" y="235"/>
                  <a:pt x="285" y="235"/>
                </a:cubicBezTo>
                <a:close/>
              </a:path>
            </a:pathLst>
          </a:custGeom>
          <a:solidFill>
            <a:srgbClr val="8686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8D3EE8BC-0D9D-C141-AA0B-773057FFC81E}"/>
              </a:ext>
            </a:extLst>
          </p:cNvPr>
          <p:cNvSpPr>
            <a:spLocks noEditPoints="1"/>
          </p:cNvSpPr>
          <p:nvPr/>
        </p:nvSpPr>
        <p:spPr bwMode="auto">
          <a:xfrm>
            <a:off x="669337" y="2596858"/>
            <a:ext cx="455941" cy="418533"/>
          </a:xfrm>
          <a:custGeom>
            <a:avLst/>
            <a:gdLst>
              <a:gd name="T0" fmla="*/ 205 w 356"/>
              <a:gd name="T1" fmla="*/ 191 h 327"/>
              <a:gd name="T2" fmla="*/ 217 w 356"/>
              <a:gd name="T3" fmla="*/ 230 h 327"/>
              <a:gd name="T4" fmla="*/ 182 w 356"/>
              <a:gd name="T5" fmla="*/ 260 h 327"/>
              <a:gd name="T6" fmla="*/ 142 w 356"/>
              <a:gd name="T7" fmla="*/ 278 h 327"/>
              <a:gd name="T8" fmla="*/ 96 w 356"/>
              <a:gd name="T9" fmla="*/ 278 h 327"/>
              <a:gd name="T10" fmla="*/ 56 w 356"/>
              <a:gd name="T11" fmla="*/ 260 h 327"/>
              <a:gd name="T12" fmla="*/ 22 w 356"/>
              <a:gd name="T13" fmla="*/ 230 h 327"/>
              <a:gd name="T14" fmla="*/ 33 w 356"/>
              <a:gd name="T15" fmla="*/ 190 h 327"/>
              <a:gd name="T16" fmla="*/ 0 w 356"/>
              <a:gd name="T17" fmla="*/ 146 h 327"/>
              <a:gd name="T18" fmla="*/ 39 w 356"/>
              <a:gd name="T19" fmla="*/ 122 h 327"/>
              <a:gd name="T20" fmla="*/ 22 w 356"/>
              <a:gd name="T21" fmla="*/ 93 h 327"/>
              <a:gd name="T22" fmla="*/ 77 w 356"/>
              <a:gd name="T23" fmla="*/ 84 h 327"/>
              <a:gd name="T24" fmla="*/ 102 w 356"/>
              <a:gd name="T25" fmla="*/ 45 h 327"/>
              <a:gd name="T26" fmla="*/ 146 w 356"/>
              <a:gd name="T27" fmla="*/ 78 h 327"/>
              <a:gd name="T28" fmla="*/ 185 w 356"/>
              <a:gd name="T29" fmla="*/ 66 h 327"/>
              <a:gd name="T30" fmla="*/ 215 w 356"/>
              <a:gd name="T31" fmla="*/ 101 h 327"/>
              <a:gd name="T32" fmla="*/ 233 w 356"/>
              <a:gd name="T33" fmla="*/ 141 h 327"/>
              <a:gd name="T34" fmla="*/ 119 w 356"/>
              <a:gd name="T35" fmla="*/ 116 h 327"/>
              <a:gd name="T36" fmla="*/ 166 w 356"/>
              <a:gd name="T37" fmla="*/ 164 h 327"/>
              <a:gd name="T38" fmla="*/ 329 w 356"/>
              <a:gd name="T39" fmla="*/ 87 h 327"/>
              <a:gd name="T40" fmla="*/ 332 w 356"/>
              <a:gd name="T41" fmla="*/ 124 h 327"/>
              <a:gd name="T42" fmla="*/ 285 w 356"/>
              <a:gd name="T43" fmla="*/ 116 h 327"/>
              <a:gd name="T44" fmla="*/ 238 w 356"/>
              <a:gd name="T45" fmla="*/ 124 h 327"/>
              <a:gd name="T46" fmla="*/ 241 w 356"/>
              <a:gd name="T47" fmla="*/ 87 h 327"/>
              <a:gd name="T48" fmla="*/ 241 w 356"/>
              <a:gd name="T49" fmla="*/ 50 h 327"/>
              <a:gd name="T50" fmla="*/ 238 w 356"/>
              <a:gd name="T51" fmla="*/ 13 h 327"/>
              <a:gd name="T52" fmla="*/ 285 w 356"/>
              <a:gd name="T53" fmla="*/ 21 h 327"/>
              <a:gd name="T54" fmla="*/ 309 w 356"/>
              <a:gd name="T55" fmla="*/ 0 h 327"/>
              <a:gd name="T56" fmla="*/ 323 w 356"/>
              <a:gd name="T57" fmla="*/ 40 h 327"/>
              <a:gd name="T58" fmla="*/ 356 w 356"/>
              <a:gd name="T59" fmla="*/ 82 h 327"/>
              <a:gd name="T60" fmla="*/ 323 w 356"/>
              <a:gd name="T61" fmla="*/ 287 h 327"/>
              <a:gd name="T62" fmla="*/ 309 w 356"/>
              <a:gd name="T63" fmla="*/ 327 h 327"/>
              <a:gd name="T64" fmla="*/ 279 w 356"/>
              <a:gd name="T65" fmla="*/ 306 h 327"/>
              <a:gd name="T66" fmla="*/ 238 w 356"/>
              <a:gd name="T67" fmla="*/ 313 h 327"/>
              <a:gd name="T68" fmla="*/ 214 w 356"/>
              <a:gd name="T69" fmla="*/ 272 h 327"/>
              <a:gd name="T70" fmla="*/ 247 w 356"/>
              <a:gd name="T71" fmla="*/ 230 h 327"/>
              <a:gd name="T72" fmla="*/ 261 w 356"/>
              <a:gd name="T73" fmla="*/ 190 h 327"/>
              <a:gd name="T74" fmla="*/ 291 w 356"/>
              <a:gd name="T75" fmla="*/ 211 h 327"/>
              <a:gd name="T76" fmla="*/ 332 w 356"/>
              <a:gd name="T77" fmla="*/ 203 h 327"/>
              <a:gd name="T78" fmla="*/ 329 w 356"/>
              <a:gd name="T79" fmla="*/ 240 h 327"/>
              <a:gd name="T80" fmla="*/ 285 w 356"/>
              <a:gd name="T81" fmla="*/ 45 h 327"/>
              <a:gd name="T82" fmla="*/ 309 w 356"/>
              <a:gd name="T83" fmla="*/ 69 h 327"/>
              <a:gd name="T84" fmla="*/ 261 w 356"/>
              <a:gd name="T85" fmla="*/ 259 h 327"/>
              <a:gd name="T86" fmla="*/ 285 w 356"/>
              <a:gd name="T87" fmla="*/ 23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6" h="327">
                <a:moveTo>
                  <a:pt x="238" y="181"/>
                </a:moveTo>
                <a:cubicBezTo>
                  <a:pt x="238" y="183"/>
                  <a:pt x="236" y="186"/>
                  <a:pt x="233" y="187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203" y="196"/>
                  <a:pt x="201" y="201"/>
                  <a:pt x="199" y="205"/>
                </a:cubicBezTo>
                <a:cubicBezTo>
                  <a:pt x="204" y="213"/>
                  <a:pt x="209" y="219"/>
                  <a:pt x="215" y="226"/>
                </a:cubicBezTo>
                <a:cubicBezTo>
                  <a:pt x="216" y="228"/>
                  <a:pt x="217" y="229"/>
                  <a:pt x="217" y="230"/>
                </a:cubicBezTo>
                <a:cubicBezTo>
                  <a:pt x="217" y="232"/>
                  <a:pt x="216" y="233"/>
                  <a:pt x="215" y="234"/>
                </a:cubicBezTo>
                <a:cubicBezTo>
                  <a:pt x="212" y="239"/>
                  <a:pt x="191" y="261"/>
                  <a:pt x="185" y="261"/>
                </a:cubicBezTo>
                <a:cubicBezTo>
                  <a:pt x="184" y="261"/>
                  <a:pt x="183" y="261"/>
                  <a:pt x="182" y="260"/>
                </a:cubicBezTo>
                <a:cubicBezTo>
                  <a:pt x="160" y="243"/>
                  <a:pt x="160" y="243"/>
                  <a:pt x="160" y="243"/>
                </a:cubicBezTo>
                <a:cubicBezTo>
                  <a:pt x="156" y="246"/>
                  <a:pt x="151" y="248"/>
                  <a:pt x="146" y="249"/>
                </a:cubicBezTo>
                <a:cubicBezTo>
                  <a:pt x="145" y="259"/>
                  <a:pt x="144" y="269"/>
                  <a:pt x="142" y="278"/>
                </a:cubicBezTo>
                <a:cubicBezTo>
                  <a:pt x="141" y="280"/>
                  <a:pt x="139" y="282"/>
                  <a:pt x="136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99" y="282"/>
                  <a:pt x="96" y="280"/>
                  <a:pt x="96" y="278"/>
                </a:cubicBezTo>
                <a:cubicBezTo>
                  <a:pt x="92" y="249"/>
                  <a:pt x="92" y="249"/>
                  <a:pt x="92" y="249"/>
                </a:cubicBezTo>
                <a:cubicBezTo>
                  <a:pt x="87" y="248"/>
                  <a:pt x="82" y="246"/>
                  <a:pt x="78" y="244"/>
                </a:cubicBezTo>
                <a:cubicBezTo>
                  <a:pt x="56" y="260"/>
                  <a:pt x="56" y="260"/>
                  <a:pt x="56" y="260"/>
                </a:cubicBezTo>
                <a:cubicBezTo>
                  <a:pt x="55" y="261"/>
                  <a:pt x="54" y="261"/>
                  <a:pt x="52" y="261"/>
                </a:cubicBezTo>
                <a:cubicBezTo>
                  <a:pt x="51" y="261"/>
                  <a:pt x="49" y="261"/>
                  <a:pt x="48" y="260"/>
                </a:cubicBezTo>
                <a:cubicBezTo>
                  <a:pt x="43" y="255"/>
                  <a:pt x="22" y="236"/>
                  <a:pt x="22" y="230"/>
                </a:cubicBezTo>
                <a:cubicBezTo>
                  <a:pt x="22" y="229"/>
                  <a:pt x="22" y="228"/>
                  <a:pt x="23" y="227"/>
                </a:cubicBezTo>
                <a:cubicBezTo>
                  <a:pt x="28" y="220"/>
                  <a:pt x="34" y="213"/>
                  <a:pt x="39" y="206"/>
                </a:cubicBezTo>
                <a:cubicBezTo>
                  <a:pt x="37" y="201"/>
                  <a:pt x="34" y="196"/>
                  <a:pt x="33" y="190"/>
                </a:cubicBezTo>
                <a:cubicBezTo>
                  <a:pt x="5" y="186"/>
                  <a:pt x="5" y="186"/>
                  <a:pt x="5" y="186"/>
                </a:cubicBezTo>
                <a:cubicBezTo>
                  <a:pt x="2" y="185"/>
                  <a:pt x="0" y="183"/>
                  <a:pt x="0" y="18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4"/>
                  <a:pt x="2" y="141"/>
                  <a:pt x="4" y="141"/>
                </a:cubicBezTo>
                <a:cubicBezTo>
                  <a:pt x="33" y="136"/>
                  <a:pt x="33" y="136"/>
                  <a:pt x="33" y="136"/>
                </a:cubicBezTo>
                <a:cubicBezTo>
                  <a:pt x="35" y="131"/>
                  <a:pt x="37" y="127"/>
                  <a:pt x="39" y="122"/>
                </a:cubicBezTo>
                <a:cubicBezTo>
                  <a:pt x="34" y="115"/>
                  <a:pt x="28" y="108"/>
                  <a:pt x="22" y="101"/>
                </a:cubicBezTo>
                <a:cubicBezTo>
                  <a:pt x="22" y="100"/>
                  <a:pt x="21" y="98"/>
                  <a:pt x="21" y="97"/>
                </a:cubicBezTo>
                <a:cubicBezTo>
                  <a:pt x="21" y="96"/>
                  <a:pt x="21" y="94"/>
                  <a:pt x="22" y="93"/>
                </a:cubicBezTo>
                <a:cubicBezTo>
                  <a:pt x="26" y="88"/>
                  <a:pt x="47" y="66"/>
                  <a:pt x="52" y="66"/>
                </a:cubicBezTo>
                <a:cubicBezTo>
                  <a:pt x="54" y="66"/>
                  <a:pt x="55" y="66"/>
                  <a:pt x="56" y="67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1"/>
                  <a:pt x="87" y="80"/>
                  <a:pt x="92" y="78"/>
                </a:cubicBezTo>
                <a:cubicBezTo>
                  <a:pt x="93" y="69"/>
                  <a:pt x="94" y="58"/>
                  <a:pt x="96" y="49"/>
                </a:cubicBezTo>
                <a:cubicBezTo>
                  <a:pt x="97" y="47"/>
                  <a:pt x="99" y="45"/>
                  <a:pt x="102" y="45"/>
                </a:cubicBezTo>
                <a:cubicBezTo>
                  <a:pt x="136" y="45"/>
                  <a:pt x="136" y="45"/>
                  <a:pt x="136" y="45"/>
                </a:cubicBezTo>
                <a:cubicBezTo>
                  <a:pt x="139" y="45"/>
                  <a:pt x="141" y="47"/>
                  <a:pt x="142" y="50"/>
                </a:cubicBezTo>
                <a:cubicBezTo>
                  <a:pt x="146" y="78"/>
                  <a:pt x="146" y="78"/>
                  <a:pt x="146" y="78"/>
                </a:cubicBezTo>
                <a:cubicBezTo>
                  <a:pt x="151" y="79"/>
                  <a:pt x="155" y="81"/>
                  <a:pt x="160" y="84"/>
                </a:cubicBezTo>
                <a:cubicBezTo>
                  <a:pt x="182" y="67"/>
                  <a:pt x="182" y="67"/>
                  <a:pt x="182" y="67"/>
                </a:cubicBezTo>
                <a:cubicBezTo>
                  <a:pt x="183" y="66"/>
                  <a:pt x="184" y="66"/>
                  <a:pt x="185" y="66"/>
                </a:cubicBezTo>
                <a:cubicBezTo>
                  <a:pt x="187" y="66"/>
                  <a:pt x="188" y="66"/>
                  <a:pt x="189" y="67"/>
                </a:cubicBezTo>
                <a:cubicBezTo>
                  <a:pt x="194" y="72"/>
                  <a:pt x="216" y="92"/>
                  <a:pt x="216" y="97"/>
                </a:cubicBezTo>
                <a:cubicBezTo>
                  <a:pt x="216" y="98"/>
                  <a:pt x="215" y="99"/>
                  <a:pt x="215" y="101"/>
                </a:cubicBezTo>
                <a:cubicBezTo>
                  <a:pt x="209" y="108"/>
                  <a:pt x="204" y="114"/>
                  <a:pt x="199" y="122"/>
                </a:cubicBezTo>
                <a:cubicBezTo>
                  <a:pt x="201" y="127"/>
                  <a:pt x="203" y="132"/>
                  <a:pt x="205" y="137"/>
                </a:cubicBezTo>
                <a:cubicBezTo>
                  <a:pt x="233" y="141"/>
                  <a:pt x="233" y="141"/>
                  <a:pt x="233" y="141"/>
                </a:cubicBezTo>
                <a:cubicBezTo>
                  <a:pt x="236" y="142"/>
                  <a:pt x="238" y="144"/>
                  <a:pt x="238" y="147"/>
                </a:cubicBezTo>
                <a:lnTo>
                  <a:pt x="238" y="181"/>
                </a:lnTo>
                <a:close/>
                <a:moveTo>
                  <a:pt x="119" y="116"/>
                </a:moveTo>
                <a:cubicBezTo>
                  <a:pt x="93" y="116"/>
                  <a:pt x="71" y="137"/>
                  <a:pt x="71" y="164"/>
                </a:cubicBezTo>
                <a:cubicBezTo>
                  <a:pt x="71" y="190"/>
                  <a:pt x="93" y="211"/>
                  <a:pt x="119" y="211"/>
                </a:cubicBezTo>
                <a:cubicBezTo>
                  <a:pt x="145" y="211"/>
                  <a:pt x="166" y="190"/>
                  <a:pt x="166" y="164"/>
                </a:cubicBezTo>
                <a:cubicBezTo>
                  <a:pt x="166" y="137"/>
                  <a:pt x="145" y="116"/>
                  <a:pt x="119" y="116"/>
                </a:cubicBezTo>
                <a:close/>
                <a:moveTo>
                  <a:pt x="356" y="82"/>
                </a:moveTo>
                <a:cubicBezTo>
                  <a:pt x="356" y="84"/>
                  <a:pt x="332" y="87"/>
                  <a:pt x="329" y="87"/>
                </a:cubicBezTo>
                <a:cubicBezTo>
                  <a:pt x="327" y="91"/>
                  <a:pt x="325" y="94"/>
                  <a:pt x="323" y="97"/>
                </a:cubicBezTo>
                <a:cubicBezTo>
                  <a:pt x="325" y="101"/>
                  <a:pt x="333" y="119"/>
                  <a:pt x="333" y="123"/>
                </a:cubicBezTo>
                <a:cubicBezTo>
                  <a:pt x="333" y="123"/>
                  <a:pt x="332" y="124"/>
                  <a:pt x="332" y="124"/>
                </a:cubicBezTo>
                <a:cubicBezTo>
                  <a:pt x="330" y="125"/>
                  <a:pt x="310" y="137"/>
                  <a:pt x="309" y="137"/>
                </a:cubicBezTo>
                <a:cubicBezTo>
                  <a:pt x="306" y="137"/>
                  <a:pt x="292" y="119"/>
                  <a:pt x="291" y="116"/>
                </a:cubicBezTo>
                <a:cubicBezTo>
                  <a:pt x="289" y="116"/>
                  <a:pt x="287" y="116"/>
                  <a:pt x="285" y="116"/>
                </a:cubicBezTo>
                <a:cubicBezTo>
                  <a:pt x="283" y="116"/>
                  <a:pt x="281" y="116"/>
                  <a:pt x="279" y="116"/>
                </a:cubicBezTo>
                <a:cubicBezTo>
                  <a:pt x="278" y="119"/>
                  <a:pt x="264" y="137"/>
                  <a:pt x="261" y="137"/>
                </a:cubicBezTo>
                <a:cubicBezTo>
                  <a:pt x="260" y="137"/>
                  <a:pt x="241" y="125"/>
                  <a:pt x="238" y="124"/>
                </a:cubicBezTo>
                <a:cubicBezTo>
                  <a:pt x="238" y="124"/>
                  <a:pt x="238" y="123"/>
                  <a:pt x="238" y="123"/>
                </a:cubicBezTo>
                <a:cubicBezTo>
                  <a:pt x="238" y="119"/>
                  <a:pt x="245" y="101"/>
                  <a:pt x="247" y="97"/>
                </a:cubicBezTo>
                <a:cubicBezTo>
                  <a:pt x="245" y="94"/>
                  <a:pt x="243" y="91"/>
                  <a:pt x="241" y="87"/>
                </a:cubicBezTo>
                <a:cubicBezTo>
                  <a:pt x="238" y="87"/>
                  <a:pt x="214" y="84"/>
                  <a:pt x="214" y="82"/>
                </a:cubicBezTo>
                <a:cubicBezTo>
                  <a:pt x="214" y="56"/>
                  <a:pt x="214" y="56"/>
                  <a:pt x="214" y="56"/>
                </a:cubicBezTo>
                <a:cubicBezTo>
                  <a:pt x="214" y="53"/>
                  <a:pt x="238" y="50"/>
                  <a:pt x="241" y="50"/>
                </a:cubicBezTo>
                <a:cubicBezTo>
                  <a:pt x="243" y="47"/>
                  <a:pt x="245" y="43"/>
                  <a:pt x="247" y="40"/>
                </a:cubicBezTo>
                <a:cubicBezTo>
                  <a:pt x="245" y="37"/>
                  <a:pt x="238" y="18"/>
                  <a:pt x="238" y="15"/>
                </a:cubicBezTo>
                <a:cubicBezTo>
                  <a:pt x="238" y="14"/>
                  <a:pt x="238" y="14"/>
                  <a:pt x="238" y="13"/>
                </a:cubicBezTo>
                <a:cubicBezTo>
                  <a:pt x="241" y="12"/>
                  <a:pt x="260" y="0"/>
                  <a:pt x="261" y="0"/>
                </a:cubicBezTo>
                <a:cubicBezTo>
                  <a:pt x="264" y="0"/>
                  <a:pt x="278" y="19"/>
                  <a:pt x="279" y="22"/>
                </a:cubicBezTo>
                <a:cubicBezTo>
                  <a:pt x="281" y="21"/>
                  <a:pt x="283" y="21"/>
                  <a:pt x="285" y="21"/>
                </a:cubicBezTo>
                <a:cubicBezTo>
                  <a:pt x="287" y="21"/>
                  <a:pt x="289" y="21"/>
                  <a:pt x="291" y="22"/>
                </a:cubicBezTo>
                <a:cubicBezTo>
                  <a:pt x="296" y="14"/>
                  <a:pt x="301" y="7"/>
                  <a:pt x="308" y="1"/>
                </a:cubicBezTo>
                <a:cubicBezTo>
                  <a:pt x="309" y="0"/>
                  <a:pt x="309" y="0"/>
                  <a:pt x="309" y="0"/>
                </a:cubicBezTo>
                <a:cubicBezTo>
                  <a:pt x="310" y="0"/>
                  <a:pt x="330" y="12"/>
                  <a:pt x="332" y="13"/>
                </a:cubicBezTo>
                <a:cubicBezTo>
                  <a:pt x="332" y="14"/>
                  <a:pt x="333" y="14"/>
                  <a:pt x="333" y="15"/>
                </a:cubicBezTo>
                <a:cubicBezTo>
                  <a:pt x="333" y="18"/>
                  <a:pt x="325" y="37"/>
                  <a:pt x="323" y="40"/>
                </a:cubicBezTo>
                <a:cubicBezTo>
                  <a:pt x="325" y="43"/>
                  <a:pt x="327" y="47"/>
                  <a:pt x="329" y="50"/>
                </a:cubicBezTo>
                <a:cubicBezTo>
                  <a:pt x="332" y="50"/>
                  <a:pt x="356" y="53"/>
                  <a:pt x="356" y="56"/>
                </a:cubicBezTo>
                <a:lnTo>
                  <a:pt x="356" y="82"/>
                </a:lnTo>
                <a:close/>
                <a:moveTo>
                  <a:pt x="356" y="272"/>
                </a:moveTo>
                <a:cubicBezTo>
                  <a:pt x="356" y="274"/>
                  <a:pt x="332" y="277"/>
                  <a:pt x="329" y="277"/>
                </a:cubicBezTo>
                <a:cubicBezTo>
                  <a:pt x="327" y="281"/>
                  <a:pt x="325" y="284"/>
                  <a:pt x="323" y="287"/>
                </a:cubicBezTo>
                <a:cubicBezTo>
                  <a:pt x="325" y="291"/>
                  <a:pt x="333" y="309"/>
                  <a:pt x="333" y="313"/>
                </a:cubicBezTo>
                <a:cubicBezTo>
                  <a:pt x="333" y="313"/>
                  <a:pt x="332" y="314"/>
                  <a:pt x="332" y="314"/>
                </a:cubicBezTo>
                <a:cubicBezTo>
                  <a:pt x="330" y="315"/>
                  <a:pt x="310" y="327"/>
                  <a:pt x="309" y="327"/>
                </a:cubicBezTo>
                <a:cubicBezTo>
                  <a:pt x="306" y="327"/>
                  <a:pt x="292" y="308"/>
                  <a:pt x="291" y="306"/>
                </a:cubicBezTo>
                <a:cubicBezTo>
                  <a:pt x="289" y="306"/>
                  <a:pt x="287" y="306"/>
                  <a:pt x="285" y="306"/>
                </a:cubicBezTo>
                <a:cubicBezTo>
                  <a:pt x="283" y="306"/>
                  <a:pt x="281" y="306"/>
                  <a:pt x="279" y="306"/>
                </a:cubicBezTo>
                <a:cubicBezTo>
                  <a:pt x="278" y="308"/>
                  <a:pt x="264" y="327"/>
                  <a:pt x="261" y="327"/>
                </a:cubicBezTo>
                <a:cubicBezTo>
                  <a:pt x="260" y="327"/>
                  <a:pt x="241" y="315"/>
                  <a:pt x="238" y="314"/>
                </a:cubicBezTo>
                <a:cubicBezTo>
                  <a:pt x="238" y="314"/>
                  <a:pt x="238" y="313"/>
                  <a:pt x="238" y="313"/>
                </a:cubicBezTo>
                <a:cubicBezTo>
                  <a:pt x="238" y="309"/>
                  <a:pt x="245" y="291"/>
                  <a:pt x="247" y="287"/>
                </a:cubicBezTo>
                <a:cubicBezTo>
                  <a:pt x="245" y="284"/>
                  <a:pt x="243" y="281"/>
                  <a:pt x="241" y="277"/>
                </a:cubicBezTo>
                <a:cubicBezTo>
                  <a:pt x="238" y="277"/>
                  <a:pt x="214" y="274"/>
                  <a:pt x="214" y="272"/>
                </a:cubicBezTo>
                <a:cubicBezTo>
                  <a:pt x="214" y="246"/>
                  <a:pt x="214" y="246"/>
                  <a:pt x="214" y="246"/>
                </a:cubicBezTo>
                <a:cubicBezTo>
                  <a:pt x="214" y="243"/>
                  <a:pt x="238" y="240"/>
                  <a:pt x="241" y="240"/>
                </a:cubicBezTo>
                <a:cubicBezTo>
                  <a:pt x="243" y="237"/>
                  <a:pt x="245" y="233"/>
                  <a:pt x="247" y="230"/>
                </a:cubicBezTo>
                <a:cubicBezTo>
                  <a:pt x="245" y="226"/>
                  <a:pt x="238" y="208"/>
                  <a:pt x="238" y="205"/>
                </a:cubicBezTo>
                <a:cubicBezTo>
                  <a:pt x="238" y="204"/>
                  <a:pt x="238" y="204"/>
                  <a:pt x="238" y="203"/>
                </a:cubicBezTo>
                <a:cubicBezTo>
                  <a:pt x="241" y="202"/>
                  <a:pt x="260" y="190"/>
                  <a:pt x="261" y="190"/>
                </a:cubicBezTo>
                <a:cubicBezTo>
                  <a:pt x="264" y="190"/>
                  <a:pt x="278" y="209"/>
                  <a:pt x="279" y="211"/>
                </a:cubicBezTo>
                <a:cubicBezTo>
                  <a:pt x="281" y="211"/>
                  <a:pt x="283" y="211"/>
                  <a:pt x="285" y="211"/>
                </a:cubicBezTo>
                <a:cubicBezTo>
                  <a:pt x="287" y="211"/>
                  <a:pt x="289" y="211"/>
                  <a:pt x="291" y="211"/>
                </a:cubicBezTo>
                <a:cubicBezTo>
                  <a:pt x="296" y="204"/>
                  <a:pt x="301" y="197"/>
                  <a:pt x="308" y="191"/>
                </a:cubicBezTo>
                <a:cubicBezTo>
                  <a:pt x="309" y="190"/>
                  <a:pt x="309" y="190"/>
                  <a:pt x="309" y="190"/>
                </a:cubicBezTo>
                <a:cubicBezTo>
                  <a:pt x="310" y="190"/>
                  <a:pt x="330" y="202"/>
                  <a:pt x="332" y="203"/>
                </a:cubicBezTo>
                <a:cubicBezTo>
                  <a:pt x="332" y="204"/>
                  <a:pt x="333" y="204"/>
                  <a:pt x="333" y="205"/>
                </a:cubicBezTo>
                <a:cubicBezTo>
                  <a:pt x="333" y="208"/>
                  <a:pt x="325" y="226"/>
                  <a:pt x="323" y="230"/>
                </a:cubicBezTo>
                <a:cubicBezTo>
                  <a:pt x="325" y="233"/>
                  <a:pt x="327" y="237"/>
                  <a:pt x="329" y="240"/>
                </a:cubicBezTo>
                <a:cubicBezTo>
                  <a:pt x="332" y="240"/>
                  <a:pt x="356" y="243"/>
                  <a:pt x="356" y="246"/>
                </a:cubicBezTo>
                <a:lnTo>
                  <a:pt x="356" y="272"/>
                </a:lnTo>
                <a:close/>
                <a:moveTo>
                  <a:pt x="285" y="45"/>
                </a:moveTo>
                <a:cubicBezTo>
                  <a:pt x="272" y="45"/>
                  <a:pt x="261" y="56"/>
                  <a:pt x="261" y="69"/>
                </a:cubicBezTo>
                <a:cubicBezTo>
                  <a:pt x="261" y="82"/>
                  <a:pt x="272" y="92"/>
                  <a:pt x="285" y="92"/>
                </a:cubicBezTo>
                <a:cubicBezTo>
                  <a:pt x="298" y="92"/>
                  <a:pt x="309" y="82"/>
                  <a:pt x="309" y="69"/>
                </a:cubicBezTo>
                <a:cubicBezTo>
                  <a:pt x="309" y="56"/>
                  <a:pt x="298" y="45"/>
                  <a:pt x="285" y="45"/>
                </a:cubicBezTo>
                <a:close/>
                <a:moveTo>
                  <a:pt x="285" y="235"/>
                </a:moveTo>
                <a:cubicBezTo>
                  <a:pt x="272" y="235"/>
                  <a:pt x="261" y="246"/>
                  <a:pt x="261" y="259"/>
                </a:cubicBezTo>
                <a:cubicBezTo>
                  <a:pt x="261" y="272"/>
                  <a:pt x="272" y="282"/>
                  <a:pt x="285" y="282"/>
                </a:cubicBezTo>
                <a:cubicBezTo>
                  <a:pt x="298" y="282"/>
                  <a:pt x="309" y="272"/>
                  <a:pt x="309" y="259"/>
                </a:cubicBezTo>
                <a:cubicBezTo>
                  <a:pt x="309" y="246"/>
                  <a:pt x="298" y="235"/>
                  <a:pt x="285" y="235"/>
                </a:cubicBezTo>
                <a:close/>
              </a:path>
            </a:pathLst>
          </a:custGeom>
          <a:solidFill>
            <a:srgbClr val="4972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srgbClr val="000000"/>
              </a:solidFill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46DFCC2C-0C7A-6B43-9B4E-11AA0F5A01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681" y="993736"/>
            <a:ext cx="3036709" cy="379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62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DA0870-1899-CE40-AE99-E525FACC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Sputter</a:t>
            </a:r>
            <a:r>
              <a:rPr lang="fr-FR" dirty="0"/>
              <a:t> </a:t>
            </a:r>
            <a:r>
              <a:rPr lang="fr-FR" dirty="0" err="1"/>
              <a:t>etch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31132D-4246-DB45-AF21-1EB5E6BE497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712BB2-6146-C643-A45F-85083C173DE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210RL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7FE759-2BDF-014D-B034-246FC380F86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11020DC-D493-5E46-ACE1-FD1C0DE3E62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AAE7779-4BD9-5A46-8CFC-C7AFC0FCAF64}"/>
              </a:ext>
            </a:extLst>
          </p:cNvPr>
          <p:cNvSpPr txBox="1"/>
          <p:nvPr/>
        </p:nvSpPr>
        <p:spPr>
          <a:xfrm>
            <a:off x="0" y="111694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3866A8"/>
                </a:solidFill>
              </a:rPr>
              <a:t>Ar</a:t>
            </a:r>
            <a:r>
              <a:rPr lang="en-US" sz="2400" dirty="0">
                <a:solidFill>
                  <a:srgbClr val="3866A8"/>
                </a:solidFill>
              </a:rPr>
              <a:t> chemistry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742136B-57B1-5149-B6D4-D70853E8C460}"/>
              </a:ext>
            </a:extLst>
          </p:cNvPr>
          <p:cNvSpPr txBox="1"/>
          <p:nvPr/>
        </p:nvSpPr>
        <p:spPr>
          <a:xfrm>
            <a:off x="573527" y="4303104"/>
            <a:ext cx="2774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E74D18"/>
                </a:solidFill>
              </a:rPr>
              <a:t>Back sputtering of Pt with PR mask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4D7D6A-FD01-9148-9241-138570E081C4}"/>
              </a:ext>
            </a:extLst>
          </p:cNvPr>
          <p:cNvSpPr/>
          <p:nvPr/>
        </p:nvSpPr>
        <p:spPr>
          <a:xfrm>
            <a:off x="562791" y="1889900"/>
            <a:ext cx="2833839" cy="2267071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1" name="Espace réservé du contenu 44">
            <a:extLst>
              <a:ext uri="{FF2B5EF4-FFF2-40B4-BE49-F238E27FC236}">
                <a16:creationId xmlns:a16="http://schemas.microsoft.com/office/drawing/2014/main" id="{8FD8C82E-116A-C543-ABD3-145E7741CA4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491880" y="2715766"/>
          <a:ext cx="5472608" cy="662940"/>
        </p:xfrm>
        <a:graphic>
          <a:graphicData uri="http://schemas.openxmlformats.org/drawingml/2006/table">
            <a:tbl>
              <a:tblPr firstRow="1" bandRow="1"/>
              <a:tblGrid>
                <a:gridCol w="1361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5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5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83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1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4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Etch rate</a:t>
                      </a:r>
                    </a:p>
                    <a:p>
                      <a:pPr algn="ctr"/>
                      <a:r>
                        <a:rPr lang="en-US" sz="105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(nm/min)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Selectivity</a:t>
                      </a:r>
                    </a:p>
                    <a:p>
                      <a:pPr algn="ctr"/>
                      <a:r>
                        <a:rPr lang="en-US" sz="105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(vs mask)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05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Uniformity</a:t>
                      </a:r>
                    </a:p>
                    <a:p>
                      <a:pPr algn="ctr"/>
                      <a:r>
                        <a:rPr lang="en-US" sz="105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(across wafer)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050" kern="1200" noProof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Au, Pt, PZT, Fe, Co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050" kern="1200" noProof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fr-FR" sz="1050" kern="120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45</a:t>
                      </a:r>
                      <a:endParaRPr lang="en-US" sz="1050" kern="120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fr-FR" sz="1050" kern="120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&gt; 1</a:t>
                      </a:r>
                      <a:endParaRPr lang="en-US" sz="1050" kern="1200" dirty="0">
                        <a:solidFill>
                          <a:srgbClr val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noProof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±5%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093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678966C4-F195-0C44-A327-39C1C7537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Shuttle</a:t>
            </a:r>
            <a:r>
              <a:rPr lang="fr-FR" dirty="0"/>
              <a:t> holding </a:t>
            </a:r>
            <a:r>
              <a:rPr lang="fr-FR" dirty="0" err="1"/>
              <a:t>approach</a:t>
            </a:r>
            <a:br>
              <a:rPr lang="fr-FR" dirty="0"/>
            </a:br>
            <a:r>
              <a:rPr lang="fr-FR" b="1" dirty="0" err="1"/>
              <a:t>corial</a:t>
            </a:r>
            <a:r>
              <a:rPr lang="fr-FR" b="1" dirty="0"/>
              <a:t> 210RL</a:t>
            </a:r>
          </a:p>
        </p:txBody>
      </p:sp>
    </p:spTree>
    <p:extLst>
      <p:ext uri="{BB962C8B-B14F-4D97-AF65-F5344CB8AC3E}">
        <p14:creationId xmlns:p14="http://schemas.microsoft.com/office/powerpoint/2010/main" val="647649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DA0870-1899-CE40-AE99-E525FACC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Shuttle</a:t>
            </a:r>
            <a:r>
              <a:rPr lang="fr-FR" dirty="0"/>
              <a:t> holding </a:t>
            </a:r>
            <a:r>
              <a:rPr lang="fr-FR" dirty="0" err="1"/>
              <a:t>approach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31132D-4246-DB45-AF21-1EB5E6BE497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712BB2-6146-C643-A45F-85083C173DE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210RL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7FE759-2BDF-014D-B034-246FC380F86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11020DC-D493-5E46-ACE1-FD1C0DE3E62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Portfolio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A1258A8D-9E70-2547-A08E-B815F777997E}"/>
              </a:ext>
            </a:extLst>
          </p:cNvPr>
          <p:cNvCxnSpPr/>
          <p:nvPr/>
        </p:nvCxnSpPr>
        <p:spPr>
          <a:xfrm flipV="1">
            <a:off x="4462518" y="754440"/>
            <a:ext cx="0" cy="3394983"/>
          </a:xfrm>
          <a:prstGeom prst="line">
            <a:avLst/>
          </a:prstGeom>
          <a:ln w="19050">
            <a:solidFill>
              <a:srgbClr val="E7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CBC00253-4830-114B-A19B-080B9D2BC936}"/>
              </a:ext>
            </a:extLst>
          </p:cNvPr>
          <p:cNvGraphicFramePr/>
          <p:nvPr>
            <p:extLst/>
          </p:nvPr>
        </p:nvGraphicFramePr>
        <p:xfrm>
          <a:off x="107504" y="1278789"/>
          <a:ext cx="4224152" cy="3368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9FFCDE67-111C-FA4F-8FC7-35271AD5996D}"/>
              </a:ext>
            </a:extLst>
          </p:cNvPr>
          <p:cNvGraphicFramePr/>
          <p:nvPr>
            <p:extLst/>
          </p:nvPr>
        </p:nvGraphicFramePr>
        <p:xfrm>
          <a:off x="4726764" y="1291852"/>
          <a:ext cx="4224152" cy="3368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7D021BBF-FE0E-6941-9E21-80B0B4227D32}"/>
              </a:ext>
            </a:extLst>
          </p:cNvPr>
          <p:cNvSpPr txBox="1"/>
          <p:nvPr/>
        </p:nvSpPr>
        <p:spPr>
          <a:xfrm>
            <a:off x="5123252" y="843558"/>
            <a:ext cx="3722429" cy="400110"/>
          </a:xfrm>
          <a:prstGeom prst="rect">
            <a:avLst/>
          </a:prstGeom>
          <a:solidFill>
            <a:srgbClr val="3866A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NQ200 wafer carrier</a:t>
            </a:r>
            <a:endParaRPr lang="fr-FR" sz="4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B0E1047-BAD4-0641-BE84-8A7533D2BB1C}"/>
              </a:ext>
            </a:extLst>
          </p:cNvPr>
          <p:cNvSpPr txBox="1"/>
          <p:nvPr/>
        </p:nvSpPr>
        <p:spPr>
          <a:xfrm>
            <a:off x="259724" y="842142"/>
            <a:ext cx="3722429" cy="400110"/>
          </a:xfrm>
          <a:prstGeom prst="rect">
            <a:avLst/>
          </a:prstGeom>
          <a:solidFill>
            <a:srgbClr val="3866A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NG20 wafer carrier</a:t>
            </a:r>
            <a:endParaRPr lang="fr-FR" sz="4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939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DA0870-1899-CE40-AE99-E525FACC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Shuttle</a:t>
            </a:r>
            <a:r>
              <a:rPr lang="fr-FR" dirty="0"/>
              <a:t> holding </a:t>
            </a:r>
            <a:r>
              <a:rPr lang="fr-FR" dirty="0" err="1"/>
              <a:t>approach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31132D-4246-DB45-AF21-1EB5E6BE497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712BB2-6146-C643-A45F-85083C173DE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210RL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7FE759-2BDF-014D-B034-246FC380F86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11020DC-D493-5E46-ACE1-FD1C0DE3E62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Impact on Performances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48633E2-2969-574A-B42E-0CF377083194}"/>
              </a:ext>
            </a:extLst>
          </p:cNvPr>
          <p:cNvGrpSpPr/>
          <p:nvPr/>
        </p:nvGrpSpPr>
        <p:grpSpPr>
          <a:xfrm>
            <a:off x="1742347" y="896193"/>
            <a:ext cx="6127356" cy="3894561"/>
            <a:chOff x="1028806" y="1196752"/>
            <a:chExt cx="7670013" cy="4875078"/>
          </a:xfrm>
        </p:grpSpPr>
        <p:grpSp>
          <p:nvGrpSpPr>
            <p:cNvPr id="40" name="Grouper 15">
              <a:extLst>
                <a:ext uri="{FF2B5EF4-FFF2-40B4-BE49-F238E27FC236}">
                  <a16:creationId xmlns:a16="http://schemas.microsoft.com/office/drawing/2014/main" id="{85E4FD18-8DFC-1C45-9244-29E6229F3149}"/>
                </a:ext>
              </a:extLst>
            </p:cNvPr>
            <p:cNvGrpSpPr/>
            <p:nvPr/>
          </p:nvGrpSpPr>
          <p:grpSpPr>
            <a:xfrm>
              <a:off x="3210735" y="1765996"/>
              <a:ext cx="3613820" cy="1313862"/>
              <a:chOff x="3210735" y="1714631"/>
              <a:chExt cx="3613820" cy="1313862"/>
            </a:xfrm>
          </p:grpSpPr>
          <p:pic>
            <p:nvPicPr>
              <p:cNvPr id="68" name="Picture 4" descr="SiO2 tape">
                <a:extLst>
                  <a:ext uri="{FF2B5EF4-FFF2-40B4-BE49-F238E27FC236}">
                    <a16:creationId xmlns:a16="http://schemas.microsoft.com/office/drawing/2014/main" id="{6F8205CF-0C0E-CE4F-8887-9E914C5EA5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4441" y="1714631"/>
                <a:ext cx="2250114" cy="1313862"/>
              </a:xfrm>
              <a:prstGeom prst="round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" name="AutoShape 6">
                <a:extLst>
                  <a:ext uri="{FF2B5EF4-FFF2-40B4-BE49-F238E27FC236}">
                    <a16:creationId xmlns:a16="http://schemas.microsoft.com/office/drawing/2014/main" id="{31CA47F3-C400-B74E-A1CF-6544AEC97C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0735" y="2218900"/>
                <a:ext cx="1136421" cy="3003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75 w 21600"/>
                  <a:gd name="T13" fmla="*/ 7941 h 21600"/>
                  <a:gd name="T14" fmla="*/ 20169 w 21600"/>
                  <a:gd name="T15" fmla="*/ 136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7941"/>
                    </a:lnTo>
                    <a:lnTo>
                      <a:pt x="3375" y="7941"/>
                    </a:lnTo>
                    <a:lnTo>
                      <a:pt x="3375" y="13659"/>
                    </a:lnTo>
                    <a:lnTo>
                      <a:pt x="16200" y="13659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7941"/>
                    </a:moveTo>
                    <a:lnTo>
                      <a:pt x="1350" y="13659"/>
                    </a:lnTo>
                    <a:lnTo>
                      <a:pt x="2700" y="13659"/>
                    </a:lnTo>
                    <a:lnTo>
                      <a:pt x="2700" y="7941"/>
                    </a:lnTo>
                    <a:close/>
                  </a:path>
                  <a:path w="21600" h="21600">
                    <a:moveTo>
                      <a:pt x="0" y="7941"/>
                    </a:moveTo>
                    <a:lnTo>
                      <a:pt x="0" y="13659"/>
                    </a:lnTo>
                    <a:lnTo>
                      <a:pt x="675" y="13659"/>
                    </a:lnTo>
                    <a:lnTo>
                      <a:pt x="675" y="7941"/>
                    </a:lnTo>
                    <a:close/>
                  </a:path>
                </a:pathLst>
              </a:custGeom>
              <a:solidFill>
                <a:srgbClr val="E75326"/>
              </a:solidFill>
              <a:ln w="6350" cap="flat" cmpd="sng" algn="ctr">
                <a:solidFill>
                  <a:srgbClr val="E75326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E7532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1" name="Grouper 23">
              <a:extLst>
                <a:ext uri="{FF2B5EF4-FFF2-40B4-BE49-F238E27FC236}">
                  <a16:creationId xmlns:a16="http://schemas.microsoft.com/office/drawing/2014/main" id="{FEDBE79C-8FE9-1F49-A63A-C390870B27B5}"/>
                </a:ext>
              </a:extLst>
            </p:cNvPr>
            <p:cNvGrpSpPr/>
            <p:nvPr/>
          </p:nvGrpSpPr>
          <p:grpSpPr>
            <a:xfrm>
              <a:off x="1028806" y="2158256"/>
              <a:ext cx="1909188" cy="530020"/>
              <a:chOff x="1028806" y="2179722"/>
              <a:chExt cx="1909188" cy="530020"/>
            </a:xfrm>
          </p:grpSpPr>
          <p:sp>
            <p:nvSpPr>
              <p:cNvPr id="66" name="Rectangle 7">
                <a:extLst>
                  <a:ext uri="{FF2B5EF4-FFF2-40B4-BE49-F238E27FC236}">
                    <a16:creationId xmlns:a16="http://schemas.microsoft.com/office/drawing/2014/main" id="{21033E34-9CEE-9D45-A6DC-2F7F5F56C4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8806" y="2201057"/>
                <a:ext cx="1909188" cy="508685"/>
              </a:xfrm>
              <a:prstGeom prst="rect">
                <a:avLst/>
              </a:prstGeom>
              <a:solidFill>
                <a:srgbClr val="7F8FA9"/>
              </a:solidFill>
              <a:ln w="9525">
                <a:solidFill>
                  <a:srgbClr val="040B25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rPr>
                  <a:t>Conductive Shuttle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67" name="Line 40">
                <a:extLst>
                  <a:ext uri="{FF2B5EF4-FFF2-40B4-BE49-F238E27FC236}">
                    <a16:creationId xmlns:a16="http://schemas.microsoft.com/office/drawing/2014/main" id="{C32571D9-7FEC-7A41-AC9E-51A1768FF6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8368" y="2179722"/>
                <a:ext cx="1295520" cy="0"/>
              </a:xfrm>
              <a:prstGeom prst="line">
                <a:avLst/>
              </a:prstGeom>
              <a:noFill/>
              <a:ln w="57150">
                <a:solidFill>
                  <a:srgbClr val="E75326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E75326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2" name="Grouper 17">
              <a:extLst>
                <a:ext uri="{FF2B5EF4-FFF2-40B4-BE49-F238E27FC236}">
                  <a16:creationId xmlns:a16="http://schemas.microsoft.com/office/drawing/2014/main" id="{D842442C-465D-AA4C-A41A-2706C8DE958E}"/>
                </a:ext>
              </a:extLst>
            </p:cNvPr>
            <p:cNvGrpSpPr/>
            <p:nvPr/>
          </p:nvGrpSpPr>
          <p:grpSpPr>
            <a:xfrm>
              <a:off x="3210735" y="3255275"/>
              <a:ext cx="3613820" cy="1313862"/>
              <a:chOff x="3210735" y="3203910"/>
              <a:chExt cx="3613820" cy="1313862"/>
            </a:xfrm>
          </p:grpSpPr>
          <p:pic>
            <p:nvPicPr>
              <p:cNvPr id="64" name="Picture 9" descr="SiO2 pente neg">
                <a:extLst>
                  <a:ext uri="{FF2B5EF4-FFF2-40B4-BE49-F238E27FC236}">
                    <a16:creationId xmlns:a16="http://schemas.microsoft.com/office/drawing/2014/main" id="{537AA5DA-D63A-8846-A34F-2A1C669E9D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4441" y="3203910"/>
                <a:ext cx="2250114" cy="1313862"/>
              </a:xfrm>
              <a:prstGeom prst="round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" name="AutoShape 11">
                <a:extLst>
                  <a:ext uri="{FF2B5EF4-FFF2-40B4-BE49-F238E27FC236}">
                    <a16:creationId xmlns:a16="http://schemas.microsoft.com/office/drawing/2014/main" id="{FD6E1589-1735-864A-B0C1-E6555D7641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0735" y="3775715"/>
                <a:ext cx="1136421" cy="3003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75 w 21600"/>
                  <a:gd name="T13" fmla="*/ 7941 h 21600"/>
                  <a:gd name="T14" fmla="*/ 20169 w 21600"/>
                  <a:gd name="T15" fmla="*/ 136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7941"/>
                    </a:lnTo>
                    <a:lnTo>
                      <a:pt x="3375" y="7941"/>
                    </a:lnTo>
                    <a:lnTo>
                      <a:pt x="3375" y="13659"/>
                    </a:lnTo>
                    <a:lnTo>
                      <a:pt x="16200" y="13659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7941"/>
                    </a:moveTo>
                    <a:lnTo>
                      <a:pt x="1350" y="13659"/>
                    </a:lnTo>
                    <a:lnTo>
                      <a:pt x="2700" y="13659"/>
                    </a:lnTo>
                    <a:lnTo>
                      <a:pt x="2700" y="7941"/>
                    </a:lnTo>
                    <a:close/>
                  </a:path>
                  <a:path w="21600" h="21600">
                    <a:moveTo>
                      <a:pt x="0" y="7941"/>
                    </a:moveTo>
                    <a:lnTo>
                      <a:pt x="0" y="13659"/>
                    </a:lnTo>
                    <a:lnTo>
                      <a:pt x="675" y="13659"/>
                    </a:lnTo>
                    <a:lnTo>
                      <a:pt x="675" y="7941"/>
                    </a:lnTo>
                    <a:close/>
                  </a:path>
                </a:pathLst>
              </a:custGeom>
              <a:solidFill>
                <a:srgbClr val="E75326"/>
              </a:solidFill>
              <a:ln w="6350" cap="flat" cmpd="sng" algn="ctr">
                <a:solidFill>
                  <a:srgbClr val="E75326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E7532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Grouper 25">
              <a:extLst>
                <a:ext uri="{FF2B5EF4-FFF2-40B4-BE49-F238E27FC236}">
                  <a16:creationId xmlns:a16="http://schemas.microsoft.com/office/drawing/2014/main" id="{9B53A721-F1E5-3342-8B6D-DE066B1DFF31}"/>
                </a:ext>
              </a:extLst>
            </p:cNvPr>
            <p:cNvGrpSpPr/>
            <p:nvPr/>
          </p:nvGrpSpPr>
          <p:grpSpPr>
            <a:xfrm>
              <a:off x="1028806" y="3803077"/>
              <a:ext cx="1909188" cy="613392"/>
              <a:chOff x="1028806" y="3824543"/>
              <a:chExt cx="1909188" cy="613392"/>
            </a:xfrm>
          </p:grpSpPr>
          <p:sp>
            <p:nvSpPr>
              <p:cNvPr id="61" name="Rectangle 12">
                <a:extLst>
                  <a:ext uri="{FF2B5EF4-FFF2-40B4-BE49-F238E27FC236}">
                    <a16:creationId xmlns:a16="http://schemas.microsoft.com/office/drawing/2014/main" id="{31CB41EE-1DC1-F649-8138-25C3C18E68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8806" y="4153943"/>
                <a:ext cx="1909188" cy="283992"/>
              </a:xfrm>
              <a:prstGeom prst="rect">
                <a:avLst/>
              </a:prstGeom>
              <a:solidFill>
                <a:srgbClr val="7F8FA9"/>
              </a:solidFill>
              <a:ln w="9525">
                <a:solidFill>
                  <a:srgbClr val="040B25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rPr>
                  <a:t>Conductive Shuttle</a:t>
                </a:r>
              </a:p>
            </p:txBody>
          </p:sp>
          <p:sp>
            <p:nvSpPr>
              <p:cNvPr id="62" name="Rectangle 13">
                <a:extLst>
                  <a:ext uri="{FF2B5EF4-FFF2-40B4-BE49-F238E27FC236}">
                    <a16:creationId xmlns:a16="http://schemas.microsoft.com/office/drawing/2014/main" id="{533E3613-A4E9-A346-BE38-E1D0AA2EBB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8806" y="3848545"/>
                <a:ext cx="1909188" cy="301357"/>
              </a:xfrm>
              <a:prstGeom prst="rect">
                <a:avLst/>
              </a:prstGeom>
              <a:solidFill>
                <a:srgbClr val="95A5A6"/>
              </a:solidFill>
              <a:ln w="9525">
                <a:solidFill>
                  <a:srgbClr val="040B25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rPr>
                  <a:t>Thick Quartz</a:t>
                </a:r>
              </a:p>
            </p:txBody>
          </p:sp>
          <p:sp>
            <p:nvSpPr>
              <p:cNvPr id="63" name="Line 41">
                <a:extLst>
                  <a:ext uri="{FF2B5EF4-FFF2-40B4-BE49-F238E27FC236}">
                    <a16:creationId xmlns:a16="http://schemas.microsoft.com/office/drawing/2014/main" id="{C4170E05-A124-9B4C-A1ED-9F3026BCFB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8368" y="3824543"/>
                <a:ext cx="1295520" cy="0"/>
              </a:xfrm>
              <a:prstGeom prst="line">
                <a:avLst/>
              </a:prstGeom>
              <a:noFill/>
              <a:ln w="57150">
                <a:solidFill>
                  <a:srgbClr val="E75326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E75326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4" name="Grouper 19">
              <a:extLst>
                <a:ext uri="{FF2B5EF4-FFF2-40B4-BE49-F238E27FC236}">
                  <a16:creationId xmlns:a16="http://schemas.microsoft.com/office/drawing/2014/main" id="{6B1F69F4-2ECB-C04B-9F11-85B974A3ABD8}"/>
                </a:ext>
              </a:extLst>
            </p:cNvPr>
            <p:cNvGrpSpPr/>
            <p:nvPr/>
          </p:nvGrpSpPr>
          <p:grpSpPr>
            <a:xfrm>
              <a:off x="3210735" y="4757968"/>
              <a:ext cx="3613820" cy="1313862"/>
              <a:chOff x="3210735" y="4706603"/>
              <a:chExt cx="3613820" cy="1313862"/>
            </a:xfrm>
          </p:grpSpPr>
          <p:pic>
            <p:nvPicPr>
              <p:cNvPr id="59" name="Picture 15" descr="SiO2 Vert">
                <a:extLst>
                  <a:ext uri="{FF2B5EF4-FFF2-40B4-BE49-F238E27FC236}">
                    <a16:creationId xmlns:a16="http://schemas.microsoft.com/office/drawing/2014/main" id="{DA97B653-8F71-194E-A8A2-C9BC68688A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8000" contrast="1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4441" y="4706603"/>
                <a:ext cx="2250114" cy="1313862"/>
              </a:xfrm>
              <a:prstGeom prst="round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" name="AutoShape 17">
                <a:extLst>
                  <a:ext uri="{FF2B5EF4-FFF2-40B4-BE49-F238E27FC236}">
                    <a16:creationId xmlns:a16="http://schemas.microsoft.com/office/drawing/2014/main" id="{AB20BE30-9281-854B-8F27-3D8D9627B9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0735" y="5296135"/>
                <a:ext cx="1136421" cy="3003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75 w 21600"/>
                  <a:gd name="T13" fmla="*/ 7941 h 21600"/>
                  <a:gd name="T14" fmla="*/ 20169 w 21600"/>
                  <a:gd name="T15" fmla="*/ 136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7941"/>
                    </a:lnTo>
                    <a:lnTo>
                      <a:pt x="3375" y="7941"/>
                    </a:lnTo>
                    <a:lnTo>
                      <a:pt x="3375" y="13659"/>
                    </a:lnTo>
                    <a:lnTo>
                      <a:pt x="16200" y="13659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7941"/>
                    </a:moveTo>
                    <a:lnTo>
                      <a:pt x="1350" y="13659"/>
                    </a:lnTo>
                    <a:lnTo>
                      <a:pt x="2700" y="13659"/>
                    </a:lnTo>
                    <a:lnTo>
                      <a:pt x="2700" y="7941"/>
                    </a:lnTo>
                    <a:close/>
                  </a:path>
                  <a:path w="21600" h="21600">
                    <a:moveTo>
                      <a:pt x="0" y="7941"/>
                    </a:moveTo>
                    <a:lnTo>
                      <a:pt x="0" y="13659"/>
                    </a:lnTo>
                    <a:lnTo>
                      <a:pt x="675" y="13659"/>
                    </a:lnTo>
                    <a:lnTo>
                      <a:pt x="675" y="7941"/>
                    </a:lnTo>
                    <a:close/>
                  </a:path>
                </a:pathLst>
              </a:custGeom>
              <a:solidFill>
                <a:srgbClr val="E75326"/>
              </a:solidFill>
              <a:ln w="6350" cap="flat" cmpd="sng" algn="ctr">
                <a:solidFill>
                  <a:srgbClr val="E75326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E7532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" name="Grouper 27">
              <a:extLst>
                <a:ext uri="{FF2B5EF4-FFF2-40B4-BE49-F238E27FC236}">
                  <a16:creationId xmlns:a16="http://schemas.microsoft.com/office/drawing/2014/main" id="{F81EB63F-0C32-3F48-968A-7C474A128758}"/>
                </a:ext>
              </a:extLst>
            </p:cNvPr>
            <p:cNvGrpSpPr/>
            <p:nvPr/>
          </p:nvGrpSpPr>
          <p:grpSpPr>
            <a:xfrm>
              <a:off x="1043608" y="5235492"/>
              <a:ext cx="1909188" cy="500863"/>
              <a:chOff x="1043608" y="5256958"/>
              <a:chExt cx="1909188" cy="500863"/>
            </a:xfrm>
          </p:grpSpPr>
          <p:sp>
            <p:nvSpPr>
              <p:cNvPr id="56" name="Rectangle 18">
                <a:extLst>
                  <a:ext uri="{FF2B5EF4-FFF2-40B4-BE49-F238E27FC236}">
                    <a16:creationId xmlns:a16="http://schemas.microsoft.com/office/drawing/2014/main" id="{330AA513-C927-6047-A41B-F9CC1650F2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608" y="5446047"/>
                <a:ext cx="1909188" cy="311774"/>
              </a:xfrm>
              <a:prstGeom prst="rect">
                <a:avLst/>
              </a:prstGeom>
              <a:solidFill>
                <a:srgbClr val="7F8FA9"/>
              </a:solidFill>
              <a:ln w="9525">
                <a:solidFill>
                  <a:srgbClr val="040B25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rPr>
                  <a:t>Conductive Shuttle</a:t>
                </a:r>
              </a:p>
            </p:txBody>
          </p:sp>
          <p:sp>
            <p:nvSpPr>
              <p:cNvPr id="57" name="Rectangle 19">
                <a:extLst>
                  <a:ext uri="{FF2B5EF4-FFF2-40B4-BE49-F238E27FC236}">
                    <a16:creationId xmlns:a16="http://schemas.microsoft.com/office/drawing/2014/main" id="{97B465A6-FA5C-8740-8F4C-6B3099C7C2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608" y="5282805"/>
                <a:ext cx="1909188" cy="162419"/>
              </a:xfrm>
              <a:prstGeom prst="rect">
                <a:avLst/>
              </a:prstGeom>
              <a:solidFill>
                <a:srgbClr val="5AA2AE"/>
              </a:solidFill>
              <a:ln w="9525">
                <a:solidFill>
                  <a:srgbClr val="040B25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rPr>
                  <a:t>Optimized Quartz</a:t>
                </a:r>
              </a:p>
            </p:txBody>
          </p:sp>
          <p:sp>
            <p:nvSpPr>
              <p:cNvPr id="58" name="Line 42">
                <a:extLst>
                  <a:ext uri="{FF2B5EF4-FFF2-40B4-BE49-F238E27FC236}">
                    <a16:creationId xmlns:a16="http://schemas.microsoft.com/office/drawing/2014/main" id="{F11905BF-58AA-1C44-9C54-07085A49D6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8368" y="5256958"/>
                <a:ext cx="1295520" cy="0"/>
              </a:xfrm>
              <a:prstGeom prst="line">
                <a:avLst/>
              </a:prstGeom>
              <a:noFill/>
              <a:ln w="57150">
                <a:solidFill>
                  <a:srgbClr val="E75326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E75326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6" name="Grouper 32">
              <a:extLst>
                <a:ext uri="{FF2B5EF4-FFF2-40B4-BE49-F238E27FC236}">
                  <a16:creationId xmlns:a16="http://schemas.microsoft.com/office/drawing/2014/main" id="{0A2AA7B5-EE59-8943-A809-868782A23333}"/>
                </a:ext>
              </a:extLst>
            </p:cNvPr>
            <p:cNvGrpSpPr/>
            <p:nvPr/>
          </p:nvGrpSpPr>
          <p:grpSpPr>
            <a:xfrm>
              <a:off x="6277973" y="2210102"/>
              <a:ext cx="2322452" cy="385265"/>
              <a:chOff x="6277973" y="2231568"/>
              <a:chExt cx="2322452" cy="385265"/>
            </a:xfrm>
          </p:grpSpPr>
          <p:sp>
            <p:nvSpPr>
              <p:cNvPr id="54" name="Text Box 27">
                <a:extLst>
                  <a:ext uri="{FF2B5EF4-FFF2-40B4-BE49-F238E27FC236}">
                    <a16:creationId xmlns:a16="http://schemas.microsoft.com/office/drawing/2014/main" id="{76FB3120-4186-5A41-B035-1D6A9582D4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64329" y="2231568"/>
                <a:ext cx="1736096" cy="385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5326"/>
                    </a:solidFill>
                    <a:effectLst/>
                    <a:uLnTx/>
                    <a:uFillTx/>
                    <a:latin typeface="Arial" charset="0"/>
                    <a:ea typeface="ＭＳ Ｐゴシック" pitchFamily="-112" charset="-128"/>
                  </a:rPr>
                  <a:t>Positive slope</a:t>
                </a:r>
              </a:p>
            </p:txBody>
          </p:sp>
          <p:cxnSp>
            <p:nvCxnSpPr>
              <p:cNvPr id="55" name="Connecteur en angle 54">
                <a:extLst>
                  <a:ext uri="{FF2B5EF4-FFF2-40B4-BE49-F238E27FC236}">
                    <a16:creationId xmlns:a16="http://schemas.microsoft.com/office/drawing/2014/main" id="{665E247D-5B16-4B4E-83F5-E26E20E25479}"/>
                  </a:ext>
                </a:extLst>
              </p:cNvPr>
              <p:cNvCxnSpPr>
                <a:stCxn id="54" idx="0"/>
              </p:cNvCxnSpPr>
              <p:nvPr/>
            </p:nvCxnSpPr>
            <p:spPr>
              <a:xfrm rot="16200000" flipH="1" flipV="1">
                <a:off x="6945159" y="1564382"/>
                <a:ext cx="120032" cy="1454404"/>
              </a:xfrm>
              <a:prstGeom prst="bentConnector4">
                <a:avLst>
                  <a:gd name="adj1" fmla="val -238398"/>
                  <a:gd name="adj2" fmla="val 79842"/>
                </a:avLst>
              </a:prstGeom>
              <a:noFill/>
              <a:ln w="31750" cap="flat" cmpd="sng" algn="ctr">
                <a:solidFill>
                  <a:srgbClr val="E75326"/>
                </a:solidFill>
                <a:prstDash val="solid"/>
                <a:miter lim="800000"/>
                <a:tailEnd type="arrow"/>
              </a:ln>
              <a:effectLst/>
            </p:spPr>
          </p:cxnSp>
        </p:grpSp>
        <p:grpSp>
          <p:nvGrpSpPr>
            <p:cNvPr id="47" name="Grouper 10">
              <a:extLst>
                <a:ext uri="{FF2B5EF4-FFF2-40B4-BE49-F238E27FC236}">
                  <a16:creationId xmlns:a16="http://schemas.microsoft.com/office/drawing/2014/main" id="{289CE2D4-16E6-3842-B559-8BC84CCAEB50}"/>
                </a:ext>
              </a:extLst>
            </p:cNvPr>
            <p:cNvGrpSpPr/>
            <p:nvPr/>
          </p:nvGrpSpPr>
          <p:grpSpPr>
            <a:xfrm>
              <a:off x="6351313" y="3724091"/>
              <a:ext cx="2347506" cy="385265"/>
              <a:chOff x="6351313" y="3672726"/>
              <a:chExt cx="2347506" cy="385265"/>
            </a:xfrm>
          </p:grpSpPr>
          <p:sp>
            <p:nvSpPr>
              <p:cNvPr id="52" name="Text Box 31">
                <a:extLst>
                  <a:ext uri="{FF2B5EF4-FFF2-40B4-BE49-F238E27FC236}">
                    <a16:creationId xmlns:a16="http://schemas.microsoft.com/office/drawing/2014/main" id="{459FFD35-8A4C-3947-9810-7CE2443583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8478" y="3672726"/>
                <a:ext cx="1810341" cy="385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5326"/>
                    </a:solidFill>
                    <a:effectLst/>
                    <a:uLnTx/>
                    <a:uFillTx/>
                    <a:latin typeface="Arial" charset="0"/>
                    <a:ea typeface="ＭＳ Ｐゴシック" pitchFamily="-112" charset="-128"/>
                  </a:rPr>
                  <a:t>Negative slope</a:t>
                </a:r>
              </a:p>
            </p:txBody>
          </p:sp>
          <p:cxnSp>
            <p:nvCxnSpPr>
              <p:cNvPr id="53" name="Connecteur en angle 52">
                <a:extLst>
                  <a:ext uri="{FF2B5EF4-FFF2-40B4-BE49-F238E27FC236}">
                    <a16:creationId xmlns:a16="http://schemas.microsoft.com/office/drawing/2014/main" id="{CEF9A616-C49A-854A-8161-9D9E4E1FEEEF}"/>
                  </a:ext>
                </a:extLst>
              </p:cNvPr>
              <p:cNvCxnSpPr>
                <a:stCxn id="52" idx="0"/>
              </p:cNvCxnSpPr>
              <p:nvPr/>
            </p:nvCxnSpPr>
            <p:spPr>
              <a:xfrm rot="16200000" flipH="1" flipV="1">
                <a:off x="7072287" y="2951752"/>
                <a:ext cx="388" cy="1442336"/>
              </a:xfrm>
              <a:prstGeom prst="bentConnector4">
                <a:avLst>
                  <a:gd name="adj1" fmla="val -73741935"/>
                  <a:gd name="adj2" fmla="val 81379"/>
                </a:avLst>
              </a:prstGeom>
              <a:noFill/>
              <a:ln w="31750" cap="flat" cmpd="sng" algn="ctr">
                <a:solidFill>
                  <a:srgbClr val="E75326"/>
                </a:solidFill>
                <a:prstDash val="solid"/>
                <a:miter lim="800000"/>
                <a:tailEnd type="arrow"/>
              </a:ln>
              <a:effectLst/>
            </p:spPr>
          </p:cxnSp>
        </p:grpSp>
        <p:grpSp>
          <p:nvGrpSpPr>
            <p:cNvPr id="48" name="Grouper 12">
              <a:extLst>
                <a:ext uri="{FF2B5EF4-FFF2-40B4-BE49-F238E27FC236}">
                  <a16:creationId xmlns:a16="http://schemas.microsoft.com/office/drawing/2014/main" id="{4A9DED8F-F5DF-4949-8A29-62BF3392C3DA}"/>
                </a:ext>
              </a:extLst>
            </p:cNvPr>
            <p:cNvGrpSpPr/>
            <p:nvPr/>
          </p:nvGrpSpPr>
          <p:grpSpPr>
            <a:xfrm>
              <a:off x="6303592" y="5247491"/>
              <a:ext cx="2347159" cy="385266"/>
              <a:chOff x="6303592" y="5196126"/>
              <a:chExt cx="2347159" cy="385266"/>
            </a:xfrm>
          </p:grpSpPr>
          <p:sp>
            <p:nvSpPr>
              <p:cNvPr id="50" name="Text Box 35">
                <a:extLst>
                  <a:ext uri="{FF2B5EF4-FFF2-40B4-BE49-F238E27FC236}">
                    <a16:creationId xmlns:a16="http://schemas.microsoft.com/office/drawing/2014/main" id="{9E945C04-BC52-904C-AA51-56EE88FEAD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75172" y="5196127"/>
                <a:ext cx="1675579" cy="385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5326"/>
                    </a:solidFill>
                    <a:effectLst/>
                    <a:uLnTx/>
                    <a:uFillTx/>
                    <a:latin typeface="Arial" charset="0"/>
                    <a:ea typeface="ＭＳ Ｐゴシック" pitchFamily="-112" charset="-128"/>
                  </a:rPr>
                  <a:t>Vertical slope</a:t>
                </a:r>
              </a:p>
            </p:txBody>
          </p:sp>
          <p:cxnSp>
            <p:nvCxnSpPr>
              <p:cNvPr id="51" name="Connecteur en angle 50">
                <a:extLst>
                  <a:ext uri="{FF2B5EF4-FFF2-40B4-BE49-F238E27FC236}">
                    <a16:creationId xmlns:a16="http://schemas.microsoft.com/office/drawing/2014/main" id="{1F820851-D259-BD4F-822C-930D24B58036}"/>
                  </a:ext>
                </a:extLst>
              </p:cNvPr>
              <p:cNvCxnSpPr>
                <a:stCxn id="50" idx="0"/>
              </p:cNvCxnSpPr>
              <p:nvPr/>
            </p:nvCxnSpPr>
            <p:spPr>
              <a:xfrm rot="16200000" flipH="1" flipV="1">
                <a:off x="7021522" y="4478196"/>
                <a:ext cx="73510" cy="1509370"/>
              </a:xfrm>
              <a:prstGeom prst="bentConnector4">
                <a:avLst>
                  <a:gd name="adj1" fmla="val -389272"/>
                  <a:gd name="adj2" fmla="val 77753"/>
                </a:avLst>
              </a:prstGeom>
              <a:noFill/>
              <a:ln w="31750" cap="flat" cmpd="sng" algn="ctr">
                <a:solidFill>
                  <a:srgbClr val="E75326"/>
                </a:solidFill>
                <a:prstDash val="solid"/>
                <a:miter lim="800000"/>
                <a:tailEnd type="arrow"/>
              </a:ln>
              <a:effectLst/>
            </p:spPr>
          </p:cxn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1CD4249-02FD-BB43-B8B4-6C6D6E8F0FE2}"/>
                </a:ext>
              </a:extLst>
            </p:cNvPr>
            <p:cNvSpPr/>
            <p:nvPr/>
          </p:nvSpPr>
          <p:spPr>
            <a:xfrm>
              <a:off x="1140678" y="1196752"/>
              <a:ext cx="6867525" cy="5778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866A8"/>
                  </a:solidFill>
                  <a:effectLst/>
                  <a:uLnTx/>
                  <a:uFillTx/>
                </a:rPr>
                <a:t>SiO2 etching with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866A8"/>
                  </a:solidFill>
                  <a:effectLst/>
                  <a:uLnTx/>
                  <a:uFillTx/>
                </a:rPr>
                <a:t>aSi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866A8"/>
                  </a:solidFill>
                  <a:effectLst/>
                  <a:uLnTx/>
                  <a:uFillTx/>
                </a:rPr>
                <a:t>-H mask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4058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DA0870-1899-CE40-AE99-E525FACC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Shuttle</a:t>
            </a:r>
            <a:r>
              <a:rPr lang="fr-FR" dirty="0"/>
              <a:t> holding </a:t>
            </a:r>
            <a:r>
              <a:rPr lang="fr-FR" dirty="0" err="1"/>
              <a:t>approach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31132D-4246-DB45-AF21-1EB5E6BE497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712BB2-6146-C643-A45F-85083C173DE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210RL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7FE759-2BDF-014D-B034-246FC380F86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11020DC-D493-5E46-ACE1-FD1C0DE3E62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Benefits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96EB3E5-21CE-2345-812D-897E3695E65F}"/>
              </a:ext>
            </a:extLst>
          </p:cNvPr>
          <p:cNvSpPr txBox="1"/>
          <p:nvPr/>
        </p:nvSpPr>
        <p:spPr>
          <a:xfrm>
            <a:off x="4635048" y="886823"/>
            <a:ext cx="450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Quick adaptation to sample shape and size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Optimum process conditions with NO modification of process chamber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Limited cross contamination between processes by using dedicated shuttles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82980AA-5F23-704B-8B3A-8CF40B5A71BA}"/>
              </a:ext>
            </a:extLst>
          </p:cNvPr>
          <p:cNvCxnSpPr/>
          <p:nvPr/>
        </p:nvCxnSpPr>
        <p:spPr>
          <a:xfrm flipV="1">
            <a:off x="4635047" y="810883"/>
            <a:ext cx="0" cy="4084198"/>
          </a:xfrm>
          <a:prstGeom prst="line">
            <a:avLst/>
          </a:prstGeom>
          <a:noFill/>
          <a:ln w="19050" cap="flat" cmpd="sng" algn="ctr">
            <a:solidFill>
              <a:srgbClr val="E74D18"/>
            </a:solidFill>
            <a:prstDash val="solid"/>
            <a:miter lim="800000"/>
          </a:ln>
          <a:effectLst/>
        </p:spPr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9E070CB-8502-C446-B5AC-DE0F70B97470}"/>
              </a:ext>
            </a:extLst>
          </p:cNvPr>
          <p:cNvCxnSpPr/>
          <p:nvPr/>
        </p:nvCxnSpPr>
        <p:spPr>
          <a:xfrm flipH="1">
            <a:off x="4213608" y="3522426"/>
            <a:ext cx="2523259" cy="0"/>
          </a:xfrm>
          <a:prstGeom prst="line">
            <a:avLst/>
          </a:prstGeom>
          <a:noFill/>
          <a:ln w="19050" cap="flat" cmpd="sng" algn="ctr">
            <a:solidFill>
              <a:srgbClr val="E74D18"/>
            </a:solidFill>
            <a:prstDash val="solid"/>
            <a:miter lim="800000"/>
          </a:ln>
          <a:effectLst/>
        </p:spPr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B65FBACD-8D24-E44F-86F4-8C0AE982E01B}"/>
              </a:ext>
            </a:extLst>
          </p:cNvPr>
          <p:cNvSpPr txBox="1"/>
          <p:nvPr/>
        </p:nvSpPr>
        <p:spPr>
          <a:xfrm>
            <a:off x="5693433" y="3653119"/>
            <a:ext cx="2208363" cy="1046440"/>
          </a:xfrm>
          <a:prstGeom prst="rect">
            <a:avLst/>
          </a:prstGeom>
          <a:solidFill>
            <a:srgbClr val="3866A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2’’</a:t>
            </a:r>
            <a:endParaRPr lang="fr-FR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fr-FR" sz="14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Wafer carrier</a:t>
            </a:r>
            <a:endParaRPr lang="fr-FR" sz="105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6DA046F-0B7D-F74C-BE70-F7F52FC32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68" y="2951085"/>
            <a:ext cx="3016857" cy="149094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F2F0EBC-6333-C646-A43E-20D4031429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00" y="1067246"/>
            <a:ext cx="3019072" cy="168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68E0C1A8-2FB8-D549-A20B-BF8BAC7FE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usability</a:t>
            </a:r>
            <a:br>
              <a:rPr lang="fr-FR" dirty="0"/>
            </a:br>
            <a:r>
              <a:rPr lang="fr-FR" b="1" dirty="0" err="1"/>
              <a:t>corial</a:t>
            </a:r>
            <a:r>
              <a:rPr lang="fr-FR" b="1" dirty="0"/>
              <a:t> 210RL</a:t>
            </a:r>
          </a:p>
        </p:txBody>
      </p:sp>
    </p:spTree>
    <p:extLst>
      <p:ext uri="{BB962C8B-B14F-4D97-AF65-F5344CB8AC3E}">
        <p14:creationId xmlns:p14="http://schemas.microsoft.com/office/powerpoint/2010/main" val="2341581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Process</a:t>
            </a:r>
            <a:r>
              <a:rPr lang="fr-FR" dirty="0"/>
              <a:t> control software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D250 / D250L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COSMA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6C8C1F-F4E2-3545-A701-43CA9E2BD11F}"/>
              </a:ext>
            </a:extLst>
          </p:cNvPr>
          <p:cNvSpPr/>
          <p:nvPr/>
        </p:nvSpPr>
        <p:spPr>
          <a:xfrm>
            <a:off x="4545181" y="1258806"/>
            <a:ext cx="4176000" cy="28388"/>
          </a:xfrm>
          <a:prstGeom prst="rect">
            <a:avLst/>
          </a:prstGeom>
          <a:solidFill>
            <a:srgbClr val="38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866A8"/>
              </a:solidFill>
            </a:endParaRPr>
          </a:p>
        </p:txBody>
      </p:sp>
      <p:sp>
        <p:nvSpPr>
          <p:cNvPr id="9" name="TextBox 33">
            <a:extLst>
              <a:ext uri="{FF2B5EF4-FFF2-40B4-BE49-F238E27FC236}">
                <a16:creationId xmlns:a16="http://schemas.microsoft.com/office/drawing/2014/main" id="{2BBC37E3-7B6B-BB4D-9CD5-E2A76729EFBA}"/>
              </a:ext>
            </a:extLst>
          </p:cNvPr>
          <p:cNvSpPr txBox="1"/>
          <p:nvPr/>
        </p:nvSpPr>
        <p:spPr>
          <a:xfrm>
            <a:off x="4440406" y="1318964"/>
            <a:ext cx="4373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The simplest, most efficient software to develop processes, operate, and maintain CORIAL systems</a:t>
            </a:r>
          </a:p>
        </p:txBody>
      </p:sp>
      <p:sp>
        <p:nvSpPr>
          <p:cNvPr id="10" name="TextBox 66">
            <a:extLst>
              <a:ext uri="{FF2B5EF4-FFF2-40B4-BE49-F238E27FC236}">
                <a16:creationId xmlns:a16="http://schemas.microsoft.com/office/drawing/2014/main" id="{1E36D928-50C2-AE4B-A681-B9BF27FD9AB2}"/>
              </a:ext>
            </a:extLst>
          </p:cNvPr>
          <p:cNvSpPr txBox="1"/>
          <p:nvPr/>
        </p:nvSpPr>
        <p:spPr>
          <a:xfrm>
            <a:off x="6422769" y="1703812"/>
            <a:ext cx="2661990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b="1" dirty="0">
                <a:solidFill>
                  <a:srgbClr val="E75326"/>
                </a:solidFill>
                <a:latin typeface="Lato Bold" pitchFamily="34" charset="0"/>
              </a:rPr>
              <a:t>DESKTOP APPLICATION</a:t>
            </a:r>
          </a:p>
          <a:p>
            <a:pPr>
              <a:lnSpc>
                <a:spcPct val="120000"/>
              </a:lnSpc>
            </a:pPr>
            <a:r>
              <a:rPr lang="en-US" sz="800" dirty="0">
                <a:solidFill>
                  <a:srgbClr val="434342"/>
                </a:solidFill>
                <a:latin typeface="Lato Light" pitchFamily="34" charset="0"/>
              </a:rPr>
              <a:t>Process Editing</a:t>
            </a:r>
            <a:r>
              <a:rPr lang="en-US" sz="800" cap="all" spc="50" dirty="0">
                <a:solidFill>
                  <a:srgbClr val="434342"/>
                </a:solidFill>
              </a:rPr>
              <a:t> I</a:t>
            </a:r>
            <a:r>
              <a:rPr lang="en-US" sz="800" dirty="0">
                <a:solidFill>
                  <a:srgbClr val="434342"/>
                </a:solidFill>
                <a:latin typeface="Lato Light" pitchFamily="34" charset="0"/>
              </a:rPr>
              <a:t> Process Adjustment</a:t>
            </a:r>
            <a:r>
              <a:rPr lang="en-US" sz="800" cap="all" spc="50" dirty="0">
                <a:solidFill>
                  <a:srgbClr val="434342"/>
                </a:solidFill>
              </a:rPr>
              <a:t> I </a:t>
            </a:r>
            <a:r>
              <a:rPr lang="en-US" sz="800" dirty="0">
                <a:solidFill>
                  <a:srgbClr val="434342"/>
                </a:solidFill>
                <a:latin typeface="Lato Light" pitchFamily="34" charset="0"/>
              </a:rPr>
              <a:t>Process Operation </a:t>
            </a:r>
            <a:r>
              <a:rPr lang="en-US" sz="800" cap="all" spc="50" dirty="0">
                <a:solidFill>
                  <a:srgbClr val="434342"/>
                </a:solidFill>
              </a:rPr>
              <a:t>I </a:t>
            </a:r>
            <a:r>
              <a:rPr lang="en-US" sz="800" dirty="0">
                <a:solidFill>
                  <a:srgbClr val="434342"/>
                </a:solidFill>
                <a:latin typeface="Lato Light" pitchFamily="34" charset="0"/>
              </a:rPr>
              <a:t>Process </a:t>
            </a:r>
            <a:r>
              <a:rPr lang="en-US" sz="800" dirty="0" err="1">
                <a:solidFill>
                  <a:srgbClr val="434342"/>
                </a:solidFill>
                <a:latin typeface="Lato Light" pitchFamily="34" charset="0"/>
              </a:rPr>
              <a:t>Tracability</a:t>
            </a:r>
            <a:r>
              <a:rPr lang="en-US" sz="800" cap="all" spc="50" dirty="0">
                <a:solidFill>
                  <a:srgbClr val="434342"/>
                </a:solidFill>
              </a:rPr>
              <a:t> I </a:t>
            </a:r>
            <a:r>
              <a:rPr lang="en-US" sz="800" dirty="0">
                <a:solidFill>
                  <a:srgbClr val="434342"/>
                </a:solidFill>
                <a:latin typeface="Lato Light" pitchFamily="34" charset="0"/>
              </a:rPr>
              <a:t>System Maintenance</a:t>
            </a:r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BAEF982E-98F7-604E-A456-2AFE186F4950}"/>
              </a:ext>
            </a:extLst>
          </p:cNvPr>
          <p:cNvGrpSpPr/>
          <p:nvPr/>
        </p:nvGrpSpPr>
        <p:grpSpPr>
          <a:xfrm>
            <a:off x="5733655" y="1781127"/>
            <a:ext cx="619648" cy="577477"/>
            <a:chOff x="5067902" y="2144292"/>
            <a:chExt cx="619648" cy="577477"/>
          </a:xfrm>
        </p:grpSpPr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BB3E7A17-2CBD-8147-9C4B-F166BC252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7902" y="2597678"/>
              <a:ext cx="619648" cy="124091"/>
            </a:xfrm>
            <a:prstGeom prst="rect">
              <a:avLst/>
            </a:prstGeom>
          </p:spPr>
        </p:pic>
        <p:sp>
          <p:nvSpPr>
            <p:cNvPr id="18" name="Oval 13">
              <a:extLst>
                <a:ext uri="{FF2B5EF4-FFF2-40B4-BE49-F238E27FC236}">
                  <a16:creationId xmlns:a16="http://schemas.microsoft.com/office/drawing/2014/main" id="{301B3545-E56E-6A46-BD5B-84D86F498028}"/>
                </a:ext>
              </a:extLst>
            </p:cNvPr>
            <p:cNvSpPr/>
            <p:nvPr/>
          </p:nvSpPr>
          <p:spPr>
            <a:xfrm>
              <a:off x="5113954" y="2144292"/>
              <a:ext cx="520790" cy="520790"/>
            </a:xfrm>
            <a:prstGeom prst="ellipse">
              <a:avLst/>
            </a:prstGeom>
            <a:solidFill>
              <a:srgbClr val="E74D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C43AA688-8ADA-6043-A232-13E1CB9E42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3694" y="2280693"/>
              <a:ext cx="321310" cy="277478"/>
            </a:xfrm>
            <a:custGeom>
              <a:avLst/>
              <a:gdLst>
                <a:gd name="T0" fmla="*/ 357 w 357"/>
                <a:gd name="T1" fmla="*/ 231 h 308"/>
                <a:gd name="T2" fmla="*/ 327 w 357"/>
                <a:gd name="T3" fmla="*/ 261 h 308"/>
                <a:gd name="T4" fmla="*/ 226 w 357"/>
                <a:gd name="T5" fmla="*/ 261 h 308"/>
                <a:gd name="T6" fmla="*/ 238 w 357"/>
                <a:gd name="T7" fmla="*/ 297 h 308"/>
                <a:gd name="T8" fmla="*/ 226 w 357"/>
                <a:gd name="T9" fmla="*/ 308 h 308"/>
                <a:gd name="T10" fmla="*/ 131 w 357"/>
                <a:gd name="T11" fmla="*/ 308 h 308"/>
                <a:gd name="T12" fmla="*/ 119 w 357"/>
                <a:gd name="T13" fmla="*/ 297 h 308"/>
                <a:gd name="T14" fmla="*/ 131 w 357"/>
                <a:gd name="T15" fmla="*/ 261 h 308"/>
                <a:gd name="T16" fmla="*/ 30 w 357"/>
                <a:gd name="T17" fmla="*/ 261 h 308"/>
                <a:gd name="T18" fmla="*/ 0 w 357"/>
                <a:gd name="T19" fmla="*/ 231 h 308"/>
                <a:gd name="T20" fmla="*/ 0 w 357"/>
                <a:gd name="T21" fmla="*/ 29 h 308"/>
                <a:gd name="T22" fmla="*/ 30 w 357"/>
                <a:gd name="T23" fmla="*/ 0 h 308"/>
                <a:gd name="T24" fmla="*/ 327 w 357"/>
                <a:gd name="T25" fmla="*/ 0 h 308"/>
                <a:gd name="T26" fmla="*/ 357 w 357"/>
                <a:gd name="T27" fmla="*/ 29 h 308"/>
                <a:gd name="T28" fmla="*/ 357 w 357"/>
                <a:gd name="T29" fmla="*/ 231 h 308"/>
                <a:gd name="T30" fmla="*/ 333 w 357"/>
                <a:gd name="T31" fmla="*/ 29 h 308"/>
                <a:gd name="T32" fmla="*/ 327 w 357"/>
                <a:gd name="T33" fmla="*/ 23 h 308"/>
                <a:gd name="T34" fmla="*/ 30 w 357"/>
                <a:gd name="T35" fmla="*/ 23 h 308"/>
                <a:gd name="T36" fmla="*/ 24 w 357"/>
                <a:gd name="T37" fmla="*/ 29 h 308"/>
                <a:gd name="T38" fmla="*/ 24 w 357"/>
                <a:gd name="T39" fmla="*/ 184 h 308"/>
                <a:gd name="T40" fmla="*/ 30 w 357"/>
                <a:gd name="T41" fmla="*/ 190 h 308"/>
                <a:gd name="T42" fmla="*/ 327 w 357"/>
                <a:gd name="T43" fmla="*/ 190 h 308"/>
                <a:gd name="T44" fmla="*/ 333 w 357"/>
                <a:gd name="T45" fmla="*/ 184 h 308"/>
                <a:gd name="T46" fmla="*/ 333 w 357"/>
                <a:gd name="T47" fmla="*/ 29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7" h="308">
                  <a:moveTo>
                    <a:pt x="357" y="231"/>
                  </a:moveTo>
                  <a:cubicBezTo>
                    <a:pt x="357" y="248"/>
                    <a:pt x="343" y="261"/>
                    <a:pt x="327" y="261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226" y="277"/>
                    <a:pt x="238" y="290"/>
                    <a:pt x="238" y="297"/>
                  </a:cubicBezTo>
                  <a:cubicBezTo>
                    <a:pt x="238" y="303"/>
                    <a:pt x="232" y="308"/>
                    <a:pt x="226" y="308"/>
                  </a:cubicBezTo>
                  <a:cubicBezTo>
                    <a:pt x="131" y="308"/>
                    <a:pt x="131" y="308"/>
                    <a:pt x="131" y="308"/>
                  </a:cubicBezTo>
                  <a:cubicBezTo>
                    <a:pt x="125" y="308"/>
                    <a:pt x="119" y="303"/>
                    <a:pt x="119" y="297"/>
                  </a:cubicBezTo>
                  <a:cubicBezTo>
                    <a:pt x="119" y="290"/>
                    <a:pt x="131" y="277"/>
                    <a:pt x="131" y="261"/>
                  </a:cubicBezTo>
                  <a:cubicBezTo>
                    <a:pt x="30" y="261"/>
                    <a:pt x="30" y="261"/>
                    <a:pt x="30" y="261"/>
                  </a:cubicBezTo>
                  <a:cubicBezTo>
                    <a:pt x="14" y="261"/>
                    <a:pt x="0" y="248"/>
                    <a:pt x="0" y="23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327" y="0"/>
                    <a:pt x="327" y="0"/>
                    <a:pt x="327" y="0"/>
                  </a:cubicBezTo>
                  <a:cubicBezTo>
                    <a:pt x="343" y="0"/>
                    <a:pt x="357" y="13"/>
                    <a:pt x="357" y="29"/>
                  </a:cubicBezTo>
                  <a:lnTo>
                    <a:pt x="357" y="231"/>
                  </a:lnTo>
                  <a:close/>
                  <a:moveTo>
                    <a:pt x="333" y="29"/>
                  </a:moveTo>
                  <a:cubicBezTo>
                    <a:pt x="333" y="26"/>
                    <a:pt x="330" y="23"/>
                    <a:pt x="327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27" y="23"/>
                    <a:pt x="24" y="26"/>
                    <a:pt x="24" y="29"/>
                  </a:cubicBezTo>
                  <a:cubicBezTo>
                    <a:pt x="24" y="184"/>
                    <a:pt x="24" y="184"/>
                    <a:pt x="24" y="184"/>
                  </a:cubicBezTo>
                  <a:cubicBezTo>
                    <a:pt x="24" y="187"/>
                    <a:pt x="27" y="190"/>
                    <a:pt x="30" y="190"/>
                  </a:cubicBezTo>
                  <a:cubicBezTo>
                    <a:pt x="327" y="190"/>
                    <a:pt x="327" y="190"/>
                    <a:pt x="327" y="190"/>
                  </a:cubicBezTo>
                  <a:cubicBezTo>
                    <a:pt x="330" y="190"/>
                    <a:pt x="333" y="187"/>
                    <a:pt x="333" y="184"/>
                  </a:cubicBezTo>
                  <a:lnTo>
                    <a:pt x="333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0" name="Image 19">
            <a:extLst>
              <a:ext uri="{FF2B5EF4-FFF2-40B4-BE49-F238E27FC236}">
                <a16:creationId xmlns:a16="http://schemas.microsoft.com/office/drawing/2014/main" id="{BE1FA5AC-B28C-0C4C-B16F-8132EB9931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957" y="925058"/>
            <a:ext cx="3899991" cy="366066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7EF16F3D-51EC-7F48-BB26-6F0F96ECE2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8321" y="2758177"/>
            <a:ext cx="1578878" cy="1566234"/>
          </a:xfrm>
          <a:prstGeom prst="rect">
            <a:avLst/>
          </a:prstGeom>
        </p:spPr>
      </p:pic>
      <p:sp>
        <p:nvSpPr>
          <p:cNvPr id="25" name="Forme libre 24">
            <a:extLst>
              <a:ext uri="{FF2B5EF4-FFF2-40B4-BE49-F238E27FC236}">
                <a16:creationId xmlns:a16="http://schemas.microsoft.com/office/drawing/2014/main" id="{DEBB9937-CD13-EB48-B18B-213F0004CC25}"/>
              </a:ext>
            </a:extLst>
          </p:cNvPr>
          <p:cNvSpPr/>
          <p:nvPr/>
        </p:nvSpPr>
        <p:spPr>
          <a:xfrm>
            <a:off x="5058145" y="2041930"/>
            <a:ext cx="987370" cy="1393916"/>
          </a:xfrm>
          <a:custGeom>
            <a:avLst/>
            <a:gdLst>
              <a:gd name="connsiteX0" fmla="*/ 634511 w 634511"/>
              <a:gd name="connsiteY0" fmla="*/ 0 h 859398"/>
              <a:gd name="connsiteX1" fmla="*/ 221999 w 634511"/>
              <a:gd name="connsiteY1" fmla="*/ 96252 h 859398"/>
              <a:gd name="connsiteX2" fmla="*/ 1993 w 634511"/>
              <a:gd name="connsiteY2" fmla="*/ 391886 h 859398"/>
              <a:gd name="connsiteX3" fmla="*/ 132622 w 634511"/>
              <a:gd name="connsiteY3" fmla="*/ 749395 h 859398"/>
              <a:gd name="connsiteX4" fmla="*/ 448881 w 634511"/>
              <a:gd name="connsiteY4" fmla="*/ 859398 h 85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511" h="859398">
                <a:moveTo>
                  <a:pt x="634511" y="0"/>
                </a:moveTo>
                <a:cubicBezTo>
                  <a:pt x="480965" y="15469"/>
                  <a:pt x="327419" y="30938"/>
                  <a:pt x="221999" y="96252"/>
                </a:cubicBezTo>
                <a:cubicBezTo>
                  <a:pt x="116579" y="161566"/>
                  <a:pt x="16889" y="283029"/>
                  <a:pt x="1993" y="391886"/>
                </a:cubicBezTo>
                <a:cubicBezTo>
                  <a:pt x="-12903" y="500743"/>
                  <a:pt x="58141" y="671476"/>
                  <a:pt x="132622" y="749395"/>
                </a:cubicBezTo>
                <a:cubicBezTo>
                  <a:pt x="207103" y="827314"/>
                  <a:pt x="448881" y="859398"/>
                  <a:pt x="448881" y="859398"/>
                </a:cubicBezTo>
              </a:path>
            </a:pathLst>
          </a:custGeom>
          <a:noFill/>
          <a:ln>
            <a:solidFill>
              <a:srgbClr val="E74D1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C611707-EDD7-5D4B-92BA-5C3D01BABBB8}"/>
              </a:ext>
            </a:extLst>
          </p:cNvPr>
          <p:cNvSpPr txBox="1"/>
          <p:nvPr/>
        </p:nvSpPr>
        <p:spPr>
          <a:xfrm>
            <a:off x="4361646" y="3598037"/>
            <a:ext cx="1470839" cy="261610"/>
          </a:xfrm>
          <a:prstGeom prst="rect">
            <a:avLst/>
          </a:prstGeom>
          <a:solidFill>
            <a:srgbClr val="888886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REMOTE CONTROL</a:t>
            </a:r>
            <a:endParaRPr lang="fr-FR" sz="3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8" name="Freeform 13">
            <a:extLst>
              <a:ext uri="{FF2B5EF4-FFF2-40B4-BE49-F238E27FC236}">
                <a16:creationId xmlns:a16="http://schemas.microsoft.com/office/drawing/2014/main" id="{1F0BD495-DC34-A54F-9FA1-A45104409DC8}"/>
              </a:ext>
            </a:extLst>
          </p:cNvPr>
          <p:cNvSpPr>
            <a:spLocks noEditPoints="1"/>
          </p:cNvSpPr>
          <p:nvPr/>
        </p:nvSpPr>
        <p:spPr bwMode="auto">
          <a:xfrm>
            <a:off x="4380572" y="756354"/>
            <a:ext cx="685985" cy="634213"/>
          </a:xfrm>
          <a:custGeom>
            <a:avLst/>
            <a:gdLst>
              <a:gd name="T0" fmla="*/ 2147483646 w 265"/>
              <a:gd name="T1" fmla="*/ 2147483646 h 245"/>
              <a:gd name="T2" fmla="*/ 2147483646 w 265"/>
              <a:gd name="T3" fmla="*/ 0 h 245"/>
              <a:gd name="T4" fmla="*/ 2147483646 w 265"/>
              <a:gd name="T5" fmla="*/ 2147483646 h 245"/>
              <a:gd name="T6" fmla="*/ 2147483646 w 265"/>
              <a:gd name="T7" fmla="*/ 2147483646 h 245"/>
              <a:gd name="T8" fmla="*/ 2147483646 w 265"/>
              <a:gd name="T9" fmla="*/ 2147483646 h 245"/>
              <a:gd name="T10" fmla="*/ 2147483646 w 265"/>
              <a:gd name="T11" fmla="*/ 2147483646 h 245"/>
              <a:gd name="T12" fmla="*/ 2147483646 w 265"/>
              <a:gd name="T13" fmla="*/ 2147483646 h 245"/>
              <a:gd name="T14" fmla="*/ 2147483646 w 265"/>
              <a:gd name="T15" fmla="*/ 2147483646 h 245"/>
              <a:gd name="T16" fmla="*/ 2147483646 w 265"/>
              <a:gd name="T17" fmla="*/ 2147483646 h 245"/>
              <a:gd name="T18" fmla="*/ 2147483646 w 265"/>
              <a:gd name="T19" fmla="*/ 2147483646 h 245"/>
              <a:gd name="T20" fmla="*/ 2147483646 w 265"/>
              <a:gd name="T21" fmla="*/ 2147483646 h 245"/>
              <a:gd name="T22" fmla="*/ 0 w 265"/>
              <a:gd name="T23" fmla="*/ 2147483646 h 245"/>
              <a:gd name="T24" fmla="*/ 2147483646 w 265"/>
              <a:gd name="T25" fmla="*/ 2147483646 h 245"/>
              <a:gd name="T26" fmla="*/ 2147483646 w 265"/>
              <a:gd name="T27" fmla="*/ 2147483646 h 245"/>
              <a:gd name="T28" fmla="*/ 2147483646 w 265"/>
              <a:gd name="T29" fmla="*/ 2147483646 h 245"/>
              <a:gd name="T30" fmla="*/ 0 w 265"/>
              <a:gd name="T31" fmla="*/ 2147483646 h 245"/>
              <a:gd name="T32" fmla="*/ 2147483646 w 265"/>
              <a:gd name="T33" fmla="*/ 0 h 245"/>
              <a:gd name="T34" fmla="*/ 2147483646 w 265"/>
              <a:gd name="T35" fmla="*/ 2147483646 h 245"/>
              <a:gd name="T36" fmla="*/ 2147483646 w 265"/>
              <a:gd name="T37" fmla="*/ 2147483646 h 245"/>
              <a:gd name="T38" fmla="*/ 0 w 265"/>
              <a:gd name="T39" fmla="*/ 2147483646 h 245"/>
              <a:gd name="T40" fmla="*/ 2147483646 w 265"/>
              <a:gd name="T41" fmla="*/ 2147483646 h 245"/>
              <a:gd name="T42" fmla="*/ 2147483646 w 265"/>
              <a:gd name="T43" fmla="*/ 2147483646 h 245"/>
              <a:gd name="T44" fmla="*/ 2147483646 w 265"/>
              <a:gd name="T45" fmla="*/ 2147483646 h 245"/>
              <a:gd name="T46" fmla="*/ 2147483646 w 265"/>
              <a:gd name="T47" fmla="*/ 2147483646 h 245"/>
              <a:gd name="T48" fmla="*/ 2147483646 w 265"/>
              <a:gd name="T49" fmla="*/ 2147483646 h 245"/>
              <a:gd name="T50" fmla="*/ 2147483646 w 265"/>
              <a:gd name="T51" fmla="*/ 2147483646 h 245"/>
              <a:gd name="T52" fmla="*/ 2147483646 w 265"/>
              <a:gd name="T53" fmla="*/ 2147483646 h 245"/>
              <a:gd name="T54" fmla="*/ 2147483646 w 265"/>
              <a:gd name="T55" fmla="*/ 2147483646 h 245"/>
              <a:gd name="T56" fmla="*/ 2147483646 w 265"/>
              <a:gd name="T57" fmla="*/ 2147483646 h 24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65" h="245">
                <a:moveTo>
                  <a:pt x="133" y="46"/>
                </a:moveTo>
                <a:lnTo>
                  <a:pt x="188" y="0"/>
                </a:lnTo>
                <a:lnTo>
                  <a:pt x="265" y="51"/>
                </a:lnTo>
                <a:lnTo>
                  <a:pt x="212" y="93"/>
                </a:lnTo>
                <a:lnTo>
                  <a:pt x="133" y="46"/>
                </a:lnTo>
                <a:close/>
                <a:moveTo>
                  <a:pt x="265" y="136"/>
                </a:moveTo>
                <a:lnTo>
                  <a:pt x="188" y="187"/>
                </a:lnTo>
                <a:lnTo>
                  <a:pt x="133" y="142"/>
                </a:lnTo>
                <a:lnTo>
                  <a:pt x="212" y="93"/>
                </a:lnTo>
                <a:lnTo>
                  <a:pt x="265" y="136"/>
                </a:lnTo>
                <a:close/>
                <a:moveTo>
                  <a:pt x="78" y="187"/>
                </a:moveTo>
                <a:lnTo>
                  <a:pt x="0" y="136"/>
                </a:lnTo>
                <a:lnTo>
                  <a:pt x="54" y="93"/>
                </a:lnTo>
                <a:lnTo>
                  <a:pt x="133" y="142"/>
                </a:lnTo>
                <a:lnTo>
                  <a:pt x="78" y="187"/>
                </a:lnTo>
                <a:close/>
                <a:moveTo>
                  <a:pt x="0" y="51"/>
                </a:moveTo>
                <a:lnTo>
                  <a:pt x="78" y="0"/>
                </a:lnTo>
                <a:lnTo>
                  <a:pt x="133" y="46"/>
                </a:lnTo>
                <a:lnTo>
                  <a:pt x="54" y="93"/>
                </a:lnTo>
                <a:lnTo>
                  <a:pt x="0" y="51"/>
                </a:lnTo>
                <a:close/>
                <a:moveTo>
                  <a:pt x="133" y="151"/>
                </a:moveTo>
                <a:lnTo>
                  <a:pt x="188" y="196"/>
                </a:lnTo>
                <a:lnTo>
                  <a:pt x="212" y="181"/>
                </a:lnTo>
                <a:lnTo>
                  <a:pt x="212" y="198"/>
                </a:lnTo>
                <a:lnTo>
                  <a:pt x="133" y="245"/>
                </a:lnTo>
                <a:lnTo>
                  <a:pt x="55" y="198"/>
                </a:lnTo>
                <a:lnTo>
                  <a:pt x="55" y="181"/>
                </a:lnTo>
                <a:lnTo>
                  <a:pt x="78" y="196"/>
                </a:lnTo>
                <a:lnTo>
                  <a:pt x="133" y="151"/>
                </a:lnTo>
                <a:close/>
              </a:path>
            </a:pathLst>
          </a:custGeom>
          <a:solidFill>
            <a:srgbClr val="3866A8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id="{64DCBA3F-0E90-C346-8C7E-FA5EDC3E2F93}"/>
              </a:ext>
            </a:extLst>
          </p:cNvPr>
          <p:cNvGrpSpPr/>
          <p:nvPr/>
        </p:nvGrpSpPr>
        <p:grpSpPr>
          <a:xfrm>
            <a:off x="5106106" y="699684"/>
            <a:ext cx="3563308" cy="568113"/>
            <a:chOff x="5000232" y="429604"/>
            <a:chExt cx="3563308" cy="568113"/>
          </a:xfrm>
        </p:grpSpPr>
        <p:sp>
          <p:nvSpPr>
            <p:cNvPr id="30" name="Rectangle 22">
              <a:extLst>
                <a:ext uri="{FF2B5EF4-FFF2-40B4-BE49-F238E27FC236}">
                  <a16:creationId xmlns:a16="http://schemas.microsoft.com/office/drawing/2014/main" id="{54D4D76B-33FB-0D47-B81F-FC97C44C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432" y="429604"/>
              <a:ext cx="10964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E74D18"/>
                  </a:solidFill>
                  <a:effectLst/>
                  <a:latin typeface="Lato Light" pitchFamily="34" charset="0"/>
                  <a:cs typeface="Arial" pitchFamily="34" charset="0"/>
                </a:rPr>
                <a:t>COSMA</a:t>
              </a:r>
              <a:endParaRPr kumimoji="0" lang="en-US" sz="1050" b="0" i="0" u="none" strike="noStrike" cap="none" normalizeH="0" baseline="0" dirty="0">
                <a:ln>
                  <a:noFill/>
                </a:ln>
                <a:solidFill>
                  <a:srgbClr val="E74D18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id="{7FF2CA95-31EC-3741-9FF3-D9079F6B3EDC}"/>
                </a:ext>
              </a:extLst>
            </p:cNvPr>
            <p:cNvSpPr txBox="1"/>
            <p:nvPr/>
          </p:nvSpPr>
          <p:spPr>
            <a:xfrm>
              <a:off x="5000232" y="751496"/>
              <a:ext cx="35633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E74D18"/>
                  </a:solidFill>
                  <a:latin typeface="Lato Light" pitchFamily="34" charset="0"/>
                </a:rPr>
                <a:t>CO</a:t>
              </a:r>
              <a:r>
                <a:rPr lang="en-US" sz="1000" dirty="0">
                  <a:solidFill>
                    <a:srgbClr val="3866A8"/>
                  </a:solidFill>
                  <a:latin typeface="Lato Light" pitchFamily="34" charset="0"/>
                </a:rPr>
                <a:t>RIAL </a:t>
              </a:r>
              <a:r>
                <a:rPr lang="en-US" sz="1000" b="1" dirty="0">
                  <a:solidFill>
                    <a:srgbClr val="E74D18"/>
                  </a:solidFill>
                  <a:latin typeface="Lato Light" pitchFamily="34" charset="0"/>
                </a:rPr>
                <a:t>O</a:t>
              </a:r>
              <a:r>
                <a:rPr lang="en-US" sz="1000" dirty="0">
                  <a:solidFill>
                    <a:srgbClr val="3866A8"/>
                  </a:solidFill>
                  <a:latin typeface="Lato Light" pitchFamily="34" charset="0"/>
                </a:rPr>
                <a:t>PERATING </a:t>
              </a:r>
              <a:r>
                <a:rPr lang="en-US" sz="1000" b="1" dirty="0">
                  <a:solidFill>
                    <a:srgbClr val="E74D18"/>
                  </a:solidFill>
                  <a:latin typeface="Lato Light" pitchFamily="34" charset="0"/>
                </a:rPr>
                <a:t>S</a:t>
              </a:r>
              <a:r>
                <a:rPr lang="en-US" sz="1000" dirty="0">
                  <a:solidFill>
                    <a:srgbClr val="3866A8"/>
                  </a:solidFill>
                  <a:latin typeface="Lato Light" pitchFamily="34" charset="0"/>
                </a:rPr>
                <a:t>YSTEM FOR </a:t>
              </a:r>
              <a:r>
                <a:rPr lang="en-US" sz="1000" b="1" dirty="0">
                  <a:solidFill>
                    <a:srgbClr val="E74D18"/>
                  </a:solidFill>
                  <a:latin typeface="Lato Light" pitchFamily="34" charset="0"/>
                </a:rPr>
                <a:t>MA</a:t>
              </a:r>
              <a:r>
                <a:rPr lang="en-US" sz="1000" dirty="0">
                  <a:solidFill>
                    <a:srgbClr val="3866A8"/>
                  </a:solidFill>
                  <a:latin typeface="Lato Light" pitchFamily="34" charset="0"/>
                </a:rPr>
                <a:t>CHINE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8768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Reprocessing</a:t>
            </a:r>
            <a:r>
              <a:rPr lang="fr-FR" dirty="0"/>
              <a:t> software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210RL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COSMA RS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BA7F8C8-FE73-E446-89A6-BF1E65B2BB6D}"/>
              </a:ext>
            </a:extLst>
          </p:cNvPr>
          <p:cNvSpPr txBox="1"/>
          <p:nvPr/>
        </p:nvSpPr>
        <p:spPr>
          <a:xfrm>
            <a:off x="6797613" y="2595541"/>
            <a:ext cx="2241951" cy="892552"/>
          </a:xfrm>
          <a:prstGeom prst="rect">
            <a:avLst/>
          </a:prstGeom>
          <a:solidFill>
            <a:srgbClr val="88888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REMOTE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ANALYSIS OF RUNS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2961339-BFF3-224E-9E93-D710C859DDD5}"/>
              </a:ext>
            </a:extLst>
          </p:cNvPr>
          <p:cNvSpPr txBox="1"/>
          <p:nvPr/>
        </p:nvSpPr>
        <p:spPr>
          <a:xfrm>
            <a:off x="4941938" y="1367642"/>
            <a:ext cx="1768678" cy="1569660"/>
          </a:xfrm>
          <a:prstGeom prst="rect">
            <a:avLst/>
          </a:prstGeom>
          <a:solidFill>
            <a:srgbClr val="3866A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DISPLAY UP TO </a:t>
            </a:r>
            <a:r>
              <a:rPr lang="fr-FR" sz="48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4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PARAMETERS FROM A RUN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5652823-1C3B-1643-8C6F-9370C155A43C}"/>
              </a:ext>
            </a:extLst>
          </p:cNvPr>
          <p:cNvSpPr txBox="1"/>
          <p:nvPr/>
        </p:nvSpPr>
        <p:spPr>
          <a:xfrm>
            <a:off x="4891087" y="3609896"/>
            <a:ext cx="4162087" cy="1138773"/>
          </a:xfrm>
          <a:prstGeom prst="rect">
            <a:avLst/>
          </a:prstGeom>
          <a:solidFill>
            <a:srgbClr val="E74D1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DRAG AND DROP</a:t>
            </a:r>
            <a:endParaRPr lang="fr-FR" sz="22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fr-FR" sz="1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CURVES TO CHECK PROCESS REPEATABILITY</a:t>
            </a:r>
          </a:p>
        </p:txBody>
      </p:sp>
      <p:pic>
        <p:nvPicPr>
          <p:cNvPr id="11" name="Picture 5" descr="W:\25-Marketing\02-Communication\10-Site Web\Projet Refonte Site internet 2016\Contenus\Pages produits\Page software COSMA\COSMA---Reprocessing-RS.png">
            <a:extLst>
              <a:ext uri="{FF2B5EF4-FFF2-40B4-BE49-F238E27FC236}">
                <a16:creationId xmlns:a16="http://schemas.microsoft.com/office/drawing/2014/main" id="{ABB2FBBA-E304-5542-A335-75B9887D6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055" y="1367642"/>
            <a:ext cx="4618008" cy="30732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33">
            <a:extLst>
              <a:ext uri="{FF2B5EF4-FFF2-40B4-BE49-F238E27FC236}">
                <a16:creationId xmlns:a16="http://schemas.microsoft.com/office/drawing/2014/main" id="{F0F9DEEF-B31F-C34C-B8B9-9EF653921895}"/>
              </a:ext>
            </a:extLst>
          </p:cNvPr>
          <p:cNvSpPr txBox="1"/>
          <p:nvPr/>
        </p:nvSpPr>
        <p:spPr>
          <a:xfrm>
            <a:off x="6710616" y="1367642"/>
            <a:ext cx="2433384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434342"/>
                </a:solidFill>
                <a:latin typeface="Lato Light" pitchFamily="34" charset="0"/>
              </a:rPr>
              <a:t>Simple and efficient software to analyze process runs and accelerate process development</a:t>
            </a:r>
          </a:p>
        </p:txBody>
      </p:sp>
    </p:spTree>
    <p:extLst>
      <p:ext uri="{BB962C8B-B14F-4D97-AF65-F5344CB8AC3E}">
        <p14:creationId xmlns:p14="http://schemas.microsoft.com/office/powerpoint/2010/main" val="15010992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781FE830-4AD8-EB43-9AD8-CF0497770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24" y="1547277"/>
            <a:ext cx="3609797" cy="249974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End point </a:t>
            </a:r>
            <a:r>
              <a:rPr lang="fr-FR" dirty="0" err="1"/>
              <a:t>detection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210RL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1603066-1E67-0042-A4A0-E5C6F6DEA4EE}"/>
              </a:ext>
            </a:extLst>
          </p:cNvPr>
          <p:cNvSpPr txBox="1"/>
          <p:nvPr/>
        </p:nvSpPr>
        <p:spPr>
          <a:xfrm>
            <a:off x="2941607" y="1181995"/>
            <a:ext cx="1598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EPD </a:t>
            </a:r>
            <a:r>
              <a:rPr lang="fr-FR" sz="1600" dirty="0" err="1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with</a:t>
            </a:r>
            <a:r>
              <a:rPr lang="fr-FR" sz="1600" dirty="0">
                <a:solidFill>
                  <a:srgbClr val="3866A8"/>
                </a:solidFill>
                <a:latin typeface="Century Gothic" charset="0"/>
                <a:ea typeface="Century Gothic" charset="0"/>
                <a:cs typeface="Century Gothic" charset="0"/>
              </a:rPr>
              <a:t> laser</a:t>
            </a:r>
            <a:endParaRPr lang="fr-FR" sz="2000" b="1" dirty="0">
              <a:solidFill>
                <a:srgbClr val="3866A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9" name="Forme libre 8">
            <a:extLst>
              <a:ext uri="{FF2B5EF4-FFF2-40B4-BE49-F238E27FC236}">
                <a16:creationId xmlns:a16="http://schemas.microsoft.com/office/drawing/2014/main" id="{A01017AF-CC16-664C-B405-B1B08AACA465}"/>
              </a:ext>
            </a:extLst>
          </p:cNvPr>
          <p:cNvSpPr/>
          <p:nvPr/>
        </p:nvSpPr>
        <p:spPr>
          <a:xfrm rot="21328401" flipH="1" flipV="1">
            <a:off x="1945530" y="1379143"/>
            <a:ext cx="980459" cy="434514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0051D6A-5EDE-7349-8C2B-627F3562597C}"/>
              </a:ext>
            </a:extLst>
          </p:cNvPr>
          <p:cNvCxnSpPr/>
          <p:nvPr/>
        </p:nvCxnSpPr>
        <p:spPr>
          <a:xfrm flipV="1">
            <a:off x="4635047" y="810883"/>
            <a:ext cx="0" cy="4084198"/>
          </a:xfrm>
          <a:prstGeom prst="line">
            <a:avLst/>
          </a:prstGeom>
          <a:ln w="19050">
            <a:solidFill>
              <a:srgbClr val="E7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2562CFE0-E012-7F49-A7BC-4B4EA4175ED9}"/>
              </a:ext>
            </a:extLst>
          </p:cNvPr>
          <p:cNvCxnSpPr/>
          <p:nvPr/>
        </p:nvCxnSpPr>
        <p:spPr>
          <a:xfrm flipH="1">
            <a:off x="4213611" y="3777073"/>
            <a:ext cx="2523259" cy="0"/>
          </a:xfrm>
          <a:prstGeom prst="line">
            <a:avLst/>
          </a:prstGeom>
          <a:ln w="19050">
            <a:solidFill>
              <a:srgbClr val="E7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0">
            <a:extLst>
              <a:ext uri="{FF2B5EF4-FFF2-40B4-BE49-F238E27FC236}">
                <a16:creationId xmlns:a16="http://schemas.microsoft.com/office/drawing/2014/main" id="{058CB58A-8999-4043-AEAA-1E8AE7511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439" y="2787774"/>
            <a:ext cx="4306057" cy="769441"/>
          </a:xfrm>
          <a:prstGeom prst="rect">
            <a:avLst/>
          </a:prstGeom>
          <a:solidFill>
            <a:srgbClr val="868685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pPr algn="just">
              <a:spcBef>
                <a:spcPct val="50000"/>
              </a:spcBef>
              <a:buClr>
                <a:srgbClr val="0000FF"/>
              </a:buClr>
            </a:pPr>
            <a:r>
              <a:rPr lang="en-US" sz="1100" dirty="0">
                <a:solidFill>
                  <a:schemeClr val="bg1"/>
                </a:solidFill>
                <a:latin typeface="Arial" charset="0"/>
              </a:rPr>
              <a:t>A CCD camera and laser diode, in the same measuring head, enables simultaneous visualization of the wafer surface and the laser beam impact on it. A 20 µm diameter laser spot facilitates the record of interference signals.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4691CE86-A5C1-4845-A68B-43AE3208E2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915566"/>
            <a:ext cx="4093133" cy="172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B6654D15-1B49-644E-9589-95B2A5633847}"/>
              </a:ext>
            </a:extLst>
          </p:cNvPr>
          <p:cNvSpPr txBox="1"/>
          <p:nvPr/>
        </p:nvSpPr>
        <p:spPr>
          <a:xfrm>
            <a:off x="4701639" y="3869351"/>
            <a:ext cx="4229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Real-Time etch rate measurement</a:t>
            </a:r>
          </a:p>
          <a:p>
            <a:pPr algn="ctr"/>
            <a:r>
              <a:rPr lang="en-US" sz="18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Real-Time etched depth measurement</a:t>
            </a:r>
          </a:p>
        </p:txBody>
      </p:sp>
    </p:spTree>
    <p:extLst>
      <p:ext uri="{BB962C8B-B14F-4D97-AF65-F5344CB8AC3E}">
        <p14:creationId xmlns:p14="http://schemas.microsoft.com/office/powerpoint/2010/main" val="2631962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A8DEEA-0091-A641-A3EA-82FDA0260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rgbClr val="E75326"/>
                </a:solidFill>
              </a:rPr>
              <a:t>Corial</a:t>
            </a:r>
            <a:r>
              <a:rPr lang="fr-FR" dirty="0">
                <a:solidFill>
                  <a:srgbClr val="E75326"/>
                </a:solidFill>
              </a:rPr>
              <a:t> 210RL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08CFED-A55C-7D4F-96B5-43873F27757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4A3497-656C-9141-AC41-92E59C20E1B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210RL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AC1F6F-0A0E-E349-AC63-F499D81E670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3480CB5-4727-C949-A2F5-35C1D45BEEC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1" name="Rectangle 22">
            <a:extLst>
              <a:ext uri="{FF2B5EF4-FFF2-40B4-BE49-F238E27FC236}">
                <a16:creationId xmlns:a16="http://schemas.microsoft.com/office/drawing/2014/main" id="{8959CE88-BAAC-DA44-974D-C8AB55A45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08" y="898570"/>
            <a:ext cx="47911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434342"/>
                </a:solidFill>
                <a:latin typeface="Lato Light" pitchFamily="34" charset="0"/>
                <a:cs typeface="Arial" pitchFamily="34" charset="0"/>
              </a:rPr>
              <a:t>Anisotropic RIE etching supported by a wide range of processes</a:t>
            </a:r>
            <a:endParaRPr lang="en-US" sz="1050" dirty="0">
              <a:solidFill>
                <a:srgbClr val="43434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57EAF7-A6A1-4940-AAA6-F79DE7F6E7DC}"/>
              </a:ext>
            </a:extLst>
          </p:cNvPr>
          <p:cNvSpPr/>
          <p:nvPr/>
        </p:nvSpPr>
        <p:spPr>
          <a:xfrm>
            <a:off x="878054" y="1833148"/>
            <a:ext cx="1224000" cy="28388"/>
          </a:xfrm>
          <a:prstGeom prst="rect">
            <a:avLst/>
          </a:prstGeom>
          <a:solidFill>
            <a:srgbClr val="38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FFFFFF"/>
              </a:solidFill>
            </a:endParaRPr>
          </a:p>
        </p:txBody>
      </p:sp>
      <p:graphicFrame>
        <p:nvGraphicFramePr>
          <p:cNvPr id="23" name="Chart 5">
            <a:extLst>
              <a:ext uri="{FF2B5EF4-FFF2-40B4-BE49-F238E27FC236}">
                <a16:creationId xmlns:a16="http://schemas.microsoft.com/office/drawing/2014/main" id="{D1648DCC-5D71-E244-94AF-31C90F5840CC}"/>
              </a:ext>
            </a:extLst>
          </p:cNvPr>
          <p:cNvGraphicFramePr/>
          <p:nvPr>
            <p:extLst/>
          </p:nvPr>
        </p:nvGraphicFramePr>
        <p:xfrm>
          <a:off x="203214" y="2139702"/>
          <a:ext cx="1400783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84">
            <a:extLst>
              <a:ext uri="{FF2B5EF4-FFF2-40B4-BE49-F238E27FC236}">
                <a16:creationId xmlns:a16="http://schemas.microsoft.com/office/drawing/2014/main" id="{BB975241-031D-5C46-9DB4-E946B36CBDB1}"/>
              </a:ext>
            </a:extLst>
          </p:cNvPr>
          <p:cNvSpPr txBox="1"/>
          <p:nvPr/>
        </p:nvSpPr>
        <p:spPr>
          <a:xfrm>
            <a:off x="82811" y="3398201"/>
            <a:ext cx="1654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RIE capabilities over a variety of materials including Silicon compounds, metals, polymers, III-V and II-VI compounds</a:t>
            </a:r>
          </a:p>
        </p:txBody>
      </p:sp>
      <p:graphicFrame>
        <p:nvGraphicFramePr>
          <p:cNvPr id="25" name="Chart 86">
            <a:extLst>
              <a:ext uri="{FF2B5EF4-FFF2-40B4-BE49-F238E27FC236}">
                <a16:creationId xmlns:a16="http://schemas.microsoft.com/office/drawing/2014/main" id="{CE7B9AE2-C8F4-8E4D-B8F6-5999C2C9B02E}"/>
              </a:ext>
            </a:extLst>
          </p:cNvPr>
          <p:cNvGraphicFramePr/>
          <p:nvPr>
            <p:extLst/>
          </p:nvPr>
        </p:nvGraphicFramePr>
        <p:xfrm>
          <a:off x="2072778" y="2139702"/>
          <a:ext cx="1400783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87">
            <a:extLst>
              <a:ext uri="{FF2B5EF4-FFF2-40B4-BE49-F238E27FC236}">
                <a16:creationId xmlns:a16="http://schemas.microsoft.com/office/drawing/2014/main" id="{4407F279-AD58-B44F-9BE4-7DD9CDBBC150}"/>
              </a:ext>
            </a:extLst>
          </p:cNvPr>
          <p:cNvSpPr txBox="1"/>
          <p:nvPr/>
        </p:nvSpPr>
        <p:spPr>
          <a:xfrm>
            <a:off x="1951166" y="3398201"/>
            <a:ext cx="1656000" cy="445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Modular design approach supporting tiered upgrades</a:t>
            </a:r>
          </a:p>
        </p:txBody>
      </p:sp>
      <p:graphicFrame>
        <p:nvGraphicFramePr>
          <p:cNvPr id="27" name="Chart 89">
            <a:extLst>
              <a:ext uri="{FF2B5EF4-FFF2-40B4-BE49-F238E27FC236}">
                <a16:creationId xmlns:a16="http://schemas.microsoft.com/office/drawing/2014/main" id="{D1587D30-88ED-7E45-9BB6-D6312AA04617}"/>
              </a:ext>
            </a:extLst>
          </p:cNvPr>
          <p:cNvGraphicFramePr/>
          <p:nvPr>
            <p:extLst/>
          </p:nvPr>
        </p:nvGraphicFramePr>
        <p:xfrm>
          <a:off x="3942343" y="2148328"/>
          <a:ext cx="1400783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TextBox 90">
            <a:extLst>
              <a:ext uri="{FF2B5EF4-FFF2-40B4-BE49-F238E27FC236}">
                <a16:creationId xmlns:a16="http://schemas.microsoft.com/office/drawing/2014/main" id="{3C536919-57FD-7C41-8A09-9037C3C72726}"/>
              </a:ext>
            </a:extLst>
          </p:cNvPr>
          <p:cNvSpPr txBox="1"/>
          <p:nvPr/>
        </p:nvSpPr>
        <p:spPr>
          <a:xfrm>
            <a:off x="3821198" y="3398201"/>
            <a:ext cx="165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en-US" sz="1000" dirty="0">
                <a:solidFill>
                  <a:srgbClr val="434342"/>
                </a:solidFill>
                <a:latin typeface="Lato Light" pitchFamily="34" charset="0"/>
              </a:rPr>
              <a:t>Smaller wafer pieces up to full 200 mm wafer</a:t>
            </a:r>
          </a:p>
          <a:p>
            <a:pPr algn="ctr" defTabSz="685800">
              <a:lnSpc>
                <a:spcPct val="120000"/>
              </a:lnSpc>
            </a:pPr>
            <a:r>
              <a:rPr lang="mr-IN" sz="1000" dirty="0">
                <a:solidFill>
                  <a:srgbClr val="434342"/>
                </a:solidFill>
                <a:latin typeface="Lato Light" pitchFamily="34" charset="0"/>
              </a:rPr>
              <a:t>1x2’’ to 7x2’’ ; 1x3’’ to 3x3’’ ; 1x4’’ ; 1x6’’ ; 1x8’’ </a:t>
            </a:r>
          </a:p>
          <a:p>
            <a:pPr algn="ctr" defTabSz="685800">
              <a:lnSpc>
                <a:spcPct val="120000"/>
              </a:lnSpc>
            </a:pPr>
            <a:endParaRPr lang="en-US" sz="1000" dirty="0">
              <a:solidFill>
                <a:srgbClr val="434342"/>
              </a:solidFill>
              <a:latin typeface="Lato Light" pitchFamily="34" charset="0"/>
            </a:endParaRPr>
          </a:p>
          <a:p>
            <a:pPr algn="ctr" defTabSz="685800">
              <a:lnSpc>
                <a:spcPct val="120000"/>
              </a:lnSpc>
            </a:pPr>
            <a:endParaRPr lang="en-US" sz="1000" dirty="0">
              <a:solidFill>
                <a:srgbClr val="434342"/>
              </a:solidFill>
              <a:latin typeface="Lato Light" pitchFamily="34" charset="0"/>
            </a:endParaRPr>
          </a:p>
          <a:p>
            <a:pPr algn="ctr" defTabSz="685800">
              <a:lnSpc>
                <a:spcPct val="120000"/>
              </a:lnSpc>
            </a:pPr>
            <a:endParaRPr lang="en-US" sz="1000" dirty="0">
              <a:solidFill>
                <a:srgbClr val="434342"/>
              </a:solidFill>
              <a:latin typeface="Lato Light" pitchFamily="34" charset="0"/>
            </a:endParaRPr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EAAD8872-0CB3-B949-B969-3F7FA32D7C19}"/>
              </a:ext>
            </a:extLst>
          </p:cNvPr>
          <p:cNvSpPr>
            <a:spLocks noEditPoints="1"/>
          </p:cNvSpPr>
          <p:nvPr/>
        </p:nvSpPr>
        <p:spPr bwMode="auto">
          <a:xfrm>
            <a:off x="4414763" y="2605484"/>
            <a:ext cx="455941" cy="418533"/>
          </a:xfrm>
          <a:custGeom>
            <a:avLst/>
            <a:gdLst>
              <a:gd name="T0" fmla="*/ 205 w 356"/>
              <a:gd name="T1" fmla="*/ 191 h 327"/>
              <a:gd name="T2" fmla="*/ 217 w 356"/>
              <a:gd name="T3" fmla="*/ 230 h 327"/>
              <a:gd name="T4" fmla="*/ 182 w 356"/>
              <a:gd name="T5" fmla="*/ 260 h 327"/>
              <a:gd name="T6" fmla="*/ 142 w 356"/>
              <a:gd name="T7" fmla="*/ 278 h 327"/>
              <a:gd name="T8" fmla="*/ 96 w 356"/>
              <a:gd name="T9" fmla="*/ 278 h 327"/>
              <a:gd name="T10" fmla="*/ 56 w 356"/>
              <a:gd name="T11" fmla="*/ 260 h 327"/>
              <a:gd name="T12" fmla="*/ 22 w 356"/>
              <a:gd name="T13" fmla="*/ 230 h 327"/>
              <a:gd name="T14" fmla="*/ 33 w 356"/>
              <a:gd name="T15" fmla="*/ 190 h 327"/>
              <a:gd name="T16" fmla="*/ 0 w 356"/>
              <a:gd name="T17" fmla="*/ 146 h 327"/>
              <a:gd name="T18" fmla="*/ 39 w 356"/>
              <a:gd name="T19" fmla="*/ 122 h 327"/>
              <a:gd name="T20" fmla="*/ 22 w 356"/>
              <a:gd name="T21" fmla="*/ 93 h 327"/>
              <a:gd name="T22" fmla="*/ 77 w 356"/>
              <a:gd name="T23" fmla="*/ 84 h 327"/>
              <a:gd name="T24" fmla="*/ 102 w 356"/>
              <a:gd name="T25" fmla="*/ 45 h 327"/>
              <a:gd name="T26" fmla="*/ 146 w 356"/>
              <a:gd name="T27" fmla="*/ 78 h 327"/>
              <a:gd name="T28" fmla="*/ 185 w 356"/>
              <a:gd name="T29" fmla="*/ 66 h 327"/>
              <a:gd name="T30" fmla="*/ 215 w 356"/>
              <a:gd name="T31" fmla="*/ 101 h 327"/>
              <a:gd name="T32" fmla="*/ 233 w 356"/>
              <a:gd name="T33" fmla="*/ 141 h 327"/>
              <a:gd name="T34" fmla="*/ 119 w 356"/>
              <a:gd name="T35" fmla="*/ 116 h 327"/>
              <a:gd name="T36" fmla="*/ 166 w 356"/>
              <a:gd name="T37" fmla="*/ 164 h 327"/>
              <a:gd name="T38" fmla="*/ 329 w 356"/>
              <a:gd name="T39" fmla="*/ 87 h 327"/>
              <a:gd name="T40" fmla="*/ 332 w 356"/>
              <a:gd name="T41" fmla="*/ 124 h 327"/>
              <a:gd name="T42" fmla="*/ 285 w 356"/>
              <a:gd name="T43" fmla="*/ 116 h 327"/>
              <a:gd name="T44" fmla="*/ 238 w 356"/>
              <a:gd name="T45" fmla="*/ 124 h 327"/>
              <a:gd name="T46" fmla="*/ 241 w 356"/>
              <a:gd name="T47" fmla="*/ 87 h 327"/>
              <a:gd name="T48" fmla="*/ 241 w 356"/>
              <a:gd name="T49" fmla="*/ 50 h 327"/>
              <a:gd name="T50" fmla="*/ 238 w 356"/>
              <a:gd name="T51" fmla="*/ 13 h 327"/>
              <a:gd name="T52" fmla="*/ 285 w 356"/>
              <a:gd name="T53" fmla="*/ 21 h 327"/>
              <a:gd name="T54" fmla="*/ 309 w 356"/>
              <a:gd name="T55" fmla="*/ 0 h 327"/>
              <a:gd name="T56" fmla="*/ 323 w 356"/>
              <a:gd name="T57" fmla="*/ 40 h 327"/>
              <a:gd name="T58" fmla="*/ 356 w 356"/>
              <a:gd name="T59" fmla="*/ 82 h 327"/>
              <a:gd name="T60" fmla="*/ 323 w 356"/>
              <a:gd name="T61" fmla="*/ 287 h 327"/>
              <a:gd name="T62" fmla="*/ 309 w 356"/>
              <a:gd name="T63" fmla="*/ 327 h 327"/>
              <a:gd name="T64" fmla="*/ 279 w 356"/>
              <a:gd name="T65" fmla="*/ 306 h 327"/>
              <a:gd name="T66" fmla="*/ 238 w 356"/>
              <a:gd name="T67" fmla="*/ 313 h 327"/>
              <a:gd name="T68" fmla="*/ 214 w 356"/>
              <a:gd name="T69" fmla="*/ 272 h 327"/>
              <a:gd name="T70" fmla="*/ 247 w 356"/>
              <a:gd name="T71" fmla="*/ 230 h 327"/>
              <a:gd name="T72" fmla="*/ 261 w 356"/>
              <a:gd name="T73" fmla="*/ 190 h 327"/>
              <a:gd name="T74" fmla="*/ 291 w 356"/>
              <a:gd name="T75" fmla="*/ 211 h 327"/>
              <a:gd name="T76" fmla="*/ 332 w 356"/>
              <a:gd name="T77" fmla="*/ 203 h 327"/>
              <a:gd name="T78" fmla="*/ 329 w 356"/>
              <a:gd name="T79" fmla="*/ 240 h 327"/>
              <a:gd name="T80" fmla="*/ 285 w 356"/>
              <a:gd name="T81" fmla="*/ 45 h 327"/>
              <a:gd name="T82" fmla="*/ 309 w 356"/>
              <a:gd name="T83" fmla="*/ 69 h 327"/>
              <a:gd name="T84" fmla="*/ 261 w 356"/>
              <a:gd name="T85" fmla="*/ 259 h 327"/>
              <a:gd name="T86" fmla="*/ 285 w 356"/>
              <a:gd name="T87" fmla="*/ 23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6" h="327">
                <a:moveTo>
                  <a:pt x="238" y="181"/>
                </a:moveTo>
                <a:cubicBezTo>
                  <a:pt x="238" y="183"/>
                  <a:pt x="236" y="186"/>
                  <a:pt x="233" y="187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203" y="196"/>
                  <a:pt x="201" y="201"/>
                  <a:pt x="199" y="205"/>
                </a:cubicBezTo>
                <a:cubicBezTo>
                  <a:pt x="204" y="213"/>
                  <a:pt x="209" y="219"/>
                  <a:pt x="215" y="226"/>
                </a:cubicBezTo>
                <a:cubicBezTo>
                  <a:pt x="216" y="228"/>
                  <a:pt x="217" y="229"/>
                  <a:pt x="217" y="230"/>
                </a:cubicBezTo>
                <a:cubicBezTo>
                  <a:pt x="217" y="232"/>
                  <a:pt x="216" y="233"/>
                  <a:pt x="215" y="234"/>
                </a:cubicBezTo>
                <a:cubicBezTo>
                  <a:pt x="212" y="239"/>
                  <a:pt x="191" y="261"/>
                  <a:pt x="185" y="261"/>
                </a:cubicBezTo>
                <a:cubicBezTo>
                  <a:pt x="184" y="261"/>
                  <a:pt x="183" y="261"/>
                  <a:pt x="182" y="260"/>
                </a:cubicBezTo>
                <a:cubicBezTo>
                  <a:pt x="160" y="243"/>
                  <a:pt x="160" y="243"/>
                  <a:pt x="160" y="243"/>
                </a:cubicBezTo>
                <a:cubicBezTo>
                  <a:pt x="156" y="246"/>
                  <a:pt x="151" y="248"/>
                  <a:pt x="146" y="249"/>
                </a:cubicBezTo>
                <a:cubicBezTo>
                  <a:pt x="145" y="259"/>
                  <a:pt x="144" y="269"/>
                  <a:pt x="142" y="278"/>
                </a:cubicBezTo>
                <a:cubicBezTo>
                  <a:pt x="141" y="280"/>
                  <a:pt x="139" y="282"/>
                  <a:pt x="136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99" y="282"/>
                  <a:pt x="96" y="280"/>
                  <a:pt x="96" y="278"/>
                </a:cubicBezTo>
                <a:cubicBezTo>
                  <a:pt x="92" y="249"/>
                  <a:pt x="92" y="249"/>
                  <a:pt x="92" y="249"/>
                </a:cubicBezTo>
                <a:cubicBezTo>
                  <a:pt x="87" y="248"/>
                  <a:pt x="82" y="246"/>
                  <a:pt x="78" y="244"/>
                </a:cubicBezTo>
                <a:cubicBezTo>
                  <a:pt x="56" y="260"/>
                  <a:pt x="56" y="260"/>
                  <a:pt x="56" y="260"/>
                </a:cubicBezTo>
                <a:cubicBezTo>
                  <a:pt x="55" y="261"/>
                  <a:pt x="54" y="261"/>
                  <a:pt x="52" y="261"/>
                </a:cubicBezTo>
                <a:cubicBezTo>
                  <a:pt x="51" y="261"/>
                  <a:pt x="49" y="261"/>
                  <a:pt x="48" y="260"/>
                </a:cubicBezTo>
                <a:cubicBezTo>
                  <a:pt x="43" y="255"/>
                  <a:pt x="22" y="236"/>
                  <a:pt x="22" y="230"/>
                </a:cubicBezTo>
                <a:cubicBezTo>
                  <a:pt x="22" y="229"/>
                  <a:pt x="22" y="228"/>
                  <a:pt x="23" y="227"/>
                </a:cubicBezTo>
                <a:cubicBezTo>
                  <a:pt x="28" y="220"/>
                  <a:pt x="34" y="213"/>
                  <a:pt x="39" y="206"/>
                </a:cubicBezTo>
                <a:cubicBezTo>
                  <a:pt x="37" y="201"/>
                  <a:pt x="34" y="196"/>
                  <a:pt x="33" y="190"/>
                </a:cubicBezTo>
                <a:cubicBezTo>
                  <a:pt x="5" y="186"/>
                  <a:pt x="5" y="186"/>
                  <a:pt x="5" y="186"/>
                </a:cubicBezTo>
                <a:cubicBezTo>
                  <a:pt x="2" y="185"/>
                  <a:pt x="0" y="183"/>
                  <a:pt x="0" y="18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4"/>
                  <a:pt x="2" y="141"/>
                  <a:pt x="4" y="141"/>
                </a:cubicBezTo>
                <a:cubicBezTo>
                  <a:pt x="33" y="136"/>
                  <a:pt x="33" y="136"/>
                  <a:pt x="33" y="136"/>
                </a:cubicBezTo>
                <a:cubicBezTo>
                  <a:pt x="35" y="131"/>
                  <a:pt x="37" y="127"/>
                  <a:pt x="39" y="122"/>
                </a:cubicBezTo>
                <a:cubicBezTo>
                  <a:pt x="34" y="115"/>
                  <a:pt x="28" y="108"/>
                  <a:pt x="22" y="101"/>
                </a:cubicBezTo>
                <a:cubicBezTo>
                  <a:pt x="22" y="100"/>
                  <a:pt x="21" y="98"/>
                  <a:pt x="21" y="97"/>
                </a:cubicBezTo>
                <a:cubicBezTo>
                  <a:pt x="21" y="96"/>
                  <a:pt x="21" y="94"/>
                  <a:pt x="22" y="93"/>
                </a:cubicBezTo>
                <a:cubicBezTo>
                  <a:pt x="26" y="88"/>
                  <a:pt x="47" y="66"/>
                  <a:pt x="52" y="66"/>
                </a:cubicBezTo>
                <a:cubicBezTo>
                  <a:pt x="54" y="66"/>
                  <a:pt x="55" y="66"/>
                  <a:pt x="56" y="67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1"/>
                  <a:pt x="87" y="80"/>
                  <a:pt x="92" y="78"/>
                </a:cubicBezTo>
                <a:cubicBezTo>
                  <a:pt x="93" y="69"/>
                  <a:pt x="94" y="58"/>
                  <a:pt x="96" y="49"/>
                </a:cubicBezTo>
                <a:cubicBezTo>
                  <a:pt x="97" y="47"/>
                  <a:pt x="99" y="45"/>
                  <a:pt x="102" y="45"/>
                </a:cubicBezTo>
                <a:cubicBezTo>
                  <a:pt x="136" y="45"/>
                  <a:pt x="136" y="45"/>
                  <a:pt x="136" y="45"/>
                </a:cubicBezTo>
                <a:cubicBezTo>
                  <a:pt x="139" y="45"/>
                  <a:pt x="141" y="47"/>
                  <a:pt x="142" y="50"/>
                </a:cubicBezTo>
                <a:cubicBezTo>
                  <a:pt x="146" y="78"/>
                  <a:pt x="146" y="78"/>
                  <a:pt x="146" y="78"/>
                </a:cubicBezTo>
                <a:cubicBezTo>
                  <a:pt x="151" y="79"/>
                  <a:pt x="155" y="81"/>
                  <a:pt x="160" y="84"/>
                </a:cubicBezTo>
                <a:cubicBezTo>
                  <a:pt x="182" y="67"/>
                  <a:pt x="182" y="67"/>
                  <a:pt x="182" y="67"/>
                </a:cubicBezTo>
                <a:cubicBezTo>
                  <a:pt x="183" y="66"/>
                  <a:pt x="184" y="66"/>
                  <a:pt x="185" y="66"/>
                </a:cubicBezTo>
                <a:cubicBezTo>
                  <a:pt x="187" y="66"/>
                  <a:pt x="188" y="66"/>
                  <a:pt x="189" y="67"/>
                </a:cubicBezTo>
                <a:cubicBezTo>
                  <a:pt x="194" y="72"/>
                  <a:pt x="216" y="92"/>
                  <a:pt x="216" y="97"/>
                </a:cubicBezTo>
                <a:cubicBezTo>
                  <a:pt x="216" y="98"/>
                  <a:pt x="215" y="99"/>
                  <a:pt x="215" y="101"/>
                </a:cubicBezTo>
                <a:cubicBezTo>
                  <a:pt x="209" y="108"/>
                  <a:pt x="204" y="114"/>
                  <a:pt x="199" y="122"/>
                </a:cubicBezTo>
                <a:cubicBezTo>
                  <a:pt x="201" y="127"/>
                  <a:pt x="203" y="132"/>
                  <a:pt x="205" y="137"/>
                </a:cubicBezTo>
                <a:cubicBezTo>
                  <a:pt x="233" y="141"/>
                  <a:pt x="233" y="141"/>
                  <a:pt x="233" y="141"/>
                </a:cubicBezTo>
                <a:cubicBezTo>
                  <a:pt x="236" y="142"/>
                  <a:pt x="238" y="144"/>
                  <a:pt x="238" y="147"/>
                </a:cubicBezTo>
                <a:lnTo>
                  <a:pt x="238" y="181"/>
                </a:lnTo>
                <a:close/>
                <a:moveTo>
                  <a:pt x="119" y="116"/>
                </a:moveTo>
                <a:cubicBezTo>
                  <a:pt x="93" y="116"/>
                  <a:pt x="71" y="137"/>
                  <a:pt x="71" y="164"/>
                </a:cubicBezTo>
                <a:cubicBezTo>
                  <a:pt x="71" y="190"/>
                  <a:pt x="93" y="211"/>
                  <a:pt x="119" y="211"/>
                </a:cubicBezTo>
                <a:cubicBezTo>
                  <a:pt x="145" y="211"/>
                  <a:pt x="166" y="190"/>
                  <a:pt x="166" y="164"/>
                </a:cubicBezTo>
                <a:cubicBezTo>
                  <a:pt x="166" y="137"/>
                  <a:pt x="145" y="116"/>
                  <a:pt x="119" y="116"/>
                </a:cubicBezTo>
                <a:close/>
                <a:moveTo>
                  <a:pt x="356" y="82"/>
                </a:moveTo>
                <a:cubicBezTo>
                  <a:pt x="356" y="84"/>
                  <a:pt x="332" y="87"/>
                  <a:pt x="329" y="87"/>
                </a:cubicBezTo>
                <a:cubicBezTo>
                  <a:pt x="327" y="91"/>
                  <a:pt x="325" y="94"/>
                  <a:pt x="323" y="97"/>
                </a:cubicBezTo>
                <a:cubicBezTo>
                  <a:pt x="325" y="101"/>
                  <a:pt x="333" y="119"/>
                  <a:pt x="333" y="123"/>
                </a:cubicBezTo>
                <a:cubicBezTo>
                  <a:pt x="333" y="123"/>
                  <a:pt x="332" y="124"/>
                  <a:pt x="332" y="124"/>
                </a:cubicBezTo>
                <a:cubicBezTo>
                  <a:pt x="330" y="125"/>
                  <a:pt x="310" y="137"/>
                  <a:pt x="309" y="137"/>
                </a:cubicBezTo>
                <a:cubicBezTo>
                  <a:pt x="306" y="137"/>
                  <a:pt x="292" y="119"/>
                  <a:pt x="291" y="116"/>
                </a:cubicBezTo>
                <a:cubicBezTo>
                  <a:pt x="289" y="116"/>
                  <a:pt x="287" y="116"/>
                  <a:pt x="285" y="116"/>
                </a:cubicBezTo>
                <a:cubicBezTo>
                  <a:pt x="283" y="116"/>
                  <a:pt x="281" y="116"/>
                  <a:pt x="279" y="116"/>
                </a:cubicBezTo>
                <a:cubicBezTo>
                  <a:pt x="278" y="119"/>
                  <a:pt x="264" y="137"/>
                  <a:pt x="261" y="137"/>
                </a:cubicBezTo>
                <a:cubicBezTo>
                  <a:pt x="260" y="137"/>
                  <a:pt x="241" y="125"/>
                  <a:pt x="238" y="124"/>
                </a:cubicBezTo>
                <a:cubicBezTo>
                  <a:pt x="238" y="124"/>
                  <a:pt x="238" y="123"/>
                  <a:pt x="238" y="123"/>
                </a:cubicBezTo>
                <a:cubicBezTo>
                  <a:pt x="238" y="119"/>
                  <a:pt x="245" y="101"/>
                  <a:pt x="247" y="97"/>
                </a:cubicBezTo>
                <a:cubicBezTo>
                  <a:pt x="245" y="94"/>
                  <a:pt x="243" y="91"/>
                  <a:pt x="241" y="87"/>
                </a:cubicBezTo>
                <a:cubicBezTo>
                  <a:pt x="238" y="87"/>
                  <a:pt x="214" y="84"/>
                  <a:pt x="214" y="82"/>
                </a:cubicBezTo>
                <a:cubicBezTo>
                  <a:pt x="214" y="56"/>
                  <a:pt x="214" y="56"/>
                  <a:pt x="214" y="56"/>
                </a:cubicBezTo>
                <a:cubicBezTo>
                  <a:pt x="214" y="53"/>
                  <a:pt x="238" y="50"/>
                  <a:pt x="241" y="50"/>
                </a:cubicBezTo>
                <a:cubicBezTo>
                  <a:pt x="243" y="47"/>
                  <a:pt x="245" y="43"/>
                  <a:pt x="247" y="40"/>
                </a:cubicBezTo>
                <a:cubicBezTo>
                  <a:pt x="245" y="37"/>
                  <a:pt x="238" y="18"/>
                  <a:pt x="238" y="15"/>
                </a:cubicBezTo>
                <a:cubicBezTo>
                  <a:pt x="238" y="14"/>
                  <a:pt x="238" y="14"/>
                  <a:pt x="238" y="13"/>
                </a:cubicBezTo>
                <a:cubicBezTo>
                  <a:pt x="241" y="12"/>
                  <a:pt x="260" y="0"/>
                  <a:pt x="261" y="0"/>
                </a:cubicBezTo>
                <a:cubicBezTo>
                  <a:pt x="264" y="0"/>
                  <a:pt x="278" y="19"/>
                  <a:pt x="279" y="22"/>
                </a:cubicBezTo>
                <a:cubicBezTo>
                  <a:pt x="281" y="21"/>
                  <a:pt x="283" y="21"/>
                  <a:pt x="285" y="21"/>
                </a:cubicBezTo>
                <a:cubicBezTo>
                  <a:pt x="287" y="21"/>
                  <a:pt x="289" y="21"/>
                  <a:pt x="291" y="22"/>
                </a:cubicBezTo>
                <a:cubicBezTo>
                  <a:pt x="296" y="14"/>
                  <a:pt x="301" y="7"/>
                  <a:pt x="308" y="1"/>
                </a:cubicBezTo>
                <a:cubicBezTo>
                  <a:pt x="309" y="0"/>
                  <a:pt x="309" y="0"/>
                  <a:pt x="309" y="0"/>
                </a:cubicBezTo>
                <a:cubicBezTo>
                  <a:pt x="310" y="0"/>
                  <a:pt x="330" y="12"/>
                  <a:pt x="332" y="13"/>
                </a:cubicBezTo>
                <a:cubicBezTo>
                  <a:pt x="332" y="14"/>
                  <a:pt x="333" y="14"/>
                  <a:pt x="333" y="15"/>
                </a:cubicBezTo>
                <a:cubicBezTo>
                  <a:pt x="333" y="18"/>
                  <a:pt x="325" y="37"/>
                  <a:pt x="323" y="40"/>
                </a:cubicBezTo>
                <a:cubicBezTo>
                  <a:pt x="325" y="43"/>
                  <a:pt x="327" y="47"/>
                  <a:pt x="329" y="50"/>
                </a:cubicBezTo>
                <a:cubicBezTo>
                  <a:pt x="332" y="50"/>
                  <a:pt x="356" y="53"/>
                  <a:pt x="356" y="56"/>
                </a:cubicBezTo>
                <a:lnTo>
                  <a:pt x="356" y="82"/>
                </a:lnTo>
                <a:close/>
                <a:moveTo>
                  <a:pt x="356" y="272"/>
                </a:moveTo>
                <a:cubicBezTo>
                  <a:pt x="356" y="274"/>
                  <a:pt x="332" y="277"/>
                  <a:pt x="329" y="277"/>
                </a:cubicBezTo>
                <a:cubicBezTo>
                  <a:pt x="327" y="281"/>
                  <a:pt x="325" y="284"/>
                  <a:pt x="323" y="287"/>
                </a:cubicBezTo>
                <a:cubicBezTo>
                  <a:pt x="325" y="291"/>
                  <a:pt x="333" y="309"/>
                  <a:pt x="333" y="313"/>
                </a:cubicBezTo>
                <a:cubicBezTo>
                  <a:pt x="333" y="313"/>
                  <a:pt x="332" y="314"/>
                  <a:pt x="332" y="314"/>
                </a:cubicBezTo>
                <a:cubicBezTo>
                  <a:pt x="330" y="315"/>
                  <a:pt x="310" y="327"/>
                  <a:pt x="309" y="327"/>
                </a:cubicBezTo>
                <a:cubicBezTo>
                  <a:pt x="306" y="327"/>
                  <a:pt x="292" y="308"/>
                  <a:pt x="291" y="306"/>
                </a:cubicBezTo>
                <a:cubicBezTo>
                  <a:pt x="289" y="306"/>
                  <a:pt x="287" y="306"/>
                  <a:pt x="285" y="306"/>
                </a:cubicBezTo>
                <a:cubicBezTo>
                  <a:pt x="283" y="306"/>
                  <a:pt x="281" y="306"/>
                  <a:pt x="279" y="306"/>
                </a:cubicBezTo>
                <a:cubicBezTo>
                  <a:pt x="278" y="308"/>
                  <a:pt x="264" y="327"/>
                  <a:pt x="261" y="327"/>
                </a:cubicBezTo>
                <a:cubicBezTo>
                  <a:pt x="260" y="327"/>
                  <a:pt x="241" y="315"/>
                  <a:pt x="238" y="314"/>
                </a:cubicBezTo>
                <a:cubicBezTo>
                  <a:pt x="238" y="314"/>
                  <a:pt x="238" y="313"/>
                  <a:pt x="238" y="313"/>
                </a:cubicBezTo>
                <a:cubicBezTo>
                  <a:pt x="238" y="309"/>
                  <a:pt x="245" y="291"/>
                  <a:pt x="247" y="287"/>
                </a:cubicBezTo>
                <a:cubicBezTo>
                  <a:pt x="245" y="284"/>
                  <a:pt x="243" y="281"/>
                  <a:pt x="241" y="277"/>
                </a:cubicBezTo>
                <a:cubicBezTo>
                  <a:pt x="238" y="277"/>
                  <a:pt x="214" y="274"/>
                  <a:pt x="214" y="272"/>
                </a:cubicBezTo>
                <a:cubicBezTo>
                  <a:pt x="214" y="246"/>
                  <a:pt x="214" y="246"/>
                  <a:pt x="214" y="246"/>
                </a:cubicBezTo>
                <a:cubicBezTo>
                  <a:pt x="214" y="243"/>
                  <a:pt x="238" y="240"/>
                  <a:pt x="241" y="240"/>
                </a:cubicBezTo>
                <a:cubicBezTo>
                  <a:pt x="243" y="237"/>
                  <a:pt x="245" y="233"/>
                  <a:pt x="247" y="230"/>
                </a:cubicBezTo>
                <a:cubicBezTo>
                  <a:pt x="245" y="226"/>
                  <a:pt x="238" y="208"/>
                  <a:pt x="238" y="205"/>
                </a:cubicBezTo>
                <a:cubicBezTo>
                  <a:pt x="238" y="204"/>
                  <a:pt x="238" y="204"/>
                  <a:pt x="238" y="203"/>
                </a:cubicBezTo>
                <a:cubicBezTo>
                  <a:pt x="241" y="202"/>
                  <a:pt x="260" y="190"/>
                  <a:pt x="261" y="190"/>
                </a:cubicBezTo>
                <a:cubicBezTo>
                  <a:pt x="264" y="190"/>
                  <a:pt x="278" y="209"/>
                  <a:pt x="279" y="211"/>
                </a:cubicBezTo>
                <a:cubicBezTo>
                  <a:pt x="281" y="211"/>
                  <a:pt x="283" y="211"/>
                  <a:pt x="285" y="211"/>
                </a:cubicBezTo>
                <a:cubicBezTo>
                  <a:pt x="287" y="211"/>
                  <a:pt x="289" y="211"/>
                  <a:pt x="291" y="211"/>
                </a:cubicBezTo>
                <a:cubicBezTo>
                  <a:pt x="296" y="204"/>
                  <a:pt x="301" y="197"/>
                  <a:pt x="308" y="191"/>
                </a:cubicBezTo>
                <a:cubicBezTo>
                  <a:pt x="309" y="190"/>
                  <a:pt x="309" y="190"/>
                  <a:pt x="309" y="190"/>
                </a:cubicBezTo>
                <a:cubicBezTo>
                  <a:pt x="310" y="190"/>
                  <a:pt x="330" y="202"/>
                  <a:pt x="332" y="203"/>
                </a:cubicBezTo>
                <a:cubicBezTo>
                  <a:pt x="332" y="204"/>
                  <a:pt x="333" y="204"/>
                  <a:pt x="333" y="205"/>
                </a:cubicBezTo>
                <a:cubicBezTo>
                  <a:pt x="333" y="208"/>
                  <a:pt x="325" y="226"/>
                  <a:pt x="323" y="230"/>
                </a:cubicBezTo>
                <a:cubicBezTo>
                  <a:pt x="325" y="233"/>
                  <a:pt x="327" y="237"/>
                  <a:pt x="329" y="240"/>
                </a:cubicBezTo>
                <a:cubicBezTo>
                  <a:pt x="332" y="240"/>
                  <a:pt x="356" y="243"/>
                  <a:pt x="356" y="246"/>
                </a:cubicBezTo>
                <a:lnTo>
                  <a:pt x="356" y="272"/>
                </a:lnTo>
                <a:close/>
                <a:moveTo>
                  <a:pt x="285" y="45"/>
                </a:moveTo>
                <a:cubicBezTo>
                  <a:pt x="272" y="45"/>
                  <a:pt x="261" y="56"/>
                  <a:pt x="261" y="69"/>
                </a:cubicBezTo>
                <a:cubicBezTo>
                  <a:pt x="261" y="82"/>
                  <a:pt x="272" y="92"/>
                  <a:pt x="285" y="92"/>
                </a:cubicBezTo>
                <a:cubicBezTo>
                  <a:pt x="298" y="92"/>
                  <a:pt x="309" y="82"/>
                  <a:pt x="309" y="69"/>
                </a:cubicBezTo>
                <a:cubicBezTo>
                  <a:pt x="309" y="56"/>
                  <a:pt x="298" y="45"/>
                  <a:pt x="285" y="45"/>
                </a:cubicBezTo>
                <a:close/>
                <a:moveTo>
                  <a:pt x="285" y="235"/>
                </a:moveTo>
                <a:cubicBezTo>
                  <a:pt x="272" y="235"/>
                  <a:pt x="261" y="246"/>
                  <a:pt x="261" y="259"/>
                </a:cubicBezTo>
                <a:cubicBezTo>
                  <a:pt x="261" y="272"/>
                  <a:pt x="272" y="282"/>
                  <a:pt x="285" y="282"/>
                </a:cubicBezTo>
                <a:cubicBezTo>
                  <a:pt x="298" y="282"/>
                  <a:pt x="309" y="272"/>
                  <a:pt x="309" y="259"/>
                </a:cubicBezTo>
                <a:cubicBezTo>
                  <a:pt x="309" y="246"/>
                  <a:pt x="298" y="235"/>
                  <a:pt x="285" y="235"/>
                </a:cubicBezTo>
                <a:close/>
              </a:path>
            </a:pathLst>
          </a:custGeom>
          <a:solidFill>
            <a:srgbClr val="E74D1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30" name="Freeform 6">
            <a:extLst>
              <a:ext uri="{FF2B5EF4-FFF2-40B4-BE49-F238E27FC236}">
                <a16:creationId xmlns:a16="http://schemas.microsoft.com/office/drawing/2014/main" id="{75F52DFA-59CE-EE4F-AD6C-0E84035235F2}"/>
              </a:ext>
            </a:extLst>
          </p:cNvPr>
          <p:cNvSpPr>
            <a:spLocks noEditPoints="1"/>
          </p:cNvSpPr>
          <p:nvPr/>
        </p:nvSpPr>
        <p:spPr bwMode="auto">
          <a:xfrm>
            <a:off x="2542050" y="2596858"/>
            <a:ext cx="455941" cy="418533"/>
          </a:xfrm>
          <a:custGeom>
            <a:avLst/>
            <a:gdLst>
              <a:gd name="T0" fmla="*/ 205 w 356"/>
              <a:gd name="T1" fmla="*/ 191 h 327"/>
              <a:gd name="T2" fmla="*/ 217 w 356"/>
              <a:gd name="T3" fmla="*/ 230 h 327"/>
              <a:gd name="T4" fmla="*/ 182 w 356"/>
              <a:gd name="T5" fmla="*/ 260 h 327"/>
              <a:gd name="T6" fmla="*/ 142 w 356"/>
              <a:gd name="T7" fmla="*/ 278 h 327"/>
              <a:gd name="T8" fmla="*/ 96 w 356"/>
              <a:gd name="T9" fmla="*/ 278 h 327"/>
              <a:gd name="T10" fmla="*/ 56 w 356"/>
              <a:gd name="T11" fmla="*/ 260 h 327"/>
              <a:gd name="T12" fmla="*/ 22 w 356"/>
              <a:gd name="T13" fmla="*/ 230 h 327"/>
              <a:gd name="T14" fmla="*/ 33 w 356"/>
              <a:gd name="T15" fmla="*/ 190 h 327"/>
              <a:gd name="T16" fmla="*/ 0 w 356"/>
              <a:gd name="T17" fmla="*/ 146 h 327"/>
              <a:gd name="T18" fmla="*/ 39 w 356"/>
              <a:gd name="T19" fmla="*/ 122 h 327"/>
              <a:gd name="T20" fmla="*/ 22 w 356"/>
              <a:gd name="T21" fmla="*/ 93 h 327"/>
              <a:gd name="T22" fmla="*/ 77 w 356"/>
              <a:gd name="T23" fmla="*/ 84 h 327"/>
              <a:gd name="T24" fmla="*/ 102 w 356"/>
              <a:gd name="T25" fmla="*/ 45 h 327"/>
              <a:gd name="T26" fmla="*/ 146 w 356"/>
              <a:gd name="T27" fmla="*/ 78 h 327"/>
              <a:gd name="T28" fmla="*/ 185 w 356"/>
              <a:gd name="T29" fmla="*/ 66 h 327"/>
              <a:gd name="T30" fmla="*/ 215 w 356"/>
              <a:gd name="T31" fmla="*/ 101 h 327"/>
              <a:gd name="T32" fmla="*/ 233 w 356"/>
              <a:gd name="T33" fmla="*/ 141 h 327"/>
              <a:gd name="T34" fmla="*/ 119 w 356"/>
              <a:gd name="T35" fmla="*/ 116 h 327"/>
              <a:gd name="T36" fmla="*/ 166 w 356"/>
              <a:gd name="T37" fmla="*/ 164 h 327"/>
              <a:gd name="T38" fmla="*/ 329 w 356"/>
              <a:gd name="T39" fmla="*/ 87 h 327"/>
              <a:gd name="T40" fmla="*/ 332 w 356"/>
              <a:gd name="T41" fmla="*/ 124 h 327"/>
              <a:gd name="T42" fmla="*/ 285 w 356"/>
              <a:gd name="T43" fmla="*/ 116 h 327"/>
              <a:gd name="T44" fmla="*/ 238 w 356"/>
              <a:gd name="T45" fmla="*/ 124 h 327"/>
              <a:gd name="T46" fmla="*/ 241 w 356"/>
              <a:gd name="T47" fmla="*/ 87 h 327"/>
              <a:gd name="T48" fmla="*/ 241 w 356"/>
              <a:gd name="T49" fmla="*/ 50 h 327"/>
              <a:gd name="T50" fmla="*/ 238 w 356"/>
              <a:gd name="T51" fmla="*/ 13 h 327"/>
              <a:gd name="T52" fmla="*/ 285 w 356"/>
              <a:gd name="T53" fmla="*/ 21 h 327"/>
              <a:gd name="T54" fmla="*/ 309 w 356"/>
              <a:gd name="T55" fmla="*/ 0 h 327"/>
              <a:gd name="T56" fmla="*/ 323 w 356"/>
              <a:gd name="T57" fmla="*/ 40 h 327"/>
              <a:gd name="T58" fmla="*/ 356 w 356"/>
              <a:gd name="T59" fmla="*/ 82 h 327"/>
              <a:gd name="T60" fmla="*/ 323 w 356"/>
              <a:gd name="T61" fmla="*/ 287 h 327"/>
              <a:gd name="T62" fmla="*/ 309 w 356"/>
              <a:gd name="T63" fmla="*/ 327 h 327"/>
              <a:gd name="T64" fmla="*/ 279 w 356"/>
              <a:gd name="T65" fmla="*/ 306 h 327"/>
              <a:gd name="T66" fmla="*/ 238 w 356"/>
              <a:gd name="T67" fmla="*/ 313 h 327"/>
              <a:gd name="T68" fmla="*/ 214 w 356"/>
              <a:gd name="T69" fmla="*/ 272 h 327"/>
              <a:gd name="T70" fmla="*/ 247 w 356"/>
              <a:gd name="T71" fmla="*/ 230 h 327"/>
              <a:gd name="T72" fmla="*/ 261 w 356"/>
              <a:gd name="T73" fmla="*/ 190 h 327"/>
              <a:gd name="T74" fmla="*/ 291 w 356"/>
              <a:gd name="T75" fmla="*/ 211 h 327"/>
              <a:gd name="T76" fmla="*/ 332 w 356"/>
              <a:gd name="T77" fmla="*/ 203 h 327"/>
              <a:gd name="T78" fmla="*/ 329 w 356"/>
              <a:gd name="T79" fmla="*/ 240 h 327"/>
              <a:gd name="T80" fmla="*/ 285 w 356"/>
              <a:gd name="T81" fmla="*/ 45 h 327"/>
              <a:gd name="T82" fmla="*/ 309 w 356"/>
              <a:gd name="T83" fmla="*/ 69 h 327"/>
              <a:gd name="T84" fmla="*/ 261 w 356"/>
              <a:gd name="T85" fmla="*/ 259 h 327"/>
              <a:gd name="T86" fmla="*/ 285 w 356"/>
              <a:gd name="T87" fmla="*/ 23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6" h="327">
                <a:moveTo>
                  <a:pt x="238" y="181"/>
                </a:moveTo>
                <a:cubicBezTo>
                  <a:pt x="238" y="183"/>
                  <a:pt x="236" y="186"/>
                  <a:pt x="233" y="187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203" y="196"/>
                  <a:pt x="201" y="201"/>
                  <a:pt x="199" y="205"/>
                </a:cubicBezTo>
                <a:cubicBezTo>
                  <a:pt x="204" y="213"/>
                  <a:pt x="209" y="219"/>
                  <a:pt x="215" y="226"/>
                </a:cubicBezTo>
                <a:cubicBezTo>
                  <a:pt x="216" y="228"/>
                  <a:pt x="217" y="229"/>
                  <a:pt x="217" y="230"/>
                </a:cubicBezTo>
                <a:cubicBezTo>
                  <a:pt x="217" y="232"/>
                  <a:pt x="216" y="233"/>
                  <a:pt x="215" y="234"/>
                </a:cubicBezTo>
                <a:cubicBezTo>
                  <a:pt x="212" y="239"/>
                  <a:pt x="191" y="261"/>
                  <a:pt x="185" y="261"/>
                </a:cubicBezTo>
                <a:cubicBezTo>
                  <a:pt x="184" y="261"/>
                  <a:pt x="183" y="261"/>
                  <a:pt x="182" y="260"/>
                </a:cubicBezTo>
                <a:cubicBezTo>
                  <a:pt x="160" y="243"/>
                  <a:pt x="160" y="243"/>
                  <a:pt x="160" y="243"/>
                </a:cubicBezTo>
                <a:cubicBezTo>
                  <a:pt x="156" y="246"/>
                  <a:pt x="151" y="248"/>
                  <a:pt x="146" y="249"/>
                </a:cubicBezTo>
                <a:cubicBezTo>
                  <a:pt x="145" y="259"/>
                  <a:pt x="144" y="269"/>
                  <a:pt x="142" y="278"/>
                </a:cubicBezTo>
                <a:cubicBezTo>
                  <a:pt x="141" y="280"/>
                  <a:pt x="139" y="282"/>
                  <a:pt x="136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99" y="282"/>
                  <a:pt x="96" y="280"/>
                  <a:pt x="96" y="278"/>
                </a:cubicBezTo>
                <a:cubicBezTo>
                  <a:pt x="92" y="249"/>
                  <a:pt x="92" y="249"/>
                  <a:pt x="92" y="249"/>
                </a:cubicBezTo>
                <a:cubicBezTo>
                  <a:pt x="87" y="248"/>
                  <a:pt x="82" y="246"/>
                  <a:pt x="78" y="244"/>
                </a:cubicBezTo>
                <a:cubicBezTo>
                  <a:pt x="56" y="260"/>
                  <a:pt x="56" y="260"/>
                  <a:pt x="56" y="260"/>
                </a:cubicBezTo>
                <a:cubicBezTo>
                  <a:pt x="55" y="261"/>
                  <a:pt x="54" y="261"/>
                  <a:pt x="52" y="261"/>
                </a:cubicBezTo>
                <a:cubicBezTo>
                  <a:pt x="51" y="261"/>
                  <a:pt x="49" y="261"/>
                  <a:pt x="48" y="260"/>
                </a:cubicBezTo>
                <a:cubicBezTo>
                  <a:pt x="43" y="255"/>
                  <a:pt x="22" y="236"/>
                  <a:pt x="22" y="230"/>
                </a:cubicBezTo>
                <a:cubicBezTo>
                  <a:pt x="22" y="229"/>
                  <a:pt x="22" y="228"/>
                  <a:pt x="23" y="227"/>
                </a:cubicBezTo>
                <a:cubicBezTo>
                  <a:pt x="28" y="220"/>
                  <a:pt x="34" y="213"/>
                  <a:pt x="39" y="206"/>
                </a:cubicBezTo>
                <a:cubicBezTo>
                  <a:pt x="37" y="201"/>
                  <a:pt x="34" y="196"/>
                  <a:pt x="33" y="190"/>
                </a:cubicBezTo>
                <a:cubicBezTo>
                  <a:pt x="5" y="186"/>
                  <a:pt x="5" y="186"/>
                  <a:pt x="5" y="186"/>
                </a:cubicBezTo>
                <a:cubicBezTo>
                  <a:pt x="2" y="185"/>
                  <a:pt x="0" y="183"/>
                  <a:pt x="0" y="18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4"/>
                  <a:pt x="2" y="141"/>
                  <a:pt x="4" y="141"/>
                </a:cubicBezTo>
                <a:cubicBezTo>
                  <a:pt x="33" y="136"/>
                  <a:pt x="33" y="136"/>
                  <a:pt x="33" y="136"/>
                </a:cubicBezTo>
                <a:cubicBezTo>
                  <a:pt x="35" y="131"/>
                  <a:pt x="37" y="127"/>
                  <a:pt x="39" y="122"/>
                </a:cubicBezTo>
                <a:cubicBezTo>
                  <a:pt x="34" y="115"/>
                  <a:pt x="28" y="108"/>
                  <a:pt x="22" y="101"/>
                </a:cubicBezTo>
                <a:cubicBezTo>
                  <a:pt x="22" y="100"/>
                  <a:pt x="21" y="98"/>
                  <a:pt x="21" y="97"/>
                </a:cubicBezTo>
                <a:cubicBezTo>
                  <a:pt x="21" y="96"/>
                  <a:pt x="21" y="94"/>
                  <a:pt x="22" y="93"/>
                </a:cubicBezTo>
                <a:cubicBezTo>
                  <a:pt x="26" y="88"/>
                  <a:pt x="47" y="66"/>
                  <a:pt x="52" y="66"/>
                </a:cubicBezTo>
                <a:cubicBezTo>
                  <a:pt x="54" y="66"/>
                  <a:pt x="55" y="66"/>
                  <a:pt x="56" y="67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1"/>
                  <a:pt x="87" y="80"/>
                  <a:pt x="92" y="78"/>
                </a:cubicBezTo>
                <a:cubicBezTo>
                  <a:pt x="93" y="69"/>
                  <a:pt x="94" y="58"/>
                  <a:pt x="96" y="49"/>
                </a:cubicBezTo>
                <a:cubicBezTo>
                  <a:pt x="97" y="47"/>
                  <a:pt x="99" y="45"/>
                  <a:pt x="102" y="45"/>
                </a:cubicBezTo>
                <a:cubicBezTo>
                  <a:pt x="136" y="45"/>
                  <a:pt x="136" y="45"/>
                  <a:pt x="136" y="45"/>
                </a:cubicBezTo>
                <a:cubicBezTo>
                  <a:pt x="139" y="45"/>
                  <a:pt x="141" y="47"/>
                  <a:pt x="142" y="50"/>
                </a:cubicBezTo>
                <a:cubicBezTo>
                  <a:pt x="146" y="78"/>
                  <a:pt x="146" y="78"/>
                  <a:pt x="146" y="78"/>
                </a:cubicBezTo>
                <a:cubicBezTo>
                  <a:pt x="151" y="79"/>
                  <a:pt x="155" y="81"/>
                  <a:pt x="160" y="84"/>
                </a:cubicBezTo>
                <a:cubicBezTo>
                  <a:pt x="182" y="67"/>
                  <a:pt x="182" y="67"/>
                  <a:pt x="182" y="67"/>
                </a:cubicBezTo>
                <a:cubicBezTo>
                  <a:pt x="183" y="66"/>
                  <a:pt x="184" y="66"/>
                  <a:pt x="185" y="66"/>
                </a:cubicBezTo>
                <a:cubicBezTo>
                  <a:pt x="187" y="66"/>
                  <a:pt x="188" y="66"/>
                  <a:pt x="189" y="67"/>
                </a:cubicBezTo>
                <a:cubicBezTo>
                  <a:pt x="194" y="72"/>
                  <a:pt x="216" y="92"/>
                  <a:pt x="216" y="97"/>
                </a:cubicBezTo>
                <a:cubicBezTo>
                  <a:pt x="216" y="98"/>
                  <a:pt x="215" y="99"/>
                  <a:pt x="215" y="101"/>
                </a:cubicBezTo>
                <a:cubicBezTo>
                  <a:pt x="209" y="108"/>
                  <a:pt x="204" y="114"/>
                  <a:pt x="199" y="122"/>
                </a:cubicBezTo>
                <a:cubicBezTo>
                  <a:pt x="201" y="127"/>
                  <a:pt x="203" y="132"/>
                  <a:pt x="205" y="137"/>
                </a:cubicBezTo>
                <a:cubicBezTo>
                  <a:pt x="233" y="141"/>
                  <a:pt x="233" y="141"/>
                  <a:pt x="233" y="141"/>
                </a:cubicBezTo>
                <a:cubicBezTo>
                  <a:pt x="236" y="142"/>
                  <a:pt x="238" y="144"/>
                  <a:pt x="238" y="147"/>
                </a:cubicBezTo>
                <a:lnTo>
                  <a:pt x="238" y="181"/>
                </a:lnTo>
                <a:close/>
                <a:moveTo>
                  <a:pt x="119" y="116"/>
                </a:moveTo>
                <a:cubicBezTo>
                  <a:pt x="93" y="116"/>
                  <a:pt x="71" y="137"/>
                  <a:pt x="71" y="164"/>
                </a:cubicBezTo>
                <a:cubicBezTo>
                  <a:pt x="71" y="190"/>
                  <a:pt x="93" y="211"/>
                  <a:pt x="119" y="211"/>
                </a:cubicBezTo>
                <a:cubicBezTo>
                  <a:pt x="145" y="211"/>
                  <a:pt x="166" y="190"/>
                  <a:pt x="166" y="164"/>
                </a:cubicBezTo>
                <a:cubicBezTo>
                  <a:pt x="166" y="137"/>
                  <a:pt x="145" y="116"/>
                  <a:pt x="119" y="116"/>
                </a:cubicBezTo>
                <a:close/>
                <a:moveTo>
                  <a:pt x="356" y="82"/>
                </a:moveTo>
                <a:cubicBezTo>
                  <a:pt x="356" y="84"/>
                  <a:pt x="332" y="87"/>
                  <a:pt x="329" y="87"/>
                </a:cubicBezTo>
                <a:cubicBezTo>
                  <a:pt x="327" y="91"/>
                  <a:pt x="325" y="94"/>
                  <a:pt x="323" y="97"/>
                </a:cubicBezTo>
                <a:cubicBezTo>
                  <a:pt x="325" y="101"/>
                  <a:pt x="333" y="119"/>
                  <a:pt x="333" y="123"/>
                </a:cubicBezTo>
                <a:cubicBezTo>
                  <a:pt x="333" y="123"/>
                  <a:pt x="332" y="124"/>
                  <a:pt x="332" y="124"/>
                </a:cubicBezTo>
                <a:cubicBezTo>
                  <a:pt x="330" y="125"/>
                  <a:pt x="310" y="137"/>
                  <a:pt x="309" y="137"/>
                </a:cubicBezTo>
                <a:cubicBezTo>
                  <a:pt x="306" y="137"/>
                  <a:pt x="292" y="119"/>
                  <a:pt x="291" y="116"/>
                </a:cubicBezTo>
                <a:cubicBezTo>
                  <a:pt x="289" y="116"/>
                  <a:pt x="287" y="116"/>
                  <a:pt x="285" y="116"/>
                </a:cubicBezTo>
                <a:cubicBezTo>
                  <a:pt x="283" y="116"/>
                  <a:pt x="281" y="116"/>
                  <a:pt x="279" y="116"/>
                </a:cubicBezTo>
                <a:cubicBezTo>
                  <a:pt x="278" y="119"/>
                  <a:pt x="264" y="137"/>
                  <a:pt x="261" y="137"/>
                </a:cubicBezTo>
                <a:cubicBezTo>
                  <a:pt x="260" y="137"/>
                  <a:pt x="241" y="125"/>
                  <a:pt x="238" y="124"/>
                </a:cubicBezTo>
                <a:cubicBezTo>
                  <a:pt x="238" y="124"/>
                  <a:pt x="238" y="123"/>
                  <a:pt x="238" y="123"/>
                </a:cubicBezTo>
                <a:cubicBezTo>
                  <a:pt x="238" y="119"/>
                  <a:pt x="245" y="101"/>
                  <a:pt x="247" y="97"/>
                </a:cubicBezTo>
                <a:cubicBezTo>
                  <a:pt x="245" y="94"/>
                  <a:pt x="243" y="91"/>
                  <a:pt x="241" y="87"/>
                </a:cubicBezTo>
                <a:cubicBezTo>
                  <a:pt x="238" y="87"/>
                  <a:pt x="214" y="84"/>
                  <a:pt x="214" y="82"/>
                </a:cubicBezTo>
                <a:cubicBezTo>
                  <a:pt x="214" y="56"/>
                  <a:pt x="214" y="56"/>
                  <a:pt x="214" y="56"/>
                </a:cubicBezTo>
                <a:cubicBezTo>
                  <a:pt x="214" y="53"/>
                  <a:pt x="238" y="50"/>
                  <a:pt x="241" y="50"/>
                </a:cubicBezTo>
                <a:cubicBezTo>
                  <a:pt x="243" y="47"/>
                  <a:pt x="245" y="43"/>
                  <a:pt x="247" y="40"/>
                </a:cubicBezTo>
                <a:cubicBezTo>
                  <a:pt x="245" y="37"/>
                  <a:pt x="238" y="18"/>
                  <a:pt x="238" y="15"/>
                </a:cubicBezTo>
                <a:cubicBezTo>
                  <a:pt x="238" y="14"/>
                  <a:pt x="238" y="14"/>
                  <a:pt x="238" y="13"/>
                </a:cubicBezTo>
                <a:cubicBezTo>
                  <a:pt x="241" y="12"/>
                  <a:pt x="260" y="0"/>
                  <a:pt x="261" y="0"/>
                </a:cubicBezTo>
                <a:cubicBezTo>
                  <a:pt x="264" y="0"/>
                  <a:pt x="278" y="19"/>
                  <a:pt x="279" y="22"/>
                </a:cubicBezTo>
                <a:cubicBezTo>
                  <a:pt x="281" y="21"/>
                  <a:pt x="283" y="21"/>
                  <a:pt x="285" y="21"/>
                </a:cubicBezTo>
                <a:cubicBezTo>
                  <a:pt x="287" y="21"/>
                  <a:pt x="289" y="21"/>
                  <a:pt x="291" y="22"/>
                </a:cubicBezTo>
                <a:cubicBezTo>
                  <a:pt x="296" y="14"/>
                  <a:pt x="301" y="7"/>
                  <a:pt x="308" y="1"/>
                </a:cubicBezTo>
                <a:cubicBezTo>
                  <a:pt x="309" y="0"/>
                  <a:pt x="309" y="0"/>
                  <a:pt x="309" y="0"/>
                </a:cubicBezTo>
                <a:cubicBezTo>
                  <a:pt x="310" y="0"/>
                  <a:pt x="330" y="12"/>
                  <a:pt x="332" y="13"/>
                </a:cubicBezTo>
                <a:cubicBezTo>
                  <a:pt x="332" y="14"/>
                  <a:pt x="333" y="14"/>
                  <a:pt x="333" y="15"/>
                </a:cubicBezTo>
                <a:cubicBezTo>
                  <a:pt x="333" y="18"/>
                  <a:pt x="325" y="37"/>
                  <a:pt x="323" y="40"/>
                </a:cubicBezTo>
                <a:cubicBezTo>
                  <a:pt x="325" y="43"/>
                  <a:pt x="327" y="47"/>
                  <a:pt x="329" y="50"/>
                </a:cubicBezTo>
                <a:cubicBezTo>
                  <a:pt x="332" y="50"/>
                  <a:pt x="356" y="53"/>
                  <a:pt x="356" y="56"/>
                </a:cubicBezTo>
                <a:lnTo>
                  <a:pt x="356" y="82"/>
                </a:lnTo>
                <a:close/>
                <a:moveTo>
                  <a:pt x="356" y="272"/>
                </a:moveTo>
                <a:cubicBezTo>
                  <a:pt x="356" y="274"/>
                  <a:pt x="332" y="277"/>
                  <a:pt x="329" y="277"/>
                </a:cubicBezTo>
                <a:cubicBezTo>
                  <a:pt x="327" y="281"/>
                  <a:pt x="325" y="284"/>
                  <a:pt x="323" y="287"/>
                </a:cubicBezTo>
                <a:cubicBezTo>
                  <a:pt x="325" y="291"/>
                  <a:pt x="333" y="309"/>
                  <a:pt x="333" y="313"/>
                </a:cubicBezTo>
                <a:cubicBezTo>
                  <a:pt x="333" y="313"/>
                  <a:pt x="332" y="314"/>
                  <a:pt x="332" y="314"/>
                </a:cubicBezTo>
                <a:cubicBezTo>
                  <a:pt x="330" y="315"/>
                  <a:pt x="310" y="327"/>
                  <a:pt x="309" y="327"/>
                </a:cubicBezTo>
                <a:cubicBezTo>
                  <a:pt x="306" y="327"/>
                  <a:pt x="292" y="308"/>
                  <a:pt x="291" y="306"/>
                </a:cubicBezTo>
                <a:cubicBezTo>
                  <a:pt x="289" y="306"/>
                  <a:pt x="287" y="306"/>
                  <a:pt x="285" y="306"/>
                </a:cubicBezTo>
                <a:cubicBezTo>
                  <a:pt x="283" y="306"/>
                  <a:pt x="281" y="306"/>
                  <a:pt x="279" y="306"/>
                </a:cubicBezTo>
                <a:cubicBezTo>
                  <a:pt x="278" y="308"/>
                  <a:pt x="264" y="327"/>
                  <a:pt x="261" y="327"/>
                </a:cubicBezTo>
                <a:cubicBezTo>
                  <a:pt x="260" y="327"/>
                  <a:pt x="241" y="315"/>
                  <a:pt x="238" y="314"/>
                </a:cubicBezTo>
                <a:cubicBezTo>
                  <a:pt x="238" y="314"/>
                  <a:pt x="238" y="313"/>
                  <a:pt x="238" y="313"/>
                </a:cubicBezTo>
                <a:cubicBezTo>
                  <a:pt x="238" y="309"/>
                  <a:pt x="245" y="291"/>
                  <a:pt x="247" y="287"/>
                </a:cubicBezTo>
                <a:cubicBezTo>
                  <a:pt x="245" y="284"/>
                  <a:pt x="243" y="281"/>
                  <a:pt x="241" y="277"/>
                </a:cubicBezTo>
                <a:cubicBezTo>
                  <a:pt x="238" y="277"/>
                  <a:pt x="214" y="274"/>
                  <a:pt x="214" y="272"/>
                </a:cubicBezTo>
                <a:cubicBezTo>
                  <a:pt x="214" y="246"/>
                  <a:pt x="214" y="246"/>
                  <a:pt x="214" y="246"/>
                </a:cubicBezTo>
                <a:cubicBezTo>
                  <a:pt x="214" y="243"/>
                  <a:pt x="238" y="240"/>
                  <a:pt x="241" y="240"/>
                </a:cubicBezTo>
                <a:cubicBezTo>
                  <a:pt x="243" y="237"/>
                  <a:pt x="245" y="233"/>
                  <a:pt x="247" y="230"/>
                </a:cubicBezTo>
                <a:cubicBezTo>
                  <a:pt x="245" y="226"/>
                  <a:pt x="238" y="208"/>
                  <a:pt x="238" y="205"/>
                </a:cubicBezTo>
                <a:cubicBezTo>
                  <a:pt x="238" y="204"/>
                  <a:pt x="238" y="204"/>
                  <a:pt x="238" y="203"/>
                </a:cubicBezTo>
                <a:cubicBezTo>
                  <a:pt x="241" y="202"/>
                  <a:pt x="260" y="190"/>
                  <a:pt x="261" y="190"/>
                </a:cubicBezTo>
                <a:cubicBezTo>
                  <a:pt x="264" y="190"/>
                  <a:pt x="278" y="209"/>
                  <a:pt x="279" y="211"/>
                </a:cubicBezTo>
                <a:cubicBezTo>
                  <a:pt x="281" y="211"/>
                  <a:pt x="283" y="211"/>
                  <a:pt x="285" y="211"/>
                </a:cubicBezTo>
                <a:cubicBezTo>
                  <a:pt x="287" y="211"/>
                  <a:pt x="289" y="211"/>
                  <a:pt x="291" y="211"/>
                </a:cubicBezTo>
                <a:cubicBezTo>
                  <a:pt x="296" y="204"/>
                  <a:pt x="301" y="197"/>
                  <a:pt x="308" y="191"/>
                </a:cubicBezTo>
                <a:cubicBezTo>
                  <a:pt x="309" y="190"/>
                  <a:pt x="309" y="190"/>
                  <a:pt x="309" y="190"/>
                </a:cubicBezTo>
                <a:cubicBezTo>
                  <a:pt x="310" y="190"/>
                  <a:pt x="330" y="202"/>
                  <a:pt x="332" y="203"/>
                </a:cubicBezTo>
                <a:cubicBezTo>
                  <a:pt x="332" y="204"/>
                  <a:pt x="333" y="204"/>
                  <a:pt x="333" y="205"/>
                </a:cubicBezTo>
                <a:cubicBezTo>
                  <a:pt x="333" y="208"/>
                  <a:pt x="325" y="226"/>
                  <a:pt x="323" y="230"/>
                </a:cubicBezTo>
                <a:cubicBezTo>
                  <a:pt x="325" y="233"/>
                  <a:pt x="327" y="237"/>
                  <a:pt x="329" y="240"/>
                </a:cubicBezTo>
                <a:cubicBezTo>
                  <a:pt x="332" y="240"/>
                  <a:pt x="356" y="243"/>
                  <a:pt x="356" y="246"/>
                </a:cubicBezTo>
                <a:lnTo>
                  <a:pt x="356" y="272"/>
                </a:lnTo>
                <a:close/>
                <a:moveTo>
                  <a:pt x="285" y="45"/>
                </a:moveTo>
                <a:cubicBezTo>
                  <a:pt x="272" y="45"/>
                  <a:pt x="261" y="56"/>
                  <a:pt x="261" y="69"/>
                </a:cubicBezTo>
                <a:cubicBezTo>
                  <a:pt x="261" y="82"/>
                  <a:pt x="272" y="92"/>
                  <a:pt x="285" y="92"/>
                </a:cubicBezTo>
                <a:cubicBezTo>
                  <a:pt x="298" y="92"/>
                  <a:pt x="309" y="82"/>
                  <a:pt x="309" y="69"/>
                </a:cubicBezTo>
                <a:cubicBezTo>
                  <a:pt x="309" y="56"/>
                  <a:pt x="298" y="45"/>
                  <a:pt x="285" y="45"/>
                </a:cubicBezTo>
                <a:close/>
                <a:moveTo>
                  <a:pt x="285" y="235"/>
                </a:moveTo>
                <a:cubicBezTo>
                  <a:pt x="272" y="235"/>
                  <a:pt x="261" y="246"/>
                  <a:pt x="261" y="259"/>
                </a:cubicBezTo>
                <a:cubicBezTo>
                  <a:pt x="261" y="272"/>
                  <a:pt x="272" y="282"/>
                  <a:pt x="285" y="282"/>
                </a:cubicBezTo>
                <a:cubicBezTo>
                  <a:pt x="298" y="282"/>
                  <a:pt x="309" y="272"/>
                  <a:pt x="309" y="259"/>
                </a:cubicBezTo>
                <a:cubicBezTo>
                  <a:pt x="309" y="246"/>
                  <a:pt x="298" y="235"/>
                  <a:pt x="285" y="235"/>
                </a:cubicBezTo>
                <a:close/>
              </a:path>
            </a:pathLst>
          </a:custGeom>
          <a:solidFill>
            <a:srgbClr val="8686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8D3EE8BC-0D9D-C141-AA0B-773057FFC81E}"/>
              </a:ext>
            </a:extLst>
          </p:cNvPr>
          <p:cNvSpPr>
            <a:spLocks noEditPoints="1"/>
          </p:cNvSpPr>
          <p:nvPr/>
        </p:nvSpPr>
        <p:spPr bwMode="auto">
          <a:xfrm>
            <a:off x="669337" y="2596858"/>
            <a:ext cx="455941" cy="418533"/>
          </a:xfrm>
          <a:custGeom>
            <a:avLst/>
            <a:gdLst>
              <a:gd name="T0" fmla="*/ 205 w 356"/>
              <a:gd name="T1" fmla="*/ 191 h 327"/>
              <a:gd name="T2" fmla="*/ 217 w 356"/>
              <a:gd name="T3" fmla="*/ 230 h 327"/>
              <a:gd name="T4" fmla="*/ 182 w 356"/>
              <a:gd name="T5" fmla="*/ 260 h 327"/>
              <a:gd name="T6" fmla="*/ 142 w 356"/>
              <a:gd name="T7" fmla="*/ 278 h 327"/>
              <a:gd name="T8" fmla="*/ 96 w 356"/>
              <a:gd name="T9" fmla="*/ 278 h 327"/>
              <a:gd name="T10" fmla="*/ 56 w 356"/>
              <a:gd name="T11" fmla="*/ 260 h 327"/>
              <a:gd name="T12" fmla="*/ 22 w 356"/>
              <a:gd name="T13" fmla="*/ 230 h 327"/>
              <a:gd name="T14" fmla="*/ 33 w 356"/>
              <a:gd name="T15" fmla="*/ 190 h 327"/>
              <a:gd name="T16" fmla="*/ 0 w 356"/>
              <a:gd name="T17" fmla="*/ 146 h 327"/>
              <a:gd name="T18" fmla="*/ 39 w 356"/>
              <a:gd name="T19" fmla="*/ 122 h 327"/>
              <a:gd name="T20" fmla="*/ 22 w 356"/>
              <a:gd name="T21" fmla="*/ 93 h 327"/>
              <a:gd name="T22" fmla="*/ 77 w 356"/>
              <a:gd name="T23" fmla="*/ 84 h 327"/>
              <a:gd name="T24" fmla="*/ 102 w 356"/>
              <a:gd name="T25" fmla="*/ 45 h 327"/>
              <a:gd name="T26" fmla="*/ 146 w 356"/>
              <a:gd name="T27" fmla="*/ 78 h 327"/>
              <a:gd name="T28" fmla="*/ 185 w 356"/>
              <a:gd name="T29" fmla="*/ 66 h 327"/>
              <a:gd name="T30" fmla="*/ 215 w 356"/>
              <a:gd name="T31" fmla="*/ 101 h 327"/>
              <a:gd name="T32" fmla="*/ 233 w 356"/>
              <a:gd name="T33" fmla="*/ 141 h 327"/>
              <a:gd name="T34" fmla="*/ 119 w 356"/>
              <a:gd name="T35" fmla="*/ 116 h 327"/>
              <a:gd name="T36" fmla="*/ 166 w 356"/>
              <a:gd name="T37" fmla="*/ 164 h 327"/>
              <a:gd name="T38" fmla="*/ 329 w 356"/>
              <a:gd name="T39" fmla="*/ 87 h 327"/>
              <a:gd name="T40" fmla="*/ 332 w 356"/>
              <a:gd name="T41" fmla="*/ 124 h 327"/>
              <a:gd name="T42" fmla="*/ 285 w 356"/>
              <a:gd name="T43" fmla="*/ 116 h 327"/>
              <a:gd name="T44" fmla="*/ 238 w 356"/>
              <a:gd name="T45" fmla="*/ 124 h 327"/>
              <a:gd name="T46" fmla="*/ 241 w 356"/>
              <a:gd name="T47" fmla="*/ 87 h 327"/>
              <a:gd name="T48" fmla="*/ 241 w 356"/>
              <a:gd name="T49" fmla="*/ 50 h 327"/>
              <a:gd name="T50" fmla="*/ 238 w 356"/>
              <a:gd name="T51" fmla="*/ 13 h 327"/>
              <a:gd name="T52" fmla="*/ 285 w 356"/>
              <a:gd name="T53" fmla="*/ 21 h 327"/>
              <a:gd name="T54" fmla="*/ 309 w 356"/>
              <a:gd name="T55" fmla="*/ 0 h 327"/>
              <a:gd name="T56" fmla="*/ 323 w 356"/>
              <a:gd name="T57" fmla="*/ 40 h 327"/>
              <a:gd name="T58" fmla="*/ 356 w 356"/>
              <a:gd name="T59" fmla="*/ 82 h 327"/>
              <a:gd name="T60" fmla="*/ 323 w 356"/>
              <a:gd name="T61" fmla="*/ 287 h 327"/>
              <a:gd name="T62" fmla="*/ 309 w 356"/>
              <a:gd name="T63" fmla="*/ 327 h 327"/>
              <a:gd name="T64" fmla="*/ 279 w 356"/>
              <a:gd name="T65" fmla="*/ 306 h 327"/>
              <a:gd name="T66" fmla="*/ 238 w 356"/>
              <a:gd name="T67" fmla="*/ 313 h 327"/>
              <a:gd name="T68" fmla="*/ 214 w 356"/>
              <a:gd name="T69" fmla="*/ 272 h 327"/>
              <a:gd name="T70" fmla="*/ 247 w 356"/>
              <a:gd name="T71" fmla="*/ 230 h 327"/>
              <a:gd name="T72" fmla="*/ 261 w 356"/>
              <a:gd name="T73" fmla="*/ 190 h 327"/>
              <a:gd name="T74" fmla="*/ 291 w 356"/>
              <a:gd name="T75" fmla="*/ 211 h 327"/>
              <a:gd name="T76" fmla="*/ 332 w 356"/>
              <a:gd name="T77" fmla="*/ 203 h 327"/>
              <a:gd name="T78" fmla="*/ 329 w 356"/>
              <a:gd name="T79" fmla="*/ 240 h 327"/>
              <a:gd name="T80" fmla="*/ 285 w 356"/>
              <a:gd name="T81" fmla="*/ 45 h 327"/>
              <a:gd name="T82" fmla="*/ 309 w 356"/>
              <a:gd name="T83" fmla="*/ 69 h 327"/>
              <a:gd name="T84" fmla="*/ 261 w 356"/>
              <a:gd name="T85" fmla="*/ 259 h 327"/>
              <a:gd name="T86" fmla="*/ 285 w 356"/>
              <a:gd name="T87" fmla="*/ 23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6" h="327">
                <a:moveTo>
                  <a:pt x="238" y="181"/>
                </a:moveTo>
                <a:cubicBezTo>
                  <a:pt x="238" y="183"/>
                  <a:pt x="236" y="186"/>
                  <a:pt x="233" y="187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203" y="196"/>
                  <a:pt x="201" y="201"/>
                  <a:pt x="199" y="205"/>
                </a:cubicBezTo>
                <a:cubicBezTo>
                  <a:pt x="204" y="213"/>
                  <a:pt x="209" y="219"/>
                  <a:pt x="215" y="226"/>
                </a:cubicBezTo>
                <a:cubicBezTo>
                  <a:pt x="216" y="228"/>
                  <a:pt x="217" y="229"/>
                  <a:pt x="217" y="230"/>
                </a:cubicBezTo>
                <a:cubicBezTo>
                  <a:pt x="217" y="232"/>
                  <a:pt x="216" y="233"/>
                  <a:pt x="215" y="234"/>
                </a:cubicBezTo>
                <a:cubicBezTo>
                  <a:pt x="212" y="239"/>
                  <a:pt x="191" y="261"/>
                  <a:pt x="185" y="261"/>
                </a:cubicBezTo>
                <a:cubicBezTo>
                  <a:pt x="184" y="261"/>
                  <a:pt x="183" y="261"/>
                  <a:pt x="182" y="260"/>
                </a:cubicBezTo>
                <a:cubicBezTo>
                  <a:pt x="160" y="243"/>
                  <a:pt x="160" y="243"/>
                  <a:pt x="160" y="243"/>
                </a:cubicBezTo>
                <a:cubicBezTo>
                  <a:pt x="156" y="246"/>
                  <a:pt x="151" y="248"/>
                  <a:pt x="146" y="249"/>
                </a:cubicBezTo>
                <a:cubicBezTo>
                  <a:pt x="145" y="259"/>
                  <a:pt x="144" y="269"/>
                  <a:pt x="142" y="278"/>
                </a:cubicBezTo>
                <a:cubicBezTo>
                  <a:pt x="141" y="280"/>
                  <a:pt x="139" y="282"/>
                  <a:pt x="136" y="282"/>
                </a:cubicBezTo>
                <a:cubicBezTo>
                  <a:pt x="102" y="282"/>
                  <a:pt x="102" y="282"/>
                  <a:pt x="102" y="282"/>
                </a:cubicBezTo>
                <a:cubicBezTo>
                  <a:pt x="99" y="282"/>
                  <a:pt x="96" y="280"/>
                  <a:pt x="96" y="278"/>
                </a:cubicBezTo>
                <a:cubicBezTo>
                  <a:pt x="92" y="249"/>
                  <a:pt x="92" y="249"/>
                  <a:pt x="92" y="249"/>
                </a:cubicBezTo>
                <a:cubicBezTo>
                  <a:pt x="87" y="248"/>
                  <a:pt x="82" y="246"/>
                  <a:pt x="78" y="244"/>
                </a:cubicBezTo>
                <a:cubicBezTo>
                  <a:pt x="56" y="260"/>
                  <a:pt x="56" y="260"/>
                  <a:pt x="56" y="260"/>
                </a:cubicBezTo>
                <a:cubicBezTo>
                  <a:pt x="55" y="261"/>
                  <a:pt x="54" y="261"/>
                  <a:pt x="52" y="261"/>
                </a:cubicBezTo>
                <a:cubicBezTo>
                  <a:pt x="51" y="261"/>
                  <a:pt x="49" y="261"/>
                  <a:pt x="48" y="260"/>
                </a:cubicBezTo>
                <a:cubicBezTo>
                  <a:pt x="43" y="255"/>
                  <a:pt x="22" y="236"/>
                  <a:pt x="22" y="230"/>
                </a:cubicBezTo>
                <a:cubicBezTo>
                  <a:pt x="22" y="229"/>
                  <a:pt x="22" y="228"/>
                  <a:pt x="23" y="227"/>
                </a:cubicBezTo>
                <a:cubicBezTo>
                  <a:pt x="28" y="220"/>
                  <a:pt x="34" y="213"/>
                  <a:pt x="39" y="206"/>
                </a:cubicBezTo>
                <a:cubicBezTo>
                  <a:pt x="37" y="201"/>
                  <a:pt x="34" y="196"/>
                  <a:pt x="33" y="190"/>
                </a:cubicBezTo>
                <a:cubicBezTo>
                  <a:pt x="5" y="186"/>
                  <a:pt x="5" y="186"/>
                  <a:pt x="5" y="186"/>
                </a:cubicBezTo>
                <a:cubicBezTo>
                  <a:pt x="2" y="185"/>
                  <a:pt x="0" y="183"/>
                  <a:pt x="0" y="18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4"/>
                  <a:pt x="2" y="141"/>
                  <a:pt x="4" y="141"/>
                </a:cubicBezTo>
                <a:cubicBezTo>
                  <a:pt x="33" y="136"/>
                  <a:pt x="33" y="136"/>
                  <a:pt x="33" y="136"/>
                </a:cubicBezTo>
                <a:cubicBezTo>
                  <a:pt x="35" y="131"/>
                  <a:pt x="37" y="127"/>
                  <a:pt x="39" y="122"/>
                </a:cubicBezTo>
                <a:cubicBezTo>
                  <a:pt x="34" y="115"/>
                  <a:pt x="28" y="108"/>
                  <a:pt x="22" y="101"/>
                </a:cubicBezTo>
                <a:cubicBezTo>
                  <a:pt x="22" y="100"/>
                  <a:pt x="21" y="98"/>
                  <a:pt x="21" y="97"/>
                </a:cubicBezTo>
                <a:cubicBezTo>
                  <a:pt x="21" y="96"/>
                  <a:pt x="21" y="94"/>
                  <a:pt x="22" y="93"/>
                </a:cubicBezTo>
                <a:cubicBezTo>
                  <a:pt x="26" y="88"/>
                  <a:pt x="47" y="66"/>
                  <a:pt x="52" y="66"/>
                </a:cubicBezTo>
                <a:cubicBezTo>
                  <a:pt x="54" y="66"/>
                  <a:pt x="55" y="66"/>
                  <a:pt x="56" y="67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1"/>
                  <a:pt x="87" y="80"/>
                  <a:pt x="92" y="78"/>
                </a:cubicBezTo>
                <a:cubicBezTo>
                  <a:pt x="93" y="69"/>
                  <a:pt x="94" y="58"/>
                  <a:pt x="96" y="49"/>
                </a:cubicBezTo>
                <a:cubicBezTo>
                  <a:pt x="97" y="47"/>
                  <a:pt x="99" y="45"/>
                  <a:pt x="102" y="45"/>
                </a:cubicBezTo>
                <a:cubicBezTo>
                  <a:pt x="136" y="45"/>
                  <a:pt x="136" y="45"/>
                  <a:pt x="136" y="45"/>
                </a:cubicBezTo>
                <a:cubicBezTo>
                  <a:pt x="139" y="45"/>
                  <a:pt x="141" y="47"/>
                  <a:pt x="142" y="50"/>
                </a:cubicBezTo>
                <a:cubicBezTo>
                  <a:pt x="146" y="78"/>
                  <a:pt x="146" y="78"/>
                  <a:pt x="146" y="78"/>
                </a:cubicBezTo>
                <a:cubicBezTo>
                  <a:pt x="151" y="79"/>
                  <a:pt x="155" y="81"/>
                  <a:pt x="160" y="84"/>
                </a:cubicBezTo>
                <a:cubicBezTo>
                  <a:pt x="182" y="67"/>
                  <a:pt x="182" y="67"/>
                  <a:pt x="182" y="67"/>
                </a:cubicBezTo>
                <a:cubicBezTo>
                  <a:pt x="183" y="66"/>
                  <a:pt x="184" y="66"/>
                  <a:pt x="185" y="66"/>
                </a:cubicBezTo>
                <a:cubicBezTo>
                  <a:pt x="187" y="66"/>
                  <a:pt x="188" y="66"/>
                  <a:pt x="189" y="67"/>
                </a:cubicBezTo>
                <a:cubicBezTo>
                  <a:pt x="194" y="72"/>
                  <a:pt x="216" y="92"/>
                  <a:pt x="216" y="97"/>
                </a:cubicBezTo>
                <a:cubicBezTo>
                  <a:pt x="216" y="98"/>
                  <a:pt x="215" y="99"/>
                  <a:pt x="215" y="101"/>
                </a:cubicBezTo>
                <a:cubicBezTo>
                  <a:pt x="209" y="108"/>
                  <a:pt x="204" y="114"/>
                  <a:pt x="199" y="122"/>
                </a:cubicBezTo>
                <a:cubicBezTo>
                  <a:pt x="201" y="127"/>
                  <a:pt x="203" y="132"/>
                  <a:pt x="205" y="137"/>
                </a:cubicBezTo>
                <a:cubicBezTo>
                  <a:pt x="233" y="141"/>
                  <a:pt x="233" y="141"/>
                  <a:pt x="233" y="141"/>
                </a:cubicBezTo>
                <a:cubicBezTo>
                  <a:pt x="236" y="142"/>
                  <a:pt x="238" y="144"/>
                  <a:pt x="238" y="147"/>
                </a:cubicBezTo>
                <a:lnTo>
                  <a:pt x="238" y="181"/>
                </a:lnTo>
                <a:close/>
                <a:moveTo>
                  <a:pt x="119" y="116"/>
                </a:moveTo>
                <a:cubicBezTo>
                  <a:pt x="93" y="116"/>
                  <a:pt x="71" y="137"/>
                  <a:pt x="71" y="164"/>
                </a:cubicBezTo>
                <a:cubicBezTo>
                  <a:pt x="71" y="190"/>
                  <a:pt x="93" y="211"/>
                  <a:pt x="119" y="211"/>
                </a:cubicBezTo>
                <a:cubicBezTo>
                  <a:pt x="145" y="211"/>
                  <a:pt x="166" y="190"/>
                  <a:pt x="166" y="164"/>
                </a:cubicBezTo>
                <a:cubicBezTo>
                  <a:pt x="166" y="137"/>
                  <a:pt x="145" y="116"/>
                  <a:pt x="119" y="116"/>
                </a:cubicBezTo>
                <a:close/>
                <a:moveTo>
                  <a:pt x="356" y="82"/>
                </a:moveTo>
                <a:cubicBezTo>
                  <a:pt x="356" y="84"/>
                  <a:pt x="332" y="87"/>
                  <a:pt x="329" y="87"/>
                </a:cubicBezTo>
                <a:cubicBezTo>
                  <a:pt x="327" y="91"/>
                  <a:pt x="325" y="94"/>
                  <a:pt x="323" y="97"/>
                </a:cubicBezTo>
                <a:cubicBezTo>
                  <a:pt x="325" y="101"/>
                  <a:pt x="333" y="119"/>
                  <a:pt x="333" y="123"/>
                </a:cubicBezTo>
                <a:cubicBezTo>
                  <a:pt x="333" y="123"/>
                  <a:pt x="332" y="124"/>
                  <a:pt x="332" y="124"/>
                </a:cubicBezTo>
                <a:cubicBezTo>
                  <a:pt x="330" y="125"/>
                  <a:pt x="310" y="137"/>
                  <a:pt x="309" y="137"/>
                </a:cubicBezTo>
                <a:cubicBezTo>
                  <a:pt x="306" y="137"/>
                  <a:pt x="292" y="119"/>
                  <a:pt x="291" y="116"/>
                </a:cubicBezTo>
                <a:cubicBezTo>
                  <a:pt x="289" y="116"/>
                  <a:pt x="287" y="116"/>
                  <a:pt x="285" y="116"/>
                </a:cubicBezTo>
                <a:cubicBezTo>
                  <a:pt x="283" y="116"/>
                  <a:pt x="281" y="116"/>
                  <a:pt x="279" y="116"/>
                </a:cubicBezTo>
                <a:cubicBezTo>
                  <a:pt x="278" y="119"/>
                  <a:pt x="264" y="137"/>
                  <a:pt x="261" y="137"/>
                </a:cubicBezTo>
                <a:cubicBezTo>
                  <a:pt x="260" y="137"/>
                  <a:pt x="241" y="125"/>
                  <a:pt x="238" y="124"/>
                </a:cubicBezTo>
                <a:cubicBezTo>
                  <a:pt x="238" y="124"/>
                  <a:pt x="238" y="123"/>
                  <a:pt x="238" y="123"/>
                </a:cubicBezTo>
                <a:cubicBezTo>
                  <a:pt x="238" y="119"/>
                  <a:pt x="245" y="101"/>
                  <a:pt x="247" y="97"/>
                </a:cubicBezTo>
                <a:cubicBezTo>
                  <a:pt x="245" y="94"/>
                  <a:pt x="243" y="91"/>
                  <a:pt x="241" y="87"/>
                </a:cubicBezTo>
                <a:cubicBezTo>
                  <a:pt x="238" y="87"/>
                  <a:pt x="214" y="84"/>
                  <a:pt x="214" y="82"/>
                </a:cubicBezTo>
                <a:cubicBezTo>
                  <a:pt x="214" y="56"/>
                  <a:pt x="214" y="56"/>
                  <a:pt x="214" y="56"/>
                </a:cubicBezTo>
                <a:cubicBezTo>
                  <a:pt x="214" y="53"/>
                  <a:pt x="238" y="50"/>
                  <a:pt x="241" y="50"/>
                </a:cubicBezTo>
                <a:cubicBezTo>
                  <a:pt x="243" y="47"/>
                  <a:pt x="245" y="43"/>
                  <a:pt x="247" y="40"/>
                </a:cubicBezTo>
                <a:cubicBezTo>
                  <a:pt x="245" y="37"/>
                  <a:pt x="238" y="18"/>
                  <a:pt x="238" y="15"/>
                </a:cubicBezTo>
                <a:cubicBezTo>
                  <a:pt x="238" y="14"/>
                  <a:pt x="238" y="14"/>
                  <a:pt x="238" y="13"/>
                </a:cubicBezTo>
                <a:cubicBezTo>
                  <a:pt x="241" y="12"/>
                  <a:pt x="260" y="0"/>
                  <a:pt x="261" y="0"/>
                </a:cubicBezTo>
                <a:cubicBezTo>
                  <a:pt x="264" y="0"/>
                  <a:pt x="278" y="19"/>
                  <a:pt x="279" y="22"/>
                </a:cubicBezTo>
                <a:cubicBezTo>
                  <a:pt x="281" y="21"/>
                  <a:pt x="283" y="21"/>
                  <a:pt x="285" y="21"/>
                </a:cubicBezTo>
                <a:cubicBezTo>
                  <a:pt x="287" y="21"/>
                  <a:pt x="289" y="21"/>
                  <a:pt x="291" y="22"/>
                </a:cubicBezTo>
                <a:cubicBezTo>
                  <a:pt x="296" y="14"/>
                  <a:pt x="301" y="7"/>
                  <a:pt x="308" y="1"/>
                </a:cubicBezTo>
                <a:cubicBezTo>
                  <a:pt x="309" y="0"/>
                  <a:pt x="309" y="0"/>
                  <a:pt x="309" y="0"/>
                </a:cubicBezTo>
                <a:cubicBezTo>
                  <a:pt x="310" y="0"/>
                  <a:pt x="330" y="12"/>
                  <a:pt x="332" y="13"/>
                </a:cubicBezTo>
                <a:cubicBezTo>
                  <a:pt x="332" y="14"/>
                  <a:pt x="333" y="14"/>
                  <a:pt x="333" y="15"/>
                </a:cubicBezTo>
                <a:cubicBezTo>
                  <a:pt x="333" y="18"/>
                  <a:pt x="325" y="37"/>
                  <a:pt x="323" y="40"/>
                </a:cubicBezTo>
                <a:cubicBezTo>
                  <a:pt x="325" y="43"/>
                  <a:pt x="327" y="47"/>
                  <a:pt x="329" y="50"/>
                </a:cubicBezTo>
                <a:cubicBezTo>
                  <a:pt x="332" y="50"/>
                  <a:pt x="356" y="53"/>
                  <a:pt x="356" y="56"/>
                </a:cubicBezTo>
                <a:lnTo>
                  <a:pt x="356" y="82"/>
                </a:lnTo>
                <a:close/>
                <a:moveTo>
                  <a:pt x="356" y="272"/>
                </a:moveTo>
                <a:cubicBezTo>
                  <a:pt x="356" y="274"/>
                  <a:pt x="332" y="277"/>
                  <a:pt x="329" y="277"/>
                </a:cubicBezTo>
                <a:cubicBezTo>
                  <a:pt x="327" y="281"/>
                  <a:pt x="325" y="284"/>
                  <a:pt x="323" y="287"/>
                </a:cubicBezTo>
                <a:cubicBezTo>
                  <a:pt x="325" y="291"/>
                  <a:pt x="333" y="309"/>
                  <a:pt x="333" y="313"/>
                </a:cubicBezTo>
                <a:cubicBezTo>
                  <a:pt x="333" y="313"/>
                  <a:pt x="332" y="314"/>
                  <a:pt x="332" y="314"/>
                </a:cubicBezTo>
                <a:cubicBezTo>
                  <a:pt x="330" y="315"/>
                  <a:pt x="310" y="327"/>
                  <a:pt x="309" y="327"/>
                </a:cubicBezTo>
                <a:cubicBezTo>
                  <a:pt x="306" y="327"/>
                  <a:pt x="292" y="308"/>
                  <a:pt x="291" y="306"/>
                </a:cubicBezTo>
                <a:cubicBezTo>
                  <a:pt x="289" y="306"/>
                  <a:pt x="287" y="306"/>
                  <a:pt x="285" y="306"/>
                </a:cubicBezTo>
                <a:cubicBezTo>
                  <a:pt x="283" y="306"/>
                  <a:pt x="281" y="306"/>
                  <a:pt x="279" y="306"/>
                </a:cubicBezTo>
                <a:cubicBezTo>
                  <a:pt x="278" y="308"/>
                  <a:pt x="264" y="327"/>
                  <a:pt x="261" y="327"/>
                </a:cubicBezTo>
                <a:cubicBezTo>
                  <a:pt x="260" y="327"/>
                  <a:pt x="241" y="315"/>
                  <a:pt x="238" y="314"/>
                </a:cubicBezTo>
                <a:cubicBezTo>
                  <a:pt x="238" y="314"/>
                  <a:pt x="238" y="313"/>
                  <a:pt x="238" y="313"/>
                </a:cubicBezTo>
                <a:cubicBezTo>
                  <a:pt x="238" y="309"/>
                  <a:pt x="245" y="291"/>
                  <a:pt x="247" y="287"/>
                </a:cubicBezTo>
                <a:cubicBezTo>
                  <a:pt x="245" y="284"/>
                  <a:pt x="243" y="281"/>
                  <a:pt x="241" y="277"/>
                </a:cubicBezTo>
                <a:cubicBezTo>
                  <a:pt x="238" y="277"/>
                  <a:pt x="214" y="274"/>
                  <a:pt x="214" y="272"/>
                </a:cubicBezTo>
                <a:cubicBezTo>
                  <a:pt x="214" y="246"/>
                  <a:pt x="214" y="246"/>
                  <a:pt x="214" y="246"/>
                </a:cubicBezTo>
                <a:cubicBezTo>
                  <a:pt x="214" y="243"/>
                  <a:pt x="238" y="240"/>
                  <a:pt x="241" y="240"/>
                </a:cubicBezTo>
                <a:cubicBezTo>
                  <a:pt x="243" y="237"/>
                  <a:pt x="245" y="233"/>
                  <a:pt x="247" y="230"/>
                </a:cubicBezTo>
                <a:cubicBezTo>
                  <a:pt x="245" y="226"/>
                  <a:pt x="238" y="208"/>
                  <a:pt x="238" y="205"/>
                </a:cubicBezTo>
                <a:cubicBezTo>
                  <a:pt x="238" y="204"/>
                  <a:pt x="238" y="204"/>
                  <a:pt x="238" y="203"/>
                </a:cubicBezTo>
                <a:cubicBezTo>
                  <a:pt x="241" y="202"/>
                  <a:pt x="260" y="190"/>
                  <a:pt x="261" y="190"/>
                </a:cubicBezTo>
                <a:cubicBezTo>
                  <a:pt x="264" y="190"/>
                  <a:pt x="278" y="209"/>
                  <a:pt x="279" y="211"/>
                </a:cubicBezTo>
                <a:cubicBezTo>
                  <a:pt x="281" y="211"/>
                  <a:pt x="283" y="211"/>
                  <a:pt x="285" y="211"/>
                </a:cubicBezTo>
                <a:cubicBezTo>
                  <a:pt x="287" y="211"/>
                  <a:pt x="289" y="211"/>
                  <a:pt x="291" y="211"/>
                </a:cubicBezTo>
                <a:cubicBezTo>
                  <a:pt x="296" y="204"/>
                  <a:pt x="301" y="197"/>
                  <a:pt x="308" y="191"/>
                </a:cubicBezTo>
                <a:cubicBezTo>
                  <a:pt x="309" y="190"/>
                  <a:pt x="309" y="190"/>
                  <a:pt x="309" y="190"/>
                </a:cubicBezTo>
                <a:cubicBezTo>
                  <a:pt x="310" y="190"/>
                  <a:pt x="330" y="202"/>
                  <a:pt x="332" y="203"/>
                </a:cubicBezTo>
                <a:cubicBezTo>
                  <a:pt x="332" y="204"/>
                  <a:pt x="333" y="204"/>
                  <a:pt x="333" y="205"/>
                </a:cubicBezTo>
                <a:cubicBezTo>
                  <a:pt x="333" y="208"/>
                  <a:pt x="325" y="226"/>
                  <a:pt x="323" y="230"/>
                </a:cubicBezTo>
                <a:cubicBezTo>
                  <a:pt x="325" y="233"/>
                  <a:pt x="327" y="237"/>
                  <a:pt x="329" y="240"/>
                </a:cubicBezTo>
                <a:cubicBezTo>
                  <a:pt x="332" y="240"/>
                  <a:pt x="356" y="243"/>
                  <a:pt x="356" y="246"/>
                </a:cubicBezTo>
                <a:lnTo>
                  <a:pt x="356" y="272"/>
                </a:lnTo>
                <a:close/>
                <a:moveTo>
                  <a:pt x="285" y="45"/>
                </a:moveTo>
                <a:cubicBezTo>
                  <a:pt x="272" y="45"/>
                  <a:pt x="261" y="56"/>
                  <a:pt x="261" y="69"/>
                </a:cubicBezTo>
                <a:cubicBezTo>
                  <a:pt x="261" y="82"/>
                  <a:pt x="272" y="92"/>
                  <a:pt x="285" y="92"/>
                </a:cubicBezTo>
                <a:cubicBezTo>
                  <a:pt x="298" y="92"/>
                  <a:pt x="309" y="82"/>
                  <a:pt x="309" y="69"/>
                </a:cubicBezTo>
                <a:cubicBezTo>
                  <a:pt x="309" y="56"/>
                  <a:pt x="298" y="45"/>
                  <a:pt x="285" y="45"/>
                </a:cubicBezTo>
                <a:close/>
                <a:moveTo>
                  <a:pt x="285" y="235"/>
                </a:moveTo>
                <a:cubicBezTo>
                  <a:pt x="272" y="235"/>
                  <a:pt x="261" y="246"/>
                  <a:pt x="261" y="259"/>
                </a:cubicBezTo>
                <a:cubicBezTo>
                  <a:pt x="261" y="272"/>
                  <a:pt x="272" y="282"/>
                  <a:pt x="285" y="282"/>
                </a:cubicBezTo>
                <a:cubicBezTo>
                  <a:pt x="298" y="282"/>
                  <a:pt x="309" y="272"/>
                  <a:pt x="309" y="259"/>
                </a:cubicBezTo>
                <a:cubicBezTo>
                  <a:pt x="309" y="246"/>
                  <a:pt x="298" y="235"/>
                  <a:pt x="285" y="235"/>
                </a:cubicBezTo>
                <a:close/>
              </a:path>
            </a:pathLst>
          </a:custGeom>
          <a:solidFill>
            <a:srgbClr val="4972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srgbClr val="000000"/>
              </a:solidFill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46DFCC2C-0C7A-6B43-9B4E-11AA0F5A01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681" y="993736"/>
            <a:ext cx="3036709" cy="379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14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B3348515-1ACD-204F-B49E-43D911222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System description</a:t>
            </a:r>
            <a:br>
              <a:rPr lang="fr-FR" dirty="0"/>
            </a:br>
            <a:r>
              <a:rPr lang="fr-FR" b="1" dirty="0" err="1"/>
              <a:t>Corial</a:t>
            </a:r>
            <a:r>
              <a:rPr lang="fr-FR" b="1" dirty="0"/>
              <a:t> 210RL</a:t>
            </a:r>
          </a:p>
        </p:txBody>
      </p:sp>
    </p:spTree>
    <p:extLst>
      <p:ext uri="{BB962C8B-B14F-4D97-AF65-F5344CB8AC3E}">
        <p14:creationId xmlns:p14="http://schemas.microsoft.com/office/powerpoint/2010/main" val="800576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System description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210RL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General </a:t>
            </a:r>
            <a:r>
              <a:rPr lang="fr-FR" dirty="0" err="1"/>
              <a:t>View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FE99E81-7598-B348-92EE-60A5A36E80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562" y="2412749"/>
            <a:ext cx="3585844" cy="2203458"/>
          </a:xfrm>
          <a:prstGeom prst="rect">
            <a:avLst/>
          </a:prstGeom>
        </p:spPr>
      </p:pic>
      <p:grpSp>
        <p:nvGrpSpPr>
          <p:cNvPr id="9" name="Grouper 36">
            <a:extLst>
              <a:ext uri="{FF2B5EF4-FFF2-40B4-BE49-F238E27FC236}">
                <a16:creationId xmlns:a16="http://schemas.microsoft.com/office/drawing/2014/main" id="{184F74A5-B51A-D345-9BAA-3F5AFA0D5B79}"/>
              </a:ext>
            </a:extLst>
          </p:cNvPr>
          <p:cNvGrpSpPr/>
          <p:nvPr/>
        </p:nvGrpSpPr>
        <p:grpSpPr>
          <a:xfrm>
            <a:off x="1436827" y="826232"/>
            <a:ext cx="3293612" cy="4046906"/>
            <a:chOff x="4961758" y="685084"/>
            <a:chExt cx="3293612" cy="4046906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886FC1D0-4713-C44F-B948-8B505EA033F1}"/>
                </a:ext>
              </a:extLst>
            </p:cNvPr>
            <p:cNvSpPr txBox="1"/>
            <p:nvPr/>
          </p:nvSpPr>
          <p:spPr>
            <a:xfrm>
              <a:off x="5734026" y="685084"/>
              <a:ext cx="2074452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fr-FR" sz="2800" dirty="0">
                  <a:solidFill>
                    <a:srgbClr val="434342"/>
                  </a:solidFill>
                  <a:latin typeface="Century Gothic" charset="0"/>
                  <a:ea typeface="Century Gothic" charset="0"/>
                  <a:cs typeface="Century Gothic" charset="0"/>
                </a:rPr>
                <a:t>THE MOST</a:t>
              </a:r>
            </a:p>
            <a:p>
              <a:pPr algn="ctr" defTabSz="685800"/>
              <a:r>
                <a:rPr lang="fr-FR" sz="2600" b="1" dirty="0">
                  <a:solidFill>
                    <a:srgbClr val="434342"/>
                  </a:solidFill>
                  <a:latin typeface="Century Gothic" charset="0"/>
                  <a:ea typeface="Century Gothic" charset="0"/>
                  <a:cs typeface="Century Gothic" charset="0"/>
                </a:rPr>
                <a:t>COMPACT</a:t>
              </a:r>
            </a:p>
            <a:p>
              <a:pPr algn="ctr" defTabSz="685800"/>
              <a:r>
                <a:rPr lang="fr-FR" sz="2600" dirty="0">
                  <a:solidFill>
                    <a:srgbClr val="434342"/>
                  </a:solidFill>
                  <a:latin typeface="Century Gothic" charset="0"/>
                  <a:ea typeface="Century Gothic" charset="0"/>
                  <a:cs typeface="Century Gothic" charset="0"/>
                </a:rPr>
                <a:t>MACHINE</a:t>
              </a:r>
            </a:p>
            <a:p>
              <a:pPr algn="ctr" defTabSz="685800"/>
              <a:r>
                <a:rPr lang="fr-FR" dirty="0">
                  <a:solidFill>
                    <a:srgbClr val="434342"/>
                  </a:solidFill>
                  <a:latin typeface="Century Gothic" charset="0"/>
                  <a:ea typeface="Century Gothic" charset="0"/>
                  <a:cs typeface="Century Gothic" charset="0"/>
                </a:rPr>
                <a:t>ON THE MARKET</a:t>
              </a: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629FAC2E-F87F-8141-9772-6BEF51628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8062" y="783321"/>
              <a:ext cx="3247308" cy="3931200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B2D821AD-D633-F94B-BC61-E41A38BDD4CB}"/>
                </a:ext>
              </a:extLst>
            </p:cNvPr>
            <p:cNvSpPr txBox="1"/>
            <p:nvPr/>
          </p:nvSpPr>
          <p:spPr>
            <a:xfrm>
              <a:off x="5966147" y="1387927"/>
              <a:ext cx="65099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 defTabSz="685800"/>
              <a:r>
                <a:rPr lang="en-US" sz="800" dirty="0">
                  <a:solidFill>
                    <a:srgbClr val="4343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962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42D64073-6700-8C4D-AC2C-0DF195FFBF90}"/>
                </a:ext>
              </a:extLst>
            </p:cNvPr>
            <p:cNvSpPr txBox="1"/>
            <p:nvPr/>
          </p:nvSpPr>
          <p:spPr>
            <a:xfrm>
              <a:off x="5744241" y="2133305"/>
              <a:ext cx="447096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 defTabSz="685800"/>
              <a:r>
                <a:rPr lang="en-US" sz="800">
                  <a:solidFill>
                    <a:srgbClr val="4343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750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5E492B68-2F99-D549-A677-B70D76090840}"/>
                </a:ext>
              </a:extLst>
            </p:cNvPr>
            <p:cNvSpPr txBox="1"/>
            <p:nvPr/>
          </p:nvSpPr>
          <p:spPr>
            <a:xfrm>
              <a:off x="5718342" y="2935949"/>
              <a:ext cx="495611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800" dirty="0">
                  <a:solidFill>
                    <a:srgbClr val="4343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357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F343AE1B-6662-3B4D-8356-FF0222ABE575}"/>
                </a:ext>
              </a:extLst>
            </p:cNvPr>
            <p:cNvSpPr txBox="1"/>
            <p:nvPr/>
          </p:nvSpPr>
          <p:spPr>
            <a:xfrm>
              <a:off x="7504583" y="2935949"/>
              <a:ext cx="307777" cy="435361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pPr algn="ctr" defTabSz="685800"/>
              <a:r>
                <a:rPr lang="en-US" sz="800">
                  <a:solidFill>
                    <a:srgbClr val="4343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1570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89419A10-5AAA-7149-B169-8B5C24A5DD91}"/>
                </a:ext>
              </a:extLst>
            </p:cNvPr>
            <p:cNvSpPr txBox="1"/>
            <p:nvPr/>
          </p:nvSpPr>
          <p:spPr>
            <a:xfrm>
              <a:off x="7432575" y="1535334"/>
              <a:ext cx="307777" cy="316336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pPr algn="r" defTabSz="685800"/>
              <a:r>
                <a:rPr lang="en-US" sz="800" dirty="0">
                  <a:solidFill>
                    <a:srgbClr val="4343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1F60882A-D17B-A549-BD76-2743241F39E0}"/>
                </a:ext>
              </a:extLst>
            </p:cNvPr>
            <p:cNvSpPr txBox="1"/>
            <p:nvPr/>
          </p:nvSpPr>
          <p:spPr>
            <a:xfrm>
              <a:off x="5801810" y="4516546"/>
              <a:ext cx="426374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 defTabSz="685800"/>
              <a:r>
                <a:rPr lang="en-US" sz="800" dirty="0">
                  <a:solidFill>
                    <a:srgbClr val="4343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420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C611D191-5FD0-0F46-882F-E45ACA2573E9}"/>
                </a:ext>
              </a:extLst>
            </p:cNvPr>
            <p:cNvSpPr txBox="1"/>
            <p:nvPr/>
          </p:nvSpPr>
          <p:spPr>
            <a:xfrm>
              <a:off x="6156176" y="915566"/>
              <a:ext cx="307777" cy="317136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pPr algn="ctr" defTabSz="685800"/>
              <a:r>
                <a:rPr lang="en-US" sz="800" dirty="0">
                  <a:solidFill>
                    <a:srgbClr val="4343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388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CAAAC008-3694-0843-A007-30FB4B224A47}"/>
                </a:ext>
              </a:extLst>
            </p:cNvPr>
            <p:cNvSpPr txBox="1"/>
            <p:nvPr/>
          </p:nvSpPr>
          <p:spPr>
            <a:xfrm>
              <a:off x="4961758" y="3895644"/>
              <a:ext cx="307777" cy="361652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pPr algn="ctr" defTabSz="685800"/>
              <a:r>
                <a:rPr lang="en-US" sz="800">
                  <a:solidFill>
                    <a:srgbClr val="4343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490</a:t>
              </a:r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A0BB1EB5-1793-5C42-8BA5-C77C827C4019}"/>
              </a:ext>
            </a:extLst>
          </p:cNvPr>
          <p:cNvSpPr txBox="1"/>
          <p:nvPr/>
        </p:nvSpPr>
        <p:spPr>
          <a:xfrm>
            <a:off x="282014" y="1033065"/>
            <a:ext cx="1629353" cy="769441"/>
          </a:xfrm>
          <a:prstGeom prst="rect">
            <a:avLst/>
          </a:prstGeom>
          <a:solidFill>
            <a:srgbClr val="E74D18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24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SMALL</a:t>
            </a:r>
            <a:br>
              <a:rPr lang="fr-FR" sz="20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fr-FR" sz="20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FOOTPRINT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CFD372D-F631-4849-8498-F8068401E424}"/>
              </a:ext>
            </a:extLst>
          </p:cNvPr>
          <p:cNvSpPr txBox="1"/>
          <p:nvPr/>
        </p:nvSpPr>
        <p:spPr>
          <a:xfrm>
            <a:off x="7111053" y="1643308"/>
            <a:ext cx="1629353" cy="461665"/>
          </a:xfrm>
          <a:prstGeom prst="rect">
            <a:avLst/>
          </a:prstGeom>
          <a:solidFill>
            <a:srgbClr val="868685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2400" dirty="0" err="1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Low</a:t>
            </a:r>
            <a:r>
              <a:rPr lang="fr-FR" sz="24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400" dirty="0" err="1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CoO</a:t>
            </a:r>
            <a:endParaRPr lang="fr-FR" sz="200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383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System description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210RL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Detailed</a:t>
            </a:r>
            <a:r>
              <a:rPr lang="fr-FR" dirty="0"/>
              <a:t> </a:t>
            </a:r>
            <a:r>
              <a:rPr lang="fr-FR" dirty="0" err="1"/>
              <a:t>View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36F80B8-8835-0F46-8FDD-699F72CA3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130" y="1266681"/>
            <a:ext cx="4502405" cy="276667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FE92196-3894-364D-ADA2-4361BACD51CD}"/>
              </a:ext>
            </a:extLst>
          </p:cNvPr>
          <p:cNvSpPr txBox="1"/>
          <p:nvPr/>
        </p:nvSpPr>
        <p:spPr>
          <a:xfrm>
            <a:off x="6826450" y="1942377"/>
            <a:ext cx="231755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Pumping system</a:t>
            </a:r>
          </a:p>
          <a:p>
            <a:pPr defTabSz="685800"/>
            <a:r>
              <a:rPr lang="en-US" sz="900" dirty="0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(TMP 500l/s and dry pump 110 </a:t>
            </a:r>
            <a:r>
              <a:rPr lang="en-US" altLang="fr-FR" sz="900" dirty="0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m</a:t>
            </a:r>
            <a:r>
              <a:rPr lang="en-US" altLang="fr-FR" sz="900" baseline="30000" dirty="0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3</a:t>
            </a:r>
            <a:r>
              <a:rPr lang="en-US" altLang="fr-FR" sz="900" dirty="0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/h)</a:t>
            </a:r>
            <a:endParaRPr lang="en-US" sz="900" dirty="0">
              <a:solidFill>
                <a:srgbClr val="4972AB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0" name="Forme libre 9">
            <a:extLst>
              <a:ext uri="{FF2B5EF4-FFF2-40B4-BE49-F238E27FC236}">
                <a16:creationId xmlns:a16="http://schemas.microsoft.com/office/drawing/2014/main" id="{96A9C540-6DAA-B444-9DE4-032C3CF5F705}"/>
              </a:ext>
            </a:extLst>
          </p:cNvPr>
          <p:cNvSpPr/>
          <p:nvPr/>
        </p:nvSpPr>
        <p:spPr>
          <a:xfrm rot="21328401" flipH="1" flipV="1">
            <a:off x="6278458" y="2237876"/>
            <a:ext cx="580583" cy="527810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4972AB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5A364DA-6642-1B4F-903D-EF40EA215E80}"/>
              </a:ext>
            </a:extLst>
          </p:cNvPr>
          <p:cNvSpPr txBox="1"/>
          <p:nvPr/>
        </p:nvSpPr>
        <p:spPr>
          <a:xfrm>
            <a:off x="-120169" y="2523470"/>
            <a:ext cx="17179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US" sz="1350" dirty="0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Chiller / Heater</a:t>
            </a:r>
            <a:endParaRPr lang="en-US" sz="2300" b="1" dirty="0">
              <a:solidFill>
                <a:srgbClr val="4972AB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2" name="Forme libre 11">
            <a:extLst>
              <a:ext uri="{FF2B5EF4-FFF2-40B4-BE49-F238E27FC236}">
                <a16:creationId xmlns:a16="http://schemas.microsoft.com/office/drawing/2014/main" id="{32CF177B-BDC9-174A-B4C1-39D3097F7F4A}"/>
              </a:ext>
            </a:extLst>
          </p:cNvPr>
          <p:cNvSpPr/>
          <p:nvPr/>
        </p:nvSpPr>
        <p:spPr>
          <a:xfrm rot="21328401" flipV="1">
            <a:off x="1581454" y="2606295"/>
            <a:ext cx="892577" cy="434514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4972AB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ECF5DF9-3838-A540-AFEC-AC48B835BAA6}"/>
              </a:ext>
            </a:extLst>
          </p:cNvPr>
          <p:cNvSpPr txBox="1"/>
          <p:nvPr/>
        </p:nvSpPr>
        <p:spPr>
          <a:xfrm>
            <a:off x="4795413" y="1030493"/>
            <a:ext cx="13882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350" dirty="0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RIE reactor</a:t>
            </a:r>
            <a:endParaRPr lang="en-US" sz="2300" b="1" dirty="0">
              <a:solidFill>
                <a:srgbClr val="4972AB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4" name="Forme libre 13">
            <a:extLst>
              <a:ext uri="{FF2B5EF4-FFF2-40B4-BE49-F238E27FC236}">
                <a16:creationId xmlns:a16="http://schemas.microsoft.com/office/drawing/2014/main" id="{7A991D19-C631-1944-A074-92141B624FB2}"/>
              </a:ext>
            </a:extLst>
          </p:cNvPr>
          <p:cNvSpPr/>
          <p:nvPr/>
        </p:nvSpPr>
        <p:spPr>
          <a:xfrm rot="21328401" flipH="1" flipV="1">
            <a:off x="3952486" y="1238451"/>
            <a:ext cx="980459" cy="434514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4972AB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0A4B185-D39A-C44A-9213-2FB580F0E3A5}"/>
              </a:ext>
            </a:extLst>
          </p:cNvPr>
          <p:cNvSpPr txBox="1"/>
          <p:nvPr/>
        </p:nvSpPr>
        <p:spPr>
          <a:xfrm>
            <a:off x="6390575" y="4099598"/>
            <a:ext cx="22858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HV and LV power supplies</a:t>
            </a:r>
            <a:endParaRPr lang="en-US" sz="2300" b="1" dirty="0">
              <a:solidFill>
                <a:srgbClr val="4972AB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6" name="Forme libre 15">
            <a:extLst>
              <a:ext uri="{FF2B5EF4-FFF2-40B4-BE49-F238E27FC236}">
                <a16:creationId xmlns:a16="http://schemas.microsoft.com/office/drawing/2014/main" id="{EBFA2940-A0E5-1A41-9F6C-CFB13DE569D4}"/>
              </a:ext>
            </a:extLst>
          </p:cNvPr>
          <p:cNvSpPr/>
          <p:nvPr/>
        </p:nvSpPr>
        <p:spPr>
          <a:xfrm rot="3387940" flipH="1" flipV="1">
            <a:off x="4925254" y="3574118"/>
            <a:ext cx="1551799" cy="470521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4972AB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92CC03E-F155-FE41-B4AF-3F9A25E0098D}"/>
              </a:ext>
            </a:extLst>
          </p:cNvPr>
          <p:cNvSpPr txBox="1"/>
          <p:nvPr/>
        </p:nvSpPr>
        <p:spPr>
          <a:xfrm>
            <a:off x="4499992" y="4408997"/>
            <a:ext cx="17353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Process controller</a:t>
            </a:r>
            <a:endParaRPr lang="en-US" sz="2300" b="1" dirty="0">
              <a:solidFill>
                <a:srgbClr val="4972AB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8" name="Forme libre 17">
            <a:extLst>
              <a:ext uri="{FF2B5EF4-FFF2-40B4-BE49-F238E27FC236}">
                <a16:creationId xmlns:a16="http://schemas.microsoft.com/office/drawing/2014/main" id="{FC8BB048-E0CE-D04F-87C5-E68EEFF17F63}"/>
              </a:ext>
            </a:extLst>
          </p:cNvPr>
          <p:cNvSpPr/>
          <p:nvPr/>
        </p:nvSpPr>
        <p:spPr>
          <a:xfrm rot="8695406" flipH="1" flipV="1">
            <a:off x="4778965" y="3386649"/>
            <a:ext cx="361210" cy="1019295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4972AB"/>
              </a:solidFill>
            </a:endParaRPr>
          </a:p>
        </p:txBody>
      </p:sp>
      <p:sp>
        <p:nvSpPr>
          <p:cNvPr id="19" name="Forme libre 18">
            <a:extLst>
              <a:ext uri="{FF2B5EF4-FFF2-40B4-BE49-F238E27FC236}">
                <a16:creationId xmlns:a16="http://schemas.microsoft.com/office/drawing/2014/main" id="{0E358328-18DA-FC4E-8972-FAE55D7AABA8}"/>
              </a:ext>
            </a:extLst>
          </p:cNvPr>
          <p:cNvSpPr/>
          <p:nvPr/>
        </p:nvSpPr>
        <p:spPr>
          <a:xfrm rot="1919342" flipH="1" flipV="1">
            <a:off x="5003764" y="1693330"/>
            <a:ext cx="1751297" cy="771504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4972AB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5612DE1-B2E4-3B44-B713-936A4649EC3B}"/>
              </a:ext>
            </a:extLst>
          </p:cNvPr>
          <p:cNvSpPr txBox="1"/>
          <p:nvPr/>
        </p:nvSpPr>
        <p:spPr>
          <a:xfrm>
            <a:off x="2321473" y="4131031"/>
            <a:ext cx="181977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US" sz="1350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300 W RF </a:t>
            </a:r>
            <a:r>
              <a:rPr lang="en-US" sz="1350" dirty="0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generator</a:t>
            </a:r>
          </a:p>
          <a:p>
            <a:pPr algn="r" defTabSz="685800"/>
            <a:r>
              <a:rPr lang="en-US" sz="900" dirty="0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(13,56 </a:t>
            </a:r>
            <a:r>
              <a:rPr lang="en-US" sz="900" dirty="0" err="1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Mhz</a:t>
            </a:r>
            <a:r>
              <a:rPr lang="en-US" sz="900" dirty="0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)</a:t>
            </a:r>
          </a:p>
        </p:txBody>
      </p:sp>
      <p:sp>
        <p:nvSpPr>
          <p:cNvPr id="21" name="Forme libre 20">
            <a:extLst>
              <a:ext uri="{FF2B5EF4-FFF2-40B4-BE49-F238E27FC236}">
                <a16:creationId xmlns:a16="http://schemas.microsoft.com/office/drawing/2014/main" id="{D7F3185A-F47E-944C-AA01-34854F907598}"/>
              </a:ext>
            </a:extLst>
          </p:cNvPr>
          <p:cNvSpPr/>
          <p:nvPr/>
        </p:nvSpPr>
        <p:spPr>
          <a:xfrm rot="21328401">
            <a:off x="4086505" y="3157621"/>
            <a:ext cx="295260" cy="1182894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4972AB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C1B738C-642D-6549-834A-F12D25B124EE}"/>
              </a:ext>
            </a:extLst>
          </p:cNvPr>
          <p:cNvSpPr txBox="1"/>
          <p:nvPr/>
        </p:nvSpPr>
        <p:spPr>
          <a:xfrm>
            <a:off x="367333" y="1599067"/>
            <a:ext cx="13882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US" sz="1350" dirty="0">
                <a:solidFill>
                  <a:srgbClr val="4972AB"/>
                </a:solidFill>
                <a:latin typeface="Century Gothic" charset="0"/>
                <a:ea typeface="Century Gothic" charset="0"/>
                <a:cs typeface="Century Gothic" charset="0"/>
              </a:rPr>
              <a:t>Load lock</a:t>
            </a:r>
            <a:endParaRPr lang="en-US" sz="2300" b="1" dirty="0">
              <a:solidFill>
                <a:srgbClr val="4972AB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3" name="Forme libre 22">
            <a:extLst>
              <a:ext uri="{FF2B5EF4-FFF2-40B4-BE49-F238E27FC236}">
                <a16:creationId xmlns:a16="http://schemas.microsoft.com/office/drawing/2014/main" id="{973592F6-9ACF-4B41-840F-699937014B22}"/>
              </a:ext>
            </a:extLst>
          </p:cNvPr>
          <p:cNvSpPr/>
          <p:nvPr/>
        </p:nvSpPr>
        <p:spPr>
          <a:xfrm rot="10800000" flipH="1">
            <a:off x="1755558" y="1764494"/>
            <a:ext cx="1311735" cy="507174"/>
          </a:xfrm>
          <a:custGeom>
            <a:avLst/>
            <a:gdLst>
              <a:gd name="connsiteX0" fmla="*/ 0 w 1271847"/>
              <a:gd name="connsiteY0" fmla="*/ 1138844 h 1149840"/>
              <a:gd name="connsiteX1" fmla="*/ 507076 w 1271847"/>
              <a:gd name="connsiteY1" fmla="*/ 1080655 h 1149840"/>
              <a:gd name="connsiteX2" fmla="*/ 1055716 w 1271847"/>
              <a:gd name="connsiteY2" fmla="*/ 615142 h 1149840"/>
              <a:gd name="connsiteX3" fmla="*/ 1271847 w 1271847"/>
              <a:gd name="connsiteY3" fmla="*/ 0 h 114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47" h="1149840">
                <a:moveTo>
                  <a:pt x="0" y="1138844"/>
                </a:moveTo>
                <a:cubicBezTo>
                  <a:pt x="165561" y="1153391"/>
                  <a:pt x="331123" y="1167939"/>
                  <a:pt x="507076" y="1080655"/>
                </a:cubicBezTo>
                <a:cubicBezTo>
                  <a:pt x="683029" y="993371"/>
                  <a:pt x="928254" y="795251"/>
                  <a:pt x="1055716" y="615142"/>
                </a:cubicBezTo>
                <a:cubicBezTo>
                  <a:pt x="1183178" y="435033"/>
                  <a:pt x="1227512" y="217516"/>
                  <a:pt x="1271847" y="0"/>
                </a:cubicBezTo>
              </a:path>
            </a:pathLst>
          </a:custGeom>
          <a:noFill/>
          <a:ln>
            <a:solidFill>
              <a:srgbClr val="3866A8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4972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66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System description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210RL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Loading</a:t>
            </a:r>
            <a:endParaRPr lang="fr-FR" dirty="0"/>
          </a:p>
        </p:txBody>
      </p:sp>
      <p:pic>
        <p:nvPicPr>
          <p:cNvPr id="8" name="Picture 2" descr="W:\25-Marketing\04-Visuels\Marketing\Reportage photo 11-2016\Photos définitives\PC\Selection JPEG\About CORIAL\Careers\_DMP3137.jpg">
            <a:extLst>
              <a:ext uri="{FF2B5EF4-FFF2-40B4-BE49-F238E27FC236}">
                <a16:creationId xmlns:a16="http://schemas.microsoft.com/office/drawing/2014/main" id="{B4BB292D-71E5-5C43-A629-49CBA7C424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6"/>
          <a:stretch/>
        </p:blipFill>
        <p:spPr bwMode="auto">
          <a:xfrm>
            <a:off x="239544" y="949409"/>
            <a:ext cx="3728604" cy="275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W:\25-Marketing\04-Visuels\Marketing\Reportage photo 11-2016\Photos définitives\PC\Selection JPEG\Markets\MEMS\_DMP3287.jpg">
            <a:extLst>
              <a:ext uri="{FF2B5EF4-FFF2-40B4-BE49-F238E27FC236}">
                <a16:creationId xmlns:a16="http://schemas.microsoft.com/office/drawing/2014/main" id="{65820915-D152-9246-ADE8-BF9BEBB5AE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6"/>
          <a:stretch/>
        </p:blipFill>
        <p:spPr bwMode="auto">
          <a:xfrm>
            <a:off x="4088916" y="949410"/>
            <a:ext cx="4797565" cy="275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3654570-CA61-F242-950F-935CF76E0CF8}"/>
              </a:ext>
            </a:extLst>
          </p:cNvPr>
          <p:cNvSpPr txBox="1"/>
          <p:nvPr/>
        </p:nvSpPr>
        <p:spPr>
          <a:xfrm>
            <a:off x="2182479" y="3808080"/>
            <a:ext cx="3666227" cy="707886"/>
          </a:xfrm>
          <a:prstGeom prst="rect">
            <a:avLst/>
          </a:prstGeom>
          <a:solidFill>
            <a:srgbClr val="E74D18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3200" b="1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Vacuum robot</a:t>
            </a:r>
            <a:endParaRPr lang="fr-FR" sz="3200" baseline="3000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 defTabSz="685800"/>
            <a:r>
              <a:rPr lang="fr-FR" sz="8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FAST AND REPEATABLE LOAD AND UNLOAD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E9244AA-BFFA-E14F-8E6F-D802E4DEBF28}"/>
              </a:ext>
            </a:extLst>
          </p:cNvPr>
          <p:cNvSpPr txBox="1"/>
          <p:nvPr/>
        </p:nvSpPr>
        <p:spPr>
          <a:xfrm>
            <a:off x="239544" y="3808080"/>
            <a:ext cx="1771481" cy="707886"/>
          </a:xfrm>
          <a:prstGeom prst="rect">
            <a:avLst/>
          </a:prstGeom>
          <a:solidFill>
            <a:srgbClr val="4972AB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3200" b="1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&lt; 180 s</a:t>
            </a:r>
            <a:endParaRPr lang="fr-FR" sz="3200" baseline="3000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 defTabSz="685800"/>
            <a:r>
              <a:rPr lang="fr-FR" sz="8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LOADING TIME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6635893-7612-294F-BA3B-7B2F40739293}"/>
              </a:ext>
            </a:extLst>
          </p:cNvPr>
          <p:cNvSpPr txBox="1"/>
          <p:nvPr/>
        </p:nvSpPr>
        <p:spPr>
          <a:xfrm>
            <a:off x="6047114" y="3808080"/>
            <a:ext cx="2839368" cy="707886"/>
          </a:xfrm>
          <a:prstGeom prst="rect">
            <a:avLst/>
          </a:prstGeom>
          <a:solidFill>
            <a:srgbClr val="888886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8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defTabSz="685800"/>
            <a:r>
              <a:rPr lang="fr-FR" sz="3200" b="1" dirty="0" err="1">
                <a:solidFill>
                  <a:srgbClr val="FFFFFF"/>
                </a:solidFill>
              </a:rPr>
              <a:t>Shuttle</a:t>
            </a:r>
            <a:endParaRPr lang="fr-FR" sz="3200" b="1" dirty="0">
              <a:solidFill>
                <a:srgbClr val="FFFFFF"/>
              </a:solidFill>
            </a:endParaRPr>
          </a:p>
          <a:p>
            <a:pPr defTabSz="685800"/>
            <a:r>
              <a:rPr lang="fr-FR" sz="800" dirty="0">
                <a:solidFill>
                  <a:srgbClr val="FFFFFF"/>
                </a:solidFill>
              </a:rPr>
              <a:t>EASY EXCHANGE BETWEEN SUBSTRATE SHAPE AND SIZE</a:t>
            </a:r>
          </a:p>
        </p:txBody>
      </p:sp>
    </p:spTree>
    <p:extLst>
      <p:ext uri="{BB962C8B-B14F-4D97-AF65-F5344CB8AC3E}">
        <p14:creationId xmlns:p14="http://schemas.microsoft.com/office/powerpoint/2010/main" val="3726999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678966C4-F195-0C44-A327-39C1C7537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Standard rie source</a:t>
            </a:r>
            <a:br>
              <a:rPr lang="fr-FR" dirty="0"/>
            </a:br>
            <a:r>
              <a:rPr lang="fr-FR" b="1" dirty="0" err="1"/>
              <a:t>corial</a:t>
            </a:r>
            <a:r>
              <a:rPr lang="fr-FR" b="1" dirty="0"/>
              <a:t> 210RL</a:t>
            </a:r>
          </a:p>
        </p:txBody>
      </p:sp>
    </p:spTree>
    <p:extLst>
      <p:ext uri="{BB962C8B-B14F-4D97-AF65-F5344CB8AC3E}">
        <p14:creationId xmlns:p14="http://schemas.microsoft.com/office/powerpoint/2010/main" val="3373996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Rie source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210RL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Anisotropic</a:t>
            </a:r>
            <a:r>
              <a:rPr lang="fr-FR" dirty="0"/>
              <a:t> RIE </a:t>
            </a:r>
            <a:r>
              <a:rPr lang="fr-FR" dirty="0" err="1"/>
              <a:t>Etching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5E706DC-2945-B24E-91F3-9B54F6629F4F}"/>
              </a:ext>
            </a:extLst>
          </p:cNvPr>
          <p:cNvSpPr txBox="1"/>
          <p:nvPr/>
        </p:nvSpPr>
        <p:spPr>
          <a:xfrm>
            <a:off x="4635048" y="886823"/>
            <a:ext cx="45089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1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Load lock enables using a combination of fluorinated and chlorinated chemistries in the same tool</a:t>
            </a:r>
          </a:p>
          <a:p>
            <a:pPr marL="342900" indent="-342900">
              <a:buFont typeface="+mj-lt"/>
              <a:buAutoNum type="arabicPeriod"/>
            </a:pPr>
            <a:endParaRPr lang="en-US" sz="11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1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Load lock for stable and repeatable process conditions</a:t>
            </a:r>
          </a:p>
          <a:p>
            <a:pPr marL="342900" indent="-342900">
              <a:buFont typeface="+mj-lt"/>
              <a:buAutoNum type="arabicPeriod"/>
            </a:pPr>
            <a:endParaRPr lang="en-US" sz="11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1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Uniform temperature control for best repeatability </a:t>
            </a:r>
          </a:p>
          <a:p>
            <a:pPr marL="342900" indent="-342900">
              <a:buFont typeface="+mj-lt"/>
              <a:buAutoNum type="arabicPeriod"/>
            </a:pPr>
            <a:endParaRPr lang="en-US" sz="11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1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Retractable liner for sputter etch increase time between cleans and reduce clean time</a:t>
            </a:r>
          </a:p>
          <a:p>
            <a:pPr marL="342900" indent="-342900">
              <a:buFont typeface="+mj-lt"/>
              <a:buAutoNum type="arabicPeriod"/>
            </a:pPr>
            <a:endParaRPr lang="en-US" sz="11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1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shuttle (carrier) design, combined with a standard cathode, for a cost-effective and fast reactor adaptation, suitable for multiple applications and substrate types</a:t>
            </a:r>
          </a:p>
          <a:p>
            <a:pPr marL="342900" indent="-342900">
              <a:buFont typeface="+mj-lt"/>
              <a:buAutoNum type="arabicPeriod"/>
            </a:pPr>
            <a:endParaRPr lang="en-US" sz="11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1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System can be upgraded from a basic RIE tool to an advanced ICP-RIE system </a:t>
            </a:r>
            <a:endParaRPr lang="fr-FR" sz="1100" dirty="0">
              <a:solidFill>
                <a:srgbClr val="43434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02618E7-0F4C-C94F-B9E4-7347098857A0}"/>
              </a:ext>
            </a:extLst>
          </p:cNvPr>
          <p:cNvCxnSpPr/>
          <p:nvPr/>
        </p:nvCxnSpPr>
        <p:spPr>
          <a:xfrm flipV="1">
            <a:off x="4635047" y="810883"/>
            <a:ext cx="0" cy="4084198"/>
          </a:xfrm>
          <a:prstGeom prst="line">
            <a:avLst/>
          </a:prstGeom>
          <a:ln w="19050">
            <a:solidFill>
              <a:srgbClr val="E7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3457699-C8A3-0448-89F2-3B4E505027B4}"/>
              </a:ext>
            </a:extLst>
          </p:cNvPr>
          <p:cNvCxnSpPr/>
          <p:nvPr/>
        </p:nvCxnSpPr>
        <p:spPr>
          <a:xfrm flipH="1">
            <a:off x="4213611" y="3923722"/>
            <a:ext cx="2523259" cy="0"/>
          </a:xfrm>
          <a:prstGeom prst="line">
            <a:avLst/>
          </a:prstGeom>
          <a:ln w="19050">
            <a:solidFill>
              <a:srgbClr val="E7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4FF7AD6F-1B39-5448-A1EE-AD4F3586E2B0}"/>
              </a:ext>
            </a:extLst>
          </p:cNvPr>
          <p:cNvSpPr txBox="1"/>
          <p:nvPr/>
        </p:nvSpPr>
        <p:spPr>
          <a:xfrm>
            <a:off x="222055" y="948898"/>
            <a:ext cx="32112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>
                <a:solidFill>
                  <a:srgbClr val="434342"/>
                </a:solidFill>
                <a:latin typeface="Century Gothic" charset="0"/>
                <a:ea typeface="Century Gothic" charset="0"/>
                <a:cs typeface="Century Gothic" charset="0"/>
              </a:rPr>
              <a:t>Flexible solution for RIE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1976631-B15A-814F-A7A7-04FC5AB9E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14" y="1995686"/>
            <a:ext cx="3609797" cy="249974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6E2A9D6-07BA-4946-ACF4-3714A23EAD90}"/>
              </a:ext>
            </a:extLst>
          </p:cNvPr>
          <p:cNvSpPr/>
          <p:nvPr/>
        </p:nvSpPr>
        <p:spPr>
          <a:xfrm>
            <a:off x="4995711" y="3940974"/>
            <a:ext cx="37757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400" dirty="0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SiO2 50 </a:t>
            </a:r>
            <a:r>
              <a:rPr lang="sv-SE" sz="1400" dirty="0" err="1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nm</a:t>
            </a:r>
            <a:r>
              <a:rPr lang="sv-SE" sz="1400" dirty="0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/min</a:t>
            </a:r>
          </a:p>
          <a:p>
            <a:pPr algn="ctr"/>
            <a:r>
              <a:rPr lang="sv-SE" sz="1400" dirty="0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Al 250 nm/min</a:t>
            </a:r>
          </a:p>
          <a:p>
            <a:pPr algn="ctr"/>
            <a:r>
              <a:rPr lang="sv-SE" sz="1400" dirty="0" err="1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GaAs</a:t>
            </a:r>
            <a:r>
              <a:rPr lang="sv-SE" sz="1400" dirty="0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 300 </a:t>
            </a:r>
            <a:r>
              <a:rPr lang="sv-SE" sz="1400" dirty="0" err="1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nm</a:t>
            </a:r>
            <a:r>
              <a:rPr lang="sv-SE" sz="1400" dirty="0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/min</a:t>
            </a:r>
          </a:p>
          <a:p>
            <a:pPr algn="ctr"/>
            <a:r>
              <a:rPr lang="sv-SE" sz="1400" dirty="0">
                <a:solidFill>
                  <a:srgbClr val="E75326"/>
                </a:solidFill>
                <a:latin typeface="Century Gothic" charset="0"/>
                <a:ea typeface="Century Gothic" charset="0"/>
                <a:cs typeface="Century Gothic" charset="0"/>
              </a:rPr>
              <a:t>…</a:t>
            </a:r>
            <a:endParaRPr lang="fr-FR" sz="1400" dirty="0">
              <a:solidFill>
                <a:srgbClr val="E75326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29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3D17E-1B91-3D4C-8ECD-205FAA2D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Rie source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0196E-72DB-A940-8952-40EBC83665A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5BCABBD-2C3C-4BE8-A721-F8C4F539EC34}" type="datetime1">
              <a:rPr lang="en-US" smtClean="0"/>
              <a:t>9/5/2018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B9A11-3319-F34A-9604-96B4BE445A0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err="1"/>
              <a:t>Corial</a:t>
            </a:r>
            <a:r>
              <a:rPr lang="fr-FR" dirty="0"/>
              <a:t> 210RL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4C38F-3851-E84B-8AB8-B8F65522CA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080EDE-925A-4613-9347-66D0D9A3513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9BC007-EE55-974C-ABB9-CC7628219C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err="1"/>
              <a:t>Operation</a:t>
            </a:r>
            <a:r>
              <a:rPr lang="fr-FR" dirty="0"/>
              <a:t> </a:t>
            </a:r>
            <a:r>
              <a:rPr lang="fr-FR" dirty="0" err="1"/>
              <a:t>Sequence</a:t>
            </a:r>
            <a:endParaRPr lang="fr-FR" dirty="0"/>
          </a:p>
        </p:txBody>
      </p: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1474A8BD-3780-2745-AFF6-5D5F69626C54}"/>
              </a:ext>
            </a:extLst>
          </p:cNvPr>
          <p:cNvGrpSpPr>
            <a:grpSpLocks noChangeAspect="1"/>
          </p:cNvGrpSpPr>
          <p:nvPr/>
        </p:nvGrpSpPr>
        <p:grpSpPr>
          <a:xfrm>
            <a:off x="1276771" y="1069860"/>
            <a:ext cx="5835782" cy="3662130"/>
            <a:chOff x="542635" y="1992119"/>
            <a:chExt cx="7781043" cy="4882840"/>
          </a:xfrm>
        </p:grpSpPr>
        <p:grpSp>
          <p:nvGrpSpPr>
            <p:cNvPr id="59" name="Group 376">
              <a:extLst>
                <a:ext uri="{FF2B5EF4-FFF2-40B4-BE49-F238E27FC236}">
                  <a16:creationId xmlns:a16="http://schemas.microsoft.com/office/drawing/2014/main" id="{0E8CEEF7-0F36-1644-9B8C-89AC9139FE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5477" y="3157033"/>
              <a:ext cx="5824538" cy="93662"/>
              <a:chOff x="1094" y="2238"/>
              <a:chExt cx="3669" cy="59"/>
            </a:xfrm>
          </p:grpSpPr>
          <p:sp>
            <p:nvSpPr>
              <p:cNvPr id="101" name="Line 377">
                <a:extLst>
                  <a:ext uri="{FF2B5EF4-FFF2-40B4-BE49-F238E27FC236}">
                    <a16:creationId xmlns:a16="http://schemas.microsoft.com/office/drawing/2014/main" id="{FA1B78A1-39D7-D04D-B574-8CC45BB116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4" y="2238"/>
                <a:ext cx="689" cy="0"/>
              </a:xfrm>
              <a:prstGeom prst="line">
                <a:avLst/>
              </a:prstGeom>
              <a:solidFill>
                <a:srgbClr val="2980B9"/>
              </a:solidFill>
              <a:ln w="39688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Line 378">
                <a:extLst>
                  <a:ext uri="{FF2B5EF4-FFF2-40B4-BE49-F238E27FC236}">
                    <a16:creationId xmlns:a16="http://schemas.microsoft.com/office/drawing/2014/main" id="{3176D63B-2432-6242-8088-4ABB06DF97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1" y="2246"/>
                <a:ext cx="632" cy="1"/>
              </a:xfrm>
              <a:prstGeom prst="line">
                <a:avLst/>
              </a:prstGeom>
              <a:solidFill>
                <a:srgbClr val="2980B9"/>
              </a:solidFill>
              <a:ln w="39688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Line 379">
                <a:extLst>
                  <a:ext uri="{FF2B5EF4-FFF2-40B4-BE49-F238E27FC236}">
                    <a16:creationId xmlns:a16="http://schemas.microsoft.com/office/drawing/2014/main" id="{947FD116-7FDB-6045-AE51-8F5EF22EFF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9" y="2297"/>
                <a:ext cx="90" cy="0"/>
              </a:xfrm>
              <a:prstGeom prst="line">
                <a:avLst/>
              </a:prstGeom>
              <a:solidFill>
                <a:srgbClr val="2980B9"/>
              </a:solidFill>
              <a:ln w="39688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Line 380">
                <a:extLst>
                  <a:ext uri="{FF2B5EF4-FFF2-40B4-BE49-F238E27FC236}">
                    <a16:creationId xmlns:a16="http://schemas.microsoft.com/office/drawing/2014/main" id="{55CADA93-7003-C244-A650-DD8237FDDD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1" y="2297"/>
                <a:ext cx="89" cy="0"/>
              </a:xfrm>
              <a:prstGeom prst="line">
                <a:avLst/>
              </a:prstGeom>
              <a:solidFill>
                <a:srgbClr val="2980B9"/>
              </a:solidFill>
              <a:ln w="39688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Line 381">
                <a:extLst>
                  <a:ext uri="{FF2B5EF4-FFF2-40B4-BE49-F238E27FC236}">
                    <a16:creationId xmlns:a16="http://schemas.microsoft.com/office/drawing/2014/main" id="{5989AFC0-2C3A-C547-BBE5-F082865FC0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62" y="2250"/>
                <a:ext cx="377" cy="16"/>
              </a:xfrm>
              <a:prstGeom prst="line">
                <a:avLst/>
              </a:prstGeom>
              <a:solidFill>
                <a:srgbClr val="2980B9"/>
              </a:solidFill>
              <a:ln w="39688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Line 382">
                <a:extLst>
                  <a:ext uri="{FF2B5EF4-FFF2-40B4-BE49-F238E27FC236}">
                    <a16:creationId xmlns:a16="http://schemas.microsoft.com/office/drawing/2014/main" id="{E78E47E5-4181-B54A-BC44-079C5EAF6C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0" y="2247"/>
                <a:ext cx="425" cy="28"/>
              </a:xfrm>
              <a:prstGeom prst="line">
                <a:avLst/>
              </a:prstGeom>
              <a:solidFill>
                <a:srgbClr val="2980B9"/>
              </a:solidFill>
              <a:ln w="39688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0" name="Rectangle 386">
              <a:extLst>
                <a:ext uri="{FF2B5EF4-FFF2-40B4-BE49-F238E27FC236}">
                  <a16:creationId xmlns:a16="http://schemas.microsoft.com/office/drawing/2014/main" id="{EDE8FE5B-47F8-6A41-BC22-534472775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477" y="1992119"/>
              <a:ext cx="5904706" cy="284753"/>
            </a:xfrm>
            <a:prstGeom prst="rect">
              <a:avLst/>
            </a:prstGeom>
            <a:solidFill>
              <a:srgbClr val="2980B9"/>
            </a:solidFill>
            <a:ln w="39688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387">
              <a:extLst>
                <a:ext uri="{FF2B5EF4-FFF2-40B4-BE49-F238E27FC236}">
                  <a16:creationId xmlns:a16="http://schemas.microsoft.com/office/drawing/2014/main" id="{809D6C72-AA7D-5244-9ED8-17C29523C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9990" y="1992119"/>
              <a:ext cx="293688" cy="3595377"/>
            </a:xfrm>
            <a:prstGeom prst="rect">
              <a:avLst/>
            </a:prstGeom>
            <a:solidFill>
              <a:srgbClr val="2980B9"/>
            </a:solidFill>
            <a:ln w="39688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388">
              <a:extLst>
                <a:ext uri="{FF2B5EF4-FFF2-40B4-BE49-F238E27FC236}">
                  <a16:creationId xmlns:a16="http://schemas.microsoft.com/office/drawing/2014/main" id="{AF37AA5D-FE3B-3143-B061-74EAB1085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9602" y="4647696"/>
              <a:ext cx="292100" cy="947737"/>
            </a:xfrm>
            <a:prstGeom prst="rect">
              <a:avLst/>
            </a:prstGeom>
            <a:solidFill>
              <a:srgbClr val="2980B9"/>
            </a:solidFill>
            <a:ln w="39688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Rectangle 389">
              <a:extLst>
                <a:ext uri="{FF2B5EF4-FFF2-40B4-BE49-F238E27FC236}">
                  <a16:creationId xmlns:a16="http://schemas.microsoft.com/office/drawing/2014/main" id="{7E80A53C-BB31-C14F-9B08-320FD3763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9602" y="1992119"/>
              <a:ext cx="292100" cy="1868929"/>
            </a:xfrm>
            <a:prstGeom prst="rect">
              <a:avLst/>
            </a:prstGeom>
            <a:solidFill>
              <a:srgbClr val="2980B9"/>
            </a:solidFill>
            <a:ln w="39688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4" name="Grouper 98">
              <a:extLst>
                <a:ext uri="{FF2B5EF4-FFF2-40B4-BE49-F238E27FC236}">
                  <a16:creationId xmlns:a16="http://schemas.microsoft.com/office/drawing/2014/main" id="{FBC8E892-F3BB-8347-A14C-836190CDA42E}"/>
                </a:ext>
              </a:extLst>
            </p:cNvPr>
            <p:cNvGrpSpPr/>
            <p:nvPr/>
          </p:nvGrpSpPr>
          <p:grpSpPr>
            <a:xfrm>
              <a:off x="6627274" y="3264535"/>
              <a:ext cx="1402715" cy="90823"/>
              <a:chOff x="6728874" y="3183687"/>
              <a:chExt cx="1402715" cy="90823"/>
            </a:xfrm>
          </p:grpSpPr>
          <p:sp>
            <p:nvSpPr>
              <p:cNvPr id="99" name="Line 35">
                <a:extLst>
                  <a:ext uri="{FF2B5EF4-FFF2-40B4-BE49-F238E27FC236}">
                    <a16:creationId xmlns:a16="http://schemas.microsoft.com/office/drawing/2014/main" id="{AE88C5DE-2B49-4A45-B2C6-611C497D81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8874" y="3183687"/>
                <a:ext cx="1402715" cy="1716"/>
              </a:xfrm>
              <a:prstGeom prst="line">
                <a:avLst/>
              </a:prstGeom>
              <a:noFill/>
              <a:ln w="128588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Line 37">
                <a:extLst>
                  <a:ext uri="{FF2B5EF4-FFF2-40B4-BE49-F238E27FC236}">
                    <a16:creationId xmlns:a16="http://schemas.microsoft.com/office/drawing/2014/main" id="{21853443-373A-1A4E-8764-614B141224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8875" y="3272877"/>
                <a:ext cx="116426" cy="1633"/>
              </a:xfrm>
              <a:prstGeom prst="line">
                <a:avLst/>
              </a:prstGeom>
              <a:noFill/>
              <a:ln w="128588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5" name="Grouper 102">
              <a:extLst>
                <a:ext uri="{FF2B5EF4-FFF2-40B4-BE49-F238E27FC236}">
                  <a16:creationId xmlns:a16="http://schemas.microsoft.com/office/drawing/2014/main" id="{5EC9DD9A-23CC-564E-AE2D-981272284F53}"/>
                </a:ext>
              </a:extLst>
            </p:cNvPr>
            <p:cNvGrpSpPr/>
            <p:nvPr/>
          </p:nvGrpSpPr>
          <p:grpSpPr>
            <a:xfrm>
              <a:off x="2681702" y="3252169"/>
              <a:ext cx="1340707" cy="104823"/>
              <a:chOff x="2678527" y="3171321"/>
              <a:chExt cx="1340707" cy="104823"/>
            </a:xfrm>
          </p:grpSpPr>
          <p:sp>
            <p:nvSpPr>
              <p:cNvPr id="97" name="Line 34">
                <a:extLst>
                  <a:ext uri="{FF2B5EF4-FFF2-40B4-BE49-F238E27FC236}">
                    <a16:creationId xmlns:a16="http://schemas.microsoft.com/office/drawing/2014/main" id="{FEE7339E-E622-1944-ABAC-372B253AFE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8527" y="3171321"/>
                <a:ext cx="1340707" cy="14082"/>
              </a:xfrm>
              <a:prstGeom prst="line">
                <a:avLst/>
              </a:prstGeom>
              <a:noFill/>
              <a:ln w="128588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Line 37">
                <a:extLst>
                  <a:ext uri="{FF2B5EF4-FFF2-40B4-BE49-F238E27FC236}">
                    <a16:creationId xmlns:a16="http://schemas.microsoft.com/office/drawing/2014/main" id="{1AEA1F46-D852-1A44-ABA3-502B176787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02490" y="3274511"/>
                <a:ext cx="116426" cy="1633"/>
              </a:xfrm>
              <a:prstGeom prst="line">
                <a:avLst/>
              </a:prstGeom>
              <a:noFill/>
              <a:ln w="128588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6" name="Grouper 108">
              <a:extLst>
                <a:ext uri="{FF2B5EF4-FFF2-40B4-BE49-F238E27FC236}">
                  <a16:creationId xmlns:a16="http://schemas.microsoft.com/office/drawing/2014/main" id="{707A8C16-B49C-B94C-98E6-E9362D95729D}"/>
                </a:ext>
              </a:extLst>
            </p:cNvPr>
            <p:cNvGrpSpPr/>
            <p:nvPr/>
          </p:nvGrpSpPr>
          <p:grpSpPr>
            <a:xfrm>
              <a:off x="3962815" y="4590835"/>
              <a:ext cx="2724150" cy="2284124"/>
              <a:chOff x="3962815" y="3473235"/>
              <a:chExt cx="2724150" cy="2284124"/>
            </a:xfrm>
          </p:grpSpPr>
          <p:sp>
            <p:nvSpPr>
              <p:cNvPr id="86" name="Rectangle 30">
                <a:extLst>
                  <a:ext uri="{FF2B5EF4-FFF2-40B4-BE49-F238E27FC236}">
                    <a16:creationId xmlns:a16="http://schemas.microsoft.com/office/drawing/2014/main" id="{5F8204EC-9367-AE40-814C-79E5E0056E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165" y="3607884"/>
                <a:ext cx="2713038" cy="396875"/>
              </a:xfrm>
              <a:prstGeom prst="rect">
                <a:avLst/>
              </a:prstGeom>
              <a:solidFill>
                <a:srgbClr val="95A5A6"/>
              </a:solidFill>
              <a:ln w="12700">
                <a:solidFill>
                  <a:srgbClr val="040B25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87" name="Rectangle 31">
                <a:extLst>
                  <a:ext uri="{FF2B5EF4-FFF2-40B4-BE49-F238E27FC236}">
                    <a16:creationId xmlns:a16="http://schemas.microsoft.com/office/drawing/2014/main" id="{7C90926B-BE85-E340-917D-22779AA2B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2640" y="4004759"/>
                <a:ext cx="481013" cy="1752600"/>
              </a:xfrm>
              <a:prstGeom prst="rect">
                <a:avLst/>
              </a:prstGeom>
              <a:solidFill>
                <a:srgbClr val="95A5A6"/>
              </a:solidFill>
              <a:ln w="12700">
                <a:solidFill>
                  <a:srgbClr val="040B25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88" name="Rectangle 32">
                <a:extLst>
                  <a:ext uri="{FF2B5EF4-FFF2-40B4-BE49-F238E27FC236}">
                    <a16:creationId xmlns:a16="http://schemas.microsoft.com/office/drawing/2014/main" id="{453F73A6-FDD0-F04A-9E83-D4411EAC43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8515" y="3506284"/>
                <a:ext cx="298450" cy="498475"/>
              </a:xfrm>
              <a:prstGeom prst="rect">
                <a:avLst/>
              </a:prstGeom>
              <a:solidFill>
                <a:srgbClr val="95A5A6"/>
              </a:solidFill>
              <a:ln w="12700">
                <a:solidFill>
                  <a:srgbClr val="040B25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89" name="Rectangle 33">
                <a:extLst>
                  <a:ext uri="{FF2B5EF4-FFF2-40B4-BE49-F238E27FC236}">
                    <a16:creationId xmlns:a16="http://schemas.microsoft.com/office/drawing/2014/main" id="{8AFE6D6F-28D5-0A4A-8987-7F0C1051BA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2815" y="3506284"/>
                <a:ext cx="292100" cy="498475"/>
              </a:xfrm>
              <a:prstGeom prst="rect">
                <a:avLst/>
              </a:prstGeom>
              <a:solidFill>
                <a:srgbClr val="95A5A6"/>
              </a:solidFill>
              <a:ln w="12700">
                <a:solidFill>
                  <a:srgbClr val="040B25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90" name="Rectangle 36">
                <a:extLst>
                  <a:ext uri="{FF2B5EF4-FFF2-40B4-BE49-F238E27FC236}">
                    <a16:creationId xmlns:a16="http://schemas.microsoft.com/office/drawing/2014/main" id="{2428C636-A59A-7C4B-8FA3-0A0AADD413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2053" y="3614234"/>
                <a:ext cx="103188" cy="384175"/>
              </a:xfrm>
              <a:prstGeom prst="rect">
                <a:avLst/>
              </a:prstGeom>
              <a:solidFill>
                <a:srgbClr val="95A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91" name="Rectangle 37">
                <a:extLst>
                  <a:ext uri="{FF2B5EF4-FFF2-40B4-BE49-F238E27FC236}">
                    <a16:creationId xmlns:a16="http://schemas.microsoft.com/office/drawing/2014/main" id="{3152A967-6FF3-8848-850F-A8DA9E715A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5653" y="3614234"/>
                <a:ext cx="103188" cy="384175"/>
              </a:xfrm>
              <a:prstGeom prst="rect">
                <a:avLst/>
              </a:prstGeom>
              <a:solidFill>
                <a:srgbClr val="95A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92" name="Text Box 38">
                <a:extLst>
                  <a:ext uri="{FF2B5EF4-FFF2-40B4-BE49-F238E27FC236}">
                    <a16:creationId xmlns:a16="http://schemas.microsoft.com/office/drawing/2014/main" id="{2299A24E-0B9B-D44A-B0CA-E51D36F6E7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55065" y="3593816"/>
                <a:ext cx="957955" cy="348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charset="0"/>
                    <a:ea typeface="굴림" pitchFamily="-112" charset="-127"/>
                  </a:rPr>
                  <a:t>Cathode</a:t>
                </a:r>
              </a:p>
            </p:txBody>
          </p:sp>
          <p:sp>
            <p:nvSpPr>
              <p:cNvPr id="93" name="Rectangle 39">
                <a:extLst>
                  <a:ext uri="{FF2B5EF4-FFF2-40B4-BE49-F238E27FC236}">
                    <a16:creationId xmlns:a16="http://schemas.microsoft.com/office/drawing/2014/main" id="{A11ACE55-4FE3-1641-85FA-F0193F0D9F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8575" y="3963483"/>
                <a:ext cx="467140" cy="62417"/>
              </a:xfrm>
              <a:prstGeom prst="rect">
                <a:avLst/>
              </a:prstGeom>
              <a:solidFill>
                <a:srgbClr val="95A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94" name="Rectangle 40">
                <a:extLst>
                  <a:ext uri="{FF2B5EF4-FFF2-40B4-BE49-F238E27FC236}">
                    <a16:creationId xmlns:a16="http://schemas.microsoft.com/office/drawing/2014/main" id="{2810D5CF-A146-F249-AD78-7594FFB25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0128" y="3607884"/>
                <a:ext cx="42863" cy="2149475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95" name="Oval 34">
                <a:extLst>
                  <a:ext uri="{FF2B5EF4-FFF2-40B4-BE49-F238E27FC236}">
                    <a16:creationId xmlns:a16="http://schemas.microsoft.com/office/drawing/2014/main" id="{36015D9F-09C4-3944-9433-FBE86E78C2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2190" y="3474534"/>
                <a:ext cx="136525" cy="139700"/>
              </a:xfrm>
              <a:prstGeom prst="ellipse">
                <a:avLst/>
              </a:prstGeom>
              <a:solidFill>
                <a:srgbClr val="3366FF"/>
              </a:solidFill>
              <a:ln w="28575">
                <a:solidFill>
                  <a:srgbClr val="2C292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96" name="Oval 34">
                <a:extLst>
                  <a:ext uri="{FF2B5EF4-FFF2-40B4-BE49-F238E27FC236}">
                    <a16:creationId xmlns:a16="http://schemas.microsoft.com/office/drawing/2014/main" id="{57DE8E97-075F-964A-8F05-4E42C1A7B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3703" y="3473235"/>
                <a:ext cx="136525" cy="139700"/>
              </a:xfrm>
              <a:prstGeom prst="ellipse">
                <a:avLst/>
              </a:prstGeom>
              <a:solidFill>
                <a:srgbClr val="3366FF"/>
              </a:solidFill>
              <a:ln w="28575">
                <a:solidFill>
                  <a:srgbClr val="2C292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</p:grpSp>
        <p:sp>
          <p:nvSpPr>
            <p:cNvPr id="67" name="Rectangle à coins arrondis 66">
              <a:extLst>
                <a:ext uri="{FF2B5EF4-FFF2-40B4-BE49-F238E27FC236}">
                  <a16:creationId xmlns:a16="http://schemas.microsoft.com/office/drawing/2014/main" id="{2E852548-7857-6E4A-A5C0-FDEC1ED66937}"/>
                </a:ext>
              </a:extLst>
            </p:cNvPr>
            <p:cNvSpPr/>
            <p:nvPr/>
          </p:nvSpPr>
          <p:spPr>
            <a:xfrm>
              <a:off x="542635" y="2777067"/>
              <a:ext cx="1688974" cy="525994"/>
            </a:xfrm>
            <a:prstGeom prst="roundRect">
              <a:avLst/>
            </a:prstGeom>
            <a:gradFill rotWithShape="1">
              <a:gsLst>
                <a:gs pos="0">
                  <a:srgbClr val="2980B9"/>
                </a:gs>
                <a:gs pos="100000">
                  <a:srgbClr val="2980B9">
                    <a:alpha val="25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굴림" pitchFamily="-112" charset="-127"/>
                  <a:cs typeface="+mn-cs"/>
                </a:rPr>
                <a:t>Shuttle Loading</a:t>
              </a:r>
            </a:p>
          </p:txBody>
        </p:sp>
        <p:sp>
          <p:nvSpPr>
            <p:cNvPr id="68" name="Rectangle 388">
              <a:extLst>
                <a:ext uri="{FF2B5EF4-FFF2-40B4-BE49-F238E27FC236}">
                  <a16:creationId xmlns:a16="http://schemas.microsoft.com/office/drawing/2014/main" id="{03F9C6E3-736A-E043-ACBD-00C1928EC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672" y="4647697"/>
              <a:ext cx="851006" cy="293472"/>
            </a:xfrm>
            <a:prstGeom prst="rect">
              <a:avLst/>
            </a:prstGeom>
            <a:solidFill>
              <a:srgbClr val="2980B9"/>
            </a:solidFill>
            <a:ln w="39688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Rectangle 388">
              <a:extLst>
                <a:ext uri="{FF2B5EF4-FFF2-40B4-BE49-F238E27FC236}">
                  <a16:creationId xmlns:a16="http://schemas.microsoft.com/office/drawing/2014/main" id="{1F383F1F-CE24-7842-A5FE-60CBD2F47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672" y="3567576"/>
              <a:ext cx="851006" cy="293472"/>
            </a:xfrm>
            <a:prstGeom prst="rect">
              <a:avLst/>
            </a:prstGeom>
            <a:solidFill>
              <a:srgbClr val="2980B9"/>
            </a:solidFill>
            <a:ln w="39688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0" name="Grouper 12">
              <a:extLst>
                <a:ext uri="{FF2B5EF4-FFF2-40B4-BE49-F238E27FC236}">
                  <a16:creationId xmlns:a16="http://schemas.microsoft.com/office/drawing/2014/main" id="{2C74F91B-0F76-1640-AE55-16BC4F3B899F}"/>
                </a:ext>
              </a:extLst>
            </p:cNvPr>
            <p:cNvGrpSpPr/>
            <p:nvPr/>
          </p:nvGrpSpPr>
          <p:grpSpPr>
            <a:xfrm>
              <a:off x="2400715" y="4071433"/>
              <a:ext cx="4445000" cy="225425"/>
              <a:chOff x="2400715" y="4071433"/>
              <a:chExt cx="4445000" cy="225425"/>
            </a:xfrm>
          </p:grpSpPr>
          <p:grpSp>
            <p:nvGrpSpPr>
              <p:cNvPr id="71" name="Group 22">
                <a:extLst>
                  <a:ext uri="{FF2B5EF4-FFF2-40B4-BE49-F238E27FC236}">
                    <a16:creationId xmlns:a16="http://schemas.microsoft.com/office/drawing/2014/main" id="{D0ABF7D6-39D3-0946-BFC9-3D07AA7DD7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715" y="4071433"/>
                <a:ext cx="4445000" cy="225425"/>
                <a:chOff x="1091" y="2814"/>
                <a:chExt cx="2800" cy="142"/>
              </a:xfrm>
            </p:grpSpPr>
            <p:grpSp>
              <p:nvGrpSpPr>
                <p:cNvPr id="80" name="Group 23">
                  <a:extLst>
                    <a:ext uri="{FF2B5EF4-FFF2-40B4-BE49-F238E27FC236}">
                      <a16:creationId xmlns:a16="http://schemas.microsoft.com/office/drawing/2014/main" id="{0425CDB4-21E7-1342-AB76-67BF8CB255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91" y="2828"/>
                  <a:ext cx="2800" cy="128"/>
                  <a:chOff x="1091" y="2828"/>
                  <a:chExt cx="2800" cy="128"/>
                </a:xfrm>
              </p:grpSpPr>
              <p:sp>
                <p:nvSpPr>
                  <p:cNvPr id="82" name="Rectangle 24">
                    <a:extLst>
                      <a:ext uri="{FF2B5EF4-FFF2-40B4-BE49-F238E27FC236}">
                        <a16:creationId xmlns:a16="http://schemas.microsoft.com/office/drawing/2014/main" id="{DB701C95-BA02-674A-9FFF-782B861B6E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91" y="2884"/>
                    <a:ext cx="972" cy="72"/>
                  </a:xfrm>
                  <a:prstGeom prst="rect">
                    <a:avLst/>
                  </a:prstGeom>
                  <a:solidFill>
                    <a:srgbClr val="2C292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</a:endParaRPr>
                  </a:p>
                </p:txBody>
              </p:sp>
              <p:sp>
                <p:nvSpPr>
                  <p:cNvPr id="83" name="Rectangle 25">
                    <a:extLst>
                      <a:ext uri="{FF2B5EF4-FFF2-40B4-BE49-F238E27FC236}">
                        <a16:creationId xmlns:a16="http://schemas.microsoft.com/office/drawing/2014/main" id="{7A9626EE-E7B9-4546-A24D-BEC21EED7B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91" y="2832"/>
                    <a:ext cx="944" cy="60"/>
                  </a:xfrm>
                  <a:prstGeom prst="rect">
                    <a:avLst/>
                  </a:prstGeom>
                  <a:solidFill>
                    <a:srgbClr val="2C292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</a:endParaRPr>
                  </a:p>
                </p:txBody>
              </p:sp>
              <p:sp>
                <p:nvSpPr>
                  <p:cNvPr id="84" name="Rectangle 26">
                    <a:extLst>
                      <a:ext uri="{FF2B5EF4-FFF2-40B4-BE49-F238E27FC236}">
                        <a16:creationId xmlns:a16="http://schemas.microsoft.com/office/drawing/2014/main" id="{98291718-6CF7-B045-8566-F737325AF3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31" y="2828"/>
                    <a:ext cx="60" cy="64"/>
                  </a:xfrm>
                  <a:prstGeom prst="rect">
                    <a:avLst/>
                  </a:prstGeom>
                  <a:solidFill>
                    <a:srgbClr val="2C292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</a:endParaRPr>
                  </a:p>
                </p:txBody>
              </p:sp>
              <p:sp>
                <p:nvSpPr>
                  <p:cNvPr id="85" name="Rectangle 27">
                    <a:extLst>
                      <a:ext uri="{FF2B5EF4-FFF2-40B4-BE49-F238E27FC236}">
                        <a16:creationId xmlns:a16="http://schemas.microsoft.com/office/drawing/2014/main" id="{5144B179-468F-E54B-A36A-C49B9963BC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07" y="2884"/>
                    <a:ext cx="84" cy="72"/>
                  </a:xfrm>
                  <a:prstGeom prst="rect">
                    <a:avLst/>
                  </a:prstGeom>
                  <a:solidFill>
                    <a:srgbClr val="2C292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</a:endParaRPr>
                  </a:p>
                </p:txBody>
              </p:sp>
            </p:grpSp>
            <p:sp>
              <p:nvSpPr>
                <p:cNvPr id="81" name="Rectangle 28">
                  <a:extLst>
                    <a:ext uri="{FF2B5EF4-FFF2-40B4-BE49-F238E27FC236}">
                      <a16:creationId xmlns:a16="http://schemas.microsoft.com/office/drawing/2014/main" id="{51340EAA-EFD2-0D48-B2E6-5FCBA5A61F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61" y="2814"/>
                  <a:ext cx="480" cy="1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charset="0"/>
                      <a:ea typeface="굴림" pitchFamily="-112" charset="-127"/>
                    </a:rPr>
                    <a:t>Loading tool</a:t>
                  </a:r>
                  <a:endParaRPr kumimoji="0" lang="en-US" altLang="ko-K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charset="0"/>
                    <a:ea typeface="굴림" pitchFamily="-112" charset="-127"/>
                  </a:endParaRPr>
                </a:p>
              </p:txBody>
            </p:sp>
          </p:grpSp>
          <p:grpSp>
            <p:nvGrpSpPr>
              <p:cNvPr id="72" name="Grouper 64">
                <a:extLst>
                  <a:ext uri="{FF2B5EF4-FFF2-40B4-BE49-F238E27FC236}">
                    <a16:creationId xmlns:a16="http://schemas.microsoft.com/office/drawing/2014/main" id="{AAAEA3C9-15B7-4C49-A2AB-420411463E65}"/>
                  </a:ext>
                </a:extLst>
              </p:cNvPr>
              <p:cNvGrpSpPr/>
              <p:nvPr/>
            </p:nvGrpSpPr>
            <p:grpSpPr>
              <a:xfrm>
                <a:off x="3913603" y="4093599"/>
                <a:ext cx="2822575" cy="182563"/>
                <a:chOff x="3913603" y="3395172"/>
                <a:chExt cx="2822575" cy="182563"/>
              </a:xfrm>
            </p:grpSpPr>
            <p:grpSp>
              <p:nvGrpSpPr>
                <p:cNvPr id="73" name="Group 46">
                  <a:extLst>
                    <a:ext uri="{FF2B5EF4-FFF2-40B4-BE49-F238E27FC236}">
                      <a16:creationId xmlns:a16="http://schemas.microsoft.com/office/drawing/2014/main" id="{A998DC0F-3E3C-DC4A-9FCA-EB36198802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13603" y="3395172"/>
                  <a:ext cx="2822575" cy="182563"/>
                  <a:chOff x="2040" y="2828"/>
                  <a:chExt cx="1778" cy="115"/>
                </a:xfrm>
              </p:grpSpPr>
              <p:sp>
                <p:nvSpPr>
                  <p:cNvPr id="76" name="Rectangle 47">
                    <a:extLst>
                      <a:ext uri="{FF2B5EF4-FFF2-40B4-BE49-F238E27FC236}">
                        <a16:creationId xmlns:a16="http://schemas.microsoft.com/office/drawing/2014/main" id="{38E681C0-11C2-164E-AB06-2B0811F58C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76" y="2873"/>
                    <a:ext cx="1306" cy="70"/>
                  </a:xfrm>
                  <a:prstGeom prst="rect">
                    <a:avLst/>
                  </a:prstGeom>
                  <a:solidFill>
                    <a:srgbClr val="80808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</a:endParaRPr>
                  </a:p>
                </p:txBody>
              </p:sp>
              <p:sp>
                <p:nvSpPr>
                  <p:cNvPr id="77" name="Rectangle 48">
                    <a:extLst>
                      <a:ext uri="{FF2B5EF4-FFF2-40B4-BE49-F238E27FC236}">
                        <a16:creationId xmlns:a16="http://schemas.microsoft.com/office/drawing/2014/main" id="{F165EBCF-5793-8C4D-83AF-EAEF3BB2B0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40" y="2831"/>
                    <a:ext cx="663" cy="53"/>
                  </a:xfrm>
                  <a:prstGeom prst="rect">
                    <a:avLst/>
                  </a:prstGeom>
                  <a:solidFill>
                    <a:srgbClr val="80808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78" name="Rectangle 49">
                    <a:extLst>
                      <a:ext uri="{FF2B5EF4-FFF2-40B4-BE49-F238E27FC236}">
                        <a16:creationId xmlns:a16="http://schemas.microsoft.com/office/drawing/2014/main" id="{4DD3B989-C115-3843-BE61-B445501106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141" y="2828"/>
                    <a:ext cx="677" cy="56"/>
                  </a:xfrm>
                  <a:prstGeom prst="rect">
                    <a:avLst/>
                  </a:prstGeom>
                  <a:solidFill>
                    <a:srgbClr val="80808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</a:endParaRPr>
                  </a:p>
                </p:txBody>
              </p:sp>
              <p:sp>
                <p:nvSpPr>
                  <p:cNvPr id="79" name="Rectangle 51">
                    <a:extLst>
                      <a:ext uri="{FF2B5EF4-FFF2-40B4-BE49-F238E27FC236}">
                        <a16:creationId xmlns:a16="http://schemas.microsoft.com/office/drawing/2014/main" id="{3D3D9502-443F-E243-B1F6-10E828BC77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80" y="2878"/>
                    <a:ext cx="1298" cy="45"/>
                  </a:xfrm>
                  <a:prstGeom prst="rect">
                    <a:avLst/>
                  </a:pr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</a:endParaRPr>
                  </a:p>
                </p:txBody>
              </p:sp>
            </p:grpSp>
            <p:sp>
              <p:nvSpPr>
                <p:cNvPr id="74" name="Rectangle 53">
                  <a:extLst>
                    <a:ext uri="{FF2B5EF4-FFF2-40B4-BE49-F238E27FC236}">
                      <a16:creationId xmlns:a16="http://schemas.microsoft.com/office/drawing/2014/main" id="{F6811386-B97E-FB43-BED6-5552C152AA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78815" y="3414251"/>
                  <a:ext cx="669925" cy="66675"/>
                </a:xfrm>
                <a:prstGeom prst="rect">
                  <a:avLst/>
                </a:prstGeom>
                <a:solidFill>
                  <a:srgbClr val="2980B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75" name="Rectangle 54">
                  <a:extLst>
                    <a:ext uri="{FF2B5EF4-FFF2-40B4-BE49-F238E27FC236}">
                      <a16:creationId xmlns:a16="http://schemas.microsoft.com/office/drawing/2014/main" id="{4475EE1C-0AB8-3944-B019-00C5F6EB92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70978" y="3395172"/>
                  <a:ext cx="434975" cy="1682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itchFamily="-106" charset="0"/>
                      <a:ea typeface="굴림" pitchFamily="-106" charset="-127"/>
                      <a:cs typeface="굴림" pitchFamily="-106" charset="-127"/>
                    </a:rPr>
                    <a:t>Shuttle</a:t>
                  </a:r>
                </a:p>
              </p:txBody>
            </p:sp>
          </p:grpSp>
        </p:grpSp>
      </p:grpSp>
      <p:sp>
        <p:nvSpPr>
          <p:cNvPr id="107" name="ZoneTexte 106">
            <a:extLst>
              <a:ext uri="{FF2B5EF4-FFF2-40B4-BE49-F238E27FC236}">
                <a16:creationId xmlns:a16="http://schemas.microsoft.com/office/drawing/2014/main" id="{D45B4787-38BB-F14F-9E32-17A39D16C1E5}"/>
              </a:ext>
            </a:extLst>
          </p:cNvPr>
          <p:cNvSpPr txBox="1"/>
          <p:nvPr/>
        </p:nvSpPr>
        <p:spPr>
          <a:xfrm>
            <a:off x="8189135" y="1125822"/>
            <a:ext cx="764266" cy="830997"/>
          </a:xfrm>
          <a:prstGeom prst="rect">
            <a:avLst/>
          </a:prstGeom>
          <a:solidFill>
            <a:srgbClr val="4972AB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1</a:t>
            </a:r>
            <a:endParaRPr lang="fr-FR" sz="1400" dirty="0">
              <a:solidFill>
                <a:srgbClr val="FFFFFF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108748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pptx CORIAL">
  <a:themeElements>
    <a:clrScheme name="CORIAL identity">
      <a:dk1>
        <a:srgbClr val="E75326"/>
      </a:dk1>
      <a:lt1>
        <a:srgbClr val="FFFFFF"/>
      </a:lt1>
      <a:dk2>
        <a:srgbClr val="E75326"/>
      </a:dk2>
      <a:lt2>
        <a:srgbClr val="FFFFFF"/>
      </a:lt2>
      <a:accent1>
        <a:srgbClr val="868685"/>
      </a:accent1>
      <a:accent2>
        <a:srgbClr val="868685"/>
      </a:accent2>
      <a:accent3>
        <a:srgbClr val="868685"/>
      </a:accent3>
      <a:accent4>
        <a:srgbClr val="868685"/>
      </a:accent4>
      <a:accent5>
        <a:srgbClr val="868685"/>
      </a:accent5>
      <a:accent6>
        <a:srgbClr val="868685"/>
      </a:accent6>
      <a:hlink>
        <a:srgbClr val="E75326"/>
      </a:hlink>
      <a:folHlink>
        <a:srgbClr val="E753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x CORIAL 16x9" id="{20D01AA6-D4DF-8A4A-A701-FF7302213E91}" vid="{28110811-818E-6B47-92D7-38228C39C03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he Zero_Colorful Scheme">
    <a:dk1>
      <a:sysClr val="windowText" lastClr="000000"/>
    </a:dk1>
    <a:lt1>
      <a:sysClr val="window" lastClr="FFFFFF"/>
    </a:lt1>
    <a:dk2>
      <a:srgbClr val="2980B9"/>
    </a:dk2>
    <a:lt2>
      <a:srgbClr val="16A085"/>
    </a:lt2>
    <a:accent1>
      <a:srgbClr val="9BBB59"/>
    </a:accent1>
    <a:accent2>
      <a:srgbClr val="F39C12"/>
    </a:accent2>
    <a:accent3>
      <a:srgbClr val="C0392B"/>
    </a:accent3>
    <a:accent4>
      <a:srgbClr val="4B2C50"/>
    </a:accent4>
    <a:accent5>
      <a:srgbClr val="2C3E50"/>
    </a:accent5>
    <a:accent6>
      <a:srgbClr val="95A5A6"/>
    </a:accent6>
    <a:hlink>
      <a:srgbClr val="000000"/>
    </a:hlink>
    <a:folHlink>
      <a:srgbClr val="00000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he Zero_Colorful Scheme">
    <a:dk1>
      <a:sysClr val="windowText" lastClr="000000"/>
    </a:dk1>
    <a:lt1>
      <a:sysClr val="window" lastClr="FFFFFF"/>
    </a:lt1>
    <a:dk2>
      <a:srgbClr val="2980B9"/>
    </a:dk2>
    <a:lt2>
      <a:srgbClr val="16A085"/>
    </a:lt2>
    <a:accent1>
      <a:srgbClr val="9BBB59"/>
    </a:accent1>
    <a:accent2>
      <a:srgbClr val="F39C12"/>
    </a:accent2>
    <a:accent3>
      <a:srgbClr val="C0392B"/>
    </a:accent3>
    <a:accent4>
      <a:srgbClr val="4B2C50"/>
    </a:accent4>
    <a:accent5>
      <a:srgbClr val="2C3E50"/>
    </a:accent5>
    <a:accent6>
      <a:srgbClr val="95A5A6"/>
    </a:accent6>
    <a:hlink>
      <a:srgbClr val="000000"/>
    </a:hlink>
    <a:folHlink>
      <a:srgbClr val="00000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he Zero_Colorful Scheme">
    <a:dk1>
      <a:sysClr val="windowText" lastClr="000000"/>
    </a:dk1>
    <a:lt1>
      <a:sysClr val="window" lastClr="FFFFFF"/>
    </a:lt1>
    <a:dk2>
      <a:srgbClr val="2980B9"/>
    </a:dk2>
    <a:lt2>
      <a:srgbClr val="16A085"/>
    </a:lt2>
    <a:accent1>
      <a:srgbClr val="9BBB59"/>
    </a:accent1>
    <a:accent2>
      <a:srgbClr val="F39C12"/>
    </a:accent2>
    <a:accent3>
      <a:srgbClr val="C0392B"/>
    </a:accent3>
    <a:accent4>
      <a:srgbClr val="4B2C50"/>
    </a:accent4>
    <a:accent5>
      <a:srgbClr val="2C3E50"/>
    </a:accent5>
    <a:accent6>
      <a:srgbClr val="95A5A6"/>
    </a:accent6>
    <a:hlink>
      <a:srgbClr val="000000"/>
    </a:hlink>
    <a:folHlink>
      <a:srgbClr val="00000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The Zero_Colorful Scheme">
    <a:dk1>
      <a:sysClr val="windowText" lastClr="000000"/>
    </a:dk1>
    <a:lt1>
      <a:sysClr val="window" lastClr="FFFFFF"/>
    </a:lt1>
    <a:dk2>
      <a:srgbClr val="2980B9"/>
    </a:dk2>
    <a:lt2>
      <a:srgbClr val="16A085"/>
    </a:lt2>
    <a:accent1>
      <a:srgbClr val="9BBB59"/>
    </a:accent1>
    <a:accent2>
      <a:srgbClr val="F39C12"/>
    </a:accent2>
    <a:accent3>
      <a:srgbClr val="C0392B"/>
    </a:accent3>
    <a:accent4>
      <a:srgbClr val="4B2C50"/>
    </a:accent4>
    <a:accent5>
      <a:srgbClr val="2C3E50"/>
    </a:accent5>
    <a:accent6>
      <a:srgbClr val="95A5A6"/>
    </a:accent6>
    <a:hlink>
      <a:srgbClr val="000000"/>
    </a:hlink>
    <a:folHlink>
      <a:srgbClr val="00000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 pptx CORIAL</Template>
  <TotalTime>201</TotalTime>
  <Words>1056</Words>
  <Application>Microsoft Office PowerPoint</Application>
  <PresentationFormat>Affichage à l'écran (16:9)</PresentationFormat>
  <Paragraphs>334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42" baseType="lpstr">
      <vt:lpstr>굴림</vt:lpstr>
      <vt:lpstr>ＭＳ Ｐゴシック</vt:lpstr>
      <vt:lpstr>Arial</vt:lpstr>
      <vt:lpstr>Calibri</vt:lpstr>
      <vt:lpstr>Century Gothic</vt:lpstr>
      <vt:lpstr>Lato Black</vt:lpstr>
      <vt:lpstr>Lato Bold</vt:lpstr>
      <vt:lpstr>Lato Light</vt:lpstr>
      <vt:lpstr>Mangal</vt:lpstr>
      <vt:lpstr>Roboto Black</vt:lpstr>
      <vt:lpstr>Roboto Light</vt:lpstr>
      <vt:lpstr>Wingdings</vt:lpstr>
      <vt:lpstr>Template pptx CORIAL</vt:lpstr>
      <vt:lpstr>Présentation PowerPoint</vt:lpstr>
      <vt:lpstr>Corial 210RL</vt:lpstr>
      <vt:lpstr>System description Corial 210RL</vt:lpstr>
      <vt:lpstr>System description</vt:lpstr>
      <vt:lpstr>System description </vt:lpstr>
      <vt:lpstr>System description </vt:lpstr>
      <vt:lpstr>Standard rie source corial 210RL</vt:lpstr>
      <vt:lpstr>Rie source</vt:lpstr>
      <vt:lpstr>Rie source</vt:lpstr>
      <vt:lpstr>Rie source</vt:lpstr>
      <vt:lpstr>Rie source</vt:lpstr>
      <vt:lpstr>Performances rie processes corial 210RL</vt:lpstr>
      <vt:lpstr>RIE OF Si, OXIDES AND NITRIDES</vt:lpstr>
      <vt:lpstr>Rie of metals</vt:lpstr>
      <vt:lpstr>Rie of metals</vt:lpstr>
      <vt:lpstr>Rie of III-V compounds</vt:lpstr>
      <vt:lpstr>High etch rates</vt:lpstr>
      <vt:lpstr>Rie source for sputter-etch Corial 210RL</vt:lpstr>
      <vt:lpstr>Sputter etch</vt:lpstr>
      <vt:lpstr>Sputter etch</vt:lpstr>
      <vt:lpstr>Shuttle holding approach corial 210RL</vt:lpstr>
      <vt:lpstr>Shuttle holding approach</vt:lpstr>
      <vt:lpstr>Shuttle holding approach</vt:lpstr>
      <vt:lpstr>Shuttle holding approach</vt:lpstr>
      <vt:lpstr>usability corial 210RL</vt:lpstr>
      <vt:lpstr>Process control software</vt:lpstr>
      <vt:lpstr>Reprocessing software</vt:lpstr>
      <vt:lpstr>End point detection</vt:lpstr>
      <vt:lpstr>Corial 210RL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Elsa BERNARD-MOULIN</dc:creator>
  <cp:lastModifiedBy>Jean-Pierre ROCH</cp:lastModifiedBy>
  <cp:revision>14</cp:revision>
  <cp:lastPrinted>2018-07-10T10:05:16Z</cp:lastPrinted>
  <dcterms:created xsi:type="dcterms:W3CDTF">2018-07-10T09:29:41Z</dcterms:created>
  <dcterms:modified xsi:type="dcterms:W3CDTF">2018-09-05T15:32:48Z</dcterms:modified>
</cp:coreProperties>
</file>