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75" r:id="rId5"/>
    <p:sldId id="276" r:id="rId6"/>
    <p:sldId id="277" r:id="rId7"/>
    <p:sldId id="268" r:id="rId8"/>
    <p:sldId id="278" r:id="rId9"/>
    <p:sldId id="279" r:id="rId10"/>
    <p:sldId id="274" r:id="rId11"/>
    <p:sldId id="280" r:id="rId12"/>
    <p:sldId id="293" r:id="rId13"/>
    <p:sldId id="281" r:id="rId14"/>
    <p:sldId id="282" r:id="rId15"/>
    <p:sldId id="294" r:id="rId16"/>
    <p:sldId id="288" r:id="rId17"/>
    <p:sldId id="283" r:id="rId18"/>
    <p:sldId id="271" r:id="rId19"/>
    <p:sldId id="289" r:id="rId20"/>
    <p:sldId id="286" r:id="rId21"/>
    <p:sldId id="284" r:id="rId22"/>
    <p:sldId id="290" r:id="rId23"/>
    <p:sldId id="296" r:id="rId24"/>
    <p:sldId id="291" r:id="rId25"/>
    <p:sldId id="292" r:id="rId26"/>
    <p:sldId id="295" r:id="rId2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2"/>
    <a:srgbClr val="4972AB"/>
    <a:srgbClr val="E75326"/>
    <a:srgbClr val="868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/>
    <p:restoredTop sz="94665"/>
  </p:normalViewPr>
  <p:slideViewPr>
    <p:cSldViewPr>
      <p:cViewPr varScale="1">
        <p:scale>
          <a:sx n="151" d="100"/>
          <a:sy n="151" d="100"/>
        </p:scale>
        <p:origin x="60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B49-BE49-BD1E-B4F94E7761C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B49-BE49-BD1E-B4F94E7761C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49-BE49-BD1E-B4F94E776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F26-B144-B0E4-66FE76720A95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F26-B144-B0E4-66FE76720A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26-B144-B0E4-66FE76720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BC5-7C41-B55B-E112490DFA3C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BC5-7C41-B55B-E112490DFA3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C5-7C41-B55B-E112490DF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B49-BE49-BD1E-B4F94E7761C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B49-BE49-BD1E-B4F94E7761C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49-BE49-BD1E-B4F94E776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F26-B144-B0E4-66FE76720A95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F26-B144-B0E4-66FE76720A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26-B144-B0E4-66FE76720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BC5-7C41-B55B-E112490DFA3C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BC5-7C41-B55B-E112490DFA3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C5-7C41-B55B-E112490DF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9653A-D479-2B47-AF5B-4320CE4CE205}" type="doc">
      <dgm:prSet loTypeId="urn:microsoft.com/office/officeart/2008/layout/PictureGrid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2DB8BD-0594-4248-A673-40F2B9B0CE50}">
      <dgm:prSet phldrT="[Texte]"/>
      <dgm:spPr/>
      <dgm:t>
        <a:bodyPr/>
        <a:lstStyle/>
        <a:p>
          <a:pPr algn="ctr"/>
          <a:r>
            <a:rPr lang="fr-FR" dirty="0"/>
            <a:t>5’’x5’’ </a:t>
          </a:r>
          <a:r>
            <a:rPr lang="fr-FR" dirty="0" err="1"/>
            <a:t>photomask</a:t>
          </a:r>
          <a:endParaRPr lang="fr-FR" dirty="0"/>
        </a:p>
      </dgm:t>
    </dgm:pt>
    <dgm:pt modelId="{A34123DF-C18D-AB48-B8F7-FE7C119976D7}" type="parTrans" cxnId="{D55EEDF5-A3D3-B04E-A917-B6BF2B65D591}">
      <dgm:prSet/>
      <dgm:spPr/>
      <dgm:t>
        <a:bodyPr/>
        <a:lstStyle/>
        <a:p>
          <a:endParaRPr lang="fr-FR"/>
        </a:p>
      </dgm:t>
    </dgm:pt>
    <dgm:pt modelId="{A5321250-A2AE-654C-A407-AE29DCC7CF77}" type="sibTrans" cxnId="{D55EEDF5-A3D3-B04E-A917-B6BF2B65D591}">
      <dgm:prSet/>
      <dgm:spPr/>
      <dgm:t>
        <a:bodyPr/>
        <a:lstStyle/>
        <a:p>
          <a:endParaRPr lang="fr-FR"/>
        </a:p>
      </dgm:t>
    </dgm:pt>
    <dgm:pt modelId="{32C3F9B2-5F0F-B641-B419-F6C467E2DAD0}">
      <dgm:prSet phldrT="[Texte]"/>
      <dgm:spPr/>
      <dgm:t>
        <a:bodyPr/>
        <a:lstStyle/>
        <a:p>
          <a:pPr algn="ctr"/>
          <a:r>
            <a:rPr lang="fr-FR" dirty="0"/>
            <a:t>6’’x6’’ </a:t>
          </a:r>
          <a:r>
            <a:rPr lang="fr-FR" dirty="0" err="1"/>
            <a:t>photomask</a:t>
          </a:r>
          <a:endParaRPr lang="fr-FR" dirty="0"/>
        </a:p>
      </dgm:t>
    </dgm:pt>
    <dgm:pt modelId="{69C60FB9-94F7-DF4E-9518-1EA7B2950178}" type="parTrans" cxnId="{953F9161-C5F8-C244-B4CD-F0570A12C36F}">
      <dgm:prSet/>
      <dgm:spPr/>
      <dgm:t>
        <a:bodyPr/>
        <a:lstStyle/>
        <a:p>
          <a:endParaRPr lang="fr-FR"/>
        </a:p>
      </dgm:t>
    </dgm:pt>
    <dgm:pt modelId="{33D8203D-2487-694A-B60F-3551E14BC1A3}" type="sibTrans" cxnId="{953F9161-C5F8-C244-B4CD-F0570A12C36F}">
      <dgm:prSet/>
      <dgm:spPr/>
      <dgm:t>
        <a:bodyPr/>
        <a:lstStyle/>
        <a:p>
          <a:endParaRPr lang="fr-FR"/>
        </a:p>
      </dgm:t>
    </dgm:pt>
    <dgm:pt modelId="{76F5BE9C-2CFC-4E4B-8044-7FFAECA1BC81}">
      <dgm:prSet phldrT="[Texte]"/>
      <dgm:spPr/>
      <dgm:t>
        <a:bodyPr/>
        <a:lstStyle/>
        <a:p>
          <a:pPr algn="ctr"/>
          <a:r>
            <a:rPr lang="fr-FR" dirty="0"/>
            <a:t>7’’x7’’ </a:t>
          </a:r>
          <a:r>
            <a:rPr lang="fr-FR" dirty="0" err="1"/>
            <a:t>photomask</a:t>
          </a:r>
          <a:endParaRPr lang="fr-FR" dirty="0"/>
        </a:p>
      </dgm:t>
    </dgm:pt>
    <dgm:pt modelId="{C255F44B-F1AF-F14B-A648-8B8EC062C164}" type="parTrans" cxnId="{FC758154-D25D-8B4F-9314-297ED1AB6F28}">
      <dgm:prSet/>
      <dgm:spPr/>
      <dgm:t>
        <a:bodyPr/>
        <a:lstStyle/>
        <a:p>
          <a:endParaRPr lang="fr-FR"/>
        </a:p>
      </dgm:t>
    </dgm:pt>
    <dgm:pt modelId="{301A8F5B-BD2C-DA45-83AC-1D79920B7E58}" type="sibTrans" cxnId="{FC758154-D25D-8B4F-9314-297ED1AB6F28}">
      <dgm:prSet/>
      <dgm:spPr/>
      <dgm:t>
        <a:bodyPr/>
        <a:lstStyle/>
        <a:p>
          <a:endParaRPr lang="fr-FR"/>
        </a:p>
      </dgm:t>
    </dgm:pt>
    <dgm:pt modelId="{4EA9145C-5A29-9A46-94A7-0F1529AA527A}" type="pres">
      <dgm:prSet presAssocID="{B969653A-D479-2B47-AF5B-4320CE4CE205}" presName="Name0" presStyleCnt="0">
        <dgm:presLayoutVars>
          <dgm:dir/>
        </dgm:presLayoutVars>
      </dgm:prSet>
      <dgm:spPr/>
    </dgm:pt>
    <dgm:pt modelId="{A5440633-CF76-EB4E-B695-E58105C46B2B}" type="pres">
      <dgm:prSet presAssocID="{2C2DB8BD-0594-4248-A673-40F2B9B0CE50}" presName="composite" presStyleCnt="0"/>
      <dgm:spPr/>
    </dgm:pt>
    <dgm:pt modelId="{D89AAEB8-6662-ED4C-B913-96396C7ED2A4}" type="pres">
      <dgm:prSet presAssocID="{2C2DB8BD-0594-4248-A673-40F2B9B0CE50}" presName="rect2" presStyleLbl="revTx" presStyleIdx="0" presStyleCnt="3">
        <dgm:presLayoutVars>
          <dgm:bulletEnabled val="1"/>
        </dgm:presLayoutVars>
      </dgm:prSet>
      <dgm:spPr/>
    </dgm:pt>
    <dgm:pt modelId="{F67FB58D-1890-CE4C-A699-2488826F811B}" type="pres">
      <dgm:prSet presAssocID="{2C2DB8BD-0594-4248-A673-40F2B9B0CE50}" presName="rect1" presStyleLbl="align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64C866-3F5B-BE45-99D5-59A7F3726F3E}" type="pres">
      <dgm:prSet presAssocID="{A5321250-A2AE-654C-A407-AE29DCC7CF77}" presName="sibTrans" presStyleCnt="0"/>
      <dgm:spPr/>
    </dgm:pt>
    <dgm:pt modelId="{1004FAE1-2E3D-6149-82B7-682A1BAE218F}" type="pres">
      <dgm:prSet presAssocID="{32C3F9B2-5F0F-B641-B419-F6C467E2DAD0}" presName="composite" presStyleCnt="0"/>
      <dgm:spPr/>
    </dgm:pt>
    <dgm:pt modelId="{9C5B5668-89C6-4C43-BC01-47862F2B6B7C}" type="pres">
      <dgm:prSet presAssocID="{32C3F9B2-5F0F-B641-B419-F6C467E2DAD0}" presName="rect2" presStyleLbl="revTx" presStyleIdx="1" presStyleCnt="3">
        <dgm:presLayoutVars>
          <dgm:bulletEnabled val="1"/>
        </dgm:presLayoutVars>
      </dgm:prSet>
      <dgm:spPr/>
    </dgm:pt>
    <dgm:pt modelId="{0AE7DC6F-68D4-8F47-A725-5AD995D353F6}" type="pres">
      <dgm:prSet presAssocID="{32C3F9B2-5F0F-B641-B419-F6C467E2DAD0}" presName="rect1" presStyleLbl="align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695249F-2528-974A-BF8F-5A69AB134829}" type="pres">
      <dgm:prSet presAssocID="{33D8203D-2487-694A-B60F-3551E14BC1A3}" presName="sibTrans" presStyleCnt="0"/>
      <dgm:spPr/>
    </dgm:pt>
    <dgm:pt modelId="{D38BB11B-C297-C348-8CD3-4FFA3E22A9C7}" type="pres">
      <dgm:prSet presAssocID="{76F5BE9C-2CFC-4E4B-8044-7FFAECA1BC81}" presName="composite" presStyleCnt="0"/>
      <dgm:spPr/>
    </dgm:pt>
    <dgm:pt modelId="{8A3DC7F3-B1EE-7647-BE5A-E22EBE845DA2}" type="pres">
      <dgm:prSet presAssocID="{76F5BE9C-2CFC-4E4B-8044-7FFAECA1BC81}" presName="rect2" presStyleLbl="revTx" presStyleIdx="2" presStyleCnt="3">
        <dgm:presLayoutVars>
          <dgm:bulletEnabled val="1"/>
        </dgm:presLayoutVars>
      </dgm:prSet>
      <dgm:spPr/>
    </dgm:pt>
    <dgm:pt modelId="{95EC6532-13AD-0645-8C61-B490D2E80023}" type="pres">
      <dgm:prSet presAssocID="{76F5BE9C-2CFC-4E4B-8044-7FFAECA1BC81}" presName="rect1" presStyleLbl="align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FBB7361-88C6-9F4B-8C39-D9DD6F121461}" type="presOf" srcId="{32C3F9B2-5F0F-B641-B419-F6C467E2DAD0}" destId="{9C5B5668-89C6-4C43-BC01-47862F2B6B7C}" srcOrd="0" destOrd="0" presId="urn:microsoft.com/office/officeart/2008/layout/PictureGrid"/>
    <dgm:cxn modelId="{953F9161-C5F8-C244-B4CD-F0570A12C36F}" srcId="{B969653A-D479-2B47-AF5B-4320CE4CE205}" destId="{32C3F9B2-5F0F-B641-B419-F6C467E2DAD0}" srcOrd="1" destOrd="0" parTransId="{69C60FB9-94F7-DF4E-9518-1EA7B2950178}" sibTransId="{33D8203D-2487-694A-B60F-3551E14BC1A3}"/>
    <dgm:cxn modelId="{FC758154-D25D-8B4F-9314-297ED1AB6F28}" srcId="{B969653A-D479-2B47-AF5B-4320CE4CE205}" destId="{76F5BE9C-2CFC-4E4B-8044-7FFAECA1BC81}" srcOrd="2" destOrd="0" parTransId="{C255F44B-F1AF-F14B-A648-8B8EC062C164}" sibTransId="{301A8F5B-BD2C-DA45-83AC-1D79920B7E58}"/>
    <dgm:cxn modelId="{526A0EAE-E34F-8541-A043-F0F2A9E63881}" type="presOf" srcId="{B969653A-D479-2B47-AF5B-4320CE4CE205}" destId="{4EA9145C-5A29-9A46-94A7-0F1529AA527A}" srcOrd="0" destOrd="0" presId="urn:microsoft.com/office/officeart/2008/layout/PictureGrid"/>
    <dgm:cxn modelId="{5302D2C8-D80B-0A4E-B08A-F7FE1E80507F}" type="presOf" srcId="{76F5BE9C-2CFC-4E4B-8044-7FFAECA1BC81}" destId="{8A3DC7F3-B1EE-7647-BE5A-E22EBE845DA2}" srcOrd="0" destOrd="0" presId="urn:microsoft.com/office/officeart/2008/layout/PictureGrid"/>
    <dgm:cxn modelId="{7515FCF1-902A-A24A-BCA2-532AAD08B456}" type="presOf" srcId="{2C2DB8BD-0594-4248-A673-40F2B9B0CE50}" destId="{D89AAEB8-6662-ED4C-B913-96396C7ED2A4}" srcOrd="0" destOrd="0" presId="urn:microsoft.com/office/officeart/2008/layout/PictureGrid"/>
    <dgm:cxn modelId="{D55EEDF5-A3D3-B04E-A917-B6BF2B65D591}" srcId="{B969653A-D479-2B47-AF5B-4320CE4CE205}" destId="{2C2DB8BD-0594-4248-A673-40F2B9B0CE50}" srcOrd="0" destOrd="0" parTransId="{A34123DF-C18D-AB48-B8F7-FE7C119976D7}" sibTransId="{A5321250-A2AE-654C-A407-AE29DCC7CF77}"/>
    <dgm:cxn modelId="{AA2B2C6C-EE2F-4F4E-A59E-04AA96466EE1}" type="presParOf" srcId="{4EA9145C-5A29-9A46-94A7-0F1529AA527A}" destId="{A5440633-CF76-EB4E-B695-E58105C46B2B}" srcOrd="0" destOrd="0" presId="urn:microsoft.com/office/officeart/2008/layout/PictureGrid"/>
    <dgm:cxn modelId="{BB54F27E-AE19-4843-B40E-E814814EABDB}" type="presParOf" srcId="{A5440633-CF76-EB4E-B695-E58105C46B2B}" destId="{D89AAEB8-6662-ED4C-B913-96396C7ED2A4}" srcOrd="0" destOrd="0" presId="urn:microsoft.com/office/officeart/2008/layout/PictureGrid"/>
    <dgm:cxn modelId="{D79E80A1-43CA-A24B-8DB7-AECA1FC21D0E}" type="presParOf" srcId="{A5440633-CF76-EB4E-B695-E58105C46B2B}" destId="{F67FB58D-1890-CE4C-A699-2488826F811B}" srcOrd="1" destOrd="0" presId="urn:microsoft.com/office/officeart/2008/layout/PictureGrid"/>
    <dgm:cxn modelId="{70450A2F-4387-AF4D-BD2F-36639D18B874}" type="presParOf" srcId="{4EA9145C-5A29-9A46-94A7-0F1529AA527A}" destId="{0A64C866-3F5B-BE45-99D5-59A7F3726F3E}" srcOrd="1" destOrd="0" presId="urn:microsoft.com/office/officeart/2008/layout/PictureGrid"/>
    <dgm:cxn modelId="{AB0E9A13-D137-7149-981E-C3FD82F6C0DB}" type="presParOf" srcId="{4EA9145C-5A29-9A46-94A7-0F1529AA527A}" destId="{1004FAE1-2E3D-6149-82B7-682A1BAE218F}" srcOrd="2" destOrd="0" presId="urn:microsoft.com/office/officeart/2008/layout/PictureGrid"/>
    <dgm:cxn modelId="{26CFAD4A-EBF6-3145-A8E9-0B8E26F03558}" type="presParOf" srcId="{1004FAE1-2E3D-6149-82B7-682A1BAE218F}" destId="{9C5B5668-89C6-4C43-BC01-47862F2B6B7C}" srcOrd="0" destOrd="0" presId="urn:microsoft.com/office/officeart/2008/layout/PictureGrid"/>
    <dgm:cxn modelId="{3FB51EF3-302A-E946-ADCC-B148DFD8C53E}" type="presParOf" srcId="{1004FAE1-2E3D-6149-82B7-682A1BAE218F}" destId="{0AE7DC6F-68D4-8F47-A725-5AD995D353F6}" srcOrd="1" destOrd="0" presId="urn:microsoft.com/office/officeart/2008/layout/PictureGrid"/>
    <dgm:cxn modelId="{C6A084FB-E36F-1841-A750-070ED397ADBA}" type="presParOf" srcId="{4EA9145C-5A29-9A46-94A7-0F1529AA527A}" destId="{9695249F-2528-974A-BF8F-5A69AB134829}" srcOrd="3" destOrd="0" presId="urn:microsoft.com/office/officeart/2008/layout/PictureGrid"/>
    <dgm:cxn modelId="{C831A0DD-52C3-9740-A805-C4A352A88D74}" type="presParOf" srcId="{4EA9145C-5A29-9A46-94A7-0F1529AA527A}" destId="{D38BB11B-C297-C348-8CD3-4FFA3E22A9C7}" srcOrd="4" destOrd="0" presId="urn:microsoft.com/office/officeart/2008/layout/PictureGrid"/>
    <dgm:cxn modelId="{103B12E6-2F6E-F441-80FE-D6F203F1F87B}" type="presParOf" srcId="{D38BB11B-C297-C348-8CD3-4FFA3E22A9C7}" destId="{8A3DC7F3-B1EE-7647-BE5A-E22EBE845DA2}" srcOrd="0" destOrd="0" presId="urn:microsoft.com/office/officeart/2008/layout/PictureGrid"/>
    <dgm:cxn modelId="{665649FF-D27A-1940-A4B7-01E8AED3E0DC}" type="presParOf" srcId="{D38BB11B-C297-C348-8CD3-4FFA3E22A9C7}" destId="{95EC6532-13AD-0645-8C61-B490D2E80023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AAEB8-6662-ED4C-B913-96396C7ED2A4}">
      <dsp:nvSpPr>
        <dsp:cNvPr id="0" name=""/>
        <dsp:cNvSpPr/>
      </dsp:nvSpPr>
      <dsp:spPr>
        <a:xfrm>
          <a:off x="696829" y="31061"/>
          <a:ext cx="1344199" cy="20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5’’x5’’ </a:t>
          </a:r>
          <a:r>
            <a:rPr lang="fr-FR" sz="1100" kern="1200" dirty="0" err="1"/>
            <a:t>photomask</a:t>
          </a:r>
          <a:endParaRPr lang="fr-FR" sz="1100" kern="1200" dirty="0"/>
        </a:p>
      </dsp:txBody>
      <dsp:txXfrm>
        <a:off x="696829" y="31061"/>
        <a:ext cx="1344199" cy="201629"/>
      </dsp:txXfrm>
    </dsp:sp>
    <dsp:sp modelId="{F67FB58D-1890-CE4C-A699-2488826F811B}">
      <dsp:nvSpPr>
        <dsp:cNvPr id="0" name=""/>
        <dsp:cNvSpPr/>
      </dsp:nvSpPr>
      <dsp:spPr>
        <a:xfrm>
          <a:off x="696829" y="272655"/>
          <a:ext cx="1344199" cy="13441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5B5668-89C6-4C43-BC01-47862F2B6B7C}">
      <dsp:nvSpPr>
        <dsp:cNvPr id="0" name=""/>
        <dsp:cNvSpPr/>
      </dsp:nvSpPr>
      <dsp:spPr>
        <a:xfrm>
          <a:off x="2183122" y="31061"/>
          <a:ext cx="1344199" cy="20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6’’x6’’ </a:t>
          </a:r>
          <a:r>
            <a:rPr lang="fr-FR" sz="1100" kern="1200" dirty="0" err="1"/>
            <a:t>photomask</a:t>
          </a:r>
          <a:endParaRPr lang="fr-FR" sz="1100" kern="1200" dirty="0"/>
        </a:p>
      </dsp:txBody>
      <dsp:txXfrm>
        <a:off x="2183122" y="31061"/>
        <a:ext cx="1344199" cy="201629"/>
      </dsp:txXfrm>
    </dsp:sp>
    <dsp:sp modelId="{0AE7DC6F-68D4-8F47-A725-5AD995D353F6}">
      <dsp:nvSpPr>
        <dsp:cNvPr id="0" name=""/>
        <dsp:cNvSpPr/>
      </dsp:nvSpPr>
      <dsp:spPr>
        <a:xfrm>
          <a:off x="2183122" y="272655"/>
          <a:ext cx="1344199" cy="134419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DC7F3-B1EE-7647-BE5A-E22EBE845DA2}">
      <dsp:nvSpPr>
        <dsp:cNvPr id="0" name=""/>
        <dsp:cNvSpPr/>
      </dsp:nvSpPr>
      <dsp:spPr>
        <a:xfrm>
          <a:off x="1439976" y="1751274"/>
          <a:ext cx="1344199" cy="20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7’’x7’’ </a:t>
          </a:r>
          <a:r>
            <a:rPr lang="fr-FR" sz="1100" kern="1200" dirty="0" err="1"/>
            <a:t>photomask</a:t>
          </a:r>
          <a:endParaRPr lang="fr-FR" sz="1100" kern="1200" dirty="0"/>
        </a:p>
      </dsp:txBody>
      <dsp:txXfrm>
        <a:off x="1439976" y="1751274"/>
        <a:ext cx="1344199" cy="201629"/>
      </dsp:txXfrm>
    </dsp:sp>
    <dsp:sp modelId="{95EC6532-13AD-0645-8C61-B490D2E80023}">
      <dsp:nvSpPr>
        <dsp:cNvPr id="0" name=""/>
        <dsp:cNvSpPr/>
      </dsp:nvSpPr>
      <dsp:spPr>
        <a:xfrm>
          <a:off x="1439976" y="1992868"/>
          <a:ext cx="1344199" cy="134419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9/5/2018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9/5/2018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9/5/2018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9/5/2018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E0C1A8-2FB8-D549-A20B-BF8BAC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Performances rie </a:t>
            </a:r>
            <a:r>
              <a:rPr lang="fr-FR" dirty="0" err="1"/>
              <a:t>processes</a:t>
            </a:r>
            <a:r>
              <a:rPr lang="fr-FR" dirty="0"/>
              <a:t> for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repair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300S</a:t>
            </a:r>
          </a:p>
        </p:txBody>
      </p:sp>
    </p:spTree>
    <p:extLst>
      <p:ext uri="{BB962C8B-B14F-4D97-AF65-F5344CB8AC3E}">
        <p14:creationId xmlns:p14="http://schemas.microsoft.com/office/powerpoint/2010/main" val="346986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of chrome for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repair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DB270E-E79B-154D-B8CF-F05A54ADEA3F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972AB"/>
                </a:solidFill>
                <a:effectLst/>
                <a:uLnTx/>
                <a:uFillTx/>
              </a:rPr>
              <a:t>Chlorinated chemistry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3DD7CB-A5EE-AB4E-9B81-F0C734C9C5C4}"/>
              </a:ext>
            </a:extLst>
          </p:cNvPr>
          <p:cNvSpPr txBox="1"/>
          <p:nvPr/>
        </p:nvSpPr>
        <p:spPr>
          <a:xfrm>
            <a:off x="827584" y="3331380"/>
            <a:ext cx="2472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RIE of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Cr on quartz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mask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E75326"/>
              </a:solidFill>
              <a:effectLst/>
              <a:uLnTx/>
              <a:uFillTx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CC6C7AD-7F86-7E4D-ACB6-C047FF8FD289}"/>
              </a:ext>
            </a:extLst>
          </p:cNvPr>
          <p:cNvSpPr txBox="1"/>
          <p:nvPr/>
        </p:nvSpPr>
        <p:spPr>
          <a:xfrm>
            <a:off x="5248055" y="3331379"/>
            <a:ext cx="2472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RIE of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Cr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mask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with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 e-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beam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</a:rPr>
              <a:t> PR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E75326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0465B6-26C5-5B48-9CA2-7333AFE56B07}"/>
              </a:ext>
            </a:extLst>
          </p:cNvPr>
          <p:cNvSpPr/>
          <p:nvPr/>
        </p:nvSpPr>
        <p:spPr>
          <a:xfrm>
            <a:off x="1015626" y="1675022"/>
            <a:ext cx="2060250" cy="16482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7F8DD-46C6-7947-8DBE-51BE32442266}"/>
              </a:ext>
            </a:extLst>
          </p:cNvPr>
          <p:cNvSpPr/>
          <p:nvPr/>
        </p:nvSpPr>
        <p:spPr>
          <a:xfrm>
            <a:off x="5436096" y="1675022"/>
            <a:ext cx="2060250" cy="16482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graphicFrame>
        <p:nvGraphicFramePr>
          <p:cNvPr id="19" name="Espace réservé du contenu 44">
            <a:extLst>
              <a:ext uri="{FF2B5EF4-FFF2-40B4-BE49-F238E27FC236}">
                <a16:creationId xmlns:a16="http://schemas.microsoft.com/office/drawing/2014/main" id="{F7CA999D-F2AA-C041-9E9F-57224EC7F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119693"/>
              </p:ext>
            </p:extLst>
          </p:nvPr>
        </p:nvGraphicFramePr>
        <p:xfrm>
          <a:off x="539552" y="3723878"/>
          <a:ext cx="8229600" cy="853440"/>
        </p:xfrm>
        <a:graphic>
          <a:graphicData uri="http://schemas.openxmlformats.org/drawingml/2006/table">
            <a:tbl>
              <a:tblPr firstRow="1" bandRow="1"/>
              <a:tblGrid>
                <a:gridCol w="204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4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</a:t>
                      </a:r>
                    </a:p>
                    <a:p>
                      <a:pPr algn="ctr"/>
                      <a:r>
                        <a:rPr lang="en-US" sz="14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 mask)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Uniformity</a:t>
                      </a:r>
                    </a:p>
                    <a:p>
                      <a:pPr algn="ctr"/>
                      <a:r>
                        <a:rPr lang="en-US" sz="14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(across wafer)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>
                          <a:solidFill>
                            <a:srgbClr val="434342"/>
                          </a:solidFill>
                        </a:rPr>
                        <a:t>50</a:t>
                      </a:r>
                      <a:endParaRPr lang="en-US" dirty="0">
                        <a:solidFill>
                          <a:srgbClr val="43434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>
                          <a:solidFill>
                            <a:srgbClr val="434342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43434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434342"/>
                          </a:solidFill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23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Performances rie </a:t>
            </a:r>
            <a:r>
              <a:rPr lang="fr-FR" dirty="0" err="1"/>
              <a:t>processes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300S</a:t>
            </a:r>
          </a:p>
        </p:txBody>
      </p:sp>
    </p:spTree>
    <p:extLst>
      <p:ext uri="{BB962C8B-B14F-4D97-AF65-F5344CB8AC3E}">
        <p14:creationId xmlns:p14="http://schemas.microsoft.com/office/powerpoint/2010/main" val="98858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of si, </a:t>
            </a:r>
            <a:r>
              <a:rPr lang="fr-FR" dirty="0" err="1"/>
              <a:t>oxides</a:t>
            </a:r>
            <a:r>
              <a:rPr lang="fr-FR" dirty="0"/>
              <a:t>, and </a:t>
            </a:r>
            <a:r>
              <a:rPr lang="fr-FR" dirty="0" err="1"/>
              <a:t>nitrides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14D8A5-5207-1040-BF8A-E8A0A5114284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Fluorinated chemistry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2A2736-4F2F-064F-81DC-4B159A8BB792}"/>
              </a:ext>
            </a:extLst>
          </p:cNvPr>
          <p:cNvSpPr txBox="1"/>
          <p:nvPr/>
        </p:nvSpPr>
        <p:spPr>
          <a:xfrm>
            <a:off x="296459" y="3752786"/>
            <a:ext cx="20047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RIE of SiO2 with PR mask </a:t>
            </a:r>
            <a:r>
              <a:rPr lang="mr-IN" sz="1100" dirty="0">
                <a:solidFill>
                  <a:srgbClr val="E74D18"/>
                </a:solidFill>
              </a:rPr>
              <a:t>–</a:t>
            </a:r>
            <a:r>
              <a:rPr lang="en-US" sz="1100" dirty="0">
                <a:solidFill>
                  <a:srgbClr val="E74D18"/>
                </a:solidFill>
              </a:rPr>
              <a:t> Vertical profile </a:t>
            </a:r>
            <a:r>
              <a:rPr lang="mr-IN" sz="1100" dirty="0">
                <a:solidFill>
                  <a:srgbClr val="E74D18"/>
                </a:solidFill>
              </a:rPr>
              <a:t>–</a:t>
            </a:r>
            <a:r>
              <a:rPr lang="en-US" sz="1100" dirty="0">
                <a:solidFill>
                  <a:srgbClr val="E74D18"/>
                </a:solidFill>
              </a:rPr>
              <a:t> High etch uniformity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D4BA7D-BFBB-0141-BF18-8E146073E186}"/>
              </a:ext>
            </a:extLst>
          </p:cNvPr>
          <p:cNvSpPr>
            <a:spLocks noChangeAspect="1"/>
          </p:cNvSpPr>
          <p:nvPr/>
        </p:nvSpPr>
        <p:spPr>
          <a:xfrm>
            <a:off x="304012" y="2079466"/>
            <a:ext cx="2004753" cy="160380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8F0293-9044-954A-A2C6-B5863E6BFABF}"/>
              </a:ext>
            </a:extLst>
          </p:cNvPr>
          <p:cNvSpPr txBox="1"/>
          <p:nvPr/>
        </p:nvSpPr>
        <p:spPr>
          <a:xfrm>
            <a:off x="2411579" y="3752786"/>
            <a:ext cx="2135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RIE of SiO2</a:t>
            </a:r>
            <a:r>
              <a:rPr lang="mr-IN" sz="1100" dirty="0">
                <a:solidFill>
                  <a:srgbClr val="E74D18"/>
                </a:solidFill>
              </a:rPr>
              <a:t>–</a:t>
            </a:r>
            <a:r>
              <a:rPr lang="en-US" sz="1100" dirty="0">
                <a:solidFill>
                  <a:srgbClr val="E74D18"/>
                </a:solidFill>
              </a:rPr>
              <a:t> 15 µm deep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DAE0F48-5F77-6945-AE8E-1C077238AD0A}"/>
              </a:ext>
            </a:extLst>
          </p:cNvPr>
          <p:cNvSpPr txBox="1"/>
          <p:nvPr/>
        </p:nvSpPr>
        <p:spPr>
          <a:xfrm>
            <a:off x="6833792" y="3752786"/>
            <a:ext cx="2058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RIE of Si3N4 with PR mask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446179-7DDC-3248-AD88-FEB6C17A36F1}"/>
              </a:ext>
            </a:extLst>
          </p:cNvPr>
          <p:cNvSpPr txBox="1"/>
          <p:nvPr/>
        </p:nvSpPr>
        <p:spPr>
          <a:xfrm>
            <a:off x="4657196" y="3752786"/>
            <a:ext cx="2066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E74D18"/>
                </a:solidFill>
              </a:rPr>
              <a:t>RIE of </a:t>
            </a:r>
            <a:r>
              <a:rPr lang="fr-FR" sz="1100" dirty="0" err="1">
                <a:solidFill>
                  <a:srgbClr val="E74D18"/>
                </a:solidFill>
              </a:rPr>
              <a:t>aSi</a:t>
            </a:r>
            <a:r>
              <a:rPr lang="fr-FR" sz="1100" dirty="0">
                <a:solidFill>
                  <a:srgbClr val="E74D18"/>
                </a:solidFill>
              </a:rPr>
              <a:t>-H </a:t>
            </a:r>
            <a:r>
              <a:rPr lang="mr-IN" sz="1100" dirty="0">
                <a:solidFill>
                  <a:srgbClr val="E74D18"/>
                </a:solidFill>
              </a:rPr>
              <a:t>–</a:t>
            </a:r>
            <a:r>
              <a:rPr lang="fr-FR" sz="1100" dirty="0">
                <a:solidFill>
                  <a:srgbClr val="E74D18"/>
                </a:solidFill>
              </a:rPr>
              <a:t> 300 nm </a:t>
            </a:r>
            <a:r>
              <a:rPr lang="fr-FR" sz="1100" dirty="0" err="1">
                <a:solidFill>
                  <a:srgbClr val="E74D18"/>
                </a:solidFill>
              </a:rPr>
              <a:t>deep</a:t>
            </a:r>
            <a:endParaRPr lang="en-US" sz="1100" dirty="0">
              <a:solidFill>
                <a:srgbClr val="E74D18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56A739-6561-0F46-98F8-E1AD3FD1D34B}"/>
              </a:ext>
            </a:extLst>
          </p:cNvPr>
          <p:cNvSpPr/>
          <p:nvPr/>
        </p:nvSpPr>
        <p:spPr>
          <a:xfrm>
            <a:off x="6893244" y="2079466"/>
            <a:ext cx="1939784" cy="155182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3E53DCA-CFD0-3C44-97CC-7C00D153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210" y="2079466"/>
            <a:ext cx="2066042" cy="155182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B7C3B1D-034C-A442-8161-0F8DB54C2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7" y="2084697"/>
            <a:ext cx="2135239" cy="16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2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of </a:t>
            </a:r>
            <a:r>
              <a:rPr lang="fr-FR" dirty="0" err="1"/>
              <a:t>metals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445FB7-ED29-AF4F-855B-24949CEBE5A2}"/>
              </a:ext>
            </a:extLst>
          </p:cNvPr>
          <p:cNvSpPr txBox="1"/>
          <p:nvPr/>
        </p:nvSpPr>
        <p:spPr>
          <a:xfrm>
            <a:off x="2966592" y="4417944"/>
            <a:ext cx="3210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E74D18"/>
                </a:solidFill>
              </a:rPr>
              <a:t>Ti</a:t>
            </a:r>
            <a:r>
              <a:rPr lang="en-US" sz="1100" dirty="0">
                <a:solidFill>
                  <a:srgbClr val="E74D18"/>
                </a:solidFill>
              </a:rPr>
              <a:t> Etching with PR mask - Anisotropic profile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3BBD98-FDFF-D04D-82AD-0C24E9950CF5}"/>
              </a:ext>
            </a:extLst>
          </p:cNvPr>
          <p:cNvSpPr/>
          <p:nvPr/>
        </p:nvSpPr>
        <p:spPr>
          <a:xfrm>
            <a:off x="2966592" y="1726499"/>
            <a:ext cx="3210816" cy="256865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0354B5-A9E5-3249-AEE4-C37290F32E06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Fluorinated chemistry</a:t>
            </a:r>
          </a:p>
        </p:txBody>
      </p:sp>
    </p:spTree>
    <p:extLst>
      <p:ext uri="{BB962C8B-B14F-4D97-AF65-F5344CB8AC3E}">
        <p14:creationId xmlns:p14="http://schemas.microsoft.com/office/powerpoint/2010/main" val="308119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 </a:t>
            </a:r>
            <a:r>
              <a:rPr lang="fr-FR" dirty="0" err="1"/>
              <a:t>etch</a:t>
            </a:r>
            <a:r>
              <a:rPr lang="fr-FR" dirty="0"/>
              <a:t> rates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Excellent </a:t>
            </a:r>
            <a:r>
              <a:rPr lang="fr-FR" dirty="0" err="1"/>
              <a:t>Uniformities</a:t>
            </a:r>
            <a:endParaRPr lang="fr-FR" dirty="0"/>
          </a:p>
        </p:txBody>
      </p:sp>
      <p:graphicFrame>
        <p:nvGraphicFramePr>
          <p:cNvPr id="9" name="Espace réservé du contenu 44">
            <a:extLst>
              <a:ext uri="{FF2B5EF4-FFF2-40B4-BE49-F238E27FC236}">
                <a16:creationId xmlns:a16="http://schemas.microsoft.com/office/drawing/2014/main" id="{760D0BDC-AF41-F749-80C3-6CB6DB77F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295304"/>
              </p:ext>
            </p:extLst>
          </p:nvPr>
        </p:nvGraphicFramePr>
        <p:xfrm>
          <a:off x="465698" y="1929502"/>
          <a:ext cx="8229600" cy="1828800"/>
        </p:xfrm>
        <a:graphic>
          <a:graphicData uri="http://schemas.openxmlformats.org/drawingml/2006/table">
            <a:tbl>
              <a:tblPr firstRow="1" bandRow="1"/>
              <a:tblGrid>
                <a:gridCol w="204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 mask)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Uniformity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(across wafer)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Polymers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80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Rie source for </a:t>
            </a:r>
            <a:r>
              <a:rPr lang="fr-FR" dirty="0" err="1"/>
              <a:t>sputter-etch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300S</a:t>
            </a:r>
          </a:p>
        </p:txBody>
      </p:sp>
    </p:spTree>
    <p:extLst>
      <p:ext uri="{BB962C8B-B14F-4D97-AF65-F5344CB8AC3E}">
        <p14:creationId xmlns:p14="http://schemas.microsoft.com/office/powerpoint/2010/main" val="196971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Sputter-etch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3444274" cy="260061"/>
          </a:xfrm>
        </p:spPr>
        <p:txBody>
          <a:bodyPr/>
          <a:lstStyle/>
          <a:p>
            <a:r>
              <a:rPr lang="fr-FR" dirty="0"/>
              <a:t>RIE </a:t>
            </a:r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Chamber</a:t>
            </a:r>
            <a:r>
              <a:rPr lang="fr-FR" dirty="0"/>
              <a:t> for </a:t>
            </a:r>
            <a:r>
              <a:rPr lang="fr-FR" dirty="0" err="1"/>
              <a:t>Etching</a:t>
            </a:r>
            <a:r>
              <a:rPr lang="fr-FR" dirty="0"/>
              <a:t> and </a:t>
            </a:r>
            <a:r>
              <a:rPr lang="fr-FR" dirty="0" err="1"/>
              <a:t>Sputtering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87F8D4-E89F-7746-ACEF-3D4731347B43}"/>
              </a:ext>
            </a:extLst>
          </p:cNvPr>
          <p:cNvSpPr txBox="1"/>
          <p:nvPr/>
        </p:nvSpPr>
        <p:spPr>
          <a:xfrm>
            <a:off x="2783743" y="886992"/>
            <a:ext cx="2675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LINER </a:t>
            </a:r>
            <a:r>
              <a:rPr lang="fr-FR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TO COLLECT </a:t>
            </a:r>
            <a:r>
              <a:rPr lang="fr-FR" sz="2000" dirty="0">
                <a:solidFill>
                  <a:srgbClr val="2980B9"/>
                </a:solidFill>
                <a:latin typeface="Century Gothic" charset="0"/>
                <a:ea typeface="Century Gothic" charset="0"/>
                <a:cs typeface="Century Gothic" charset="0"/>
              </a:rPr>
              <a:t>ETCH-BY-PRODUCTS</a:t>
            </a:r>
            <a:r>
              <a:rPr lang="fr-FR" sz="20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AND</a:t>
            </a:r>
            <a:r>
              <a:rPr lang="fr-FR" sz="20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>
                <a:solidFill>
                  <a:srgbClr val="2980B9"/>
                </a:solidFill>
                <a:latin typeface="Century Gothic" charset="0"/>
                <a:ea typeface="Century Gothic" charset="0"/>
                <a:cs typeface="Century Gothic" charset="0"/>
              </a:rPr>
              <a:t>SPUTTERED MATERIALS</a:t>
            </a:r>
            <a:endParaRPr lang="fr-FR" sz="2800" dirty="0">
              <a:solidFill>
                <a:srgbClr val="2980B9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C6D49DD-6A87-E84B-A4D7-ABC3D72BC237}"/>
              </a:ext>
            </a:extLst>
          </p:cNvPr>
          <p:cNvGrpSpPr/>
          <p:nvPr/>
        </p:nvGrpSpPr>
        <p:grpSpPr>
          <a:xfrm>
            <a:off x="3079101" y="4008653"/>
            <a:ext cx="737561" cy="601424"/>
            <a:chOff x="1351001" y="3575341"/>
            <a:chExt cx="1087828" cy="887039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80BDC5B-EB4A-084F-BA12-28FC467CA4A6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383141" y="3632117"/>
              <a:ext cx="1055688" cy="830263"/>
            </a:xfrm>
            <a:custGeom>
              <a:avLst/>
              <a:gdLst>
                <a:gd name="T0" fmla="*/ 349 w 379"/>
                <a:gd name="T1" fmla="*/ 51 h 298"/>
                <a:gd name="T2" fmla="*/ 130 w 379"/>
                <a:gd name="T3" fmla="*/ 0 h 298"/>
                <a:gd name="T4" fmla="*/ 109 w 379"/>
                <a:gd name="T5" fmla="*/ 17 h 298"/>
                <a:gd name="T6" fmla="*/ 52 w 379"/>
                <a:gd name="T7" fmla="*/ 135 h 298"/>
                <a:gd name="T8" fmla="*/ 0 w 379"/>
                <a:gd name="T9" fmla="*/ 206 h 298"/>
                <a:gd name="T10" fmla="*/ 376 w 379"/>
                <a:gd name="T11" fmla="*/ 298 h 298"/>
                <a:gd name="T12" fmla="*/ 379 w 379"/>
                <a:gd name="T13" fmla="*/ 213 h 298"/>
                <a:gd name="T14" fmla="*/ 349 w 379"/>
                <a:gd name="T15" fmla="*/ 5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98">
                  <a:moveTo>
                    <a:pt x="349" y="51"/>
                  </a:moveTo>
                  <a:cubicBezTo>
                    <a:pt x="262" y="48"/>
                    <a:pt x="189" y="28"/>
                    <a:pt x="130" y="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04" y="259"/>
                    <a:pt x="230" y="298"/>
                    <a:pt x="376" y="298"/>
                  </a:cubicBezTo>
                  <a:cubicBezTo>
                    <a:pt x="379" y="213"/>
                    <a:pt x="379" y="213"/>
                    <a:pt x="379" y="213"/>
                  </a:cubicBezTo>
                  <a:lnTo>
                    <a:pt x="349" y="51"/>
                  </a:lnTo>
                  <a:close/>
                </a:path>
              </a:pathLst>
            </a:custGeom>
            <a:gradFill>
              <a:gsLst>
                <a:gs pos="27000">
                  <a:srgbClr val="16A085"/>
                </a:gs>
                <a:gs pos="51000">
                  <a:srgbClr val="52E7CA"/>
                </a:gs>
                <a:gs pos="67000">
                  <a:srgbClr val="16A085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B0B48B4-0F32-E141-9ACE-680F9DC3FF8B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351001" y="4005588"/>
              <a:ext cx="1055688" cy="454025"/>
            </a:xfrm>
            <a:custGeom>
              <a:avLst/>
              <a:gdLst>
                <a:gd name="T0" fmla="*/ 52 w 379"/>
                <a:gd name="T1" fmla="*/ 0 h 163"/>
                <a:gd name="T2" fmla="*/ 0 w 379"/>
                <a:gd name="T3" fmla="*/ 71 h 163"/>
                <a:gd name="T4" fmla="*/ 376 w 379"/>
                <a:gd name="T5" fmla="*/ 163 h 163"/>
                <a:gd name="T6" fmla="*/ 379 w 379"/>
                <a:gd name="T7" fmla="*/ 78 h 163"/>
                <a:gd name="T8" fmla="*/ 52 w 379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63">
                  <a:moveTo>
                    <a:pt x="52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104" y="124"/>
                    <a:pt x="230" y="163"/>
                    <a:pt x="376" y="163"/>
                  </a:cubicBezTo>
                  <a:cubicBezTo>
                    <a:pt x="379" y="78"/>
                    <a:pt x="379" y="78"/>
                    <a:pt x="379" y="78"/>
                  </a:cubicBezTo>
                  <a:cubicBezTo>
                    <a:pt x="250" y="77"/>
                    <a:pt x="141" y="44"/>
                    <a:pt x="52" y="0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6EF69993-758A-2E4D-946C-F843424E15D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409203" y="3575341"/>
              <a:ext cx="369888" cy="584200"/>
            </a:xfrm>
            <a:custGeom>
              <a:avLst/>
              <a:gdLst>
                <a:gd name="T0" fmla="*/ 133 w 133"/>
                <a:gd name="T1" fmla="*/ 1 h 210"/>
                <a:gd name="T2" fmla="*/ 130 w 133"/>
                <a:gd name="T3" fmla="*/ 0 h 210"/>
                <a:gd name="T4" fmla="*/ 109 w 133"/>
                <a:gd name="T5" fmla="*/ 17 h 210"/>
                <a:gd name="T6" fmla="*/ 52 w 133"/>
                <a:gd name="T7" fmla="*/ 135 h 210"/>
                <a:gd name="T8" fmla="*/ 0 w 133"/>
                <a:gd name="T9" fmla="*/ 206 h 210"/>
                <a:gd name="T10" fmla="*/ 7 w 133"/>
                <a:gd name="T11" fmla="*/ 210 h 210"/>
                <a:gd name="T12" fmla="*/ 72 w 133"/>
                <a:gd name="T13" fmla="*/ 145 h 210"/>
                <a:gd name="T14" fmla="*/ 133 w 133"/>
                <a:gd name="T15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210">
                  <a:moveTo>
                    <a:pt x="133" y="1"/>
                  </a:moveTo>
                  <a:cubicBezTo>
                    <a:pt x="132" y="1"/>
                    <a:pt x="131" y="0"/>
                    <a:pt x="130" y="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" y="207"/>
                    <a:pt x="5" y="209"/>
                    <a:pt x="7" y="210"/>
                  </a:cubicBezTo>
                  <a:cubicBezTo>
                    <a:pt x="72" y="145"/>
                    <a:pt x="72" y="145"/>
                    <a:pt x="72" y="145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9E40564D-84D3-8340-BD9D-51FCB2431C57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571525" y="4003929"/>
              <a:ext cx="855663" cy="238125"/>
            </a:xfrm>
            <a:custGeom>
              <a:avLst/>
              <a:gdLst>
                <a:gd name="T0" fmla="*/ 0 w 307"/>
                <a:gd name="T1" fmla="*/ 16 h 85"/>
                <a:gd name="T2" fmla="*/ 307 w 307"/>
                <a:gd name="T3" fmla="*/ 85 h 85"/>
                <a:gd name="T4" fmla="*/ 307 w 307"/>
                <a:gd name="T5" fmla="*/ 85 h 85"/>
                <a:gd name="T6" fmla="*/ 304 w 307"/>
                <a:gd name="T7" fmla="*/ 69 h 85"/>
                <a:gd name="T8" fmla="*/ 7 w 307"/>
                <a:gd name="T9" fmla="*/ 0 h 85"/>
                <a:gd name="T10" fmla="*/ 0 w 307"/>
                <a:gd name="T1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85">
                  <a:moveTo>
                    <a:pt x="0" y="16"/>
                  </a:moveTo>
                  <a:cubicBezTo>
                    <a:pt x="85" y="55"/>
                    <a:pt x="187" y="84"/>
                    <a:pt x="307" y="85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88" y="67"/>
                    <a:pt x="89" y="39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8388FD16-7E5E-1240-855C-7394F6B2B90F}"/>
              </a:ext>
            </a:extLst>
          </p:cNvPr>
          <p:cNvGrpSpPr/>
          <p:nvPr/>
        </p:nvGrpSpPr>
        <p:grpSpPr>
          <a:xfrm>
            <a:off x="3799610" y="4186514"/>
            <a:ext cx="711326" cy="545768"/>
            <a:chOff x="2413679" y="3837667"/>
            <a:chExt cx="1049134" cy="80495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CC6EB7D-C953-3E48-8D1D-8C9E12526233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16650" y="3837667"/>
              <a:ext cx="1046163" cy="800100"/>
            </a:xfrm>
            <a:custGeom>
              <a:avLst/>
              <a:gdLst>
                <a:gd name="T0" fmla="*/ 222 w 375"/>
                <a:gd name="T1" fmla="*/ 0 h 287"/>
                <a:gd name="T2" fmla="*/ 142 w 375"/>
                <a:gd name="T3" fmla="*/ 24 h 287"/>
                <a:gd name="T4" fmla="*/ 4 w 375"/>
                <a:gd name="T5" fmla="*/ 41 h 287"/>
                <a:gd name="T6" fmla="*/ 0 w 375"/>
                <a:gd name="T7" fmla="*/ 99 h 287"/>
                <a:gd name="T8" fmla="*/ 32 w 375"/>
                <a:gd name="T9" fmla="*/ 203 h 287"/>
                <a:gd name="T10" fmla="*/ 36 w 375"/>
                <a:gd name="T11" fmla="*/ 287 h 287"/>
                <a:gd name="T12" fmla="*/ 188 w 375"/>
                <a:gd name="T13" fmla="*/ 268 h 287"/>
                <a:gd name="T14" fmla="*/ 375 w 375"/>
                <a:gd name="T15" fmla="*/ 202 h 287"/>
                <a:gd name="T16" fmla="*/ 341 w 375"/>
                <a:gd name="T17" fmla="*/ 134 h 287"/>
                <a:gd name="T18" fmla="*/ 222 w 375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287">
                  <a:moveTo>
                    <a:pt x="222" y="0"/>
                  </a:moveTo>
                  <a:cubicBezTo>
                    <a:pt x="197" y="10"/>
                    <a:pt x="171" y="18"/>
                    <a:pt x="142" y="24"/>
                  </a:cubicBezTo>
                  <a:cubicBezTo>
                    <a:pt x="92" y="35"/>
                    <a:pt x="47" y="40"/>
                    <a:pt x="4" y="4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85" y="285"/>
                    <a:pt x="135" y="279"/>
                    <a:pt x="188" y="268"/>
                  </a:cubicBezTo>
                  <a:cubicBezTo>
                    <a:pt x="258" y="253"/>
                    <a:pt x="320" y="230"/>
                    <a:pt x="375" y="202"/>
                  </a:cubicBezTo>
                  <a:cubicBezTo>
                    <a:pt x="341" y="134"/>
                    <a:pt x="341" y="134"/>
                    <a:pt x="341" y="134"/>
                  </a:cubicBezTo>
                  <a:lnTo>
                    <a:pt x="222" y="0"/>
                  </a:lnTo>
                  <a:close/>
                </a:path>
              </a:pathLst>
            </a:custGeom>
            <a:gradFill>
              <a:gsLst>
                <a:gs pos="27000">
                  <a:srgbClr val="9BBB59"/>
                </a:gs>
                <a:gs pos="45000">
                  <a:srgbClr val="C3D69B"/>
                </a:gs>
                <a:gs pos="76000">
                  <a:srgbClr val="9BBB59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BA8D904-9F09-B448-87D4-7AF01DA49194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73028" y="4215582"/>
              <a:ext cx="957263" cy="427038"/>
            </a:xfrm>
            <a:custGeom>
              <a:avLst/>
              <a:gdLst>
                <a:gd name="T0" fmla="*/ 152 w 343"/>
                <a:gd name="T1" fmla="*/ 52 h 153"/>
                <a:gd name="T2" fmla="*/ 0 w 343"/>
                <a:gd name="T3" fmla="*/ 69 h 153"/>
                <a:gd name="T4" fmla="*/ 0 w 343"/>
                <a:gd name="T5" fmla="*/ 69 h 153"/>
                <a:gd name="T6" fmla="*/ 4 w 343"/>
                <a:gd name="T7" fmla="*/ 153 h 153"/>
                <a:gd name="T8" fmla="*/ 156 w 343"/>
                <a:gd name="T9" fmla="*/ 134 h 153"/>
                <a:gd name="T10" fmla="*/ 343 w 343"/>
                <a:gd name="T11" fmla="*/ 68 h 153"/>
                <a:gd name="T12" fmla="*/ 309 w 343"/>
                <a:gd name="T13" fmla="*/ 0 h 153"/>
                <a:gd name="T14" fmla="*/ 152 w 343"/>
                <a:gd name="T15" fmla="*/ 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153">
                  <a:moveTo>
                    <a:pt x="152" y="52"/>
                  </a:moveTo>
                  <a:cubicBezTo>
                    <a:pt x="99" y="62"/>
                    <a:pt x="48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3" y="151"/>
                    <a:pt x="103" y="145"/>
                    <a:pt x="156" y="134"/>
                  </a:cubicBezTo>
                  <a:cubicBezTo>
                    <a:pt x="226" y="119"/>
                    <a:pt x="288" y="96"/>
                    <a:pt x="343" y="68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63" y="22"/>
                    <a:pt x="210" y="40"/>
                    <a:pt x="152" y="52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BA1E0747-92FE-1046-8298-3DF9AAFFEC95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13679" y="3872200"/>
              <a:ext cx="122238" cy="685800"/>
            </a:xfrm>
            <a:custGeom>
              <a:avLst/>
              <a:gdLst>
                <a:gd name="T0" fmla="*/ 5 w 44"/>
                <a:gd name="T1" fmla="*/ 0 h 246"/>
                <a:gd name="T2" fmla="*/ 4 w 44"/>
                <a:gd name="T3" fmla="*/ 0 h 246"/>
                <a:gd name="T4" fmla="*/ 0 w 44"/>
                <a:gd name="T5" fmla="*/ 59 h 246"/>
                <a:gd name="T6" fmla="*/ 32 w 44"/>
                <a:gd name="T7" fmla="*/ 162 h 246"/>
                <a:gd name="T8" fmla="*/ 36 w 44"/>
                <a:gd name="T9" fmla="*/ 246 h 246"/>
                <a:gd name="T10" fmla="*/ 41 w 44"/>
                <a:gd name="T11" fmla="*/ 246 h 246"/>
                <a:gd name="T12" fmla="*/ 44 w 44"/>
                <a:gd name="T13" fmla="*/ 162 h 246"/>
                <a:gd name="T14" fmla="*/ 5 w 44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46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38" y="246"/>
                    <a:pt x="39" y="246"/>
                    <a:pt x="41" y="246"/>
                  </a:cubicBezTo>
                  <a:cubicBezTo>
                    <a:pt x="44" y="162"/>
                    <a:pt x="44" y="162"/>
                    <a:pt x="44" y="16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B6A8835A-DC95-2D4B-85AB-1E9730037368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518573" y="4177966"/>
              <a:ext cx="839788" cy="227013"/>
            </a:xfrm>
            <a:custGeom>
              <a:avLst/>
              <a:gdLst>
                <a:gd name="T0" fmla="*/ 0 w 301"/>
                <a:gd name="T1" fmla="*/ 65 h 81"/>
                <a:gd name="T2" fmla="*/ 4 w 301"/>
                <a:gd name="T3" fmla="*/ 81 h 81"/>
                <a:gd name="T4" fmla="*/ 144 w 301"/>
                <a:gd name="T5" fmla="*/ 64 h 81"/>
                <a:gd name="T6" fmla="*/ 301 w 301"/>
                <a:gd name="T7" fmla="*/ 12 h 81"/>
                <a:gd name="T8" fmla="*/ 301 w 301"/>
                <a:gd name="T9" fmla="*/ 12 h 81"/>
                <a:gd name="T10" fmla="*/ 291 w 301"/>
                <a:gd name="T11" fmla="*/ 0 h 81"/>
                <a:gd name="T12" fmla="*/ 142 w 301"/>
                <a:gd name="T13" fmla="*/ 48 h 81"/>
                <a:gd name="T14" fmla="*/ 0 w 301"/>
                <a:gd name="T1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1" h="81">
                  <a:moveTo>
                    <a:pt x="0" y="65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49" y="79"/>
                    <a:pt x="95" y="74"/>
                    <a:pt x="144" y="64"/>
                  </a:cubicBezTo>
                  <a:cubicBezTo>
                    <a:pt x="202" y="52"/>
                    <a:pt x="255" y="34"/>
                    <a:pt x="301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46" y="20"/>
                    <a:pt x="197" y="37"/>
                    <a:pt x="142" y="48"/>
                  </a:cubicBezTo>
                  <a:cubicBezTo>
                    <a:pt x="92" y="58"/>
                    <a:pt x="45" y="64"/>
                    <a:pt x="0" y="6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1CD21D0A-CED8-A749-B8CE-C313F4309258}"/>
              </a:ext>
            </a:extLst>
          </p:cNvPr>
          <p:cNvGrpSpPr/>
          <p:nvPr/>
        </p:nvGrpSpPr>
        <p:grpSpPr>
          <a:xfrm>
            <a:off x="4290581" y="4004306"/>
            <a:ext cx="767722" cy="642775"/>
            <a:chOff x="3137812" y="3568929"/>
            <a:chExt cx="1132312" cy="948028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F78E9E0-3F7A-9841-B174-633F898EC9C5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163636" y="3568929"/>
              <a:ext cx="1106488" cy="922338"/>
            </a:xfrm>
            <a:custGeom>
              <a:avLst/>
              <a:gdLst>
                <a:gd name="T0" fmla="*/ 162 w 397"/>
                <a:gd name="T1" fmla="*/ 0 h 331"/>
                <a:gd name="T2" fmla="*/ 0 w 397"/>
                <a:gd name="T3" fmla="*/ 130 h 331"/>
                <a:gd name="T4" fmla="*/ 1 w 397"/>
                <a:gd name="T5" fmla="*/ 144 h 331"/>
                <a:gd name="T6" fmla="*/ 115 w 397"/>
                <a:gd name="T7" fmla="*/ 265 h 331"/>
                <a:gd name="T8" fmla="*/ 150 w 397"/>
                <a:gd name="T9" fmla="*/ 331 h 331"/>
                <a:gd name="T10" fmla="*/ 397 w 397"/>
                <a:gd name="T11" fmla="*/ 124 h 331"/>
                <a:gd name="T12" fmla="*/ 340 w 397"/>
                <a:gd name="T13" fmla="*/ 82 h 331"/>
                <a:gd name="T14" fmla="*/ 162 w 397"/>
                <a:gd name="T1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331">
                  <a:moveTo>
                    <a:pt x="162" y="0"/>
                  </a:moveTo>
                  <a:cubicBezTo>
                    <a:pt x="126" y="44"/>
                    <a:pt x="74" y="94"/>
                    <a:pt x="0" y="130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15" y="265"/>
                    <a:pt x="115" y="265"/>
                    <a:pt x="115" y="265"/>
                  </a:cubicBezTo>
                  <a:cubicBezTo>
                    <a:pt x="150" y="331"/>
                    <a:pt x="150" y="331"/>
                    <a:pt x="150" y="331"/>
                  </a:cubicBezTo>
                  <a:cubicBezTo>
                    <a:pt x="258" y="272"/>
                    <a:pt x="339" y="194"/>
                    <a:pt x="397" y="124"/>
                  </a:cubicBezTo>
                  <a:cubicBezTo>
                    <a:pt x="340" y="82"/>
                    <a:pt x="340" y="82"/>
                    <a:pt x="340" y="82"/>
                  </a:cubicBezTo>
                  <a:lnTo>
                    <a:pt x="162" y="0"/>
                  </a:lnTo>
                  <a:close/>
                </a:path>
              </a:pathLst>
            </a:custGeom>
            <a:gradFill>
              <a:gsLst>
                <a:gs pos="27000">
                  <a:srgbClr val="F39C12"/>
                </a:gs>
                <a:gs pos="45000">
                  <a:srgbClr val="F8C471"/>
                </a:gs>
                <a:gs pos="59000">
                  <a:srgbClr val="F39C12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CE3ADF1-BE20-D746-8C21-F812DB6EDE8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462154" y="3826394"/>
              <a:ext cx="785813" cy="690563"/>
            </a:xfrm>
            <a:custGeom>
              <a:avLst/>
              <a:gdLst>
                <a:gd name="T0" fmla="*/ 0 w 282"/>
                <a:gd name="T1" fmla="*/ 182 h 248"/>
                <a:gd name="T2" fmla="*/ 35 w 282"/>
                <a:gd name="T3" fmla="*/ 248 h 248"/>
                <a:gd name="T4" fmla="*/ 282 w 282"/>
                <a:gd name="T5" fmla="*/ 41 h 248"/>
                <a:gd name="T6" fmla="*/ 226 w 282"/>
                <a:gd name="T7" fmla="*/ 0 h 248"/>
                <a:gd name="T8" fmla="*/ 0 w 282"/>
                <a:gd name="T9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8">
                  <a:moveTo>
                    <a:pt x="0" y="182"/>
                  </a:moveTo>
                  <a:cubicBezTo>
                    <a:pt x="35" y="248"/>
                    <a:pt x="35" y="248"/>
                    <a:pt x="35" y="248"/>
                  </a:cubicBezTo>
                  <a:cubicBezTo>
                    <a:pt x="143" y="189"/>
                    <a:pt x="224" y="111"/>
                    <a:pt x="282" y="4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75" y="62"/>
                    <a:pt x="101" y="131"/>
                    <a:pt x="0" y="182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FEFAE940-81DF-4247-B79A-5DBAAFF492A6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137812" y="3869006"/>
              <a:ext cx="431800" cy="561975"/>
            </a:xfrm>
            <a:custGeom>
              <a:avLst/>
              <a:gdLst>
                <a:gd name="T0" fmla="*/ 2 w 155"/>
                <a:gd name="T1" fmla="*/ 0 h 202"/>
                <a:gd name="T2" fmla="*/ 0 w 155"/>
                <a:gd name="T3" fmla="*/ 1 h 202"/>
                <a:gd name="T4" fmla="*/ 1 w 155"/>
                <a:gd name="T5" fmla="*/ 15 h 202"/>
                <a:gd name="T6" fmla="*/ 115 w 155"/>
                <a:gd name="T7" fmla="*/ 136 h 202"/>
                <a:gd name="T8" fmla="*/ 150 w 155"/>
                <a:gd name="T9" fmla="*/ 202 h 202"/>
                <a:gd name="T10" fmla="*/ 155 w 155"/>
                <a:gd name="T11" fmla="*/ 200 h 202"/>
                <a:gd name="T12" fmla="*/ 125 w 155"/>
                <a:gd name="T13" fmla="*/ 130 h 202"/>
                <a:gd name="T14" fmla="*/ 2 w 155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20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52" y="201"/>
                    <a:pt x="153" y="200"/>
                    <a:pt x="155" y="200"/>
                  </a:cubicBezTo>
                  <a:cubicBezTo>
                    <a:pt x="125" y="130"/>
                    <a:pt x="125" y="130"/>
                    <a:pt x="125" y="13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F4B2AACD-F7DE-ED45-8A5D-9214ED8554E8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478725" y="3793793"/>
              <a:ext cx="633413" cy="514350"/>
            </a:xfrm>
            <a:custGeom>
              <a:avLst/>
              <a:gdLst>
                <a:gd name="T0" fmla="*/ 0 w 227"/>
                <a:gd name="T1" fmla="*/ 172 h 184"/>
                <a:gd name="T2" fmla="*/ 11 w 227"/>
                <a:gd name="T3" fmla="*/ 183 h 184"/>
                <a:gd name="T4" fmla="*/ 11 w 227"/>
                <a:gd name="T5" fmla="*/ 184 h 184"/>
                <a:gd name="T6" fmla="*/ 227 w 227"/>
                <a:gd name="T7" fmla="*/ 7 h 184"/>
                <a:gd name="T8" fmla="*/ 226 w 227"/>
                <a:gd name="T9" fmla="*/ 6 h 184"/>
                <a:gd name="T10" fmla="*/ 212 w 227"/>
                <a:gd name="T11" fmla="*/ 0 h 184"/>
                <a:gd name="T12" fmla="*/ 0 w 227"/>
                <a:gd name="T13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84">
                  <a:moveTo>
                    <a:pt x="0" y="172"/>
                  </a:moveTo>
                  <a:cubicBezTo>
                    <a:pt x="11" y="183"/>
                    <a:pt x="11" y="183"/>
                    <a:pt x="11" y="183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07" y="133"/>
                    <a:pt x="177" y="67"/>
                    <a:pt x="227" y="7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64" y="58"/>
                    <a:pt x="94" y="123"/>
                    <a:pt x="0" y="17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BE428888-92B0-674F-9151-6A05BD8A67DE}"/>
              </a:ext>
            </a:extLst>
          </p:cNvPr>
          <p:cNvGrpSpPr/>
          <p:nvPr/>
        </p:nvGrpSpPr>
        <p:grpSpPr>
          <a:xfrm>
            <a:off x="4683593" y="3065728"/>
            <a:ext cx="1006719" cy="1189362"/>
            <a:chOff x="3717465" y="2184621"/>
            <a:chExt cx="1484808" cy="1754188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0B537473-F537-A545-A7E0-21032CD25011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805694" y="2184621"/>
              <a:ext cx="1382713" cy="1754188"/>
            </a:xfrm>
            <a:custGeom>
              <a:avLst/>
              <a:gdLst>
                <a:gd name="T0" fmla="*/ 421 w 496"/>
                <a:gd name="T1" fmla="*/ 29 h 629"/>
                <a:gd name="T2" fmla="*/ 382 w 496"/>
                <a:gd name="T3" fmla="*/ 1 h 629"/>
                <a:gd name="T4" fmla="*/ 382 w 496"/>
                <a:gd name="T5" fmla="*/ 0 h 629"/>
                <a:gd name="T6" fmla="*/ 0 w 496"/>
                <a:gd name="T7" fmla="*/ 412 h 629"/>
                <a:gd name="T8" fmla="*/ 59 w 496"/>
                <a:gd name="T9" fmla="*/ 430 h 629"/>
                <a:gd name="T10" fmla="*/ 11 w 496"/>
                <a:gd name="T11" fmla="*/ 517 h 629"/>
                <a:gd name="T12" fmla="*/ 16 w 496"/>
                <a:gd name="T13" fmla="*/ 524 h 629"/>
                <a:gd name="T14" fmla="*/ 190 w 496"/>
                <a:gd name="T15" fmla="*/ 599 h 629"/>
                <a:gd name="T16" fmla="*/ 257 w 496"/>
                <a:gd name="T17" fmla="*/ 629 h 629"/>
                <a:gd name="T18" fmla="*/ 339 w 496"/>
                <a:gd name="T19" fmla="*/ 498 h 629"/>
                <a:gd name="T20" fmla="*/ 494 w 496"/>
                <a:gd name="T21" fmla="*/ 538 h 629"/>
                <a:gd name="T22" fmla="*/ 496 w 496"/>
                <a:gd name="T23" fmla="*/ 539 h 629"/>
                <a:gd name="T24" fmla="*/ 421 w 496"/>
                <a:gd name="T25" fmla="*/ 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629">
                  <a:moveTo>
                    <a:pt x="421" y="29"/>
                  </a:moveTo>
                  <a:cubicBezTo>
                    <a:pt x="413" y="23"/>
                    <a:pt x="386" y="4"/>
                    <a:pt x="382" y="1"/>
                  </a:cubicBezTo>
                  <a:cubicBezTo>
                    <a:pt x="382" y="1"/>
                    <a:pt x="382" y="0"/>
                    <a:pt x="382" y="0"/>
                  </a:cubicBezTo>
                  <a:cubicBezTo>
                    <a:pt x="252" y="179"/>
                    <a:pt x="0" y="412"/>
                    <a:pt x="0" y="412"/>
                  </a:cubicBezTo>
                  <a:cubicBezTo>
                    <a:pt x="59" y="430"/>
                    <a:pt x="59" y="430"/>
                    <a:pt x="59" y="430"/>
                  </a:cubicBezTo>
                  <a:cubicBezTo>
                    <a:pt x="59" y="430"/>
                    <a:pt x="45" y="469"/>
                    <a:pt x="11" y="517"/>
                  </a:cubicBezTo>
                  <a:cubicBezTo>
                    <a:pt x="16" y="524"/>
                    <a:pt x="16" y="524"/>
                    <a:pt x="16" y="524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257" y="629"/>
                    <a:pt x="257" y="629"/>
                    <a:pt x="257" y="629"/>
                  </a:cubicBezTo>
                  <a:cubicBezTo>
                    <a:pt x="300" y="572"/>
                    <a:pt x="326" y="524"/>
                    <a:pt x="339" y="498"/>
                  </a:cubicBezTo>
                  <a:cubicBezTo>
                    <a:pt x="494" y="538"/>
                    <a:pt x="494" y="538"/>
                    <a:pt x="494" y="538"/>
                  </a:cubicBezTo>
                  <a:cubicBezTo>
                    <a:pt x="495" y="539"/>
                    <a:pt x="496" y="539"/>
                    <a:pt x="496" y="539"/>
                  </a:cubicBezTo>
                  <a:cubicBezTo>
                    <a:pt x="487" y="354"/>
                    <a:pt x="421" y="29"/>
                    <a:pt x="421" y="29"/>
                  </a:cubicBezTo>
                  <a:close/>
                </a:path>
              </a:pathLst>
            </a:custGeom>
            <a:gradFill>
              <a:gsLst>
                <a:gs pos="39000">
                  <a:srgbClr val="C0392B"/>
                </a:gs>
                <a:gs pos="64000">
                  <a:srgbClr val="E18278"/>
                </a:gs>
                <a:gs pos="93000">
                  <a:srgbClr val="C0392B"/>
                </a:gs>
              </a:gsLst>
              <a:lin ang="1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A79F6F8-38CB-C44D-8A5B-D6186BEBFD59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227441" y="3500477"/>
              <a:ext cx="423863" cy="438150"/>
            </a:xfrm>
            <a:custGeom>
              <a:avLst/>
              <a:gdLst>
                <a:gd name="T0" fmla="*/ 152 w 152"/>
                <a:gd name="T1" fmla="*/ 16 h 157"/>
                <a:gd name="T2" fmla="*/ 79 w 152"/>
                <a:gd name="T3" fmla="*/ 0 h 157"/>
                <a:gd name="T4" fmla="*/ 0 w 152"/>
                <a:gd name="T5" fmla="*/ 128 h 157"/>
                <a:gd name="T6" fmla="*/ 65 w 152"/>
                <a:gd name="T7" fmla="*/ 157 h 157"/>
                <a:gd name="T8" fmla="*/ 152 w 152"/>
                <a:gd name="T9" fmla="*/ 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7">
                  <a:moveTo>
                    <a:pt x="152" y="16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55" y="57"/>
                    <a:pt x="0" y="128"/>
                  </a:cubicBezTo>
                  <a:cubicBezTo>
                    <a:pt x="65" y="157"/>
                    <a:pt x="65" y="157"/>
                    <a:pt x="65" y="157"/>
                  </a:cubicBezTo>
                  <a:cubicBezTo>
                    <a:pt x="115" y="91"/>
                    <a:pt x="143" y="36"/>
                    <a:pt x="152" y="16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EA4A5CCD-B995-C141-84B1-0F9B057F9D0E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717465" y="3560331"/>
              <a:ext cx="695325" cy="314325"/>
            </a:xfrm>
            <a:custGeom>
              <a:avLst/>
              <a:gdLst>
                <a:gd name="T0" fmla="*/ 1 w 249"/>
                <a:gd name="T1" fmla="*/ 0 h 113"/>
                <a:gd name="T2" fmla="*/ 0 w 249"/>
                <a:gd name="T3" fmla="*/ 1 h 113"/>
                <a:gd name="T4" fmla="*/ 5 w 249"/>
                <a:gd name="T5" fmla="*/ 9 h 113"/>
                <a:gd name="T6" fmla="*/ 179 w 249"/>
                <a:gd name="T7" fmla="*/ 83 h 113"/>
                <a:gd name="T8" fmla="*/ 246 w 249"/>
                <a:gd name="T9" fmla="*/ 113 h 113"/>
                <a:gd name="T10" fmla="*/ 249 w 249"/>
                <a:gd name="T11" fmla="*/ 109 h 113"/>
                <a:gd name="T12" fmla="*/ 184 w 249"/>
                <a:gd name="T13" fmla="*/ 76 h 113"/>
                <a:gd name="T14" fmla="*/ 1 w 249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1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247" y="112"/>
                    <a:pt x="248" y="110"/>
                    <a:pt x="249" y="109"/>
                  </a:cubicBezTo>
                  <a:cubicBezTo>
                    <a:pt x="184" y="76"/>
                    <a:pt x="184" y="76"/>
                    <a:pt x="184" y="7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5C44DBB-CB4A-644A-8CD8-54DE5FC0AEF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644505" y="3615297"/>
              <a:ext cx="438150" cy="138113"/>
            </a:xfrm>
            <a:custGeom>
              <a:avLst/>
              <a:gdLst>
                <a:gd name="T0" fmla="*/ 157 w 157"/>
                <a:gd name="T1" fmla="*/ 50 h 50"/>
                <a:gd name="T2" fmla="*/ 103 w 157"/>
                <a:gd name="T3" fmla="*/ 21 h 50"/>
                <a:gd name="T4" fmla="*/ 103 w 157"/>
                <a:gd name="T5" fmla="*/ 21 h 50"/>
                <a:gd name="T6" fmla="*/ 7 w 157"/>
                <a:gd name="T7" fmla="*/ 0 h 50"/>
                <a:gd name="T8" fmla="*/ 5 w 157"/>
                <a:gd name="T9" fmla="*/ 0 h 50"/>
                <a:gd name="T10" fmla="*/ 0 w 157"/>
                <a:gd name="T11" fmla="*/ 10 h 50"/>
                <a:gd name="T12" fmla="*/ 157 w 157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0">
                  <a:moveTo>
                    <a:pt x="157" y="50"/>
                  </a:moveTo>
                  <a:cubicBezTo>
                    <a:pt x="148" y="46"/>
                    <a:pt x="116" y="29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57" y="50"/>
                  </a:lnTo>
                  <a:close/>
                </a:path>
              </a:pathLst>
            </a:custGeom>
            <a:solidFill>
              <a:srgbClr val="2D3F50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5631E9C-A805-834E-BCFF-AC3BA08DDA1D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84773" y="2277484"/>
              <a:ext cx="317500" cy="1500188"/>
            </a:xfrm>
            <a:custGeom>
              <a:avLst/>
              <a:gdLst>
                <a:gd name="T0" fmla="*/ 114 w 114"/>
                <a:gd name="T1" fmla="*/ 538 h 538"/>
                <a:gd name="T2" fmla="*/ 39 w 114"/>
                <a:gd name="T3" fmla="*/ 28 h 538"/>
                <a:gd name="T4" fmla="*/ 0 w 114"/>
                <a:gd name="T5" fmla="*/ 0 h 538"/>
                <a:gd name="T6" fmla="*/ 58 w 114"/>
                <a:gd name="T7" fmla="*/ 508 h 538"/>
                <a:gd name="T8" fmla="*/ 114 w 114"/>
                <a:gd name="T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8">
                  <a:moveTo>
                    <a:pt x="114" y="538"/>
                  </a:moveTo>
                  <a:cubicBezTo>
                    <a:pt x="105" y="353"/>
                    <a:pt x="39" y="28"/>
                    <a:pt x="39" y="28"/>
                  </a:cubicBezTo>
                  <a:cubicBezTo>
                    <a:pt x="31" y="22"/>
                    <a:pt x="4" y="3"/>
                    <a:pt x="0" y="0"/>
                  </a:cubicBezTo>
                  <a:cubicBezTo>
                    <a:pt x="3" y="18"/>
                    <a:pt x="56" y="379"/>
                    <a:pt x="58" y="508"/>
                  </a:cubicBezTo>
                  <a:cubicBezTo>
                    <a:pt x="73" y="518"/>
                    <a:pt x="114" y="538"/>
                    <a:pt x="114" y="538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46F4151C-E6FE-D747-8DB2-3E9AA1B417A1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45694" y="2260733"/>
              <a:ext cx="209550" cy="1417638"/>
            </a:xfrm>
            <a:custGeom>
              <a:avLst/>
              <a:gdLst>
                <a:gd name="T0" fmla="*/ 75 w 75"/>
                <a:gd name="T1" fmla="*/ 508 h 508"/>
                <a:gd name="T2" fmla="*/ 75 w 75"/>
                <a:gd name="T3" fmla="*/ 508 h 508"/>
                <a:gd name="T4" fmla="*/ 17 w 75"/>
                <a:gd name="T5" fmla="*/ 1 h 508"/>
                <a:gd name="T6" fmla="*/ 17 w 75"/>
                <a:gd name="T7" fmla="*/ 1 h 508"/>
                <a:gd name="T8" fmla="*/ 17 w 75"/>
                <a:gd name="T9" fmla="*/ 0 h 508"/>
                <a:gd name="T10" fmla="*/ 0 w 75"/>
                <a:gd name="T11" fmla="*/ 23 h 508"/>
                <a:gd name="T12" fmla="*/ 54 w 75"/>
                <a:gd name="T13" fmla="*/ 503 h 508"/>
                <a:gd name="T14" fmla="*/ 75 w 75"/>
                <a:gd name="T1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508">
                  <a:moveTo>
                    <a:pt x="75" y="508"/>
                  </a:moveTo>
                  <a:cubicBezTo>
                    <a:pt x="75" y="508"/>
                    <a:pt x="75" y="508"/>
                    <a:pt x="75" y="508"/>
                  </a:cubicBezTo>
                  <a:cubicBezTo>
                    <a:pt x="74" y="380"/>
                    <a:pt x="21" y="27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8"/>
                    <a:pt x="6" y="15"/>
                    <a:pt x="0" y="23"/>
                  </a:cubicBezTo>
                  <a:cubicBezTo>
                    <a:pt x="10" y="92"/>
                    <a:pt x="53" y="389"/>
                    <a:pt x="54" y="503"/>
                  </a:cubicBezTo>
                  <a:lnTo>
                    <a:pt x="75" y="50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B2610A3D-61BF-6540-9EFE-C27FD6CE46F2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211910" y="3467365"/>
              <a:ext cx="247650" cy="352425"/>
            </a:xfrm>
            <a:custGeom>
              <a:avLst/>
              <a:gdLst>
                <a:gd name="T0" fmla="*/ 73 w 89"/>
                <a:gd name="T1" fmla="*/ 0 h 126"/>
                <a:gd name="T2" fmla="*/ 0 w 89"/>
                <a:gd name="T3" fmla="*/ 120 h 126"/>
                <a:gd name="T4" fmla="*/ 13 w 89"/>
                <a:gd name="T5" fmla="*/ 125 h 126"/>
                <a:gd name="T6" fmla="*/ 15 w 89"/>
                <a:gd name="T7" fmla="*/ 126 h 126"/>
                <a:gd name="T8" fmla="*/ 89 w 89"/>
                <a:gd name="T9" fmla="*/ 5 h 126"/>
                <a:gd name="T10" fmla="*/ 73 w 89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26">
                  <a:moveTo>
                    <a:pt x="73" y="0"/>
                  </a:moveTo>
                  <a:cubicBezTo>
                    <a:pt x="73" y="0"/>
                    <a:pt x="51" y="53"/>
                    <a:pt x="0" y="120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67" y="58"/>
                    <a:pt x="89" y="5"/>
                    <a:pt x="89" y="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3">
            <a:extLst>
              <a:ext uri="{FF2B5EF4-FFF2-40B4-BE49-F238E27FC236}">
                <a16:creationId xmlns:a16="http://schemas.microsoft.com/office/drawing/2014/main" id="{1C1179B4-4878-674F-BBEF-21CD6CCDD6BE}"/>
              </a:ext>
            </a:extLst>
          </p:cNvPr>
          <p:cNvGrpSpPr/>
          <p:nvPr/>
        </p:nvGrpSpPr>
        <p:grpSpPr>
          <a:xfrm>
            <a:off x="2493224" y="3517581"/>
            <a:ext cx="841821" cy="792065"/>
            <a:chOff x="486892" y="2851059"/>
            <a:chExt cx="1241600" cy="1168216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9DBFEC7-7510-EB44-B868-82ACDC875FC0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6892" y="2851059"/>
              <a:ext cx="1241600" cy="1168216"/>
            </a:xfrm>
            <a:custGeom>
              <a:avLst/>
              <a:gdLst>
                <a:gd name="T0" fmla="*/ 26 w 444"/>
                <a:gd name="T1" fmla="*/ 164 h 418"/>
                <a:gd name="T2" fmla="*/ 324 w 444"/>
                <a:gd name="T3" fmla="*/ 418 h 418"/>
                <a:gd name="T4" fmla="*/ 376 w 444"/>
                <a:gd name="T5" fmla="*/ 347 h 418"/>
                <a:gd name="T6" fmla="*/ 444 w 444"/>
                <a:gd name="T7" fmla="*/ 207 h 418"/>
                <a:gd name="T8" fmla="*/ 275 w 444"/>
                <a:gd name="T9" fmla="*/ 54 h 418"/>
                <a:gd name="T10" fmla="*/ 191 w 444"/>
                <a:gd name="T11" fmla="*/ 12 h 418"/>
                <a:gd name="T12" fmla="*/ 42 w 444"/>
                <a:gd name="T13" fmla="*/ 89 h 418"/>
                <a:gd name="T14" fmla="*/ 26 w 444"/>
                <a:gd name="T15" fmla="*/ 16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4" h="418">
                  <a:moveTo>
                    <a:pt x="26" y="164"/>
                  </a:moveTo>
                  <a:cubicBezTo>
                    <a:pt x="60" y="207"/>
                    <a:pt x="162" y="328"/>
                    <a:pt x="324" y="418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444" y="207"/>
                    <a:pt x="444" y="207"/>
                    <a:pt x="444" y="207"/>
                  </a:cubicBezTo>
                  <a:cubicBezTo>
                    <a:pt x="329" y="141"/>
                    <a:pt x="275" y="54"/>
                    <a:pt x="275" y="54"/>
                  </a:cubicBezTo>
                  <a:cubicBezTo>
                    <a:pt x="275" y="54"/>
                    <a:pt x="236" y="0"/>
                    <a:pt x="191" y="12"/>
                  </a:cubicBezTo>
                  <a:cubicBezTo>
                    <a:pt x="132" y="28"/>
                    <a:pt x="42" y="89"/>
                    <a:pt x="42" y="89"/>
                  </a:cubicBezTo>
                  <a:cubicBezTo>
                    <a:pt x="42" y="89"/>
                    <a:pt x="0" y="123"/>
                    <a:pt x="26" y="164"/>
                  </a:cubicBezTo>
                  <a:close/>
                </a:path>
              </a:pathLst>
            </a:custGeom>
            <a:gradFill>
              <a:gsLst>
                <a:gs pos="27000">
                  <a:srgbClr val="2980B9"/>
                </a:gs>
                <a:gs pos="58000">
                  <a:srgbClr val="74B5E0"/>
                </a:gs>
                <a:gs pos="64000">
                  <a:srgbClr val="2980B9"/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10AFB5F-F9D7-F94A-8E68-31541611CD3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516988" y="3051481"/>
              <a:ext cx="1003695" cy="953984"/>
            </a:xfrm>
            <a:custGeom>
              <a:avLst/>
              <a:gdLst>
                <a:gd name="T0" fmla="*/ 44 w 359"/>
                <a:gd name="T1" fmla="*/ 0 h 341"/>
                <a:gd name="T2" fmla="*/ 359 w 359"/>
                <a:gd name="T3" fmla="*/ 271 h 341"/>
                <a:gd name="T4" fmla="*/ 307 w 359"/>
                <a:gd name="T5" fmla="*/ 341 h 341"/>
                <a:gd name="T6" fmla="*/ 9 w 359"/>
                <a:gd name="T7" fmla="*/ 87 h 341"/>
                <a:gd name="T8" fmla="*/ 1 w 359"/>
                <a:gd name="T9" fmla="*/ 63 h 341"/>
                <a:gd name="T10" fmla="*/ 13 w 359"/>
                <a:gd name="T11" fmla="*/ 25 h 341"/>
                <a:gd name="T12" fmla="*/ 26 w 359"/>
                <a:gd name="T13" fmla="*/ 12 h 341"/>
                <a:gd name="T14" fmla="*/ 44 w 359"/>
                <a:gd name="T1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341">
                  <a:moveTo>
                    <a:pt x="44" y="0"/>
                  </a:moveTo>
                  <a:cubicBezTo>
                    <a:pt x="45" y="1"/>
                    <a:pt x="196" y="182"/>
                    <a:pt x="359" y="271"/>
                  </a:cubicBezTo>
                  <a:cubicBezTo>
                    <a:pt x="307" y="341"/>
                    <a:pt x="307" y="341"/>
                    <a:pt x="307" y="341"/>
                  </a:cubicBezTo>
                  <a:cubicBezTo>
                    <a:pt x="145" y="251"/>
                    <a:pt x="43" y="130"/>
                    <a:pt x="9" y="87"/>
                  </a:cubicBezTo>
                  <a:cubicBezTo>
                    <a:pt x="9" y="87"/>
                    <a:pt x="1" y="76"/>
                    <a:pt x="1" y="63"/>
                  </a:cubicBezTo>
                  <a:cubicBezTo>
                    <a:pt x="0" y="50"/>
                    <a:pt x="3" y="41"/>
                    <a:pt x="13" y="25"/>
                  </a:cubicBezTo>
                  <a:cubicBezTo>
                    <a:pt x="19" y="17"/>
                    <a:pt x="26" y="12"/>
                    <a:pt x="26" y="12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92614E6-B300-4B42-914F-03C9BA2190CC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658022" y="3038331"/>
              <a:ext cx="903090" cy="785912"/>
            </a:xfrm>
            <a:custGeom>
              <a:avLst/>
              <a:gdLst>
                <a:gd name="T0" fmla="*/ 16 w 323"/>
                <a:gd name="T1" fmla="*/ 0 h 281"/>
                <a:gd name="T2" fmla="*/ 0 w 323"/>
                <a:gd name="T3" fmla="*/ 10 h 281"/>
                <a:gd name="T4" fmla="*/ 0 w 323"/>
                <a:gd name="T5" fmla="*/ 10 h 281"/>
                <a:gd name="T6" fmla="*/ 315 w 323"/>
                <a:gd name="T7" fmla="*/ 281 h 281"/>
                <a:gd name="T8" fmla="*/ 315 w 323"/>
                <a:gd name="T9" fmla="*/ 280 h 281"/>
                <a:gd name="T10" fmla="*/ 323 w 323"/>
                <a:gd name="T11" fmla="*/ 264 h 281"/>
                <a:gd name="T12" fmla="*/ 16 w 323"/>
                <a:gd name="T1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281">
                  <a:moveTo>
                    <a:pt x="1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52" y="192"/>
                    <a:pt x="315" y="281"/>
                  </a:cubicBezTo>
                  <a:cubicBezTo>
                    <a:pt x="315" y="280"/>
                    <a:pt x="315" y="280"/>
                    <a:pt x="315" y="280"/>
                  </a:cubicBezTo>
                  <a:cubicBezTo>
                    <a:pt x="323" y="264"/>
                    <a:pt x="323" y="264"/>
                    <a:pt x="323" y="264"/>
                  </a:cubicBezTo>
                  <a:cubicBezTo>
                    <a:pt x="176" y="183"/>
                    <a:pt x="27" y="14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59">
            <a:extLst>
              <a:ext uri="{FF2B5EF4-FFF2-40B4-BE49-F238E27FC236}">
                <a16:creationId xmlns:a16="http://schemas.microsoft.com/office/drawing/2014/main" id="{6FD1D4C5-9FAE-8147-9E07-B725100699B6}"/>
              </a:ext>
            </a:extLst>
          </p:cNvPr>
          <p:cNvGrpSpPr/>
          <p:nvPr/>
        </p:nvGrpSpPr>
        <p:grpSpPr>
          <a:xfrm>
            <a:off x="3084947" y="3713315"/>
            <a:ext cx="162069" cy="162069"/>
            <a:chOff x="3204409" y="3245628"/>
            <a:chExt cx="239036" cy="239036"/>
          </a:xfrm>
        </p:grpSpPr>
        <p:sp>
          <p:nvSpPr>
            <p:cNvPr id="37" name="Oval 56">
              <a:extLst>
                <a:ext uri="{FF2B5EF4-FFF2-40B4-BE49-F238E27FC236}">
                  <a16:creationId xmlns:a16="http://schemas.microsoft.com/office/drawing/2014/main" id="{257CC0C3-491C-C54E-A393-A901C6915EEC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105">
              <a:extLst>
                <a:ext uri="{FF2B5EF4-FFF2-40B4-BE49-F238E27FC236}">
                  <a16:creationId xmlns:a16="http://schemas.microsoft.com/office/drawing/2014/main" id="{C9993143-F8C8-E14E-A202-761B53A07B92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2980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107">
            <a:extLst>
              <a:ext uri="{FF2B5EF4-FFF2-40B4-BE49-F238E27FC236}">
                <a16:creationId xmlns:a16="http://schemas.microsoft.com/office/drawing/2014/main" id="{7645DF3D-F3D7-9B4B-B4E0-4FE889AD5C3E}"/>
              </a:ext>
            </a:extLst>
          </p:cNvPr>
          <p:cNvGrpSpPr/>
          <p:nvPr/>
        </p:nvGrpSpPr>
        <p:grpSpPr>
          <a:xfrm>
            <a:off x="3502347" y="4007826"/>
            <a:ext cx="162069" cy="162069"/>
            <a:chOff x="3204409" y="3245628"/>
            <a:chExt cx="239036" cy="239036"/>
          </a:xfrm>
        </p:grpSpPr>
        <p:sp>
          <p:nvSpPr>
            <p:cNvPr id="40" name="Oval 108">
              <a:extLst>
                <a:ext uri="{FF2B5EF4-FFF2-40B4-BE49-F238E27FC236}">
                  <a16:creationId xmlns:a16="http://schemas.microsoft.com/office/drawing/2014/main" id="{40EEA2C1-1CCF-7A4A-A22F-97FC9182E2A6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109">
              <a:extLst>
                <a:ext uri="{FF2B5EF4-FFF2-40B4-BE49-F238E27FC236}">
                  <a16:creationId xmlns:a16="http://schemas.microsoft.com/office/drawing/2014/main" id="{7A78A065-4F8C-7746-B90A-AC64304B2B1C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110">
            <a:extLst>
              <a:ext uri="{FF2B5EF4-FFF2-40B4-BE49-F238E27FC236}">
                <a16:creationId xmlns:a16="http://schemas.microsoft.com/office/drawing/2014/main" id="{95757330-06DC-244F-8D9B-0443243F29A7}"/>
              </a:ext>
            </a:extLst>
          </p:cNvPr>
          <p:cNvGrpSpPr/>
          <p:nvPr/>
        </p:nvGrpSpPr>
        <p:grpSpPr>
          <a:xfrm>
            <a:off x="4002807" y="4094833"/>
            <a:ext cx="162069" cy="162069"/>
            <a:chOff x="3204409" y="3245628"/>
            <a:chExt cx="239036" cy="239036"/>
          </a:xfrm>
        </p:grpSpPr>
        <p:sp>
          <p:nvSpPr>
            <p:cNvPr id="43" name="Oval 111">
              <a:extLst>
                <a:ext uri="{FF2B5EF4-FFF2-40B4-BE49-F238E27FC236}">
                  <a16:creationId xmlns:a16="http://schemas.microsoft.com/office/drawing/2014/main" id="{0BB57976-0DBD-0848-AD68-D466D21E9B5E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112">
              <a:extLst>
                <a:ext uri="{FF2B5EF4-FFF2-40B4-BE49-F238E27FC236}">
                  <a16:creationId xmlns:a16="http://schemas.microsoft.com/office/drawing/2014/main" id="{690C4CCD-8BDD-BD4F-82BA-0160F4CEF500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113">
            <a:extLst>
              <a:ext uri="{FF2B5EF4-FFF2-40B4-BE49-F238E27FC236}">
                <a16:creationId xmlns:a16="http://schemas.microsoft.com/office/drawing/2014/main" id="{0B636A8E-447F-8644-B03A-5B580E255916}"/>
              </a:ext>
            </a:extLst>
          </p:cNvPr>
          <p:cNvGrpSpPr/>
          <p:nvPr/>
        </p:nvGrpSpPr>
        <p:grpSpPr>
          <a:xfrm>
            <a:off x="4410826" y="3989794"/>
            <a:ext cx="162069" cy="162069"/>
            <a:chOff x="3204409" y="3245628"/>
            <a:chExt cx="239036" cy="239036"/>
          </a:xfrm>
        </p:grpSpPr>
        <p:sp>
          <p:nvSpPr>
            <p:cNvPr id="46" name="Oval 114">
              <a:extLst>
                <a:ext uri="{FF2B5EF4-FFF2-40B4-BE49-F238E27FC236}">
                  <a16:creationId xmlns:a16="http://schemas.microsoft.com/office/drawing/2014/main" id="{A5F3070A-7479-BC4E-99E5-4106E6CBAB06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115">
              <a:extLst>
                <a:ext uri="{FF2B5EF4-FFF2-40B4-BE49-F238E27FC236}">
                  <a16:creationId xmlns:a16="http://schemas.microsoft.com/office/drawing/2014/main" id="{999FC4C4-884D-E641-B9E0-9CC9C85FD4E1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TextBox 125">
            <a:extLst>
              <a:ext uri="{FF2B5EF4-FFF2-40B4-BE49-F238E27FC236}">
                <a16:creationId xmlns:a16="http://schemas.microsoft.com/office/drawing/2014/main" id="{E94980BF-9CBF-1D40-B3B2-0F2A1C00F63A}"/>
              </a:ext>
            </a:extLst>
          </p:cNvPr>
          <p:cNvSpPr txBox="1"/>
          <p:nvPr/>
        </p:nvSpPr>
        <p:spPr>
          <a:xfrm>
            <a:off x="2442955" y="3062936"/>
            <a:ext cx="123210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  <a:tabLst>
                <a:tab pos="685800" algn="l"/>
              </a:tabLst>
            </a:pPr>
            <a:r>
              <a:rPr lang="en-US" sz="1400" b="1" dirty="0">
                <a:solidFill>
                  <a:srgbClr val="2980B9"/>
                </a:solidFill>
                <a:latin typeface="Lato Black" pitchFamily="34" charset="0"/>
              </a:rPr>
              <a:t>1 min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Reactor Venting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endParaRPr lang="en-US" sz="1200" dirty="0">
              <a:solidFill>
                <a:srgbClr val="000000"/>
              </a:solidFill>
              <a:latin typeface="Lato Light" pitchFamily="34" charset="0"/>
            </a:endParaRPr>
          </a:p>
        </p:txBody>
      </p:sp>
      <p:sp>
        <p:nvSpPr>
          <p:cNvPr id="49" name="TextBox 126">
            <a:extLst>
              <a:ext uri="{FF2B5EF4-FFF2-40B4-BE49-F238E27FC236}">
                <a16:creationId xmlns:a16="http://schemas.microsoft.com/office/drawing/2014/main" id="{FF3A01F5-344F-0A44-B6B0-A5CC5E5AA05A}"/>
              </a:ext>
            </a:extLst>
          </p:cNvPr>
          <p:cNvSpPr txBox="1"/>
          <p:nvPr/>
        </p:nvSpPr>
        <p:spPr>
          <a:xfrm>
            <a:off x="4200759" y="2438984"/>
            <a:ext cx="122417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685800" algn="l"/>
              </a:tabLst>
            </a:pPr>
            <a:r>
              <a:rPr lang="en-US" sz="1600" b="1" dirty="0">
                <a:solidFill>
                  <a:srgbClr val="9BBB59"/>
                </a:solidFill>
                <a:latin typeface="Lato Black" pitchFamily="34" charset="0"/>
              </a:rPr>
              <a:t>4 min</a:t>
            </a:r>
          </a:p>
          <a:p>
            <a:pPr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Pumping down to 10</a:t>
            </a:r>
            <a:r>
              <a:rPr lang="en-US" sz="1200" baseline="30000" dirty="0">
                <a:solidFill>
                  <a:srgbClr val="434342"/>
                </a:solidFill>
                <a:latin typeface="Lato Light" pitchFamily="34" charset="0"/>
              </a:rPr>
              <a:t>-4</a:t>
            </a: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 Tor</a:t>
            </a:r>
          </a:p>
        </p:txBody>
      </p:sp>
      <p:sp>
        <p:nvSpPr>
          <p:cNvPr id="50" name="TextBox 127">
            <a:extLst>
              <a:ext uri="{FF2B5EF4-FFF2-40B4-BE49-F238E27FC236}">
                <a16:creationId xmlns:a16="http://schemas.microsoft.com/office/drawing/2014/main" id="{0142D34B-BAC5-B243-B6F9-A6DFDDD5ABDF}"/>
              </a:ext>
            </a:extLst>
          </p:cNvPr>
          <p:cNvSpPr txBox="1"/>
          <p:nvPr/>
        </p:nvSpPr>
        <p:spPr>
          <a:xfrm>
            <a:off x="2165559" y="2438984"/>
            <a:ext cx="1509502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600" b="1" dirty="0">
                <a:solidFill>
                  <a:srgbClr val="16A085"/>
                </a:solidFill>
                <a:latin typeface="Lato Black" pitchFamily="34" charset="0"/>
              </a:rPr>
              <a:t>5 min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Liner replacement</a:t>
            </a:r>
          </a:p>
        </p:txBody>
      </p:sp>
      <p:sp>
        <p:nvSpPr>
          <p:cNvPr id="51" name="TextBox 128">
            <a:extLst>
              <a:ext uri="{FF2B5EF4-FFF2-40B4-BE49-F238E27FC236}">
                <a16:creationId xmlns:a16="http://schemas.microsoft.com/office/drawing/2014/main" id="{4BB57D99-CCE5-3044-A4FB-7FDB87E16929}"/>
              </a:ext>
            </a:extLst>
          </p:cNvPr>
          <p:cNvSpPr txBox="1"/>
          <p:nvPr/>
        </p:nvSpPr>
        <p:spPr>
          <a:xfrm>
            <a:off x="4216618" y="3076284"/>
            <a:ext cx="84330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685800" algn="l"/>
              </a:tabLst>
            </a:pPr>
            <a:r>
              <a:rPr lang="en-US" sz="1400" b="1" dirty="0">
                <a:solidFill>
                  <a:srgbClr val="F39C12"/>
                </a:solidFill>
                <a:latin typeface="Lato Black" pitchFamily="34" charset="0"/>
              </a:rPr>
              <a:t>5 min</a:t>
            </a:r>
          </a:p>
          <a:p>
            <a:pPr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Plasma cleaning</a:t>
            </a:r>
          </a:p>
        </p:txBody>
      </p:sp>
      <p:grpSp>
        <p:nvGrpSpPr>
          <p:cNvPr id="52" name="Group 27">
            <a:extLst>
              <a:ext uri="{FF2B5EF4-FFF2-40B4-BE49-F238E27FC236}">
                <a16:creationId xmlns:a16="http://schemas.microsoft.com/office/drawing/2014/main" id="{FBC6F1F6-7DE0-0B4B-BB1F-1015D0829C0E}"/>
              </a:ext>
            </a:extLst>
          </p:cNvPr>
          <p:cNvGrpSpPr/>
          <p:nvPr/>
        </p:nvGrpSpPr>
        <p:grpSpPr>
          <a:xfrm>
            <a:off x="3207566" y="3069621"/>
            <a:ext cx="576825" cy="710952"/>
            <a:chOff x="1540474" y="2170677"/>
            <a:chExt cx="850759" cy="1088588"/>
          </a:xfrm>
        </p:grpSpPr>
        <p:sp>
          <p:nvSpPr>
            <p:cNvPr id="53" name="Oval 130">
              <a:extLst>
                <a:ext uri="{FF2B5EF4-FFF2-40B4-BE49-F238E27FC236}">
                  <a16:creationId xmlns:a16="http://schemas.microsoft.com/office/drawing/2014/main" id="{98BA333C-0993-674B-A496-8E435CD9B828}"/>
                </a:ext>
              </a:extLst>
            </p:cNvPr>
            <p:cNvSpPr/>
            <p:nvPr/>
          </p:nvSpPr>
          <p:spPr>
            <a:xfrm>
              <a:off x="2301248" y="2170677"/>
              <a:ext cx="89985" cy="89985"/>
            </a:xfrm>
            <a:prstGeom prst="ellipse">
              <a:avLst/>
            </a:prstGeom>
            <a:solidFill>
              <a:srgbClr val="288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Elbow Connector 2055">
              <a:extLst>
                <a:ext uri="{FF2B5EF4-FFF2-40B4-BE49-F238E27FC236}">
                  <a16:creationId xmlns:a16="http://schemas.microsoft.com/office/drawing/2014/main" id="{F58F4BE4-E836-AA4D-8811-305CD09F536D}"/>
                </a:ext>
              </a:extLst>
            </p:cNvPr>
            <p:cNvCxnSpPr/>
            <p:nvPr/>
          </p:nvCxnSpPr>
          <p:spPr>
            <a:xfrm flipV="1">
              <a:off x="1540474" y="2260662"/>
              <a:ext cx="805767" cy="998603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B87D852D-AB2C-4641-97BF-BB289F7239E5}"/>
              </a:ext>
            </a:extLst>
          </p:cNvPr>
          <p:cNvGrpSpPr/>
          <p:nvPr/>
        </p:nvGrpSpPr>
        <p:grpSpPr>
          <a:xfrm>
            <a:off x="3624965" y="2543654"/>
            <a:ext cx="159426" cy="1545206"/>
            <a:chOff x="2156096" y="1414615"/>
            <a:chExt cx="235137" cy="2279023"/>
          </a:xfrm>
        </p:grpSpPr>
        <p:sp>
          <p:nvSpPr>
            <p:cNvPr id="56" name="Oval 2053">
              <a:extLst>
                <a:ext uri="{FF2B5EF4-FFF2-40B4-BE49-F238E27FC236}">
                  <a16:creationId xmlns:a16="http://schemas.microsoft.com/office/drawing/2014/main" id="{204BC5B5-CDA2-B34F-8CED-FE7DF534A2CA}"/>
                </a:ext>
              </a:extLst>
            </p:cNvPr>
            <p:cNvSpPr/>
            <p:nvPr/>
          </p:nvSpPr>
          <p:spPr>
            <a:xfrm>
              <a:off x="2301248" y="1414615"/>
              <a:ext cx="89985" cy="89985"/>
            </a:xfrm>
            <a:prstGeom prst="ellipse">
              <a:avLst/>
            </a:prstGeom>
            <a:solidFill>
              <a:srgbClr val="15A0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Elbow Connector 2057">
              <a:extLst>
                <a:ext uri="{FF2B5EF4-FFF2-40B4-BE49-F238E27FC236}">
                  <a16:creationId xmlns:a16="http://schemas.microsoft.com/office/drawing/2014/main" id="{9AABC5D0-B4CA-4A49-8237-728F82ECC3D6}"/>
                </a:ext>
              </a:extLst>
            </p:cNvPr>
            <p:cNvCxnSpPr/>
            <p:nvPr/>
          </p:nvCxnSpPr>
          <p:spPr>
            <a:xfrm flipV="1">
              <a:off x="2156096" y="1459608"/>
              <a:ext cx="235137" cy="2234030"/>
            </a:xfrm>
            <a:prstGeom prst="bentConnector3">
              <a:avLst>
                <a:gd name="adj1" fmla="val 197220"/>
              </a:avLst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29">
            <a:extLst>
              <a:ext uri="{FF2B5EF4-FFF2-40B4-BE49-F238E27FC236}">
                <a16:creationId xmlns:a16="http://schemas.microsoft.com/office/drawing/2014/main" id="{C8C103E0-76E0-274B-8A5F-3680930FCAE0}"/>
              </a:ext>
            </a:extLst>
          </p:cNvPr>
          <p:cNvGrpSpPr/>
          <p:nvPr/>
        </p:nvGrpSpPr>
        <p:grpSpPr>
          <a:xfrm>
            <a:off x="4083842" y="2543654"/>
            <a:ext cx="156933" cy="1590631"/>
            <a:chOff x="2832892" y="1414615"/>
            <a:chExt cx="231460" cy="2346019"/>
          </a:xfrm>
        </p:grpSpPr>
        <p:sp>
          <p:nvSpPr>
            <p:cNvPr id="59" name="Oval 129">
              <a:extLst>
                <a:ext uri="{FF2B5EF4-FFF2-40B4-BE49-F238E27FC236}">
                  <a16:creationId xmlns:a16="http://schemas.microsoft.com/office/drawing/2014/main" id="{C6C40DEF-2D38-6C4F-92B2-9492BCEDA4ED}"/>
                </a:ext>
              </a:extLst>
            </p:cNvPr>
            <p:cNvSpPr/>
            <p:nvPr/>
          </p:nvSpPr>
          <p:spPr>
            <a:xfrm>
              <a:off x="2974367" y="1414615"/>
              <a:ext cx="89985" cy="89985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0" name="Elbow Connector 2060">
              <a:extLst>
                <a:ext uri="{FF2B5EF4-FFF2-40B4-BE49-F238E27FC236}">
                  <a16:creationId xmlns:a16="http://schemas.microsoft.com/office/drawing/2014/main" id="{03C66901-E78F-C347-8A43-1CBF2D4D3D65}"/>
                </a:ext>
              </a:extLst>
            </p:cNvPr>
            <p:cNvCxnSpPr/>
            <p:nvPr/>
          </p:nvCxnSpPr>
          <p:spPr>
            <a:xfrm rot="5400000" flipH="1" flipV="1">
              <a:off x="1753117" y="2539384"/>
              <a:ext cx="2301025" cy="141475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61" name="Group 30">
            <a:extLst>
              <a:ext uri="{FF2B5EF4-FFF2-40B4-BE49-F238E27FC236}">
                <a16:creationId xmlns:a16="http://schemas.microsoft.com/office/drawing/2014/main" id="{68B8E85E-4903-084E-BD60-EB84954F0579}"/>
              </a:ext>
            </a:extLst>
          </p:cNvPr>
          <p:cNvGrpSpPr/>
          <p:nvPr/>
        </p:nvGrpSpPr>
        <p:grpSpPr>
          <a:xfrm>
            <a:off x="4179764" y="3056273"/>
            <a:ext cx="270514" cy="1014556"/>
            <a:chOff x="2974367" y="2170677"/>
            <a:chExt cx="398981" cy="1496367"/>
          </a:xfrm>
        </p:grpSpPr>
        <p:sp>
          <p:nvSpPr>
            <p:cNvPr id="62" name="Oval 131">
              <a:extLst>
                <a:ext uri="{FF2B5EF4-FFF2-40B4-BE49-F238E27FC236}">
                  <a16:creationId xmlns:a16="http://schemas.microsoft.com/office/drawing/2014/main" id="{BA836140-179A-CE4A-9CAB-DDB0EB7E7DC1}"/>
                </a:ext>
              </a:extLst>
            </p:cNvPr>
            <p:cNvSpPr/>
            <p:nvPr/>
          </p:nvSpPr>
          <p:spPr>
            <a:xfrm>
              <a:off x="2974367" y="2170677"/>
              <a:ext cx="89985" cy="89985"/>
            </a:xfrm>
            <a:prstGeom prst="ellipse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" name="Elbow Connector 2064">
              <a:extLst>
                <a:ext uri="{FF2B5EF4-FFF2-40B4-BE49-F238E27FC236}">
                  <a16:creationId xmlns:a16="http://schemas.microsoft.com/office/drawing/2014/main" id="{2974D384-5CA3-A343-B669-3B361B11D243}"/>
                </a:ext>
              </a:extLst>
            </p:cNvPr>
            <p:cNvCxnSpPr/>
            <p:nvPr/>
          </p:nvCxnSpPr>
          <p:spPr>
            <a:xfrm rot="10800000">
              <a:off x="3019361" y="2260663"/>
              <a:ext cx="353987" cy="1406381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3784851-7FE7-0C4F-B639-D5E08F54BADF}"/>
              </a:ext>
            </a:extLst>
          </p:cNvPr>
          <p:cNvSpPr/>
          <p:nvPr/>
        </p:nvSpPr>
        <p:spPr>
          <a:xfrm>
            <a:off x="5528861" y="958676"/>
            <a:ext cx="1457031" cy="1912454"/>
          </a:xfrm>
          <a:prstGeom prst="rect">
            <a:avLst/>
          </a:prstGeom>
          <a:solidFill>
            <a:srgbClr val="2C3E50"/>
          </a:solidFill>
          <a:ln w="762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116">
            <a:extLst>
              <a:ext uri="{FF2B5EF4-FFF2-40B4-BE49-F238E27FC236}">
                <a16:creationId xmlns:a16="http://schemas.microsoft.com/office/drawing/2014/main" id="{002114DD-8632-364A-A60D-658C399A951A}"/>
              </a:ext>
            </a:extLst>
          </p:cNvPr>
          <p:cNvGrpSpPr/>
          <p:nvPr/>
        </p:nvGrpSpPr>
        <p:grpSpPr>
          <a:xfrm>
            <a:off x="5050254" y="3297506"/>
            <a:ext cx="239036" cy="239036"/>
            <a:chOff x="3391621" y="3114973"/>
            <a:chExt cx="239036" cy="239036"/>
          </a:xfrm>
        </p:grpSpPr>
        <p:sp>
          <p:nvSpPr>
            <p:cNvPr id="66" name="Oval 117">
              <a:extLst>
                <a:ext uri="{FF2B5EF4-FFF2-40B4-BE49-F238E27FC236}">
                  <a16:creationId xmlns:a16="http://schemas.microsoft.com/office/drawing/2014/main" id="{B6851FB7-0D8E-9840-AA4C-8EFC5AE9A9EE}"/>
                </a:ext>
              </a:extLst>
            </p:cNvPr>
            <p:cNvSpPr/>
            <p:nvPr/>
          </p:nvSpPr>
          <p:spPr>
            <a:xfrm>
              <a:off x="3391621" y="3114973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118">
              <a:extLst>
                <a:ext uri="{FF2B5EF4-FFF2-40B4-BE49-F238E27FC236}">
                  <a16:creationId xmlns:a16="http://schemas.microsoft.com/office/drawing/2014/main" id="{0731A047-A151-0A43-8FAE-D2AAC0883F65}"/>
                </a:ext>
              </a:extLst>
            </p:cNvPr>
            <p:cNvSpPr/>
            <p:nvPr/>
          </p:nvSpPr>
          <p:spPr>
            <a:xfrm>
              <a:off x="3449807" y="3173159"/>
              <a:ext cx="122664" cy="122664"/>
            </a:xfrm>
            <a:prstGeom prst="ellipse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2049">
            <a:extLst>
              <a:ext uri="{FF2B5EF4-FFF2-40B4-BE49-F238E27FC236}">
                <a16:creationId xmlns:a16="http://schemas.microsoft.com/office/drawing/2014/main" id="{43ABF552-B82F-5846-916F-00572C78F9E3}"/>
              </a:ext>
            </a:extLst>
          </p:cNvPr>
          <p:cNvGrpSpPr/>
          <p:nvPr/>
        </p:nvGrpSpPr>
        <p:grpSpPr>
          <a:xfrm>
            <a:off x="5808414" y="1212334"/>
            <a:ext cx="897925" cy="869008"/>
            <a:chOff x="6723452" y="1709095"/>
            <a:chExt cx="897925" cy="869008"/>
          </a:xfrm>
        </p:grpSpPr>
        <p:pic>
          <p:nvPicPr>
            <p:cNvPr id="69" name="Picture 1">
              <a:extLst>
                <a:ext uri="{FF2B5EF4-FFF2-40B4-BE49-F238E27FC236}">
                  <a16:creationId xmlns:a16="http://schemas.microsoft.com/office/drawing/2014/main" id="{6E224DFB-7402-0B43-A324-485C48E6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3452" y="2422665"/>
              <a:ext cx="897925" cy="155438"/>
            </a:xfrm>
            <a:prstGeom prst="rect">
              <a:avLst/>
            </a:prstGeom>
          </p:spPr>
        </p:pic>
        <p:sp>
          <p:nvSpPr>
            <p:cNvPr id="70" name="Oval 2068">
              <a:extLst>
                <a:ext uri="{FF2B5EF4-FFF2-40B4-BE49-F238E27FC236}">
                  <a16:creationId xmlns:a16="http://schemas.microsoft.com/office/drawing/2014/main" id="{CEF6CDBD-5A42-8A4A-A86C-189893F72B97}"/>
                </a:ext>
              </a:extLst>
            </p:cNvPr>
            <p:cNvSpPr/>
            <p:nvPr/>
          </p:nvSpPr>
          <p:spPr>
            <a:xfrm>
              <a:off x="6778883" y="1709095"/>
              <a:ext cx="773081" cy="773081"/>
            </a:xfrm>
            <a:prstGeom prst="ellipse">
              <a:avLst/>
            </a:prstGeom>
            <a:solidFill>
              <a:srgbClr val="2C3E50"/>
            </a:solidFill>
            <a:ln w="9525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152">
              <a:extLst>
                <a:ext uri="{FF2B5EF4-FFF2-40B4-BE49-F238E27FC236}">
                  <a16:creationId xmlns:a16="http://schemas.microsoft.com/office/drawing/2014/main" id="{798FD04E-CDBC-3047-A720-19598BD81D78}"/>
                </a:ext>
              </a:extLst>
            </p:cNvPr>
            <p:cNvSpPr/>
            <p:nvPr/>
          </p:nvSpPr>
          <p:spPr>
            <a:xfrm>
              <a:off x="6850731" y="1776180"/>
              <a:ext cx="638910" cy="638910"/>
            </a:xfrm>
            <a:prstGeom prst="ellipse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40">
              <a:extLst>
                <a:ext uri="{FF2B5EF4-FFF2-40B4-BE49-F238E27FC236}">
                  <a16:creationId xmlns:a16="http://schemas.microsoft.com/office/drawing/2014/main" id="{1AD018E0-572F-D042-8177-B980F332C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4333" y="1918166"/>
              <a:ext cx="382181" cy="390724"/>
            </a:xfrm>
            <a:custGeom>
              <a:avLst/>
              <a:gdLst>
                <a:gd name="T0" fmla="*/ 29 w 360"/>
                <a:gd name="T1" fmla="*/ 65 h 368"/>
                <a:gd name="T2" fmla="*/ 79 w 360"/>
                <a:gd name="T3" fmla="*/ 65 h 368"/>
                <a:gd name="T4" fmla="*/ 101 w 360"/>
                <a:gd name="T5" fmla="*/ 170 h 368"/>
                <a:gd name="T6" fmla="*/ 29 w 360"/>
                <a:gd name="T7" fmla="*/ 65 h 368"/>
                <a:gd name="T8" fmla="*/ 180 w 360"/>
                <a:gd name="T9" fmla="*/ 25 h 368"/>
                <a:gd name="T10" fmla="*/ 256 w 360"/>
                <a:gd name="T11" fmla="*/ 55 h 368"/>
                <a:gd name="T12" fmla="*/ 180 w 360"/>
                <a:gd name="T13" fmla="*/ 86 h 368"/>
                <a:gd name="T14" fmla="*/ 104 w 360"/>
                <a:gd name="T15" fmla="*/ 55 h 368"/>
                <a:gd name="T16" fmla="*/ 180 w 360"/>
                <a:gd name="T17" fmla="*/ 25 h 368"/>
                <a:gd name="T18" fmla="*/ 259 w 360"/>
                <a:gd name="T19" fmla="*/ 170 h 368"/>
                <a:gd name="T20" fmla="*/ 281 w 360"/>
                <a:gd name="T21" fmla="*/ 65 h 368"/>
                <a:gd name="T22" fmla="*/ 331 w 360"/>
                <a:gd name="T23" fmla="*/ 65 h 368"/>
                <a:gd name="T24" fmla="*/ 259 w 360"/>
                <a:gd name="T25" fmla="*/ 170 h 368"/>
                <a:gd name="T26" fmla="*/ 204 w 360"/>
                <a:gd name="T27" fmla="*/ 271 h 368"/>
                <a:gd name="T28" fmla="*/ 262 w 360"/>
                <a:gd name="T29" fmla="*/ 202 h 368"/>
                <a:gd name="T30" fmla="*/ 360 w 360"/>
                <a:gd name="T31" fmla="*/ 51 h 368"/>
                <a:gd name="T32" fmla="*/ 346 w 360"/>
                <a:gd name="T33" fmla="*/ 37 h 368"/>
                <a:gd name="T34" fmla="*/ 278 w 360"/>
                <a:gd name="T35" fmla="*/ 37 h 368"/>
                <a:gd name="T36" fmla="*/ 180 w 360"/>
                <a:gd name="T37" fmla="*/ 0 h 368"/>
                <a:gd name="T38" fmla="*/ 83 w 360"/>
                <a:gd name="T39" fmla="*/ 37 h 368"/>
                <a:gd name="T40" fmla="*/ 14 w 360"/>
                <a:gd name="T41" fmla="*/ 37 h 368"/>
                <a:gd name="T42" fmla="*/ 0 w 360"/>
                <a:gd name="T43" fmla="*/ 51 h 368"/>
                <a:gd name="T44" fmla="*/ 99 w 360"/>
                <a:gd name="T45" fmla="*/ 202 h 368"/>
                <a:gd name="T46" fmla="*/ 157 w 360"/>
                <a:gd name="T47" fmla="*/ 271 h 368"/>
                <a:gd name="T48" fmla="*/ 157 w 360"/>
                <a:gd name="T49" fmla="*/ 297 h 368"/>
                <a:gd name="T50" fmla="*/ 91 w 360"/>
                <a:gd name="T51" fmla="*/ 332 h 368"/>
                <a:gd name="T52" fmla="*/ 180 w 360"/>
                <a:gd name="T53" fmla="*/ 368 h 368"/>
                <a:gd name="T54" fmla="*/ 269 w 360"/>
                <a:gd name="T55" fmla="*/ 332 h 368"/>
                <a:gd name="T56" fmla="*/ 204 w 360"/>
                <a:gd name="T57" fmla="*/ 297 h 368"/>
                <a:gd name="T58" fmla="*/ 204 w 360"/>
                <a:gd name="T59" fmla="*/ 27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1" y="114"/>
                    <a:pt x="90" y="146"/>
                    <a:pt x="101" y="170"/>
                  </a:cubicBezTo>
                  <a:cubicBezTo>
                    <a:pt x="66" y="146"/>
                    <a:pt x="34" y="119"/>
                    <a:pt x="29" y="65"/>
                  </a:cubicBezTo>
                  <a:close/>
                  <a:moveTo>
                    <a:pt x="180" y="25"/>
                  </a:moveTo>
                  <a:cubicBezTo>
                    <a:pt x="235" y="25"/>
                    <a:pt x="256" y="47"/>
                    <a:pt x="256" y="55"/>
                  </a:cubicBezTo>
                  <a:cubicBezTo>
                    <a:pt x="256" y="64"/>
                    <a:pt x="235" y="86"/>
                    <a:pt x="180" y="86"/>
                  </a:cubicBezTo>
                  <a:cubicBezTo>
                    <a:pt x="126" y="86"/>
                    <a:pt x="104" y="64"/>
                    <a:pt x="104" y="55"/>
                  </a:cubicBezTo>
                  <a:cubicBezTo>
                    <a:pt x="104" y="47"/>
                    <a:pt x="126" y="25"/>
                    <a:pt x="180" y="25"/>
                  </a:cubicBezTo>
                  <a:close/>
                  <a:moveTo>
                    <a:pt x="259" y="170"/>
                  </a:moveTo>
                  <a:cubicBezTo>
                    <a:pt x="271" y="146"/>
                    <a:pt x="280" y="114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7" y="119"/>
                    <a:pt x="294" y="146"/>
                    <a:pt x="259" y="170"/>
                  </a:cubicBezTo>
                  <a:close/>
                  <a:moveTo>
                    <a:pt x="204" y="271"/>
                  </a:moveTo>
                  <a:cubicBezTo>
                    <a:pt x="204" y="242"/>
                    <a:pt x="226" y="226"/>
                    <a:pt x="262" y="202"/>
                  </a:cubicBezTo>
                  <a:cubicBezTo>
                    <a:pt x="306" y="173"/>
                    <a:pt x="360" y="137"/>
                    <a:pt x="360" y="51"/>
                  </a:cubicBezTo>
                  <a:cubicBezTo>
                    <a:pt x="360" y="43"/>
                    <a:pt x="354" y="37"/>
                    <a:pt x="346" y="37"/>
                  </a:cubicBezTo>
                  <a:cubicBezTo>
                    <a:pt x="278" y="37"/>
                    <a:pt x="278" y="37"/>
                    <a:pt x="278" y="37"/>
                  </a:cubicBezTo>
                  <a:cubicBezTo>
                    <a:pt x="268" y="19"/>
                    <a:pt x="239" y="0"/>
                    <a:pt x="180" y="0"/>
                  </a:cubicBezTo>
                  <a:cubicBezTo>
                    <a:pt x="122" y="0"/>
                    <a:pt x="93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7" y="37"/>
                    <a:pt x="0" y="43"/>
                    <a:pt x="0" y="51"/>
                  </a:cubicBezTo>
                  <a:cubicBezTo>
                    <a:pt x="0" y="137"/>
                    <a:pt x="55" y="173"/>
                    <a:pt x="99" y="202"/>
                  </a:cubicBezTo>
                  <a:cubicBezTo>
                    <a:pt x="135" y="226"/>
                    <a:pt x="157" y="242"/>
                    <a:pt x="157" y="271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19" y="302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2" y="302"/>
                    <a:pt x="204" y="297"/>
                  </a:cubicBezTo>
                  <a:cubicBezTo>
                    <a:pt x="204" y="271"/>
                    <a:pt x="204" y="271"/>
                    <a:pt x="204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TextBox 148">
            <a:extLst>
              <a:ext uri="{FF2B5EF4-FFF2-40B4-BE49-F238E27FC236}">
                <a16:creationId xmlns:a16="http://schemas.microsoft.com/office/drawing/2014/main" id="{4E05CEA7-EBF6-EA49-B7C4-20C0FD6A9D9E}"/>
              </a:ext>
            </a:extLst>
          </p:cNvPr>
          <p:cNvSpPr txBox="1"/>
          <p:nvPr/>
        </p:nvSpPr>
        <p:spPr>
          <a:xfrm>
            <a:off x="5649104" y="2072822"/>
            <a:ext cx="1216544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FFFFFF"/>
                </a:solidFill>
                <a:latin typeface="Lato Black" pitchFamily="34" charset="0"/>
              </a:rPr>
              <a:t>EASY LINER replacement by a single person</a:t>
            </a:r>
          </a:p>
        </p:txBody>
      </p:sp>
      <p:cxnSp>
        <p:nvCxnSpPr>
          <p:cNvPr id="74" name="Elbow Connector 2071">
            <a:extLst>
              <a:ext uri="{FF2B5EF4-FFF2-40B4-BE49-F238E27FC236}">
                <a16:creationId xmlns:a16="http://schemas.microsoft.com/office/drawing/2014/main" id="{40A0C336-31AF-8D44-873B-B673DE9E2F60}"/>
              </a:ext>
            </a:extLst>
          </p:cNvPr>
          <p:cNvCxnSpPr/>
          <p:nvPr/>
        </p:nvCxnSpPr>
        <p:spPr>
          <a:xfrm rot="5400000" flipH="1" flipV="1">
            <a:off x="5014875" y="2731537"/>
            <a:ext cx="779054" cy="469260"/>
          </a:xfrm>
          <a:prstGeom prst="bentConnector3">
            <a:avLst>
              <a:gd name="adj1" fmla="val 107056"/>
            </a:avLst>
          </a:prstGeom>
          <a:noFill/>
          <a:ln w="6350" cap="flat" cmpd="sng" algn="ctr">
            <a:solidFill>
              <a:srgbClr val="95A5A6"/>
            </a:solidFill>
            <a:prstDash val="dash"/>
            <a:miter lim="800000"/>
          </a:ln>
          <a:effectLst/>
        </p:spPr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7265BDF4-B8C4-1143-BDAE-824813CDEB5B}"/>
              </a:ext>
            </a:extLst>
          </p:cNvPr>
          <p:cNvSpPr txBox="1"/>
          <p:nvPr/>
        </p:nvSpPr>
        <p:spPr>
          <a:xfrm>
            <a:off x="243854" y="2920270"/>
            <a:ext cx="1911633" cy="1169551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Dedicated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chamber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Au, Ag, Ni, Fe, Co, Pt, PZT</a:t>
            </a:r>
            <a:r>
              <a:rPr lang="mr-IN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…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SPUTTERING</a:t>
            </a:r>
            <a:endParaRPr lang="fr-FR" sz="105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B05295DD-C1C1-4846-B414-3457EBBE0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497" y="1004465"/>
            <a:ext cx="2239503" cy="1818133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96EE597A-89AC-0641-8D01-2E73271C4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399" y="3209235"/>
            <a:ext cx="2099080" cy="1440705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B3542148-E547-E141-BB63-AADFE3D988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2" y="1045437"/>
            <a:ext cx="2834559" cy="13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1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Sputter-etch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AE7779-4BD9-5A46-8CFC-C7AFC0FCAF64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3866A8"/>
                </a:solidFill>
              </a:rPr>
              <a:t>Ar</a:t>
            </a:r>
            <a:r>
              <a:rPr lang="en-US" sz="2400" dirty="0">
                <a:solidFill>
                  <a:srgbClr val="3866A8"/>
                </a:solidFill>
              </a:rPr>
              <a:t> chemistry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42136B-57B1-5149-B6D4-D70853E8C460}"/>
              </a:ext>
            </a:extLst>
          </p:cNvPr>
          <p:cNvSpPr txBox="1"/>
          <p:nvPr/>
        </p:nvSpPr>
        <p:spPr>
          <a:xfrm>
            <a:off x="573527" y="4303104"/>
            <a:ext cx="277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E74D18"/>
                </a:solidFill>
              </a:rPr>
              <a:t>Back sputtering of Pt with PR mask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4D7D6A-FD01-9148-9241-138570E081C4}"/>
              </a:ext>
            </a:extLst>
          </p:cNvPr>
          <p:cNvSpPr/>
          <p:nvPr/>
        </p:nvSpPr>
        <p:spPr>
          <a:xfrm>
            <a:off x="562791" y="1889900"/>
            <a:ext cx="2833839" cy="226707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Espace réservé du contenu 44">
            <a:extLst>
              <a:ext uri="{FF2B5EF4-FFF2-40B4-BE49-F238E27FC236}">
                <a16:creationId xmlns:a16="http://schemas.microsoft.com/office/drawing/2014/main" id="{8FD8C82E-116A-C543-ABD3-145E7741CA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91880" y="2715766"/>
          <a:ext cx="5472608" cy="662940"/>
        </p:xfrm>
        <a:graphic>
          <a:graphicData uri="http://schemas.openxmlformats.org/drawingml/2006/table">
            <a:tbl>
              <a:tblPr firstRow="1" bandRow="1"/>
              <a:tblGrid>
                <a:gridCol w="136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</a:t>
                      </a:r>
                    </a:p>
                    <a:p>
                      <a:pPr algn="ctr"/>
                      <a:r>
                        <a:rPr lang="en-US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 mask)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Uniformity</a:t>
                      </a:r>
                    </a:p>
                    <a:p>
                      <a:pPr algn="ctr"/>
                      <a:r>
                        <a:rPr lang="en-US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(across wafer)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Au, Pt, PZT, Fe, 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kern="1200" noProof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050" kern="120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45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050" kern="120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1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37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300S</a:t>
            </a:r>
          </a:p>
        </p:txBody>
      </p:sp>
    </p:spTree>
    <p:extLst>
      <p:ext uri="{BB962C8B-B14F-4D97-AF65-F5344CB8AC3E}">
        <p14:creationId xmlns:p14="http://schemas.microsoft.com/office/powerpoint/2010/main" val="6476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14C9DA4B-7F19-4145-9423-5F75185C6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81" y="749320"/>
            <a:ext cx="3493146" cy="37958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A9B80E4B-2F5B-FA4F-B0E7-29E6BB66B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898570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Simple-to-use, manually-loaded batch RIE system</a:t>
            </a:r>
            <a:endParaRPr lang="en-US" sz="1050" dirty="0">
              <a:solidFill>
                <a:srgbClr val="434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7BFE72-F152-334C-8FA3-21D5CEFE5FD5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34342"/>
              </a:solidFill>
            </a:endParaRPr>
          </a:p>
        </p:txBody>
      </p:sp>
      <p:graphicFrame>
        <p:nvGraphicFramePr>
          <p:cNvPr id="24" name="Chart 5">
            <a:extLst>
              <a:ext uri="{FF2B5EF4-FFF2-40B4-BE49-F238E27FC236}">
                <a16:creationId xmlns:a16="http://schemas.microsoft.com/office/drawing/2014/main" id="{86644389-F5CB-D64D-938C-FC762B59A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430508"/>
              </p:ext>
            </p:extLst>
          </p:nvPr>
        </p:nvGraphicFramePr>
        <p:xfrm>
          <a:off x="290897" y="2211710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84">
            <a:extLst>
              <a:ext uri="{FF2B5EF4-FFF2-40B4-BE49-F238E27FC236}">
                <a16:creationId xmlns:a16="http://schemas.microsoft.com/office/drawing/2014/main" id="{A63E93E6-4D81-A540-91D4-D60F95326AE5}"/>
              </a:ext>
            </a:extLst>
          </p:cNvPr>
          <p:cNvSpPr txBox="1"/>
          <p:nvPr/>
        </p:nvSpPr>
        <p:spPr>
          <a:xfrm>
            <a:off x="82810" y="3470209"/>
            <a:ext cx="1856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Wide process range for metal sputtering (Au, Pt, </a:t>
            </a:r>
            <a:r>
              <a:rPr lang="en-US" sz="1000" dirty="0" err="1">
                <a:solidFill>
                  <a:srgbClr val="434342"/>
                </a:solidFill>
                <a:latin typeface="Lato Light" pitchFamily="34" charset="0"/>
              </a:rPr>
              <a:t>Ti</a:t>
            </a: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),</a:t>
            </a:r>
          </a:p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and Si, silicon-based compounds (</a:t>
            </a:r>
            <a:r>
              <a:rPr lang="en-US" sz="1000" dirty="0" err="1">
                <a:solidFill>
                  <a:srgbClr val="434342"/>
                </a:solidFill>
                <a:latin typeface="Lato Light" pitchFamily="34" charset="0"/>
              </a:rPr>
              <a:t>aSi</a:t>
            </a: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-H, SiO2, Si3N4), polymers etching using fluorinated gases</a:t>
            </a:r>
          </a:p>
        </p:txBody>
      </p:sp>
      <p:graphicFrame>
        <p:nvGraphicFramePr>
          <p:cNvPr id="26" name="Chart 86">
            <a:extLst>
              <a:ext uri="{FF2B5EF4-FFF2-40B4-BE49-F238E27FC236}">
                <a16:creationId xmlns:a16="http://schemas.microsoft.com/office/drawing/2014/main" id="{E5B70EC4-A7A7-0D4E-8E6E-9CCE59502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44259"/>
              </p:ext>
            </p:extLst>
          </p:nvPr>
        </p:nvGraphicFramePr>
        <p:xfrm>
          <a:off x="2091097" y="2211710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87">
            <a:extLst>
              <a:ext uri="{FF2B5EF4-FFF2-40B4-BE49-F238E27FC236}">
                <a16:creationId xmlns:a16="http://schemas.microsoft.com/office/drawing/2014/main" id="{E01D8AEE-38A9-5548-9E4B-7C647739A53F}"/>
              </a:ext>
            </a:extLst>
          </p:cNvPr>
          <p:cNvSpPr txBox="1"/>
          <p:nvPr/>
        </p:nvSpPr>
        <p:spPr>
          <a:xfrm>
            <a:off x="1951166" y="3470209"/>
            <a:ext cx="175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Cost-effective mask repair technology with chrome etch capabilities using chlorinated chemistry</a:t>
            </a:r>
          </a:p>
        </p:txBody>
      </p:sp>
      <p:graphicFrame>
        <p:nvGraphicFramePr>
          <p:cNvPr id="28" name="Chart 89">
            <a:extLst>
              <a:ext uri="{FF2B5EF4-FFF2-40B4-BE49-F238E27FC236}">
                <a16:creationId xmlns:a16="http://schemas.microsoft.com/office/drawing/2014/main" id="{811E6C2D-50E9-FC43-8BFE-EBA58D0AC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7222076"/>
              </p:ext>
            </p:extLst>
          </p:nvPr>
        </p:nvGraphicFramePr>
        <p:xfrm>
          <a:off x="4107321" y="2220336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90">
            <a:extLst>
              <a:ext uri="{FF2B5EF4-FFF2-40B4-BE49-F238E27FC236}">
                <a16:creationId xmlns:a16="http://schemas.microsoft.com/office/drawing/2014/main" id="{776F0511-8E5F-BC45-AFE1-B865FF130761}"/>
              </a:ext>
            </a:extLst>
          </p:cNvPr>
          <p:cNvSpPr txBox="1"/>
          <p:nvPr/>
        </p:nvSpPr>
        <p:spPr>
          <a:xfrm>
            <a:off x="3821198" y="3470209"/>
            <a:ext cx="197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Rapid batch loading of wafers 12x3’’ ; 7x4’’ ; 3x6’’ ; 1x8’’</a:t>
            </a:r>
          </a:p>
          <a:p>
            <a:pPr algn="ctr" defTabSz="685800">
              <a:lnSpc>
                <a:spcPct val="120000"/>
              </a:lnSpc>
            </a:pPr>
            <a:r>
              <a:rPr lang="fr-FR" sz="1000" dirty="0" err="1">
                <a:solidFill>
                  <a:srgbClr val="434342"/>
                </a:solidFill>
                <a:latin typeface="Lato Light" pitchFamily="34" charset="0"/>
              </a:rPr>
              <a:t>Loading</a:t>
            </a:r>
            <a:r>
              <a:rPr lang="fr-FR" sz="1000" dirty="0">
                <a:solidFill>
                  <a:srgbClr val="434342"/>
                </a:solidFill>
                <a:latin typeface="Lato Light" pitchFamily="34" charset="0"/>
              </a:rPr>
              <a:t> of glass and quartz </a:t>
            </a:r>
            <a:r>
              <a:rPr lang="fr-FR" sz="1000" dirty="0" err="1">
                <a:solidFill>
                  <a:srgbClr val="434342"/>
                </a:solidFill>
                <a:latin typeface="Lato Light" pitchFamily="34" charset="0"/>
              </a:rPr>
              <a:t>masks</a:t>
            </a:r>
            <a:r>
              <a:rPr lang="fr-FR" sz="1000" dirty="0">
                <a:solidFill>
                  <a:srgbClr val="434342"/>
                </a:solidFill>
                <a:latin typeface="Lato Light" pitchFamily="34" charset="0"/>
              </a:rPr>
              <a:t> 2’’x2’’ up to 8’’x8’’</a:t>
            </a:r>
            <a:endParaRPr lang="mr-IN" sz="1000" dirty="0">
              <a:solidFill>
                <a:srgbClr val="434342"/>
              </a:solidFill>
              <a:latin typeface="Lato Light" pitchFamily="34" charset="0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68DF8C1A-72E6-1346-83D7-3DE91A809148}"/>
              </a:ext>
            </a:extLst>
          </p:cNvPr>
          <p:cNvSpPr>
            <a:spLocks noEditPoints="1"/>
          </p:cNvSpPr>
          <p:nvPr/>
        </p:nvSpPr>
        <p:spPr bwMode="auto">
          <a:xfrm>
            <a:off x="4579741" y="2705403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434342"/>
              </a:solidFill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CC45D830-B444-0848-8B0C-7A18CBA8C949}"/>
              </a:ext>
            </a:extLst>
          </p:cNvPr>
          <p:cNvSpPr>
            <a:spLocks noEditPoints="1"/>
          </p:cNvSpPr>
          <p:nvPr/>
        </p:nvSpPr>
        <p:spPr bwMode="auto">
          <a:xfrm>
            <a:off x="2560369" y="2696777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434342"/>
              </a:solidFill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1620A580-7268-9940-B8F3-1BA25106B4EC}"/>
              </a:ext>
            </a:extLst>
          </p:cNvPr>
          <p:cNvSpPr>
            <a:spLocks noEditPoints="1"/>
          </p:cNvSpPr>
          <p:nvPr/>
        </p:nvSpPr>
        <p:spPr bwMode="auto">
          <a:xfrm>
            <a:off x="757020" y="2696777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6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Benefits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72E6F7-2E7F-564C-835E-4F9397E9E63E}"/>
              </a:ext>
            </a:extLst>
          </p:cNvPr>
          <p:cNvSpPr txBox="1"/>
          <p:nvPr/>
        </p:nvSpPr>
        <p:spPr>
          <a:xfrm>
            <a:off x="4635048" y="886823"/>
            <a:ext cx="450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Quick adaptation to sample shape and size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Optimum process conditions with NO modification of process chamber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Limited cross contamination between processes by using dedicated shuttles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Shuttles for single wafer treatment: 1 x 8”, 1 x 12”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Shuttles for batch wafer processing : 12x3’’, 7 x 4”, 3 x 6”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Shuttles for photomask repair </a:t>
            </a:r>
            <a:r>
              <a:rPr lang="mr-IN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2’’x2’’ </a:t>
            </a:r>
            <a:r>
              <a:rPr lang="mr-IN" sz="14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up</a:t>
            </a:r>
            <a:r>
              <a:rPr lang="mr-IN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 to 8’’x8’’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179840-4772-CC4B-BBA4-54B4E4367693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9318C52-872C-AA4B-A88B-3E111003D2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79059"/>
            <a:ext cx="3594705" cy="30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Portfolio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C6E85F3-AC71-3F49-BECE-CD10CFBF5281}"/>
              </a:ext>
            </a:extLst>
          </p:cNvPr>
          <p:cNvCxnSpPr/>
          <p:nvPr/>
        </p:nvCxnSpPr>
        <p:spPr>
          <a:xfrm flipV="1">
            <a:off x="4462518" y="754440"/>
            <a:ext cx="0" cy="3394983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23745F98-89FF-1744-BEA8-89134FB9D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482773"/>
              </p:ext>
            </p:extLst>
          </p:nvPr>
        </p:nvGraphicFramePr>
        <p:xfrm>
          <a:off x="107504" y="1278789"/>
          <a:ext cx="4224152" cy="336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426D81B-15DC-1B4F-926A-F8016241F001}"/>
              </a:ext>
            </a:extLst>
          </p:cNvPr>
          <p:cNvSpPr txBox="1"/>
          <p:nvPr/>
        </p:nvSpPr>
        <p:spPr>
          <a:xfrm>
            <a:off x="5123252" y="843558"/>
            <a:ext cx="3722429" cy="40011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carrier for wafer</a:t>
            </a:r>
            <a:endParaRPr lang="fr-FR" sz="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FA14B2-620A-4648-BA5D-87F20E8715EB}"/>
              </a:ext>
            </a:extLst>
          </p:cNvPr>
          <p:cNvSpPr txBox="1"/>
          <p:nvPr/>
        </p:nvSpPr>
        <p:spPr>
          <a:xfrm>
            <a:off x="259724" y="842142"/>
            <a:ext cx="3722429" cy="40011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carrier for </a:t>
            </a:r>
            <a:r>
              <a:rPr lang="fr-FR" sz="20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photomask</a:t>
            </a:r>
            <a:endParaRPr lang="fr-FR" sz="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B06B2B5-1CF3-424D-8C47-FF61A762F5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003" y="2283718"/>
            <a:ext cx="3816952" cy="2007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6E460-ED05-6F4A-A17C-A3E10058909A}"/>
              </a:ext>
            </a:extLst>
          </p:cNvPr>
          <p:cNvSpPr/>
          <p:nvPr/>
        </p:nvSpPr>
        <p:spPr>
          <a:xfrm>
            <a:off x="6228762" y="1316818"/>
            <a:ext cx="1021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100"/>
              <a:t>100 mm wafer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9717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E0C1A8-2FB8-D549-A20B-BF8BAC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usability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300S</a:t>
            </a:r>
          </a:p>
        </p:txBody>
      </p:sp>
    </p:spTree>
    <p:extLst>
      <p:ext uri="{BB962C8B-B14F-4D97-AF65-F5344CB8AC3E}">
        <p14:creationId xmlns:p14="http://schemas.microsoft.com/office/powerpoint/2010/main" val="2341581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control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C8C1F-F4E2-3545-A701-43CA9E2BD11F}"/>
              </a:ext>
            </a:extLst>
          </p:cNvPr>
          <p:cNvSpPr/>
          <p:nvPr/>
        </p:nvSpPr>
        <p:spPr>
          <a:xfrm>
            <a:off x="4545181" y="1258806"/>
            <a:ext cx="4176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66A8"/>
              </a:solidFill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2BBC37E3-7B6B-BB4D-9CD5-E2A76729EFBA}"/>
              </a:ext>
            </a:extLst>
          </p:cNvPr>
          <p:cNvSpPr txBox="1"/>
          <p:nvPr/>
        </p:nvSpPr>
        <p:spPr>
          <a:xfrm>
            <a:off x="4440406" y="1318964"/>
            <a:ext cx="43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The simplest, most efficient software to develop processes, operate, and maintain CORIAL systems</a:t>
            </a:r>
          </a:p>
        </p:txBody>
      </p:sp>
      <p:sp>
        <p:nvSpPr>
          <p:cNvPr id="10" name="TextBox 66">
            <a:extLst>
              <a:ext uri="{FF2B5EF4-FFF2-40B4-BE49-F238E27FC236}">
                <a16:creationId xmlns:a16="http://schemas.microsoft.com/office/drawing/2014/main" id="{1E36D928-50C2-AE4B-A681-B9BF27FD9AB2}"/>
              </a:ext>
            </a:extLst>
          </p:cNvPr>
          <p:cNvSpPr txBox="1"/>
          <p:nvPr/>
        </p:nvSpPr>
        <p:spPr>
          <a:xfrm>
            <a:off x="6422769" y="1703812"/>
            <a:ext cx="266199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E75326"/>
                </a:solidFill>
                <a:latin typeface="Lato Bold" pitchFamily="34" charset="0"/>
              </a:rPr>
              <a:t>DESKTOP APPLICATION</a:t>
            </a:r>
          </a:p>
          <a:p>
            <a:pPr>
              <a:lnSpc>
                <a:spcPct val="120000"/>
              </a:lnSpc>
            </a:pP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Editing</a:t>
            </a:r>
            <a:r>
              <a:rPr lang="en-US" sz="800" cap="all" spc="50" dirty="0">
                <a:solidFill>
                  <a:srgbClr val="434342"/>
                </a:solidFill>
              </a:rPr>
              <a:t> I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 Process Adjustment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Operation </a:t>
            </a:r>
            <a:r>
              <a:rPr lang="en-US" sz="800" cap="all" spc="50" dirty="0">
                <a:solidFill>
                  <a:srgbClr val="434342"/>
                </a:solidFill>
              </a:rPr>
              <a:t>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</a:t>
            </a:r>
            <a:r>
              <a:rPr lang="en-US" sz="800" dirty="0" err="1">
                <a:solidFill>
                  <a:srgbClr val="434342"/>
                </a:solidFill>
                <a:latin typeface="Lato Light" pitchFamily="34" charset="0"/>
              </a:rPr>
              <a:t>Tracability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System Maintenance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BAEF982E-98F7-604E-A456-2AFE186F4950}"/>
              </a:ext>
            </a:extLst>
          </p:cNvPr>
          <p:cNvGrpSpPr/>
          <p:nvPr/>
        </p:nvGrpSpPr>
        <p:grpSpPr>
          <a:xfrm>
            <a:off x="5733655" y="1781127"/>
            <a:ext cx="619648" cy="577477"/>
            <a:chOff x="5067902" y="2144292"/>
            <a:chExt cx="619648" cy="57747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BB3E7A17-2CBD-8147-9C4B-F166BC25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7902" y="2597678"/>
              <a:ext cx="619648" cy="124091"/>
            </a:xfrm>
            <a:prstGeom prst="rect">
              <a:avLst/>
            </a:prstGeom>
          </p:spPr>
        </p:pic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301B3545-E56E-6A46-BD5B-84D86F498028}"/>
                </a:ext>
              </a:extLst>
            </p:cNvPr>
            <p:cNvSpPr/>
            <p:nvPr/>
          </p:nvSpPr>
          <p:spPr>
            <a:xfrm>
              <a:off x="5113954" y="2144292"/>
              <a:ext cx="520790" cy="520790"/>
            </a:xfrm>
            <a:prstGeom prst="ellipse">
              <a:avLst/>
            </a:prstGeom>
            <a:solidFill>
              <a:srgbClr val="E74D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43AA688-8ADA-6043-A232-13E1CB9E4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694" y="2280693"/>
              <a:ext cx="321310" cy="277478"/>
            </a:xfrm>
            <a:custGeom>
              <a:avLst/>
              <a:gdLst>
                <a:gd name="T0" fmla="*/ 357 w 357"/>
                <a:gd name="T1" fmla="*/ 231 h 308"/>
                <a:gd name="T2" fmla="*/ 327 w 357"/>
                <a:gd name="T3" fmla="*/ 261 h 308"/>
                <a:gd name="T4" fmla="*/ 226 w 357"/>
                <a:gd name="T5" fmla="*/ 261 h 308"/>
                <a:gd name="T6" fmla="*/ 238 w 357"/>
                <a:gd name="T7" fmla="*/ 297 h 308"/>
                <a:gd name="T8" fmla="*/ 226 w 357"/>
                <a:gd name="T9" fmla="*/ 308 h 308"/>
                <a:gd name="T10" fmla="*/ 131 w 357"/>
                <a:gd name="T11" fmla="*/ 308 h 308"/>
                <a:gd name="T12" fmla="*/ 119 w 357"/>
                <a:gd name="T13" fmla="*/ 297 h 308"/>
                <a:gd name="T14" fmla="*/ 131 w 357"/>
                <a:gd name="T15" fmla="*/ 261 h 308"/>
                <a:gd name="T16" fmla="*/ 30 w 357"/>
                <a:gd name="T17" fmla="*/ 261 h 308"/>
                <a:gd name="T18" fmla="*/ 0 w 357"/>
                <a:gd name="T19" fmla="*/ 231 h 308"/>
                <a:gd name="T20" fmla="*/ 0 w 357"/>
                <a:gd name="T21" fmla="*/ 29 h 308"/>
                <a:gd name="T22" fmla="*/ 30 w 357"/>
                <a:gd name="T23" fmla="*/ 0 h 308"/>
                <a:gd name="T24" fmla="*/ 327 w 357"/>
                <a:gd name="T25" fmla="*/ 0 h 308"/>
                <a:gd name="T26" fmla="*/ 357 w 357"/>
                <a:gd name="T27" fmla="*/ 29 h 308"/>
                <a:gd name="T28" fmla="*/ 357 w 357"/>
                <a:gd name="T29" fmla="*/ 231 h 308"/>
                <a:gd name="T30" fmla="*/ 333 w 357"/>
                <a:gd name="T31" fmla="*/ 29 h 308"/>
                <a:gd name="T32" fmla="*/ 327 w 357"/>
                <a:gd name="T33" fmla="*/ 23 h 308"/>
                <a:gd name="T34" fmla="*/ 30 w 357"/>
                <a:gd name="T35" fmla="*/ 23 h 308"/>
                <a:gd name="T36" fmla="*/ 24 w 357"/>
                <a:gd name="T37" fmla="*/ 29 h 308"/>
                <a:gd name="T38" fmla="*/ 24 w 357"/>
                <a:gd name="T39" fmla="*/ 184 h 308"/>
                <a:gd name="T40" fmla="*/ 30 w 357"/>
                <a:gd name="T41" fmla="*/ 190 h 308"/>
                <a:gd name="T42" fmla="*/ 327 w 357"/>
                <a:gd name="T43" fmla="*/ 190 h 308"/>
                <a:gd name="T44" fmla="*/ 333 w 357"/>
                <a:gd name="T45" fmla="*/ 184 h 308"/>
                <a:gd name="T46" fmla="*/ 333 w 357"/>
                <a:gd name="T47" fmla="*/ 2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7" h="308">
                  <a:moveTo>
                    <a:pt x="357" y="231"/>
                  </a:moveTo>
                  <a:cubicBezTo>
                    <a:pt x="357" y="248"/>
                    <a:pt x="343" y="261"/>
                    <a:pt x="327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77"/>
                    <a:pt x="238" y="290"/>
                    <a:pt x="238" y="297"/>
                  </a:cubicBezTo>
                  <a:cubicBezTo>
                    <a:pt x="238" y="303"/>
                    <a:pt x="232" y="308"/>
                    <a:pt x="226" y="308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25" y="308"/>
                    <a:pt x="119" y="303"/>
                    <a:pt x="119" y="297"/>
                  </a:cubicBezTo>
                  <a:cubicBezTo>
                    <a:pt x="119" y="290"/>
                    <a:pt x="131" y="277"/>
                    <a:pt x="131" y="261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14" y="261"/>
                    <a:pt x="0" y="248"/>
                    <a:pt x="0" y="2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3" y="0"/>
                    <a:pt x="357" y="13"/>
                    <a:pt x="357" y="29"/>
                  </a:cubicBezTo>
                  <a:lnTo>
                    <a:pt x="357" y="231"/>
                  </a:lnTo>
                  <a:close/>
                  <a:moveTo>
                    <a:pt x="333" y="29"/>
                  </a:moveTo>
                  <a:cubicBezTo>
                    <a:pt x="333" y="26"/>
                    <a:pt x="330" y="23"/>
                    <a:pt x="327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7" y="23"/>
                    <a:pt x="24" y="26"/>
                    <a:pt x="24" y="29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7"/>
                    <a:pt x="27" y="190"/>
                    <a:pt x="30" y="190"/>
                  </a:cubicBezTo>
                  <a:cubicBezTo>
                    <a:pt x="327" y="190"/>
                    <a:pt x="327" y="190"/>
                    <a:pt x="327" y="190"/>
                  </a:cubicBezTo>
                  <a:cubicBezTo>
                    <a:pt x="330" y="190"/>
                    <a:pt x="333" y="187"/>
                    <a:pt x="333" y="184"/>
                  </a:cubicBezTo>
                  <a:lnTo>
                    <a:pt x="333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BE1FA5AC-B28C-0C4C-B16F-8132EB99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57" y="925058"/>
            <a:ext cx="3899991" cy="366066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EF16F3D-51EC-7F48-BB26-6F0F96ECE2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321" y="2758177"/>
            <a:ext cx="1578878" cy="1566234"/>
          </a:xfrm>
          <a:prstGeom prst="rect">
            <a:avLst/>
          </a:prstGeom>
        </p:spPr>
      </p:pic>
      <p:sp>
        <p:nvSpPr>
          <p:cNvPr id="25" name="Forme libre 24">
            <a:extLst>
              <a:ext uri="{FF2B5EF4-FFF2-40B4-BE49-F238E27FC236}">
                <a16:creationId xmlns:a16="http://schemas.microsoft.com/office/drawing/2014/main" id="{DEBB9937-CD13-EB48-B18B-213F0004CC25}"/>
              </a:ext>
            </a:extLst>
          </p:cNvPr>
          <p:cNvSpPr/>
          <p:nvPr/>
        </p:nvSpPr>
        <p:spPr>
          <a:xfrm>
            <a:off x="5058145" y="2041930"/>
            <a:ext cx="987370" cy="1393916"/>
          </a:xfrm>
          <a:custGeom>
            <a:avLst/>
            <a:gdLst>
              <a:gd name="connsiteX0" fmla="*/ 634511 w 634511"/>
              <a:gd name="connsiteY0" fmla="*/ 0 h 859398"/>
              <a:gd name="connsiteX1" fmla="*/ 221999 w 634511"/>
              <a:gd name="connsiteY1" fmla="*/ 96252 h 859398"/>
              <a:gd name="connsiteX2" fmla="*/ 1993 w 634511"/>
              <a:gd name="connsiteY2" fmla="*/ 391886 h 859398"/>
              <a:gd name="connsiteX3" fmla="*/ 132622 w 634511"/>
              <a:gd name="connsiteY3" fmla="*/ 749395 h 859398"/>
              <a:gd name="connsiteX4" fmla="*/ 448881 w 634511"/>
              <a:gd name="connsiteY4" fmla="*/ 859398 h 8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11" h="859398">
                <a:moveTo>
                  <a:pt x="634511" y="0"/>
                </a:moveTo>
                <a:cubicBezTo>
                  <a:pt x="480965" y="15469"/>
                  <a:pt x="327419" y="30938"/>
                  <a:pt x="221999" y="96252"/>
                </a:cubicBezTo>
                <a:cubicBezTo>
                  <a:pt x="116579" y="161566"/>
                  <a:pt x="16889" y="283029"/>
                  <a:pt x="1993" y="391886"/>
                </a:cubicBezTo>
                <a:cubicBezTo>
                  <a:pt x="-12903" y="500743"/>
                  <a:pt x="58141" y="671476"/>
                  <a:pt x="132622" y="749395"/>
                </a:cubicBezTo>
                <a:cubicBezTo>
                  <a:pt x="207103" y="827314"/>
                  <a:pt x="448881" y="859398"/>
                  <a:pt x="448881" y="859398"/>
                </a:cubicBezTo>
              </a:path>
            </a:pathLst>
          </a:custGeom>
          <a:noFill/>
          <a:ln>
            <a:solidFill>
              <a:srgbClr val="E74D1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C611707-EDD7-5D4B-92BA-5C3D01BABBB8}"/>
              </a:ext>
            </a:extLst>
          </p:cNvPr>
          <p:cNvSpPr txBox="1"/>
          <p:nvPr/>
        </p:nvSpPr>
        <p:spPr>
          <a:xfrm>
            <a:off x="4361646" y="3598037"/>
            <a:ext cx="1470839" cy="261610"/>
          </a:xfrm>
          <a:prstGeom prst="rect">
            <a:avLst/>
          </a:prstGeom>
          <a:solidFill>
            <a:srgbClr val="888886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 CONTROL</a:t>
            </a:r>
            <a:endParaRPr lang="fr-FR" sz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1F0BD495-DC34-A54F-9FA1-A45104409DC8}"/>
              </a:ext>
            </a:extLst>
          </p:cNvPr>
          <p:cNvSpPr>
            <a:spLocks noEditPoints="1"/>
          </p:cNvSpPr>
          <p:nvPr/>
        </p:nvSpPr>
        <p:spPr bwMode="auto">
          <a:xfrm>
            <a:off x="4380572" y="756354"/>
            <a:ext cx="685985" cy="634213"/>
          </a:xfrm>
          <a:custGeom>
            <a:avLst/>
            <a:gdLst>
              <a:gd name="T0" fmla="*/ 2147483646 w 265"/>
              <a:gd name="T1" fmla="*/ 2147483646 h 245"/>
              <a:gd name="T2" fmla="*/ 2147483646 w 265"/>
              <a:gd name="T3" fmla="*/ 0 h 245"/>
              <a:gd name="T4" fmla="*/ 2147483646 w 265"/>
              <a:gd name="T5" fmla="*/ 2147483646 h 245"/>
              <a:gd name="T6" fmla="*/ 2147483646 w 265"/>
              <a:gd name="T7" fmla="*/ 2147483646 h 245"/>
              <a:gd name="T8" fmla="*/ 2147483646 w 265"/>
              <a:gd name="T9" fmla="*/ 2147483646 h 245"/>
              <a:gd name="T10" fmla="*/ 2147483646 w 265"/>
              <a:gd name="T11" fmla="*/ 2147483646 h 245"/>
              <a:gd name="T12" fmla="*/ 2147483646 w 265"/>
              <a:gd name="T13" fmla="*/ 2147483646 h 245"/>
              <a:gd name="T14" fmla="*/ 2147483646 w 265"/>
              <a:gd name="T15" fmla="*/ 2147483646 h 245"/>
              <a:gd name="T16" fmla="*/ 2147483646 w 265"/>
              <a:gd name="T17" fmla="*/ 2147483646 h 245"/>
              <a:gd name="T18" fmla="*/ 2147483646 w 265"/>
              <a:gd name="T19" fmla="*/ 2147483646 h 245"/>
              <a:gd name="T20" fmla="*/ 2147483646 w 265"/>
              <a:gd name="T21" fmla="*/ 2147483646 h 245"/>
              <a:gd name="T22" fmla="*/ 0 w 265"/>
              <a:gd name="T23" fmla="*/ 2147483646 h 245"/>
              <a:gd name="T24" fmla="*/ 2147483646 w 265"/>
              <a:gd name="T25" fmla="*/ 2147483646 h 245"/>
              <a:gd name="T26" fmla="*/ 2147483646 w 265"/>
              <a:gd name="T27" fmla="*/ 2147483646 h 245"/>
              <a:gd name="T28" fmla="*/ 2147483646 w 265"/>
              <a:gd name="T29" fmla="*/ 2147483646 h 245"/>
              <a:gd name="T30" fmla="*/ 0 w 265"/>
              <a:gd name="T31" fmla="*/ 2147483646 h 245"/>
              <a:gd name="T32" fmla="*/ 2147483646 w 265"/>
              <a:gd name="T33" fmla="*/ 0 h 245"/>
              <a:gd name="T34" fmla="*/ 2147483646 w 265"/>
              <a:gd name="T35" fmla="*/ 2147483646 h 245"/>
              <a:gd name="T36" fmla="*/ 2147483646 w 265"/>
              <a:gd name="T37" fmla="*/ 2147483646 h 245"/>
              <a:gd name="T38" fmla="*/ 0 w 265"/>
              <a:gd name="T39" fmla="*/ 2147483646 h 245"/>
              <a:gd name="T40" fmla="*/ 2147483646 w 265"/>
              <a:gd name="T41" fmla="*/ 2147483646 h 245"/>
              <a:gd name="T42" fmla="*/ 2147483646 w 265"/>
              <a:gd name="T43" fmla="*/ 2147483646 h 245"/>
              <a:gd name="T44" fmla="*/ 2147483646 w 265"/>
              <a:gd name="T45" fmla="*/ 2147483646 h 245"/>
              <a:gd name="T46" fmla="*/ 2147483646 w 265"/>
              <a:gd name="T47" fmla="*/ 2147483646 h 245"/>
              <a:gd name="T48" fmla="*/ 2147483646 w 265"/>
              <a:gd name="T49" fmla="*/ 2147483646 h 245"/>
              <a:gd name="T50" fmla="*/ 2147483646 w 265"/>
              <a:gd name="T51" fmla="*/ 2147483646 h 245"/>
              <a:gd name="T52" fmla="*/ 2147483646 w 265"/>
              <a:gd name="T53" fmla="*/ 2147483646 h 245"/>
              <a:gd name="T54" fmla="*/ 2147483646 w 265"/>
              <a:gd name="T55" fmla="*/ 2147483646 h 245"/>
              <a:gd name="T56" fmla="*/ 2147483646 w 265"/>
              <a:gd name="T57" fmla="*/ 2147483646 h 2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65" h="245">
                <a:moveTo>
                  <a:pt x="133" y="46"/>
                </a:moveTo>
                <a:lnTo>
                  <a:pt x="188" y="0"/>
                </a:lnTo>
                <a:lnTo>
                  <a:pt x="265" y="51"/>
                </a:lnTo>
                <a:lnTo>
                  <a:pt x="212" y="93"/>
                </a:lnTo>
                <a:lnTo>
                  <a:pt x="133" y="46"/>
                </a:lnTo>
                <a:close/>
                <a:moveTo>
                  <a:pt x="265" y="136"/>
                </a:moveTo>
                <a:lnTo>
                  <a:pt x="188" y="187"/>
                </a:lnTo>
                <a:lnTo>
                  <a:pt x="133" y="142"/>
                </a:lnTo>
                <a:lnTo>
                  <a:pt x="212" y="93"/>
                </a:lnTo>
                <a:lnTo>
                  <a:pt x="265" y="136"/>
                </a:lnTo>
                <a:close/>
                <a:moveTo>
                  <a:pt x="78" y="187"/>
                </a:moveTo>
                <a:lnTo>
                  <a:pt x="0" y="136"/>
                </a:lnTo>
                <a:lnTo>
                  <a:pt x="54" y="93"/>
                </a:lnTo>
                <a:lnTo>
                  <a:pt x="133" y="142"/>
                </a:lnTo>
                <a:lnTo>
                  <a:pt x="78" y="187"/>
                </a:lnTo>
                <a:close/>
                <a:moveTo>
                  <a:pt x="0" y="51"/>
                </a:moveTo>
                <a:lnTo>
                  <a:pt x="78" y="0"/>
                </a:lnTo>
                <a:lnTo>
                  <a:pt x="133" y="46"/>
                </a:lnTo>
                <a:lnTo>
                  <a:pt x="54" y="93"/>
                </a:lnTo>
                <a:lnTo>
                  <a:pt x="0" y="51"/>
                </a:lnTo>
                <a:close/>
                <a:moveTo>
                  <a:pt x="133" y="151"/>
                </a:moveTo>
                <a:lnTo>
                  <a:pt x="188" y="196"/>
                </a:lnTo>
                <a:lnTo>
                  <a:pt x="212" y="181"/>
                </a:lnTo>
                <a:lnTo>
                  <a:pt x="212" y="198"/>
                </a:lnTo>
                <a:lnTo>
                  <a:pt x="133" y="245"/>
                </a:lnTo>
                <a:lnTo>
                  <a:pt x="55" y="198"/>
                </a:lnTo>
                <a:lnTo>
                  <a:pt x="55" y="181"/>
                </a:lnTo>
                <a:lnTo>
                  <a:pt x="78" y="196"/>
                </a:lnTo>
                <a:lnTo>
                  <a:pt x="133" y="151"/>
                </a:lnTo>
                <a:close/>
              </a:path>
            </a:pathLst>
          </a:custGeom>
          <a:solidFill>
            <a:srgbClr val="3866A8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DCBA3F-0E90-C346-8C7E-FA5EDC3E2F93}"/>
              </a:ext>
            </a:extLst>
          </p:cNvPr>
          <p:cNvGrpSpPr/>
          <p:nvPr/>
        </p:nvGrpSpPr>
        <p:grpSpPr>
          <a:xfrm>
            <a:off x="5106106" y="699684"/>
            <a:ext cx="3563308" cy="568113"/>
            <a:chOff x="5000232" y="429604"/>
            <a:chExt cx="3563308" cy="568113"/>
          </a:xfrm>
        </p:grpSpPr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54D4D76B-33FB-0D47-B81F-FC97C44C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432" y="429604"/>
              <a:ext cx="1096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E74D18"/>
                  </a:solidFill>
                  <a:effectLst/>
                  <a:latin typeface="Lato Light" pitchFamily="34" charset="0"/>
                  <a:cs typeface="Arial" pitchFamily="34" charset="0"/>
                </a:rPr>
                <a:t>COSMA</a:t>
              </a: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rgbClr val="E74D1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7FF2CA95-31EC-3741-9FF3-D9079F6B3EDC}"/>
                </a:ext>
              </a:extLst>
            </p:cNvPr>
            <p:cNvSpPr txBox="1"/>
            <p:nvPr/>
          </p:nvSpPr>
          <p:spPr>
            <a:xfrm>
              <a:off x="5000232" y="751496"/>
              <a:ext cx="3563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CO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RIAL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PERATING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S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YSTEM FOR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MA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349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Reprocessing</a:t>
            </a:r>
            <a:r>
              <a:rPr lang="fr-FR" dirty="0"/>
              <a:t>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 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A7F8C8-FE73-E446-89A6-BF1E65B2BB6D}"/>
              </a:ext>
            </a:extLst>
          </p:cNvPr>
          <p:cNvSpPr txBox="1"/>
          <p:nvPr/>
        </p:nvSpPr>
        <p:spPr>
          <a:xfrm>
            <a:off x="6797613" y="2595541"/>
            <a:ext cx="2241951" cy="892552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ANALYSIS OF RUNS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961339-BFF3-224E-9E93-D710C859DDD5}"/>
              </a:ext>
            </a:extLst>
          </p:cNvPr>
          <p:cNvSpPr txBox="1"/>
          <p:nvPr/>
        </p:nvSpPr>
        <p:spPr>
          <a:xfrm>
            <a:off x="4941938" y="1367642"/>
            <a:ext cx="1768678" cy="156966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DISPLAY UP TO </a:t>
            </a:r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PARAMETERS FROM A RUN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652823-1C3B-1643-8C6F-9370C155A43C}"/>
              </a:ext>
            </a:extLst>
          </p:cNvPr>
          <p:cNvSpPr txBox="1"/>
          <p:nvPr/>
        </p:nvSpPr>
        <p:spPr>
          <a:xfrm>
            <a:off x="4891087" y="3609896"/>
            <a:ext cx="4162087" cy="113877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DRAG AND DROP</a:t>
            </a:r>
            <a:endParaRPr lang="fr-FR" sz="2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CURVES TO CHECK PROCESS REPEATABILITY</a:t>
            </a:r>
          </a:p>
        </p:txBody>
      </p:sp>
      <p:pic>
        <p:nvPicPr>
          <p:cNvPr id="11" name="Picture 5" descr="W:\25-Marketing\02-Communication\10-Site Web\Projet Refonte Site internet 2016\Contenus\Pages produits\Page software COSMA\COSMA---Reprocessing-RS.png">
            <a:extLst>
              <a:ext uri="{FF2B5EF4-FFF2-40B4-BE49-F238E27FC236}">
                <a16:creationId xmlns:a16="http://schemas.microsoft.com/office/drawing/2014/main" id="{ABB2FBBA-E304-5542-A335-75B9887D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55" y="1367642"/>
            <a:ext cx="4618008" cy="3073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3">
            <a:extLst>
              <a:ext uri="{FF2B5EF4-FFF2-40B4-BE49-F238E27FC236}">
                <a16:creationId xmlns:a16="http://schemas.microsoft.com/office/drawing/2014/main" id="{F0F9DEEF-B31F-C34C-B8B9-9EF653921895}"/>
              </a:ext>
            </a:extLst>
          </p:cNvPr>
          <p:cNvSpPr txBox="1"/>
          <p:nvPr/>
        </p:nvSpPr>
        <p:spPr>
          <a:xfrm>
            <a:off x="6710616" y="1367642"/>
            <a:ext cx="243338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434342"/>
                </a:solidFill>
                <a:latin typeface="Lato Light" pitchFamily="34" charset="0"/>
              </a:rPr>
              <a:t>Simple and efficient software to analyze process runs and accelerate process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1501099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EB2686B4-766E-C74F-9EC0-AE1173A49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52" y="1341130"/>
            <a:ext cx="3831823" cy="31382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End point </a:t>
            </a:r>
            <a:r>
              <a:rPr lang="fr-FR" dirty="0" err="1"/>
              <a:t>detection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603066-1E67-0042-A4A0-E5C6F6DEA4EE}"/>
              </a:ext>
            </a:extLst>
          </p:cNvPr>
          <p:cNvSpPr txBox="1"/>
          <p:nvPr/>
        </p:nvSpPr>
        <p:spPr>
          <a:xfrm>
            <a:off x="2941607" y="1181995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EPD </a:t>
            </a:r>
            <a:r>
              <a:rPr lang="fr-FR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laser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A01017AF-CC16-664C-B405-B1B08AACA465}"/>
              </a:ext>
            </a:extLst>
          </p:cNvPr>
          <p:cNvSpPr/>
          <p:nvPr/>
        </p:nvSpPr>
        <p:spPr>
          <a:xfrm rot="21328401" flipH="1" flipV="1">
            <a:off x="1945530" y="1379143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0051D6A-5EDE-7349-8C2B-627F3562597C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562CFE0-E012-7F49-A7BC-4B4EA4175ED9}"/>
              </a:ext>
            </a:extLst>
          </p:cNvPr>
          <p:cNvCxnSpPr/>
          <p:nvPr/>
        </p:nvCxnSpPr>
        <p:spPr>
          <a:xfrm flipH="1">
            <a:off x="4213611" y="3777073"/>
            <a:ext cx="2523259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058CB58A-8999-4043-AEAA-1E8AE751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39" y="2787774"/>
            <a:ext cx="4306057" cy="769441"/>
          </a:xfrm>
          <a:prstGeom prst="rect">
            <a:avLst/>
          </a:prstGeom>
          <a:solidFill>
            <a:srgbClr val="86868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just">
              <a:spcBef>
                <a:spcPct val="50000"/>
              </a:spcBef>
              <a:buClr>
                <a:srgbClr val="0000FF"/>
              </a:buClr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A CCD camera and laser diode, in the same measuring head, enables simultaneous visualization of the wafer surface and the laser beam impact on it. A 20 µm diameter laser spot facilitates the record of interference signals.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691CE86-A5C1-4845-A68B-43AE3208E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915566"/>
            <a:ext cx="4093133" cy="17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6654D15-1B49-644E-9589-95B2A5633847}"/>
              </a:ext>
            </a:extLst>
          </p:cNvPr>
          <p:cNvSpPr txBox="1"/>
          <p:nvPr/>
        </p:nvSpPr>
        <p:spPr>
          <a:xfrm>
            <a:off x="4701639" y="3869351"/>
            <a:ext cx="422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etch rate measurement</a:t>
            </a:r>
          </a:p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etched depth measurement</a:t>
            </a:r>
          </a:p>
        </p:txBody>
      </p:sp>
    </p:spTree>
    <p:extLst>
      <p:ext uri="{BB962C8B-B14F-4D97-AF65-F5344CB8AC3E}">
        <p14:creationId xmlns:p14="http://schemas.microsoft.com/office/powerpoint/2010/main" val="2631962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14C9DA4B-7F19-4145-9423-5F75185C6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81" y="749320"/>
            <a:ext cx="3493146" cy="37958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A9B80E4B-2F5B-FA4F-B0E7-29E6BB66B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898570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Simple-to-use, manually-loaded batch RIE system</a:t>
            </a:r>
            <a:endParaRPr lang="en-US" sz="1050" dirty="0">
              <a:solidFill>
                <a:srgbClr val="434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7BFE72-F152-334C-8FA3-21D5CEFE5FD5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34342"/>
              </a:solidFill>
            </a:endParaRPr>
          </a:p>
        </p:txBody>
      </p:sp>
      <p:graphicFrame>
        <p:nvGraphicFramePr>
          <p:cNvPr id="24" name="Chart 5">
            <a:extLst>
              <a:ext uri="{FF2B5EF4-FFF2-40B4-BE49-F238E27FC236}">
                <a16:creationId xmlns:a16="http://schemas.microsoft.com/office/drawing/2014/main" id="{86644389-F5CB-D64D-938C-FC762B59A6E0}"/>
              </a:ext>
            </a:extLst>
          </p:cNvPr>
          <p:cNvGraphicFramePr/>
          <p:nvPr>
            <p:extLst/>
          </p:nvPr>
        </p:nvGraphicFramePr>
        <p:xfrm>
          <a:off x="290897" y="2211710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84">
            <a:extLst>
              <a:ext uri="{FF2B5EF4-FFF2-40B4-BE49-F238E27FC236}">
                <a16:creationId xmlns:a16="http://schemas.microsoft.com/office/drawing/2014/main" id="{A63E93E6-4D81-A540-91D4-D60F95326AE5}"/>
              </a:ext>
            </a:extLst>
          </p:cNvPr>
          <p:cNvSpPr txBox="1"/>
          <p:nvPr/>
        </p:nvSpPr>
        <p:spPr>
          <a:xfrm>
            <a:off x="82810" y="3470209"/>
            <a:ext cx="1856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Wide process range for metal sputtering (Au, Pt, </a:t>
            </a:r>
            <a:r>
              <a:rPr lang="en-US" sz="1000" dirty="0" err="1">
                <a:solidFill>
                  <a:srgbClr val="434342"/>
                </a:solidFill>
                <a:latin typeface="Lato Light" pitchFamily="34" charset="0"/>
              </a:rPr>
              <a:t>Ti</a:t>
            </a: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),</a:t>
            </a:r>
          </a:p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and Si, silicon-based compounds (</a:t>
            </a:r>
            <a:r>
              <a:rPr lang="en-US" sz="1000" dirty="0" err="1">
                <a:solidFill>
                  <a:srgbClr val="434342"/>
                </a:solidFill>
                <a:latin typeface="Lato Light" pitchFamily="34" charset="0"/>
              </a:rPr>
              <a:t>aSi</a:t>
            </a: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-H, SiO2, Si3N4), polymers etching using fluorinated gases</a:t>
            </a:r>
          </a:p>
        </p:txBody>
      </p:sp>
      <p:graphicFrame>
        <p:nvGraphicFramePr>
          <p:cNvPr id="26" name="Chart 86">
            <a:extLst>
              <a:ext uri="{FF2B5EF4-FFF2-40B4-BE49-F238E27FC236}">
                <a16:creationId xmlns:a16="http://schemas.microsoft.com/office/drawing/2014/main" id="{E5B70EC4-A7A7-0D4E-8E6E-9CCE595026D3}"/>
              </a:ext>
            </a:extLst>
          </p:cNvPr>
          <p:cNvGraphicFramePr/>
          <p:nvPr>
            <p:extLst/>
          </p:nvPr>
        </p:nvGraphicFramePr>
        <p:xfrm>
          <a:off x="2091097" y="2211710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87">
            <a:extLst>
              <a:ext uri="{FF2B5EF4-FFF2-40B4-BE49-F238E27FC236}">
                <a16:creationId xmlns:a16="http://schemas.microsoft.com/office/drawing/2014/main" id="{E01D8AEE-38A9-5548-9E4B-7C647739A53F}"/>
              </a:ext>
            </a:extLst>
          </p:cNvPr>
          <p:cNvSpPr txBox="1"/>
          <p:nvPr/>
        </p:nvSpPr>
        <p:spPr>
          <a:xfrm>
            <a:off x="1951166" y="3470209"/>
            <a:ext cx="175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Cost-effective mask repair technology with chrome etch capabilities using chlorinated chemistry</a:t>
            </a:r>
          </a:p>
        </p:txBody>
      </p:sp>
      <p:graphicFrame>
        <p:nvGraphicFramePr>
          <p:cNvPr id="28" name="Chart 89">
            <a:extLst>
              <a:ext uri="{FF2B5EF4-FFF2-40B4-BE49-F238E27FC236}">
                <a16:creationId xmlns:a16="http://schemas.microsoft.com/office/drawing/2014/main" id="{811E6C2D-50E9-FC43-8BFE-EBA58D0AC938}"/>
              </a:ext>
            </a:extLst>
          </p:cNvPr>
          <p:cNvGraphicFramePr/>
          <p:nvPr>
            <p:extLst/>
          </p:nvPr>
        </p:nvGraphicFramePr>
        <p:xfrm>
          <a:off x="4107321" y="2220336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90">
            <a:extLst>
              <a:ext uri="{FF2B5EF4-FFF2-40B4-BE49-F238E27FC236}">
                <a16:creationId xmlns:a16="http://schemas.microsoft.com/office/drawing/2014/main" id="{776F0511-8E5F-BC45-AFE1-B865FF130761}"/>
              </a:ext>
            </a:extLst>
          </p:cNvPr>
          <p:cNvSpPr txBox="1"/>
          <p:nvPr/>
        </p:nvSpPr>
        <p:spPr>
          <a:xfrm>
            <a:off x="3821198" y="3470209"/>
            <a:ext cx="197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Rapid batch loading of wafers 12x3’’ ; 7x4’’ ; 3x6’’ ; 1x8’’</a:t>
            </a:r>
          </a:p>
          <a:p>
            <a:pPr algn="ctr" defTabSz="685800">
              <a:lnSpc>
                <a:spcPct val="120000"/>
              </a:lnSpc>
            </a:pPr>
            <a:r>
              <a:rPr lang="fr-FR" sz="1000" dirty="0" err="1">
                <a:solidFill>
                  <a:srgbClr val="434342"/>
                </a:solidFill>
                <a:latin typeface="Lato Light" pitchFamily="34" charset="0"/>
              </a:rPr>
              <a:t>Loading</a:t>
            </a:r>
            <a:r>
              <a:rPr lang="fr-FR" sz="1000" dirty="0">
                <a:solidFill>
                  <a:srgbClr val="434342"/>
                </a:solidFill>
                <a:latin typeface="Lato Light" pitchFamily="34" charset="0"/>
              </a:rPr>
              <a:t> of glass and quartz </a:t>
            </a:r>
            <a:r>
              <a:rPr lang="fr-FR" sz="1000" dirty="0" err="1">
                <a:solidFill>
                  <a:srgbClr val="434342"/>
                </a:solidFill>
                <a:latin typeface="Lato Light" pitchFamily="34" charset="0"/>
              </a:rPr>
              <a:t>masks</a:t>
            </a:r>
            <a:r>
              <a:rPr lang="fr-FR" sz="1000" dirty="0">
                <a:solidFill>
                  <a:srgbClr val="434342"/>
                </a:solidFill>
                <a:latin typeface="Lato Light" pitchFamily="34" charset="0"/>
              </a:rPr>
              <a:t> 2’’x2’’ up to 8’’x8’’</a:t>
            </a:r>
            <a:endParaRPr lang="mr-IN" sz="1000" dirty="0">
              <a:solidFill>
                <a:srgbClr val="434342"/>
              </a:solidFill>
              <a:latin typeface="Lato Light" pitchFamily="34" charset="0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68DF8C1A-72E6-1346-83D7-3DE91A809148}"/>
              </a:ext>
            </a:extLst>
          </p:cNvPr>
          <p:cNvSpPr>
            <a:spLocks noEditPoints="1"/>
          </p:cNvSpPr>
          <p:nvPr/>
        </p:nvSpPr>
        <p:spPr bwMode="auto">
          <a:xfrm>
            <a:off x="4579741" y="2705403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434342"/>
              </a:solidFill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CC45D830-B444-0848-8B0C-7A18CBA8C949}"/>
              </a:ext>
            </a:extLst>
          </p:cNvPr>
          <p:cNvSpPr>
            <a:spLocks noEditPoints="1"/>
          </p:cNvSpPr>
          <p:nvPr/>
        </p:nvSpPr>
        <p:spPr bwMode="auto">
          <a:xfrm>
            <a:off x="2560369" y="2696777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434342"/>
              </a:solidFill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1620A580-7268-9940-B8F3-1BA25106B4EC}"/>
              </a:ext>
            </a:extLst>
          </p:cNvPr>
          <p:cNvSpPr>
            <a:spLocks noEditPoints="1"/>
          </p:cNvSpPr>
          <p:nvPr/>
        </p:nvSpPr>
        <p:spPr bwMode="auto">
          <a:xfrm>
            <a:off x="757020" y="2696777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6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300S</a:t>
            </a:r>
          </a:p>
        </p:txBody>
      </p:sp>
    </p:spTree>
    <p:extLst>
      <p:ext uri="{BB962C8B-B14F-4D97-AF65-F5344CB8AC3E}">
        <p14:creationId xmlns:p14="http://schemas.microsoft.com/office/powerpoint/2010/main" val="80057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CBB9299-AA90-2A4D-845E-566E0889D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88" y="699542"/>
            <a:ext cx="3756063" cy="39227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07E06-B4C9-894A-872F-B699F12B23FD}"/>
              </a:ext>
            </a:extLst>
          </p:cNvPr>
          <p:cNvSpPr/>
          <p:nvPr/>
        </p:nvSpPr>
        <p:spPr>
          <a:xfrm>
            <a:off x="2363580" y="4482872"/>
            <a:ext cx="128491" cy="106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3434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48470-333C-B94E-AECD-75AA83AFE11C}"/>
              </a:ext>
            </a:extLst>
          </p:cNvPr>
          <p:cNvSpPr/>
          <p:nvPr/>
        </p:nvSpPr>
        <p:spPr>
          <a:xfrm>
            <a:off x="3952822" y="2878633"/>
            <a:ext cx="128491" cy="235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3434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21188-BC9B-BC43-8CAD-7725F6FD430E}"/>
              </a:ext>
            </a:extLst>
          </p:cNvPr>
          <p:cNvSpPr/>
          <p:nvPr/>
        </p:nvSpPr>
        <p:spPr>
          <a:xfrm>
            <a:off x="3971788" y="1606365"/>
            <a:ext cx="128491" cy="106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3434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982924-EBB6-E745-8FF7-17A492CBB64C}"/>
              </a:ext>
            </a:extLst>
          </p:cNvPr>
          <p:cNvSpPr/>
          <p:nvPr/>
        </p:nvSpPr>
        <p:spPr>
          <a:xfrm>
            <a:off x="1437669" y="3985802"/>
            <a:ext cx="128491" cy="106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434342"/>
              </a:solidFill>
            </a:endParaRPr>
          </a:p>
        </p:txBody>
      </p:sp>
      <p:grpSp>
        <p:nvGrpSpPr>
          <p:cNvPr id="13" name="Grouper 31">
            <a:extLst>
              <a:ext uri="{FF2B5EF4-FFF2-40B4-BE49-F238E27FC236}">
                <a16:creationId xmlns:a16="http://schemas.microsoft.com/office/drawing/2014/main" id="{DAD48600-831F-6641-9D8B-3EB6BDABF843}"/>
              </a:ext>
            </a:extLst>
          </p:cNvPr>
          <p:cNvGrpSpPr/>
          <p:nvPr/>
        </p:nvGrpSpPr>
        <p:grpSpPr>
          <a:xfrm>
            <a:off x="1062187" y="910007"/>
            <a:ext cx="3870919" cy="3689272"/>
            <a:chOff x="3812972" y="2508813"/>
            <a:chExt cx="3870919" cy="3689272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A8B4519-7F15-C244-983C-15B54739C90E}"/>
                </a:ext>
              </a:extLst>
            </p:cNvPr>
            <p:cNvSpPr txBox="1"/>
            <p:nvPr/>
          </p:nvSpPr>
          <p:spPr>
            <a:xfrm>
              <a:off x="4919243" y="2881825"/>
              <a:ext cx="6509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FEFEEDD-4385-7F4D-9EDD-DF00241B8C5D}"/>
                </a:ext>
              </a:extLst>
            </p:cNvPr>
            <p:cNvSpPr txBox="1"/>
            <p:nvPr/>
          </p:nvSpPr>
          <p:spPr>
            <a:xfrm>
              <a:off x="4603482" y="3697512"/>
              <a:ext cx="44709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F491A59-3E1A-2245-8965-87EC78FEBBDB}"/>
                </a:ext>
              </a:extLst>
            </p:cNvPr>
            <p:cNvSpPr txBox="1"/>
            <p:nvPr/>
          </p:nvSpPr>
          <p:spPr>
            <a:xfrm>
              <a:off x="4710489" y="4432233"/>
              <a:ext cx="43757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37181E9-9351-8346-95D7-F83C463AF373}"/>
                </a:ext>
              </a:extLst>
            </p:cNvPr>
            <p:cNvSpPr txBox="1"/>
            <p:nvPr/>
          </p:nvSpPr>
          <p:spPr>
            <a:xfrm>
              <a:off x="7288559" y="3949716"/>
              <a:ext cx="307777" cy="43536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6C45080-AEDD-BC43-8223-B3E4139F279A}"/>
                </a:ext>
              </a:extLst>
            </p:cNvPr>
            <p:cNvSpPr txBox="1"/>
            <p:nvPr/>
          </p:nvSpPr>
          <p:spPr>
            <a:xfrm>
              <a:off x="7336051" y="3056869"/>
              <a:ext cx="307777" cy="3163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r" defTabSz="685800"/>
              <a:r>
                <a:rPr lang="en-US" sz="80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F7FCFC3-8FCD-4944-BA9C-954AC2731511}"/>
                </a:ext>
              </a:extLst>
            </p:cNvPr>
            <p:cNvSpPr txBox="1"/>
            <p:nvPr/>
          </p:nvSpPr>
          <p:spPr>
            <a:xfrm>
              <a:off x="7376114" y="2508813"/>
              <a:ext cx="307777" cy="3171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defTabSz="685800"/>
              <a:r>
                <a:rPr lang="en-US" sz="80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390</a:t>
              </a:r>
              <a:endParaRPr lang="en-US" sz="800" dirty="0">
                <a:solidFill>
                  <a:srgbClr val="4343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4D6EB43-8979-8544-A9DC-3F6AF4F2BC6B}"/>
                </a:ext>
              </a:extLst>
            </p:cNvPr>
            <p:cNvSpPr txBox="1"/>
            <p:nvPr/>
          </p:nvSpPr>
          <p:spPr>
            <a:xfrm>
              <a:off x="4782497" y="5982641"/>
              <a:ext cx="4263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2E89013-386D-9847-8174-F5E135AEF7C3}"/>
                </a:ext>
              </a:extLst>
            </p:cNvPr>
            <p:cNvSpPr txBox="1"/>
            <p:nvPr/>
          </p:nvSpPr>
          <p:spPr>
            <a:xfrm>
              <a:off x="3812972" y="5308490"/>
              <a:ext cx="307777" cy="36165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490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71E0FA12-08B7-CA4A-AC04-85B5C2F0810B}"/>
              </a:ext>
            </a:extLst>
          </p:cNvPr>
          <p:cNvSpPr txBox="1"/>
          <p:nvPr/>
        </p:nvSpPr>
        <p:spPr>
          <a:xfrm>
            <a:off x="267261" y="1196927"/>
            <a:ext cx="1629353" cy="1077218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SMALL</a:t>
            </a:r>
            <a:br>
              <a:rPr lang="fr-FR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FOOTPRINT</a:t>
            </a:r>
          </a:p>
          <a:p>
            <a:pPr algn="ctr" defTabSz="685800"/>
            <a:r>
              <a:rPr lang="fr-FR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0.81 m2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249C726-8143-8A41-BE8E-0B571937F3D5}"/>
              </a:ext>
            </a:extLst>
          </p:cNvPr>
          <p:cNvSpPr txBox="1"/>
          <p:nvPr/>
        </p:nvSpPr>
        <p:spPr>
          <a:xfrm>
            <a:off x="7111053" y="1643308"/>
            <a:ext cx="1629353" cy="461665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2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Low</a:t>
            </a:r>
            <a:r>
              <a:rPr lang="fr-FR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CoO</a:t>
            </a:r>
            <a:endParaRPr lang="fr-FR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7419B44-9DBD-1242-9515-5DDB5EB42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058" y="2145981"/>
            <a:ext cx="3880298" cy="24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BE6613-DE99-A342-9EED-7ECF57CC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11" y="860001"/>
            <a:ext cx="5374661" cy="33053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328A255-0952-CB47-8078-E1BCBCC568F1}"/>
              </a:ext>
            </a:extLst>
          </p:cNvPr>
          <p:cNvSpPr txBox="1"/>
          <p:nvPr/>
        </p:nvSpPr>
        <p:spPr>
          <a:xfrm>
            <a:off x="6826450" y="1942377"/>
            <a:ext cx="23175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Pumping system</a:t>
            </a:r>
          </a:p>
          <a:p>
            <a:pPr defTabSz="685800"/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(TMP 500l/s and dry pump 110</a:t>
            </a:r>
            <a:r>
              <a:rPr lang="en-US" altLang="fr-FR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altLang="fr-FR" sz="900" baseline="300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altLang="fr-FR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/h)</a:t>
            </a:r>
            <a:endParaRPr lang="en-US" sz="900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4B62D155-BD47-A74F-94D2-E535B7407981}"/>
              </a:ext>
            </a:extLst>
          </p:cNvPr>
          <p:cNvSpPr/>
          <p:nvPr/>
        </p:nvSpPr>
        <p:spPr>
          <a:xfrm rot="21328401" flipH="1" flipV="1">
            <a:off x="6278458" y="2237876"/>
            <a:ext cx="580583" cy="527810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1AF1C1-976E-9F41-92FA-097966DD19CA}"/>
              </a:ext>
            </a:extLst>
          </p:cNvPr>
          <p:cNvSpPr txBox="1"/>
          <p:nvPr/>
        </p:nvSpPr>
        <p:spPr>
          <a:xfrm>
            <a:off x="-120169" y="2523470"/>
            <a:ext cx="1717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Chiller / Heater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59A4CA3F-3D5A-A64B-B56D-4BF972C764D6}"/>
              </a:ext>
            </a:extLst>
          </p:cNvPr>
          <p:cNvSpPr/>
          <p:nvPr/>
        </p:nvSpPr>
        <p:spPr>
          <a:xfrm rot="21328401" flipV="1">
            <a:off x="1581454" y="2606295"/>
            <a:ext cx="892577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BD1F395-14E7-084E-9DE4-299CEBAF5001}"/>
              </a:ext>
            </a:extLst>
          </p:cNvPr>
          <p:cNvSpPr txBox="1"/>
          <p:nvPr/>
        </p:nvSpPr>
        <p:spPr>
          <a:xfrm>
            <a:off x="4926489" y="862810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RIE reactor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5581989A-5212-614D-9BCB-8256F1D8330C}"/>
              </a:ext>
            </a:extLst>
          </p:cNvPr>
          <p:cNvSpPr/>
          <p:nvPr/>
        </p:nvSpPr>
        <p:spPr>
          <a:xfrm rot="21328401" flipH="1" flipV="1">
            <a:off x="4083562" y="1070768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A6FD4A3-C178-EC4F-B376-A28E5B8F1E2C}"/>
              </a:ext>
            </a:extLst>
          </p:cNvPr>
          <p:cNvSpPr txBox="1"/>
          <p:nvPr/>
        </p:nvSpPr>
        <p:spPr>
          <a:xfrm>
            <a:off x="6469549" y="4023421"/>
            <a:ext cx="1735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HV and LV power supplies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1DEFB47A-58FB-3B4D-99DB-77D8431F5787}"/>
              </a:ext>
            </a:extLst>
          </p:cNvPr>
          <p:cNvSpPr/>
          <p:nvPr/>
        </p:nvSpPr>
        <p:spPr>
          <a:xfrm rot="3387940" flipH="1" flipV="1">
            <a:off x="5068911" y="3656947"/>
            <a:ext cx="1551799" cy="47052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35223E-C1F5-A540-BD65-D303539C7C53}"/>
              </a:ext>
            </a:extLst>
          </p:cNvPr>
          <p:cNvSpPr txBox="1"/>
          <p:nvPr/>
        </p:nvSpPr>
        <p:spPr>
          <a:xfrm>
            <a:off x="4644008" y="4431908"/>
            <a:ext cx="1735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Process controller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AC73CE08-B0E3-8B46-A787-A6D172564482}"/>
              </a:ext>
            </a:extLst>
          </p:cNvPr>
          <p:cNvSpPr/>
          <p:nvPr/>
        </p:nvSpPr>
        <p:spPr>
          <a:xfrm rot="8695406" flipH="1" flipV="1">
            <a:off x="4922981" y="3409560"/>
            <a:ext cx="361210" cy="1019295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AACA166B-8FE0-114C-AA0D-DB349C489A01}"/>
              </a:ext>
            </a:extLst>
          </p:cNvPr>
          <p:cNvSpPr/>
          <p:nvPr/>
        </p:nvSpPr>
        <p:spPr>
          <a:xfrm rot="1919342" flipH="1" flipV="1">
            <a:off x="5003764" y="1693330"/>
            <a:ext cx="1751297" cy="77150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D9B0DF9-B8CF-DD4D-AFC2-B60622E82318}"/>
              </a:ext>
            </a:extLst>
          </p:cNvPr>
          <p:cNvSpPr txBox="1"/>
          <p:nvPr/>
        </p:nvSpPr>
        <p:spPr>
          <a:xfrm>
            <a:off x="2627784" y="4431398"/>
            <a:ext cx="197572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1000 W RF generator</a:t>
            </a:r>
          </a:p>
          <a:p>
            <a:pPr algn="r" defTabSz="685800"/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(13,56 </a:t>
            </a:r>
            <a:r>
              <a:rPr lang="en-US" sz="900" dirty="0" err="1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Mhz</a:t>
            </a:r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21" name="Forme libre 20">
            <a:extLst>
              <a:ext uri="{FF2B5EF4-FFF2-40B4-BE49-F238E27FC236}">
                <a16:creationId xmlns:a16="http://schemas.microsoft.com/office/drawing/2014/main" id="{100EF71C-2EE1-834B-BF33-FADD73292F56}"/>
              </a:ext>
            </a:extLst>
          </p:cNvPr>
          <p:cNvSpPr/>
          <p:nvPr/>
        </p:nvSpPr>
        <p:spPr>
          <a:xfrm rot="21328401">
            <a:off x="4131593" y="3301637"/>
            <a:ext cx="295260" cy="118289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BF21B2B-17D1-0748-8B38-B2EA9D4E4FF7}"/>
              </a:ext>
            </a:extLst>
          </p:cNvPr>
          <p:cNvSpPr txBox="1"/>
          <p:nvPr/>
        </p:nvSpPr>
        <p:spPr>
          <a:xfrm>
            <a:off x="259724" y="1117738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Direct loading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Forme libre 22">
            <a:extLst>
              <a:ext uri="{FF2B5EF4-FFF2-40B4-BE49-F238E27FC236}">
                <a16:creationId xmlns:a16="http://schemas.microsoft.com/office/drawing/2014/main" id="{CFC45630-B0FC-F24D-8A02-1169F3045729}"/>
              </a:ext>
            </a:extLst>
          </p:cNvPr>
          <p:cNvSpPr/>
          <p:nvPr/>
        </p:nvSpPr>
        <p:spPr>
          <a:xfrm rot="10800000" flipH="1">
            <a:off x="1835696" y="1254068"/>
            <a:ext cx="1553879" cy="50717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6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Loading</a:t>
            </a:r>
            <a:endParaRPr lang="fr-FR" dirty="0"/>
          </a:p>
        </p:txBody>
      </p:sp>
      <p:pic>
        <p:nvPicPr>
          <p:cNvPr id="8" name="Picture 4" descr="W:\25-Marketing\04-Visuels\Marketing\Reportage photo 11-2016\Photos définitives\PC\Selection JPEG\Markets\MEMS\_DMP3287.jpg">
            <a:extLst>
              <a:ext uri="{FF2B5EF4-FFF2-40B4-BE49-F238E27FC236}">
                <a16:creationId xmlns:a16="http://schemas.microsoft.com/office/drawing/2014/main" id="{29819E8B-36F9-0943-950E-A0758DE6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8916" y="872836"/>
            <a:ext cx="4797565" cy="27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D10218B-985C-BE47-842B-969AFD39739E}"/>
              </a:ext>
            </a:extLst>
          </p:cNvPr>
          <p:cNvSpPr txBox="1"/>
          <p:nvPr/>
        </p:nvSpPr>
        <p:spPr>
          <a:xfrm>
            <a:off x="2182479" y="3731506"/>
            <a:ext cx="3666227" cy="707886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3200" b="1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Direct </a:t>
            </a:r>
            <a:r>
              <a:rPr lang="fr-FR" sz="3200" b="1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loading</a:t>
            </a:r>
            <a:endParaRPr lang="fr-FR" sz="3200" baseline="30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685800"/>
            <a:r>
              <a:rPr lang="fr-FR" sz="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FAST LOAD AND UNLOAD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8E3FB4-A39D-8D4F-8901-6E004B167A4A}"/>
              </a:ext>
            </a:extLst>
          </p:cNvPr>
          <p:cNvSpPr txBox="1"/>
          <p:nvPr/>
        </p:nvSpPr>
        <p:spPr>
          <a:xfrm>
            <a:off x="239544" y="3731506"/>
            <a:ext cx="1771481" cy="707886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3200" b="1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&lt; 210 s</a:t>
            </a:r>
            <a:endParaRPr lang="fr-FR" sz="3200" baseline="30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685800"/>
            <a:r>
              <a:rPr lang="fr-FR" sz="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LOADING TIME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D93421-24A3-8240-AAC0-CA5364416B71}"/>
              </a:ext>
            </a:extLst>
          </p:cNvPr>
          <p:cNvSpPr txBox="1"/>
          <p:nvPr/>
        </p:nvSpPr>
        <p:spPr>
          <a:xfrm>
            <a:off x="6047114" y="3731506"/>
            <a:ext cx="2839368" cy="707886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defTabSz="685800"/>
            <a:r>
              <a:rPr lang="fr-FR" sz="3200" b="1" dirty="0" err="1">
                <a:solidFill>
                  <a:srgbClr val="FFFFFF"/>
                </a:solidFill>
              </a:rPr>
              <a:t>Shuttle</a:t>
            </a:r>
            <a:endParaRPr lang="fr-FR" sz="3200" b="1" dirty="0">
              <a:solidFill>
                <a:srgbClr val="FFFFFF"/>
              </a:solidFill>
            </a:endParaRPr>
          </a:p>
          <a:p>
            <a:pPr defTabSz="685800"/>
            <a:r>
              <a:rPr lang="fr-FR" sz="800" dirty="0">
                <a:solidFill>
                  <a:srgbClr val="FFFFFF"/>
                </a:solidFill>
              </a:rPr>
              <a:t>EASY EXCHANGE BETWEEN SUBSTRATE SHAPE AND SIZE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267EBE6-A4C0-F94B-9D0E-19BB29493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40" y="1438810"/>
            <a:ext cx="3822142" cy="21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Standard rie source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300S</a:t>
            </a:r>
          </a:p>
        </p:txBody>
      </p:sp>
    </p:spTree>
    <p:extLst>
      <p:ext uri="{BB962C8B-B14F-4D97-AF65-F5344CB8AC3E}">
        <p14:creationId xmlns:p14="http://schemas.microsoft.com/office/powerpoint/2010/main" val="337399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Easy</a:t>
            </a:r>
            <a:r>
              <a:rPr lang="fr-FR" dirty="0"/>
              <a:t>-</a:t>
            </a:r>
            <a:r>
              <a:rPr lang="fr-FR" dirty="0" err="1"/>
              <a:t>to-use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301E86F-7F23-E24B-8BA8-2DEB1D02C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1365812"/>
            <a:ext cx="3831823" cy="31382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2E8E2-3255-EC4C-A13D-E570F46E1659}"/>
              </a:ext>
            </a:extLst>
          </p:cNvPr>
          <p:cNvSpPr txBox="1"/>
          <p:nvPr/>
        </p:nvSpPr>
        <p:spPr>
          <a:xfrm>
            <a:off x="4635048" y="944767"/>
            <a:ext cx="450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Heating of the cathode to enhance the desorption of by-products and to improve process performance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Chrome and quartz etch capabilities making the </a:t>
            </a:r>
            <a:r>
              <a:rPr lang="en-US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Corial</a:t>
            </a: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300S ideal for mask repair applications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Optional end-point detection by laser interferometry for excellent etch control and etch rate determination 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Retractable liner for sputter-etch increases time between cleans and reduces clean time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Shuttle (carrier) design, combined with a standard cathode, for a cost-effective and fast reactor adaptation, suitable for multiple applications and substrate types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Simple-to-use reactor with a large cathode that facilitates substrate loading, and substrate holders simply clamped on the cathode without the need for screws or fasteners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Minimized maintenance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247C492-B405-EE4D-8510-052E9C2ADD5B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116703B-E875-ED4D-8D96-CBE51131855D}"/>
              </a:ext>
            </a:extLst>
          </p:cNvPr>
          <p:cNvSpPr txBox="1"/>
          <p:nvPr/>
        </p:nvSpPr>
        <p:spPr>
          <a:xfrm>
            <a:off x="222055" y="948898"/>
            <a:ext cx="32112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ETCH RATE CAPABILITY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A6F5F8F-1FC7-C344-86C7-7A6A4A15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4218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rgbClr val="434342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rgbClr val="43434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300S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grpSp>
        <p:nvGrpSpPr>
          <p:cNvPr id="57" name="Group 3">
            <a:extLst>
              <a:ext uri="{FF2B5EF4-FFF2-40B4-BE49-F238E27FC236}">
                <a16:creationId xmlns:a16="http://schemas.microsoft.com/office/drawing/2014/main" id="{6245BFE2-77AD-3045-8CEF-82F90D994D21}"/>
              </a:ext>
            </a:extLst>
          </p:cNvPr>
          <p:cNvGrpSpPr>
            <a:grpSpLocks/>
          </p:cNvGrpSpPr>
          <p:nvPr/>
        </p:nvGrpSpPr>
        <p:grpSpPr bwMode="auto">
          <a:xfrm>
            <a:off x="6013923" y="2676215"/>
            <a:ext cx="1128707" cy="372784"/>
            <a:chOff x="3928" y="2425"/>
            <a:chExt cx="760" cy="288"/>
          </a:xfrm>
        </p:grpSpPr>
        <p:sp>
          <p:nvSpPr>
            <p:cNvPr id="58" name="AutoShape 4">
              <a:extLst>
                <a:ext uri="{FF2B5EF4-FFF2-40B4-BE49-F238E27FC236}">
                  <a16:creationId xmlns:a16="http://schemas.microsoft.com/office/drawing/2014/main" id="{85BB7AF6-350E-1043-B3B9-14397A8F9F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20" y="2433"/>
              <a:ext cx="288" cy="27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10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Text Box 5">
              <a:extLst>
                <a:ext uri="{FF2B5EF4-FFF2-40B4-BE49-F238E27FC236}">
                  <a16:creationId xmlns:a16="http://schemas.microsoft.com/office/drawing/2014/main" id="{59F8B41C-E8A3-9B44-8FF1-680E7F7DF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8" y="2433"/>
              <a:ext cx="48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TMP</a:t>
              </a:r>
              <a:endParaRPr lang="en-US" sz="1100" b="1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0" name="Line 7">
            <a:extLst>
              <a:ext uri="{FF2B5EF4-FFF2-40B4-BE49-F238E27FC236}">
                <a16:creationId xmlns:a16="http://schemas.microsoft.com/office/drawing/2014/main" id="{101D3F15-069A-7D41-8DE1-7F3F9ABB3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2157" y="2520888"/>
            <a:ext cx="2019246" cy="0"/>
          </a:xfrm>
          <a:prstGeom prst="line">
            <a:avLst/>
          </a:prstGeom>
          <a:noFill/>
          <a:ln w="76200">
            <a:solidFill>
              <a:srgbClr val="FFFFFF">
                <a:lumMod val="75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Line 8">
            <a:extLst>
              <a:ext uri="{FF2B5EF4-FFF2-40B4-BE49-F238E27FC236}">
                <a16:creationId xmlns:a16="http://schemas.microsoft.com/office/drawing/2014/main" id="{4E89F443-C9E3-1247-9DCD-46D194607E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1951" y="2484645"/>
            <a:ext cx="1750013" cy="5178"/>
          </a:xfrm>
          <a:prstGeom prst="line">
            <a:avLst/>
          </a:prstGeom>
          <a:noFill/>
          <a:ln w="41275">
            <a:solidFill>
              <a:srgbClr val="2980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EBE1A957-65F2-FB46-BFB5-70CFDF17E83B}"/>
              </a:ext>
            </a:extLst>
          </p:cNvPr>
          <p:cNvGrpSpPr>
            <a:grpSpLocks/>
          </p:cNvGrpSpPr>
          <p:nvPr/>
        </p:nvGrpSpPr>
        <p:grpSpPr bwMode="auto">
          <a:xfrm>
            <a:off x="3145559" y="2817303"/>
            <a:ext cx="2112442" cy="45304"/>
            <a:chOff x="1680" y="2401"/>
            <a:chExt cx="1632" cy="47"/>
          </a:xfrm>
        </p:grpSpPr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id="{AA9F2E8A-754E-F243-9B90-CBA8FE027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01"/>
              <a:ext cx="196" cy="47"/>
            </a:xfrm>
            <a:prstGeom prst="rect">
              <a:avLst/>
            </a:prstGeom>
            <a:solidFill>
              <a:srgbClr val="040B25"/>
            </a:solidFill>
            <a:ln w="1270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A8E26556-4B74-7F41-97C8-87D91AB26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1"/>
              <a:ext cx="192" cy="47"/>
            </a:xfrm>
            <a:prstGeom prst="rect">
              <a:avLst/>
            </a:prstGeom>
            <a:solidFill>
              <a:srgbClr val="040B25"/>
            </a:solidFill>
            <a:ln w="1270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5" name="Rectangle 12">
            <a:extLst>
              <a:ext uri="{FF2B5EF4-FFF2-40B4-BE49-F238E27FC236}">
                <a16:creationId xmlns:a16="http://schemas.microsoft.com/office/drawing/2014/main" id="{3694AA3B-E176-3A40-A829-8DABF74C0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14" y="3054176"/>
            <a:ext cx="243345" cy="15144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14">
            <a:extLst>
              <a:ext uri="{FF2B5EF4-FFF2-40B4-BE49-F238E27FC236}">
                <a16:creationId xmlns:a16="http://schemas.microsoft.com/office/drawing/2014/main" id="{726E0719-D249-B741-8442-01CF7AA9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914" y="2496295"/>
            <a:ext cx="186392" cy="812875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7B4D3638-2644-E048-8487-20F768C08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252" y="2480762"/>
            <a:ext cx="186392" cy="828408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3631EE02-B16D-5540-A0F6-568F4B35D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5558" y="2526066"/>
            <a:ext cx="0" cy="596713"/>
          </a:xfrm>
          <a:prstGeom prst="line">
            <a:avLst/>
          </a:prstGeom>
          <a:noFill/>
          <a:ln w="28575">
            <a:solidFill>
              <a:srgbClr val="040B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A20DBFA7-C4CF-9D42-A1F8-4993B30B5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000" y="2541598"/>
            <a:ext cx="0" cy="581180"/>
          </a:xfrm>
          <a:prstGeom prst="line">
            <a:avLst/>
          </a:prstGeom>
          <a:noFill/>
          <a:ln w="28575">
            <a:solidFill>
              <a:srgbClr val="040B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angle 18">
            <a:extLst>
              <a:ext uri="{FF2B5EF4-FFF2-40B4-BE49-F238E27FC236}">
                <a16:creationId xmlns:a16="http://schemas.microsoft.com/office/drawing/2014/main" id="{D26A6321-52E6-0149-AACB-A240490D8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914" y="2712457"/>
            <a:ext cx="186392" cy="410321"/>
          </a:xfrm>
          <a:prstGeom prst="rect">
            <a:avLst/>
          </a:prstGeom>
          <a:solidFill>
            <a:srgbClr val="FFFFF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19">
            <a:extLst>
              <a:ext uri="{FF2B5EF4-FFF2-40B4-BE49-F238E27FC236}">
                <a16:creationId xmlns:a16="http://schemas.microsoft.com/office/drawing/2014/main" id="{A38BD0F3-84F6-6543-A590-5E23031B2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558" y="2862606"/>
            <a:ext cx="253700" cy="446564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20">
            <a:extLst>
              <a:ext uri="{FF2B5EF4-FFF2-40B4-BE49-F238E27FC236}">
                <a16:creationId xmlns:a16="http://schemas.microsoft.com/office/drawing/2014/main" id="{C58BCD95-259E-0C43-A1C4-02374B01F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477" y="2862606"/>
            <a:ext cx="248523" cy="446564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21">
            <a:extLst>
              <a:ext uri="{FF2B5EF4-FFF2-40B4-BE49-F238E27FC236}">
                <a16:creationId xmlns:a16="http://schemas.microsoft.com/office/drawing/2014/main" id="{E50703A5-7CEA-4544-95F7-CBE282C3B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477" y="3122778"/>
            <a:ext cx="869829" cy="186392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CC7FD244-8DBA-2F46-8737-E92AE8063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252" y="3122778"/>
            <a:ext cx="875006" cy="186392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2FDA73A3-CEB5-D045-ABDE-B84D6A89A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607" y="3054176"/>
            <a:ext cx="170859" cy="151443"/>
          </a:xfrm>
          <a:prstGeom prst="rect">
            <a:avLst/>
          </a:prstGeom>
          <a:solidFill>
            <a:srgbClr val="7F7F7F"/>
          </a:solidFill>
          <a:ln>
            <a:noFill/>
          </a:ln>
          <a:extLst/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Rectangle 24">
            <a:extLst>
              <a:ext uri="{FF2B5EF4-FFF2-40B4-BE49-F238E27FC236}">
                <a16:creationId xmlns:a16="http://schemas.microsoft.com/office/drawing/2014/main" id="{C5CA07A1-9C29-B848-82D1-B26DBA5F9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244" y="3059353"/>
            <a:ext cx="232990" cy="151443"/>
          </a:xfrm>
          <a:prstGeom prst="rect">
            <a:avLst/>
          </a:prstGeom>
          <a:solidFill>
            <a:srgbClr val="7F7F7F"/>
          </a:solidFill>
          <a:ln>
            <a:noFill/>
          </a:ln>
          <a:extLst/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Rectangle 24">
            <a:extLst>
              <a:ext uri="{FF2B5EF4-FFF2-40B4-BE49-F238E27FC236}">
                <a16:creationId xmlns:a16="http://schemas.microsoft.com/office/drawing/2014/main" id="{7BBCC7A2-D0BB-E545-A4DA-43A4E5F44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5" y="3043821"/>
            <a:ext cx="209691" cy="15144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Rectangle 24">
            <a:extLst>
              <a:ext uri="{FF2B5EF4-FFF2-40B4-BE49-F238E27FC236}">
                <a16:creationId xmlns:a16="http://schemas.microsoft.com/office/drawing/2014/main" id="{0B367562-3795-D948-9F7C-614EBA41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091" y="3059353"/>
            <a:ext cx="230401" cy="151443"/>
          </a:xfrm>
          <a:prstGeom prst="rect">
            <a:avLst/>
          </a:prstGeom>
          <a:solidFill>
            <a:srgbClr val="7F7F7F"/>
          </a:solidFill>
          <a:ln w="19050">
            <a:solidFill>
              <a:srgbClr val="7F7F7F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9" name="Group 25">
            <a:extLst>
              <a:ext uri="{FF2B5EF4-FFF2-40B4-BE49-F238E27FC236}">
                <a16:creationId xmlns:a16="http://schemas.microsoft.com/office/drawing/2014/main" id="{A9D6925F-858F-F042-B399-581785279580}"/>
              </a:ext>
            </a:extLst>
          </p:cNvPr>
          <p:cNvGrpSpPr>
            <a:grpSpLocks/>
          </p:cNvGrpSpPr>
          <p:nvPr/>
        </p:nvGrpSpPr>
        <p:grpSpPr bwMode="auto">
          <a:xfrm>
            <a:off x="2524252" y="1744255"/>
            <a:ext cx="3355054" cy="755923"/>
            <a:chOff x="1232" y="1705"/>
            <a:chExt cx="2592" cy="584"/>
          </a:xfrm>
        </p:grpSpPr>
        <p:sp>
          <p:nvSpPr>
            <p:cNvPr id="80" name="Rectangle 26">
              <a:extLst>
                <a:ext uri="{FF2B5EF4-FFF2-40B4-BE49-F238E27FC236}">
                  <a16:creationId xmlns:a16="http://schemas.microsoft.com/office/drawing/2014/main" id="{F5104264-8B3C-B04B-A5DF-4D2727F71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0" y="1849"/>
              <a:ext cx="144" cy="437"/>
            </a:xfrm>
            <a:prstGeom prst="rect">
              <a:avLst/>
            </a:prstGeom>
            <a:solidFill>
              <a:srgbClr val="2980B9"/>
            </a:solidFill>
            <a:ln w="1905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62ECDDA2-C316-F848-B6ED-569482462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1849"/>
              <a:ext cx="144" cy="425"/>
            </a:xfrm>
            <a:prstGeom prst="rect">
              <a:avLst/>
            </a:prstGeom>
            <a:solidFill>
              <a:srgbClr val="2980B9"/>
            </a:solidFill>
            <a:ln w="1905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D4D03DC-753C-E14D-A8D7-E32F100D8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1705"/>
              <a:ext cx="1216" cy="144"/>
            </a:xfrm>
            <a:prstGeom prst="rect">
              <a:avLst/>
            </a:prstGeom>
            <a:solidFill>
              <a:srgbClr val="2980B9"/>
            </a:solidFill>
            <a:ln w="1905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789EE55C-2E37-A742-B092-5E7CC1B8A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1705"/>
              <a:ext cx="1192" cy="144"/>
            </a:xfrm>
            <a:prstGeom prst="rect">
              <a:avLst/>
            </a:prstGeom>
            <a:solidFill>
              <a:srgbClr val="2980B9"/>
            </a:solidFill>
            <a:ln w="19050">
              <a:solidFill>
                <a:srgbClr val="040B2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4" name="Rectangle 30">
              <a:extLst>
                <a:ext uri="{FF2B5EF4-FFF2-40B4-BE49-F238E27FC236}">
                  <a16:creationId xmlns:a16="http://schemas.microsoft.com/office/drawing/2014/main" id="{0FF38FD8-E4B0-5943-A81F-A16600F4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755"/>
              <a:ext cx="288" cy="48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5" name="Line 31">
              <a:extLst>
                <a:ext uri="{FF2B5EF4-FFF2-40B4-BE49-F238E27FC236}">
                  <a16:creationId xmlns:a16="http://schemas.microsoft.com/office/drawing/2014/main" id="{F0B68E80-4464-C443-B540-F3DEE4B92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6" y="2282"/>
              <a:ext cx="396" cy="0"/>
            </a:xfrm>
            <a:prstGeom prst="line">
              <a:avLst/>
            </a:prstGeom>
            <a:noFill/>
            <a:ln w="38100">
              <a:solidFill>
                <a:srgbClr val="040B25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6" name="Line 32">
              <a:extLst>
                <a:ext uri="{FF2B5EF4-FFF2-40B4-BE49-F238E27FC236}">
                  <a16:creationId xmlns:a16="http://schemas.microsoft.com/office/drawing/2014/main" id="{9147307C-17A2-B14D-A456-BFD8C04AB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2" y="2289"/>
              <a:ext cx="388" cy="0"/>
            </a:xfrm>
            <a:prstGeom prst="line">
              <a:avLst/>
            </a:prstGeom>
            <a:noFill/>
            <a:ln w="38100">
              <a:solidFill>
                <a:srgbClr val="040B25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87" name="Group 34">
            <a:extLst>
              <a:ext uri="{FF2B5EF4-FFF2-40B4-BE49-F238E27FC236}">
                <a16:creationId xmlns:a16="http://schemas.microsoft.com/office/drawing/2014/main" id="{116A792D-9871-5E4C-BD5A-0BC4D1913F1D}"/>
              </a:ext>
            </a:extLst>
          </p:cNvPr>
          <p:cNvGrpSpPr>
            <a:grpSpLocks/>
          </p:cNvGrpSpPr>
          <p:nvPr/>
        </p:nvGrpSpPr>
        <p:grpSpPr bwMode="auto">
          <a:xfrm>
            <a:off x="3476922" y="1040108"/>
            <a:ext cx="1429005" cy="609656"/>
            <a:chOff x="1968" y="1161"/>
            <a:chExt cx="1104" cy="471"/>
          </a:xfrm>
        </p:grpSpPr>
        <p:sp>
          <p:nvSpPr>
            <p:cNvPr id="88" name="Text Box 35">
              <a:extLst>
                <a:ext uri="{FF2B5EF4-FFF2-40B4-BE49-F238E27FC236}">
                  <a16:creationId xmlns:a16="http://schemas.microsoft.com/office/drawing/2014/main" id="{17E87BF1-E500-C24B-AA3D-AC8CEAB69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161"/>
              <a:ext cx="110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Laser window</a:t>
              </a:r>
              <a:endParaRPr lang="en-US" sz="11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9" name="Line 36">
              <a:extLst>
                <a:ext uri="{FF2B5EF4-FFF2-40B4-BE49-F238E27FC236}">
                  <a16:creationId xmlns:a16="http://schemas.microsoft.com/office/drawing/2014/main" id="{9ED788F3-29F5-C749-BF45-687F469C7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392"/>
              <a:ext cx="0" cy="240"/>
            </a:xfrm>
            <a:prstGeom prst="line">
              <a:avLst/>
            </a:prstGeom>
            <a:noFill/>
            <a:ln w="12700">
              <a:solidFill>
                <a:srgbClr val="040B2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0" name="Rectangle 41">
            <a:extLst>
              <a:ext uri="{FF2B5EF4-FFF2-40B4-BE49-F238E27FC236}">
                <a16:creationId xmlns:a16="http://schemas.microsoft.com/office/drawing/2014/main" id="{5B82E69D-5130-724F-99C7-7BF9DCF6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061" y="2795731"/>
            <a:ext cx="62131" cy="186392"/>
          </a:xfrm>
          <a:prstGeom prst="rect">
            <a:avLst/>
          </a:prstGeom>
          <a:solidFill>
            <a:srgbClr val="2980B9"/>
          </a:solidFill>
          <a:ln w="9525">
            <a:solidFill>
              <a:srgbClr val="2980B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Text Box 42">
            <a:extLst>
              <a:ext uri="{FF2B5EF4-FFF2-40B4-BE49-F238E27FC236}">
                <a16:creationId xmlns:a16="http://schemas.microsoft.com/office/drawing/2014/main" id="{A301D6AA-FEC0-0B48-9CFC-0B60BA2C2AA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90240" y="3824770"/>
            <a:ext cx="1174010" cy="261467"/>
          </a:xfrm>
          <a:prstGeom prst="rect">
            <a:avLst/>
          </a:prstGeom>
          <a:noFill/>
          <a:ln w="12700">
            <a:solidFill>
              <a:srgbClr val="2980B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Coolant IN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Line 43">
            <a:extLst>
              <a:ext uri="{FF2B5EF4-FFF2-40B4-BE49-F238E27FC236}">
                <a16:creationId xmlns:a16="http://schemas.microsoft.com/office/drawing/2014/main" id="{692536D7-F01E-B448-A315-A69570DCCA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7537" y="3044254"/>
            <a:ext cx="0" cy="4349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Rectangle 45">
            <a:extLst>
              <a:ext uri="{FF2B5EF4-FFF2-40B4-BE49-F238E27FC236}">
                <a16:creationId xmlns:a16="http://schemas.microsoft.com/office/drawing/2014/main" id="{AC23E0BA-00F6-3C41-B7A8-550E13DCA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910" y="2795730"/>
            <a:ext cx="62131" cy="186392"/>
          </a:xfrm>
          <a:prstGeom prst="rect">
            <a:avLst/>
          </a:prstGeom>
          <a:solidFill>
            <a:srgbClr val="2980B9"/>
          </a:solidFill>
          <a:ln w="9525">
            <a:solidFill>
              <a:srgbClr val="2980B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" name="Text Box 46">
            <a:extLst>
              <a:ext uri="{FF2B5EF4-FFF2-40B4-BE49-F238E27FC236}">
                <a16:creationId xmlns:a16="http://schemas.microsoft.com/office/drawing/2014/main" id="{7E9825D6-3A92-9048-83C8-9BF03AB84A0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078814" y="3907610"/>
            <a:ext cx="1492429" cy="261466"/>
          </a:xfrm>
          <a:prstGeom prst="rect">
            <a:avLst/>
          </a:prstGeom>
          <a:noFill/>
          <a:ln w="12700">
            <a:solidFill>
              <a:srgbClr val="2980B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Coolant OUT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Line 47">
            <a:extLst>
              <a:ext uri="{FF2B5EF4-FFF2-40B4-BE49-F238E27FC236}">
                <a16:creationId xmlns:a16="http://schemas.microsoft.com/office/drawing/2014/main" id="{7707C2DC-F612-CA4A-B543-88057C59F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797" y="2982122"/>
            <a:ext cx="2589" cy="3106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Text Box 49">
            <a:extLst>
              <a:ext uri="{FF2B5EF4-FFF2-40B4-BE49-F238E27FC236}">
                <a16:creationId xmlns:a16="http://schemas.microsoft.com/office/drawing/2014/main" id="{2963800D-CE54-0D44-BDEA-647855850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841" y="1085411"/>
            <a:ext cx="1491135" cy="2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Photomask or wafer</a:t>
            </a:r>
          </a:p>
        </p:txBody>
      </p:sp>
      <p:sp>
        <p:nvSpPr>
          <p:cNvPr id="97" name="Rectangle à coins arrondis 96">
            <a:extLst>
              <a:ext uri="{FF2B5EF4-FFF2-40B4-BE49-F238E27FC236}">
                <a16:creationId xmlns:a16="http://schemas.microsoft.com/office/drawing/2014/main" id="{F821F464-02A3-C442-B868-4145EFE727A7}"/>
              </a:ext>
            </a:extLst>
          </p:cNvPr>
          <p:cNvSpPr/>
          <p:nvPr/>
        </p:nvSpPr>
        <p:spPr>
          <a:xfrm>
            <a:off x="5340841" y="3490366"/>
            <a:ext cx="1972979" cy="886575"/>
          </a:xfrm>
          <a:prstGeom prst="roundRect">
            <a:avLst/>
          </a:prstGeom>
          <a:gradFill rotWithShape="1">
            <a:gsLst>
              <a:gs pos="0">
                <a:srgbClr val="2980B9"/>
              </a:gs>
              <a:gs pos="100000">
                <a:srgbClr val="2980B9">
                  <a:alpha val="2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 He pressure at 5 </a:t>
            </a:r>
            <a:r>
              <a:rPr kumimoji="0" lang="en-US" altLang="ko-K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Torrs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maintains the substrate holder at constant temperature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Rectangle 52">
            <a:extLst>
              <a:ext uri="{FF2B5EF4-FFF2-40B4-BE49-F238E27FC236}">
                <a16:creationId xmlns:a16="http://schemas.microsoft.com/office/drawing/2014/main" id="{1947183B-3745-4349-8DF2-BB2381B83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602" y="2795730"/>
            <a:ext cx="62131" cy="186392"/>
          </a:xfrm>
          <a:prstGeom prst="rect">
            <a:avLst/>
          </a:prstGeom>
          <a:solidFill>
            <a:srgbClr val="2980B9"/>
          </a:solidFill>
          <a:ln w="9525">
            <a:solidFill>
              <a:srgbClr val="2980B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Line 54">
            <a:extLst>
              <a:ext uri="{FF2B5EF4-FFF2-40B4-BE49-F238E27FC236}">
                <a16:creationId xmlns:a16="http://schemas.microsoft.com/office/drawing/2014/main" id="{DBCC3EC7-6301-BD4A-BCFE-59813FAF3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5079" y="3044253"/>
            <a:ext cx="0" cy="434914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 Box 53">
            <a:extLst>
              <a:ext uri="{FF2B5EF4-FFF2-40B4-BE49-F238E27FC236}">
                <a16:creationId xmlns:a16="http://schemas.microsoft.com/office/drawing/2014/main" id="{7749906A-CA61-7B42-AB06-3DF5419D676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36160" y="3734740"/>
            <a:ext cx="805030" cy="261609"/>
          </a:xfrm>
          <a:prstGeom prst="rect">
            <a:avLst/>
          </a:prstGeom>
          <a:solidFill>
            <a:srgbClr val="2980B9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Helium IN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Text Box 49">
            <a:extLst>
              <a:ext uri="{FF2B5EF4-FFF2-40B4-BE49-F238E27FC236}">
                <a16:creationId xmlns:a16="http://schemas.microsoft.com/office/drawing/2014/main" id="{A5DE23F8-8796-9740-A423-7B37E441D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970" y="1077161"/>
            <a:ext cx="1026451" cy="3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Substrate</a:t>
            </a:r>
          </a:p>
          <a:p>
            <a:pPr>
              <a:lnSpc>
                <a:spcPct val="80000"/>
              </a:lnSpc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holder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A3C41FC7-F6FF-3F46-9D51-06043BAF0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725" y="1937982"/>
            <a:ext cx="2956383" cy="533288"/>
          </a:xfrm>
          <a:prstGeom prst="rect">
            <a:avLst/>
          </a:prstGeom>
          <a:solidFill>
            <a:srgbClr val="BF88B3"/>
          </a:solidFill>
          <a:ln w="66675" cap="rnd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PLASMA</a:t>
            </a:r>
            <a:endParaRPr lang="fr-FR" sz="11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Rectangle 33">
            <a:extLst>
              <a:ext uri="{FF2B5EF4-FFF2-40B4-BE49-F238E27FC236}">
                <a16:creationId xmlns:a16="http://schemas.microsoft.com/office/drawing/2014/main" id="{8F803226-8AF7-E647-83B6-A6AA023D0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689" y="2563603"/>
            <a:ext cx="1988180" cy="236873"/>
          </a:xfrm>
          <a:prstGeom prst="rect">
            <a:avLst/>
          </a:prstGeom>
          <a:solidFill>
            <a:srgbClr val="7F7F7F"/>
          </a:solidFill>
          <a:ln w="12700" cmpd="sng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Cathode</a:t>
            </a:r>
            <a:endParaRPr lang="fr-FR" sz="11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Line 50">
            <a:extLst>
              <a:ext uri="{FF2B5EF4-FFF2-40B4-BE49-F238E27FC236}">
                <a16:creationId xmlns:a16="http://schemas.microsoft.com/office/drawing/2014/main" id="{5D2B0864-8C2E-7943-8316-E0C0184ACC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1665" y="1339111"/>
            <a:ext cx="745568" cy="1118351"/>
          </a:xfrm>
          <a:prstGeom prst="line">
            <a:avLst/>
          </a:prstGeom>
          <a:noFill/>
          <a:ln w="12700">
            <a:solidFill>
              <a:srgbClr val="040B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Line 50">
            <a:extLst>
              <a:ext uri="{FF2B5EF4-FFF2-40B4-BE49-F238E27FC236}">
                <a16:creationId xmlns:a16="http://schemas.microsoft.com/office/drawing/2014/main" id="{88456C1C-7EB7-E048-B648-E267EDB46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6870" y="1451239"/>
            <a:ext cx="700265" cy="1074343"/>
          </a:xfrm>
          <a:prstGeom prst="line">
            <a:avLst/>
          </a:prstGeom>
          <a:noFill/>
          <a:ln w="12700">
            <a:solidFill>
              <a:srgbClr val="040B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1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08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243</TotalTime>
  <Words>981</Words>
  <Application>Microsoft Office PowerPoint</Application>
  <PresentationFormat>Affichage à l'écran (16:9)</PresentationFormat>
  <Paragraphs>272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ＭＳ Ｐゴシック</vt:lpstr>
      <vt:lpstr>Arial</vt:lpstr>
      <vt:lpstr>Calibri</vt:lpstr>
      <vt:lpstr>Century Gothic</vt:lpstr>
      <vt:lpstr>Lato Black</vt:lpstr>
      <vt:lpstr>Lato Bold</vt:lpstr>
      <vt:lpstr>Lato Light</vt:lpstr>
      <vt:lpstr>Mangal</vt:lpstr>
      <vt:lpstr>Roboto Black</vt:lpstr>
      <vt:lpstr>Roboto Light</vt:lpstr>
      <vt:lpstr>Wingdings</vt:lpstr>
      <vt:lpstr>Template pptx CORIAL</vt:lpstr>
      <vt:lpstr>Présentation PowerPoint</vt:lpstr>
      <vt:lpstr>Corial 300S</vt:lpstr>
      <vt:lpstr>System description Corial 300S</vt:lpstr>
      <vt:lpstr>System description</vt:lpstr>
      <vt:lpstr>System description </vt:lpstr>
      <vt:lpstr>System description </vt:lpstr>
      <vt:lpstr>Standard rie source corial 300S</vt:lpstr>
      <vt:lpstr>Rie source</vt:lpstr>
      <vt:lpstr>Rie source</vt:lpstr>
      <vt:lpstr>Performances rie processes for mask repair corial 300S</vt:lpstr>
      <vt:lpstr>Rie of chrome for mask repair</vt:lpstr>
      <vt:lpstr>Performances rie processes Corial 300S</vt:lpstr>
      <vt:lpstr>Rie of si, oxides, and nitrides</vt:lpstr>
      <vt:lpstr>Rie of metals</vt:lpstr>
      <vt:lpstr>High etch rates</vt:lpstr>
      <vt:lpstr>Rie source for sputter-etch Corial 300S</vt:lpstr>
      <vt:lpstr>Sputter-etch</vt:lpstr>
      <vt:lpstr>Sputter-etch</vt:lpstr>
      <vt:lpstr>Shuttle holding approach corial 300S</vt:lpstr>
      <vt:lpstr>Shuttle holding approach</vt:lpstr>
      <vt:lpstr>Shuttle holding approach</vt:lpstr>
      <vt:lpstr>usability corial 300S</vt:lpstr>
      <vt:lpstr>Process control software</vt:lpstr>
      <vt:lpstr>Reprocessing software</vt:lpstr>
      <vt:lpstr>End point detection</vt:lpstr>
      <vt:lpstr>Corial 300S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Jean-Pierre ROCH</cp:lastModifiedBy>
  <cp:revision>14</cp:revision>
  <cp:lastPrinted>2018-07-10T10:05:16Z</cp:lastPrinted>
  <dcterms:created xsi:type="dcterms:W3CDTF">2018-07-10T09:29:41Z</dcterms:created>
  <dcterms:modified xsi:type="dcterms:W3CDTF">2018-09-05T15:31:08Z</dcterms:modified>
</cp:coreProperties>
</file>