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75" r:id="rId5"/>
    <p:sldId id="276" r:id="rId6"/>
    <p:sldId id="293" r:id="rId7"/>
    <p:sldId id="294" r:id="rId8"/>
    <p:sldId id="277" r:id="rId9"/>
    <p:sldId id="268" r:id="rId10"/>
    <p:sldId id="278" r:id="rId11"/>
    <p:sldId id="295" r:id="rId12"/>
    <p:sldId id="279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274" r:id="rId24"/>
    <p:sldId id="280" r:id="rId25"/>
    <p:sldId id="281" r:id="rId26"/>
    <p:sldId id="282" r:id="rId27"/>
    <p:sldId id="283" r:id="rId28"/>
    <p:sldId id="288" r:id="rId29"/>
    <p:sldId id="306" r:id="rId30"/>
    <p:sldId id="307" r:id="rId31"/>
    <p:sldId id="308" r:id="rId32"/>
    <p:sldId id="309" r:id="rId33"/>
    <p:sldId id="289" r:id="rId34"/>
    <p:sldId id="310" r:id="rId35"/>
    <p:sldId id="284" r:id="rId36"/>
    <p:sldId id="311" r:id="rId37"/>
    <p:sldId id="312" r:id="rId38"/>
    <p:sldId id="313" r:id="rId39"/>
    <p:sldId id="314" r:id="rId40"/>
    <p:sldId id="290" r:id="rId41"/>
    <p:sldId id="287" r:id="rId42"/>
    <p:sldId id="291" r:id="rId43"/>
    <p:sldId id="292" r:id="rId44"/>
    <p:sldId id="315" r:id="rId4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2"/>
    <a:srgbClr val="000005"/>
    <a:srgbClr val="4972AB"/>
    <a:srgbClr val="E75326"/>
    <a:srgbClr val="868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9"/>
    <p:restoredTop sz="94665"/>
  </p:normalViewPr>
  <p:slideViewPr>
    <p:cSldViewPr>
      <p:cViewPr varScale="1">
        <p:scale>
          <a:sx n="151" d="100"/>
          <a:sy n="151" d="100"/>
        </p:scale>
        <p:origin x="60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4F-A84C-94AD-54C6BFF3BD3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34F-A84C-94AD-54C6BFF3BD3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4F-A84C-94AD-54C6BFF3B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E1-844F-88E8-FFE85D1E9D0E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E1-844F-88E8-FFE85D1E9D0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E1-844F-88E8-FFE85D1E9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076-F646-A3D6-ED48E704DADC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076-F646-A3D6-ED48E704DAD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76-F646-A3D6-ED48E704D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4F-A84C-94AD-54C6BFF3BD3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34F-A84C-94AD-54C6BFF3BD3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4F-A84C-94AD-54C6BFF3B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E1-844F-88E8-FFE85D1E9D0E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E1-844F-88E8-FFE85D1E9D0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E1-844F-88E8-FFE85D1E9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076-F646-A3D6-ED48E704DADC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076-F646-A3D6-ED48E704DAD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76-F646-A3D6-ED48E704D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9/5/2018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9/5/2018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9/5/2018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9/5/2018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23AA49-5956-F446-8032-4017450C7FC3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7B013F3-A99B-A946-A958-CE1DEC62541D}"/>
              </a:ext>
            </a:extLst>
          </p:cNvPr>
          <p:cNvCxnSpPr/>
          <p:nvPr/>
        </p:nvCxnSpPr>
        <p:spPr>
          <a:xfrm flipH="1">
            <a:off x="4213611" y="3952297"/>
            <a:ext cx="2523259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46BADC9-47FA-E14A-9C5B-ABE8C69AB73A}"/>
              </a:ext>
            </a:extLst>
          </p:cNvPr>
          <p:cNvSpPr txBox="1"/>
          <p:nvPr/>
        </p:nvSpPr>
        <p:spPr>
          <a:xfrm>
            <a:off x="222055" y="948898"/>
            <a:ext cx="39915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RAPID AND UNIFORM DEPOSITION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47CF84-591A-FC44-8CB4-93422E1E4E3C}"/>
              </a:ext>
            </a:extLst>
          </p:cNvPr>
          <p:cNvSpPr/>
          <p:nvPr/>
        </p:nvSpPr>
        <p:spPr>
          <a:xfrm>
            <a:off x="4995711" y="3979074"/>
            <a:ext cx="3775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SiO</a:t>
            </a:r>
            <a:r>
              <a:rPr lang="sv-SE" sz="1400" baseline="-250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2 </a:t>
            </a:r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520 nm/min </a:t>
            </a:r>
          </a:p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Si</a:t>
            </a:r>
            <a:r>
              <a:rPr lang="sv-SE" sz="1400" baseline="-250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lang="sv-SE" sz="1400" baseline="-250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250 nm/min</a:t>
            </a:r>
          </a:p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SiC 100 nm/minn</a:t>
            </a:r>
          </a:p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…</a:t>
            </a:r>
            <a:endParaRPr lang="fr-FR" sz="1400" dirty="0">
              <a:solidFill>
                <a:srgbClr val="E7532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6789473-89C0-8E46-BB81-65AD2CD99B84}"/>
              </a:ext>
            </a:extLst>
          </p:cNvPr>
          <p:cNvSpPr txBox="1"/>
          <p:nvPr/>
        </p:nvSpPr>
        <p:spPr>
          <a:xfrm>
            <a:off x="4635048" y="656648"/>
            <a:ext cx="450895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Precise and uniform temperature control of the substrate and reactor walls delivers excellent deposition repeatability and uniformity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Pressurized reactor ensures high-quality films free of pinholes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Optimized gas showerhead and symmetrical pumping deliver excellent deposition uniformity 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temperature, dual pumped configuration enables efficient plasma cleaning at operating temperature, with no corrosion of mechanical parts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Optimizing film stress control is simple to accomplish thanks to the reactor’s symmetrical design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System can operate for years without the need for manual cleaning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903F80-ED8D-A045-B26B-25E418A75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193664"/>
            <a:ext cx="3860618" cy="22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A3329-F723-B946-9275-9201136D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EF4E9A-F219-C94F-B48B-81489D6CFFF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C30B67-2A3F-AD4F-80EE-57165F61FA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D8ED77-A9EF-5445-9D5A-E9609B5E22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32C6BB3-5487-2F40-80B9-4B71870A96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Flexibility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B13D58-B7FC-E443-9727-F6C767CF3DFB}"/>
              </a:ext>
            </a:extLst>
          </p:cNvPr>
          <p:cNvSpPr txBox="1"/>
          <p:nvPr/>
        </p:nvSpPr>
        <p:spPr>
          <a:xfrm>
            <a:off x="6811223" y="899874"/>
            <a:ext cx="2241951" cy="1692771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120 TO 325°C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TEMPERATURE RANGE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74C30D-7EB2-D746-A500-2D0CD3D66492}"/>
              </a:ext>
            </a:extLst>
          </p:cNvPr>
          <p:cNvSpPr txBox="1"/>
          <p:nvPr/>
        </p:nvSpPr>
        <p:spPr>
          <a:xfrm>
            <a:off x="5042546" y="2729717"/>
            <a:ext cx="4010628" cy="92333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0.2 TO 2 T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PRESSURE RANGE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4D6E03-F677-1F43-AEEE-8503C8ED15A2}"/>
              </a:ext>
            </a:extLst>
          </p:cNvPr>
          <p:cNvSpPr txBox="1"/>
          <p:nvPr/>
        </p:nvSpPr>
        <p:spPr>
          <a:xfrm>
            <a:off x="5042546" y="899874"/>
            <a:ext cx="1539229" cy="1692771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20 TO 150°C</a:t>
            </a:r>
            <a:endParaRPr lang="fr-FR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TEMPERATURE RANGE</a:t>
            </a:r>
            <a:endParaRPr lang="fr-FR" sz="2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93ADD3-4BD9-5246-8A00-D1B9F37AECF9}"/>
              </a:ext>
            </a:extLst>
          </p:cNvPr>
          <p:cNvSpPr txBox="1"/>
          <p:nvPr/>
        </p:nvSpPr>
        <p:spPr>
          <a:xfrm>
            <a:off x="5042546" y="3724870"/>
            <a:ext cx="4010628" cy="923330"/>
          </a:xfrm>
          <a:prstGeom prst="rect">
            <a:avLst/>
          </a:prstGeom>
          <a:solidFill>
            <a:srgbClr val="E753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≤ 65°C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VACUUM VESSEL WALLS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7DAC180-7F28-C842-8076-FB7A1C766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1" y="1871092"/>
            <a:ext cx="3860618" cy="22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4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PECVD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72E9645-096C-334A-9A31-C8A8C142FD5C}"/>
              </a:ext>
            </a:extLst>
          </p:cNvPr>
          <p:cNvSpPr txBox="1"/>
          <p:nvPr/>
        </p:nvSpPr>
        <p:spPr>
          <a:xfrm>
            <a:off x="8189135" y="1125822"/>
            <a:ext cx="764266" cy="830997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50C38E84-529E-A846-8113-60F7CB23B883}"/>
              </a:ext>
            </a:extLst>
          </p:cNvPr>
          <p:cNvGrpSpPr/>
          <p:nvPr/>
        </p:nvGrpSpPr>
        <p:grpSpPr>
          <a:xfrm>
            <a:off x="111853" y="714327"/>
            <a:ext cx="8027254" cy="4121391"/>
            <a:chOff x="361170" y="1467850"/>
            <a:chExt cx="8027254" cy="4121391"/>
          </a:xfrm>
        </p:grpSpPr>
        <p:sp>
          <p:nvSpPr>
            <p:cNvPr id="63" name="Rectangle 49">
              <a:extLst>
                <a:ext uri="{FF2B5EF4-FFF2-40B4-BE49-F238E27FC236}">
                  <a16:creationId xmlns:a16="http://schemas.microsoft.com/office/drawing/2014/main" id="{6BC7FC5B-7ADB-4148-AB2B-6D2D4F56E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824" y="1616100"/>
              <a:ext cx="6416675" cy="3206750"/>
            </a:xfrm>
            <a:prstGeom prst="rect">
              <a:avLst/>
            </a:prstGeom>
            <a:noFill/>
            <a:ln w="128588">
              <a:solidFill>
                <a:srgbClr val="2980B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743">
              <a:extLst>
                <a:ext uri="{FF2B5EF4-FFF2-40B4-BE49-F238E27FC236}">
                  <a16:creationId xmlns:a16="http://schemas.microsoft.com/office/drawing/2014/main" id="{AE33D27C-604D-9845-BF9E-BF6ADC015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7012" y="3906268"/>
              <a:ext cx="533400" cy="990605"/>
              <a:chOff x="1759" y="2763"/>
              <a:chExt cx="199" cy="702"/>
            </a:xfrm>
          </p:grpSpPr>
          <p:sp>
            <p:nvSpPr>
              <p:cNvPr id="101" name="Rectangle 744">
                <a:extLst>
                  <a:ext uri="{FF2B5EF4-FFF2-40B4-BE49-F238E27FC236}">
                    <a16:creationId xmlns:a16="http://schemas.microsoft.com/office/drawing/2014/main" id="{23931108-3354-1245-B74E-AE04E904E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2763"/>
                <a:ext cx="199" cy="119"/>
              </a:xfrm>
              <a:prstGeom prst="rect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Oval 745">
                <a:extLst>
                  <a:ext uri="{FF2B5EF4-FFF2-40B4-BE49-F238E27FC236}">
                    <a16:creationId xmlns:a16="http://schemas.microsoft.com/office/drawing/2014/main" id="{C1D56A59-6EE5-E84B-8F1E-597A2146E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867"/>
                <a:ext cx="183" cy="63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l 746">
                <a:extLst>
                  <a:ext uri="{FF2B5EF4-FFF2-40B4-BE49-F238E27FC236}">
                    <a16:creationId xmlns:a16="http://schemas.microsoft.com/office/drawing/2014/main" id="{17924CE1-478B-B84D-82BA-2845BEB94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914"/>
                <a:ext cx="183" cy="71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Oval 747">
                <a:extLst>
                  <a:ext uri="{FF2B5EF4-FFF2-40B4-BE49-F238E27FC236}">
                    <a16:creationId xmlns:a16="http://schemas.microsoft.com/office/drawing/2014/main" id="{0DD4BDBC-6F8F-7049-8232-D6966128C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962"/>
                <a:ext cx="183" cy="56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Oval 748">
                <a:extLst>
                  <a:ext uri="{FF2B5EF4-FFF2-40B4-BE49-F238E27FC236}">
                    <a16:creationId xmlns:a16="http://schemas.microsoft.com/office/drawing/2014/main" id="{C0F207B6-F2CA-4140-90DE-07CC16BDD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003"/>
                <a:ext cx="183" cy="55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Oval 749">
                <a:extLst>
                  <a:ext uri="{FF2B5EF4-FFF2-40B4-BE49-F238E27FC236}">
                    <a16:creationId xmlns:a16="http://schemas.microsoft.com/office/drawing/2014/main" id="{076B0DB7-6376-BC40-BE83-C86CB9D5B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043"/>
                <a:ext cx="183" cy="63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Oval 750">
                <a:extLst>
                  <a:ext uri="{FF2B5EF4-FFF2-40B4-BE49-F238E27FC236}">
                    <a16:creationId xmlns:a16="http://schemas.microsoft.com/office/drawing/2014/main" id="{5F109C97-1019-B847-981F-03688EAD8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081"/>
                <a:ext cx="183" cy="64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Oval 751">
                <a:extLst>
                  <a:ext uri="{FF2B5EF4-FFF2-40B4-BE49-F238E27FC236}">
                    <a16:creationId xmlns:a16="http://schemas.microsoft.com/office/drawing/2014/main" id="{D8BF5272-694E-5B4A-A9AD-351B72638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129"/>
                <a:ext cx="183" cy="64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752">
                <a:extLst>
                  <a:ext uri="{FF2B5EF4-FFF2-40B4-BE49-F238E27FC236}">
                    <a16:creationId xmlns:a16="http://schemas.microsoft.com/office/drawing/2014/main" id="{1465206D-F673-654F-942D-820A21756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170"/>
                <a:ext cx="183" cy="63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l 753">
                <a:extLst>
                  <a:ext uri="{FF2B5EF4-FFF2-40B4-BE49-F238E27FC236}">
                    <a16:creationId xmlns:a16="http://schemas.microsoft.com/office/drawing/2014/main" id="{B53D1F6A-7F18-464F-8897-4D558B31F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210"/>
                <a:ext cx="183" cy="56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val 754">
                <a:extLst>
                  <a:ext uri="{FF2B5EF4-FFF2-40B4-BE49-F238E27FC236}">
                    <a16:creationId xmlns:a16="http://schemas.microsoft.com/office/drawing/2014/main" id="{29F461C6-CBA0-2049-85E3-6C3EFA4CE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243"/>
                <a:ext cx="183" cy="78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755">
                <a:extLst>
                  <a:ext uri="{FF2B5EF4-FFF2-40B4-BE49-F238E27FC236}">
                    <a16:creationId xmlns:a16="http://schemas.microsoft.com/office/drawing/2014/main" id="{05EAE18F-8359-6946-82BC-3CF055F53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299"/>
                <a:ext cx="183" cy="63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Rectangle 756">
                <a:extLst>
                  <a:ext uri="{FF2B5EF4-FFF2-40B4-BE49-F238E27FC236}">
                    <a16:creationId xmlns:a16="http://schemas.microsoft.com/office/drawing/2014/main" id="{A6F654C8-F08D-434A-8E9B-C684B174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3346"/>
                <a:ext cx="199" cy="119"/>
              </a:xfrm>
              <a:prstGeom prst="rect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9796F024-DC14-7243-AEC4-741D3349B1DA}"/>
                </a:ext>
              </a:extLst>
            </p:cNvPr>
            <p:cNvGrpSpPr/>
            <p:nvPr/>
          </p:nvGrpSpPr>
          <p:grpSpPr>
            <a:xfrm>
              <a:off x="3543374" y="3144250"/>
              <a:ext cx="4845050" cy="1006475"/>
              <a:chOff x="3292475" y="3154538"/>
              <a:chExt cx="4845050" cy="1006475"/>
            </a:xfrm>
          </p:grpSpPr>
          <p:sp>
            <p:nvSpPr>
              <p:cNvPr id="92" name="Line 765">
                <a:extLst>
                  <a:ext uri="{FF2B5EF4-FFF2-40B4-BE49-F238E27FC236}">
                    <a16:creationId xmlns:a16="http://schemas.microsoft.com/office/drawing/2014/main" id="{865212B9-7A3B-3D43-B0EB-ACCC15B6E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238" y="3495851"/>
                <a:ext cx="240665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angle 58">
                <a:extLst>
                  <a:ext uri="{FF2B5EF4-FFF2-40B4-BE49-F238E27FC236}">
                    <a16:creationId xmlns:a16="http://schemas.microsoft.com/office/drawing/2014/main" id="{766E9F3D-F833-7841-8BC6-6BE057824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1650" y="3764138"/>
                <a:ext cx="3175" cy="31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4" name="Group 738">
                <a:extLst>
                  <a:ext uri="{FF2B5EF4-FFF2-40B4-BE49-F238E27FC236}">
                    <a16:creationId xmlns:a16="http://schemas.microsoft.com/office/drawing/2014/main" id="{226486EF-8276-BD47-8B59-FF6CA41A65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92475" y="3154538"/>
                <a:ext cx="4845050" cy="1006475"/>
                <a:chOff x="2084" y="2352"/>
                <a:chExt cx="3052" cy="634"/>
              </a:xfrm>
            </p:grpSpPr>
            <p:sp>
              <p:nvSpPr>
                <p:cNvPr id="96" name="Rectangle 648">
                  <a:extLst>
                    <a:ext uri="{FF2B5EF4-FFF2-40B4-BE49-F238E27FC236}">
                      <a16:creationId xmlns:a16="http://schemas.microsoft.com/office/drawing/2014/main" id="{89A85B37-8016-FD42-A5A6-F6E30FAF8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" y="2585"/>
                  <a:ext cx="1680" cy="192"/>
                </a:xfrm>
                <a:prstGeom prst="rect">
                  <a:avLst/>
                </a:prstGeom>
                <a:solidFill>
                  <a:srgbClr val="80808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Substrate Holder    </a:t>
                  </a: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7" name="Group 737">
                  <a:extLst>
                    <a:ext uri="{FF2B5EF4-FFF2-40B4-BE49-F238E27FC236}">
                      <a16:creationId xmlns:a16="http://schemas.microsoft.com/office/drawing/2014/main" id="{5BE58350-030F-9845-8DA1-059CAD1ACD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2352"/>
                  <a:ext cx="1968" cy="634"/>
                  <a:chOff x="3168" y="2352"/>
                  <a:chExt cx="1968" cy="634"/>
                </a:xfrm>
              </p:grpSpPr>
              <p:sp>
                <p:nvSpPr>
                  <p:cNvPr id="98" name="Line 570">
                    <a:extLst>
                      <a:ext uri="{FF2B5EF4-FFF2-40B4-BE49-F238E27FC236}">
                        <a16:creationId xmlns:a16="http://schemas.microsoft.com/office/drawing/2014/main" id="{01D11CB0-E53B-1546-8610-A55883A8A7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2752"/>
                    <a:ext cx="1844" cy="0"/>
                  </a:xfrm>
                  <a:prstGeom prst="line">
                    <a:avLst/>
                  </a:prstGeom>
                  <a:noFill/>
                  <a:ln w="128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" pitchFamily="-10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" name="Line 688">
                    <a:extLst>
                      <a:ext uri="{FF2B5EF4-FFF2-40B4-BE49-F238E27FC236}">
                        <a16:creationId xmlns:a16="http://schemas.microsoft.com/office/drawing/2014/main" id="{C47B6A30-8710-0444-8F3A-617E21DB01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92" y="2704"/>
                    <a:ext cx="1200" cy="0"/>
                  </a:xfrm>
                  <a:prstGeom prst="line">
                    <a:avLst/>
                  </a:prstGeom>
                  <a:noFill/>
                  <a:ln w="128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" pitchFamily="-106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0" name="Rectangle 569">
                    <a:extLst>
                      <a:ext uri="{FF2B5EF4-FFF2-40B4-BE49-F238E27FC236}">
                        <a16:creationId xmlns:a16="http://schemas.microsoft.com/office/drawing/2014/main" id="{CDB38C09-1A92-724F-8B6B-F8B95C66FF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00" y="2352"/>
                    <a:ext cx="136" cy="634"/>
                  </a:xfrm>
                  <a:prstGeom prst="rect">
                    <a:avLst/>
                  </a:prstGeom>
                  <a:solidFill>
                    <a:srgbClr val="808080"/>
                  </a:solidFill>
                  <a:ln w="396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" pitchFamily="-106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5" name="Rectangle 567">
                <a:extLst>
                  <a:ext uri="{FF2B5EF4-FFF2-40B4-BE49-F238E27FC236}">
                    <a16:creationId xmlns:a16="http://schemas.microsoft.com/office/drawing/2014/main" id="{7E66AEC6-D8D0-AA47-896D-75F022E46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5785" y="3383138"/>
                <a:ext cx="114300" cy="609600"/>
              </a:xfrm>
              <a:prstGeom prst="rect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Rectangle 786">
              <a:extLst>
                <a:ext uri="{FF2B5EF4-FFF2-40B4-BE49-F238E27FC236}">
                  <a16:creationId xmlns:a16="http://schemas.microsoft.com/office/drawing/2014/main" id="{7D8B7A06-ED38-0A43-B18D-548F0B4E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792" y="4687785"/>
              <a:ext cx="1427044" cy="2046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endParaRPr>
            </a:p>
          </p:txBody>
        </p: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0EB6430A-CAA0-844E-9121-A42F32487D15}"/>
                </a:ext>
              </a:extLst>
            </p:cNvPr>
            <p:cNvGrpSpPr/>
            <p:nvPr/>
          </p:nvGrpSpPr>
          <p:grpSpPr>
            <a:xfrm>
              <a:off x="2368624" y="1467850"/>
              <a:ext cx="5032375" cy="3549650"/>
              <a:chOff x="2117725" y="1478138"/>
              <a:chExt cx="5032375" cy="3549650"/>
            </a:xfrm>
          </p:grpSpPr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id="{C06F1ED7-A0F8-B344-A88A-1336A7B65EEC}"/>
                  </a:ext>
                </a:extLst>
              </p:cNvPr>
              <p:cNvGrpSpPr/>
              <p:nvPr/>
            </p:nvGrpSpPr>
            <p:grpSpPr>
              <a:xfrm>
                <a:off x="2117725" y="1478138"/>
                <a:ext cx="5032375" cy="3429000"/>
                <a:chOff x="2117725" y="1478138"/>
                <a:chExt cx="5032375" cy="3429000"/>
              </a:xfrm>
            </p:grpSpPr>
            <p:sp>
              <p:nvSpPr>
                <p:cNvPr id="75" name="Line 771">
                  <a:extLst>
                    <a:ext uri="{FF2B5EF4-FFF2-40B4-BE49-F238E27FC236}">
                      <a16:creationId xmlns:a16="http://schemas.microsoft.com/office/drawing/2014/main" id="{72A514A8-20EC-9B41-831B-01D15ACD9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9475" y="2436988"/>
                  <a:ext cx="0" cy="106045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Line 772">
                  <a:extLst>
                    <a:ext uri="{FF2B5EF4-FFF2-40B4-BE49-F238E27FC236}">
                      <a16:creationId xmlns:a16="http://schemas.microsoft.com/office/drawing/2014/main" id="{23315CB8-910D-E740-B63B-4377656373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5275" y="2962451"/>
                  <a:ext cx="0" cy="1524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Line 773">
                  <a:extLst>
                    <a:ext uri="{FF2B5EF4-FFF2-40B4-BE49-F238E27FC236}">
                      <a16:creationId xmlns:a16="http://schemas.microsoft.com/office/drawing/2014/main" id="{AC63FCD5-0C2B-2F43-AD25-8EA00CD1C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17725" y="2468738"/>
                  <a:ext cx="247015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Line 774">
                  <a:extLst>
                    <a:ext uri="{FF2B5EF4-FFF2-40B4-BE49-F238E27FC236}">
                      <a16:creationId xmlns:a16="http://schemas.microsoft.com/office/drawing/2014/main" id="{07A7E569-F4CD-FC45-B402-A2FB215FA4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40275" y="2468738"/>
                  <a:ext cx="240665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Line 775">
                  <a:extLst>
                    <a:ext uri="{FF2B5EF4-FFF2-40B4-BE49-F238E27FC236}">
                      <a16:creationId xmlns:a16="http://schemas.microsoft.com/office/drawing/2014/main" id="{C77259EE-5A29-E343-AB0D-46524C6967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10413" y="2468738"/>
                  <a:ext cx="6350" cy="102235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Line 776">
                  <a:extLst>
                    <a:ext uri="{FF2B5EF4-FFF2-40B4-BE49-F238E27FC236}">
                      <a16:creationId xmlns:a16="http://schemas.microsoft.com/office/drawing/2014/main" id="{62A54418-852D-844F-8BA3-CD4B4D3002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5275" y="2468738"/>
                  <a:ext cx="0" cy="4572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Line 777">
                  <a:extLst>
                    <a:ext uri="{FF2B5EF4-FFF2-40B4-BE49-F238E27FC236}">
                      <a16:creationId xmlns:a16="http://schemas.microsoft.com/office/drawing/2014/main" id="{82E27CE6-65EF-3642-8E44-A71E4AEC75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6675" y="2468738"/>
                  <a:ext cx="0" cy="4572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Line 778">
                  <a:extLst>
                    <a:ext uri="{FF2B5EF4-FFF2-40B4-BE49-F238E27FC236}">
                      <a16:creationId xmlns:a16="http://schemas.microsoft.com/office/drawing/2014/main" id="{6886B2BE-1CA5-AE4A-B03B-56EAD7A10D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35275" y="3078338"/>
                  <a:ext cx="53340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Line 779">
                  <a:extLst>
                    <a:ext uri="{FF2B5EF4-FFF2-40B4-BE49-F238E27FC236}">
                      <a16:creationId xmlns:a16="http://schemas.microsoft.com/office/drawing/2014/main" id="{079E26D0-FBAD-C944-80A4-253033AAA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83275" y="3078338"/>
                  <a:ext cx="53340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Line 780">
                  <a:extLst>
                    <a:ext uri="{FF2B5EF4-FFF2-40B4-BE49-F238E27FC236}">
                      <a16:creationId xmlns:a16="http://schemas.microsoft.com/office/drawing/2014/main" id="{8337E49C-A720-0640-9CD0-309F8920C4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6675" y="2962451"/>
                  <a:ext cx="0" cy="1524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Line 781">
                  <a:extLst>
                    <a:ext uri="{FF2B5EF4-FFF2-40B4-BE49-F238E27FC236}">
                      <a16:creationId xmlns:a16="http://schemas.microsoft.com/office/drawing/2014/main" id="{F050D1D9-38C8-134F-9DBC-DFB115CD8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17725" y="3459338"/>
                  <a:ext cx="114300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Line 782">
                  <a:extLst>
                    <a:ext uri="{FF2B5EF4-FFF2-40B4-BE49-F238E27FC236}">
                      <a16:creationId xmlns:a16="http://schemas.microsoft.com/office/drawing/2014/main" id="{E77A3819-7617-CB4A-8411-ADB9E8DA1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00750" y="3459338"/>
                  <a:ext cx="114935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Line 783">
                  <a:extLst>
                    <a:ext uri="{FF2B5EF4-FFF2-40B4-BE49-F238E27FC236}">
                      <a16:creationId xmlns:a16="http://schemas.microsoft.com/office/drawing/2014/main" id="{AA44FB34-6D8E-594D-8DA1-93C7DBD849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4213" y="3078338"/>
                  <a:ext cx="0" cy="3810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Line 784">
                  <a:extLst>
                    <a:ext uri="{FF2B5EF4-FFF2-40B4-BE49-F238E27FC236}">
                      <a16:creationId xmlns:a16="http://schemas.microsoft.com/office/drawing/2014/main" id="{A901FB42-4365-7C42-BB09-D97BCE85F5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35675" y="3078338"/>
                  <a:ext cx="0" cy="41275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Rectangle 785">
                  <a:extLst>
                    <a:ext uri="{FF2B5EF4-FFF2-40B4-BE49-F238E27FC236}">
                      <a16:creationId xmlns:a16="http://schemas.microsoft.com/office/drawing/2014/main" id="{8A397E90-586B-524C-90DA-49D12DC90A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9025" y="3459338"/>
                  <a:ext cx="609600" cy="1447800"/>
                </a:xfrm>
                <a:prstGeom prst="rect">
                  <a:avLst/>
                </a:prstGeom>
                <a:noFill/>
                <a:ln w="57150">
                  <a:solidFill>
                    <a:srgbClr val="19191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Rectangle 787">
                  <a:extLst>
                    <a:ext uri="{FF2B5EF4-FFF2-40B4-BE49-F238E27FC236}">
                      <a16:creationId xmlns:a16="http://schemas.microsoft.com/office/drawing/2014/main" id="{CB3F6560-2A0F-4741-8EED-DBBB5E5A2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188" y="3411713"/>
                  <a:ext cx="549275" cy="1428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Rectangle 789">
                  <a:extLst>
                    <a:ext uri="{FF2B5EF4-FFF2-40B4-BE49-F238E27FC236}">
                      <a16:creationId xmlns:a16="http://schemas.microsoft.com/office/drawing/2014/main" id="{75189D0C-148C-5948-9DEE-947856083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675" y="1478138"/>
                  <a:ext cx="228600" cy="1127125"/>
                </a:xfrm>
                <a:prstGeom prst="rect">
                  <a:avLst/>
                </a:prstGeom>
                <a:solidFill>
                  <a:srgbClr val="8686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3813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4" name="Rectangle 786">
                <a:extLst>
                  <a:ext uri="{FF2B5EF4-FFF2-40B4-BE49-F238E27FC236}">
                    <a16:creationId xmlns:a16="http://schemas.microsoft.com/office/drawing/2014/main" id="{2BC4FB54-B9E8-D448-85D9-525A57E80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188" y="4722988"/>
                <a:ext cx="549275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Rectangle 762">
              <a:extLst>
                <a:ext uri="{FF2B5EF4-FFF2-40B4-BE49-F238E27FC236}">
                  <a16:creationId xmlns:a16="http://schemas.microsoft.com/office/drawing/2014/main" id="{5063C65D-2BD4-D146-95BF-05174A993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77" y="4216521"/>
              <a:ext cx="685800" cy="29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굴림" pitchFamily="-112" charset="-127"/>
                  <a:cs typeface="Arial" panose="020B0604020202020204" pitchFamily="34" charset="0"/>
                </a:rPr>
                <a:t>Lift</a:t>
              </a:r>
            </a:p>
          </p:txBody>
        </p:sp>
        <p:sp>
          <p:nvSpPr>
            <p:cNvPr id="69" name="Rectangle 763">
              <a:extLst>
                <a:ext uri="{FF2B5EF4-FFF2-40B4-BE49-F238E27FC236}">
                  <a16:creationId xmlns:a16="http://schemas.microsoft.com/office/drawing/2014/main" id="{4058E967-8314-3743-A09C-D36E2D548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70" y="3473370"/>
              <a:ext cx="1268156" cy="38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Vacuum </a:t>
              </a:r>
            </a:p>
            <a:p>
              <a:pPr marL="0" marR="0" lvl="0" indent="0" algn="r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Chamber</a:t>
              </a:r>
            </a:p>
          </p:txBody>
        </p:sp>
        <p:sp>
          <p:nvSpPr>
            <p:cNvPr id="70" name="Rectangle 790">
              <a:extLst>
                <a:ext uri="{FF2B5EF4-FFF2-40B4-BE49-F238E27FC236}">
                  <a16:creationId xmlns:a16="http://schemas.microsoft.com/office/drawing/2014/main" id="{E75B4269-D88A-7B44-BDEF-8C9B3665D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374" y="2558623"/>
              <a:ext cx="3429000" cy="317500"/>
            </a:xfrm>
            <a:prstGeom prst="rect">
              <a:avLst/>
            </a:prstGeom>
            <a:solidFill>
              <a:srgbClr val="00B0F0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Cathode (Gas shower)</a:t>
              </a:r>
            </a:p>
          </p:txBody>
        </p:sp>
        <p:sp>
          <p:nvSpPr>
            <p:cNvPr id="71" name="Line 795">
              <a:extLst>
                <a:ext uri="{FF2B5EF4-FFF2-40B4-BE49-F238E27FC236}">
                  <a16:creationId xmlns:a16="http://schemas.microsoft.com/office/drawing/2014/main" id="{5AD665CF-512F-684A-9D8D-9F4F2D685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91" y="4759937"/>
              <a:ext cx="0" cy="829304"/>
            </a:xfrm>
            <a:prstGeom prst="line">
              <a:avLst/>
            </a:prstGeom>
            <a:noFill/>
            <a:ln w="128588">
              <a:solidFill>
                <a:srgbClr val="2980B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798">
              <a:extLst>
                <a:ext uri="{FF2B5EF4-FFF2-40B4-BE49-F238E27FC236}">
                  <a16:creationId xmlns:a16="http://schemas.microsoft.com/office/drawing/2014/main" id="{CC4DC351-C441-A645-9DC1-304BE531B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4589" y="4759936"/>
              <a:ext cx="0" cy="829304"/>
            </a:xfrm>
            <a:prstGeom prst="line">
              <a:avLst/>
            </a:prstGeom>
            <a:noFill/>
            <a:ln w="128588">
              <a:solidFill>
                <a:srgbClr val="2980B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10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PECVD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63F444A-ADC5-9946-831C-CACDCBE51567}"/>
              </a:ext>
            </a:extLst>
          </p:cNvPr>
          <p:cNvSpPr txBox="1"/>
          <p:nvPr/>
        </p:nvSpPr>
        <p:spPr>
          <a:xfrm>
            <a:off x="8189135" y="2260586"/>
            <a:ext cx="764266" cy="830997"/>
          </a:xfrm>
          <a:prstGeom prst="rect">
            <a:avLst/>
          </a:prstGeom>
          <a:solidFill>
            <a:srgbClr val="E74C1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5461B9B9-28AF-644B-A832-BAC91F492459}"/>
              </a:ext>
            </a:extLst>
          </p:cNvPr>
          <p:cNvGrpSpPr/>
          <p:nvPr/>
        </p:nvGrpSpPr>
        <p:grpSpPr>
          <a:xfrm>
            <a:off x="117280" y="716668"/>
            <a:ext cx="8021827" cy="4119050"/>
            <a:chOff x="361170" y="1467850"/>
            <a:chExt cx="8027254" cy="4121391"/>
          </a:xfrm>
        </p:grpSpPr>
        <p:sp>
          <p:nvSpPr>
            <p:cNvPr id="66" name="Rectangle 49">
              <a:extLst>
                <a:ext uri="{FF2B5EF4-FFF2-40B4-BE49-F238E27FC236}">
                  <a16:creationId xmlns:a16="http://schemas.microsoft.com/office/drawing/2014/main" id="{38C203EB-3EE5-8D44-96F1-80539937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824" y="1617235"/>
              <a:ext cx="6416675" cy="3206750"/>
            </a:xfrm>
            <a:prstGeom prst="rect">
              <a:avLst/>
            </a:prstGeom>
            <a:noFill/>
            <a:ln w="128588">
              <a:solidFill>
                <a:srgbClr val="2980B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762">
              <a:extLst>
                <a:ext uri="{FF2B5EF4-FFF2-40B4-BE49-F238E27FC236}">
                  <a16:creationId xmlns:a16="http://schemas.microsoft.com/office/drawing/2014/main" id="{863F3574-2E41-F244-8D71-9EDC7C918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77" y="4216521"/>
              <a:ext cx="685800" cy="29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굴림" pitchFamily="-112" charset="-127"/>
                  <a:cs typeface="Arial" panose="020B0604020202020204" pitchFamily="34" charset="0"/>
                </a:rPr>
                <a:t>Lift</a:t>
              </a:r>
            </a:p>
          </p:txBody>
        </p:sp>
        <p:sp>
          <p:nvSpPr>
            <p:cNvPr id="68" name="Line 765">
              <a:extLst>
                <a:ext uri="{FF2B5EF4-FFF2-40B4-BE49-F238E27FC236}">
                  <a16:creationId xmlns:a16="http://schemas.microsoft.com/office/drawing/2014/main" id="{1422FF5F-896E-FD47-B421-3C98CDE40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137" y="3059460"/>
              <a:ext cx="24066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58">
              <a:extLst>
                <a:ext uri="{FF2B5EF4-FFF2-40B4-BE49-F238E27FC236}">
                  <a16:creationId xmlns:a16="http://schemas.microsoft.com/office/drawing/2014/main" id="{FB56A6FC-3937-8E46-AB0A-3D2428F3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549" y="3750835"/>
              <a:ext cx="3175" cy="31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48">
              <a:extLst>
                <a:ext uri="{FF2B5EF4-FFF2-40B4-BE49-F238E27FC236}">
                  <a16:creationId xmlns:a16="http://schemas.microsoft.com/office/drawing/2014/main" id="{852BDCE8-8559-3640-8C45-B23E5CC42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74" y="3099147"/>
              <a:ext cx="2667000" cy="304800"/>
            </a:xfrm>
            <a:prstGeom prst="rect">
              <a:avLst/>
            </a:prstGeom>
            <a:solidFill>
              <a:srgbClr val="808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Substrate Holder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oup 737">
              <a:extLst>
                <a:ext uri="{FF2B5EF4-FFF2-40B4-BE49-F238E27FC236}">
                  <a16:creationId xmlns:a16="http://schemas.microsoft.com/office/drawing/2014/main" id="{4C5F3C4E-9D6A-0244-8A5C-83F233B40A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4224" y="3141235"/>
              <a:ext cx="3124200" cy="1006475"/>
              <a:chOff x="3168" y="2352"/>
              <a:chExt cx="1968" cy="634"/>
            </a:xfrm>
          </p:grpSpPr>
          <p:sp>
            <p:nvSpPr>
              <p:cNvPr id="117" name="Line 570">
                <a:extLst>
                  <a:ext uri="{FF2B5EF4-FFF2-40B4-BE49-F238E27FC236}">
                    <a16:creationId xmlns:a16="http://schemas.microsoft.com/office/drawing/2014/main" id="{BFF1E5D9-7E5B-F042-914A-F325F36CA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2752"/>
                <a:ext cx="1844" cy="0"/>
              </a:xfrm>
              <a:prstGeom prst="line">
                <a:avLst/>
              </a:prstGeom>
              <a:noFill/>
              <a:ln w="128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Line 688">
                <a:extLst>
                  <a:ext uri="{FF2B5EF4-FFF2-40B4-BE49-F238E27FC236}">
                    <a16:creationId xmlns:a16="http://schemas.microsoft.com/office/drawing/2014/main" id="{601F83B9-4F22-D245-9D51-6D4A70AF0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2" y="2704"/>
                <a:ext cx="1200" cy="0"/>
              </a:xfrm>
              <a:prstGeom prst="line">
                <a:avLst/>
              </a:prstGeom>
              <a:noFill/>
              <a:ln w="128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Rectangle 569">
                <a:extLst>
                  <a:ext uri="{FF2B5EF4-FFF2-40B4-BE49-F238E27FC236}">
                    <a16:creationId xmlns:a16="http://schemas.microsoft.com/office/drawing/2014/main" id="{2600CF33-1C89-3E49-B769-AD4C2B985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" y="2352"/>
                <a:ext cx="136" cy="634"/>
              </a:xfrm>
              <a:prstGeom prst="rect">
                <a:avLst/>
              </a:prstGeom>
              <a:solidFill>
                <a:srgbClr val="808080"/>
              </a:solidFill>
              <a:ln w="396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Rectangle 567">
              <a:extLst>
                <a:ext uri="{FF2B5EF4-FFF2-40B4-BE49-F238E27FC236}">
                  <a16:creationId xmlns:a16="http://schemas.microsoft.com/office/drawing/2014/main" id="{084DDA54-E214-D14C-8336-88479E5F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6684" y="3369835"/>
              <a:ext cx="114300" cy="609600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86">
              <a:extLst>
                <a:ext uri="{FF2B5EF4-FFF2-40B4-BE49-F238E27FC236}">
                  <a16:creationId xmlns:a16="http://schemas.microsoft.com/office/drawing/2014/main" id="{D02EFFA5-3A3A-6C48-BB19-288935A3A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792" y="4684770"/>
              <a:ext cx="1427044" cy="2046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endParaRPr>
            </a:p>
          </p:txBody>
        </p: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1446A0AE-DD5A-504B-9355-18DCE89FA4D8}"/>
                </a:ext>
              </a:extLst>
            </p:cNvPr>
            <p:cNvGrpSpPr/>
            <p:nvPr/>
          </p:nvGrpSpPr>
          <p:grpSpPr>
            <a:xfrm>
              <a:off x="2368624" y="2423685"/>
              <a:ext cx="5032375" cy="2590800"/>
              <a:chOff x="2117725" y="2436988"/>
              <a:chExt cx="5032375" cy="2590800"/>
            </a:xfrm>
          </p:grpSpPr>
          <p:grpSp>
            <p:nvGrpSpPr>
              <p:cNvPr id="99" name="Groupe 98">
                <a:extLst>
                  <a:ext uri="{FF2B5EF4-FFF2-40B4-BE49-F238E27FC236}">
                    <a16:creationId xmlns:a16="http://schemas.microsoft.com/office/drawing/2014/main" id="{3AAAED54-AF17-B849-9F2C-EBDF9B729A37}"/>
                  </a:ext>
                </a:extLst>
              </p:cNvPr>
              <p:cNvGrpSpPr/>
              <p:nvPr/>
            </p:nvGrpSpPr>
            <p:grpSpPr>
              <a:xfrm>
                <a:off x="2117725" y="2436988"/>
                <a:ext cx="5032375" cy="2470150"/>
                <a:chOff x="2117725" y="2436988"/>
                <a:chExt cx="5032375" cy="2470150"/>
              </a:xfrm>
            </p:grpSpPr>
            <p:sp>
              <p:nvSpPr>
                <p:cNvPr id="101" name="Line 771">
                  <a:extLst>
                    <a:ext uri="{FF2B5EF4-FFF2-40B4-BE49-F238E27FC236}">
                      <a16:creationId xmlns:a16="http://schemas.microsoft.com/office/drawing/2014/main" id="{3763A9F7-06DB-BE4F-807F-C2E460058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9475" y="2436988"/>
                  <a:ext cx="0" cy="106045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Line 772">
                  <a:extLst>
                    <a:ext uri="{FF2B5EF4-FFF2-40B4-BE49-F238E27FC236}">
                      <a16:creationId xmlns:a16="http://schemas.microsoft.com/office/drawing/2014/main" id="{9F1F9CD8-9A56-0F44-ACC3-34B5C3C1C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5275" y="2962451"/>
                  <a:ext cx="0" cy="1524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Line 773">
                  <a:extLst>
                    <a:ext uri="{FF2B5EF4-FFF2-40B4-BE49-F238E27FC236}">
                      <a16:creationId xmlns:a16="http://schemas.microsoft.com/office/drawing/2014/main" id="{C6065C8B-085B-5C4F-9960-80D6A97994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17725" y="2468738"/>
                  <a:ext cx="247015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Line 774">
                  <a:extLst>
                    <a:ext uri="{FF2B5EF4-FFF2-40B4-BE49-F238E27FC236}">
                      <a16:creationId xmlns:a16="http://schemas.microsoft.com/office/drawing/2014/main" id="{58417697-6543-3044-9FFC-659872D21B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40275" y="2468738"/>
                  <a:ext cx="240665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Line 775">
                  <a:extLst>
                    <a:ext uri="{FF2B5EF4-FFF2-40B4-BE49-F238E27FC236}">
                      <a16:creationId xmlns:a16="http://schemas.microsoft.com/office/drawing/2014/main" id="{90CDC339-6684-9545-9984-CE6B1AE52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10413" y="2468738"/>
                  <a:ext cx="6350" cy="102235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Line 776">
                  <a:extLst>
                    <a:ext uri="{FF2B5EF4-FFF2-40B4-BE49-F238E27FC236}">
                      <a16:creationId xmlns:a16="http://schemas.microsoft.com/office/drawing/2014/main" id="{E6E195E2-3FC9-9F4C-BAD0-F9CEF518DC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5275" y="2468738"/>
                  <a:ext cx="0" cy="4572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Line 777">
                  <a:extLst>
                    <a:ext uri="{FF2B5EF4-FFF2-40B4-BE49-F238E27FC236}">
                      <a16:creationId xmlns:a16="http://schemas.microsoft.com/office/drawing/2014/main" id="{DD44EC4F-A508-CD46-A81A-D5D3CF8C9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6675" y="2468738"/>
                  <a:ext cx="0" cy="4572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Line 778">
                  <a:extLst>
                    <a:ext uri="{FF2B5EF4-FFF2-40B4-BE49-F238E27FC236}">
                      <a16:creationId xmlns:a16="http://schemas.microsoft.com/office/drawing/2014/main" id="{E6148E38-2E0A-7447-87FF-9B91CC591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35275" y="3078338"/>
                  <a:ext cx="53340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Line 779">
                  <a:extLst>
                    <a:ext uri="{FF2B5EF4-FFF2-40B4-BE49-F238E27FC236}">
                      <a16:creationId xmlns:a16="http://schemas.microsoft.com/office/drawing/2014/main" id="{0C2ECEB8-BB23-E84C-B1BA-CDFE034CC7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83275" y="3078338"/>
                  <a:ext cx="53340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Line 780">
                  <a:extLst>
                    <a:ext uri="{FF2B5EF4-FFF2-40B4-BE49-F238E27FC236}">
                      <a16:creationId xmlns:a16="http://schemas.microsoft.com/office/drawing/2014/main" id="{C549CFE8-BEB6-374D-A70A-3145149E2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6675" y="2962451"/>
                  <a:ext cx="0" cy="1524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Line 781">
                  <a:extLst>
                    <a:ext uri="{FF2B5EF4-FFF2-40B4-BE49-F238E27FC236}">
                      <a16:creationId xmlns:a16="http://schemas.microsoft.com/office/drawing/2014/main" id="{E5662C0C-0E8E-654A-BEF8-95774B936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17725" y="3459338"/>
                  <a:ext cx="114300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Line 782">
                  <a:extLst>
                    <a:ext uri="{FF2B5EF4-FFF2-40B4-BE49-F238E27FC236}">
                      <a16:creationId xmlns:a16="http://schemas.microsoft.com/office/drawing/2014/main" id="{7E349967-D3E4-4349-B2BE-543271D5D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00750" y="3459338"/>
                  <a:ext cx="114935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Line 783">
                  <a:extLst>
                    <a:ext uri="{FF2B5EF4-FFF2-40B4-BE49-F238E27FC236}">
                      <a16:creationId xmlns:a16="http://schemas.microsoft.com/office/drawing/2014/main" id="{861EB814-8584-134B-8A27-B2CD28808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4213" y="3078338"/>
                  <a:ext cx="0" cy="3810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Line 784">
                  <a:extLst>
                    <a:ext uri="{FF2B5EF4-FFF2-40B4-BE49-F238E27FC236}">
                      <a16:creationId xmlns:a16="http://schemas.microsoft.com/office/drawing/2014/main" id="{E285F407-EA37-5748-8EE7-2C011562A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35675" y="3078338"/>
                  <a:ext cx="0" cy="41275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Rectangle 785">
                  <a:extLst>
                    <a:ext uri="{FF2B5EF4-FFF2-40B4-BE49-F238E27FC236}">
                      <a16:creationId xmlns:a16="http://schemas.microsoft.com/office/drawing/2014/main" id="{72A86442-C9C6-AA4B-B37C-6552DEF90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9025" y="3459338"/>
                  <a:ext cx="609600" cy="1447800"/>
                </a:xfrm>
                <a:prstGeom prst="rect">
                  <a:avLst/>
                </a:prstGeom>
                <a:noFill/>
                <a:ln w="57150">
                  <a:solidFill>
                    <a:srgbClr val="19191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Rectangle 787">
                  <a:extLst>
                    <a:ext uri="{FF2B5EF4-FFF2-40B4-BE49-F238E27FC236}">
                      <a16:creationId xmlns:a16="http://schemas.microsoft.com/office/drawing/2014/main" id="{91C3B9B2-53FA-534A-AB68-CB71CB37B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188" y="3411713"/>
                  <a:ext cx="549275" cy="1428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0" name="Rectangle 786">
                <a:extLst>
                  <a:ext uri="{FF2B5EF4-FFF2-40B4-BE49-F238E27FC236}">
                    <a16:creationId xmlns:a16="http://schemas.microsoft.com/office/drawing/2014/main" id="{4293F416-86D7-0E42-9DE2-5D643E39F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188" y="4722988"/>
                <a:ext cx="549275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Group 11">
              <a:extLst>
                <a:ext uri="{FF2B5EF4-FFF2-40B4-BE49-F238E27FC236}">
                  <a16:creationId xmlns:a16="http://schemas.microsoft.com/office/drawing/2014/main" id="{FB57E13C-DA10-7643-BC56-9DE9C920F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701" y="3403946"/>
              <a:ext cx="533400" cy="1489889"/>
              <a:chOff x="1759" y="2763"/>
              <a:chExt cx="199" cy="702"/>
            </a:xfrm>
          </p:grpSpPr>
          <p:sp>
            <p:nvSpPr>
              <p:cNvPr id="86" name="Rectangle 12">
                <a:extLst>
                  <a:ext uri="{FF2B5EF4-FFF2-40B4-BE49-F238E27FC236}">
                    <a16:creationId xmlns:a16="http://schemas.microsoft.com/office/drawing/2014/main" id="{2C4D96CA-B959-DB4A-B02B-A0CCA8731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2763"/>
                <a:ext cx="199" cy="119"/>
              </a:xfrm>
              <a:prstGeom prst="rect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Oval 13">
                <a:extLst>
                  <a:ext uri="{FF2B5EF4-FFF2-40B4-BE49-F238E27FC236}">
                    <a16:creationId xmlns:a16="http://schemas.microsoft.com/office/drawing/2014/main" id="{8C749778-50F7-0D48-ABAE-8A5B169F1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866"/>
                <a:ext cx="183" cy="64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Oval 14">
                <a:extLst>
                  <a:ext uri="{FF2B5EF4-FFF2-40B4-BE49-F238E27FC236}">
                    <a16:creationId xmlns:a16="http://schemas.microsoft.com/office/drawing/2014/main" id="{B74DC074-C781-034C-9023-96E1E1C84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914"/>
                <a:ext cx="183" cy="72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Oval 15">
                <a:extLst>
                  <a:ext uri="{FF2B5EF4-FFF2-40B4-BE49-F238E27FC236}">
                    <a16:creationId xmlns:a16="http://schemas.microsoft.com/office/drawing/2014/main" id="{DB3C9A53-41AC-984C-BFB9-05146BD2A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962"/>
                <a:ext cx="183" cy="56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Oval 16">
                <a:extLst>
                  <a:ext uri="{FF2B5EF4-FFF2-40B4-BE49-F238E27FC236}">
                    <a16:creationId xmlns:a16="http://schemas.microsoft.com/office/drawing/2014/main" id="{0CBE07B4-03EB-8A41-9B66-62D570670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003"/>
                <a:ext cx="183" cy="55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Oval 17">
                <a:extLst>
                  <a:ext uri="{FF2B5EF4-FFF2-40B4-BE49-F238E27FC236}">
                    <a16:creationId xmlns:a16="http://schemas.microsoft.com/office/drawing/2014/main" id="{A1F14629-09A0-F045-A1EB-2DE3CF6BA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043"/>
                <a:ext cx="183" cy="63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Oval 18">
                <a:extLst>
                  <a:ext uri="{FF2B5EF4-FFF2-40B4-BE49-F238E27FC236}">
                    <a16:creationId xmlns:a16="http://schemas.microsoft.com/office/drawing/2014/main" id="{629BC138-ADAD-1240-94AA-621E8E34B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081"/>
                <a:ext cx="183" cy="64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Oval 19">
                <a:extLst>
                  <a:ext uri="{FF2B5EF4-FFF2-40B4-BE49-F238E27FC236}">
                    <a16:creationId xmlns:a16="http://schemas.microsoft.com/office/drawing/2014/main" id="{4C9491D1-9B77-BB4C-9A37-C8D95AA4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129"/>
                <a:ext cx="183" cy="64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20">
                <a:extLst>
                  <a:ext uri="{FF2B5EF4-FFF2-40B4-BE49-F238E27FC236}">
                    <a16:creationId xmlns:a16="http://schemas.microsoft.com/office/drawing/2014/main" id="{B5CD84E5-38BF-854C-91F3-CBE2FBF62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170"/>
                <a:ext cx="183" cy="63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Oval 21">
                <a:extLst>
                  <a:ext uri="{FF2B5EF4-FFF2-40B4-BE49-F238E27FC236}">
                    <a16:creationId xmlns:a16="http://schemas.microsoft.com/office/drawing/2014/main" id="{320DD191-F575-D847-AD1B-26C707ED6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210"/>
                <a:ext cx="183" cy="56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Oval 22">
                <a:extLst>
                  <a:ext uri="{FF2B5EF4-FFF2-40B4-BE49-F238E27FC236}">
                    <a16:creationId xmlns:a16="http://schemas.microsoft.com/office/drawing/2014/main" id="{D0646573-4804-2742-9A6C-604807D4A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243"/>
                <a:ext cx="183" cy="78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Oval 23">
                <a:extLst>
                  <a:ext uri="{FF2B5EF4-FFF2-40B4-BE49-F238E27FC236}">
                    <a16:creationId xmlns:a16="http://schemas.microsoft.com/office/drawing/2014/main" id="{EBFCCE6F-C37A-E74E-9AD9-56A38867E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298"/>
                <a:ext cx="183" cy="64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24">
                <a:extLst>
                  <a:ext uri="{FF2B5EF4-FFF2-40B4-BE49-F238E27FC236}">
                    <a16:creationId xmlns:a16="http://schemas.microsoft.com/office/drawing/2014/main" id="{09C9B01C-FE40-C94F-88FC-8BDA45F50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3346"/>
                <a:ext cx="199" cy="119"/>
              </a:xfrm>
              <a:prstGeom prst="rect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Rectangle 789">
              <a:extLst>
                <a:ext uri="{FF2B5EF4-FFF2-40B4-BE49-F238E27FC236}">
                  <a16:creationId xmlns:a16="http://schemas.microsoft.com/office/drawing/2014/main" id="{8CFCDC73-CAA3-A049-B063-48717AB3F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74" y="1467850"/>
              <a:ext cx="228600" cy="1127125"/>
            </a:xfrm>
            <a:prstGeom prst="rect">
              <a:avLst/>
            </a:prstGeom>
            <a:solidFill>
              <a:srgbClr val="8686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38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90">
              <a:extLst>
                <a:ext uri="{FF2B5EF4-FFF2-40B4-BE49-F238E27FC236}">
                  <a16:creationId xmlns:a16="http://schemas.microsoft.com/office/drawing/2014/main" id="{7083B6A6-F117-1C46-AAFB-0579AA601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374" y="2558623"/>
              <a:ext cx="3429000" cy="317500"/>
            </a:xfrm>
            <a:prstGeom prst="rect">
              <a:avLst/>
            </a:prstGeom>
            <a:solidFill>
              <a:srgbClr val="3EBBF0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Cathode (Gas shower)</a:t>
              </a:r>
            </a:p>
          </p:txBody>
        </p:sp>
        <p:sp>
          <p:nvSpPr>
            <p:cNvPr id="78" name="Rectangle 763">
              <a:extLst>
                <a:ext uri="{FF2B5EF4-FFF2-40B4-BE49-F238E27FC236}">
                  <a16:creationId xmlns:a16="http://schemas.microsoft.com/office/drawing/2014/main" id="{BDE2A02C-1FC3-2945-9AFD-6C0C772FD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70" y="3458985"/>
              <a:ext cx="1268156" cy="38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Vacuum </a:t>
              </a:r>
            </a:p>
            <a:p>
              <a:pPr marL="0" marR="0" lvl="0" indent="0" algn="r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Chamber</a:t>
              </a:r>
            </a:p>
          </p:txBody>
        </p:sp>
        <p:sp>
          <p:nvSpPr>
            <p:cNvPr id="79" name="Line 795">
              <a:extLst>
                <a:ext uri="{FF2B5EF4-FFF2-40B4-BE49-F238E27FC236}">
                  <a16:creationId xmlns:a16="http://schemas.microsoft.com/office/drawing/2014/main" id="{D8416923-B8E9-AC46-A9BE-A4AA3197F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0339" y="4759937"/>
              <a:ext cx="0" cy="829304"/>
            </a:xfrm>
            <a:prstGeom prst="line">
              <a:avLst/>
            </a:prstGeom>
            <a:noFill/>
            <a:ln w="128588">
              <a:solidFill>
                <a:srgbClr val="2980B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798">
              <a:extLst>
                <a:ext uri="{FF2B5EF4-FFF2-40B4-BE49-F238E27FC236}">
                  <a16:creationId xmlns:a16="http://schemas.microsoft.com/office/drawing/2014/main" id="{B706B9CA-C1C6-4343-B88A-22352AEC8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4589" y="4759936"/>
              <a:ext cx="0" cy="829304"/>
            </a:xfrm>
            <a:prstGeom prst="line">
              <a:avLst/>
            </a:prstGeom>
            <a:noFill/>
            <a:ln w="128588">
              <a:solidFill>
                <a:srgbClr val="2980B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758">
              <a:extLst>
                <a:ext uri="{FF2B5EF4-FFF2-40B4-BE49-F238E27FC236}">
                  <a16:creationId xmlns:a16="http://schemas.microsoft.com/office/drawing/2014/main" id="{E7D246CE-8BF0-0140-A21F-63C0FD938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788" y="5373216"/>
              <a:ext cx="214399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굴림" pitchFamily="-112" charset="-127"/>
                  <a:cs typeface="Arial" panose="020B0604020202020204" pitchFamily="34" charset="0"/>
                </a:rPr>
                <a:t>Compressed Air </a:t>
              </a:r>
            </a:p>
          </p:txBody>
        </p:sp>
        <p:cxnSp>
          <p:nvCxnSpPr>
            <p:cNvPr id="82" name="Connecteur en angle 81">
              <a:extLst>
                <a:ext uri="{FF2B5EF4-FFF2-40B4-BE49-F238E27FC236}">
                  <a16:creationId xmlns:a16="http://schemas.microsoft.com/office/drawing/2014/main" id="{CBF6C308-E3ED-3940-9313-45FC546A6C07}"/>
                </a:ext>
              </a:extLst>
            </p:cNvPr>
            <p:cNvCxnSpPr/>
            <p:nvPr/>
          </p:nvCxnSpPr>
          <p:spPr>
            <a:xfrm rot="5400000" flipH="1" flipV="1">
              <a:off x="4475889" y="5017140"/>
              <a:ext cx="481410" cy="221614"/>
            </a:xfrm>
            <a:prstGeom prst="bentConnector3">
              <a:avLst>
                <a:gd name="adj1" fmla="val 50000"/>
              </a:avLst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  <p:grpSp>
          <p:nvGrpSpPr>
            <p:cNvPr id="83" name="Grouper 6">
              <a:extLst>
                <a:ext uri="{FF2B5EF4-FFF2-40B4-BE49-F238E27FC236}">
                  <a16:creationId xmlns:a16="http://schemas.microsoft.com/office/drawing/2014/main" id="{1DFF0055-29EA-1E45-AA78-BD539BA6C3F5}"/>
                </a:ext>
              </a:extLst>
            </p:cNvPr>
            <p:cNvGrpSpPr/>
            <p:nvPr/>
          </p:nvGrpSpPr>
          <p:grpSpPr>
            <a:xfrm>
              <a:off x="6026224" y="4797152"/>
              <a:ext cx="609600" cy="764833"/>
              <a:chOff x="6026224" y="4797152"/>
              <a:chExt cx="609600" cy="764833"/>
            </a:xfrm>
          </p:grpSpPr>
          <p:sp>
            <p:nvSpPr>
              <p:cNvPr id="84" name="Freeform 796">
                <a:extLst>
                  <a:ext uri="{FF2B5EF4-FFF2-40B4-BE49-F238E27FC236}">
                    <a16:creationId xmlns:a16="http://schemas.microsoft.com/office/drawing/2014/main" id="{62402127-25DB-724A-8745-698470C23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224" y="4797152"/>
                <a:ext cx="609600" cy="571500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0" y="0"/>
                  </a:cxn>
                  <a:cxn ang="0">
                    <a:pos x="138" y="312"/>
                  </a:cxn>
                  <a:cxn ang="0">
                    <a:pos x="276" y="0"/>
                  </a:cxn>
                  <a:cxn ang="0">
                    <a:pos x="138" y="0"/>
                  </a:cxn>
                </a:cxnLst>
                <a:rect l="0" t="0" r="r" b="b"/>
                <a:pathLst>
                  <a:path w="276" h="312">
                    <a:moveTo>
                      <a:pt x="138" y="0"/>
                    </a:moveTo>
                    <a:lnTo>
                      <a:pt x="0" y="0"/>
                    </a:lnTo>
                    <a:lnTo>
                      <a:pt x="138" y="312"/>
                    </a:lnTo>
                    <a:lnTo>
                      <a:pt x="276" y="0"/>
                    </a:lnTo>
                    <a:lnTo>
                      <a:pt x="138" y="0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2C3E50"/>
                </a:solidFill>
                <a:prstDash val="solid"/>
                <a:miter lim="800000"/>
                <a:tailEnd type="arrow"/>
              </a:ln>
              <a:effec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797">
                <a:extLst>
                  <a:ext uri="{FF2B5EF4-FFF2-40B4-BE49-F238E27FC236}">
                    <a16:creationId xmlns:a16="http://schemas.microsoft.com/office/drawing/2014/main" id="{F423646F-F70A-2F46-9537-09F6104B8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9002" y="5400402"/>
                <a:ext cx="283731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itchFamily="-112" charset="-127"/>
                    <a:cs typeface="Arial" panose="020B0604020202020204" pitchFamily="34" charset="0"/>
                  </a:rPr>
                  <a:t>TMP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566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PECVD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52602562-94CD-F247-BA71-8515F56C94FB}"/>
              </a:ext>
            </a:extLst>
          </p:cNvPr>
          <p:cNvSpPr txBox="1"/>
          <p:nvPr/>
        </p:nvSpPr>
        <p:spPr>
          <a:xfrm>
            <a:off x="8189135" y="3395350"/>
            <a:ext cx="764266" cy="830997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D185CC47-7060-5F4A-8918-87C40CE3E654}"/>
              </a:ext>
            </a:extLst>
          </p:cNvPr>
          <p:cNvGrpSpPr/>
          <p:nvPr/>
        </p:nvGrpSpPr>
        <p:grpSpPr>
          <a:xfrm>
            <a:off x="-1205" y="378618"/>
            <a:ext cx="8289880" cy="4464497"/>
            <a:chOff x="242560" y="1124744"/>
            <a:chExt cx="8289880" cy="4464497"/>
          </a:xfrm>
        </p:grpSpPr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0738AD4C-EEB8-7641-9765-A26EDBE98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299" y="1615096"/>
              <a:ext cx="6416675" cy="3206750"/>
            </a:xfrm>
            <a:prstGeom prst="rect">
              <a:avLst/>
            </a:prstGeom>
            <a:noFill/>
            <a:ln w="128588">
              <a:solidFill>
                <a:srgbClr val="2980B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Line 795">
              <a:extLst>
                <a:ext uri="{FF2B5EF4-FFF2-40B4-BE49-F238E27FC236}">
                  <a16:creationId xmlns:a16="http://schemas.microsoft.com/office/drawing/2014/main" id="{35C24321-61FF-3947-9BC8-B23B86653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0339" y="4759937"/>
              <a:ext cx="0" cy="829304"/>
            </a:xfrm>
            <a:prstGeom prst="line">
              <a:avLst/>
            </a:prstGeom>
            <a:noFill/>
            <a:ln w="128588">
              <a:solidFill>
                <a:srgbClr val="2980B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Line 798">
              <a:extLst>
                <a:ext uri="{FF2B5EF4-FFF2-40B4-BE49-F238E27FC236}">
                  <a16:creationId xmlns:a16="http://schemas.microsoft.com/office/drawing/2014/main" id="{9E030265-C315-4643-A4B7-DAEEB6839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4589" y="4759936"/>
              <a:ext cx="0" cy="829304"/>
            </a:xfrm>
            <a:prstGeom prst="line">
              <a:avLst/>
            </a:prstGeom>
            <a:noFill/>
            <a:ln w="128588">
              <a:solidFill>
                <a:srgbClr val="2980B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Rectangle 758">
              <a:extLst>
                <a:ext uri="{FF2B5EF4-FFF2-40B4-BE49-F238E27FC236}">
                  <a16:creationId xmlns:a16="http://schemas.microsoft.com/office/drawing/2014/main" id="{063976DA-4496-A34C-AEED-3EFD918B6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788" y="5373216"/>
              <a:ext cx="214399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굴림" pitchFamily="-112" charset="-127"/>
                  <a:cs typeface="Arial" panose="020B0604020202020204" pitchFamily="34" charset="0"/>
                </a:rPr>
                <a:t>Compressed Air </a:t>
              </a:r>
            </a:p>
          </p:txBody>
        </p:sp>
        <p:sp>
          <p:nvSpPr>
            <p:cNvPr id="146" name="Rectangle 762">
              <a:extLst>
                <a:ext uri="{FF2B5EF4-FFF2-40B4-BE49-F238E27FC236}">
                  <a16:creationId xmlns:a16="http://schemas.microsoft.com/office/drawing/2014/main" id="{B2F48C7C-4FE0-EC49-91D3-4F2FB2E60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77" y="4214382"/>
              <a:ext cx="685800" cy="29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굴림" pitchFamily="-112" charset="-127"/>
                  <a:cs typeface="Arial" panose="020B0604020202020204" pitchFamily="34" charset="0"/>
                </a:rPr>
                <a:t>Lift</a:t>
              </a:r>
            </a:p>
          </p:txBody>
        </p:sp>
        <p:cxnSp>
          <p:nvCxnSpPr>
            <p:cNvPr id="147" name="Connecteur en angle 146">
              <a:extLst>
                <a:ext uri="{FF2B5EF4-FFF2-40B4-BE49-F238E27FC236}">
                  <a16:creationId xmlns:a16="http://schemas.microsoft.com/office/drawing/2014/main" id="{D2B6B305-1CE7-214B-8014-A49FC8CD0C91}"/>
                </a:ext>
              </a:extLst>
            </p:cNvPr>
            <p:cNvCxnSpPr>
              <a:endCxn id="250" idx="2"/>
            </p:cNvCxnSpPr>
            <p:nvPr/>
          </p:nvCxnSpPr>
          <p:spPr>
            <a:xfrm rot="5400000" flipH="1" flipV="1">
              <a:off x="4475889" y="5017140"/>
              <a:ext cx="481410" cy="221614"/>
            </a:xfrm>
            <a:prstGeom prst="bentConnector3">
              <a:avLst>
                <a:gd name="adj1" fmla="val 50000"/>
              </a:avLst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48" name="Line 765">
              <a:extLst>
                <a:ext uri="{FF2B5EF4-FFF2-40B4-BE49-F238E27FC236}">
                  <a16:creationId xmlns:a16="http://schemas.microsoft.com/office/drawing/2014/main" id="{F1B176A1-C829-DF4D-8E01-3935AA05E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137" y="3057321"/>
              <a:ext cx="24066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58">
              <a:extLst>
                <a:ext uri="{FF2B5EF4-FFF2-40B4-BE49-F238E27FC236}">
                  <a16:creationId xmlns:a16="http://schemas.microsoft.com/office/drawing/2014/main" id="{1EBE6128-8526-8546-B2EF-080BC341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549" y="3748696"/>
              <a:ext cx="3175" cy="31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endParaRPr>
            </a:p>
          </p:txBody>
        </p:sp>
        <p:sp>
          <p:nvSpPr>
            <p:cNvPr id="150" name="Rectangle 648">
              <a:extLst>
                <a:ext uri="{FF2B5EF4-FFF2-40B4-BE49-F238E27FC236}">
                  <a16:creationId xmlns:a16="http://schemas.microsoft.com/office/drawing/2014/main" id="{F81ACDBB-8AD0-B843-B0FE-83822AD9B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74" y="3097008"/>
              <a:ext cx="2667000" cy="304800"/>
            </a:xfrm>
            <a:prstGeom prst="rect">
              <a:avLst/>
            </a:prstGeom>
            <a:solidFill>
              <a:srgbClr val="808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Substrate Holder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1" name="Group 737">
              <a:extLst>
                <a:ext uri="{FF2B5EF4-FFF2-40B4-BE49-F238E27FC236}">
                  <a16:creationId xmlns:a16="http://schemas.microsoft.com/office/drawing/2014/main" id="{83B3C77F-F8FA-8641-9296-5D323AA88D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4224" y="3139096"/>
              <a:ext cx="3124200" cy="1006475"/>
              <a:chOff x="3168" y="2352"/>
              <a:chExt cx="1968" cy="634"/>
            </a:xfrm>
          </p:grpSpPr>
          <p:sp>
            <p:nvSpPr>
              <p:cNvPr id="269" name="Line 570">
                <a:extLst>
                  <a:ext uri="{FF2B5EF4-FFF2-40B4-BE49-F238E27FC236}">
                    <a16:creationId xmlns:a16="http://schemas.microsoft.com/office/drawing/2014/main" id="{9495AC2C-D6DD-FD4E-8507-501DED8FF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2752"/>
                <a:ext cx="1844" cy="0"/>
              </a:xfrm>
              <a:prstGeom prst="line">
                <a:avLst/>
              </a:prstGeom>
              <a:noFill/>
              <a:ln w="128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Line 688">
                <a:extLst>
                  <a:ext uri="{FF2B5EF4-FFF2-40B4-BE49-F238E27FC236}">
                    <a16:creationId xmlns:a16="http://schemas.microsoft.com/office/drawing/2014/main" id="{0EEB765A-00CC-3E49-B609-D3DA1B6D0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2" y="2704"/>
                <a:ext cx="1200" cy="0"/>
              </a:xfrm>
              <a:prstGeom prst="line">
                <a:avLst/>
              </a:prstGeom>
              <a:noFill/>
              <a:ln w="128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Rectangle 569">
                <a:extLst>
                  <a:ext uri="{FF2B5EF4-FFF2-40B4-BE49-F238E27FC236}">
                    <a16:creationId xmlns:a16="http://schemas.microsoft.com/office/drawing/2014/main" id="{D8B12875-651D-8D4E-9D42-09FCF3F28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" y="2352"/>
                <a:ext cx="136" cy="634"/>
              </a:xfrm>
              <a:prstGeom prst="rect">
                <a:avLst/>
              </a:prstGeom>
              <a:solidFill>
                <a:srgbClr val="808080"/>
              </a:solidFill>
              <a:ln w="396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Rectangle 567">
              <a:extLst>
                <a:ext uri="{FF2B5EF4-FFF2-40B4-BE49-F238E27FC236}">
                  <a16:creationId xmlns:a16="http://schemas.microsoft.com/office/drawing/2014/main" id="{75614380-C241-D746-8E8F-C6EE483F1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6684" y="3367696"/>
              <a:ext cx="114300" cy="609600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Rectangle 786">
              <a:extLst>
                <a:ext uri="{FF2B5EF4-FFF2-40B4-BE49-F238E27FC236}">
                  <a16:creationId xmlns:a16="http://schemas.microsoft.com/office/drawing/2014/main" id="{C7EE2489-CB6D-A04A-B888-9EDDC09A3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792" y="4682631"/>
              <a:ext cx="1427044" cy="2046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endParaRPr>
            </a:p>
          </p:txBody>
        </p:sp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AFB9C91E-B237-DA40-8707-D2C9BAB0024F}"/>
                </a:ext>
              </a:extLst>
            </p:cNvPr>
            <p:cNvGrpSpPr/>
            <p:nvPr/>
          </p:nvGrpSpPr>
          <p:grpSpPr>
            <a:xfrm>
              <a:off x="2368624" y="2421546"/>
              <a:ext cx="5032375" cy="2590800"/>
              <a:chOff x="2117725" y="2436988"/>
              <a:chExt cx="5032375" cy="2590800"/>
            </a:xfrm>
          </p:grpSpPr>
          <p:grpSp>
            <p:nvGrpSpPr>
              <p:cNvPr id="251" name="Groupe 250">
                <a:extLst>
                  <a:ext uri="{FF2B5EF4-FFF2-40B4-BE49-F238E27FC236}">
                    <a16:creationId xmlns:a16="http://schemas.microsoft.com/office/drawing/2014/main" id="{7823E89D-F301-A84D-932F-B5C279CBE659}"/>
                  </a:ext>
                </a:extLst>
              </p:cNvPr>
              <p:cNvGrpSpPr/>
              <p:nvPr/>
            </p:nvGrpSpPr>
            <p:grpSpPr>
              <a:xfrm>
                <a:off x="2117725" y="2436988"/>
                <a:ext cx="5032375" cy="2470150"/>
                <a:chOff x="2117725" y="2436988"/>
                <a:chExt cx="5032375" cy="2470150"/>
              </a:xfrm>
            </p:grpSpPr>
            <p:sp>
              <p:nvSpPr>
                <p:cNvPr id="253" name="Line 771">
                  <a:extLst>
                    <a:ext uri="{FF2B5EF4-FFF2-40B4-BE49-F238E27FC236}">
                      <a16:creationId xmlns:a16="http://schemas.microsoft.com/office/drawing/2014/main" id="{1D1BE66B-E195-6547-9B6B-B0933DEC37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9475" y="2436988"/>
                  <a:ext cx="0" cy="106045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Line 772">
                  <a:extLst>
                    <a:ext uri="{FF2B5EF4-FFF2-40B4-BE49-F238E27FC236}">
                      <a16:creationId xmlns:a16="http://schemas.microsoft.com/office/drawing/2014/main" id="{462FF8BE-B795-054F-B06D-BEAD9FF25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5275" y="2962451"/>
                  <a:ext cx="0" cy="1524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Line 773">
                  <a:extLst>
                    <a:ext uri="{FF2B5EF4-FFF2-40B4-BE49-F238E27FC236}">
                      <a16:creationId xmlns:a16="http://schemas.microsoft.com/office/drawing/2014/main" id="{D3A628B7-200A-294A-9C2B-A13EDBA67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17725" y="2468738"/>
                  <a:ext cx="247015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Line 774">
                  <a:extLst>
                    <a:ext uri="{FF2B5EF4-FFF2-40B4-BE49-F238E27FC236}">
                      <a16:creationId xmlns:a16="http://schemas.microsoft.com/office/drawing/2014/main" id="{9AA90FD0-96D4-3842-93B8-9715D600E6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40275" y="2468738"/>
                  <a:ext cx="240665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Line 775">
                  <a:extLst>
                    <a:ext uri="{FF2B5EF4-FFF2-40B4-BE49-F238E27FC236}">
                      <a16:creationId xmlns:a16="http://schemas.microsoft.com/office/drawing/2014/main" id="{A950AA01-B06B-6F43-9F41-DF5475B103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10413" y="2468738"/>
                  <a:ext cx="6350" cy="102235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Line 776">
                  <a:extLst>
                    <a:ext uri="{FF2B5EF4-FFF2-40B4-BE49-F238E27FC236}">
                      <a16:creationId xmlns:a16="http://schemas.microsoft.com/office/drawing/2014/main" id="{530B2549-B894-DF4E-9975-B42046207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5275" y="2468738"/>
                  <a:ext cx="0" cy="4572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Line 777">
                  <a:extLst>
                    <a:ext uri="{FF2B5EF4-FFF2-40B4-BE49-F238E27FC236}">
                      <a16:creationId xmlns:a16="http://schemas.microsoft.com/office/drawing/2014/main" id="{639FF99B-ABDE-BC43-BD55-510C6C8C54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6675" y="2468738"/>
                  <a:ext cx="0" cy="4572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Line 778">
                  <a:extLst>
                    <a:ext uri="{FF2B5EF4-FFF2-40B4-BE49-F238E27FC236}">
                      <a16:creationId xmlns:a16="http://schemas.microsoft.com/office/drawing/2014/main" id="{E5B9293D-BD51-4E4C-9FEE-59B983A751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35275" y="3078338"/>
                  <a:ext cx="53340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" name="Line 779">
                  <a:extLst>
                    <a:ext uri="{FF2B5EF4-FFF2-40B4-BE49-F238E27FC236}">
                      <a16:creationId xmlns:a16="http://schemas.microsoft.com/office/drawing/2014/main" id="{1EF8AA69-DDD7-7E41-B130-303AA0883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83275" y="3078338"/>
                  <a:ext cx="53340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Line 780">
                  <a:extLst>
                    <a:ext uri="{FF2B5EF4-FFF2-40B4-BE49-F238E27FC236}">
                      <a16:creationId xmlns:a16="http://schemas.microsoft.com/office/drawing/2014/main" id="{6A1C9717-BC6F-E34C-8B17-351FB84882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6675" y="2962451"/>
                  <a:ext cx="0" cy="1524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Line 781">
                  <a:extLst>
                    <a:ext uri="{FF2B5EF4-FFF2-40B4-BE49-F238E27FC236}">
                      <a16:creationId xmlns:a16="http://schemas.microsoft.com/office/drawing/2014/main" id="{B3A221AE-95FF-9B4B-9453-56C7D3AF8C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17725" y="3459338"/>
                  <a:ext cx="114300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Line 782">
                  <a:extLst>
                    <a:ext uri="{FF2B5EF4-FFF2-40B4-BE49-F238E27FC236}">
                      <a16:creationId xmlns:a16="http://schemas.microsoft.com/office/drawing/2014/main" id="{650E46AA-87F8-5A4F-8ACF-336E423671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00750" y="3459338"/>
                  <a:ext cx="114935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Line 783">
                  <a:extLst>
                    <a:ext uri="{FF2B5EF4-FFF2-40B4-BE49-F238E27FC236}">
                      <a16:creationId xmlns:a16="http://schemas.microsoft.com/office/drawing/2014/main" id="{271DE8F2-F626-E74C-BE74-2C311D95A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4213" y="3078338"/>
                  <a:ext cx="0" cy="3810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Line 784">
                  <a:extLst>
                    <a:ext uri="{FF2B5EF4-FFF2-40B4-BE49-F238E27FC236}">
                      <a16:creationId xmlns:a16="http://schemas.microsoft.com/office/drawing/2014/main" id="{1A48724A-B589-6A4E-9A3F-E97DC0BF2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35675" y="3078338"/>
                  <a:ext cx="0" cy="41275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Rectangle 785">
                  <a:extLst>
                    <a:ext uri="{FF2B5EF4-FFF2-40B4-BE49-F238E27FC236}">
                      <a16:creationId xmlns:a16="http://schemas.microsoft.com/office/drawing/2014/main" id="{CF88C0AA-B63A-1A4C-A701-4D1845F0F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9025" y="3459338"/>
                  <a:ext cx="609600" cy="1447800"/>
                </a:xfrm>
                <a:prstGeom prst="rect">
                  <a:avLst/>
                </a:prstGeom>
                <a:noFill/>
                <a:ln w="57150">
                  <a:solidFill>
                    <a:srgbClr val="19191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Rectangle 787">
                  <a:extLst>
                    <a:ext uri="{FF2B5EF4-FFF2-40B4-BE49-F238E27FC236}">
                      <a16:creationId xmlns:a16="http://schemas.microsoft.com/office/drawing/2014/main" id="{D50044C4-060D-1C46-A7E0-0A50289B0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188" y="3411713"/>
                  <a:ext cx="549275" cy="1428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2" name="Rectangle 786">
                <a:extLst>
                  <a:ext uri="{FF2B5EF4-FFF2-40B4-BE49-F238E27FC236}">
                    <a16:creationId xmlns:a16="http://schemas.microsoft.com/office/drawing/2014/main" id="{D0C26179-07E0-5248-9ECC-3B1080D74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188" y="4722988"/>
                <a:ext cx="549275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5" name="Group 11">
              <a:extLst>
                <a:ext uri="{FF2B5EF4-FFF2-40B4-BE49-F238E27FC236}">
                  <a16:creationId xmlns:a16="http://schemas.microsoft.com/office/drawing/2014/main" id="{4A0E2765-A1B7-DD45-B23F-7D477A7C5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701" y="3405243"/>
              <a:ext cx="533400" cy="1481999"/>
              <a:chOff x="1759" y="2763"/>
              <a:chExt cx="199" cy="702"/>
            </a:xfrm>
          </p:grpSpPr>
          <p:sp>
            <p:nvSpPr>
              <p:cNvPr id="238" name="Rectangle 12">
                <a:extLst>
                  <a:ext uri="{FF2B5EF4-FFF2-40B4-BE49-F238E27FC236}">
                    <a16:creationId xmlns:a16="http://schemas.microsoft.com/office/drawing/2014/main" id="{B5E5387B-4310-5148-BABD-41295B922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2763"/>
                <a:ext cx="199" cy="119"/>
              </a:xfrm>
              <a:prstGeom prst="rect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Oval 13">
                <a:extLst>
                  <a:ext uri="{FF2B5EF4-FFF2-40B4-BE49-F238E27FC236}">
                    <a16:creationId xmlns:a16="http://schemas.microsoft.com/office/drawing/2014/main" id="{5177125B-28AD-3549-9D9F-29D0A37A3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866"/>
                <a:ext cx="183" cy="64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Oval 14">
                <a:extLst>
                  <a:ext uri="{FF2B5EF4-FFF2-40B4-BE49-F238E27FC236}">
                    <a16:creationId xmlns:a16="http://schemas.microsoft.com/office/drawing/2014/main" id="{8A3F1335-2597-3548-A366-709F73BB1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914"/>
                <a:ext cx="183" cy="72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Oval 15">
                <a:extLst>
                  <a:ext uri="{FF2B5EF4-FFF2-40B4-BE49-F238E27FC236}">
                    <a16:creationId xmlns:a16="http://schemas.microsoft.com/office/drawing/2014/main" id="{9660C2FD-75EA-9342-821F-9AB0E7499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962"/>
                <a:ext cx="183" cy="56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Oval 16">
                <a:extLst>
                  <a:ext uri="{FF2B5EF4-FFF2-40B4-BE49-F238E27FC236}">
                    <a16:creationId xmlns:a16="http://schemas.microsoft.com/office/drawing/2014/main" id="{25A085D5-A280-7B42-B8BD-EC4D839EA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003"/>
                <a:ext cx="183" cy="55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Oval 17">
                <a:extLst>
                  <a:ext uri="{FF2B5EF4-FFF2-40B4-BE49-F238E27FC236}">
                    <a16:creationId xmlns:a16="http://schemas.microsoft.com/office/drawing/2014/main" id="{61649E15-D597-3346-9E76-BC4DEC097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043"/>
                <a:ext cx="183" cy="63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Oval 18">
                <a:extLst>
                  <a:ext uri="{FF2B5EF4-FFF2-40B4-BE49-F238E27FC236}">
                    <a16:creationId xmlns:a16="http://schemas.microsoft.com/office/drawing/2014/main" id="{D33862BE-69A1-4945-A630-84D99EDC3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081"/>
                <a:ext cx="183" cy="64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Oval 19">
                <a:extLst>
                  <a:ext uri="{FF2B5EF4-FFF2-40B4-BE49-F238E27FC236}">
                    <a16:creationId xmlns:a16="http://schemas.microsoft.com/office/drawing/2014/main" id="{00854D1E-1D7E-2F4F-8516-ED77154C6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129"/>
                <a:ext cx="183" cy="64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Oval 20">
                <a:extLst>
                  <a:ext uri="{FF2B5EF4-FFF2-40B4-BE49-F238E27FC236}">
                    <a16:creationId xmlns:a16="http://schemas.microsoft.com/office/drawing/2014/main" id="{BBBDDFDF-DEAF-B947-8D3B-239702451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170"/>
                <a:ext cx="183" cy="63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Oval 21">
                <a:extLst>
                  <a:ext uri="{FF2B5EF4-FFF2-40B4-BE49-F238E27FC236}">
                    <a16:creationId xmlns:a16="http://schemas.microsoft.com/office/drawing/2014/main" id="{C3FCEC08-990B-8E4E-B708-E5CF40882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210"/>
                <a:ext cx="183" cy="56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Oval 22">
                <a:extLst>
                  <a:ext uri="{FF2B5EF4-FFF2-40B4-BE49-F238E27FC236}">
                    <a16:creationId xmlns:a16="http://schemas.microsoft.com/office/drawing/2014/main" id="{D0E0C4EA-353A-874D-9512-54CCE5DF8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243"/>
                <a:ext cx="183" cy="78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Oval 23">
                <a:extLst>
                  <a:ext uri="{FF2B5EF4-FFF2-40B4-BE49-F238E27FC236}">
                    <a16:creationId xmlns:a16="http://schemas.microsoft.com/office/drawing/2014/main" id="{BC2E41F7-8ADE-E04D-9FAE-BB495558A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298"/>
                <a:ext cx="183" cy="64"/>
              </a:xfrm>
              <a:prstGeom prst="ellipse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Rectangle 24">
                <a:extLst>
                  <a:ext uri="{FF2B5EF4-FFF2-40B4-BE49-F238E27FC236}">
                    <a16:creationId xmlns:a16="http://schemas.microsoft.com/office/drawing/2014/main" id="{75B048B4-37AE-644D-AF13-25B3BAADD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3346"/>
                <a:ext cx="199" cy="119"/>
              </a:xfrm>
              <a:prstGeom prst="rect">
                <a:avLst/>
              </a:prstGeom>
              <a:solidFill>
                <a:srgbClr val="80808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6" name="Grouper 1">
              <a:extLst>
                <a:ext uri="{FF2B5EF4-FFF2-40B4-BE49-F238E27FC236}">
                  <a16:creationId xmlns:a16="http://schemas.microsoft.com/office/drawing/2014/main" id="{938C4C8E-CE53-4141-883A-43E15447CED3}"/>
                </a:ext>
              </a:extLst>
            </p:cNvPr>
            <p:cNvGrpSpPr/>
            <p:nvPr/>
          </p:nvGrpSpPr>
          <p:grpSpPr>
            <a:xfrm>
              <a:off x="2298774" y="2065228"/>
              <a:ext cx="5130653" cy="2026263"/>
              <a:chOff x="2020579" y="1821358"/>
              <a:chExt cx="5130653" cy="2026263"/>
            </a:xfrm>
          </p:grpSpPr>
          <p:sp>
            <p:nvSpPr>
              <p:cNvPr id="218" name="AutoShape 397">
                <a:extLst>
                  <a:ext uri="{FF2B5EF4-FFF2-40B4-BE49-F238E27FC236}">
                    <a16:creationId xmlns:a16="http://schemas.microsoft.com/office/drawing/2014/main" id="{30094EB2-3B01-0A43-B20A-6B44EEB24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579" y="3702964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AutoShape 397">
                <a:extLst>
                  <a:ext uri="{FF2B5EF4-FFF2-40B4-BE49-F238E27FC236}">
                    <a16:creationId xmlns:a16="http://schemas.microsoft.com/office/drawing/2014/main" id="{58680ACE-F1B5-7544-A335-DD79D0B16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043" y="3707921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AutoShape 397">
                <a:extLst>
                  <a:ext uri="{FF2B5EF4-FFF2-40B4-BE49-F238E27FC236}">
                    <a16:creationId xmlns:a16="http://schemas.microsoft.com/office/drawing/2014/main" id="{D5EA1EE4-89C6-8045-BA8B-0A76A31F6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0307" y="3705798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AutoShape 397">
                <a:extLst>
                  <a:ext uri="{FF2B5EF4-FFF2-40B4-BE49-F238E27FC236}">
                    <a16:creationId xmlns:a16="http://schemas.microsoft.com/office/drawing/2014/main" id="{33004566-2BF2-F74D-A636-BA1AB443C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6521" y="3704928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AutoShape 397">
                <a:extLst>
                  <a:ext uri="{FF2B5EF4-FFF2-40B4-BE49-F238E27FC236}">
                    <a16:creationId xmlns:a16="http://schemas.microsoft.com/office/drawing/2014/main" id="{93125954-B70C-DF4A-B295-885021793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9016" y="3707921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AutoShape 397">
                <a:extLst>
                  <a:ext uri="{FF2B5EF4-FFF2-40B4-BE49-F238E27FC236}">
                    <a16:creationId xmlns:a16="http://schemas.microsoft.com/office/drawing/2014/main" id="{5F78EB34-A570-6744-BA9E-8A894C3EE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5406" y="3705991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AutoShape 397">
                <a:extLst>
                  <a:ext uri="{FF2B5EF4-FFF2-40B4-BE49-F238E27FC236}">
                    <a16:creationId xmlns:a16="http://schemas.microsoft.com/office/drawing/2014/main" id="{A43B977F-6E36-724D-8F2F-A98588035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2404" y="3702998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AutoShape 397">
                <a:extLst>
                  <a:ext uri="{FF2B5EF4-FFF2-40B4-BE49-F238E27FC236}">
                    <a16:creationId xmlns:a16="http://schemas.microsoft.com/office/drawing/2014/main" id="{06877500-3967-C14B-9051-60997F558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0269" y="3705991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AutoShape 397">
                <a:extLst>
                  <a:ext uri="{FF2B5EF4-FFF2-40B4-BE49-F238E27FC236}">
                    <a16:creationId xmlns:a16="http://schemas.microsoft.com/office/drawing/2014/main" id="{F4DB6418-3AAB-5640-98D2-80D6261C7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1532" y="3706084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AutoShape 397">
                <a:extLst>
                  <a:ext uri="{FF2B5EF4-FFF2-40B4-BE49-F238E27FC236}">
                    <a16:creationId xmlns:a16="http://schemas.microsoft.com/office/drawing/2014/main" id="{2AB4929B-8654-AA43-A8C8-18D8ED8BB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0307" y="1827244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AutoShape 397">
                <a:extLst>
                  <a:ext uri="{FF2B5EF4-FFF2-40B4-BE49-F238E27FC236}">
                    <a16:creationId xmlns:a16="http://schemas.microsoft.com/office/drawing/2014/main" id="{F552C397-6D69-6E48-BF50-D047FBEA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5406" y="1827437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AutoShape 397">
                <a:extLst>
                  <a:ext uri="{FF2B5EF4-FFF2-40B4-BE49-F238E27FC236}">
                    <a16:creationId xmlns:a16="http://schemas.microsoft.com/office/drawing/2014/main" id="{3DEDE467-304A-5041-BB86-AA9F0BA9C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2404" y="1824444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AutoShape 397">
                <a:extLst>
                  <a:ext uri="{FF2B5EF4-FFF2-40B4-BE49-F238E27FC236}">
                    <a16:creationId xmlns:a16="http://schemas.microsoft.com/office/drawing/2014/main" id="{D9DD2054-69F7-DB43-BC71-9B8E40B4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0269" y="1827437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AutoShape 397">
                <a:extLst>
                  <a:ext uri="{FF2B5EF4-FFF2-40B4-BE49-F238E27FC236}">
                    <a16:creationId xmlns:a16="http://schemas.microsoft.com/office/drawing/2014/main" id="{8E70A3C1-FF2B-204D-9B92-50E34BB7D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1532" y="1827530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AutoShape 397">
                <a:extLst>
                  <a:ext uri="{FF2B5EF4-FFF2-40B4-BE49-F238E27FC236}">
                    <a16:creationId xmlns:a16="http://schemas.microsoft.com/office/drawing/2014/main" id="{99C20539-0BCC-1744-801D-08073840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807" y="1824158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AutoShape 397">
                <a:extLst>
                  <a:ext uri="{FF2B5EF4-FFF2-40B4-BE49-F238E27FC236}">
                    <a16:creationId xmlns:a16="http://schemas.microsoft.com/office/drawing/2014/main" id="{90994A57-AE43-934B-BDDC-D31FAC790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906" y="1824351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AutoShape 397">
                <a:extLst>
                  <a:ext uri="{FF2B5EF4-FFF2-40B4-BE49-F238E27FC236}">
                    <a16:creationId xmlns:a16="http://schemas.microsoft.com/office/drawing/2014/main" id="{93015ACE-651D-ED49-8921-4F35FAF8E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904" y="1821358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AutoShape 397">
                <a:extLst>
                  <a:ext uri="{FF2B5EF4-FFF2-40B4-BE49-F238E27FC236}">
                    <a16:creationId xmlns:a16="http://schemas.microsoft.com/office/drawing/2014/main" id="{381C30A9-6D54-514F-BFE3-C265C4676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69" y="1824351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AutoShape 397">
                <a:extLst>
                  <a:ext uri="{FF2B5EF4-FFF2-40B4-BE49-F238E27FC236}">
                    <a16:creationId xmlns:a16="http://schemas.microsoft.com/office/drawing/2014/main" id="{BD9A7F22-58D4-F641-A5F8-6A765FF1B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032" y="1824444"/>
                <a:ext cx="139700" cy="139700"/>
              </a:xfrm>
              <a:prstGeom prst="flowChartConnector">
                <a:avLst/>
              </a:prstGeom>
              <a:solidFill>
                <a:srgbClr val="FF6600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Rectangle 758">
                <a:extLst>
                  <a:ext uri="{FF2B5EF4-FFF2-40B4-BE49-F238E27FC236}">
                    <a16:creationId xmlns:a16="http://schemas.microsoft.com/office/drawing/2014/main" id="{F070D2CE-AAF5-7B4D-9FDC-E675DFA1B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329" y="1972117"/>
                <a:ext cx="1953772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itchFamily="-112" charset="-127"/>
                    <a:cs typeface="Arial" panose="020B0604020202020204" pitchFamily="34" charset="0"/>
                  </a:rPr>
                  <a:t>Heating cable</a:t>
                </a:r>
              </a:p>
            </p:txBody>
          </p:sp>
        </p:grpSp>
        <p:sp>
          <p:nvSpPr>
            <p:cNvPr id="157" name="Freeform 796">
              <a:extLst>
                <a:ext uri="{FF2B5EF4-FFF2-40B4-BE49-F238E27FC236}">
                  <a16:creationId xmlns:a16="http://schemas.microsoft.com/office/drawing/2014/main" id="{9C31A497-2720-7549-8BAE-84EE59823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224" y="4797152"/>
              <a:ext cx="609600" cy="571500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0" y="0"/>
                </a:cxn>
                <a:cxn ang="0">
                  <a:pos x="138" y="312"/>
                </a:cxn>
                <a:cxn ang="0">
                  <a:pos x="276" y="0"/>
                </a:cxn>
                <a:cxn ang="0">
                  <a:pos x="138" y="0"/>
                </a:cxn>
              </a:cxnLst>
              <a:rect l="0" t="0" r="r" b="b"/>
              <a:pathLst>
                <a:path w="276" h="312">
                  <a:moveTo>
                    <a:pt x="138" y="0"/>
                  </a:moveTo>
                  <a:lnTo>
                    <a:pt x="0" y="0"/>
                  </a:lnTo>
                  <a:lnTo>
                    <a:pt x="138" y="312"/>
                  </a:lnTo>
                  <a:lnTo>
                    <a:pt x="276" y="0"/>
                  </a:lnTo>
                  <a:lnTo>
                    <a:pt x="138" y="0"/>
                  </a:lnTo>
                  <a:close/>
                </a:path>
              </a:pathLst>
            </a:cu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797">
              <a:extLst>
                <a:ext uri="{FF2B5EF4-FFF2-40B4-BE49-F238E27FC236}">
                  <a16:creationId xmlns:a16="http://schemas.microsoft.com/office/drawing/2014/main" id="{B35F2E56-59A9-A345-B984-AE607E31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9002" y="5400402"/>
              <a:ext cx="283731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굴림" pitchFamily="-112" charset="-127"/>
                  <a:cs typeface="Arial" panose="020B0604020202020204" pitchFamily="34" charset="0"/>
                </a:rPr>
                <a:t>TMP</a:t>
              </a:r>
            </a:p>
          </p:txBody>
        </p:sp>
        <p:sp>
          <p:nvSpPr>
            <p:cNvPr id="159" name="Rectangle 789">
              <a:extLst>
                <a:ext uri="{FF2B5EF4-FFF2-40B4-BE49-F238E27FC236}">
                  <a16:creationId xmlns:a16="http://schemas.microsoft.com/office/drawing/2014/main" id="{89269562-592F-0F4E-9E15-C9C1E6B51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74" y="1465711"/>
              <a:ext cx="228600" cy="1127125"/>
            </a:xfrm>
            <a:prstGeom prst="rect">
              <a:avLst/>
            </a:prstGeom>
            <a:solidFill>
              <a:srgbClr val="8686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38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0" name="Grouper 7">
              <a:extLst>
                <a:ext uri="{FF2B5EF4-FFF2-40B4-BE49-F238E27FC236}">
                  <a16:creationId xmlns:a16="http://schemas.microsoft.com/office/drawing/2014/main" id="{73570F84-9F64-854E-B23F-B0B880894BC0}"/>
                </a:ext>
              </a:extLst>
            </p:cNvPr>
            <p:cNvGrpSpPr/>
            <p:nvPr/>
          </p:nvGrpSpPr>
          <p:grpSpPr>
            <a:xfrm>
              <a:off x="2081595" y="1874893"/>
              <a:ext cx="5708652" cy="2507778"/>
              <a:chOff x="1803400" y="1631023"/>
              <a:chExt cx="5708652" cy="2507778"/>
            </a:xfrm>
          </p:grpSpPr>
          <p:sp>
            <p:nvSpPr>
              <p:cNvPr id="208" name="Rectangle 758">
                <a:extLst>
                  <a:ext uri="{FF2B5EF4-FFF2-40B4-BE49-F238E27FC236}">
                    <a16:creationId xmlns:a16="http://schemas.microsoft.com/office/drawing/2014/main" id="{488B8D1D-35F3-4F48-BD18-E192A9FB1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5591" y="3977218"/>
                <a:ext cx="1953772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itchFamily="-112" charset="-127"/>
                    <a:cs typeface="Arial" panose="020B0604020202020204" pitchFamily="34" charset="0"/>
                  </a:rPr>
                  <a:t>Infra-red reflectors</a:t>
                </a:r>
              </a:p>
            </p:txBody>
          </p:sp>
          <p:grpSp>
            <p:nvGrpSpPr>
              <p:cNvPr id="209" name="Grouper 6">
                <a:extLst>
                  <a:ext uri="{FF2B5EF4-FFF2-40B4-BE49-F238E27FC236}">
                    <a16:creationId xmlns:a16="http://schemas.microsoft.com/office/drawing/2014/main" id="{9EEDE2EE-DAD7-944D-ACCD-6F557521DC1A}"/>
                  </a:ext>
                </a:extLst>
              </p:cNvPr>
              <p:cNvGrpSpPr/>
              <p:nvPr/>
            </p:nvGrpSpPr>
            <p:grpSpPr>
              <a:xfrm>
                <a:off x="1803400" y="1631023"/>
                <a:ext cx="5708652" cy="2343150"/>
                <a:chOff x="1803400" y="1631023"/>
                <a:chExt cx="5708652" cy="2343150"/>
              </a:xfrm>
            </p:grpSpPr>
            <p:sp>
              <p:nvSpPr>
                <p:cNvPr id="210" name="Line 63">
                  <a:extLst>
                    <a:ext uri="{FF2B5EF4-FFF2-40B4-BE49-F238E27FC236}">
                      <a16:creationId xmlns:a16="http://schemas.microsoft.com/office/drawing/2014/main" id="{57A3BEDA-D4DE-5641-AF79-BFC4A86DB5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3400" y="1662773"/>
                  <a:ext cx="2667000" cy="0"/>
                </a:xfrm>
                <a:prstGeom prst="line">
                  <a:avLst/>
                </a:prstGeom>
                <a:noFill/>
                <a:ln w="63500">
                  <a:solidFill>
                    <a:srgbClr val="058A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Line 64">
                  <a:extLst>
                    <a:ext uri="{FF2B5EF4-FFF2-40B4-BE49-F238E27FC236}">
                      <a16:creationId xmlns:a16="http://schemas.microsoft.com/office/drawing/2014/main" id="{35A6CAD0-0993-8C4C-8432-6E446CCFD1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12980" y="1662773"/>
                  <a:ext cx="2799072" cy="0"/>
                </a:xfrm>
                <a:prstGeom prst="line">
                  <a:avLst/>
                </a:prstGeom>
                <a:noFill/>
                <a:ln w="63500">
                  <a:solidFill>
                    <a:srgbClr val="058A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Line 65">
                  <a:extLst>
                    <a:ext uri="{FF2B5EF4-FFF2-40B4-BE49-F238E27FC236}">
                      <a16:creationId xmlns:a16="http://schemas.microsoft.com/office/drawing/2014/main" id="{993E8C7E-85C2-C647-A5F2-692EFAE09F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80300" y="1637373"/>
                  <a:ext cx="0" cy="1524000"/>
                </a:xfrm>
                <a:prstGeom prst="line">
                  <a:avLst/>
                </a:prstGeom>
                <a:noFill/>
                <a:ln w="63500">
                  <a:solidFill>
                    <a:srgbClr val="058A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Line 67">
                  <a:extLst>
                    <a:ext uri="{FF2B5EF4-FFF2-40B4-BE49-F238E27FC236}">
                      <a16:creationId xmlns:a16="http://schemas.microsoft.com/office/drawing/2014/main" id="{8A48C300-9B07-E440-8265-B579D6DECF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7213" y="1631023"/>
                  <a:ext cx="6350" cy="2343150"/>
                </a:xfrm>
                <a:prstGeom prst="line">
                  <a:avLst/>
                </a:prstGeom>
                <a:noFill/>
                <a:ln w="63500">
                  <a:solidFill>
                    <a:srgbClr val="058A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Line 68">
                  <a:extLst>
                    <a:ext uri="{FF2B5EF4-FFF2-40B4-BE49-F238E27FC236}">
                      <a16:creationId xmlns:a16="http://schemas.microsoft.com/office/drawing/2014/main" id="{DED3D61A-6414-C44B-881D-51CA912DC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78005" y="3948773"/>
                  <a:ext cx="2602295" cy="0"/>
                </a:xfrm>
                <a:prstGeom prst="line">
                  <a:avLst/>
                </a:prstGeom>
                <a:noFill/>
                <a:ln w="63500">
                  <a:solidFill>
                    <a:srgbClr val="058A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Line 69">
                  <a:extLst>
                    <a:ext uri="{FF2B5EF4-FFF2-40B4-BE49-F238E27FC236}">
                      <a16:creationId xmlns:a16="http://schemas.microsoft.com/office/drawing/2014/main" id="{2C0C0087-2377-7C41-8128-39EB98ADB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03400" y="3948773"/>
                  <a:ext cx="520700" cy="0"/>
                </a:xfrm>
                <a:prstGeom prst="line">
                  <a:avLst/>
                </a:prstGeom>
                <a:noFill/>
                <a:ln w="63500">
                  <a:solidFill>
                    <a:srgbClr val="058A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Line 70">
                  <a:extLst>
                    <a:ext uri="{FF2B5EF4-FFF2-40B4-BE49-F238E27FC236}">
                      <a16:creationId xmlns:a16="http://schemas.microsoft.com/office/drawing/2014/main" id="{99136231-C64D-A74E-905B-5B0B449BE1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67050" y="3948773"/>
                  <a:ext cx="1151436" cy="0"/>
                </a:xfrm>
                <a:prstGeom prst="line">
                  <a:avLst/>
                </a:prstGeom>
                <a:noFill/>
                <a:ln w="63500">
                  <a:solidFill>
                    <a:srgbClr val="058A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Line 66">
                  <a:extLst>
                    <a:ext uri="{FF2B5EF4-FFF2-40B4-BE49-F238E27FC236}">
                      <a16:creationId xmlns:a16="http://schemas.microsoft.com/office/drawing/2014/main" id="{0CF7223A-1707-2C4F-B516-478687ED7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54900" y="3609328"/>
                  <a:ext cx="1588" cy="341313"/>
                </a:xfrm>
                <a:prstGeom prst="line">
                  <a:avLst/>
                </a:prstGeom>
                <a:noFill/>
                <a:ln w="63500">
                  <a:solidFill>
                    <a:srgbClr val="058A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1" name="Rectangle 763">
              <a:extLst>
                <a:ext uri="{FF2B5EF4-FFF2-40B4-BE49-F238E27FC236}">
                  <a16:creationId xmlns:a16="http://schemas.microsoft.com/office/drawing/2014/main" id="{81F052E4-AE8F-B84A-B27A-7FC8548B9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70" y="3456846"/>
              <a:ext cx="1268156" cy="38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Vacuum </a:t>
              </a:r>
            </a:p>
            <a:p>
              <a:pPr marL="0" marR="0" lvl="0" indent="0" algn="r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Chamber</a:t>
              </a:r>
            </a:p>
          </p:txBody>
        </p:sp>
        <p:grpSp>
          <p:nvGrpSpPr>
            <p:cNvPr id="162" name="Grouper 88">
              <a:extLst>
                <a:ext uri="{FF2B5EF4-FFF2-40B4-BE49-F238E27FC236}">
                  <a16:creationId xmlns:a16="http://schemas.microsoft.com/office/drawing/2014/main" id="{8F9A462F-336A-5E43-B1EA-BA58DB80BFAF}"/>
                </a:ext>
              </a:extLst>
            </p:cNvPr>
            <p:cNvGrpSpPr/>
            <p:nvPr/>
          </p:nvGrpSpPr>
          <p:grpSpPr>
            <a:xfrm>
              <a:off x="242560" y="1412776"/>
              <a:ext cx="3536141" cy="1828046"/>
              <a:chOff x="242560" y="1412776"/>
              <a:chExt cx="3536141" cy="1828046"/>
            </a:xfrm>
          </p:grpSpPr>
          <p:sp>
            <p:nvSpPr>
              <p:cNvPr id="203" name="Line 297">
                <a:extLst>
                  <a:ext uri="{FF2B5EF4-FFF2-40B4-BE49-F238E27FC236}">
                    <a16:creationId xmlns:a16="http://schemas.microsoft.com/office/drawing/2014/main" id="{52EC0178-CFF5-A34E-A203-8291D06E5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3811" y="1740418"/>
                <a:ext cx="2376264" cy="0"/>
              </a:xfrm>
              <a:prstGeom prst="line">
                <a:avLst/>
              </a:prstGeom>
              <a:solidFill>
                <a:srgbClr val="00B0F0"/>
              </a:solidFill>
              <a:ln w="76200">
                <a:solidFill>
                  <a:srgbClr val="3EBB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ctangle 296">
                <a:extLst>
                  <a:ext uri="{FF2B5EF4-FFF2-40B4-BE49-F238E27FC236}">
                    <a16:creationId xmlns:a16="http://schemas.microsoft.com/office/drawing/2014/main" id="{BA105082-3E26-C747-A3F0-E13615654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101" y="1740418"/>
                <a:ext cx="228600" cy="8223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3813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Rectangle à coins arrondis 204">
                <a:extLst>
                  <a:ext uri="{FF2B5EF4-FFF2-40B4-BE49-F238E27FC236}">
                    <a16:creationId xmlns:a16="http://schemas.microsoft.com/office/drawing/2014/main" id="{A532AC80-1D72-A546-B68A-14F108D8BF91}"/>
                  </a:ext>
                </a:extLst>
              </p:cNvPr>
              <p:cNvSpPr/>
              <p:nvPr/>
            </p:nvSpPr>
            <p:spPr>
              <a:xfrm>
                <a:off x="242560" y="1412776"/>
                <a:ext cx="1305104" cy="668776"/>
              </a:xfrm>
              <a:prstGeom prst="roundRect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Match Box</a:t>
                </a:r>
              </a:p>
            </p:txBody>
          </p:sp>
          <p:sp>
            <p:nvSpPr>
              <p:cNvPr id="206" name="Rectangle à coins arrondis 205">
                <a:extLst>
                  <a:ext uri="{FF2B5EF4-FFF2-40B4-BE49-F238E27FC236}">
                    <a16:creationId xmlns:a16="http://schemas.microsoft.com/office/drawing/2014/main" id="{12E19636-44E4-214E-9F02-D7BED6FEB569}"/>
                  </a:ext>
                </a:extLst>
              </p:cNvPr>
              <p:cNvSpPr/>
              <p:nvPr/>
            </p:nvSpPr>
            <p:spPr>
              <a:xfrm>
                <a:off x="242560" y="2356022"/>
                <a:ext cx="1305104" cy="884800"/>
              </a:xfrm>
              <a:prstGeom prst="roundRect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RF Generator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13.56 MHz</a:t>
                </a:r>
              </a:p>
            </p:txBody>
          </p:sp>
          <p:sp>
            <p:nvSpPr>
              <p:cNvPr id="207" name="Line 297">
                <a:extLst>
                  <a:ext uri="{FF2B5EF4-FFF2-40B4-BE49-F238E27FC236}">
                    <a16:creationId xmlns:a16="http://schemas.microsoft.com/office/drawing/2014/main" id="{32BD8C1D-4FDC-5C44-B89D-96B99856F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2640" y="2037388"/>
                <a:ext cx="0" cy="411345"/>
              </a:xfrm>
              <a:prstGeom prst="line">
                <a:avLst/>
              </a:prstGeom>
              <a:solidFill>
                <a:srgbClr val="00B0F0"/>
              </a:solidFill>
              <a:ln w="76200">
                <a:solidFill>
                  <a:srgbClr val="3EBB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3" name="Rectangle 790">
              <a:extLst>
                <a:ext uri="{FF2B5EF4-FFF2-40B4-BE49-F238E27FC236}">
                  <a16:creationId xmlns:a16="http://schemas.microsoft.com/office/drawing/2014/main" id="{3DA3BF2F-E3F7-2543-972C-57B0320F8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374" y="2556484"/>
              <a:ext cx="3429000" cy="317500"/>
            </a:xfrm>
            <a:prstGeom prst="rect">
              <a:avLst/>
            </a:prstGeom>
            <a:solidFill>
              <a:srgbClr val="00B0F0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Cathode (Gas shower)</a:t>
              </a:r>
            </a:p>
          </p:txBody>
        </p:sp>
        <p:sp>
          <p:nvSpPr>
            <p:cNvPr id="164" name="Line 765">
              <a:extLst>
                <a:ext uri="{FF2B5EF4-FFF2-40B4-BE49-F238E27FC236}">
                  <a16:creationId xmlns:a16="http://schemas.microsoft.com/office/drawing/2014/main" id="{6BB00B82-6234-F843-9FEC-C8B1E86B4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0988" y="3057321"/>
              <a:ext cx="24066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er 72">
              <a:extLst>
                <a:ext uri="{FF2B5EF4-FFF2-40B4-BE49-F238E27FC236}">
                  <a16:creationId xmlns:a16="http://schemas.microsoft.com/office/drawing/2014/main" id="{BFB3D7A5-2E10-EF45-A9C7-34A0CE60BA64}"/>
                </a:ext>
              </a:extLst>
            </p:cNvPr>
            <p:cNvGrpSpPr/>
            <p:nvPr/>
          </p:nvGrpSpPr>
          <p:grpSpPr>
            <a:xfrm>
              <a:off x="2458863" y="4959250"/>
              <a:ext cx="936154" cy="575549"/>
              <a:chOff x="2458863" y="4959250"/>
              <a:chExt cx="936154" cy="575549"/>
            </a:xfrm>
          </p:grpSpPr>
          <p:sp>
            <p:nvSpPr>
              <p:cNvPr id="201" name="Freeform 796">
                <a:extLst>
                  <a:ext uri="{FF2B5EF4-FFF2-40B4-BE49-F238E27FC236}">
                    <a16:creationId xmlns:a16="http://schemas.microsoft.com/office/drawing/2014/main" id="{46F8EFD8-1490-6843-9F88-AD66DBFBB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792" y="4959250"/>
                <a:ext cx="421440" cy="341958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0" y="0"/>
                  </a:cxn>
                  <a:cxn ang="0">
                    <a:pos x="138" y="312"/>
                  </a:cxn>
                  <a:cxn ang="0">
                    <a:pos x="276" y="0"/>
                  </a:cxn>
                  <a:cxn ang="0">
                    <a:pos x="138" y="0"/>
                  </a:cxn>
                </a:cxnLst>
                <a:rect l="0" t="0" r="r" b="b"/>
                <a:pathLst>
                  <a:path w="276" h="312">
                    <a:moveTo>
                      <a:pt x="138" y="0"/>
                    </a:moveTo>
                    <a:lnTo>
                      <a:pt x="0" y="0"/>
                    </a:lnTo>
                    <a:lnTo>
                      <a:pt x="138" y="312"/>
                    </a:lnTo>
                    <a:lnTo>
                      <a:pt x="276" y="0"/>
                    </a:lnTo>
                    <a:lnTo>
                      <a:pt x="138" y="0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2C3E50"/>
                </a:solidFill>
                <a:prstDash val="solid"/>
                <a:miter lim="800000"/>
                <a:tailEnd type="arrow"/>
              </a:ln>
              <a:effectLst/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Rectangle 797">
                <a:extLst>
                  <a:ext uri="{FF2B5EF4-FFF2-40B4-BE49-F238E27FC236}">
                    <a16:creationId xmlns:a16="http://schemas.microsoft.com/office/drawing/2014/main" id="{F60C0434-7BDE-8449-AF71-EFE7523AE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863" y="5373216"/>
                <a:ext cx="93615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itchFamily="-112" charset="-127"/>
                    <a:cs typeface="Arial" panose="020B0604020202020204" pitchFamily="34" charset="0"/>
                  </a:rPr>
                  <a:t>Process Pump</a:t>
                </a:r>
              </a:p>
            </p:txBody>
          </p:sp>
        </p:grpSp>
        <p:grpSp>
          <p:nvGrpSpPr>
            <p:cNvPr id="166" name="Grouper 87">
              <a:extLst>
                <a:ext uri="{FF2B5EF4-FFF2-40B4-BE49-F238E27FC236}">
                  <a16:creationId xmlns:a16="http://schemas.microsoft.com/office/drawing/2014/main" id="{B9B0E7C5-BCAA-9D43-AFDA-C5E1AE11FE77}"/>
                </a:ext>
              </a:extLst>
            </p:cNvPr>
            <p:cNvGrpSpPr/>
            <p:nvPr/>
          </p:nvGrpSpPr>
          <p:grpSpPr>
            <a:xfrm>
              <a:off x="3159224" y="2889785"/>
              <a:ext cx="3429000" cy="122314"/>
              <a:chOff x="3159224" y="2889785"/>
              <a:chExt cx="3429000" cy="122314"/>
            </a:xfrm>
          </p:grpSpPr>
          <p:sp>
            <p:nvSpPr>
              <p:cNvPr id="199" name="Rectangle 327">
                <a:extLst>
                  <a:ext uri="{FF2B5EF4-FFF2-40B4-BE49-F238E27FC236}">
                    <a16:creationId xmlns:a16="http://schemas.microsoft.com/office/drawing/2014/main" id="{835312EA-B15D-D045-BB70-87021A3CC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224" y="2897796"/>
                <a:ext cx="3429000" cy="114303"/>
              </a:xfrm>
              <a:prstGeom prst="rect">
                <a:avLst/>
              </a:prstGeom>
              <a:solidFill>
                <a:srgbClr val="C1A1E3"/>
              </a:solidFill>
              <a:ln w="6667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Rectangle 348">
                <a:extLst>
                  <a:ext uri="{FF2B5EF4-FFF2-40B4-BE49-F238E27FC236}">
                    <a16:creationId xmlns:a16="http://schemas.microsoft.com/office/drawing/2014/main" id="{4363B3AD-03E6-524F-AEBD-692C13341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150" y="2889785"/>
                <a:ext cx="1699358" cy="9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F3F8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itchFamily="-112" charset="-127"/>
                    <a:cs typeface="Arial" panose="020B0604020202020204" pitchFamily="34" charset="0"/>
                  </a:rPr>
                  <a:t>PLASMA</a:t>
                </a:r>
              </a:p>
            </p:txBody>
          </p:sp>
        </p:grpSp>
        <p:grpSp>
          <p:nvGrpSpPr>
            <p:cNvPr id="167" name="Grouper 187">
              <a:extLst>
                <a:ext uri="{FF2B5EF4-FFF2-40B4-BE49-F238E27FC236}">
                  <a16:creationId xmlns:a16="http://schemas.microsoft.com/office/drawing/2014/main" id="{02A1FB6B-1308-5A4D-A3DF-827ADB5C1EBD}"/>
                </a:ext>
              </a:extLst>
            </p:cNvPr>
            <p:cNvGrpSpPr/>
            <p:nvPr/>
          </p:nvGrpSpPr>
          <p:grpSpPr>
            <a:xfrm>
              <a:off x="5127625" y="1124744"/>
              <a:ext cx="3404815" cy="1905632"/>
              <a:chOff x="5127625" y="1124744"/>
              <a:chExt cx="3404815" cy="1905632"/>
            </a:xfrm>
          </p:grpSpPr>
          <p:grpSp>
            <p:nvGrpSpPr>
              <p:cNvPr id="186" name="Group 279">
                <a:extLst>
                  <a:ext uri="{FF2B5EF4-FFF2-40B4-BE49-F238E27FC236}">
                    <a16:creationId xmlns:a16="http://schemas.microsoft.com/office/drawing/2014/main" id="{894B32BC-90AF-7545-9CBE-E228E28F42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7613" y="1320008"/>
                <a:ext cx="152400" cy="1710368"/>
                <a:chOff x="3860" y="1354"/>
                <a:chExt cx="96" cy="1303"/>
              </a:xfrm>
            </p:grpSpPr>
            <p:sp>
              <p:nvSpPr>
                <p:cNvPr id="197" name="Line 280">
                  <a:extLst>
                    <a:ext uri="{FF2B5EF4-FFF2-40B4-BE49-F238E27FC236}">
                      <a16:creationId xmlns:a16="http://schemas.microsoft.com/office/drawing/2014/main" id="{F418BAF8-C4F1-2D44-82A8-E4445DC025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5" y="1354"/>
                  <a:ext cx="1" cy="121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-106" charset="0"/>
                    <a:ea typeface="Arial" pitchFamily="-106" charset="0"/>
                    <a:cs typeface="Arial" pitchFamily="-106" charset="0"/>
                  </a:endParaRPr>
                </a:p>
              </p:txBody>
            </p:sp>
            <p:sp>
              <p:nvSpPr>
                <p:cNvPr id="198" name="Freeform 281">
                  <a:extLst>
                    <a:ext uri="{FF2B5EF4-FFF2-40B4-BE49-F238E27FC236}">
                      <a16:creationId xmlns:a16="http://schemas.microsoft.com/office/drawing/2014/main" id="{23D48BE3-83F5-034F-90D3-D43D62650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0" y="2557"/>
                  <a:ext cx="96" cy="1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0"/>
                    </a:cxn>
                    <a:cxn ang="0">
                      <a:pos x="62" y="138"/>
                    </a:cxn>
                    <a:cxn ang="0">
                      <a:pos x="123" y="0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123" h="138">
                      <a:moveTo>
                        <a:pt x="62" y="0"/>
                      </a:moveTo>
                      <a:lnTo>
                        <a:pt x="0" y="0"/>
                      </a:lnTo>
                      <a:lnTo>
                        <a:pt x="62" y="138"/>
                      </a:lnTo>
                      <a:lnTo>
                        <a:pt x="123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8575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-106" charset="0"/>
                    <a:ea typeface="Arial" pitchFamily="-106" charset="0"/>
                    <a:cs typeface="Arial" pitchFamily="-106" charset="0"/>
                  </a:endParaRPr>
                </a:p>
              </p:txBody>
            </p:sp>
          </p:grpSp>
          <p:sp>
            <p:nvSpPr>
              <p:cNvPr id="187" name="Rectangle 758">
                <a:extLst>
                  <a:ext uri="{FF2B5EF4-FFF2-40B4-BE49-F238E27FC236}">
                    <a16:creationId xmlns:a16="http://schemas.microsoft.com/office/drawing/2014/main" id="{0A200EB0-6DB7-4449-8130-945514CA2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443" y="1124744"/>
                <a:ext cx="2143997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itchFamily="-112" charset="-127"/>
                    <a:cs typeface="Arial" panose="020B0604020202020204" pitchFamily="34" charset="0"/>
                  </a:rPr>
                  <a:t>Laser interferometer</a:t>
                </a:r>
              </a:p>
            </p:txBody>
          </p:sp>
          <p:grpSp>
            <p:nvGrpSpPr>
              <p:cNvPr id="188" name="Grouper 190">
                <a:extLst>
                  <a:ext uri="{FF2B5EF4-FFF2-40B4-BE49-F238E27FC236}">
                    <a16:creationId xmlns:a16="http://schemas.microsoft.com/office/drawing/2014/main" id="{B262234B-B8A3-F140-9E97-393F00B0D1E1}"/>
                  </a:ext>
                </a:extLst>
              </p:cNvPr>
              <p:cNvGrpSpPr/>
              <p:nvPr/>
            </p:nvGrpSpPr>
            <p:grpSpPr>
              <a:xfrm>
                <a:off x="5127625" y="1124744"/>
                <a:ext cx="1322271" cy="414338"/>
                <a:chOff x="5127625" y="1605819"/>
                <a:chExt cx="1322271" cy="414338"/>
              </a:xfrm>
            </p:grpSpPr>
            <p:sp>
              <p:nvSpPr>
                <p:cNvPr id="189" name="Oval 265">
                  <a:extLst>
                    <a:ext uri="{FF2B5EF4-FFF2-40B4-BE49-F238E27FC236}">
                      <a16:creationId xmlns:a16="http://schemas.microsoft.com/office/drawing/2014/main" id="{48E6092E-53AD-1845-84C1-653688F1F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1583" y="1897919"/>
                  <a:ext cx="112713" cy="112713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-106" charset="0"/>
                    <a:ea typeface="Arial" pitchFamily="-106" charset="0"/>
                    <a:cs typeface="Arial" pitchFamily="-106" charset="0"/>
                  </a:endParaRPr>
                </a:p>
              </p:txBody>
            </p:sp>
            <p:sp>
              <p:nvSpPr>
                <p:cNvPr id="190" name="Rectangle 267">
                  <a:extLst>
                    <a:ext uri="{FF2B5EF4-FFF2-40B4-BE49-F238E27FC236}">
                      <a16:creationId xmlns:a16="http://schemas.microsoft.com/office/drawing/2014/main" id="{C10FC604-D769-4748-B46C-D127FC766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9971" y="1882044"/>
                  <a:ext cx="481013" cy="138113"/>
                </a:xfrm>
                <a:prstGeom prst="rect">
                  <a:avLst/>
                </a:prstGeom>
                <a:noFill/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-106" charset="0"/>
                    <a:ea typeface="Arial" pitchFamily="-106" charset="0"/>
                    <a:cs typeface="Arial" pitchFamily="-106" charset="0"/>
                  </a:endParaRPr>
                </a:p>
              </p:txBody>
            </p:sp>
            <p:grpSp>
              <p:nvGrpSpPr>
                <p:cNvPr id="191" name="Group 268">
                  <a:extLst>
                    <a:ext uri="{FF2B5EF4-FFF2-40B4-BE49-F238E27FC236}">
                      <a16:creationId xmlns:a16="http://schemas.microsoft.com/office/drawing/2014/main" id="{F73FE75C-479F-E749-ABCD-6DE7C5883B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40208" y="1605819"/>
                  <a:ext cx="1309688" cy="276225"/>
                  <a:chOff x="3871" y="1258"/>
                  <a:chExt cx="825" cy="174"/>
                </a:xfrm>
              </p:grpSpPr>
              <p:sp>
                <p:nvSpPr>
                  <p:cNvPr id="193" name="Rectangle 270">
                    <a:extLst>
                      <a:ext uri="{FF2B5EF4-FFF2-40B4-BE49-F238E27FC236}">
                        <a16:creationId xmlns:a16="http://schemas.microsoft.com/office/drawing/2014/main" id="{507C088D-167E-214C-A073-8FC522970C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5" y="1258"/>
                    <a:ext cx="551" cy="174"/>
                  </a:xfrm>
                  <a:prstGeom prst="rect">
                    <a:avLst/>
                  </a:prstGeom>
                  <a:solidFill>
                    <a:srgbClr val="000000"/>
                  </a:solidFill>
                  <a:ln w="238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-106" charset="0"/>
                      <a:ea typeface="Arial" pitchFamily="-106" charset="0"/>
                      <a:cs typeface="Arial" pitchFamily="-106" charset="0"/>
                    </a:endParaRPr>
                  </a:p>
                </p:txBody>
              </p:sp>
              <p:sp>
                <p:nvSpPr>
                  <p:cNvPr id="194" name="Rectangle 271">
                    <a:extLst>
                      <a:ext uri="{FF2B5EF4-FFF2-40B4-BE49-F238E27FC236}">
                        <a16:creationId xmlns:a16="http://schemas.microsoft.com/office/drawing/2014/main" id="{2BEC6026-9E49-BB4B-AB97-0FB32CC1C3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1290"/>
                    <a:ext cx="219" cy="96"/>
                  </a:xfrm>
                  <a:prstGeom prst="rect">
                    <a:avLst/>
                  </a:prstGeom>
                  <a:solidFill>
                    <a:srgbClr val="000000"/>
                  </a:solidFill>
                  <a:ln w="238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-106" charset="0"/>
                      <a:ea typeface="Arial" pitchFamily="-106" charset="0"/>
                      <a:cs typeface="Arial" pitchFamily="-106" charset="0"/>
                    </a:endParaRPr>
                  </a:p>
                </p:txBody>
              </p:sp>
              <p:sp>
                <p:nvSpPr>
                  <p:cNvPr id="195" name="Freeform 275">
                    <a:extLst>
                      <a:ext uri="{FF2B5EF4-FFF2-40B4-BE49-F238E27FC236}">
                        <a16:creationId xmlns:a16="http://schemas.microsoft.com/office/drawing/2014/main" id="{B1663EDA-1281-5545-A892-AF74DCDF59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71" y="1293"/>
                    <a:ext cx="267" cy="8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88" y="0"/>
                      </a:cxn>
                      <a:cxn ang="0">
                        <a:pos x="288" y="0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288" h="88">
                        <a:moveTo>
                          <a:pt x="0" y="88"/>
                        </a:moveTo>
                        <a:lnTo>
                          <a:pt x="88" y="0"/>
                        </a:lnTo>
                        <a:lnTo>
                          <a:pt x="288" y="0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38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-106" charset="0"/>
                      <a:ea typeface="Arial" pitchFamily="-106" charset="0"/>
                      <a:cs typeface="Arial" pitchFamily="-106" charset="0"/>
                    </a:endParaRPr>
                  </a:p>
                </p:txBody>
              </p:sp>
              <p:sp>
                <p:nvSpPr>
                  <p:cNvPr id="196" name="Rectangle 271">
                    <a:extLst>
                      <a:ext uri="{FF2B5EF4-FFF2-40B4-BE49-F238E27FC236}">
                        <a16:creationId xmlns:a16="http://schemas.microsoft.com/office/drawing/2014/main" id="{2F8B45B9-D5E4-7941-94DE-A7C91EEE54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1" y="1358"/>
                    <a:ext cx="219" cy="29"/>
                  </a:xfrm>
                  <a:prstGeom prst="rect">
                    <a:avLst/>
                  </a:prstGeom>
                  <a:solidFill>
                    <a:srgbClr val="000000"/>
                  </a:solidFill>
                  <a:ln w="238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-106" charset="0"/>
                      <a:ea typeface="Arial" pitchFamily="-106" charset="0"/>
                      <a:cs typeface="Arial" pitchFamily="-106" charset="0"/>
                    </a:endParaRPr>
                  </a:p>
                </p:txBody>
              </p:sp>
            </p:grpSp>
            <p:cxnSp>
              <p:nvCxnSpPr>
                <p:cNvPr id="192" name="Connecteur droit 191">
                  <a:extLst>
                    <a:ext uri="{FF2B5EF4-FFF2-40B4-BE49-F238E27FC236}">
                      <a16:creationId xmlns:a16="http://schemas.microsoft.com/office/drawing/2014/main" id="{119AB40D-B038-3D4C-8035-CD355FED885A}"/>
                    </a:ext>
                  </a:extLst>
                </p:cNvPr>
                <p:cNvCxnSpPr/>
                <p:nvPr/>
              </p:nvCxnSpPr>
              <p:spPr>
                <a:xfrm flipH="1">
                  <a:off x="5127625" y="1809019"/>
                  <a:ext cx="114183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9BBB59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168" name="Grouper 91">
              <a:extLst>
                <a:ext uri="{FF2B5EF4-FFF2-40B4-BE49-F238E27FC236}">
                  <a16:creationId xmlns:a16="http://schemas.microsoft.com/office/drawing/2014/main" id="{0806719B-BBC4-5246-A40D-15641F7B3E00}"/>
                </a:ext>
              </a:extLst>
            </p:cNvPr>
            <p:cNvGrpSpPr/>
            <p:nvPr/>
          </p:nvGrpSpPr>
          <p:grpSpPr>
            <a:xfrm>
              <a:off x="3282854" y="1131956"/>
              <a:ext cx="3155950" cy="1911717"/>
              <a:chOff x="3282854" y="1131956"/>
              <a:chExt cx="3155950" cy="1911717"/>
            </a:xfrm>
          </p:grpSpPr>
          <p:grpSp>
            <p:nvGrpSpPr>
              <p:cNvPr id="169" name="Grouper 172">
                <a:extLst>
                  <a:ext uri="{FF2B5EF4-FFF2-40B4-BE49-F238E27FC236}">
                    <a16:creationId xmlns:a16="http://schemas.microsoft.com/office/drawing/2014/main" id="{95391305-D6E2-1E46-BD5A-E8C1DEA15272}"/>
                  </a:ext>
                </a:extLst>
              </p:cNvPr>
              <p:cNvGrpSpPr/>
              <p:nvPr/>
            </p:nvGrpSpPr>
            <p:grpSpPr>
              <a:xfrm>
                <a:off x="3282854" y="2830486"/>
                <a:ext cx="3155950" cy="213187"/>
                <a:chOff x="3282854" y="2586616"/>
                <a:chExt cx="3155950" cy="228600"/>
              </a:xfrm>
            </p:grpSpPr>
            <p:sp>
              <p:nvSpPr>
                <p:cNvPr id="172" name="Line 249">
                  <a:extLst>
                    <a:ext uri="{FF2B5EF4-FFF2-40B4-BE49-F238E27FC236}">
                      <a16:creationId xmlns:a16="http://schemas.microsoft.com/office/drawing/2014/main" id="{448F896E-AC3D-E44A-AB37-27733D91A6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2854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Line 250">
                  <a:extLst>
                    <a:ext uri="{FF2B5EF4-FFF2-40B4-BE49-F238E27FC236}">
                      <a16:creationId xmlns:a16="http://schemas.microsoft.com/office/drawing/2014/main" id="{98DE47A4-9FD3-7D45-A459-873FDDC80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5619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Line 251">
                  <a:extLst>
                    <a:ext uri="{FF2B5EF4-FFF2-40B4-BE49-F238E27FC236}">
                      <a16:creationId xmlns:a16="http://schemas.microsoft.com/office/drawing/2014/main" id="{F977A65B-3134-DB41-92D7-4B40A3A5B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8385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Line 252">
                  <a:extLst>
                    <a:ext uri="{FF2B5EF4-FFF2-40B4-BE49-F238E27FC236}">
                      <a16:creationId xmlns:a16="http://schemas.microsoft.com/office/drawing/2014/main" id="{A2395EF8-A385-D84E-9246-E2A96792C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150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Line 253">
                  <a:extLst>
                    <a:ext uri="{FF2B5EF4-FFF2-40B4-BE49-F238E27FC236}">
                      <a16:creationId xmlns:a16="http://schemas.microsoft.com/office/drawing/2014/main" id="{B3AF2C2F-530A-8F4E-B563-EACAB4DB4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3916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Line 254">
                  <a:extLst>
                    <a:ext uri="{FF2B5EF4-FFF2-40B4-BE49-F238E27FC236}">
                      <a16:creationId xmlns:a16="http://schemas.microsoft.com/office/drawing/2014/main" id="{A509AC91-E2A3-8847-B828-4AA7CC19BB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6681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Line 255">
                  <a:extLst>
                    <a:ext uri="{FF2B5EF4-FFF2-40B4-BE49-F238E27FC236}">
                      <a16:creationId xmlns:a16="http://schemas.microsoft.com/office/drawing/2014/main" id="{2BC7A8F7-F0BD-D942-8143-E1CEDA963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0711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Line 256">
                  <a:extLst>
                    <a:ext uri="{FF2B5EF4-FFF2-40B4-BE49-F238E27FC236}">
                      <a16:creationId xmlns:a16="http://schemas.microsoft.com/office/drawing/2014/main" id="{C07214E0-A3AD-C944-8FC4-8ABDAAB5A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80947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Line 257">
                  <a:extLst>
                    <a:ext uri="{FF2B5EF4-FFF2-40B4-BE49-F238E27FC236}">
                      <a16:creationId xmlns:a16="http://schemas.microsoft.com/office/drawing/2014/main" id="{6C818BDC-6633-8D41-A9FC-BA01F6E62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24977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C0392B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Line 258">
                  <a:extLst>
                    <a:ext uri="{FF2B5EF4-FFF2-40B4-BE49-F238E27FC236}">
                      <a16:creationId xmlns:a16="http://schemas.microsoft.com/office/drawing/2014/main" id="{A77E1EA8-A7AB-824A-8C45-95B9033589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67742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Line 259">
                  <a:extLst>
                    <a:ext uri="{FF2B5EF4-FFF2-40B4-BE49-F238E27FC236}">
                      <a16:creationId xmlns:a16="http://schemas.microsoft.com/office/drawing/2014/main" id="{855CB224-28F8-7640-B8FA-82A396B47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10508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Line 260">
                  <a:extLst>
                    <a:ext uri="{FF2B5EF4-FFF2-40B4-BE49-F238E27FC236}">
                      <a16:creationId xmlns:a16="http://schemas.microsoft.com/office/drawing/2014/main" id="{508174FF-0F09-DF43-87A0-AD85EDFAEA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53273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Line 261">
                  <a:extLst>
                    <a:ext uri="{FF2B5EF4-FFF2-40B4-BE49-F238E27FC236}">
                      <a16:creationId xmlns:a16="http://schemas.microsoft.com/office/drawing/2014/main" id="{B3257A7F-0CCA-E647-A05D-4EB452BFAB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96039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Line 262">
                  <a:extLst>
                    <a:ext uri="{FF2B5EF4-FFF2-40B4-BE49-F238E27FC236}">
                      <a16:creationId xmlns:a16="http://schemas.microsoft.com/office/drawing/2014/main" id="{29BD3EA4-3377-634D-B204-90CFF4C98B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8804" y="2586616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rgbClr val="2980B9">
                      <a:lumMod val="75000"/>
                    </a:srgb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0" name="Rectangle 36">
                <a:extLst>
                  <a:ext uri="{FF2B5EF4-FFF2-40B4-BE49-F238E27FC236}">
                    <a16:creationId xmlns:a16="http://schemas.microsoft.com/office/drawing/2014/main" id="{ADA67548-C9E4-D344-B93C-1A86C895D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77" y="1131956"/>
                <a:ext cx="1150961" cy="333755"/>
              </a:xfrm>
              <a:prstGeom prst="rect">
                <a:avLst/>
              </a:prstGeom>
              <a:solidFill>
                <a:srgbClr val="2980B9">
                  <a:lumMod val="60000"/>
                  <a:lumOff val="40000"/>
                </a:srgbClr>
              </a:solidFill>
              <a:ln w="1270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rPr>
                  <a:t>Gas Inlet</a:t>
                </a:r>
              </a:p>
            </p:txBody>
          </p:sp>
          <p:sp>
            <p:nvSpPr>
              <p:cNvPr id="171" name="Rectangle 36">
                <a:extLst>
                  <a:ext uri="{FF2B5EF4-FFF2-40B4-BE49-F238E27FC236}">
                    <a16:creationId xmlns:a16="http://schemas.microsoft.com/office/drawing/2014/main" id="{C6C336D3-4B54-F140-A7EC-09B871E68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7269" y="1412776"/>
                <a:ext cx="86690" cy="1143708"/>
              </a:xfrm>
              <a:prstGeom prst="rect">
                <a:avLst/>
              </a:prstGeom>
              <a:solidFill>
                <a:srgbClr val="2980B9">
                  <a:lumMod val="60000"/>
                  <a:lumOff val="40000"/>
                </a:srgbClr>
              </a:solidFill>
              <a:ln w="12700" cmpd="sng">
                <a:solidFill>
                  <a:srgbClr val="2980B9">
                    <a:lumMod val="60000"/>
                    <a:lumOff val="40000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303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Design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9E04FE2-D052-B64F-925E-06E3F5719998}"/>
              </a:ext>
            </a:extLst>
          </p:cNvPr>
          <p:cNvGrpSpPr/>
          <p:nvPr/>
        </p:nvGrpSpPr>
        <p:grpSpPr>
          <a:xfrm>
            <a:off x="484344" y="849048"/>
            <a:ext cx="7934723" cy="3882432"/>
            <a:chOff x="484344" y="849048"/>
            <a:chExt cx="7934723" cy="3882432"/>
          </a:xfrm>
        </p:grpSpPr>
        <p:pic>
          <p:nvPicPr>
            <p:cNvPr id="23" name="Image 22" descr="Reacteur-PECVD-PWP.jpg">
              <a:extLst>
                <a:ext uri="{FF2B5EF4-FFF2-40B4-BE49-F238E27FC236}">
                  <a16:creationId xmlns:a16="http://schemas.microsoft.com/office/drawing/2014/main" id="{057ADE30-09B0-4A4E-91C5-E1D71A349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659" y="871898"/>
              <a:ext cx="4217055" cy="3584497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09EECA7-4427-AD4C-BD6E-19ADBB5ED6DB}"/>
                </a:ext>
              </a:extLst>
            </p:cNvPr>
            <p:cNvSpPr txBox="1"/>
            <p:nvPr/>
          </p:nvSpPr>
          <p:spPr>
            <a:xfrm>
              <a:off x="6800910" y="849048"/>
              <a:ext cx="13882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IR </a:t>
              </a:r>
              <a:r>
                <a:rPr kumimoji="0" lang="fr-FR" sz="13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reflector</a:t>
              </a:r>
              <a:endParaRPr kumimoji="0" lang="fr-FR" sz="2300" b="1" i="0" u="none" strike="noStrike" kern="0" cap="none" spc="0" normalizeH="0" baseline="0" noProof="0" dirty="0">
                <a:ln>
                  <a:noFill/>
                </a:ln>
                <a:solidFill>
                  <a:srgbClr val="3866A8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85BA3973-60C7-8E42-B33E-742BE85F83E5}"/>
                </a:ext>
              </a:extLst>
            </p:cNvPr>
            <p:cNvSpPr/>
            <p:nvPr/>
          </p:nvSpPr>
          <p:spPr>
            <a:xfrm rot="21328401" flipH="1" flipV="1">
              <a:off x="5804833" y="1046196"/>
              <a:ext cx="980459" cy="434514"/>
            </a:xfrm>
            <a:custGeom>
              <a:avLst/>
              <a:gdLst>
                <a:gd name="connsiteX0" fmla="*/ 0 w 1271847"/>
                <a:gd name="connsiteY0" fmla="*/ 1138844 h 1149840"/>
                <a:gd name="connsiteX1" fmla="*/ 507076 w 1271847"/>
                <a:gd name="connsiteY1" fmla="*/ 1080655 h 1149840"/>
                <a:gd name="connsiteX2" fmla="*/ 1055716 w 1271847"/>
                <a:gd name="connsiteY2" fmla="*/ 615142 h 1149840"/>
                <a:gd name="connsiteX3" fmla="*/ 1271847 w 1271847"/>
                <a:gd name="connsiteY3" fmla="*/ 0 h 11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847" h="1149840">
                  <a:moveTo>
                    <a:pt x="0" y="1138844"/>
                  </a:moveTo>
                  <a:cubicBezTo>
                    <a:pt x="165561" y="1153391"/>
                    <a:pt x="331123" y="1167939"/>
                    <a:pt x="507076" y="1080655"/>
                  </a:cubicBezTo>
                  <a:cubicBezTo>
                    <a:pt x="683029" y="993371"/>
                    <a:pt x="928254" y="795251"/>
                    <a:pt x="1055716" y="615142"/>
                  </a:cubicBezTo>
                  <a:cubicBezTo>
                    <a:pt x="1183178" y="435033"/>
                    <a:pt x="1227512" y="217516"/>
                    <a:pt x="1271847" y="0"/>
                  </a:cubicBezTo>
                </a:path>
              </a:pathLst>
            </a:custGeom>
            <a:noFill/>
            <a:ln w="12700" cap="flat" cmpd="sng" algn="ctr">
              <a:solidFill>
                <a:srgbClr val="3866A8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BBCB11C-1763-A74E-ADE8-F8CD9D3AF354}"/>
                </a:ext>
              </a:extLst>
            </p:cNvPr>
            <p:cNvSpPr txBox="1"/>
            <p:nvPr/>
          </p:nvSpPr>
          <p:spPr>
            <a:xfrm>
              <a:off x="6442635" y="1517846"/>
              <a:ext cx="160074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Gas</a:t>
              </a:r>
              <a:r>
                <a:rPr kumimoji="0" lang="fr-FR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kumimoji="0" lang="fr-FR" sz="13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shower</a:t>
              </a:r>
              <a:endParaRPr kumimoji="0" lang="fr-FR" sz="2300" b="1" i="0" u="none" strike="noStrike" kern="0" cap="none" spc="0" normalizeH="0" baseline="0" noProof="0" dirty="0">
                <a:ln>
                  <a:noFill/>
                </a:ln>
                <a:solidFill>
                  <a:srgbClr val="3866A8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F2B935FB-2C4F-B545-B9C3-44B4A153E1B6}"/>
                </a:ext>
              </a:extLst>
            </p:cNvPr>
            <p:cNvSpPr/>
            <p:nvPr/>
          </p:nvSpPr>
          <p:spPr>
            <a:xfrm rot="21328401" flipH="1" flipV="1">
              <a:off x="4744931" y="1677462"/>
              <a:ext cx="1701121" cy="434514"/>
            </a:xfrm>
            <a:custGeom>
              <a:avLst/>
              <a:gdLst>
                <a:gd name="connsiteX0" fmla="*/ 0 w 1271847"/>
                <a:gd name="connsiteY0" fmla="*/ 1138844 h 1149840"/>
                <a:gd name="connsiteX1" fmla="*/ 507076 w 1271847"/>
                <a:gd name="connsiteY1" fmla="*/ 1080655 h 1149840"/>
                <a:gd name="connsiteX2" fmla="*/ 1055716 w 1271847"/>
                <a:gd name="connsiteY2" fmla="*/ 615142 h 1149840"/>
                <a:gd name="connsiteX3" fmla="*/ 1271847 w 1271847"/>
                <a:gd name="connsiteY3" fmla="*/ 0 h 11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847" h="1149840">
                  <a:moveTo>
                    <a:pt x="0" y="1138844"/>
                  </a:moveTo>
                  <a:cubicBezTo>
                    <a:pt x="165561" y="1153391"/>
                    <a:pt x="331123" y="1167939"/>
                    <a:pt x="507076" y="1080655"/>
                  </a:cubicBezTo>
                  <a:cubicBezTo>
                    <a:pt x="683029" y="993371"/>
                    <a:pt x="928254" y="795251"/>
                    <a:pt x="1055716" y="615142"/>
                  </a:cubicBezTo>
                  <a:cubicBezTo>
                    <a:pt x="1183178" y="435033"/>
                    <a:pt x="1227512" y="217516"/>
                    <a:pt x="1271847" y="0"/>
                  </a:cubicBezTo>
                </a:path>
              </a:pathLst>
            </a:custGeom>
            <a:noFill/>
            <a:ln w="12700" cap="flat" cmpd="sng" algn="ctr">
              <a:solidFill>
                <a:srgbClr val="3866A8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0437DE4-FE07-534B-9B0D-682F312D3340}"/>
                </a:ext>
              </a:extLst>
            </p:cNvPr>
            <p:cNvSpPr txBox="1"/>
            <p:nvPr/>
          </p:nvSpPr>
          <p:spPr>
            <a:xfrm>
              <a:off x="6683712" y="3691525"/>
              <a:ext cx="17353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Heating</a:t>
              </a:r>
              <a:r>
                <a:rPr kumimoji="0" lang="fr-FR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kumimoji="0" lang="fr-FR" sz="13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cable</a:t>
              </a:r>
              <a:endParaRPr kumimoji="0" lang="fr-FR" sz="2300" b="1" i="0" u="none" strike="noStrike" kern="0" cap="none" spc="0" normalizeH="0" baseline="0" noProof="0" dirty="0">
                <a:ln>
                  <a:noFill/>
                </a:ln>
                <a:solidFill>
                  <a:srgbClr val="3866A8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E055BC8-2C8B-F649-993F-34054A20F9A3}"/>
                </a:ext>
              </a:extLst>
            </p:cNvPr>
            <p:cNvSpPr/>
            <p:nvPr/>
          </p:nvSpPr>
          <p:spPr>
            <a:xfrm rot="1146051" flipH="1" flipV="1">
              <a:off x="5574381" y="3564032"/>
              <a:ext cx="1043798" cy="434514"/>
            </a:xfrm>
            <a:custGeom>
              <a:avLst/>
              <a:gdLst>
                <a:gd name="connsiteX0" fmla="*/ 0 w 1271847"/>
                <a:gd name="connsiteY0" fmla="*/ 1138844 h 1149840"/>
                <a:gd name="connsiteX1" fmla="*/ 507076 w 1271847"/>
                <a:gd name="connsiteY1" fmla="*/ 1080655 h 1149840"/>
                <a:gd name="connsiteX2" fmla="*/ 1055716 w 1271847"/>
                <a:gd name="connsiteY2" fmla="*/ 615142 h 1149840"/>
                <a:gd name="connsiteX3" fmla="*/ 1271847 w 1271847"/>
                <a:gd name="connsiteY3" fmla="*/ 0 h 11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847" h="1149840">
                  <a:moveTo>
                    <a:pt x="0" y="1138844"/>
                  </a:moveTo>
                  <a:cubicBezTo>
                    <a:pt x="165561" y="1153391"/>
                    <a:pt x="331123" y="1167939"/>
                    <a:pt x="507076" y="1080655"/>
                  </a:cubicBezTo>
                  <a:cubicBezTo>
                    <a:pt x="683029" y="993371"/>
                    <a:pt x="928254" y="795251"/>
                    <a:pt x="1055716" y="615142"/>
                  </a:cubicBezTo>
                  <a:cubicBezTo>
                    <a:pt x="1183178" y="435033"/>
                    <a:pt x="1227512" y="217516"/>
                    <a:pt x="1271847" y="0"/>
                  </a:cubicBezTo>
                </a:path>
              </a:pathLst>
            </a:custGeom>
            <a:noFill/>
            <a:ln w="12700" cap="flat" cmpd="sng" algn="ctr">
              <a:solidFill>
                <a:srgbClr val="3866A8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7A3CCD8-B203-294C-BBB2-75F7048A31C5}"/>
                </a:ext>
              </a:extLst>
            </p:cNvPr>
            <p:cNvSpPr txBox="1"/>
            <p:nvPr/>
          </p:nvSpPr>
          <p:spPr>
            <a:xfrm>
              <a:off x="767167" y="3823763"/>
              <a:ext cx="17179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Substrate</a:t>
              </a:r>
              <a:r>
                <a:rPr kumimoji="0" lang="fr-FR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kumimoji="0" lang="fr-FR" sz="13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holder</a:t>
              </a:r>
              <a:endParaRPr kumimoji="0" lang="fr-FR" sz="1350" b="0" i="0" u="none" strike="noStrike" kern="0" cap="none" spc="0" normalizeH="0" baseline="0" noProof="0" dirty="0">
                <a:ln>
                  <a:noFill/>
                </a:ln>
                <a:solidFill>
                  <a:srgbClr val="3866A8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A9F1C098-B614-A541-AEB0-B642F4DBF32E}"/>
                </a:ext>
              </a:extLst>
            </p:cNvPr>
            <p:cNvSpPr/>
            <p:nvPr/>
          </p:nvSpPr>
          <p:spPr>
            <a:xfrm rot="21328401">
              <a:off x="2611956" y="3864424"/>
              <a:ext cx="1386011" cy="121261"/>
            </a:xfrm>
            <a:custGeom>
              <a:avLst/>
              <a:gdLst>
                <a:gd name="connsiteX0" fmla="*/ 0 w 1271847"/>
                <a:gd name="connsiteY0" fmla="*/ 1138844 h 1149840"/>
                <a:gd name="connsiteX1" fmla="*/ 507076 w 1271847"/>
                <a:gd name="connsiteY1" fmla="*/ 1080655 h 1149840"/>
                <a:gd name="connsiteX2" fmla="*/ 1055716 w 1271847"/>
                <a:gd name="connsiteY2" fmla="*/ 615142 h 1149840"/>
                <a:gd name="connsiteX3" fmla="*/ 1271847 w 1271847"/>
                <a:gd name="connsiteY3" fmla="*/ 0 h 11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847" h="1149840">
                  <a:moveTo>
                    <a:pt x="0" y="1138844"/>
                  </a:moveTo>
                  <a:cubicBezTo>
                    <a:pt x="165561" y="1153391"/>
                    <a:pt x="331123" y="1167939"/>
                    <a:pt x="507076" y="1080655"/>
                  </a:cubicBezTo>
                  <a:cubicBezTo>
                    <a:pt x="683029" y="993371"/>
                    <a:pt x="928254" y="795251"/>
                    <a:pt x="1055716" y="615142"/>
                  </a:cubicBezTo>
                  <a:cubicBezTo>
                    <a:pt x="1183178" y="435033"/>
                    <a:pt x="1227512" y="217516"/>
                    <a:pt x="1271847" y="0"/>
                  </a:cubicBezTo>
                </a:path>
              </a:pathLst>
            </a:custGeom>
            <a:noFill/>
            <a:ln w="12700" cap="flat" cmpd="sng" algn="ctr">
              <a:solidFill>
                <a:srgbClr val="3866A8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AC4454F-163C-7442-BEF1-F956EC88B3BB}"/>
                </a:ext>
              </a:extLst>
            </p:cNvPr>
            <p:cNvSpPr txBox="1"/>
            <p:nvPr/>
          </p:nvSpPr>
          <p:spPr>
            <a:xfrm>
              <a:off x="2609333" y="4431398"/>
              <a:ext cx="17179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Vertical pipe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3866A8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DF79F1F7-9693-B144-AE60-61F208AC615A}"/>
                </a:ext>
              </a:extLst>
            </p:cNvPr>
            <p:cNvSpPr/>
            <p:nvPr/>
          </p:nvSpPr>
          <p:spPr>
            <a:xfrm rot="21328401">
              <a:off x="4299294" y="3386141"/>
              <a:ext cx="290837" cy="1210932"/>
            </a:xfrm>
            <a:custGeom>
              <a:avLst/>
              <a:gdLst>
                <a:gd name="connsiteX0" fmla="*/ 0 w 1271847"/>
                <a:gd name="connsiteY0" fmla="*/ 1138844 h 1149840"/>
                <a:gd name="connsiteX1" fmla="*/ 507076 w 1271847"/>
                <a:gd name="connsiteY1" fmla="*/ 1080655 h 1149840"/>
                <a:gd name="connsiteX2" fmla="*/ 1055716 w 1271847"/>
                <a:gd name="connsiteY2" fmla="*/ 615142 h 1149840"/>
                <a:gd name="connsiteX3" fmla="*/ 1271847 w 1271847"/>
                <a:gd name="connsiteY3" fmla="*/ 0 h 11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847" h="1149840">
                  <a:moveTo>
                    <a:pt x="0" y="1138844"/>
                  </a:moveTo>
                  <a:cubicBezTo>
                    <a:pt x="165561" y="1153391"/>
                    <a:pt x="331123" y="1167939"/>
                    <a:pt x="507076" y="1080655"/>
                  </a:cubicBezTo>
                  <a:cubicBezTo>
                    <a:pt x="683029" y="993371"/>
                    <a:pt x="928254" y="795251"/>
                    <a:pt x="1055716" y="615142"/>
                  </a:cubicBezTo>
                  <a:cubicBezTo>
                    <a:pt x="1183178" y="435033"/>
                    <a:pt x="1227512" y="217516"/>
                    <a:pt x="1271847" y="0"/>
                  </a:cubicBezTo>
                </a:path>
              </a:pathLst>
            </a:custGeom>
            <a:noFill/>
            <a:ln w="12700" cap="flat" cmpd="sng" algn="ctr">
              <a:solidFill>
                <a:srgbClr val="3866A8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B74E32-CD40-9544-9115-7068D4016029}"/>
                </a:ext>
              </a:extLst>
            </p:cNvPr>
            <p:cNvSpPr/>
            <p:nvPr/>
          </p:nvSpPr>
          <p:spPr>
            <a:xfrm rot="10800000" flipH="1">
              <a:off x="2218907" y="1577950"/>
              <a:ext cx="1311735" cy="507174"/>
            </a:xfrm>
            <a:custGeom>
              <a:avLst/>
              <a:gdLst>
                <a:gd name="connsiteX0" fmla="*/ 0 w 1271847"/>
                <a:gd name="connsiteY0" fmla="*/ 1138844 h 1149840"/>
                <a:gd name="connsiteX1" fmla="*/ 507076 w 1271847"/>
                <a:gd name="connsiteY1" fmla="*/ 1080655 h 1149840"/>
                <a:gd name="connsiteX2" fmla="*/ 1055716 w 1271847"/>
                <a:gd name="connsiteY2" fmla="*/ 615142 h 1149840"/>
                <a:gd name="connsiteX3" fmla="*/ 1271847 w 1271847"/>
                <a:gd name="connsiteY3" fmla="*/ 0 h 11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847" h="1149840">
                  <a:moveTo>
                    <a:pt x="0" y="1138844"/>
                  </a:moveTo>
                  <a:cubicBezTo>
                    <a:pt x="165561" y="1153391"/>
                    <a:pt x="331123" y="1167939"/>
                    <a:pt x="507076" y="1080655"/>
                  </a:cubicBezTo>
                  <a:cubicBezTo>
                    <a:pt x="683029" y="993371"/>
                    <a:pt x="928254" y="795251"/>
                    <a:pt x="1055716" y="615142"/>
                  </a:cubicBezTo>
                  <a:cubicBezTo>
                    <a:pt x="1183178" y="435033"/>
                    <a:pt x="1227512" y="217516"/>
                    <a:pt x="1271847" y="0"/>
                  </a:cubicBezTo>
                </a:path>
              </a:pathLst>
            </a:custGeom>
            <a:noFill/>
            <a:ln w="12700" cap="flat" cmpd="sng" algn="ctr">
              <a:solidFill>
                <a:srgbClr val="3866A8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E2A6717-235B-924E-9355-C81BB4B8B90E}"/>
                </a:ext>
              </a:extLst>
            </p:cNvPr>
            <p:cNvSpPr txBox="1"/>
            <p:nvPr/>
          </p:nvSpPr>
          <p:spPr>
            <a:xfrm>
              <a:off x="484344" y="1368682"/>
              <a:ext cx="17179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High </a:t>
              </a:r>
              <a:r>
                <a:rPr kumimoji="0" lang="fr-FR" sz="13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pumping</a:t>
              </a:r>
              <a:r>
                <a:rPr kumimoji="0" lang="fr-FR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71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Standard vs. </a:t>
            </a:r>
            <a:r>
              <a:rPr lang="fr-FR" dirty="0" err="1"/>
              <a:t>Pressurized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79B3401C-CB2F-BA42-8BAB-B2E1446148D8}"/>
              </a:ext>
            </a:extLst>
          </p:cNvPr>
          <p:cNvGrpSpPr/>
          <p:nvPr/>
        </p:nvGrpSpPr>
        <p:grpSpPr>
          <a:xfrm>
            <a:off x="1271744" y="921253"/>
            <a:ext cx="6504916" cy="3806049"/>
            <a:chOff x="467544" y="1416479"/>
            <a:chExt cx="7964438" cy="4540573"/>
          </a:xfrm>
        </p:grpSpPr>
        <p:sp>
          <p:nvSpPr>
            <p:cNvPr id="74" name="Rectangle 60">
              <a:extLst>
                <a:ext uri="{FF2B5EF4-FFF2-40B4-BE49-F238E27FC236}">
                  <a16:creationId xmlns:a16="http://schemas.microsoft.com/office/drawing/2014/main" id="{48B5C8EB-6324-4245-8A85-5299688A2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32" y="2876289"/>
              <a:ext cx="3175" cy="31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75" name="Rectangle 56">
              <a:extLst>
                <a:ext uri="{FF2B5EF4-FFF2-40B4-BE49-F238E27FC236}">
                  <a16:creationId xmlns:a16="http://schemas.microsoft.com/office/drawing/2014/main" id="{DA6F7B4D-6284-3244-8138-8A60CE30C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44" y="2344476"/>
              <a:ext cx="2709863" cy="1155700"/>
            </a:xfrm>
            <a:prstGeom prst="rect">
              <a:avLst/>
            </a:prstGeom>
            <a:solidFill>
              <a:srgbClr val="D4E5F7"/>
            </a:solidFill>
            <a:ln w="76200">
              <a:solidFill>
                <a:srgbClr val="191919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320">
              <a:extLst>
                <a:ext uri="{FF2B5EF4-FFF2-40B4-BE49-F238E27FC236}">
                  <a16:creationId xmlns:a16="http://schemas.microsoft.com/office/drawing/2014/main" id="{FD80B7C3-C11C-A948-AA72-5FA7332F1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007" y="2696901"/>
              <a:ext cx="1566863" cy="1588"/>
            </a:xfrm>
            <a:prstGeom prst="line">
              <a:avLst/>
            </a:prstGeom>
            <a:noFill/>
            <a:ln w="1158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77" name="Line 321">
              <a:extLst>
                <a:ext uri="{FF2B5EF4-FFF2-40B4-BE49-F238E27FC236}">
                  <a16:creationId xmlns:a16="http://schemas.microsoft.com/office/drawing/2014/main" id="{5D2FB947-314C-9045-AC75-922FAB8C0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8119" y="3154101"/>
              <a:ext cx="1566863" cy="1588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78" name="Rectangle 322">
              <a:extLst>
                <a:ext uri="{FF2B5EF4-FFF2-40B4-BE49-F238E27FC236}">
                  <a16:creationId xmlns:a16="http://schemas.microsoft.com/office/drawing/2014/main" id="{9B217717-B129-C948-9BB6-9B445E7B4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669" y="2240839"/>
              <a:ext cx="176213" cy="411611"/>
            </a:xfrm>
            <a:prstGeom prst="rect">
              <a:avLst/>
            </a:prstGeom>
            <a:solidFill>
              <a:srgbClr val="D5F3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79" name="Line 323">
              <a:extLst>
                <a:ext uri="{FF2B5EF4-FFF2-40B4-BE49-F238E27FC236}">
                  <a16:creationId xmlns:a16="http://schemas.microsoft.com/office/drawing/2014/main" id="{0BA0C808-5510-A74B-B5AB-DBBA7768E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6082" y="2240839"/>
              <a:ext cx="1588" cy="514798"/>
            </a:xfrm>
            <a:prstGeom prst="line">
              <a:avLst/>
            </a:prstGeom>
            <a:noFill/>
            <a:ln w="682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80" name="Text Box 28">
              <a:extLst>
                <a:ext uri="{FF2B5EF4-FFF2-40B4-BE49-F238E27FC236}">
                  <a16:creationId xmlns:a16="http://schemas.microsoft.com/office/drawing/2014/main" id="{8A7C316C-A7E3-2A4E-9B7E-CDC5226FC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1416479"/>
              <a:ext cx="3352800" cy="440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6858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972AB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Standard PECVD</a:t>
              </a:r>
            </a:p>
          </p:txBody>
        </p:sp>
        <p:sp>
          <p:nvSpPr>
            <p:cNvPr id="81" name="Rectangle 341">
              <a:extLst>
                <a:ext uri="{FF2B5EF4-FFF2-40B4-BE49-F238E27FC236}">
                  <a16:creationId xmlns:a16="http://schemas.microsoft.com/office/drawing/2014/main" id="{A0B58C7C-FE2D-1F4F-B473-746604A3D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603" y="3498122"/>
              <a:ext cx="872426" cy="622081"/>
            </a:xfrm>
            <a:prstGeom prst="rect">
              <a:avLst/>
            </a:prstGeom>
            <a:solidFill>
              <a:srgbClr val="2980B9"/>
            </a:solidFill>
            <a:ln w="523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82" name="Rectangle 342">
              <a:extLst>
                <a:ext uri="{FF2B5EF4-FFF2-40B4-BE49-F238E27FC236}">
                  <a16:creationId xmlns:a16="http://schemas.microsoft.com/office/drawing/2014/main" id="{96BB1A9C-78A9-0E4C-9B1A-6FEE30106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092" y="3427742"/>
              <a:ext cx="819150" cy="719895"/>
            </a:xfrm>
            <a:prstGeom prst="rect">
              <a:avLst/>
            </a:prstGeom>
            <a:solidFill>
              <a:srgbClr val="D4E5F7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grpSp>
          <p:nvGrpSpPr>
            <p:cNvPr id="83" name="Grouper 37">
              <a:extLst>
                <a:ext uri="{FF2B5EF4-FFF2-40B4-BE49-F238E27FC236}">
                  <a16:creationId xmlns:a16="http://schemas.microsoft.com/office/drawing/2014/main" id="{50D08577-19E8-FB4E-A1C0-2A053F56EEDD}"/>
                </a:ext>
              </a:extLst>
            </p:cNvPr>
            <p:cNvGrpSpPr/>
            <p:nvPr/>
          </p:nvGrpSpPr>
          <p:grpSpPr>
            <a:xfrm>
              <a:off x="1458889" y="3668444"/>
              <a:ext cx="1152128" cy="288032"/>
              <a:chOff x="1547664" y="3121256"/>
              <a:chExt cx="1152128" cy="288032"/>
            </a:xfrm>
          </p:grpSpPr>
          <p:sp>
            <p:nvSpPr>
              <p:cNvPr id="135" name="Rectangle 341">
                <a:extLst>
                  <a:ext uri="{FF2B5EF4-FFF2-40B4-BE49-F238E27FC236}">
                    <a16:creationId xmlns:a16="http://schemas.microsoft.com/office/drawing/2014/main" id="{4511DB15-4937-FA43-9B7D-E468B27B1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664" y="3121256"/>
                <a:ext cx="1152128" cy="288032"/>
              </a:xfrm>
              <a:prstGeom prst="rect">
                <a:avLst/>
              </a:prstGeom>
              <a:solidFill>
                <a:srgbClr val="2980B9"/>
              </a:solidFill>
              <a:ln w="523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cxnSp>
            <p:nvCxnSpPr>
              <p:cNvPr id="136" name="Connecteur droit 135">
                <a:extLst>
                  <a:ext uri="{FF2B5EF4-FFF2-40B4-BE49-F238E27FC236}">
                    <a16:creationId xmlns:a16="http://schemas.microsoft.com/office/drawing/2014/main" id="{B69EA0C9-76B1-3949-B6F8-DB8FABC37A9C}"/>
                  </a:ext>
                </a:extLst>
              </p:cNvPr>
              <p:cNvCxnSpPr/>
              <p:nvPr/>
            </p:nvCxnSpPr>
            <p:spPr>
              <a:xfrm flipV="1">
                <a:off x="1547664" y="3140968"/>
                <a:ext cx="1152128" cy="254851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Connecteur droit 136">
                <a:extLst>
                  <a:ext uri="{FF2B5EF4-FFF2-40B4-BE49-F238E27FC236}">
                    <a16:creationId xmlns:a16="http://schemas.microsoft.com/office/drawing/2014/main" id="{F7DCDD74-76B6-FE4E-A7E0-4AD5652B9693}"/>
                  </a:ext>
                </a:extLst>
              </p:cNvPr>
              <p:cNvCxnSpPr/>
              <p:nvPr/>
            </p:nvCxnSpPr>
            <p:spPr>
              <a:xfrm>
                <a:off x="1547664" y="3140968"/>
                <a:ext cx="1152128" cy="26832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4" name="Triangle isocèle 104">
              <a:extLst>
                <a:ext uri="{FF2B5EF4-FFF2-40B4-BE49-F238E27FC236}">
                  <a16:creationId xmlns:a16="http://schemas.microsoft.com/office/drawing/2014/main" id="{E6BAA50A-253C-EB41-9B74-5977E8E43926}"/>
                </a:ext>
              </a:extLst>
            </p:cNvPr>
            <p:cNvSpPr/>
            <p:nvPr/>
          </p:nvSpPr>
          <p:spPr>
            <a:xfrm rot="10800000">
              <a:off x="1783581" y="4147637"/>
              <a:ext cx="539750" cy="421135"/>
            </a:xfrm>
            <a:prstGeom prst="triangle">
              <a:avLst/>
            </a:prstGeom>
            <a:noFill/>
            <a:ln w="28575" cap="flat" cmpd="sng" algn="ctr">
              <a:solidFill>
                <a:srgbClr val="2C3E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0414F19-F972-2542-9CDF-C268521005B5}"/>
                </a:ext>
              </a:extLst>
            </p:cNvPr>
            <p:cNvSpPr/>
            <p:nvPr/>
          </p:nvSpPr>
          <p:spPr>
            <a:xfrm>
              <a:off x="1719085" y="4573355"/>
              <a:ext cx="591156" cy="312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TMP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86" name="Rectangle à coins arrondis 85">
              <a:extLst>
                <a:ext uri="{FF2B5EF4-FFF2-40B4-BE49-F238E27FC236}">
                  <a16:creationId xmlns:a16="http://schemas.microsoft.com/office/drawing/2014/main" id="{684CFFA3-4ECD-C543-9989-4D7C6D58463E}"/>
                </a:ext>
              </a:extLst>
            </p:cNvPr>
            <p:cNvSpPr/>
            <p:nvPr/>
          </p:nvSpPr>
          <p:spPr>
            <a:xfrm>
              <a:off x="1230955" y="2751406"/>
              <a:ext cx="1598058" cy="336136"/>
            </a:xfrm>
            <a:prstGeom prst="roundRect">
              <a:avLst/>
            </a:prstGeom>
            <a:solidFill>
              <a:srgbClr val="C1A1E3"/>
            </a:solidFill>
            <a:ln w="6350" cap="flat" cmpd="sng" algn="ctr">
              <a:solidFill>
                <a:srgbClr val="9BBB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F3F8B"/>
                  </a:solidFill>
                  <a:effectLst/>
                  <a:uLnTx/>
                  <a:uFillTx/>
                  <a:latin typeface="Arial" panose="020B0604020202020204" pitchFamily="34" charset="0"/>
                  <a:ea typeface="굴림" pitchFamily="-112" charset="-127"/>
                  <a:cs typeface="Arial" panose="020B0604020202020204" pitchFamily="34" charset="0"/>
                </a:rPr>
                <a:t>PLASMA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7" name="Grouper 44">
              <a:extLst>
                <a:ext uri="{FF2B5EF4-FFF2-40B4-BE49-F238E27FC236}">
                  <a16:creationId xmlns:a16="http://schemas.microsoft.com/office/drawing/2014/main" id="{49866DBD-71D6-BD4A-9A0F-BE2DA000C5BD}"/>
                </a:ext>
              </a:extLst>
            </p:cNvPr>
            <p:cNvGrpSpPr/>
            <p:nvPr/>
          </p:nvGrpSpPr>
          <p:grpSpPr>
            <a:xfrm>
              <a:off x="2832707" y="2212858"/>
              <a:ext cx="2494886" cy="1328098"/>
              <a:chOff x="2933165" y="1644566"/>
              <a:chExt cx="2494886" cy="1328098"/>
            </a:xfrm>
          </p:grpSpPr>
          <p:sp>
            <p:nvSpPr>
              <p:cNvPr id="132" name="Text Box 1">
                <a:extLst>
                  <a:ext uri="{FF2B5EF4-FFF2-40B4-BE49-F238E27FC236}">
                    <a16:creationId xmlns:a16="http://schemas.microsoft.com/office/drawing/2014/main" id="{96CE750D-E53E-B242-AAE1-3302E1E774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9861" y="1644566"/>
                <a:ext cx="1728190" cy="1328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9C1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alt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53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Cold walls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53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300°C</a:t>
                </a:r>
              </a:p>
            </p:txBody>
          </p:sp>
          <p:cxnSp>
            <p:nvCxnSpPr>
              <p:cNvPr id="133" name="Connecteur en angle 132">
                <a:extLst>
                  <a:ext uri="{FF2B5EF4-FFF2-40B4-BE49-F238E27FC236}">
                    <a16:creationId xmlns:a16="http://schemas.microsoft.com/office/drawing/2014/main" id="{DDCBC326-3B2F-E34D-8391-AE7C2EF7420F}"/>
                  </a:ext>
                </a:extLst>
              </p:cNvPr>
              <p:cNvCxnSpPr/>
              <p:nvPr/>
            </p:nvCxnSpPr>
            <p:spPr>
              <a:xfrm rot="10800000" flipV="1">
                <a:off x="3506468" y="1793675"/>
                <a:ext cx="474983" cy="286757"/>
              </a:xfrm>
              <a:prstGeom prst="bentConnector3">
                <a:avLst>
                  <a:gd name="adj1" fmla="val 43316"/>
                </a:avLst>
              </a:prstGeom>
              <a:noFill/>
              <a:ln w="31750" cap="flat" cmpd="sng" algn="ctr">
                <a:solidFill>
                  <a:srgbClr val="2C3E50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134" name="Connecteur en angle 133">
                <a:extLst>
                  <a:ext uri="{FF2B5EF4-FFF2-40B4-BE49-F238E27FC236}">
                    <a16:creationId xmlns:a16="http://schemas.microsoft.com/office/drawing/2014/main" id="{00D22050-6036-5E42-BE04-7B3F5616D20F}"/>
                  </a:ext>
                </a:extLst>
              </p:cNvPr>
              <p:cNvCxnSpPr/>
              <p:nvPr/>
            </p:nvCxnSpPr>
            <p:spPr>
              <a:xfrm rot="10800000">
                <a:off x="2933165" y="2585808"/>
                <a:ext cx="1134780" cy="195120"/>
              </a:xfrm>
              <a:prstGeom prst="bentConnector3">
                <a:avLst>
                  <a:gd name="adj1" fmla="val 26125"/>
                </a:avLst>
              </a:prstGeom>
              <a:noFill/>
              <a:ln w="31750" cap="flat" cmpd="sng" algn="ctr">
                <a:solidFill>
                  <a:srgbClr val="2C3E50"/>
                </a:solidFill>
                <a:prstDash val="solid"/>
                <a:miter lim="800000"/>
                <a:tailEnd type="arrow"/>
              </a:ln>
              <a:effectLst/>
            </p:spPr>
          </p:cxnSp>
        </p:grpSp>
        <p:grpSp>
          <p:nvGrpSpPr>
            <p:cNvPr id="88" name="Grouper 8">
              <a:extLst>
                <a:ext uri="{FF2B5EF4-FFF2-40B4-BE49-F238E27FC236}">
                  <a16:creationId xmlns:a16="http://schemas.microsoft.com/office/drawing/2014/main" id="{FBF07FC9-CB5B-8E4D-9D59-5F8E90BC9E90}"/>
                </a:ext>
              </a:extLst>
            </p:cNvPr>
            <p:cNvGrpSpPr/>
            <p:nvPr/>
          </p:nvGrpSpPr>
          <p:grpSpPr>
            <a:xfrm>
              <a:off x="5460182" y="1416479"/>
              <a:ext cx="2971800" cy="3468975"/>
              <a:chOff x="5560640" y="1416479"/>
              <a:chExt cx="2971800" cy="3468975"/>
            </a:xfrm>
          </p:grpSpPr>
          <p:sp>
            <p:nvSpPr>
              <p:cNvPr id="109" name="Triangle isocèle 129">
                <a:extLst>
                  <a:ext uri="{FF2B5EF4-FFF2-40B4-BE49-F238E27FC236}">
                    <a16:creationId xmlns:a16="http://schemas.microsoft.com/office/drawing/2014/main" id="{27037F28-6AE9-E241-8BDC-DE3BC67A9B82}"/>
                  </a:ext>
                </a:extLst>
              </p:cNvPr>
              <p:cNvSpPr/>
              <p:nvPr/>
            </p:nvSpPr>
            <p:spPr>
              <a:xfrm rot="10800000">
                <a:off x="5940152" y="4152220"/>
                <a:ext cx="467007" cy="421135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2C3E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Text Box 14">
                <a:extLst>
                  <a:ext uri="{FF2B5EF4-FFF2-40B4-BE49-F238E27FC236}">
                    <a16:creationId xmlns:a16="http://schemas.microsoft.com/office/drawing/2014/main" id="{C8FD376A-16C3-0B49-8DF6-909584ECE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0640" y="1416479"/>
                <a:ext cx="2971800" cy="771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6858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972AB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CORIAL Pressurized Reactor</a:t>
                </a:r>
              </a:p>
            </p:txBody>
          </p:sp>
          <p:sp>
            <p:nvSpPr>
              <p:cNvPr id="111" name="Rectangle 357">
                <a:extLst>
                  <a:ext uri="{FF2B5EF4-FFF2-40B4-BE49-F238E27FC236}">
                    <a16:creationId xmlns:a16="http://schemas.microsoft.com/office/drawing/2014/main" id="{61E6ECCF-181A-C24A-968A-59D6BAC05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5048" y="2344476"/>
                <a:ext cx="2709863" cy="1155700"/>
              </a:xfrm>
              <a:prstGeom prst="rect">
                <a:avLst/>
              </a:prstGeom>
              <a:solidFill>
                <a:srgbClr val="D4E5F7"/>
              </a:solidFill>
              <a:ln w="76200">
                <a:solidFill>
                  <a:srgbClr val="19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Line 359">
                <a:extLst>
                  <a:ext uri="{FF2B5EF4-FFF2-40B4-BE49-F238E27FC236}">
                    <a16:creationId xmlns:a16="http://schemas.microsoft.com/office/drawing/2014/main" id="{29400BE4-67AD-E14C-885D-F6E53F7E4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0257" y="2771514"/>
                <a:ext cx="1566863" cy="1173"/>
              </a:xfrm>
              <a:prstGeom prst="line">
                <a:avLst/>
              </a:prstGeom>
              <a:noFill/>
              <a:ln w="1158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113" name="Line 360">
                <a:extLst>
                  <a:ext uri="{FF2B5EF4-FFF2-40B4-BE49-F238E27FC236}">
                    <a16:creationId xmlns:a16="http://schemas.microsoft.com/office/drawing/2014/main" id="{2BA8E4D7-B7D9-FD40-AB14-B8CB52EC7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449" y="3077901"/>
                <a:ext cx="1595438" cy="1173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114" name="Rectangle 361">
                <a:extLst>
                  <a:ext uri="{FF2B5EF4-FFF2-40B4-BE49-F238E27FC236}">
                    <a16:creationId xmlns:a16="http://schemas.microsoft.com/office/drawing/2014/main" id="{2C48C6FA-E4BC-0D43-B891-8BDC76E15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4573" y="2240839"/>
                <a:ext cx="176213" cy="484636"/>
              </a:xfrm>
              <a:prstGeom prst="rect">
                <a:avLst/>
              </a:prstGeom>
              <a:solidFill>
                <a:srgbClr val="D5F3FF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115" name="Line 362">
                <a:extLst>
                  <a:ext uri="{FF2B5EF4-FFF2-40B4-BE49-F238E27FC236}">
                    <a16:creationId xmlns:a16="http://schemas.microsoft.com/office/drawing/2014/main" id="{E7356430-23CC-6446-B1E4-800C4406C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6648" y="2247748"/>
                <a:ext cx="0" cy="507889"/>
              </a:xfrm>
              <a:prstGeom prst="line">
                <a:avLst/>
              </a:prstGeom>
              <a:noFill/>
              <a:ln w="682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116" name="Rectangle 381">
                <a:extLst>
                  <a:ext uri="{FF2B5EF4-FFF2-40B4-BE49-F238E27FC236}">
                    <a16:creationId xmlns:a16="http://schemas.microsoft.com/office/drawing/2014/main" id="{3F213D69-A2E3-4D4D-A29C-F5E9FB041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448" y="2712776"/>
                <a:ext cx="1877268" cy="419099"/>
              </a:xfrm>
              <a:prstGeom prst="rect">
                <a:avLst/>
              </a:prstGeom>
              <a:noFill/>
              <a:ln w="38100">
                <a:solidFill>
                  <a:srgbClr val="08176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117" name="Line 391">
                <a:extLst>
                  <a:ext uri="{FF2B5EF4-FFF2-40B4-BE49-F238E27FC236}">
                    <a16:creationId xmlns:a16="http://schemas.microsoft.com/office/drawing/2014/main" id="{D49C3071-EABC-0D4C-AC32-D9AAF55D5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3998" y="2920739"/>
                <a:ext cx="1687513" cy="0"/>
              </a:xfrm>
              <a:prstGeom prst="line">
                <a:avLst/>
              </a:prstGeom>
              <a:noFill/>
              <a:ln w="38100">
                <a:solidFill>
                  <a:srgbClr val="C0392B">
                    <a:lumMod val="20000"/>
                    <a:lumOff val="8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118" name="Rectangle 341">
                <a:extLst>
                  <a:ext uri="{FF2B5EF4-FFF2-40B4-BE49-F238E27FC236}">
                    <a16:creationId xmlns:a16="http://schemas.microsoft.com/office/drawing/2014/main" id="{53EBDC42-45B3-0645-A789-0F0AF62F1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0435" y="3498122"/>
                <a:ext cx="872426" cy="622081"/>
              </a:xfrm>
              <a:prstGeom prst="rect">
                <a:avLst/>
              </a:prstGeom>
              <a:solidFill>
                <a:srgbClr val="2980B9"/>
              </a:solidFill>
              <a:ln w="523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119" name="Rectangle 342">
                <a:extLst>
                  <a:ext uri="{FF2B5EF4-FFF2-40B4-BE49-F238E27FC236}">
                    <a16:creationId xmlns:a16="http://schemas.microsoft.com/office/drawing/2014/main" id="{7DCBECF7-5CDB-7A43-9776-4936B0D53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6924" y="3427742"/>
                <a:ext cx="819150" cy="719895"/>
              </a:xfrm>
              <a:prstGeom prst="rect">
                <a:avLst/>
              </a:prstGeom>
              <a:solidFill>
                <a:srgbClr val="D4E5F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grpSp>
            <p:nvGrpSpPr>
              <p:cNvPr id="120" name="Grouper 56">
                <a:extLst>
                  <a:ext uri="{FF2B5EF4-FFF2-40B4-BE49-F238E27FC236}">
                    <a16:creationId xmlns:a16="http://schemas.microsoft.com/office/drawing/2014/main" id="{440BEF58-767D-F846-BFCA-69E595E4663E}"/>
                  </a:ext>
                </a:extLst>
              </p:cNvPr>
              <p:cNvGrpSpPr/>
              <p:nvPr/>
            </p:nvGrpSpPr>
            <p:grpSpPr>
              <a:xfrm>
                <a:off x="6572721" y="3668444"/>
                <a:ext cx="1152128" cy="288032"/>
                <a:chOff x="1547664" y="3121256"/>
                <a:chExt cx="1152128" cy="288032"/>
              </a:xfrm>
            </p:grpSpPr>
            <p:sp>
              <p:nvSpPr>
                <p:cNvPr id="129" name="Rectangle 341">
                  <a:extLst>
                    <a:ext uri="{FF2B5EF4-FFF2-40B4-BE49-F238E27FC236}">
                      <a16:creationId xmlns:a16="http://schemas.microsoft.com/office/drawing/2014/main" id="{3ADB74CF-517E-1344-AF93-382439B9F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7664" y="3121256"/>
                  <a:ext cx="1152128" cy="288032"/>
                </a:xfrm>
                <a:prstGeom prst="rect">
                  <a:avLst/>
                </a:prstGeom>
                <a:solidFill>
                  <a:srgbClr val="2980B9"/>
                </a:solidFill>
                <a:ln w="523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-106" charset="0"/>
                    <a:ea typeface="Arial" pitchFamily="-106" charset="0"/>
                    <a:cs typeface="Arial" pitchFamily="-106" charset="0"/>
                  </a:endParaRPr>
                </a:p>
              </p:txBody>
            </p:sp>
            <p:cxnSp>
              <p:nvCxnSpPr>
                <p:cNvPr id="130" name="Connecteur droit 129">
                  <a:extLst>
                    <a:ext uri="{FF2B5EF4-FFF2-40B4-BE49-F238E27FC236}">
                      <a16:creationId xmlns:a16="http://schemas.microsoft.com/office/drawing/2014/main" id="{6927D7FB-C2DC-5F40-A19D-06F4536453AD}"/>
                    </a:ext>
                  </a:extLst>
                </p:cNvPr>
                <p:cNvCxnSpPr/>
                <p:nvPr/>
              </p:nvCxnSpPr>
              <p:spPr>
                <a:xfrm flipV="1">
                  <a:off x="1547664" y="3140968"/>
                  <a:ext cx="1152128" cy="2548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1" name="Connecteur droit 130">
                  <a:extLst>
                    <a:ext uri="{FF2B5EF4-FFF2-40B4-BE49-F238E27FC236}">
                      <a16:creationId xmlns:a16="http://schemas.microsoft.com/office/drawing/2014/main" id="{157C861E-C88B-0C4B-80EC-9496BA56FF4A}"/>
                    </a:ext>
                  </a:extLst>
                </p:cNvPr>
                <p:cNvCxnSpPr/>
                <p:nvPr/>
              </p:nvCxnSpPr>
              <p:spPr>
                <a:xfrm>
                  <a:off x="1547664" y="3140968"/>
                  <a:ext cx="1152128" cy="2683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21" name="Triangle isocèle 141">
                <a:extLst>
                  <a:ext uri="{FF2B5EF4-FFF2-40B4-BE49-F238E27FC236}">
                    <a16:creationId xmlns:a16="http://schemas.microsoft.com/office/drawing/2014/main" id="{B7C7D3C2-248B-294E-BC50-86483555A9ED}"/>
                  </a:ext>
                </a:extLst>
              </p:cNvPr>
              <p:cNvSpPr/>
              <p:nvPr/>
            </p:nvSpPr>
            <p:spPr>
              <a:xfrm rot="10800000">
                <a:off x="6897413" y="4147637"/>
                <a:ext cx="539750" cy="421135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2C3E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7E6BF24-F610-7E4D-BE1A-8E8528D00A6F}"/>
                  </a:ext>
                </a:extLst>
              </p:cNvPr>
              <p:cNvSpPr/>
              <p:nvPr/>
            </p:nvSpPr>
            <p:spPr>
              <a:xfrm>
                <a:off x="6832917" y="4573356"/>
                <a:ext cx="591156" cy="312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TMP</a:t>
                </a:r>
                <a:endPara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D9CF7BB-0166-2B40-8156-9F81C4386D8E}"/>
                  </a:ext>
                </a:extLst>
              </p:cNvPr>
              <p:cNvSpPr/>
              <p:nvPr/>
            </p:nvSpPr>
            <p:spPr>
              <a:xfrm>
                <a:off x="5806991" y="2356638"/>
                <a:ext cx="438068" cy="312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P2</a:t>
                </a:r>
                <a:endPara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6897CDE-5EB4-0548-9D06-4E2783774E48}"/>
                  </a:ext>
                </a:extLst>
              </p:cNvPr>
              <p:cNvSpPr/>
              <p:nvPr/>
            </p:nvSpPr>
            <p:spPr>
              <a:xfrm>
                <a:off x="6019800" y="2696901"/>
                <a:ext cx="298648" cy="1450736"/>
              </a:xfrm>
              <a:prstGeom prst="rect">
                <a:avLst/>
              </a:prstGeom>
              <a:solidFill>
                <a:srgbClr val="2980B9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BBBAAF0-2E55-0541-A940-36820705BB69}"/>
                  </a:ext>
                </a:extLst>
              </p:cNvPr>
              <p:cNvSpPr/>
              <p:nvPr/>
            </p:nvSpPr>
            <p:spPr>
              <a:xfrm>
                <a:off x="7897068" y="2696024"/>
                <a:ext cx="298648" cy="435851"/>
              </a:xfrm>
              <a:prstGeom prst="rect">
                <a:avLst/>
              </a:prstGeom>
              <a:solidFill>
                <a:srgbClr val="2980B9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C2526C2-969D-1C4D-AC12-195FED64F7EC}"/>
                  </a:ext>
                </a:extLst>
              </p:cNvPr>
              <p:cNvSpPr/>
              <p:nvPr/>
            </p:nvSpPr>
            <p:spPr>
              <a:xfrm>
                <a:off x="5940153" y="3061188"/>
                <a:ext cx="438068" cy="312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P1</a:t>
                </a:r>
                <a:endPara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8669EE4-03B4-074E-BED8-AE930610B0AD}"/>
                  </a:ext>
                </a:extLst>
              </p:cNvPr>
              <p:cNvSpPr/>
              <p:nvPr/>
            </p:nvSpPr>
            <p:spPr>
              <a:xfrm>
                <a:off x="5784325" y="4573356"/>
                <a:ext cx="677515" cy="312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Roots</a:t>
                </a:r>
                <a:endPara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8" name="Rectangle à coins arrondis 127">
                <a:extLst>
                  <a:ext uri="{FF2B5EF4-FFF2-40B4-BE49-F238E27FC236}">
                    <a16:creationId xmlns:a16="http://schemas.microsoft.com/office/drawing/2014/main" id="{90404506-F484-334D-B572-AAF15E583B27}"/>
                  </a:ext>
                </a:extLst>
              </p:cNvPr>
              <p:cNvSpPr/>
              <p:nvPr/>
            </p:nvSpPr>
            <p:spPr>
              <a:xfrm>
                <a:off x="6318449" y="2810974"/>
                <a:ext cx="1595438" cy="234447"/>
              </a:xfrm>
              <a:prstGeom prst="roundRect">
                <a:avLst/>
              </a:prstGeom>
              <a:solidFill>
                <a:srgbClr val="C1A1E3"/>
              </a:solidFill>
              <a:ln w="6350" cap="flat" cmpd="sng" algn="ctr">
                <a:solidFill>
                  <a:srgbClr val="9BBB5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F3F8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itchFamily="-112" charset="-127"/>
                    <a:cs typeface="Arial" panose="020B0604020202020204" pitchFamily="34" charset="0"/>
                  </a:rPr>
                  <a:t>PLASMA</a:t>
                </a:r>
                <a:endPara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9" name="Rectangle à coins arrondis 88">
              <a:extLst>
                <a:ext uri="{FF2B5EF4-FFF2-40B4-BE49-F238E27FC236}">
                  <a16:creationId xmlns:a16="http://schemas.microsoft.com/office/drawing/2014/main" id="{D8721A48-BBFF-1B46-8ED1-75609F15EF77}"/>
                </a:ext>
              </a:extLst>
            </p:cNvPr>
            <p:cNvSpPr/>
            <p:nvPr/>
          </p:nvSpPr>
          <p:spPr>
            <a:xfrm>
              <a:off x="943150" y="5013176"/>
              <a:ext cx="2115899" cy="943876"/>
            </a:xfrm>
            <a:prstGeom prst="roundRect">
              <a:avLst/>
            </a:prstGeom>
            <a:solidFill>
              <a:srgbClr val="86868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Outgasing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from the cold walls leads to </a:t>
              </a:r>
            </a:p>
            <a:p>
              <a:pPr marL="0" marR="0" lvl="0" indent="0" algn="ctr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film contamination</a:t>
              </a:r>
            </a:p>
          </p:txBody>
        </p:sp>
        <p:sp>
          <p:nvSpPr>
            <p:cNvPr id="90" name="Rectangle à coins arrondis 89">
              <a:extLst>
                <a:ext uri="{FF2B5EF4-FFF2-40B4-BE49-F238E27FC236}">
                  <a16:creationId xmlns:a16="http://schemas.microsoft.com/office/drawing/2014/main" id="{C943D7B4-4C14-9545-A2CA-6BEE58AF4391}"/>
                </a:ext>
              </a:extLst>
            </p:cNvPr>
            <p:cNvSpPr/>
            <p:nvPr/>
          </p:nvSpPr>
          <p:spPr>
            <a:xfrm>
              <a:off x="5623670" y="5013176"/>
              <a:ext cx="2802449" cy="943876"/>
            </a:xfrm>
            <a:prstGeom prst="roundRect">
              <a:avLst/>
            </a:prstGeom>
            <a:solidFill>
              <a:srgbClr val="86868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P1 &gt;&gt; P2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leads to</a:t>
              </a:r>
            </a:p>
            <a:p>
              <a:pPr marL="0" marR="0" lvl="0" indent="0" algn="ctr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 film contamination</a:t>
              </a:r>
            </a:p>
            <a:p>
              <a:pPr marL="0" marR="0" lvl="0" indent="0" algn="ctr" defTabSz="66675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  <a:r>
                <a:rPr kumimoji="0" lang="en-US" sz="1100" b="0" i="1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is pumped away by TMP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91" name="Grouper 93">
              <a:extLst>
                <a:ext uri="{FF2B5EF4-FFF2-40B4-BE49-F238E27FC236}">
                  <a16:creationId xmlns:a16="http://schemas.microsoft.com/office/drawing/2014/main" id="{4A15AF95-119F-0B4B-8C36-5DFC59C88ED7}"/>
                </a:ext>
              </a:extLst>
            </p:cNvPr>
            <p:cNvGrpSpPr/>
            <p:nvPr/>
          </p:nvGrpSpPr>
          <p:grpSpPr>
            <a:xfrm>
              <a:off x="7056190" y="3196419"/>
              <a:ext cx="1338257" cy="357988"/>
              <a:chOff x="7156648" y="2980395"/>
              <a:chExt cx="1338257" cy="357988"/>
            </a:xfrm>
          </p:grpSpPr>
          <p:grpSp>
            <p:nvGrpSpPr>
              <p:cNvPr id="105" name="Grouper 85">
                <a:extLst>
                  <a:ext uri="{FF2B5EF4-FFF2-40B4-BE49-F238E27FC236}">
                    <a16:creationId xmlns:a16="http://schemas.microsoft.com/office/drawing/2014/main" id="{53B07C81-E0A7-EF4E-AA0B-9B3FEB6A3F08}"/>
                  </a:ext>
                </a:extLst>
              </p:cNvPr>
              <p:cNvGrpSpPr/>
              <p:nvPr/>
            </p:nvGrpSpPr>
            <p:grpSpPr>
              <a:xfrm>
                <a:off x="7156648" y="3016093"/>
                <a:ext cx="1298377" cy="322290"/>
                <a:chOff x="7156648" y="2689225"/>
                <a:chExt cx="1298377" cy="322290"/>
              </a:xfrm>
            </p:grpSpPr>
            <p:cxnSp>
              <p:nvCxnSpPr>
                <p:cNvPr id="107" name="Connecteur droit 106">
                  <a:extLst>
                    <a:ext uri="{FF2B5EF4-FFF2-40B4-BE49-F238E27FC236}">
                      <a16:creationId xmlns:a16="http://schemas.microsoft.com/office/drawing/2014/main" id="{EDE40192-4054-6B47-BE20-48F17D32B63C}"/>
                    </a:ext>
                  </a:extLst>
                </p:cNvPr>
                <p:cNvCxnSpPr/>
                <p:nvPr/>
              </p:nvCxnSpPr>
              <p:spPr>
                <a:xfrm flipH="1">
                  <a:off x="7156648" y="2693457"/>
                  <a:ext cx="1298377" cy="952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8" name="Connecteur droit avec flèche 107">
                  <a:extLst>
                    <a:ext uri="{FF2B5EF4-FFF2-40B4-BE49-F238E27FC236}">
                      <a16:creationId xmlns:a16="http://schemas.microsoft.com/office/drawing/2014/main" id="{FAA02B31-C118-CC47-B481-AFB2408EA3D2}"/>
                    </a:ext>
                  </a:extLst>
                </p:cNvPr>
                <p:cNvCxnSpPr/>
                <p:nvPr/>
              </p:nvCxnSpPr>
              <p:spPr>
                <a:xfrm>
                  <a:off x="7156648" y="2689225"/>
                  <a:ext cx="0" cy="32229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</p:grp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D3DFC18E-035B-A540-AAC9-55EC149DFC10}"/>
                  </a:ext>
                </a:extLst>
              </p:cNvPr>
              <p:cNvSpPr txBox="1"/>
              <p:nvPr/>
            </p:nvSpPr>
            <p:spPr>
              <a:xfrm>
                <a:off x="7960665" y="2980395"/>
                <a:ext cx="534240" cy="302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H</a:t>
                </a:r>
                <a:r>
                  <a:rPr kumimoji="0" lang="fr-FR" sz="1050" b="0" i="1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</a:t>
                </a:r>
                <a:r>
                  <a:rPr kumimoji="0" lang="fr-FR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O</a:t>
                </a:r>
              </a:p>
            </p:txBody>
          </p:sp>
        </p:grpSp>
        <p:grpSp>
          <p:nvGrpSpPr>
            <p:cNvPr id="92" name="Grouper 92">
              <a:extLst>
                <a:ext uri="{FF2B5EF4-FFF2-40B4-BE49-F238E27FC236}">
                  <a16:creationId xmlns:a16="http://schemas.microsoft.com/office/drawing/2014/main" id="{7241520E-F75E-0841-AE95-B6A61C407B23}"/>
                </a:ext>
              </a:extLst>
            </p:cNvPr>
            <p:cNvGrpSpPr/>
            <p:nvPr/>
          </p:nvGrpSpPr>
          <p:grpSpPr>
            <a:xfrm>
              <a:off x="1080816" y="3005926"/>
              <a:ext cx="2160691" cy="548481"/>
              <a:chOff x="1181274" y="2789902"/>
              <a:chExt cx="2160691" cy="548481"/>
            </a:xfrm>
          </p:grpSpPr>
          <p:grpSp>
            <p:nvGrpSpPr>
              <p:cNvPr id="98" name="Grouper 79">
                <a:extLst>
                  <a:ext uri="{FF2B5EF4-FFF2-40B4-BE49-F238E27FC236}">
                    <a16:creationId xmlns:a16="http://schemas.microsoft.com/office/drawing/2014/main" id="{53B9AEF4-BD7F-3247-A9EC-2F8336AAC9D8}"/>
                  </a:ext>
                </a:extLst>
              </p:cNvPr>
              <p:cNvGrpSpPr/>
              <p:nvPr/>
            </p:nvGrpSpPr>
            <p:grpSpPr>
              <a:xfrm>
                <a:off x="1181274" y="2789902"/>
                <a:ext cx="2022574" cy="548481"/>
                <a:chOff x="1181274" y="2437634"/>
                <a:chExt cx="2022574" cy="548481"/>
              </a:xfrm>
              <a:effectLst/>
            </p:grpSpPr>
            <p:cxnSp>
              <p:nvCxnSpPr>
                <p:cNvPr id="100" name="Connecteur droit 99">
                  <a:extLst>
                    <a:ext uri="{FF2B5EF4-FFF2-40B4-BE49-F238E27FC236}">
                      <a16:creationId xmlns:a16="http://schemas.microsoft.com/office/drawing/2014/main" id="{FCFE3255-1718-884E-996C-59FDA663A0F5}"/>
                    </a:ext>
                  </a:extLst>
                </p:cNvPr>
                <p:cNvCxnSpPr/>
                <p:nvPr/>
              </p:nvCxnSpPr>
              <p:spPr>
                <a:xfrm flipV="1">
                  <a:off x="3197082" y="2437862"/>
                  <a:ext cx="6766" cy="4513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Connecteur droit 100">
                  <a:extLst>
                    <a:ext uri="{FF2B5EF4-FFF2-40B4-BE49-F238E27FC236}">
                      <a16:creationId xmlns:a16="http://schemas.microsoft.com/office/drawing/2014/main" id="{47C6B96B-443A-AE4A-AE84-2DC569CF5A3C}"/>
                    </a:ext>
                  </a:extLst>
                </p:cNvPr>
                <p:cNvCxnSpPr/>
                <p:nvPr/>
              </p:nvCxnSpPr>
              <p:spPr>
                <a:xfrm>
                  <a:off x="1187624" y="2450561"/>
                  <a:ext cx="2009458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2" name="Connecteur droit 101">
                  <a:extLst>
                    <a:ext uri="{FF2B5EF4-FFF2-40B4-BE49-F238E27FC236}">
                      <a16:creationId xmlns:a16="http://schemas.microsoft.com/office/drawing/2014/main" id="{C4D4670B-D819-E04E-812E-196DF0875D7D}"/>
                    </a:ext>
                  </a:extLst>
                </p:cNvPr>
                <p:cNvCxnSpPr/>
                <p:nvPr/>
              </p:nvCxnSpPr>
              <p:spPr>
                <a:xfrm flipH="1" flipV="1">
                  <a:off x="1191488" y="2437634"/>
                  <a:ext cx="2902" cy="34329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3" name="Connecteur droit 102">
                  <a:extLst>
                    <a:ext uri="{FF2B5EF4-FFF2-40B4-BE49-F238E27FC236}">
                      <a16:creationId xmlns:a16="http://schemas.microsoft.com/office/drawing/2014/main" id="{6347B384-2C7F-3B4A-94D9-3AC326C4DD71}"/>
                    </a:ext>
                  </a:extLst>
                </p:cNvPr>
                <p:cNvCxnSpPr/>
                <p:nvPr/>
              </p:nvCxnSpPr>
              <p:spPr>
                <a:xfrm>
                  <a:off x="1181274" y="2780929"/>
                  <a:ext cx="990104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4" name="Connecteur droit avec flèche 103">
                  <a:extLst>
                    <a:ext uri="{FF2B5EF4-FFF2-40B4-BE49-F238E27FC236}">
                      <a16:creationId xmlns:a16="http://schemas.microsoft.com/office/drawing/2014/main" id="{73FB6F5C-7C52-B840-8254-81B0487DDA8D}"/>
                    </a:ext>
                  </a:extLst>
                </p:cNvPr>
                <p:cNvCxnSpPr/>
                <p:nvPr/>
              </p:nvCxnSpPr>
              <p:spPr>
                <a:xfrm flipH="1">
                  <a:off x="2169790" y="2770091"/>
                  <a:ext cx="1588" cy="216024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</p:grpSp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07E2670D-A61C-BC44-A729-63DB469C83AD}"/>
                  </a:ext>
                </a:extLst>
              </p:cNvPr>
              <p:cNvSpPr txBox="1"/>
              <p:nvPr/>
            </p:nvSpPr>
            <p:spPr>
              <a:xfrm>
                <a:off x="2807725" y="2974334"/>
                <a:ext cx="534240" cy="302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H</a:t>
                </a:r>
                <a:r>
                  <a:rPr kumimoji="0" lang="fr-FR" sz="1050" b="0" i="1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</a:t>
                </a:r>
                <a:r>
                  <a:rPr kumimoji="0" lang="fr-FR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O</a:t>
                </a:r>
              </a:p>
            </p:txBody>
          </p:sp>
        </p:grpSp>
        <p:grpSp>
          <p:nvGrpSpPr>
            <p:cNvPr id="93" name="Grouper 9">
              <a:extLst>
                <a:ext uri="{FF2B5EF4-FFF2-40B4-BE49-F238E27FC236}">
                  <a16:creationId xmlns:a16="http://schemas.microsoft.com/office/drawing/2014/main" id="{35888457-D2B4-E045-B7BD-362375FA25BE}"/>
                </a:ext>
              </a:extLst>
            </p:cNvPr>
            <p:cNvGrpSpPr/>
            <p:nvPr/>
          </p:nvGrpSpPr>
          <p:grpSpPr>
            <a:xfrm>
              <a:off x="4327526" y="2371376"/>
              <a:ext cx="1979175" cy="977845"/>
              <a:chOff x="4427984" y="2371376"/>
              <a:chExt cx="1979175" cy="977845"/>
            </a:xfrm>
          </p:grpSpPr>
          <p:cxnSp>
            <p:nvCxnSpPr>
              <p:cNvPr id="95" name="Connecteur en angle 94">
                <a:extLst>
                  <a:ext uri="{FF2B5EF4-FFF2-40B4-BE49-F238E27FC236}">
                    <a16:creationId xmlns:a16="http://schemas.microsoft.com/office/drawing/2014/main" id="{6BA6C586-FBE4-5540-95B2-9F465C7396B8}"/>
                  </a:ext>
                </a:extLst>
              </p:cNvPr>
              <p:cNvCxnSpPr/>
              <p:nvPr/>
            </p:nvCxnSpPr>
            <p:spPr>
              <a:xfrm>
                <a:off x="5257800" y="2371376"/>
                <a:ext cx="526525" cy="283064"/>
              </a:xfrm>
              <a:prstGeom prst="bentConnector3">
                <a:avLst>
                  <a:gd name="adj1" fmla="val 50000"/>
                </a:avLst>
              </a:prstGeom>
              <a:noFill/>
              <a:ln w="31750" cap="flat" cmpd="sng" algn="ctr">
                <a:solidFill>
                  <a:srgbClr val="2C3E50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96" name="Connecteur en angle 95">
                <a:extLst>
                  <a:ext uri="{FF2B5EF4-FFF2-40B4-BE49-F238E27FC236}">
                    <a16:creationId xmlns:a16="http://schemas.microsoft.com/office/drawing/2014/main" id="{7FEE436A-0873-7A42-A6B5-7F81330F2AD6}"/>
                  </a:ext>
                </a:extLst>
              </p:cNvPr>
              <p:cNvCxnSpPr/>
              <p:nvPr/>
            </p:nvCxnSpPr>
            <p:spPr>
              <a:xfrm flipV="1">
                <a:off x="4991100" y="3077901"/>
                <a:ext cx="1416059" cy="271320"/>
              </a:xfrm>
              <a:prstGeom prst="bentConnector3">
                <a:avLst>
                  <a:gd name="adj1" fmla="val 50000"/>
                </a:avLst>
              </a:prstGeom>
              <a:noFill/>
              <a:ln w="31750" cap="flat" cmpd="sng" algn="ctr">
                <a:solidFill>
                  <a:srgbClr val="2C3E50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97" name="Connecteur en angle 96">
                <a:extLst>
                  <a:ext uri="{FF2B5EF4-FFF2-40B4-BE49-F238E27FC236}">
                    <a16:creationId xmlns:a16="http://schemas.microsoft.com/office/drawing/2014/main" id="{6DC49753-76D6-8246-9CDF-1CFEC5ABE38B}"/>
                  </a:ext>
                </a:extLst>
              </p:cNvPr>
              <p:cNvCxnSpPr/>
              <p:nvPr/>
            </p:nvCxnSpPr>
            <p:spPr>
              <a:xfrm flipV="1">
                <a:off x="4427984" y="2789872"/>
                <a:ext cx="1895847" cy="342003"/>
              </a:xfrm>
              <a:prstGeom prst="bentConnector3">
                <a:avLst>
                  <a:gd name="adj1" fmla="val -241"/>
                </a:avLst>
              </a:prstGeom>
              <a:noFill/>
              <a:ln w="31750" cap="flat" cmpd="sng" algn="ctr">
                <a:solidFill>
                  <a:srgbClr val="2C3E50"/>
                </a:solidFill>
                <a:prstDash val="solid"/>
                <a:miter lim="800000"/>
                <a:tailEnd type="arrow"/>
              </a:ln>
              <a:effectLst/>
            </p:spPr>
          </p:cxnSp>
        </p:grp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675B5B7B-CC6D-9C4E-9B06-9C4D93423FFA}"/>
                </a:ext>
              </a:extLst>
            </p:cNvPr>
            <p:cNvSpPr/>
            <p:nvPr/>
          </p:nvSpPr>
          <p:spPr>
            <a:xfrm>
              <a:off x="4327526" y="2996778"/>
              <a:ext cx="156964" cy="184666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36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Improved</a:t>
            </a:r>
            <a:r>
              <a:rPr lang="fr-FR" dirty="0"/>
              <a:t> Film </a:t>
            </a:r>
            <a:r>
              <a:rPr lang="fr-FR" dirty="0" err="1"/>
              <a:t>Quality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5AA78FB-C995-2E41-A9AF-20F1787AA614}"/>
              </a:ext>
            </a:extLst>
          </p:cNvPr>
          <p:cNvGrpSpPr/>
          <p:nvPr/>
        </p:nvGrpSpPr>
        <p:grpSpPr>
          <a:xfrm>
            <a:off x="1825883" y="1372344"/>
            <a:ext cx="7437994" cy="3102327"/>
            <a:chOff x="-180528" y="1448213"/>
            <a:chExt cx="9298079" cy="3878153"/>
          </a:xfrm>
        </p:grpSpPr>
        <p:grpSp>
          <p:nvGrpSpPr>
            <p:cNvPr id="9" name="Grouper 54">
              <a:extLst>
                <a:ext uri="{FF2B5EF4-FFF2-40B4-BE49-F238E27FC236}">
                  <a16:creationId xmlns:a16="http://schemas.microsoft.com/office/drawing/2014/main" id="{9885CB9C-6E2C-8649-ACBD-073BEEEFC3EA}"/>
                </a:ext>
              </a:extLst>
            </p:cNvPr>
            <p:cNvGrpSpPr/>
            <p:nvPr/>
          </p:nvGrpSpPr>
          <p:grpSpPr>
            <a:xfrm>
              <a:off x="-180528" y="4206949"/>
              <a:ext cx="2431504" cy="550297"/>
              <a:chOff x="-180528" y="5025876"/>
              <a:chExt cx="2431504" cy="550297"/>
            </a:xfrm>
          </p:grpSpPr>
          <p:sp>
            <p:nvSpPr>
              <p:cNvPr id="17" name="Text Box 1">
                <a:extLst>
                  <a:ext uri="{FF2B5EF4-FFF2-40B4-BE49-F238E27FC236}">
                    <a16:creationId xmlns:a16="http://schemas.microsoft.com/office/drawing/2014/main" id="{64998A6F-C0A2-B943-8C5D-B27ECB79B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0528" y="5262035"/>
                <a:ext cx="2431504" cy="314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en-US" altLang="fr-FR" sz="1100" b="1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altLang="fr-FR" sz="1100" b="1" baseline="300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altLang="fr-FR" sz="1100" b="1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 atoms/cm</a:t>
                </a:r>
                <a:r>
                  <a:rPr lang="en-US" altLang="fr-FR" sz="1100" b="1" baseline="300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8" name="Connecteur en angle 17">
                <a:extLst>
                  <a:ext uri="{FF2B5EF4-FFF2-40B4-BE49-F238E27FC236}">
                    <a16:creationId xmlns:a16="http://schemas.microsoft.com/office/drawing/2014/main" id="{B6FD6E71-D045-1E4E-BFA9-D3E9E2C4AEE1}"/>
                  </a:ext>
                </a:extLst>
              </p:cNvPr>
              <p:cNvCxnSpPr/>
              <p:nvPr/>
            </p:nvCxnSpPr>
            <p:spPr>
              <a:xfrm flipV="1">
                <a:off x="1043608" y="5025876"/>
                <a:ext cx="930118" cy="240776"/>
              </a:xfrm>
              <a:prstGeom prst="bentConnector3">
                <a:avLst>
                  <a:gd name="adj1" fmla="val -65"/>
                </a:avLst>
              </a:prstGeom>
              <a:ln w="31750"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Image 9" descr="PECVD-aSiH-b-PWP-ST.jpg">
              <a:extLst>
                <a:ext uri="{FF2B5EF4-FFF2-40B4-BE49-F238E27FC236}">
                  <a16:creationId xmlns:a16="http://schemas.microsoft.com/office/drawing/2014/main" id="{1249C267-9645-1C4B-B7A3-177DDA2E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1448213"/>
              <a:ext cx="5163222" cy="3878153"/>
            </a:xfrm>
            <a:prstGeom prst="rect">
              <a:avLst/>
            </a:prstGeom>
          </p:spPr>
        </p:pic>
        <p:grpSp>
          <p:nvGrpSpPr>
            <p:cNvPr id="11" name="Groupe 7">
              <a:extLst>
                <a:ext uri="{FF2B5EF4-FFF2-40B4-BE49-F238E27FC236}">
                  <a16:creationId xmlns:a16="http://schemas.microsoft.com/office/drawing/2014/main" id="{A327C2D4-13D1-354D-B586-08ECD2974E77}"/>
                </a:ext>
              </a:extLst>
            </p:cNvPr>
            <p:cNvGrpSpPr/>
            <p:nvPr/>
          </p:nvGrpSpPr>
          <p:grpSpPr>
            <a:xfrm>
              <a:off x="7092280" y="3186137"/>
              <a:ext cx="1907704" cy="1008109"/>
              <a:chOff x="7236296" y="4014796"/>
              <a:chExt cx="1907704" cy="1008109"/>
            </a:xfrm>
          </p:grpSpPr>
          <p:cxnSp>
            <p:nvCxnSpPr>
              <p:cNvPr id="15" name="Connecteur en angle 14">
                <a:extLst>
                  <a:ext uri="{FF2B5EF4-FFF2-40B4-BE49-F238E27FC236}">
                    <a16:creationId xmlns:a16="http://schemas.microsoft.com/office/drawing/2014/main" id="{05B38810-EAE5-3B41-B0C8-45484EDD64BB}"/>
                  </a:ext>
                </a:extLst>
              </p:cNvPr>
              <p:cNvCxnSpPr/>
              <p:nvPr/>
            </p:nvCxnSpPr>
            <p:spPr>
              <a:xfrm rot="10800000" flipV="1">
                <a:off x="7380313" y="4446842"/>
                <a:ext cx="930150" cy="576063"/>
              </a:xfrm>
              <a:prstGeom prst="bentConnector3">
                <a:avLst>
                  <a:gd name="adj1" fmla="val -64"/>
                </a:avLst>
              </a:prstGeom>
              <a:ln w="31750"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 Box 1">
                <a:extLst>
                  <a:ext uri="{FF2B5EF4-FFF2-40B4-BE49-F238E27FC236}">
                    <a16:creationId xmlns:a16="http://schemas.microsoft.com/office/drawing/2014/main" id="{9BACF62C-F70D-D64E-9340-FA6FE72529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6296" y="4014796"/>
                <a:ext cx="1907704" cy="314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  <a:spcAft>
                    <a:spcPts val="1200"/>
                  </a:spcAft>
                  <a:buClrTx/>
                  <a:buFontTx/>
                  <a:buNone/>
                </a:pPr>
                <a:r>
                  <a:rPr lang="en-US" altLang="fr-FR" sz="1100" b="1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altLang="fr-FR" sz="1100" b="1" baseline="300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altLang="fr-FR" sz="1100" b="1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atoms/cm</a:t>
                </a:r>
                <a:r>
                  <a:rPr lang="en-US" altLang="fr-FR" sz="1100" b="1" baseline="300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2" name="Grouper 29">
              <a:extLst>
                <a:ext uri="{FF2B5EF4-FFF2-40B4-BE49-F238E27FC236}">
                  <a16:creationId xmlns:a16="http://schemas.microsoft.com/office/drawing/2014/main" id="{E81EA732-2D53-3F41-B831-7A84127D69E7}"/>
                </a:ext>
              </a:extLst>
            </p:cNvPr>
            <p:cNvGrpSpPr/>
            <p:nvPr/>
          </p:nvGrpSpPr>
          <p:grpSpPr>
            <a:xfrm>
              <a:off x="7092280" y="4554291"/>
              <a:ext cx="2025271" cy="490987"/>
              <a:chOff x="7236296" y="5301210"/>
              <a:chExt cx="2025271" cy="490987"/>
            </a:xfrm>
          </p:grpSpPr>
          <p:sp>
            <p:nvSpPr>
              <p:cNvPr id="13" name="Text Box 1">
                <a:extLst>
                  <a:ext uri="{FF2B5EF4-FFF2-40B4-BE49-F238E27FC236}">
                    <a16:creationId xmlns:a16="http://schemas.microsoft.com/office/drawing/2014/main" id="{65C34B71-0AC0-7447-9F03-F4C7902138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6296" y="5478059"/>
                <a:ext cx="2025271" cy="314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en-US" altLang="fr-FR" sz="1100" b="1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5.10</a:t>
                </a:r>
                <a:r>
                  <a:rPr lang="en-US" altLang="fr-FR" sz="1100" b="1" baseline="300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  <a:r>
                  <a:rPr lang="en-US" altLang="fr-FR" sz="1100" b="1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 atoms/cm</a:t>
                </a:r>
                <a:r>
                  <a:rPr lang="en-US" altLang="fr-FR" sz="1100" b="1" baseline="300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4" name="Connecteur en angle 13">
                <a:extLst>
                  <a:ext uri="{FF2B5EF4-FFF2-40B4-BE49-F238E27FC236}">
                    <a16:creationId xmlns:a16="http://schemas.microsoft.com/office/drawing/2014/main" id="{AE30D321-F6B7-4B47-9912-49B91A282AB4}"/>
                  </a:ext>
                </a:extLst>
              </p:cNvPr>
              <p:cNvCxnSpPr/>
              <p:nvPr/>
            </p:nvCxnSpPr>
            <p:spPr>
              <a:xfrm rot="10800000">
                <a:off x="7380312" y="5301210"/>
                <a:ext cx="936104" cy="144014"/>
              </a:xfrm>
              <a:prstGeom prst="bentConnector3">
                <a:avLst>
                  <a:gd name="adj1" fmla="val -650"/>
                </a:avLst>
              </a:prstGeom>
              <a:ln w="31750"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CC665B92-F054-4F43-B4A0-DAAA931A2E5F}"/>
              </a:ext>
            </a:extLst>
          </p:cNvPr>
          <p:cNvSpPr txBox="1">
            <a:spLocks/>
          </p:cNvSpPr>
          <p:nvPr/>
        </p:nvSpPr>
        <p:spPr>
          <a:xfrm>
            <a:off x="37522" y="932212"/>
            <a:ext cx="9123536" cy="113548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434342"/>
                </a:solidFill>
              </a:rPr>
              <a:t>Very low concentration of O and C atoms in </a:t>
            </a:r>
            <a:r>
              <a:rPr lang="en-US" sz="2400" dirty="0" err="1">
                <a:solidFill>
                  <a:srgbClr val="434342"/>
                </a:solidFill>
              </a:rPr>
              <a:t>aSi</a:t>
            </a:r>
            <a:r>
              <a:rPr lang="en-US" sz="2400" dirty="0">
                <a:solidFill>
                  <a:srgbClr val="434342"/>
                </a:solidFill>
              </a:rPr>
              <a:t>-H films deposited in Pressurized Plasma Reactor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7D0CA3B-CA80-E14D-8201-DCF5193492ED}"/>
              </a:ext>
            </a:extLst>
          </p:cNvPr>
          <p:cNvSpPr txBox="1"/>
          <p:nvPr/>
        </p:nvSpPr>
        <p:spPr>
          <a:xfrm>
            <a:off x="234668" y="3186497"/>
            <a:ext cx="1960913" cy="1323439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CARBON CONTAMINATION REDUCED BY </a:t>
            </a:r>
            <a:r>
              <a:rPr lang="fr-FR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5 </a:t>
            </a:r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fr-F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aSi</a:t>
            </a:r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-H FILM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29BE8FD-28C1-7D41-AB27-5771E002F6CB}"/>
              </a:ext>
            </a:extLst>
          </p:cNvPr>
          <p:cNvSpPr txBox="1"/>
          <p:nvPr/>
        </p:nvSpPr>
        <p:spPr>
          <a:xfrm>
            <a:off x="234667" y="1686157"/>
            <a:ext cx="1960913" cy="1323439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OXYGEN CONTAMINATION REDUCED BY </a:t>
            </a:r>
            <a:r>
              <a:rPr lang="fr-FR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50 </a:t>
            </a:r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fr-F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aSi</a:t>
            </a:r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-H FILM</a:t>
            </a:r>
          </a:p>
        </p:txBody>
      </p:sp>
    </p:spTree>
    <p:extLst>
      <p:ext uri="{BB962C8B-B14F-4D97-AF65-F5344CB8AC3E}">
        <p14:creationId xmlns:p14="http://schemas.microsoft.com/office/powerpoint/2010/main" val="55597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Symmetrical</a:t>
            </a:r>
            <a:r>
              <a:rPr lang="fr-FR" dirty="0"/>
              <a:t> </a:t>
            </a:r>
            <a:r>
              <a:rPr lang="fr-FR" dirty="0" err="1"/>
              <a:t>Pumping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566649-BB46-E448-8C3A-F4D2B60E554A}"/>
              </a:ext>
            </a:extLst>
          </p:cNvPr>
          <p:cNvSpPr txBox="1"/>
          <p:nvPr/>
        </p:nvSpPr>
        <p:spPr>
          <a:xfrm>
            <a:off x="1146518" y="3441847"/>
            <a:ext cx="3165758" cy="1077218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SiO2 </a:t>
            </a:r>
            <a:r>
              <a:rPr lang="fr-FR" sz="16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uniformity</a:t>
            </a:r>
            <a:endParaRPr lang="fr-FR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&lt; ±2 %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On 8’’ wafer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79879B1-B429-EB4C-AD8D-1267F505603B}"/>
              </a:ext>
            </a:extLst>
          </p:cNvPr>
          <p:cNvSpPr/>
          <p:nvPr/>
        </p:nvSpPr>
        <p:spPr>
          <a:xfrm>
            <a:off x="5594637" y="1692511"/>
            <a:ext cx="104143" cy="99983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E75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FB28072-436A-AE48-950C-688DC79BD3D8}"/>
              </a:ext>
            </a:extLst>
          </p:cNvPr>
          <p:cNvGrpSpPr/>
          <p:nvPr/>
        </p:nvGrpSpPr>
        <p:grpSpPr>
          <a:xfrm>
            <a:off x="3680095" y="1293419"/>
            <a:ext cx="5455833" cy="3004870"/>
            <a:chOff x="3400071" y="1599507"/>
            <a:chExt cx="5760987" cy="3172937"/>
          </a:xfrm>
        </p:grpSpPr>
        <p:pic>
          <p:nvPicPr>
            <p:cNvPr id="11" name="Image 10" descr="Pompage-Reacteur-PWP.jpg">
              <a:extLst>
                <a:ext uri="{FF2B5EF4-FFF2-40B4-BE49-F238E27FC236}">
                  <a16:creationId xmlns:a16="http://schemas.microsoft.com/office/drawing/2014/main" id="{FD4756EB-45A3-EA4A-B514-D4A10CCB1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922" y="1656444"/>
              <a:ext cx="3105700" cy="2923013"/>
            </a:xfrm>
            <a:prstGeom prst="rect">
              <a:avLst/>
            </a:prstGeom>
          </p:spPr>
        </p:pic>
        <p:grpSp>
          <p:nvGrpSpPr>
            <p:cNvPr id="12" name="Grouper 39">
              <a:extLst>
                <a:ext uri="{FF2B5EF4-FFF2-40B4-BE49-F238E27FC236}">
                  <a16:creationId xmlns:a16="http://schemas.microsoft.com/office/drawing/2014/main" id="{A9290BDE-4A54-8440-B912-DE480BE366FD}"/>
                </a:ext>
              </a:extLst>
            </p:cNvPr>
            <p:cNvGrpSpPr/>
            <p:nvPr/>
          </p:nvGrpSpPr>
          <p:grpSpPr>
            <a:xfrm>
              <a:off x="3400071" y="1599507"/>
              <a:ext cx="5760987" cy="3172937"/>
              <a:chOff x="1488926" y="63607"/>
              <a:chExt cx="7874593" cy="4337032"/>
            </a:xfrm>
          </p:grpSpPr>
          <p:sp>
            <p:nvSpPr>
              <p:cNvPr id="13" name="Text Box 1">
                <a:extLst>
                  <a:ext uri="{FF2B5EF4-FFF2-40B4-BE49-F238E27FC236}">
                    <a16:creationId xmlns:a16="http://schemas.microsoft.com/office/drawing/2014/main" id="{E4779BB1-A6B4-8E4F-A47F-FAFA3D38B6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926" y="1508845"/>
                <a:ext cx="1032568" cy="2637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fr-FR" sz="1100" b="1" dirty="0">
                    <a:solidFill>
                      <a:srgbClr val="E753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Vertical pipe</a:t>
                </a:r>
              </a:p>
            </p:txBody>
          </p:sp>
          <p:cxnSp>
            <p:nvCxnSpPr>
              <p:cNvPr id="14" name="Connecteur en angle 13">
                <a:extLst>
                  <a:ext uri="{FF2B5EF4-FFF2-40B4-BE49-F238E27FC236}">
                    <a16:creationId xmlns:a16="http://schemas.microsoft.com/office/drawing/2014/main" id="{9B7E95DA-14F8-8F4E-828A-14F3875E139D}"/>
                  </a:ext>
                </a:extLst>
              </p:cNvPr>
              <p:cNvCxnSpPr>
                <a:stCxn id="13" idx="3"/>
              </p:cNvCxnSpPr>
              <p:nvPr/>
            </p:nvCxnSpPr>
            <p:spPr>
              <a:xfrm>
                <a:off x="2521494" y="1640741"/>
                <a:ext cx="574658" cy="445760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4972A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16D19FD0-2CBF-914C-B4C8-E0554611A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4572" y="63607"/>
                <a:ext cx="2202310" cy="2637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fr-FR" sz="1100" b="1" dirty="0">
                    <a:solidFill>
                      <a:srgbClr val="E753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Gas inlet</a:t>
                </a:r>
              </a:p>
            </p:txBody>
          </p:sp>
          <p:sp>
            <p:nvSpPr>
              <p:cNvPr id="16" name="Text Box 1">
                <a:extLst>
                  <a:ext uri="{FF2B5EF4-FFF2-40B4-BE49-F238E27FC236}">
                    <a16:creationId xmlns:a16="http://schemas.microsoft.com/office/drawing/2014/main" id="{53565B25-BB76-0F4A-AA4F-D13B37482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51" y="4136848"/>
                <a:ext cx="2202310" cy="2637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fr-FR" sz="1100" b="1" dirty="0">
                    <a:solidFill>
                      <a:srgbClr val="E753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Process pump</a:t>
                </a:r>
              </a:p>
            </p:txBody>
          </p:sp>
          <p:sp>
            <p:nvSpPr>
              <p:cNvPr id="17" name="Text Box 1">
                <a:extLst>
                  <a:ext uri="{FF2B5EF4-FFF2-40B4-BE49-F238E27FC236}">
                    <a16:creationId xmlns:a16="http://schemas.microsoft.com/office/drawing/2014/main" id="{C8BB965E-337F-CF45-9626-7D793C9A36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49186" y="973300"/>
                <a:ext cx="1414333" cy="433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fr-FR" sz="1100" b="1" dirty="0">
                    <a:solidFill>
                      <a:srgbClr val="E753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 pumping ring</a:t>
                </a:r>
              </a:p>
            </p:txBody>
          </p:sp>
          <p:cxnSp>
            <p:nvCxnSpPr>
              <p:cNvPr id="18" name="Connecteur en angle 17">
                <a:extLst>
                  <a:ext uri="{FF2B5EF4-FFF2-40B4-BE49-F238E27FC236}">
                    <a16:creationId xmlns:a16="http://schemas.microsoft.com/office/drawing/2014/main" id="{C1F9C417-833E-9341-93AC-A9BB09D5ACF6}"/>
                  </a:ext>
                </a:extLst>
              </p:cNvPr>
              <p:cNvCxnSpPr/>
              <p:nvPr/>
            </p:nvCxnSpPr>
            <p:spPr>
              <a:xfrm rot="10800000">
                <a:off x="7381125" y="1337458"/>
                <a:ext cx="471516" cy="1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4972A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 Box 1">
                <a:extLst>
                  <a:ext uri="{FF2B5EF4-FFF2-40B4-BE49-F238E27FC236}">
                    <a16:creationId xmlns:a16="http://schemas.microsoft.com/office/drawing/2014/main" id="{FA75BCA8-524B-C84D-A9DD-6879DEA909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49186" y="2366924"/>
                <a:ext cx="1221235" cy="433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fr-FR" sz="1100" b="1" dirty="0">
                    <a:solidFill>
                      <a:srgbClr val="E753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 pumping ring</a:t>
                </a:r>
              </a:p>
            </p:txBody>
          </p:sp>
          <p:cxnSp>
            <p:nvCxnSpPr>
              <p:cNvPr id="20" name="Connecteur en angle 19">
                <a:extLst>
                  <a:ext uri="{FF2B5EF4-FFF2-40B4-BE49-F238E27FC236}">
                    <a16:creationId xmlns:a16="http://schemas.microsoft.com/office/drawing/2014/main" id="{6BCCDF5B-E483-4F49-864F-14ACCD4ED7E3}"/>
                  </a:ext>
                </a:extLst>
              </p:cNvPr>
              <p:cNvCxnSpPr/>
              <p:nvPr/>
            </p:nvCxnSpPr>
            <p:spPr>
              <a:xfrm rot="10800000">
                <a:off x="7420851" y="2841705"/>
                <a:ext cx="471516" cy="1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4972A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427B9F65-85FE-AA42-839E-435F74758559}"/>
              </a:ext>
            </a:extLst>
          </p:cNvPr>
          <p:cNvSpPr txBox="1"/>
          <p:nvPr/>
        </p:nvSpPr>
        <p:spPr>
          <a:xfrm>
            <a:off x="222055" y="1018409"/>
            <a:ext cx="2979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EXCELLENT</a:t>
            </a:r>
            <a:r>
              <a:rPr lang="fr-FR" sz="28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DEPOSITION </a:t>
            </a:r>
            <a:r>
              <a:rPr lang="fr-FR" sz="2600" b="1" dirty="0">
                <a:solidFill>
                  <a:srgbClr val="3980B5"/>
                </a:solidFill>
                <a:latin typeface="Century Gothic" charset="0"/>
                <a:ea typeface="Century Gothic" charset="0"/>
                <a:cs typeface="Century Gothic" charset="0"/>
              </a:rPr>
              <a:t>UNIFORMITY</a:t>
            </a:r>
          </a:p>
        </p:txBody>
      </p:sp>
    </p:spTree>
    <p:extLst>
      <p:ext uri="{BB962C8B-B14F-4D97-AF65-F5344CB8AC3E}">
        <p14:creationId xmlns:p14="http://schemas.microsoft.com/office/powerpoint/2010/main" val="90876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Symmetrical</a:t>
            </a:r>
            <a:r>
              <a:rPr lang="fr-FR" dirty="0"/>
              <a:t> Design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6461DA4-E641-6749-951A-CE37B8C09890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E217DF0-D777-D34E-8547-FAA0AE5FCCBC}"/>
              </a:ext>
            </a:extLst>
          </p:cNvPr>
          <p:cNvCxnSpPr/>
          <p:nvPr/>
        </p:nvCxnSpPr>
        <p:spPr>
          <a:xfrm flipH="1">
            <a:off x="4289811" y="3241859"/>
            <a:ext cx="2523259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D26D2C9-0627-3145-B47E-A2687FAB9E16}"/>
              </a:ext>
            </a:extLst>
          </p:cNvPr>
          <p:cNvSpPr txBox="1"/>
          <p:nvPr/>
        </p:nvSpPr>
        <p:spPr>
          <a:xfrm>
            <a:off x="222055" y="948898"/>
            <a:ext cx="39915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Cathode area</a:t>
            </a:r>
          </a:p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=</a:t>
            </a:r>
          </a:p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Anode area</a:t>
            </a:r>
          </a:p>
        </p:txBody>
      </p:sp>
      <p:pic>
        <p:nvPicPr>
          <p:cNvPr id="11" name="Image 10" descr="PB25-PWP.jpg">
            <a:extLst>
              <a:ext uri="{FF2B5EF4-FFF2-40B4-BE49-F238E27FC236}">
                <a16:creationId xmlns:a16="http://schemas.microsoft.com/office/drawing/2014/main" id="{3FDB27D5-F0BE-0A49-B921-1E2A8EE2B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5" y="2573864"/>
            <a:ext cx="4410130" cy="124609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42805AA-9F8B-E940-A4B8-890CA668C675}"/>
              </a:ext>
            </a:extLst>
          </p:cNvPr>
          <p:cNvGrpSpPr/>
          <p:nvPr/>
        </p:nvGrpSpPr>
        <p:grpSpPr>
          <a:xfrm>
            <a:off x="5093482" y="3299009"/>
            <a:ext cx="4050518" cy="1565192"/>
            <a:chOff x="5060198" y="2463478"/>
            <a:chExt cx="6278535" cy="2426136"/>
          </a:xfrm>
        </p:grpSpPr>
        <p:pic>
          <p:nvPicPr>
            <p:cNvPr id="13" name="Image 12" descr="RF-Voltage-PWP.jpg">
              <a:extLst>
                <a:ext uri="{FF2B5EF4-FFF2-40B4-BE49-F238E27FC236}">
                  <a16:creationId xmlns:a16="http://schemas.microsoft.com/office/drawing/2014/main" id="{3D6BC566-A8A8-0649-84C2-6848AF5C2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198" y="2763203"/>
              <a:ext cx="2968810" cy="1789891"/>
            </a:xfrm>
            <a:prstGeom prst="rect">
              <a:avLst/>
            </a:prstGeom>
          </p:spPr>
        </p:pic>
        <p:grpSp>
          <p:nvGrpSpPr>
            <p:cNvPr id="14" name="Grouper 81">
              <a:extLst>
                <a:ext uri="{FF2B5EF4-FFF2-40B4-BE49-F238E27FC236}">
                  <a16:creationId xmlns:a16="http://schemas.microsoft.com/office/drawing/2014/main" id="{C916EB3B-100C-9944-8680-263161817E89}"/>
                </a:ext>
              </a:extLst>
            </p:cNvPr>
            <p:cNvGrpSpPr/>
            <p:nvPr/>
          </p:nvGrpSpPr>
          <p:grpSpPr>
            <a:xfrm>
              <a:off x="5316480" y="3594992"/>
              <a:ext cx="6022252" cy="1294622"/>
              <a:chOff x="579810" y="4775154"/>
              <a:chExt cx="6022252" cy="1294622"/>
            </a:xfrm>
          </p:grpSpPr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9AC90EF7-FFC4-6547-928F-59ECE706CFA0}"/>
                  </a:ext>
                </a:extLst>
              </p:cNvPr>
              <p:cNvCxnSpPr/>
              <p:nvPr/>
            </p:nvCxnSpPr>
            <p:spPr>
              <a:xfrm>
                <a:off x="579810" y="4775154"/>
                <a:ext cx="2579381" cy="0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en angle 19">
                <a:extLst>
                  <a:ext uri="{FF2B5EF4-FFF2-40B4-BE49-F238E27FC236}">
                    <a16:creationId xmlns:a16="http://schemas.microsoft.com/office/drawing/2014/main" id="{9E33D79C-A6F6-8243-AE62-B63BAC0D78AC}"/>
                  </a:ext>
                </a:extLst>
              </p:cNvPr>
              <p:cNvCxnSpPr>
                <a:stCxn id="21" idx="0"/>
              </p:cNvCxnSpPr>
              <p:nvPr/>
            </p:nvCxnSpPr>
            <p:spPr>
              <a:xfrm rot="16200000" flipV="1">
                <a:off x="3859065" y="4023587"/>
                <a:ext cx="364333" cy="1867467"/>
              </a:xfrm>
              <a:prstGeom prst="bentConnector2">
                <a:avLst/>
              </a:prstGeom>
              <a:ln w="31750"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62C8F7-C5B7-924E-A36B-AC6BAE238C26}"/>
                  </a:ext>
                </a:extLst>
              </p:cNvPr>
              <p:cNvSpPr/>
              <p:nvPr/>
            </p:nvSpPr>
            <p:spPr>
              <a:xfrm>
                <a:off x="3347864" y="5139488"/>
                <a:ext cx="3254198" cy="930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fr-FR" sz="11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Self bias voltage (-V</a:t>
                </a:r>
                <a:r>
                  <a:rPr lang="en-US" altLang="fr-FR" sz="1100" baseline="-250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</a:t>
                </a:r>
                <a:r>
                  <a:rPr lang="en-US" altLang="fr-FR" sz="11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r>
                  <a:rPr lang="en-US" altLang="fr-FR" sz="11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 bias in case of CORIAL reactor</a:t>
                </a:r>
                <a:endParaRPr lang="fr-FR" sz="1100" dirty="0">
                  <a:solidFill>
                    <a:srgbClr val="4972AB"/>
                  </a:solidFill>
                </a:endParaRPr>
              </a:p>
            </p:txBody>
          </p:sp>
        </p:grpSp>
        <p:grpSp>
          <p:nvGrpSpPr>
            <p:cNvPr id="15" name="Grouper 86">
              <a:extLst>
                <a:ext uri="{FF2B5EF4-FFF2-40B4-BE49-F238E27FC236}">
                  <a16:creationId xmlns:a16="http://schemas.microsoft.com/office/drawing/2014/main" id="{D16ED88C-33C6-2846-B8FA-78A2CA6AABEF}"/>
                </a:ext>
              </a:extLst>
            </p:cNvPr>
            <p:cNvGrpSpPr/>
            <p:nvPr/>
          </p:nvGrpSpPr>
          <p:grpSpPr>
            <a:xfrm>
              <a:off x="5316480" y="2463478"/>
              <a:ext cx="6022253" cy="839414"/>
              <a:chOff x="579810" y="3643640"/>
              <a:chExt cx="6022253" cy="839414"/>
            </a:xfrm>
          </p:grpSpPr>
          <p:cxnSp>
            <p:nvCxnSpPr>
              <p:cNvPr id="16" name="Connecteur en angle 15">
                <a:extLst>
                  <a:ext uri="{FF2B5EF4-FFF2-40B4-BE49-F238E27FC236}">
                    <a16:creationId xmlns:a16="http://schemas.microsoft.com/office/drawing/2014/main" id="{B7DA6018-1987-B241-BBB4-3E85DD52F6EB}"/>
                  </a:ext>
                </a:extLst>
              </p:cNvPr>
              <p:cNvCxnSpPr>
                <a:stCxn id="18" idx="1"/>
              </p:cNvCxnSpPr>
              <p:nvPr/>
            </p:nvCxnSpPr>
            <p:spPr>
              <a:xfrm rot="10800000" flipV="1">
                <a:off x="3003741" y="3846394"/>
                <a:ext cx="213945" cy="636660"/>
              </a:xfrm>
              <a:prstGeom prst="bentConnector2">
                <a:avLst/>
              </a:prstGeom>
              <a:ln w="31750">
                <a:solidFill>
                  <a:schemeClr val="accent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7791E16A-9872-9040-8139-95E638476824}"/>
                  </a:ext>
                </a:extLst>
              </p:cNvPr>
              <p:cNvCxnSpPr/>
              <p:nvPr/>
            </p:nvCxnSpPr>
            <p:spPr>
              <a:xfrm>
                <a:off x="579810" y="4483054"/>
                <a:ext cx="2579381" cy="0"/>
              </a:xfrm>
              <a:prstGeom prst="line">
                <a:avLst/>
              </a:prstGeom>
              <a:ln>
                <a:solidFill>
                  <a:srgbClr val="0055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4AD79B-BA74-CF41-9851-98DE32F8742E}"/>
                  </a:ext>
                </a:extLst>
              </p:cNvPr>
              <p:cNvSpPr/>
              <p:nvPr/>
            </p:nvSpPr>
            <p:spPr>
              <a:xfrm>
                <a:off x="3217686" y="3643640"/>
                <a:ext cx="3384377" cy="405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fr-FR" sz="11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Mean plasma </a:t>
                </a:r>
                <a:r>
                  <a:rPr lang="en-US" sz="11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potential (</a:t>
                </a:r>
                <a:r>
                  <a:rPr lang="en-US" sz="1100" dirty="0" err="1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1100" baseline="-25000" dirty="0" err="1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100" dirty="0">
                    <a:solidFill>
                      <a:srgbClr val="4972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fr-FR" sz="1100" dirty="0">
                  <a:solidFill>
                    <a:srgbClr val="4972AB"/>
                  </a:solidFill>
                </a:endParaRPr>
              </a:p>
            </p:txBody>
          </p:sp>
        </p:grp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BE785EC6-A3FF-AE4B-BB6E-BF7E98849C88}"/>
              </a:ext>
            </a:extLst>
          </p:cNvPr>
          <p:cNvSpPr txBox="1"/>
          <p:nvPr/>
        </p:nvSpPr>
        <p:spPr>
          <a:xfrm>
            <a:off x="4635048" y="656648"/>
            <a:ext cx="45089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When an RF electric field is applied, the plasma potential adjusts itself until it is clamped on the positive portion of RF voltage (At the nearest floating potential (</a:t>
            </a:r>
            <a:r>
              <a:rPr lang="en-US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Vf</a:t>
            </a: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)). The plasma potential is always higher than the highest potential of any surface in contact with the plasma</a:t>
            </a:r>
          </a:p>
          <a:p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The mean plasma potential  ( </a:t>
            </a:r>
            <a:r>
              <a:rPr lang="en-US" sz="11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Vp</a:t>
            </a: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) and the self bias voltage (VDC) accelerate the positive ions and give them a high kinetic energy. In case of pressurized reactor the VDC is zero.</a:t>
            </a:r>
          </a:p>
          <a:p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Ion energy is equal to</a:t>
            </a:r>
          </a:p>
          <a:p>
            <a:pPr algn="ctr"/>
            <a:r>
              <a:rPr lang="en-US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e∙Vp</a:t>
            </a: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+ Initial energy of positive ions</a:t>
            </a:r>
          </a:p>
          <a:p>
            <a:endParaRPr lang="en-US" sz="1100" dirty="0">
              <a:solidFill>
                <a:srgbClr val="434342"/>
              </a:solidFill>
              <a:latin typeface="Arial" charset="0"/>
            </a:endParaRPr>
          </a:p>
          <a:p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5CBBCEA2-7395-0A4D-AE4A-8B3176477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1001898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34342"/>
                </a:solidFill>
                <a:effectLst/>
                <a:latin typeface="Lato Light" pitchFamily="34" charset="0"/>
                <a:cs typeface="Arial" pitchFamily="34" charset="0"/>
              </a:rPr>
              <a:t>PECVD equipment for </a:t>
            </a: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wafer sizes up to 200 mm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rgbClr val="43434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D94CDC-0A7C-6E4B-9816-FF2C52548F44}"/>
              </a:ext>
            </a:extLst>
          </p:cNvPr>
          <p:cNvSpPr/>
          <p:nvPr/>
        </p:nvSpPr>
        <p:spPr>
          <a:xfrm>
            <a:off x="878054" y="1936476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2"/>
              </a:solidFill>
            </a:endParaRPr>
          </a:p>
        </p:txBody>
      </p:sp>
      <p:graphicFrame>
        <p:nvGraphicFramePr>
          <p:cNvPr id="23" name="Chart 5">
            <a:extLst>
              <a:ext uri="{FF2B5EF4-FFF2-40B4-BE49-F238E27FC236}">
                <a16:creationId xmlns:a16="http://schemas.microsoft.com/office/drawing/2014/main" id="{F01C1277-B49E-6B42-B1BC-21E9D1E60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205135"/>
              </p:ext>
            </p:extLst>
          </p:nvPr>
        </p:nvGraphicFramePr>
        <p:xfrm>
          <a:off x="117489" y="2564603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84">
            <a:extLst>
              <a:ext uri="{FF2B5EF4-FFF2-40B4-BE49-F238E27FC236}">
                <a16:creationId xmlns:a16="http://schemas.microsoft.com/office/drawing/2014/main" id="{0A1219DA-E04A-4F4E-A854-0DAF2AD21968}"/>
              </a:ext>
            </a:extLst>
          </p:cNvPr>
          <p:cNvSpPr txBox="1"/>
          <p:nvPr/>
        </p:nvSpPr>
        <p:spPr>
          <a:xfrm>
            <a:off x="-2914" y="3823102"/>
            <a:ext cx="165432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Large process range for High &amp; Low Temp deposition of silicon compounds</a:t>
            </a:r>
          </a:p>
        </p:txBody>
      </p:sp>
      <p:graphicFrame>
        <p:nvGraphicFramePr>
          <p:cNvPr id="25" name="Chart 86">
            <a:extLst>
              <a:ext uri="{FF2B5EF4-FFF2-40B4-BE49-F238E27FC236}">
                <a16:creationId xmlns:a16="http://schemas.microsoft.com/office/drawing/2014/main" id="{D3F928D8-5A4F-E04E-ADC2-A493FAD8B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295498"/>
              </p:ext>
            </p:extLst>
          </p:nvPr>
        </p:nvGraphicFramePr>
        <p:xfrm>
          <a:off x="1891803" y="2564603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87">
            <a:extLst>
              <a:ext uri="{FF2B5EF4-FFF2-40B4-BE49-F238E27FC236}">
                <a16:creationId xmlns:a16="http://schemas.microsoft.com/office/drawing/2014/main" id="{79552EFC-3C20-F545-9F05-E6C88039BB11}"/>
              </a:ext>
            </a:extLst>
          </p:cNvPr>
          <p:cNvSpPr txBox="1"/>
          <p:nvPr/>
        </p:nvSpPr>
        <p:spPr>
          <a:xfrm>
            <a:off x="1770191" y="3823102"/>
            <a:ext cx="16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Designed for NO mechanical cleaning</a:t>
            </a:r>
          </a:p>
        </p:txBody>
      </p:sp>
      <p:graphicFrame>
        <p:nvGraphicFramePr>
          <p:cNvPr id="27" name="Chart 89">
            <a:extLst>
              <a:ext uri="{FF2B5EF4-FFF2-40B4-BE49-F238E27FC236}">
                <a16:creationId xmlns:a16="http://schemas.microsoft.com/office/drawing/2014/main" id="{FB8C0C26-AAEE-C94D-A063-FDB5FA33C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215122"/>
              </p:ext>
            </p:extLst>
          </p:nvPr>
        </p:nvGraphicFramePr>
        <p:xfrm>
          <a:off x="3666118" y="2573229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90">
            <a:extLst>
              <a:ext uri="{FF2B5EF4-FFF2-40B4-BE49-F238E27FC236}">
                <a16:creationId xmlns:a16="http://schemas.microsoft.com/office/drawing/2014/main" id="{A3D6E987-9818-0E4D-AF09-FE83DF217529}"/>
              </a:ext>
            </a:extLst>
          </p:cNvPr>
          <p:cNvSpPr txBox="1"/>
          <p:nvPr/>
        </p:nvSpPr>
        <p:spPr>
          <a:xfrm>
            <a:off x="3544973" y="3823102"/>
            <a:ext cx="16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Smaller wafer pieces up to full 200 mm wafer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63C71416-7BAE-D347-870D-0EB99EDEBDF6}"/>
              </a:ext>
            </a:extLst>
          </p:cNvPr>
          <p:cNvSpPr>
            <a:spLocks noEditPoints="1"/>
          </p:cNvSpPr>
          <p:nvPr/>
        </p:nvSpPr>
        <p:spPr bwMode="auto">
          <a:xfrm>
            <a:off x="4138538" y="3058296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D7DCB09D-C65C-1F44-951E-A736EA4497D1}"/>
              </a:ext>
            </a:extLst>
          </p:cNvPr>
          <p:cNvSpPr>
            <a:spLocks noEditPoints="1"/>
          </p:cNvSpPr>
          <p:nvPr/>
        </p:nvSpPr>
        <p:spPr bwMode="auto">
          <a:xfrm>
            <a:off x="2361075" y="3049670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8CCF4BFB-35EE-9C44-A886-B8CDBFFCB6E0}"/>
              </a:ext>
            </a:extLst>
          </p:cNvPr>
          <p:cNvSpPr>
            <a:spLocks noEditPoints="1"/>
          </p:cNvSpPr>
          <p:nvPr/>
        </p:nvSpPr>
        <p:spPr bwMode="auto">
          <a:xfrm>
            <a:off x="583612" y="3049670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34342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1DDAE98-38FD-D84D-869B-362BC8514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956" y="700716"/>
            <a:ext cx="2447819" cy="279867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DD8E702-12CB-C84F-B05C-947B3D37A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778" y="1861536"/>
            <a:ext cx="2587372" cy="27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6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Symmetrical</a:t>
            </a:r>
            <a:r>
              <a:rPr lang="fr-FR" dirty="0"/>
              <a:t> Design</a:t>
            </a:r>
          </a:p>
        </p:txBody>
      </p:sp>
      <p:sp>
        <p:nvSpPr>
          <p:cNvPr id="40" name="Rectangle 60">
            <a:extLst>
              <a:ext uri="{FF2B5EF4-FFF2-40B4-BE49-F238E27FC236}">
                <a16:creationId xmlns:a16="http://schemas.microsoft.com/office/drawing/2014/main" id="{2DBFBC3C-2775-DA42-BB22-9D6D0DA4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761" y="2419429"/>
            <a:ext cx="3175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fr-FR" sz="110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1" name="Rectangle 56">
            <a:extLst>
              <a:ext uri="{FF2B5EF4-FFF2-40B4-BE49-F238E27FC236}">
                <a16:creationId xmlns:a16="http://schemas.microsoft.com/office/drawing/2014/main" id="{53F6E40B-7C7F-ED4A-AC93-5547E976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673" y="1887616"/>
            <a:ext cx="2709863" cy="1155700"/>
          </a:xfrm>
          <a:prstGeom prst="rect">
            <a:avLst/>
          </a:prstGeom>
          <a:solidFill>
            <a:srgbClr val="D4E5F7"/>
          </a:solidFill>
          <a:ln w="76200">
            <a:solidFill>
              <a:srgbClr val="191919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Line 320">
            <a:extLst>
              <a:ext uri="{FF2B5EF4-FFF2-40B4-BE49-F238E27FC236}">
                <a16:creationId xmlns:a16="http://schemas.microsoft.com/office/drawing/2014/main" id="{4A9DF479-2DDD-E542-9752-8020B5531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1536" y="2240041"/>
            <a:ext cx="1566863" cy="1588"/>
          </a:xfrm>
          <a:prstGeom prst="line">
            <a:avLst/>
          </a:prstGeom>
          <a:noFill/>
          <a:ln w="1158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fr-FR" sz="110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3" name="Line 321">
            <a:extLst>
              <a:ext uri="{FF2B5EF4-FFF2-40B4-BE49-F238E27FC236}">
                <a16:creationId xmlns:a16="http://schemas.microsoft.com/office/drawing/2014/main" id="{0CA79AC0-14CA-1441-98BB-A3FBAA8AD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648" y="2697241"/>
            <a:ext cx="1566863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fr-FR" sz="110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4" name="Rectangle 322">
            <a:extLst>
              <a:ext uri="{FF2B5EF4-FFF2-40B4-BE49-F238E27FC236}">
                <a16:creationId xmlns:a16="http://schemas.microsoft.com/office/drawing/2014/main" id="{0CC7DA73-F66D-6447-9545-81ADAD7E0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198" y="1783979"/>
            <a:ext cx="176213" cy="411611"/>
          </a:xfrm>
          <a:prstGeom prst="rect">
            <a:avLst/>
          </a:prstGeom>
          <a:solidFill>
            <a:srgbClr val="D5F3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fr-FR" sz="110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5" name="Line 323">
            <a:extLst>
              <a:ext uri="{FF2B5EF4-FFF2-40B4-BE49-F238E27FC236}">
                <a16:creationId xmlns:a16="http://schemas.microsoft.com/office/drawing/2014/main" id="{EF3FA725-84AE-5C45-949E-3C242E9906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2748" y="1783979"/>
            <a:ext cx="1588" cy="484636"/>
          </a:xfrm>
          <a:prstGeom prst="line">
            <a:avLst/>
          </a:prstGeom>
          <a:noFill/>
          <a:ln w="682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6" name="Rectangle 341">
            <a:extLst>
              <a:ext uri="{FF2B5EF4-FFF2-40B4-BE49-F238E27FC236}">
                <a16:creationId xmlns:a16="http://schemas.microsoft.com/office/drawing/2014/main" id="{5037CA81-B4F3-C34D-9F9E-13EFC0BD1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132" y="3062367"/>
            <a:ext cx="872426" cy="134936"/>
          </a:xfrm>
          <a:prstGeom prst="rect">
            <a:avLst/>
          </a:prstGeom>
          <a:solidFill>
            <a:srgbClr val="2980B9"/>
          </a:solidFill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7" name="Rectangle 342">
            <a:extLst>
              <a:ext uri="{FF2B5EF4-FFF2-40B4-BE49-F238E27FC236}">
                <a16:creationId xmlns:a16="http://schemas.microsoft.com/office/drawing/2014/main" id="{C008F881-FF5D-1D4D-8CC4-04CC5AF7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621" y="2988811"/>
            <a:ext cx="819150" cy="243877"/>
          </a:xfrm>
          <a:prstGeom prst="rect">
            <a:avLst/>
          </a:prstGeom>
          <a:solidFill>
            <a:srgbClr val="D4E5F7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fr-FR" sz="110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8" name="Text Box 413">
            <a:extLst>
              <a:ext uri="{FF2B5EF4-FFF2-40B4-BE49-F238E27FC236}">
                <a16:creationId xmlns:a16="http://schemas.microsoft.com/office/drawing/2014/main" id="{519A7CB1-B69B-4C4C-A13B-06B75DC4A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82" y="3419477"/>
            <a:ext cx="453650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  <a:latin typeface="Arial" charset="0"/>
                <a:cs typeface="Arial" charset="0"/>
              </a:rPr>
              <a:t>Anode area &gt;&gt; Cathode area</a:t>
            </a:r>
          </a:p>
          <a:p>
            <a:pPr marL="285750" marR="0" lvl="0" indent="-28575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Self bias voltage on cathode (V</a:t>
            </a:r>
            <a:r>
              <a:rPr kumimoji="0" lang="en-US" sz="11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DC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) &gt;&gt; 100 V</a:t>
            </a:r>
          </a:p>
          <a:p>
            <a:pPr marL="285750" marR="0" lvl="0" indent="-28575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Mean plasma potential = (V</a:t>
            </a:r>
            <a:r>
              <a:rPr kumimoji="0" lang="en-US" sz="11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RF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– V</a:t>
            </a:r>
            <a:r>
              <a:rPr kumimoji="0" lang="en-US" sz="11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DC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)/2 (≈ few Volts)</a:t>
            </a:r>
          </a:p>
          <a:p>
            <a:pPr marL="285750" marR="0" lvl="0" indent="-28575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Low energy ion bombardment on wafers sitting on the anode (ground)</a:t>
            </a:r>
          </a:p>
        </p:txBody>
      </p:sp>
      <p:sp>
        <p:nvSpPr>
          <p:cNvPr id="49" name="Text Box 413">
            <a:extLst>
              <a:ext uri="{FF2B5EF4-FFF2-40B4-BE49-F238E27FC236}">
                <a16:creationId xmlns:a16="http://schemas.microsoft.com/office/drawing/2014/main" id="{BB4D26C0-A3C5-4F45-BA18-55C5E061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152" y="3419477"/>
            <a:ext cx="367240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  <a:latin typeface="Arial" charset="0"/>
                <a:cs typeface="Arial" charset="0"/>
              </a:rPr>
              <a:t>Anode area = Cathode area</a:t>
            </a:r>
          </a:p>
          <a:p>
            <a:pPr marL="285750" marR="0" lvl="0" indent="-28575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Self bias voltage on cathode (V</a:t>
            </a:r>
            <a:r>
              <a:rPr kumimoji="0" lang="en-US" sz="11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DC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) = 0V</a:t>
            </a:r>
          </a:p>
          <a:p>
            <a:pPr marL="285750" marR="0" lvl="0" indent="-28575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Mean plasma potential = V</a:t>
            </a:r>
            <a:r>
              <a:rPr kumimoji="0" lang="en-US" sz="11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RF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/ 2 (Few hundred volts)</a:t>
            </a:r>
          </a:p>
          <a:p>
            <a:pPr marL="285750" marR="0" lvl="0" indent="-28575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High energy ion bombardment on wafers sitting on anode</a:t>
            </a:r>
          </a:p>
        </p:txBody>
      </p:sp>
      <p:grpSp>
        <p:nvGrpSpPr>
          <p:cNvPr id="50" name="Grouper 70">
            <a:extLst>
              <a:ext uri="{FF2B5EF4-FFF2-40B4-BE49-F238E27FC236}">
                <a16:creationId xmlns:a16="http://schemas.microsoft.com/office/drawing/2014/main" id="{7D4F5655-6EF9-064E-AA75-B26EC7509BDC}"/>
              </a:ext>
            </a:extLst>
          </p:cNvPr>
          <p:cNvGrpSpPr/>
          <p:nvPr/>
        </p:nvGrpSpPr>
        <p:grpSpPr>
          <a:xfrm>
            <a:off x="2989511" y="1793801"/>
            <a:ext cx="2565675" cy="1268565"/>
            <a:chOff x="2925440" y="1682369"/>
            <a:chExt cx="2565675" cy="1268565"/>
          </a:xfrm>
        </p:grpSpPr>
        <p:sp>
          <p:nvSpPr>
            <p:cNvPr id="51" name="Text Box 1">
              <a:extLst>
                <a:ext uri="{FF2B5EF4-FFF2-40B4-BE49-F238E27FC236}">
                  <a16:creationId xmlns:a16="http://schemas.microsoft.com/office/drawing/2014/main" id="{974192A1-0F97-684C-BD47-FAC3B3D38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925" y="1682369"/>
              <a:ext cx="1728190" cy="12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Cathode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(13.56 MHz)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53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Anode</a:t>
              </a:r>
            </a:p>
          </p:txBody>
        </p:sp>
        <p:cxnSp>
          <p:nvCxnSpPr>
            <p:cNvPr id="52" name="Connecteur en angle 51">
              <a:extLst>
                <a:ext uri="{FF2B5EF4-FFF2-40B4-BE49-F238E27FC236}">
                  <a16:creationId xmlns:a16="http://schemas.microsoft.com/office/drawing/2014/main" id="{2F52C2F6-5196-A949-B4A7-C79DBAC63AD4}"/>
                </a:ext>
              </a:extLst>
            </p:cNvPr>
            <p:cNvCxnSpPr/>
            <p:nvPr/>
          </p:nvCxnSpPr>
          <p:spPr>
            <a:xfrm rot="10800000" flipV="1">
              <a:off x="2925440" y="1878352"/>
              <a:ext cx="1142504" cy="250256"/>
            </a:xfrm>
            <a:prstGeom prst="bentConnector3">
              <a:avLst>
                <a:gd name="adj1" fmla="val 25838"/>
              </a:avLst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53" name="Connecteur en angle 52">
              <a:extLst>
                <a:ext uri="{FF2B5EF4-FFF2-40B4-BE49-F238E27FC236}">
                  <a16:creationId xmlns:a16="http://schemas.microsoft.com/office/drawing/2014/main" id="{0531BBF0-89CE-7245-B460-5D0A84F9B48C}"/>
                </a:ext>
              </a:extLst>
            </p:cNvPr>
            <p:cNvCxnSpPr/>
            <p:nvPr/>
          </p:nvCxnSpPr>
          <p:spPr>
            <a:xfrm rot="10800000">
              <a:off x="2933165" y="2585808"/>
              <a:ext cx="1134780" cy="195120"/>
            </a:xfrm>
            <a:prstGeom prst="bentConnector3">
              <a:avLst>
                <a:gd name="adj1" fmla="val 26125"/>
              </a:avLst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54" name="Connecteur en angle 53">
              <a:extLst>
                <a:ext uri="{FF2B5EF4-FFF2-40B4-BE49-F238E27FC236}">
                  <a16:creationId xmlns:a16="http://schemas.microsoft.com/office/drawing/2014/main" id="{D0733115-FF61-7F44-B820-688D7AB9EAF9}"/>
                </a:ext>
              </a:extLst>
            </p:cNvPr>
            <p:cNvCxnSpPr>
              <a:endCxn id="71" idx="4"/>
            </p:cNvCxnSpPr>
            <p:nvPr/>
          </p:nvCxnSpPr>
          <p:spPr>
            <a:xfrm rot="10800000" flipV="1">
              <a:off x="3028683" y="2841857"/>
              <a:ext cx="1039263" cy="109077"/>
            </a:xfrm>
            <a:prstGeom prst="bentConnector4">
              <a:avLst>
                <a:gd name="adj1" fmla="val 28870"/>
                <a:gd name="adj2" fmla="val 309577"/>
              </a:avLst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55" name="Text Box 28">
            <a:extLst>
              <a:ext uri="{FF2B5EF4-FFF2-40B4-BE49-F238E27FC236}">
                <a16:creationId xmlns:a16="http://schemas.microsoft.com/office/drawing/2014/main" id="{F676F2A1-3FDE-764B-812E-EA578FC18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73" y="928432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972AB"/>
                </a:solidFill>
                <a:effectLst/>
                <a:uLnTx/>
                <a:uFillTx/>
                <a:latin typeface="Arial" charset="0"/>
                <a:cs typeface="Arial" charset="0"/>
              </a:rPr>
              <a:t>Standard PECVD</a:t>
            </a:r>
          </a:p>
        </p:txBody>
      </p:sp>
      <p:grpSp>
        <p:nvGrpSpPr>
          <p:cNvPr id="56" name="Grouper 6">
            <a:extLst>
              <a:ext uri="{FF2B5EF4-FFF2-40B4-BE49-F238E27FC236}">
                <a16:creationId xmlns:a16="http://schemas.microsoft.com/office/drawing/2014/main" id="{6557D3FB-AC98-E940-8DFD-09E31B423231}"/>
              </a:ext>
            </a:extLst>
          </p:cNvPr>
          <p:cNvGrpSpPr/>
          <p:nvPr/>
        </p:nvGrpSpPr>
        <p:grpSpPr>
          <a:xfrm>
            <a:off x="5624711" y="928432"/>
            <a:ext cx="2971800" cy="2304256"/>
            <a:chOff x="5560640" y="1268760"/>
            <a:chExt cx="2971800" cy="2304256"/>
          </a:xfrm>
        </p:grpSpPr>
        <p:sp>
          <p:nvSpPr>
            <p:cNvPr id="57" name="Rectangle 357">
              <a:extLst>
                <a:ext uri="{FF2B5EF4-FFF2-40B4-BE49-F238E27FC236}">
                  <a16:creationId xmlns:a16="http://schemas.microsoft.com/office/drawing/2014/main" id="{72BA9983-5393-824D-84E3-7381B44F8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048" y="2227944"/>
              <a:ext cx="2709863" cy="1155700"/>
            </a:xfrm>
            <a:prstGeom prst="rect">
              <a:avLst/>
            </a:prstGeom>
            <a:solidFill>
              <a:srgbClr val="D4E5F7"/>
            </a:solidFill>
            <a:ln w="76200">
              <a:solidFill>
                <a:srgbClr val="191919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359">
              <a:extLst>
                <a:ext uri="{FF2B5EF4-FFF2-40B4-BE49-F238E27FC236}">
                  <a16:creationId xmlns:a16="http://schemas.microsoft.com/office/drawing/2014/main" id="{4F2D876B-98A4-6B41-889B-3E98DBA3C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0257" y="2654982"/>
              <a:ext cx="1566863" cy="1173"/>
            </a:xfrm>
            <a:prstGeom prst="line">
              <a:avLst/>
            </a:prstGeom>
            <a:noFill/>
            <a:ln w="1158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59" name="Line 360">
              <a:extLst>
                <a:ext uri="{FF2B5EF4-FFF2-40B4-BE49-F238E27FC236}">
                  <a16:creationId xmlns:a16="http://schemas.microsoft.com/office/drawing/2014/main" id="{23E0479A-40F4-9F4D-B8A6-60F75C7EC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8449" y="2961369"/>
              <a:ext cx="1595438" cy="1173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0" name="Rectangle 361">
              <a:extLst>
                <a:ext uri="{FF2B5EF4-FFF2-40B4-BE49-F238E27FC236}">
                  <a16:creationId xmlns:a16="http://schemas.microsoft.com/office/drawing/2014/main" id="{96905B7C-B1CD-6648-9AC5-97A33F81B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573" y="2124307"/>
              <a:ext cx="176213" cy="484636"/>
            </a:xfrm>
            <a:prstGeom prst="rect">
              <a:avLst/>
            </a:prstGeom>
            <a:solidFill>
              <a:srgbClr val="D5F3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1" name="Line 362">
              <a:extLst>
                <a:ext uri="{FF2B5EF4-FFF2-40B4-BE49-F238E27FC236}">
                  <a16:creationId xmlns:a16="http://schemas.microsoft.com/office/drawing/2014/main" id="{73E6D987-8055-D74E-B98D-248DE4B49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6648" y="2131216"/>
              <a:ext cx="0" cy="507889"/>
            </a:xfrm>
            <a:prstGeom prst="line">
              <a:avLst/>
            </a:prstGeom>
            <a:noFill/>
            <a:ln w="682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grpSp>
          <p:nvGrpSpPr>
            <p:cNvPr id="62" name="Grouper 28">
              <a:extLst>
                <a:ext uri="{FF2B5EF4-FFF2-40B4-BE49-F238E27FC236}">
                  <a16:creationId xmlns:a16="http://schemas.microsoft.com/office/drawing/2014/main" id="{8D7A2CF0-C629-D848-99A6-ADC25B2FA8C3}"/>
                </a:ext>
              </a:extLst>
            </p:cNvPr>
            <p:cNvGrpSpPr/>
            <p:nvPr/>
          </p:nvGrpSpPr>
          <p:grpSpPr>
            <a:xfrm>
              <a:off x="6775231" y="3293618"/>
              <a:ext cx="872426" cy="279398"/>
              <a:chOff x="6912796" y="3476450"/>
              <a:chExt cx="872426" cy="857417"/>
            </a:xfrm>
            <a:solidFill>
              <a:srgbClr val="A9CCEE"/>
            </a:solidFill>
          </p:grpSpPr>
          <p:sp>
            <p:nvSpPr>
              <p:cNvPr id="66" name="Rectangle 365">
                <a:extLst>
                  <a:ext uri="{FF2B5EF4-FFF2-40B4-BE49-F238E27FC236}">
                    <a16:creationId xmlns:a16="http://schemas.microsoft.com/office/drawing/2014/main" id="{E0563380-578D-3F4C-A217-41444B111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2796" y="3752851"/>
                <a:ext cx="872426" cy="477079"/>
              </a:xfrm>
              <a:prstGeom prst="rect">
                <a:avLst/>
              </a:prstGeom>
              <a:grpFill/>
              <a:ln w="523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67" name="Rectangle 366">
                <a:extLst>
                  <a:ext uri="{FF2B5EF4-FFF2-40B4-BE49-F238E27FC236}">
                    <a16:creationId xmlns:a16="http://schemas.microsoft.com/office/drawing/2014/main" id="{BA7AAF37-4D03-884D-86A9-BCA190EDE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274" y="3476450"/>
                <a:ext cx="819291" cy="857417"/>
              </a:xfrm>
              <a:prstGeom prst="rect">
                <a:avLst/>
              </a:prstGeom>
              <a:solidFill>
                <a:srgbClr val="D4E5F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</p:grpSp>
        <p:sp>
          <p:nvSpPr>
            <p:cNvPr id="63" name="Rectangle 381">
              <a:extLst>
                <a:ext uri="{FF2B5EF4-FFF2-40B4-BE49-F238E27FC236}">
                  <a16:creationId xmlns:a16="http://schemas.microsoft.com/office/drawing/2014/main" id="{5DD682AD-6FEE-3049-AC58-CFD3BDB6B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448" y="2596244"/>
              <a:ext cx="1584326" cy="419099"/>
            </a:xfrm>
            <a:prstGeom prst="rect">
              <a:avLst/>
            </a:prstGeom>
            <a:noFill/>
            <a:ln w="38100">
              <a:solidFill>
                <a:srgbClr val="08176C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4" name="Line 391">
              <a:extLst>
                <a:ext uri="{FF2B5EF4-FFF2-40B4-BE49-F238E27FC236}">
                  <a16:creationId xmlns:a16="http://schemas.microsoft.com/office/drawing/2014/main" id="{F6C6F680-C431-6C4F-BB94-95022049D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3998" y="2804207"/>
              <a:ext cx="1687513" cy="0"/>
            </a:xfrm>
            <a:prstGeom prst="line">
              <a:avLst/>
            </a:prstGeom>
            <a:noFill/>
            <a:ln w="38100">
              <a:solidFill>
                <a:srgbClr val="D4E5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5" name="Text Box 14">
              <a:extLst>
                <a:ext uri="{FF2B5EF4-FFF2-40B4-BE49-F238E27FC236}">
                  <a16:creationId xmlns:a16="http://schemas.microsoft.com/office/drawing/2014/main" id="{6518373A-6E70-5A49-AA95-89F3401F2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640" y="1268760"/>
              <a:ext cx="2971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6858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972AB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CORIAL Pressurized Reactor</a:t>
              </a:r>
            </a:p>
          </p:txBody>
        </p:sp>
      </p:grpSp>
      <p:grpSp>
        <p:nvGrpSpPr>
          <p:cNvPr id="68" name="Grouper 73">
            <a:extLst>
              <a:ext uri="{FF2B5EF4-FFF2-40B4-BE49-F238E27FC236}">
                <a16:creationId xmlns:a16="http://schemas.microsoft.com/office/drawing/2014/main" id="{FEEAA3DC-74CF-1149-BB45-DFD3A100808C}"/>
              </a:ext>
            </a:extLst>
          </p:cNvPr>
          <p:cNvGrpSpPr/>
          <p:nvPr/>
        </p:nvGrpSpPr>
        <p:grpSpPr>
          <a:xfrm>
            <a:off x="5270796" y="1972398"/>
            <a:ext cx="1111723" cy="919963"/>
            <a:chOff x="5206725" y="1860966"/>
            <a:chExt cx="1111723" cy="919963"/>
          </a:xfrm>
        </p:grpSpPr>
        <p:cxnSp>
          <p:nvCxnSpPr>
            <p:cNvPr id="69" name="Connecteur en angle 68">
              <a:extLst>
                <a:ext uri="{FF2B5EF4-FFF2-40B4-BE49-F238E27FC236}">
                  <a16:creationId xmlns:a16="http://schemas.microsoft.com/office/drawing/2014/main" id="{12ABED0D-2440-F949-9916-93E691C9AA45}"/>
                </a:ext>
              </a:extLst>
            </p:cNvPr>
            <p:cNvCxnSpPr/>
            <p:nvPr/>
          </p:nvCxnSpPr>
          <p:spPr>
            <a:xfrm>
              <a:off x="5210449" y="1860966"/>
              <a:ext cx="1107999" cy="312731"/>
            </a:xfrm>
            <a:prstGeom prst="bentConnector3">
              <a:avLst>
                <a:gd name="adj1" fmla="val 30897"/>
              </a:avLst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0" name="Connecteur en angle 69">
              <a:extLst>
                <a:ext uri="{FF2B5EF4-FFF2-40B4-BE49-F238E27FC236}">
                  <a16:creationId xmlns:a16="http://schemas.microsoft.com/office/drawing/2014/main" id="{9D8AF1A6-2F27-F84F-8DF8-555D226A8149}"/>
                </a:ext>
              </a:extLst>
            </p:cNvPr>
            <p:cNvCxnSpPr/>
            <p:nvPr/>
          </p:nvCxnSpPr>
          <p:spPr>
            <a:xfrm flipV="1">
              <a:off x="5206725" y="2510783"/>
              <a:ext cx="1111723" cy="270146"/>
            </a:xfrm>
            <a:prstGeom prst="bentConnector3">
              <a:avLst>
                <a:gd name="adj1" fmla="val 29825"/>
              </a:avLst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CD63F262-59A7-CD4C-989D-FCE0160BA4AE}"/>
              </a:ext>
            </a:extLst>
          </p:cNvPr>
          <p:cNvSpPr/>
          <p:nvPr/>
        </p:nvSpPr>
        <p:spPr>
          <a:xfrm>
            <a:off x="2997235" y="2953290"/>
            <a:ext cx="191036" cy="109077"/>
          </a:xfrm>
          <a:prstGeom prst="ellipse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62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Stress Control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6A9A8DD-057A-A444-A231-8A1B9E7C6246}"/>
              </a:ext>
            </a:extLst>
          </p:cNvPr>
          <p:cNvGrpSpPr/>
          <p:nvPr/>
        </p:nvGrpSpPr>
        <p:grpSpPr>
          <a:xfrm>
            <a:off x="860673" y="1783979"/>
            <a:ext cx="2709863" cy="1448709"/>
            <a:chOff x="860673" y="1783979"/>
            <a:chExt cx="2709863" cy="1448709"/>
          </a:xfrm>
        </p:grpSpPr>
        <p:sp>
          <p:nvSpPr>
            <p:cNvPr id="34" name="Rectangle 60">
              <a:extLst>
                <a:ext uri="{FF2B5EF4-FFF2-40B4-BE49-F238E27FC236}">
                  <a16:creationId xmlns:a16="http://schemas.microsoft.com/office/drawing/2014/main" id="{A6D08F4B-5170-CA44-8D19-8CEDFB870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761" y="2419429"/>
              <a:ext cx="3175" cy="31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35" name="Rectangle 56">
              <a:extLst>
                <a:ext uri="{FF2B5EF4-FFF2-40B4-BE49-F238E27FC236}">
                  <a16:creationId xmlns:a16="http://schemas.microsoft.com/office/drawing/2014/main" id="{D6258DBB-4075-124F-9608-3A8F54FC4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673" y="1887616"/>
              <a:ext cx="2709863" cy="1155700"/>
            </a:xfrm>
            <a:prstGeom prst="rect">
              <a:avLst/>
            </a:prstGeom>
            <a:solidFill>
              <a:srgbClr val="D4E5F7"/>
            </a:solidFill>
            <a:ln w="76200">
              <a:solidFill>
                <a:srgbClr val="191919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320">
              <a:extLst>
                <a:ext uri="{FF2B5EF4-FFF2-40B4-BE49-F238E27FC236}">
                  <a16:creationId xmlns:a16="http://schemas.microsoft.com/office/drawing/2014/main" id="{F84AADC4-4F56-AD44-A993-58D9EEC7F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536" y="2240041"/>
              <a:ext cx="1566863" cy="1588"/>
            </a:xfrm>
            <a:prstGeom prst="line">
              <a:avLst/>
            </a:prstGeom>
            <a:noFill/>
            <a:ln w="1158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37" name="Line 321">
              <a:extLst>
                <a:ext uri="{FF2B5EF4-FFF2-40B4-BE49-F238E27FC236}">
                  <a16:creationId xmlns:a16="http://schemas.microsoft.com/office/drawing/2014/main" id="{D961D323-D238-3047-9E62-194C975CD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2648" y="2697241"/>
              <a:ext cx="1566863" cy="1588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38" name="Rectangle 322">
              <a:extLst>
                <a:ext uri="{FF2B5EF4-FFF2-40B4-BE49-F238E27FC236}">
                  <a16:creationId xmlns:a16="http://schemas.microsoft.com/office/drawing/2014/main" id="{360AD323-16C2-8541-BB10-6AB154D38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198" y="1783979"/>
              <a:ext cx="176213" cy="411611"/>
            </a:xfrm>
            <a:prstGeom prst="rect">
              <a:avLst/>
            </a:prstGeom>
            <a:solidFill>
              <a:srgbClr val="D5F3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39" name="Line 323">
              <a:extLst>
                <a:ext uri="{FF2B5EF4-FFF2-40B4-BE49-F238E27FC236}">
                  <a16:creationId xmlns:a16="http://schemas.microsoft.com/office/drawing/2014/main" id="{950DD621-05DD-2542-B289-D7BACE7B44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2748" y="1783979"/>
              <a:ext cx="1588" cy="457650"/>
            </a:xfrm>
            <a:prstGeom prst="line">
              <a:avLst/>
            </a:prstGeom>
            <a:noFill/>
            <a:ln w="682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0" name="Rectangle 341">
              <a:extLst>
                <a:ext uri="{FF2B5EF4-FFF2-40B4-BE49-F238E27FC236}">
                  <a16:creationId xmlns:a16="http://schemas.microsoft.com/office/drawing/2014/main" id="{8F4E862A-064E-A741-92C6-6BAE5934C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132" y="3062367"/>
              <a:ext cx="872426" cy="134936"/>
            </a:xfrm>
            <a:prstGeom prst="rect">
              <a:avLst/>
            </a:prstGeom>
            <a:solidFill>
              <a:srgbClr val="2980B9"/>
            </a:solidFill>
            <a:ln w="523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1" name="Rectangle 342">
              <a:extLst>
                <a:ext uri="{FF2B5EF4-FFF2-40B4-BE49-F238E27FC236}">
                  <a16:creationId xmlns:a16="http://schemas.microsoft.com/office/drawing/2014/main" id="{23BB2BE5-60D7-6145-8A84-198B57BF6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621" y="2988811"/>
              <a:ext cx="819150" cy="243877"/>
            </a:xfrm>
            <a:prstGeom prst="rect">
              <a:avLst/>
            </a:prstGeom>
            <a:solidFill>
              <a:srgbClr val="D4E5F7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</p:grpSp>
      <p:sp>
        <p:nvSpPr>
          <p:cNvPr id="42" name="Text Box 28">
            <a:extLst>
              <a:ext uri="{FF2B5EF4-FFF2-40B4-BE49-F238E27FC236}">
                <a16:creationId xmlns:a16="http://schemas.microsoft.com/office/drawing/2014/main" id="{496A466C-0BA0-704B-AD56-B99869BEC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68" y="1403926"/>
            <a:ext cx="2785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972AB"/>
                </a:solidFill>
                <a:effectLst/>
                <a:uLnTx/>
                <a:uFillTx/>
                <a:latin typeface="Arial" charset="0"/>
                <a:cs typeface="Arial" charset="0"/>
              </a:rPr>
              <a:t>Standard PECVD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0A49516-1E71-9242-B8F0-836D5B306476}"/>
              </a:ext>
            </a:extLst>
          </p:cNvPr>
          <p:cNvGrpSpPr/>
          <p:nvPr/>
        </p:nvGrpSpPr>
        <p:grpSpPr>
          <a:xfrm>
            <a:off x="4817703" y="1790888"/>
            <a:ext cx="2709863" cy="1448709"/>
            <a:chOff x="5849119" y="1783979"/>
            <a:chExt cx="2709863" cy="1448709"/>
          </a:xfrm>
        </p:grpSpPr>
        <p:sp>
          <p:nvSpPr>
            <p:cNvPr id="44" name="Rectangle 357">
              <a:extLst>
                <a:ext uri="{FF2B5EF4-FFF2-40B4-BE49-F238E27FC236}">
                  <a16:creationId xmlns:a16="http://schemas.microsoft.com/office/drawing/2014/main" id="{66EDDA80-6F03-CF4F-9317-D174970DA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119" y="1887616"/>
              <a:ext cx="2709863" cy="1155700"/>
            </a:xfrm>
            <a:prstGeom prst="rect">
              <a:avLst/>
            </a:prstGeom>
            <a:solidFill>
              <a:srgbClr val="D4E5F7"/>
            </a:solidFill>
            <a:ln w="76200">
              <a:solidFill>
                <a:srgbClr val="191919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359">
              <a:extLst>
                <a:ext uri="{FF2B5EF4-FFF2-40B4-BE49-F238E27FC236}">
                  <a16:creationId xmlns:a16="http://schemas.microsoft.com/office/drawing/2014/main" id="{ABCFF0EE-38EC-1E4B-9F24-E8F81DC29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4328" y="2314654"/>
              <a:ext cx="1566863" cy="1173"/>
            </a:xfrm>
            <a:prstGeom prst="line">
              <a:avLst/>
            </a:prstGeom>
            <a:noFill/>
            <a:ln w="1158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6" name="Line 360">
              <a:extLst>
                <a:ext uri="{FF2B5EF4-FFF2-40B4-BE49-F238E27FC236}">
                  <a16:creationId xmlns:a16="http://schemas.microsoft.com/office/drawing/2014/main" id="{C0D26D5F-1E1F-794B-8D58-218818068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520" y="2621041"/>
              <a:ext cx="1595438" cy="1173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7" name="Rectangle 361">
              <a:extLst>
                <a:ext uri="{FF2B5EF4-FFF2-40B4-BE49-F238E27FC236}">
                  <a16:creationId xmlns:a16="http://schemas.microsoft.com/office/drawing/2014/main" id="{A83471A0-6BCE-D547-9B6B-DF639A7CF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8644" y="1783979"/>
              <a:ext cx="176213" cy="484636"/>
            </a:xfrm>
            <a:prstGeom prst="rect">
              <a:avLst/>
            </a:prstGeom>
            <a:solidFill>
              <a:srgbClr val="D5F3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8" name="Line 362">
              <a:extLst>
                <a:ext uri="{FF2B5EF4-FFF2-40B4-BE49-F238E27FC236}">
                  <a16:creationId xmlns:a16="http://schemas.microsoft.com/office/drawing/2014/main" id="{AB12AB22-74E5-9C4A-AA18-5BA14A7EC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20719" y="1790888"/>
              <a:ext cx="0" cy="507889"/>
            </a:xfrm>
            <a:prstGeom prst="line">
              <a:avLst/>
            </a:prstGeom>
            <a:noFill/>
            <a:ln w="682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grpSp>
          <p:nvGrpSpPr>
            <p:cNvPr id="49" name="Grouper 28">
              <a:extLst>
                <a:ext uri="{FF2B5EF4-FFF2-40B4-BE49-F238E27FC236}">
                  <a16:creationId xmlns:a16="http://schemas.microsoft.com/office/drawing/2014/main" id="{020F44CC-1478-AB4C-B5B2-0F95263C4E92}"/>
                </a:ext>
              </a:extLst>
            </p:cNvPr>
            <p:cNvGrpSpPr/>
            <p:nvPr/>
          </p:nvGrpSpPr>
          <p:grpSpPr>
            <a:xfrm>
              <a:off x="6839302" y="2953290"/>
              <a:ext cx="872426" cy="279398"/>
              <a:chOff x="6912796" y="3476450"/>
              <a:chExt cx="872426" cy="857417"/>
            </a:xfrm>
            <a:solidFill>
              <a:srgbClr val="A9CCEE"/>
            </a:solidFill>
          </p:grpSpPr>
          <p:sp>
            <p:nvSpPr>
              <p:cNvPr id="52" name="Rectangle 365">
                <a:extLst>
                  <a:ext uri="{FF2B5EF4-FFF2-40B4-BE49-F238E27FC236}">
                    <a16:creationId xmlns:a16="http://schemas.microsoft.com/office/drawing/2014/main" id="{FA0A2431-4467-BE42-9A31-DBEE86FC0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2796" y="3752851"/>
                <a:ext cx="872426" cy="477079"/>
              </a:xfrm>
              <a:prstGeom prst="rect">
                <a:avLst/>
              </a:prstGeom>
              <a:grpFill/>
              <a:ln w="523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53" name="Rectangle 366">
                <a:extLst>
                  <a:ext uri="{FF2B5EF4-FFF2-40B4-BE49-F238E27FC236}">
                    <a16:creationId xmlns:a16="http://schemas.microsoft.com/office/drawing/2014/main" id="{3187E31D-905C-3148-A6C8-F13807F8F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274" y="3476450"/>
                <a:ext cx="819291" cy="857417"/>
              </a:xfrm>
              <a:prstGeom prst="rect">
                <a:avLst/>
              </a:prstGeom>
              <a:solidFill>
                <a:srgbClr val="D4E5F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</p:grpSp>
        <p:sp>
          <p:nvSpPr>
            <p:cNvPr id="50" name="Rectangle 381">
              <a:extLst>
                <a:ext uri="{FF2B5EF4-FFF2-40B4-BE49-F238E27FC236}">
                  <a16:creationId xmlns:a16="http://schemas.microsoft.com/office/drawing/2014/main" id="{12C55C4C-8E44-B447-81A2-CEEA6EC40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2519" y="2255916"/>
              <a:ext cx="1584326" cy="419099"/>
            </a:xfrm>
            <a:prstGeom prst="rect">
              <a:avLst/>
            </a:prstGeom>
            <a:noFill/>
            <a:ln w="38100">
              <a:solidFill>
                <a:srgbClr val="08176C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51" name="Line 391">
              <a:extLst>
                <a:ext uri="{FF2B5EF4-FFF2-40B4-BE49-F238E27FC236}">
                  <a16:creationId xmlns:a16="http://schemas.microsoft.com/office/drawing/2014/main" id="{38080B14-FB9B-7E4D-BBB0-2BCFD303D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8069" y="2463879"/>
              <a:ext cx="1687513" cy="0"/>
            </a:xfrm>
            <a:prstGeom prst="line">
              <a:avLst/>
            </a:prstGeom>
            <a:noFill/>
            <a:ln w="38100">
              <a:solidFill>
                <a:srgbClr val="D4E5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</p:grpSp>
      <p:sp>
        <p:nvSpPr>
          <p:cNvPr id="54" name="Text Box 14">
            <a:extLst>
              <a:ext uri="{FF2B5EF4-FFF2-40B4-BE49-F238E27FC236}">
                <a16:creationId xmlns:a16="http://schemas.microsoft.com/office/drawing/2014/main" id="{7D4D47E5-5F28-5D49-968A-91B801066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733" y="1139539"/>
            <a:ext cx="2824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972AB"/>
                </a:solidFill>
                <a:effectLst/>
                <a:uLnTx/>
                <a:uFillTx/>
                <a:latin typeface="Arial" charset="0"/>
                <a:cs typeface="Arial" charset="0"/>
              </a:rPr>
              <a:t>CORIAL Pressurized Reactor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252E8EE-8DFF-5C4F-8520-3933BE70FBE6}"/>
              </a:ext>
            </a:extLst>
          </p:cNvPr>
          <p:cNvSpPr txBox="1"/>
          <p:nvPr/>
        </p:nvSpPr>
        <p:spPr>
          <a:xfrm>
            <a:off x="860673" y="3300653"/>
            <a:ext cx="2709863" cy="1192634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Double</a:t>
            </a:r>
            <a:r>
              <a:rPr lang="en-US" sz="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frequency system required for stress control</a:t>
            </a:r>
          </a:p>
          <a:p>
            <a:pPr defTabSz="685800"/>
            <a:endParaRPr lang="en-US" sz="105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685800"/>
            <a:r>
              <a:rPr lang="en-US" sz="105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13.56 MHz for compressive stress</a:t>
            </a:r>
          </a:p>
          <a:p>
            <a:pPr defTabSz="685800"/>
            <a:r>
              <a:rPr lang="en-US" sz="105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100 to 400 KHz for stress control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5E6221A-2B32-D44C-BFE9-F073C16EF3C7}"/>
              </a:ext>
            </a:extLst>
          </p:cNvPr>
          <p:cNvSpPr txBox="1"/>
          <p:nvPr/>
        </p:nvSpPr>
        <p:spPr>
          <a:xfrm>
            <a:off x="4817703" y="3341225"/>
            <a:ext cx="2747391" cy="1125308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marL="0" lvl="1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Single</a:t>
            </a:r>
            <a:r>
              <a:rPr lang="en-US" sz="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frequency convenient for stress control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lvl="2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05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93663" lvl="2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5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13.56 MHz for compressive &amp; tensile stress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154756E-36C4-854E-A043-D765A09AF9EB}"/>
              </a:ext>
            </a:extLst>
          </p:cNvPr>
          <p:cNvSpPr txBox="1"/>
          <p:nvPr/>
        </p:nvSpPr>
        <p:spPr>
          <a:xfrm rot="5400000">
            <a:off x="6302610" y="2259499"/>
            <a:ext cx="3773051" cy="707886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PRECISE AND SIMPLE STRESS CONTROL</a:t>
            </a:r>
            <a:endParaRPr lang="fr-FR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3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Stress Control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E380B5-F46E-AC44-AC5A-38CB08D378AB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Stress controlled by RF power, </a:t>
            </a:r>
            <a:r>
              <a:rPr lang="en-US" sz="2400" dirty="0" err="1">
                <a:solidFill>
                  <a:srgbClr val="3866A8"/>
                </a:solidFill>
              </a:rPr>
              <a:t>Ar</a:t>
            </a:r>
            <a:r>
              <a:rPr lang="en-US" sz="2400" dirty="0">
                <a:solidFill>
                  <a:srgbClr val="3866A8"/>
                </a:solidFill>
              </a:rPr>
              <a:t> flow rate and gas mixture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F0A69B-3968-7044-9A60-23A1DB630EC2}"/>
              </a:ext>
            </a:extLst>
          </p:cNvPr>
          <p:cNvSpPr txBox="1"/>
          <p:nvPr/>
        </p:nvSpPr>
        <p:spPr>
          <a:xfrm>
            <a:off x="134399" y="4228884"/>
            <a:ext cx="277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E74D18"/>
                </a:solidFill>
              </a:rPr>
              <a:t>Si</a:t>
            </a:r>
            <a:r>
              <a:rPr lang="en-US" sz="1100" baseline="-25000" dirty="0" err="1">
                <a:solidFill>
                  <a:srgbClr val="E75326"/>
                </a:solidFill>
                <a:cs typeface="Arial" panose="020B0604020202020204" pitchFamily="34" charset="0"/>
              </a:rPr>
              <a:t>x</a:t>
            </a:r>
            <a:r>
              <a:rPr lang="en-US" sz="1100" dirty="0" err="1">
                <a:solidFill>
                  <a:srgbClr val="E74D18"/>
                </a:solidFill>
              </a:rPr>
              <a:t>N</a:t>
            </a:r>
            <a:r>
              <a:rPr lang="en-US" sz="1100" baseline="-25000" dirty="0" err="1">
                <a:solidFill>
                  <a:srgbClr val="E75326"/>
                </a:solidFill>
                <a:cs typeface="Arial" panose="020B0604020202020204" pitchFamily="34" charset="0"/>
              </a:rPr>
              <a:t>y</a:t>
            </a:r>
            <a:r>
              <a:rPr lang="en-US" sz="1100" dirty="0">
                <a:solidFill>
                  <a:srgbClr val="E74D18"/>
                </a:solidFill>
              </a:rPr>
              <a:t> with tunable stress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87A92A-22A3-644B-BE16-3AC3873A65F8}"/>
              </a:ext>
            </a:extLst>
          </p:cNvPr>
          <p:cNvSpPr txBox="1"/>
          <p:nvPr/>
        </p:nvSpPr>
        <p:spPr>
          <a:xfrm>
            <a:off x="6236601" y="4228884"/>
            <a:ext cx="277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 err="1">
                <a:solidFill>
                  <a:srgbClr val="E74D18"/>
                </a:solidFill>
              </a:rPr>
              <a:t>SiC</a:t>
            </a:r>
            <a:r>
              <a:rPr lang="en-US" sz="1100" dirty="0">
                <a:solidFill>
                  <a:srgbClr val="E74D18"/>
                </a:solidFill>
              </a:rPr>
              <a:t> with tunable stress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3E0274-3108-E446-825E-A7D63F496505}"/>
              </a:ext>
            </a:extLst>
          </p:cNvPr>
          <p:cNvSpPr/>
          <p:nvPr/>
        </p:nvSpPr>
        <p:spPr>
          <a:xfrm>
            <a:off x="3184831" y="4228884"/>
            <a:ext cx="277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rgbClr val="E74D18"/>
                </a:solidFill>
              </a:rPr>
              <a:t>SiO</a:t>
            </a:r>
            <a:r>
              <a:rPr lang="en-US" sz="1100" baseline="-25000" dirty="0">
                <a:solidFill>
                  <a:srgbClr val="E74D18"/>
                </a:solidFill>
              </a:rPr>
              <a:t>2  </a:t>
            </a:r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with tunable stress</a:t>
            </a:r>
            <a:endParaRPr lang="fr-FR" sz="1100" baseline="-25000" dirty="0">
              <a:solidFill>
                <a:srgbClr val="E75326"/>
              </a:solidFill>
              <a:cs typeface="Arial" panose="020B0604020202020204" pitchFamily="34" charset="0"/>
            </a:endParaRPr>
          </a:p>
        </p:txBody>
      </p:sp>
      <p:pic>
        <p:nvPicPr>
          <p:cNvPr id="12" name="Image 11" descr="PECVD-Si3N4-Stress-PWP.jpg">
            <a:extLst>
              <a:ext uri="{FF2B5EF4-FFF2-40B4-BE49-F238E27FC236}">
                <a16:creationId xmlns:a16="http://schemas.microsoft.com/office/drawing/2014/main" id="{C2EE3E1D-D5E3-A24C-8011-C698CF07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5" y="1866003"/>
            <a:ext cx="2531727" cy="2202609"/>
          </a:xfrm>
          <a:prstGeom prst="rect">
            <a:avLst/>
          </a:prstGeom>
        </p:spPr>
      </p:pic>
      <p:pic>
        <p:nvPicPr>
          <p:cNvPr id="13" name="Image 12" descr="PECVD-SiO2-Stress-PWP.jpg">
            <a:extLst>
              <a:ext uri="{FF2B5EF4-FFF2-40B4-BE49-F238E27FC236}">
                <a16:creationId xmlns:a16="http://schemas.microsoft.com/office/drawing/2014/main" id="{A7662ED2-F1BE-8E4A-A203-B3FDAB271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45" y="1866001"/>
            <a:ext cx="2236918" cy="2202610"/>
          </a:xfrm>
          <a:prstGeom prst="rect">
            <a:avLst/>
          </a:prstGeom>
        </p:spPr>
      </p:pic>
      <p:pic>
        <p:nvPicPr>
          <p:cNvPr id="14" name="Image 13" descr="PECVD-SiC-Stress-D500-PWP.jpg">
            <a:extLst>
              <a:ext uri="{FF2B5EF4-FFF2-40B4-BE49-F238E27FC236}">
                <a16:creationId xmlns:a16="http://schemas.microsoft.com/office/drawing/2014/main" id="{38C0150C-0D38-5946-8B4B-015DA6918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01" y="1866003"/>
            <a:ext cx="2183890" cy="22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E0C1A8-2FB8-D549-A20B-BF8BAC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Performances PECVD </a:t>
            </a:r>
            <a:r>
              <a:rPr lang="fr-FR" sz="3600" dirty="0" err="1"/>
              <a:t>processes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D250 / D250L</a:t>
            </a:r>
          </a:p>
        </p:txBody>
      </p:sp>
    </p:spTree>
    <p:extLst>
      <p:ext uri="{BB962C8B-B14F-4D97-AF65-F5344CB8AC3E}">
        <p14:creationId xmlns:p14="http://schemas.microsoft.com/office/powerpoint/2010/main" val="3469861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Layer </a:t>
            </a:r>
            <a:r>
              <a:rPr lang="fr-FR" dirty="0" err="1"/>
              <a:t>specifications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MEMS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6F687EF-0D20-3A48-8C6F-33D64D96CA85}"/>
              </a:ext>
            </a:extLst>
          </p:cNvPr>
          <p:cNvGrpSpPr/>
          <p:nvPr/>
        </p:nvGrpSpPr>
        <p:grpSpPr>
          <a:xfrm>
            <a:off x="793239" y="775635"/>
            <a:ext cx="7325768" cy="4119435"/>
            <a:chOff x="454569" y="721636"/>
            <a:chExt cx="7938088" cy="440712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12E33A0-028D-F84D-96E4-FBF941103434}"/>
                </a:ext>
              </a:extLst>
            </p:cNvPr>
            <p:cNvSpPr txBox="1"/>
            <p:nvPr/>
          </p:nvSpPr>
          <p:spPr>
            <a:xfrm>
              <a:off x="591246" y="2675956"/>
              <a:ext cx="18511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srgbClr val="E74D18"/>
                  </a:solidFill>
                </a:rPr>
                <a:t>Si</a:t>
              </a:r>
              <a:r>
                <a:rPr lang="en-US" sz="1100" baseline="-25000" dirty="0" err="1">
                  <a:solidFill>
                    <a:srgbClr val="E74D18"/>
                  </a:solidFill>
                </a:rPr>
                <a:t>x</a:t>
              </a:r>
              <a:r>
                <a:rPr lang="en-US" sz="1100" dirty="0" err="1">
                  <a:solidFill>
                    <a:srgbClr val="E74D18"/>
                  </a:solidFill>
                </a:rPr>
                <a:t>N</a:t>
              </a:r>
              <a:r>
                <a:rPr lang="en-US" sz="1100" baseline="-25000" dirty="0" err="1">
                  <a:solidFill>
                    <a:srgbClr val="E74D18"/>
                  </a:solidFill>
                </a:rPr>
                <a:t>y</a:t>
              </a:r>
              <a:r>
                <a:rPr lang="en-US" sz="1100" dirty="0">
                  <a:solidFill>
                    <a:srgbClr val="E74D18"/>
                  </a:solidFill>
                </a:rPr>
                <a:t> with tunable stress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E980502-4E1A-BE4C-B4C0-3C8A34628F8E}"/>
                </a:ext>
              </a:extLst>
            </p:cNvPr>
            <p:cNvSpPr txBox="1"/>
            <p:nvPr/>
          </p:nvSpPr>
          <p:spPr>
            <a:xfrm>
              <a:off x="3603787" y="2666001"/>
              <a:ext cx="1851158" cy="276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E74D18"/>
                  </a:solidFill>
                </a:rPr>
                <a:t>SiO</a:t>
              </a:r>
              <a:r>
                <a:rPr lang="en-US" sz="1100" baseline="-25000" dirty="0">
                  <a:solidFill>
                    <a:srgbClr val="E74D18"/>
                  </a:solidFill>
                </a:rPr>
                <a:t>2</a:t>
              </a:r>
              <a:r>
                <a:rPr lang="en-US" sz="1100" dirty="0">
                  <a:solidFill>
                    <a:srgbClr val="E74D18"/>
                  </a:solidFill>
                </a:rPr>
                <a:t> with tunable stress</a:t>
              </a:r>
            </a:p>
          </p:txBody>
        </p:sp>
        <p:pic>
          <p:nvPicPr>
            <p:cNvPr id="11" name="Image 10" descr="PECVD-Si3N4-Stress-PWP.jpg">
              <a:extLst>
                <a:ext uri="{FF2B5EF4-FFF2-40B4-BE49-F238E27FC236}">
                  <a16:creationId xmlns:a16="http://schemas.microsoft.com/office/drawing/2014/main" id="{E81FFB55-EF7D-F442-8B40-C2D628B25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69" y="829958"/>
              <a:ext cx="2124515" cy="1871137"/>
            </a:xfrm>
            <a:prstGeom prst="rect">
              <a:avLst/>
            </a:prstGeom>
          </p:spPr>
        </p:pic>
        <p:pic>
          <p:nvPicPr>
            <p:cNvPr id="12" name="Image 11" descr="PECVD-SiO2-Stress-PWP.jpg">
              <a:extLst>
                <a:ext uri="{FF2B5EF4-FFF2-40B4-BE49-F238E27FC236}">
                  <a16:creationId xmlns:a16="http://schemas.microsoft.com/office/drawing/2014/main" id="{67C50391-2307-404C-8E57-C3FA38896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787" y="721636"/>
              <a:ext cx="1947939" cy="1979459"/>
            </a:xfrm>
            <a:prstGeom prst="rect">
              <a:avLst/>
            </a:prstGeom>
          </p:spPr>
        </p:pic>
        <p:pic>
          <p:nvPicPr>
            <p:cNvPr id="13" name="Image 12" descr="PECVD-SiO2-HBV-PWP.jpg">
              <a:extLst>
                <a:ext uri="{FF2B5EF4-FFF2-40B4-BE49-F238E27FC236}">
                  <a16:creationId xmlns:a16="http://schemas.microsoft.com/office/drawing/2014/main" id="{A101FAD6-9EFD-0241-AAC2-30EA64EA1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762" y="753252"/>
              <a:ext cx="1978895" cy="1951335"/>
            </a:xfrm>
            <a:prstGeom prst="rect">
              <a:avLst/>
            </a:prstGeom>
          </p:spPr>
        </p:pic>
        <p:pic>
          <p:nvPicPr>
            <p:cNvPr id="14" name="Image 13" descr="PECVD-SiO2-BOE-PWP.jpg">
              <a:extLst>
                <a:ext uri="{FF2B5EF4-FFF2-40B4-BE49-F238E27FC236}">
                  <a16:creationId xmlns:a16="http://schemas.microsoft.com/office/drawing/2014/main" id="{FF2D254F-CE3B-4246-9E6E-9F56897D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481" y="2998651"/>
              <a:ext cx="2122563" cy="1868500"/>
            </a:xfrm>
            <a:prstGeom prst="rect">
              <a:avLst/>
            </a:prstGeom>
          </p:spPr>
        </p:pic>
        <p:pic>
          <p:nvPicPr>
            <p:cNvPr id="15" name="Image 14" descr="PECVD-Si3N4-KOH-PWP.jpg">
              <a:extLst>
                <a:ext uri="{FF2B5EF4-FFF2-40B4-BE49-F238E27FC236}">
                  <a16:creationId xmlns:a16="http://schemas.microsoft.com/office/drawing/2014/main" id="{2E9E0C7E-232E-1042-81CC-AACAACEC1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364" y="2998651"/>
              <a:ext cx="1966070" cy="1870576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ED993C5-771A-AD4F-8A45-F98D5C3BA0E2}"/>
                </a:ext>
              </a:extLst>
            </p:cNvPr>
            <p:cNvSpPr txBox="1"/>
            <p:nvPr/>
          </p:nvSpPr>
          <p:spPr>
            <a:xfrm>
              <a:off x="6196900" y="2661082"/>
              <a:ext cx="2195757" cy="45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E74D18"/>
                  </a:solidFill>
                </a:rPr>
                <a:t>SiO</a:t>
              </a:r>
              <a:r>
                <a:rPr lang="en-US" sz="1100" baseline="-25000" dirty="0">
                  <a:solidFill>
                    <a:srgbClr val="E74D18"/>
                  </a:solidFill>
                </a:rPr>
                <a:t>2</a:t>
              </a:r>
              <a:r>
                <a:rPr lang="en-US" sz="1100" dirty="0">
                  <a:solidFill>
                    <a:srgbClr val="E74D18"/>
                  </a:solidFill>
                </a:rPr>
                <a:t> with breakdown voltage</a:t>
              </a:r>
            </a:p>
            <a:p>
              <a:pPr algn="ctr"/>
              <a:r>
                <a:rPr lang="en-US" sz="1100" dirty="0">
                  <a:solidFill>
                    <a:srgbClr val="E74D18"/>
                  </a:solidFill>
                </a:rPr>
                <a:t>&gt; 10 MV/cm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51B127-8577-B74A-9C21-4E2DE0815CF9}"/>
                </a:ext>
              </a:extLst>
            </p:cNvPr>
            <p:cNvSpPr/>
            <p:nvPr/>
          </p:nvSpPr>
          <p:spPr>
            <a:xfrm>
              <a:off x="2222364" y="4867147"/>
              <a:ext cx="18758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E74D18"/>
                  </a:solidFill>
                </a:rPr>
                <a:t>Si</a:t>
              </a:r>
              <a:r>
                <a:rPr lang="en-US" sz="1100" baseline="-25000" dirty="0">
                  <a:solidFill>
                    <a:srgbClr val="E74D18"/>
                  </a:solidFill>
                </a:rPr>
                <a:t>3</a:t>
              </a:r>
              <a:r>
                <a:rPr lang="en-US" sz="1100" dirty="0">
                  <a:solidFill>
                    <a:srgbClr val="E74D18"/>
                  </a:solidFill>
                </a:rPr>
                <a:t>N</a:t>
              </a:r>
              <a:r>
                <a:rPr lang="en-US" sz="1100" baseline="-25000" dirty="0">
                  <a:solidFill>
                    <a:srgbClr val="E74D18"/>
                  </a:solidFill>
                </a:rPr>
                <a:t>4 </a:t>
              </a:r>
              <a:r>
                <a:rPr lang="en-US" sz="1100" dirty="0">
                  <a:solidFill>
                    <a:srgbClr val="E74D18"/>
                  </a:solidFill>
                </a:rPr>
                <a:t>with low KOH etch rate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D3615F-1A1F-BB45-853D-687ED88905B7}"/>
                </a:ext>
              </a:extLst>
            </p:cNvPr>
            <p:cNvSpPr/>
            <p:nvPr/>
          </p:nvSpPr>
          <p:spPr>
            <a:xfrm>
              <a:off x="5613938" y="4869223"/>
              <a:ext cx="1789273" cy="244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solidFill>
                    <a:srgbClr val="E74D18"/>
                  </a:solidFill>
                </a:rPr>
                <a:t>SiO</a:t>
              </a:r>
              <a:r>
                <a:rPr lang="en-US" sz="1100" baseline="-25000" dirty="0">
                  <a:solidFill>
                    <a:srgbClr val="E74D18"/>
                  </a:solidFill>
                </a:rPr>
                <a:t>2</a:t>
              </a:r>
              <a:r>
                <a:rPr lang="en-US" sz="1100" dirty="0">
                  <a:solidFill>
                    <a:srgbClr val="E74D18"/>
                  </a:solidFill>
                </a:rPr>
                <a:t> with low BOE etch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23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Layer </a:t>
            </a:r>
            <a:r>
              <a:rPr lang="fr-FR" dirty="0" err="1"/>
              <a:t>specificaTions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III-V Compounds, </a:t>
            </a:r>
            <a:r>
              <a:rPr lang="fr-FR" dirty="0" err="1"/>
              <a:t>Optoelectronics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B8E407-6B18-654D-9640-0ED938A44DBA}"/>
              </a:ext>
            </a:extLst>
          </p:cNvPr>
          <p:cNvSpPr txBox="1"/>
          <p:nvPr/>
        </p:nvSpPr>
        <p:spPr>
          <a:xfrm>
            <a:off x="2511914" y="3812975"/>
            <a:ext cx="185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DRIE of glass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13216C-3CBB-914C-8172-449ACE5E8235}"/>
              </a:ext>
            </a:extLst>
          </p:cNvPr>
          <p:cNvSpPr txBox="1"/>
          <p:nvPr/>
        </p:nvSpPr>
        <p:spPr>
          <a:xfrm>
            <a:off x="582079" y="2576627"/>
            <a:ext cx="172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Low SiO</a:t>
            </a:r>
            <a:r>
              <a:rPr lang="en-US" sz="1100" baseline="-25000" dirty="0">
                <a:solidFill>
                  <a:srgbClr val="E74D18"/>
                </a:solidFill>
              </a:rPr>
              <a:t>2</a:t>
            </a:r>
            <a:r>
              <a:rPr lang="en-US" sz="1100" dirty="0">
                <a:solidFill>
                  <a:srgbClr val="E74D18"/>
                </a:solidFill>
              </a:rPr>
              <a:t> BOE etch rate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807504-B1B7-5A46-A92A-5ACD7B9F3437}"/>
              </a:ext>
            </a:extLst>
          </p:cNvPr>
          <p:cNvSpPr txBox="1"/>
          <p:nvPr/>
        </p:nvSpPr>
        <p:spPr>
          <a:xfrm>
            <a:off x="3392557" y="2567220"/>
            <a:ext cx="172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SiO</a:t>
            </a:r>
            <a:r>
              <a:rPr lang="en-US" sz="1100" baseline="-25000" dirty="0">
                <a:solidFill>
                  <a:srgbClr val="E74D18"/>
                </a:solidFill>
              </a:rPr>
              <a:t>2</a:t>
            </a:r>
            <a:r>
              <a:rPr lang="en-US" sz="1100" dirty="0">
                <a:solidFill>
                  <a:srgbClr val="E74D18"/>
                </a:solidFill>
              </a:rPr>
              <a:t> with tunable stress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EC29D3-69E0-B340-BF6B-5EDD81AB6027}"/>
              </a:ext>
            </a:extLst>
          </p:cNvPr>
          <p:cNvSpPr txBox="1"/>
          <p:nvPr/>
        </p:nvSpPr>
        <p:spPr>
          <a:xfrm>
            <a:off x="6562124" y="2567220"/>
            <a:ext cx="1726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Si</a:t>
            </a:r>
            <a:r>
              <a:rPr lang="en-US" sz="1100" baseline="-25000" dirty="0">
                <a:solidFill>
                  <a:srgbClr val="E74D18"/>
                </a:solidFill>
              </a:rPr>
              <a:t>3</a:t>
            </a:r>
            <a:r>
              <a:rPr lang="en-US" sz="1100" dirty="0">
                <a:solidFill>
                  <a:srgbClr val="E74D18"/>
                </a:solidFill>
              </a:rPr>
              <a:t>N</a:t>
            </a:r>
            <a:r>
              <a:rPr lang="en-US" sz="1100" baseline="-25000" dirty="0">
                <a:solidFill>
                  <a:srgbClr val="E74D18"/>
                </a:solidFill>
              </a:rPr>
              <a:t>4</a:t>
            </a:r>
            <a:r>
              <a:rPr lang="en-US" sz="1100" dirty="0">
                <a:solidFill>
                  <a:srgbClr val="E74D18"/>
                </a:solidFill>
              </a:rPr>
              <a:t> with low KOH etch rate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CFDDB7-0C76-0042-94F5-36C25FAA50AA}"/>
              </a:ext>
            </a:extLst>
          </p:cNvPr>
          <p:cNvSpPr/>
          <p:nvPr/>
        </p:nvSpPr>
        <p:spPr>
          <a:xfrm>
            <a:off x="2103791" y="4647116"/>
            <a:ext cx="18790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E74D18"/>
                </a:solidFill>
              </a:rPr>
              <a:t>Low damaged after annealing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1DF21-9FC4-2D4E-9439-DF884352BB0B}"/>
              </a:ext>
            </a:extLst>
          </p:cNvPr>
          <p:cNvSpPr/>
          <p:nvPr/>
        </p:nvSpPr>
        <p:spPr>
          <a:xfrm>
            <a:off x="5508440" y="4649077"/>
            <a:ext cx="118814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 err="1">
                <a:solidFill>
                  <a:srgbClr val="E74D18"/>
                </a:solidFill>
              </a:rPr>
              <a:t>SiC</a:t>
            </a:r>
            <a:r>
              <a:rPr lang="en-US" sz="1100" dirty="0">
                <a:solidFill>
                  <a:srgbClr val="E74D18"/>
                </a:solidFill>
              </a:rPr>
              <a:t> tunable stress</a:t>
            </a:r>
          </a:p>
        </p:txBody>
      </p:sp>
      <p:pic>
        <p:nvPicPr>
          <p:cNvPr id="14" name="Image 13" descr="PECVD-Si3N4-KOH-PWP.jpg">
            <a:extLst>
              <a:ext uri="{FF2B5EF4-FFF2-40B4-BE49-F238E27FC236}">
                <a16:creationId xmlns:a16="http://schemas.microsoft.com/office/drawing/2014/main" id="{003BCC25-BD12-BD4D-BFBE-FC95B7FFA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24" y="929619"/>
            <a:ext cx="1723625" cy="1639906"/>
          </a:xfrm>
          <a:prstGeom prst="rect">
            <a:avLst/>
          </a:prstGeom>
        </p:spPr>
      </p:pic>
      <p:pic>
        <p:nvPicPr>
          <p:cNvPr id="15" name="Image 14" descr="PECVD-Stress-SiO2-D250-PWP.jpg">
            <a:extLst>
              <a:ext uri="{FF2B5EF4-FFF2-40B4-BE49-F238E27FC236}">
                <a16:creationId xmlns:a16="http://schemas.microsoft.com/office/drawing/2014/main" id="{06E0C809-1871-394A-B8BB-4EB8347DF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80" y="928132"/>
            <a:ext cx="1583341" cy="1641067"/>
          </a:xfrm>
          <a:prstGeom prst="rect">
            <a:avLst/>
          </a:prstGeom>
        </p:spPr>
      </p:pic>
      <p:pic>
        <p:nvPicPr>
          <p:cNvPr id="16" name="Image 15" descr="PECVD-BOE-SiO2-D250-PWP.jpg">
            <a:extLst>
              <a:ext uri="{FF2B5EF4-FFF2-40B4-BE49-F238E27FC236}">
                <a16:creationId xmlns:a16="http://schemas.microsoft.com/office/drawing/2014/main" id="{AFBAA8E6-F4E6-DD4E-A799-87EC10C02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9" y="929618"/>
            <a:ext cx="1456027" cy="1639907"/>
          </a:xfrm>
          <a:prstGeom prst="rect">
            <a:avLst/>
          </a:prstGeom>
        </p:spPr>
      </p:pic>
      <p:pic>
        <p:nvPicPr>
          <p:cNvPr id="17" name="Image 16" descr="PECVD-Damage-NH3-D350-PWP.jpg">
            <a:extLst>
              <a:ext uri="{FF2B5EF4-FFF2-40B4-BE49-F238E27FC236}">
                <a16:creationId xmlns:a16="http://schemas.microsoft.com/office/drawing/2014/main" id="{ECAEB077-3923-A74F-8032-89C477A59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91" y="2881546"/>
            <a:ext cx="2010050" cy="1829146"/>
          </a:xfrm>
          <a:prstGeom prst="rect">
            <a:avLst/>
          </a:prstGeom>
        </p:spPr>
      </p:pic>
      <p:pic>
        <p:nvPicPr>
          <p:cNvPr id="18" name="Image 17" descr="PECVD-SiC-Stress-D500-PWP.jpg">
            <a:extLst>
              <a:ext uri="{FF2B5EF4-FFF2-40B4-BE49-F238E27FC236}">
                <a16:creationId xmlns:a16="http://schemas.microsoft.com/office/drawing/2014/main" id="{A9AB27CD-75CA-5F41-8712-24311BDB8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06" y="2881546"/>
            <a:ext cx="1740899" cy="17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24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Layer </a:t>
            </a:r>
            <a:r>
              <a:rPr lang="fr-FR" dirty="0" err="1"/>
              <a:t>specifications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DC8978-5857-3C49-9799-F5AD9020067D}"/>
              </a:ext>
            </a:extLst>
          </p:cNvPr>
          <p:cNvSpPr txBox="1"/>
          <p:nvPr/>
        </p:nvSpPr>
        <p:spPr>
          <a:xfrm>
            <a:off x="200025" y="3763357"/>
            <a:ext cx="2709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Step coverage by </a:t>
            </a:r>
          </a:p>
          <a:p>
            <a:pPr algn="ctr"/>
            <a:r>
              <a:rPr lang="en-US" sz="1100" dirty="0">
                <a:solidFill>
                  <a:srgbClr val="E74D18"/>
                </a:solidFill>
              </a:rPr>
              <a:t>SiH</a:t>
            </a:r>
            <a:r>
              <a:rPr lang="en-US" sz="1100" baseline="-25000" dirty="0">
                <a:solidFill>
                  <a:srgbClr val="E74D18"/>
                </a:solidFill>
              </a:rPr>
              <a:t>4</a:t>
            </a:r>
            <a:r>
              <a:rPr lang="en-US" sz="1100" dirty="0">
                <a:solidFill>
                  <a:srgbClr val="E74D18"/>
                </a:solidFill>
              </a:rPr>
              <a:t> + N</a:t>
            </a:r>
            <a:r>
              <a:rPr lang="en-US" sz="1100" baseline="-25000" dirty="0">
                <a:solidFill>
                  <a:srgbClr val="E74D18"/>
                </a:solidFill>
              </a:rPr>
              <a:t>2</a:t>
            </a:r>
            <a:r>
              <a:rPr lang="en-US" sz="1100" dirty="0">
                <a:solidFill>
                  <a:srgbClr val="E74D18"/>
                </a:solidFill>
              </a:rPr>
              <a:t>O deposition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C3FF76-EB9F-AD45-8879-53CEE6B37F3A}"/>
              </a:ext>
            </a:extLst>
          </p:cNvPr>
          <p:cNvSpPr txBox="1"/>
          <p:nvPr/>
        </p:nvSpPr>
        <p:spPr>
          <a:xfrm>
            <a:off x="3197868" y="3763358"/>
            <a:ext cx="2709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Step coverage by </a:t>
            </a:r>
          </a:p>
          <a:p>
            <a:pPr algn="ctr"/>
            <a:r>
              <a:rPr lang="en-US" sz="1100" dirty="0">
                <a:solidFill>
                  <a:srgbClr val="E74D18"/>
                </a:solidFill>
              </a:rPr>
              <a:t>HMDSO + O</a:t>
            </a:r>
            <a:r>
              <a:rPr lang="en-US" sz="1100" baseline="-25000" dirty="0">
                <a:solidFill>
                  <a:srgbClr val="E74D18"/>
                </a:solidFill>
              </a:rPr>
              <a:t>2 </a:t>
            </a:r>
            <a:r>
              <a:rPr lang="en-US" sz="1100" dirty="0">
                <a:solidFill>
                  <a:srgbClr val="E74D18"/>
                </a:solidFill>
              </a:rPr>
              <a:t>deposition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FAA31A-1352-ED43-BE48-A1290574516D}"/>
              </a:ext>
            </a:extLst>
          </p:cNvPr>
          <p:cNvSpPr txBox="1"/>
          <p:nvPr/>
        </p:nvSpPr>
        <p:spPr>
          <a:xfrm>
            <a:off x="6204224" y="3773703"/>
            <a:ext cx="2709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Self-</a:t>
            </a:r>
            <a:r>
              <a:rPr lang="en-US" sz="1100" dirty="0" err="1">
                <a:solidFill>
                  <a:srgbClr val="E74D18"/>
                </a:solidFill>
              </a:rPr>
              <a:t>planarized</a:t>
            </a:r>
            <a:endParaRPr lang="en-US" sz="1100" dirty="0">
              <a:solidFill>
                <a:srgbClr val="E74D18"/>
              </a:solidFill>
            </a:endParaRPr>
          </a:p>
          <a:p>
            <a:pPr algn="ctr"/>
            <a:r>
              <a:rPr lang="en-US" sz="1100" dirty="0">
                <a:solidFill>
                  <a:srgbClr val="E74D18"/>
                </a:solidFill>
              </a:rPr>
              <a:t>Deposition of </a:t>
            </a:r>
            <a:r>
              <a:rPr lang="en-US" sz="1100" dirty="0" err="1">
                <a:solidFill>
                  <a:srgbClr val="E74D18"/>
                </a:solidFill>
              </a:rPr>
              <a:t>SiOF</a:t>
            </a:r>
            <a:endParaRPr lang="en-US" sz="1100" dirty="0">
              <a:solidFill>
                <a:srgbClr val="E74D18"/>
              </a:solidFill>
            </a:endParaRPr>
          </a:p>
        </p:txBody>
      </p:sp>
      <p:pic>
        <p:nvPicPr>
          <p:cNvPr id="11" name="Image 10" descr="PECVD-SiO2-Step-Coverage-PWP-ST.jpg">
            <a:extLst>
              <a:ext uri="{FF2B5EF4-FFF2-40B4-BE49-F238E27FC236}">
                <a16:creationId xmlns:a16="http://schemas.microsoft.com/office/drawing/2014/main" id="{0F4C4A47-A21D-BC46-A13A-BE0F4A6F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629319"/>
            <a:ext cx="2838689" cy="2132170"/>
          </a:xfrm>
          <a:prstGeom prst="rect">
            <a:avLst/>
          </a:prstGeom>
        </p:spPr>
      </p:pic>
      <p:pic>
        <p:nvPicPr>
          <p:cNvPr id="12" name="Image 11" descr="PECVD-SiOF on SAW-PWP-ST.jpg">
            <a:extLst>
              <a:ext uri="{FF2B5EF4-FFF2-40B4-BE49-F238E27FC236}">
                <a16:creationId xmlns:a16="http://schemas.microsoft.com/office/drawing/2014/main" id="{31EE4D05-4FD2-AE42-802A-D6D9C97E8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61" y="1628451"/>
            <a:ext cx="2842330" cy="2134907"/>
          </a:xfrm>
          <a:prstGeom prst="rect">
            <a:avLst/>
          </a:prstGeom>
        </p:spPr>
      </p:pic>
      <p:pic>
        <p:nvPicPr>
          <p:cNvPr id="13" name="Image 12" descr="PECVD-Waveguide-PWP-ST.jpg">
            <a:extLst>
              <a:ext uri="{FF2B5EF4-FFF2-40B4-BE49-F238E27FC236}">
                <a16:creationId xmlns:a16="http://schemas.microsoft.com/office/drawing/2014/main" id="{A2271B17-7622-2F4F-9AAB-D1EE04D0F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43" y="1629319"/>
            <a:ext cx="2838689" cy="213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96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 </a:t>
            </a:r>
            <a:r>
              <a:rPr lang="fr-FR" dirty="0" err="1"/>
              <a:t>deposition</a:t>
            </a:r>
            <a:r>
              <a:rPr lang="fr-FR" dirty="0"/>
              <a:t> rates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3444274" cy="260061"/>
          </a:xfrm>
        </p:spPr>
        <p:txBody>
          <a:bodyPr/>
          <a:lstStyle/>
          <a:p>
            <a:r>
              <a:rPr lang="fr-FR" dirty="0"/>
              <a:t>Excellent </a:t>
            </a:r>
            <a:r>
              <a:rPr lang="fr-FR" dirty="0" err="1"/>
              <a:t>Uniformities</a:t>
            </a:r>
            <a:endParaRPr lang="fr-FR" dirty="0"/>
          </a:p>
        </p:txBody>
      </p:sp>
      <p:graphicFrame>
        <p:nvGraphicFramePr>
          <p:cNvPr id="10" name="Espace réservé du contenu 44">
            <a:extLst>
              <a:ext uri="{FF2B5EF4-FFF2-40B4-BE49-F238E27FC236}">
                <a16:creationId xmlns:a16="http://schemas.microsoft.com/office/drawing/2014/main" id="{BEB23E49-439F-B343-B477-899DF1C71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770581"/>
              </p:ext>
            </p:extLst>
          </p:nvPr>
        </p:nvGraphicFramePr>
        <p:xfrm>
          <a:off x="529914" y="1537754"/>
          <a:ext cx="8229600" cy="1828800"/>
        </p:xfrm>
        <a:graphic>
          <a:graphicData uri="http://schemas.openxmlformats.org/drawingml/2006/table">
            <a:tbl>
              <a:tblPr firstRow="1" bandRow="1"/>
              <a:tblGrid>
                <a:gridCol w="204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Deposition Rate</a:t>
                      </a:r>
                    </a:p>
                    <a:p>
                      <a:pPr algn="ctr"/>
                      <a:r>
                        <a:rPr lang="en-US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Refractive Index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Stress</a:t>
                      </a:r>
                    </a:p>
                    <a:p>
                      <a:pPr algn="ctr"/>
                      <a:r>
                        <a:rPr lang="en-US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Uniformity</a:t>
                      </a:r>
                    </a:p>
                    <a:p>
                      <a:pPr algn="ctr"/>
                      <a:r>
                        <a:rPr lang="en-US" sz="120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8” Wafers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200" kern="1200" baseline="-250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en-US" sz="1200" kern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to 500 </a:t>
                      </a:r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1.458 to 1.478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-300 to +50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± 3%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200" kern="1200" baseline="-250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200" kern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200" kern="1200" baseline="-250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  <a:endParaRPr lang="en-US" sz="1200" kern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1200" kern="120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250 </a:t>
                      </a:r>
                      <a:r>
                        <a:rPr lang="en-US" sz="1200" kern="1200" noProof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1200" kern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 to 2.1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-300 to +150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± 3%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SiOF</a:t>
                      </a:r>
                      <a:endParaRPr lang="en-US" sz="1200" kern="12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1.41 ± 0.02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-100 to -0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± 3%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SiOCH</a:t>
                      </a:r>
                      <a:endParaRPr lang="en-US" sz="1200" kern="12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to 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1.45 ± 0.02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-100 to -20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± 3%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200" kern="1200" baseline="-250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200" kern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en-US" sz="1200" kern="12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to 150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 to 2.9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-100 to +100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± 3%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4C7D2E0-FE7E-044C-92A7-7C6FABF7B4AB}"/>
              </a:ext>
            </a:extLst>
          </p:cNvPr>
          <p:cNvSpPr/>
          <p:nvPr/>
        </p:nvSpPr>
        <p:spPr>
          <a:xfrm>
            <a:off x="1321610" y="3955340"/>
            <a:ext cx="6867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/>
            <a:r>
              <a:rPr lang="en-US" sz="1600" i="1" dirty="0">
                <a:solidFill>
                  <a:srgbClr val="497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performed with 5 mm edge exclusion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52BD06-4669-1049-A835-416107C3C548}"/>
              </a:ext>
            </a:extLst>
          </p:cNvPr>
          <p:cNvSpPr/>
          <p:nvPr/>
        </p:nvSpPr>
        <p:spPr>
          <a:xfrm>
            <a:off x="6948264" y="3429752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E7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100" dirty="0">
                <a:solidFill>
                  <a:srgbClr val="E7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Configuration-dependent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794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Performances </a:t>
            </a:r>
            <a:br>
              <a:rPr lang="fr-FR" dirty="0"/>
            </a:br>
            <a:r>
              <a:rPr lang="fr-FR" dirty="0"/>
              <a:t>time-</a:t>
            </a:r>
            <a:r>
              <a:rPr lang="fr-FR" dirty="0" err="1"/>
              <a:t>multiplexed</a:t>
            </a:r>
            <a:r>
              <a:rPr lang="fr-FR" dirty="0"/>
              <a:t> </a:t>
            </a:r>
            <a:r>
              <a:rPr lang="fr-FR" dirty="0" err="1"/>
              <a:t>processes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d250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cosma</a:t>
            </a:r>
            <a:r>
              <a:rPr lang="fr-FR" b="1" dirty="0"/>
              <a:t> pulse</a:t>
            </a:r>
          </a:p>
        </p:txBody>
      </p:sp>
    </p:spTree>
    <p:extLst>
      <p:ext uri="{BB962C8B-B14F-4D97-AF65-F5344CB8AC3E}">
        <p14:creationId xmlns:p14="http://schemas.microsoft.com/office/powerpoint/2010/main" val="1969716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685800">
              <a:spcBef>
                <a:spcPts val="0"/>
              </a:spcBef>
            </a:pPr>
            <a:r>
              <a:rPr lang="en-US" sz="3200" cap="none" dirty="0">
                <a:solidFill>
                  <a:srgbClr val="FFFFFF">
                    <a:alpha val="75000"/>
                  </a:srgbClr>
                </a:solidFill>
                <a:latin typeface="Calibri"/>
                <a:ea typeface="+mn-ea"/>
                <a:cs typeface="+mn-cs"/>
              </a:rPr>
              <a:t>COSMA Pulse is the only control software that broadens conventional tools’ process capabilities to enable time-multiplexed processes</a:t>
            </a:r>
          </a:p>
        </p:txBody>
      </p:sp>
    </p:spTree>
    <p:extLst>
      <p:ext uri="{BB962C8B-B14F-4D97-AF65-F5344CB8AC3E}">
        <p14:creationId xmlns:p14="http://schemas.microsoft.com/office/powerpoint/2010/main" val="214292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D250 / D250L</a:t>
            </a:r>
          </a:p>
        </p:txBody>
      </p:sp>
    </p:spTree>
    <p:extLst>
      <p:ext uri="{BB962C8B-B14F-4D97-AF65-F5344CB8AC3E}">
        <p14:creationId xmlns:p14="http://schemas.microsoft.com/office/powerpoint/2010/main" val="80057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Cosma</a:t>
            </a:r>
            <a:r>
              <a:rPr lang="fr-FR" dirty="0"/>
              <a:t> pulse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Advanced </a:t>
            </a:r>
            <a:r>
              <a:rPr lang="fr-FR" dirty="0" err="1"/>
              <a:t>Process</a:t>
            </a:r>
            <a:r>
              <a:rPr lang="fr-FR" dirty="0"/>
              <a:t> Control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ADA682-E452-A64E-8F57-7C00CE02AE2F}"/>
              </a:ext>
            </a:extLst>
          </p:cNvPr>
          <p:cNvSpPr txBox="1"/>
          <p:nvPr/>
        </p:nvSpPr>
        <p:spPr>
          <a:xfrm>
            <a:off x="2182479" y="3900993"/>
            <a:ext cx="3666227" cy="707886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 PARAMETERS</a:t>
            </a:r>
            <a:endParaRPr lang="en-US" sz="3200" baseline="30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CAN BE CONTROLLED AND PULSED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B43E33-D1D0-2E4A-8629-C4C612C34DE2}"/>
              </a:ext>
            </a:extLst>
          </p:cNvPr>
          <p:cNvSpPr txBox="1"/>
          <p:nvPr/>
        </p:nvSpPr>
        <p:spPr>
          <a:xfrm>
            <a:off x="239544" y="3900993"/>
            <a:ext cx="1771481" cy="707886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10 ms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DATA AQUISITION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836ACD-930F-FB4A-810A-E59AEEEC1366}"/>
              </a:ext>
            </a:extLst>
          </p:cNvPr>
          <p:cNvSpPr txBox="1"/>
          <p:nvPr/>
        </p:nvSpPr>
        <p:spPr>
          <a:xfrm>
            <a:off x="6047114" y="3900993"/>
            <a:ext cx="2839368" cy="830997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z="3200" b="1" dirty="0"/>
              <a:t>UPGRADE</a:t>
            </a:r>
          </a:p>
          <a:p>
            <a:r>
              <a:rPr lang="en-US" sz="800" dirty="0"/>
              <a:t>FOR CORIAL’S SYSTEMS ALREADY INSTALLED AT CUSTOMERS’ SITES</a:t>
            </a:r>
            <a:endParaRPr lang="fr-FR" sz="800" dirty="0"/>
          </a:p>
        </p:txBody>
      </p:sp>
      <p:pic>
        <p:nvPicPr>
          <p:cNvPr id="11" name="Picture 2" descr="W:\25-Marketing\02-Communication\10-Site Web\Projet Refonte Site internet 2016\Contenus\Pages produits\Page software COSMA\_DMP3242.jpg">
            <a:extLst>
              <a:ext uri="{FF2B5EF4-FFF2-40B4-BE49-F238E27FC236}">
                <a16:creationId xmlns:a16="http://schemas.microsoft.com/office/drawing/2014/main" id="{1E05A8B8-1E5F-2B4B-874E-B42A6CED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5" y="1042323"/>
            <a:ext cx="3779797" cy="2517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16160FF7-5579-FB4D-8E65-EC55F8BBFB93}"/>
              </a:ext>
            </a:extLst>
          </p:cNvPr>
          <p:cNvGrpSpPr/>
          <p:nvPr/>
        </p:nvGrpSpPr>
        <p:grpSpPr>
          <a:xfrm>
            <a:off x="3181802" y="1167184"/>
            <a:ext cx="5942393" cy="2753920"/>
            <a:chOff x="161375" y="739442"/>
            <a:chExt cx="8831102" cy="5202710"/>
          </a:xfrm>
        </p:grpSpPr>
        <p:pic>
          <p:nvPicPr>
            <p:cNvPr id="13" name="Picture 2" descr="C:\Users\jp-roch\Desktop\Machine pulsée\Edit Recipe Image 1.png">
              <a:extLst>
                <a:ext uri="{FF2B5EF4-FFF2-40B4-BE49-F238E27FC236}">
                  <a16:creationId xmlns:a16="http://schemas.microsoft.com/office/drawing/2014/main" id="{438A199A-6658-8A48-AAEA-FA48A633B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6" y="1782226"/>
              <a:ext cx="4316996" cy="324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AB768A5-46A0-9345-83F9-D576A1E2E665}"/>
                </a:ext>
              </a:extLst>
            </p:cNvPr>
            <p:cNvSpPr/>
            <p:nvPr/>
          </p:nvSpPr>
          <p:spPr>
            <a:xfrm>
              <a:off x="762448" y="2962792"/>
              <a:ext cx="390525" cy="279863"/>
            </a:xfrm>
            <a:prstGeom prst="ellipse">
              <a:avLst/>
            </a:prstGeom>
            <a:noFill/>
            <a:ln w="19050">
              <a:solidFill>
                <a:srgbClr val="E753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53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BED3AB28-C9C9-AE4A-AA59-95A0F49DF47D}"/>
                </a:ext>
              </a:extLst>
            </p:cNvPr>
            <p:cNvCxnSpPr/>
            <p:nvPr/>
          </p:nvCxnSpPr>
          <p:spPr>
            <a:xfrm>
              <a:off x="957710" y="1708089"/>
              <a:ext cx="0" cy="1232795"/>
            </a:xfrm>
            <a:prstGeom prst="straightConnector1">
              <a:avLst/>
            </a:prstGeom>
            <a:ln>
              <a:solidFill>
                <a:srgbClr val="E7532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D185611-EDC4-3148-A732-8D9FD8E58931}"/>
                </a:ext>
              </a:extLst>
            </p:cNvPr>
            <p:cNvSpPr txBox="1"/>
            <p:nvPr/>
          </p:nvSpPr>
          <p:spPr>
            <a:xfrm>
              <a:off x="161375" y="739442"/>
              <a:ext cx="2162175" cy="10902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Show/close all the details of the pulsed parameters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FE0AB81-F786-7F4B-969D-FC319BAA0FAF}"/>
                </a:ext>
              </a:extLst>
            </p:cNvPr>
            <p:cNvSpPr txBox="1"/>
            <p:nvPr/>
          </p:nvSpPr>
          <p:spPr>
            <a:xfrm>
              <a:off x="269164" y="5157192"/>
              <a:ext cx="2502638" cy="784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Show the pulsed parameters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57A8C78C-CB42-9C4C-B607-86D9D2CAAF8C}"/>
                </a:ext>
              </a:extLst>
            </p:cNvPr>
            <p:cNvCxnSpPr/>
            <p:nvPr/>
          </p:nvCxnSpPr>
          <p:spPr>
            <a:xfrm flipV="1">
              <a:off x="957710" y="4262614"/>
              <a:ext cx="3174" cy="759613"/>
            </a:xfrm>
            <a:prstGeom prst="straightConnector1">
              <a:avLst/>
            </a:prstGeom>
            <a:ln>
              <a:solidFill>
                <a:srgbClr val="E7532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C72B7A5-95E7-B54E-805D-4712C168B9F2}"/>
                </a:ext>
              </a:extLst>
            </p:cNvPr>
            <p:cNvSpPr/>
            <p:nvPr/>
          </p:nvSpPr>
          <p:spPr>
            <a:xfrm>
              <a:off x="762448" y="3818719"/>
              <a:ext cx="390525" cy="400050"/>
            </a:xfrm>
            <a:prstGeom prst="ellipse">
              <a:avLst/>
            </a:prstGeom>
            <a:noFill/>
            <a:ln w="19050">
              <a:solidFill>
                <a:srgbClr val="E753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53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459F42C-17AC-2C48-9293-2B680815E28F}"/>
                </a:ext>
              </a:extLst>
            </p:cNvPr>
            <p:cNvSpPr/>
            <p:nvPr/>
          </p:nvSpPr>
          <p:spPr>
            <a:xfrm>
              <a:off x="3180789" y="3847286"/>
              <a:ext cx="523875" cy="400050"/>
            </a:xfrm>
            <a:prstGeom prst="ellipse">
              <a:avLst/>
            </a:prstGeom>
            <a:noFill/>
            <a:ln w="19050">
              <a:solidFill>
                <a:srgbClr val="E753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53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848984D9-8F9D-0443-BFCD-DCFEFF6E0EF3}"/>
                </a:ext>
              </a:extLst>
            </p:cNvPr>
            <p:cNvCxnSpPr/>
            <p:nvPr/>
          </p:nvCxnSpPr>
          <p:spPr>
            <a:xfrm>
              <a:off x="3442725" y="1587818"/>
              <a:ext cx="2" cy="2230901"/>
            </a:xfrm>
            <a:prstGeom prst="straightConnector1">
              <a:avLst/>
            </a:prstGeom>
            <a:ln>
              <a:solidFill>
                <a:srgbClr val="E7532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AF9E4B1-7B70-7343-B76C-82B91DD8C246}"/>
                </a:ext>
              </a:extLst>
            </p:cNvPr>
            <p:cNvSpPr txBox="1"/>
            <p:nvPr/>
          </p:nvSpPr>
          <p:spPr>
            <a:xfrm>
              <a:off x="2556901" y="1179703"/>
              <a:ext cx="1771650" cy="479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Mode: Pulsed</a:t>
              </a:r>
            </a:p>
          </p:txBody>
        </p:sp>
        <p:pic>
          <p:nvPicPr>
            <p:cNvPr id="23" name="Picture 2" descr="C:\Users\jp-roch\Desktop\Machine pulsée\Edit Recipe Image 2.png">
              <a:extLst>
                <a:ext uri="{FF2B5EF4-FFF2-40B4-BE49-F238E27FC236}">
                  <a16:creationId xmlns:a16="http://schemas.microsoft.com/office/drawing/2014/main" id="{3369CE87-C61F-D948-9F68-31C9798E9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782227"/>
              <a:ext cx="4316996" cy="324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E089059-FB5F-7549-AAED-32941B1DD5B1}"/>
                </a:ext>
              </a:extLst>
            </p:cNvPr>
            <p:cNvSpPr txBox="1"/>
            <p:nvPr/>
          </p:nvSpPr>
          <p:spPr>
            <a:xfrm>
              <a:off x="6154610" y="739442"/>
              <a:ext cx="2837867" cy="784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Details of the pulsed parameter setting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D6773725-DF00-7E47-A6EA-A259E16D3D8F}"/>
                </a:ext>
              </a:extLst>
            </p:cNvPr>
            <p:cNvCxnSpPr/>
            <p:nvPr/>
          </p:nvCxnSpPr>
          <p:spPr>
            <a:xfrm>
              <a:off x="7596336" y="1556792"/>
              <a:ext cx="0" cy="2230901"/>
            </a:xfrm>
            <a:prstGeom prst="straightConnector1">
              <a:avLst/>
            </a:prstGeom>
            <a:ln>
              <a:solidFill>
                <a:srgbClr val="E7532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58D51E-2C8C-AD43-870D-95C248E72DD5}"/>
                </a:ext>
              </a:extLst>
            </p:cNvPr>
            <p:cNvSpPr/>
            <p:nvPr/>
          </p:nvSpPr>
          <p:spPr>
            <a:xfrm>
              <a:off x="5258144" y="3818719"/>
              <a:ext cx="3669956" cy="887791"/>
            </a:xfrm>
            <a:prstGeom prst="rect">
              <a:avLst/>
            </a:prstGeom>
            <a:noFill/>
            <a:ln w="19050">
              <a:solidFill>
                <a:srgbClr val="E753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753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40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Time-</a:t>
            </a:r>
            <a:r>
              <a:rPr lang="fr-FR" dirty="0" err="1"/>
              <a:t>multiplexed</a:t>
            </a:r>
            <a:r>
              <a:rPr lang="fr-FR" dirty="0"/>
              <a:t> </a:t>
            </a:r>
            <a:r>
              <a:rPr lang="fr-FR" dirty="0" err="1"/>
              <a:t>processes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B6BFC2D-EC7C-E443-81E3-2C3ABDB2833A}"/>
              </a:ext>
            </a:extLst>
          </p:cNvPr>
          <p:cNvSpPr txBox="1"/>
          <p:nvPr/>
        </p:nvSpPr>
        <p:spPr>
          <a:xfrm>
            <a:off x="0" y="9740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66A8"/>
                </a:solidFill>
              </a:rPr>
              <a:t>Enlarged process window to achieve better control of film properties, and supports Atomic Layer Deposition</a:t>
            </a:r>
          </a:p>
        </p:txBody>
      </p:sp>
      <p:pic>
        <p:nvPicPr>
          <p:cNvPr id="28" name="Image 27" descr="Pulse-PECVD-PWP.jpg">
            <a:extLst>
              <a:ext uri="{FF2B5EF4-FFF2-40B4-BE49-F238E27FC236}">
                <a16:creationId xmlns:a16="http://schemas.microsoft.com/office/drawing/2014/main" id="{9344C02D-9BAC-C34C-B26A-A1AC1375D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15" y="1947941"/>
            <a:ext cx="4865636" cy="28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12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Time-</a:t>
            </a:r>
            <a:r>
              <a:rPr lang="fr-FR" dirty="0" err="1"/>
              <a:t>multiplexed</a:t>
            </a:r>
            <a:r>
              <a:rPr lang="fr-FR" dirty="0"/>
              <a:t> </a:t>
            </a:r>
            <a:r>
              <a:rPr lang="fr-FR" dirty="0" err="1"/>
              <a:t>processes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Performances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39310B-F07E-BB4D-8AA7-7DAC9DA59FCF}"/>
              </a:ext>
            </a:extLst>
          </p:cNvPr>
          <p:cNvSpPr txBox="1"/>
          <p:nvPr/>
        </p:nvSpPr>
        <p:spPr>
          <a:xfrm>
            <a:off x="2675097" y="4065503"/>
            <a:ext cx="3843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4D18"/>
                </a:solidFill>
              </a:rPr>
              <a:t>Deposition of 30 periods: </a:t>
            </a:r>
          </a:p>
          <a:p>
            <a:pPr algn="ctr"/>
            <a:r>
              <a:rPr lang="en-US" sz="1100" dirty="0">
                <a:solidFill>
                  <a:srgbClr val="E74D18"/>
                </a:solidFill>
              </a:rPr>
              <a:t>6 nm SiO2 + 4 nm </a:t>
            </a:r>
            <a:r>
              <a:rPr lang="en-US" sz="1100" dirty="0" err="1">
                <a:solidFill>
                  <a:srgbClr val="E74D18"/>
                </a:solidFill>
              </a:rPr>
              <a:t>aSi</a:t>
            </a:r>
            <a:r>
              <a:rPr lang="en-US" sz="1100" dirty="0">
                <a:solidFill>
                  <a:srgbClr val="E74D18"/>
                </a:solidFill>
              </a:rPr>
              <a:t>-H`</a:t>
            </a:r>
          </a:p>
          <a:p>
            <a:pPr algn="ctr"/>
            <a:r>
              <a:rPr lang="en-US" sz="1100" dirty="0">
                <a:solidFill>
                  <a:srgbClr val="E74D18"/>
                </a:solidFill>
              </a:rPr>
              <a:t>by COSMA Pulse software</a:t>
            </a:r>
          </a:p>
        </p:txBody>
      </p:sp>
      <p:pic>
        <p:nvPicPr>
          <p:cNvPr id="10" name="Image 9" descr="PECVD-Superlattice-PWP.jpg">
            <a:extLst>
              <a:ext uri="{FF2B5EF4-FFF2-40B4-BE49-F238E27FC236}">
                <a16:creationId xmlns:a16="http://schemas.microsoft.com/office/drawing/2014/main" id="{C00CAF97-3AD7-7645-8115-CDCA76DF7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23" y="1061033"/>
            <a:ext cx="4026527" cy="30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41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cleaning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d250 / D250L</a:t>
            </a:r>
          </a:p>
        </p:txBody>
      </p:sp>
    </p:spTree>
    <p:extLst>
      <p:ext uri="{BB962C8B-B14F-4D97-AF65-F5344CB8AC3E}">
        <p14:creationId xmlns:p14="http://schemas.microsoft.com/office/powerpoint/2010/main" val="647649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685800">
              <a:spcBef>
                <a:spcPts val="0"/>
              </a:spcBef>
            </a:pPr>
            <a:r>
              <a:rPr lang="en-US" sz="3200" cap="none" dirty="0">
                <a:solidFill>
                  <a:srgbClr val="FFFFFF">
                    <a:alpha val="75000"/>
                  </a:srgbClr>
                </a:solidFill>
                <a:latin typeface="Calibri"/>
                <a:ea typeface="+mn-ea"/>
                <a:cs typeface="+mn-cs"/>
              </a:rPr>
              <a:t>The 200 mm deposition system which never requires mechanical cleaning of reactor or vacuum vessel for many years of operation</a:t>
            </a:r>
          </a:p>
        </p:txBody>
      </p:sp>
    </p:spTree>
    <p:extLst>
      <p:ext uri="{BB962C8B-B14F-4D97-AF65-F5344CB8AC3E}">
        <p14:creationId xmlns:p14="http://schemas.microsoft.com/office/powerpoint/2010/main" val="2980897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Particle</a:t>
            </a:r>
            <a:r>
              <a:rPr lang="fr-FR" dirty="0"/>
              <a:t> contamination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85351F0-7996-3D4E-AACC-C0EC5DFFEE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60">
            <a:extLst>
              <a:ext uri="{FF2B5EF4-FFF2-40B4-BE49-F238E27FC236}">
                <a16:creationId xmlns:a16="http://schemas.microsoft.com/office/drawing/2014/main" id="{08C40B48-B10F-6F43-875C-0ACF9FF2F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29" y="2274622"/>
            <a:ext cx="3175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1" name="Rectangle 56">
            <a:extLst>
              <a:ext uri="{FF2B5EF4-FFF2-40B4-BE49-F238E27FC236}">
                <a16:creationId xmlns:a16="http://schemas.microsoft.com/office/drawing/2014/main" id="{33BD8F37-66BA-354A-8D0A-18809A81F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41" y="1742809"/>
            <a:ext cx="2709863" cy="1155700"/>
          </a:xfrm>
          <a:prstGeom prst="rect">
            <a:avLst/>
          </a:prstGeom>
          <a:solidFill>
            <a:srgbClr val="D4E5F7"/>
          </a:solidFill>
          <a:ln w="76200">
            <a:solidFill>
              <a:srgbClr val="191919"/>
            </a:solidFill>
            <a:miter lim="800000"/>
            <a:headEnd/>
            <a:tailEnd/>
          </a:ln>
        </p:spPr>
        <p:txBody>
          <a:bodyPr/>
          <a:lstStyle/>
          <a:p>
            <a:endParaRPr lang="fr-FR" sz="1600"/>
          </a:p>
        </p:txBody>
      </p:sp>
      <p:sp>
        <p:nvSpPr>
          <p:cNvPr id="12" name="Line 320">
            <a:extLst>
              <a:ext uri="{FF2B5EF4-FFF2-40B4-BE49-F238E27FC236}">
                <a16:creationId xmlns:a16="http://schemas.microsoft.com/office/drawing/2014/main" id="{5B3A26A5-6625-E64B-9E36-02D894AFA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0204" y="2095234"/>
            <a:ext cx="1566863" cy="1588"/>
          </a:xfrm>
          <a:prstGeom prst="line">
            <a:avLst/>
          </a:prstGeom>
          <a:noFill/>
          <a:ln w="1158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" name="Line 321">
            <a:extLst>
              <a:ext uri="{FF2B5EF4-FFF2-40B4-BE49-F238E27FC236}">
                <a16:creationId xmlns:a16="http://schemas.microsoft.com/office/drawing/2014/main" id="{8EBFDD8B-69BF-814E-BA05-8CF560BE9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316" y="2552434"/>
            <a:ext cx="1566863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" name="Rectangle 322">
            <a:extLst>
              <a:ext uri="{FF2B5EF4-FFF2-40B4-BE49-F238E27FC236}">
                <a16:creationId xmlns:a16="http://schemas.microsoft.com/office/drawing/2014/main" id="{654E59C2-1F3A-4A4A-84A5-936D2D560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866" y="1639172"/>
            <a:ext cx="176213" cy="411611"/>
          </a:xfrm>
          <a:prstGeom prst="rect">
            <a:avLst/>
          </a:prstGeom>
          <a:solidFill>
            <a:srgbClr val="D5F3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5" name="Line 323">
            <a:extLst>
              <a:ext uri="{FF2B5EF4-FFF2-40B4-BE49-F238E27FC236}">
                <a16:creationId xmlns:a16="http://schemas.microsoft.com/office/drawing/2014/main" id="{01C47452-A5A0-E746-835B-EEA4B8DF67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1416" y="1639172"/>
            <a:ext cx="1588" cy="484636"/>
          </a:xfrm>
          <a:prstGeom prst="line">
            <a:avLst/>
          </a:prstGeom>
          <a:noFill/>
          <a:ln w="68263">
            <a:solidFill>
              <a:srgbClr val="000005"/>
            </a:solidFill>
            <a:round/>
            <a:headEnd/>
            <a:tailEnd/>
          </a:ln>
        </p:spPr>
        <p:txBody>
          <a:bodyPr/>
          <a:lstStyle/>
          <a:p>
            <a:pPr defTabSz="685800"/>
            <a:endParaRPr lang="fr-FR" sz="1100">
              <a:latin typeface="Arial" pitchFamily="-106" charset="0"/>
              <a:cs typeface="Arial" pitchFamily="-106" charset="0"/>
            </a:endParaRPr>
          </a:p>
        </p:txBody>
      </p:sp>
      <p:sp>
        <p:nvSpPr>
          <p:cNvPr id="16" name="Rectangle 341">
            <a:extLst>
              <a:ext uri="{FF2B5EF4-FFF2-40B4-BE49-F238E27FC236}">
                <a16:creationId xmlns:a16="http://schemas.microsoft.com/office/drawing/2014/main" id="{97D3A724-E890-414C-B5DE-FDC3F9B86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800" y="2917560"/>
            <a:ext cx="872426" cy="134936"/>
          </a:xfrm>
          <a:prstGeom prst="rect">
            <a:avLst/>
          </a:prstGeom>
          <a:solidFill>
            <a:schemeClr val="tx2"/>
          </a:solidFill>
          <a:ln w="523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7" name="Rectangle 342">
            <a:extLst>
              <a:ext uri="{FF2B5EF4-FFF2-40B4-BE49-F238E27FC236}">
                <a16:creationId xmlns:a16="http://schemas.microsoft.com/office/drawing/2014/main" id="{D26585C5-E331-0B47-9FBB-09CD4BC4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89" y="2844004"/>
            <a:ext cx="819150" cy="243877"/>
          </a:xfrm>
          <a:prstGeom prst="rect">
            <a:avLst/>
          </a:prstGeom>
          <a:solidFill>
            <a:srgbClr val="D4E5F7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1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Text Box 413">
            <a:extLst>
              <a:ext uri="{FF2B5EF4-FFF2-40B4-BE49-F238E27FC236}">
                <a16:creationId xmlns:a16="http://schemas.microsoft.com/office/drawing/2014/main" id="{BD561CC4-AB6C-7E48-952F-E6AEA14F4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442" y="819677"/>
            <a:ext cx="3942002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600" b="1" dirty="0">
                <a:solidFill>
                  <a:srgbClr val="E75326"/>
                </a:solidFill>
              </a:rPr>
              <a:t>Reasons for particle contamination: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34342"/>
                </a:solidFill>
              </a:rPr>
              <a:t>Films are deposited on cold surfaces (&lt;100°C), giving rise to poor film adhesion responsible for film pealing (big particles, size &gt; 50 µm)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34342"/>
                </a:solidFill>
              </a:rPr>
              <a:t>Plasma cleaning cannot fully remove deposited films on cold surfaces, giving rise to built up of thick films and, thereby, film pealing,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34342"/>
                </a:solidFill>
              </a:rPr>
              <a:t>Plasma cleaning leads to corrosion of metals other than Al having a high temperature (&gt; 200°C). This corrosion is responsible for big particles (size &gt; 50 µm),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34342"/>
                </a:solidFill>
              </a:rPr>
              <a:t>Powders (</a:t>
            </a:r>
            <a:r>
              <a:rPr lang="en-US" sz="1400" dirty="0">
                <a:solidFill>
                  <a:srgbClr val="4972AB"/>
                </a:solidFill>
              </a:rPr>
              <a:t>*</a:t>
            </a:r>
            <a:r>
              <a:rPr lang="en-US" sz="1400" dirty="0">
                <a:solidFill>
                  <a:srgbClr val="434342"/>
                </a:solidFill>
              </a:rPr>
              <a:t>) in the plasma responsible for pin-holes in deposited films.</a:t>
            </a:r>
          </a:p>
        </p:txBody>
      </p:sp>
      <p:grpSp>
        <p:nvGrpSpPr>
          <p:cNvPr id="19" name="Grouper 70">
            <a:extLst>
              <a:ext uri="{FF2B5EF4-FFF2-40B4-BE49-F238E27FC236}">
                <a16:creationId xmlns:a16="http://schemas.microsoft.com/office/drawing/2014/main" id="{D6C125E0-5103-9E4D-A5E5-42B84374D866}"/>
              </a:ext>
            </a:extLst>
          </p:cNvPr>
          <p:cNvGrpSpPr/>
          <p:nvPr/>
        </p:nvGrpSpPr>
        <p:grpSpPr>
          <a:xfrm>
            <a:off x="2590089" y="1648994"/>
            <a:ext cx="2304353" cy="2134560"/>
            <a:chOff x="2777350" y="1682369"/>
            <a:chExt cx="2304353" cy="2134560"/>
          </a:xfrm>
        </p:grpSpPr>
        <p:sp>
          <p:nvSpPr>
            <p:cNvPr id="20" name="Text Box 1">
              <a:extLst>
                <a:ext uri="{FF2B5EF4-FFF2-40B4-BE49-F238E27FC236}">
                  <a16:creationId xmlns:a16="http://schemas.microsoft.com/office/drawing/2014/main" id="{25E819AF-B7C0-DB4A-9555-1DFB91C11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944" y="1682369"/>
              <a:ext cx="1013759" cy="213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buClrTx/>
                <a:buFontTx/>
                <a:buNone/>
              </a:pPr>
              <a:r>
                <a:rPr lang="en-US" altLang="fr-FR" sz="1400" b="1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Cathode</a:t>
              </a:r>
            </a:p>
            <a:p>
              <a:pPr>
                <a:lnSpc>
                  <a:spcPct val="110000"/>
                </a:lnSpc>
                <a:buClrTx/>
                <a:buFontTx/>
                <a:buNone/>
              </a:pPr>
              <a:r>
                <a:rPr lang="en-US" altLang="fr-FR" sz="1400" b="1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(&lt;100°C)</a:t>
              </a:r>
            </a:p>
            <a:p>
              <a:pPr>
                <a:lnSpc>
                  <a:spcPct val="110000"/>
                </a:lnSpc>
                <a:buClrTx/>
                <a:buFontTx/>
                <a:buNone/>
              </a:pPr>
              <a:endParaRPr lang="fr-FR" altLang="fr-FR" sz="1400" b="1" dirty="0">
                <a:solidFill>
                  <a:srgbClr val="E753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  <a:spcBef>
                  <a:spcPts val="1500"/>
                </a:spcBef>
                <a:buClrTx/>
                <a:buFontTx/>
                <a:buNone/>
              </a:pPr>
              <a:r>
                <a:rPr lang="en-US" altLang="fr-FR" sz="1400" b="1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Anode (300°C)</a:t>
              </a:r>
            </a:p>
            <a:p>
              <a:pPr>
                <a:lnSpc>
                  <a:spcPct val="110000"/>
                </a:lnSpc>
                <a:spcBef>
                  <a:spcPts val="1500"/>
                </a:spcBef>
              </a:pPr>
              <a:r>
                <a:rPr lang="en-US" altLang="fr-FR" sz="1400" b="1" dirty="0">
                  <a:solidFill>
                    <a:srgbClr val="E75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Walls (&lt;60°C)</a:t>
              </a:r>
            </a:p>
          </p:txBody>
        </p:sp>
        <p:cxnSp>
          <p:nvCxnSpPr>
            <p:cNvPr id="21" name="Connecteur en angle 20">
              <a:extLst>
                <a:ext uri="{FF2B5EF4-FFF2-40B4-BE49-F238E27FC236}">
                  <a16:creationId xmlns:a16="http://schemas.microsoft.com/office/drawing/2014/main" id="{75CDD45F-87A3-8A4D-8EE0-1631E3E06C02}"/>
                </a:ext>
              </a:extLst>
            </p:cNvPr>
            <p:cNvCxnSpPr/>
            <p:nvPr/>
          </p:nvCxnSpPr>
          <p:spPr>
            <a:xfrm rot="10800000" flipV="1">
              <a:off x="2925440" y="1878352"/>
              <a:ext cx="1142504" cy="250256"/>
            </a:xfrm>
            <a:prstGeom prst="bentConnector3">
              <a:avLst>
                <a:gd name="adj1" fmla="val 25838"/>
              </a:avLst>
            </a:prstGeom>
            <a:ln w="31750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en angle 21">
              <a:extLst>
                <a:ext uri="{FF2B5EF4-FFF2-40B4-BE49-F238E27FC236}">
                  <a16:creationId xmlns:a16="http://schemas.microsoft.com/office/drawing/2014/main" id="{A892F2DA-F082-974F-9427-B435072A93C7}"/>
                </a:ext>
              </a:extLst>
            </p:cNvPr>
            <p:cNvCxnSpPr/>
            <p:nvPr/>
          </p:nvCxnSpPr>
          <p:spPr>
            <a:xfrm rot="10800000">
              <a:off x="2933165" y="2585808"/>
              <a:ext cx="1134780" cy="195120"/>
            </a:xfrm>
            <a:prstGeom prst="bentConnector3">
              <a:avLst>
                <a:gd name="adj1" fmla="val 26125"/>
              </a:avLst>
            </a:prstGeom>
            <a:ln w="31750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ngle 22">
              <a:extLst>
                <a:ext uri="{FF2B5EF4-FFF2-40B4-BE49-F238E27FC236}">
                  <a16:creationId xmlns:a16="http://schemas.microsoft.com/office/drawing/2014/main" id="{4DF14158-39BE-C24C-BE8F-D60026EC8642}"/>
                </a:ext>
              </a:extLst>
            </p:cNvPr>
            <p:cNvCxnSpPr>
              <a:endCxn id="25" idx="4"/>
            </p:cNvCxnSpPr>
            <p:nvPr/>
          </p:nvCxnSpPr>
          <p:spPr>
            <a:xfrm rot="10800000">
              <a:off x="2777350" y="2806128"/>
              <a:ext cx="1039262" cy="404120"/>
            </a:xfrm>
            <a:prstGeom prst="bentConnector2">
              <a:avLst/>
            </a:prstGeom>
            <a:ln w="31750">
              <a:solidFill>
                <a:schemeClr val="accent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28">
            <a:extLst>
              <a:ext uri="{FF2B5EF4-FFF2-40B4-BE49-F238E27FC236}">
                <a16:creationId xmlns:a16="http://schemas.microsoft.com/office/drawing/2014/main" id="{E1E56203-8622-C041-BC79-A58B23608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41" y="783625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4972AB"/>
                </a:solidFill>
              </a:rPr>
              <a:t>Standard PECVD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423AA02-FB07-7341-92F4-B8D1FC0DD2B2}"/>
              </a:ext>
            </a:extLst>
          </p:cNvPr>
          <p:cNvSpPr/>
          <p:nvPr/>
        </p:nvSpPr>
        <p:spPr>
          <a:xfrm>
            <a:off x="2745903" y="2808483"/>
            <a:ext cx="191036" cy="109077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EFD7DF-878F-F044-8743-8D29A5F897C6}"/>
              </a:ext>
            </a:extLst>
          </p:cNvPr>
          <p:cNvSpPr/>
          <p:nvPr/>
        </p:nvSpPr>
        <p:spPr>
          <a:xfrm>
            <a:off x="1796157" y="4307283"/>
            <a:ext cx="70402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4972AB"/>
                </a:solidFill>
              </a:rPr>
              <a:t>(*) </a:t>
            </a:r>
            <a:r>
              <a:rPr lang="en-US" sz="1100" i="1" dirty="0">
                <a:solidFill>
                  <a:srgbClr val="4972AB"/>
                </a:solidFill>
                <a:latin typeface="Arial" charset="0"/>
                <a:cs typeface="Arial" charset="0"/>
              </a:rPr>
              <a:t>Powders or clusters come from fast exothermic anion-radical reactions as </a:t>
            </a:r>
            <a:r>
              <a:rPr lang="en-US" sz="1100" i="1" dirty="0" err="1">
                <a:solidFill>
                  <a:srgbClr val="4972AB"/>
                </a:solidFill>
                <a:latin typeface="Arial" charset="0"/>
                <a:cs typeface="Arial" charset="0"/>
              </a:rPr>
              <a:t>SinHm</a:t>
            </a:r>
            <a:r>
              <a:rPr lang="en-US" sz="1100" i="1" baseline="30000" dirty="0">
                <a:solidFill>
                  <a:srgbClr val="4972AB"/>
                </a:solidFill>
                <a:latin typeface="Arial" charset="0"/>
                <a:cs typeface="Arial" charset="0"/>
              </a:rPr>
              <a:t> - </a:t>
            </a:r>
            <a:r>
              <a:rPr lang="en-US" sz="1100" i="1" dirty="0">
                <a:solidFill>
                  <a:srgbClr val="4972AB"/>
                </a:solidFill>
                <a:latin typeface="Arial" charset="0"/>
                <a:cs typeface="Arial" charset="0"/>
              </a:rPr>
              <a:t>+ </a:t>
            </a:r>
            <a:r>
              <a:rPr lang="en-US" sz="1100" i="1" dirty="0" err="1">
                <a:solidFill>
                  <a:srgbClr val="4972AB"/>
                </a:solidFill>
                <a:latin typeface="Arial" charset="0"/>
                <a:cs typeface="Arial" charset="0"/>
              </a:rPr>
              <a:t>SiHm</a:t>
            </a:r>
            <a:r>
              <a:rPr lang="en-US" sz="1100" i="1" dirty="0">
                <a:solidFill>
                  <a:srgbClr val="4972AB"/>
                </a:solidFill>
                <a:latin typeface="Arial" charset="0"/>
                <a:cs typeface="Arial" charset="0"/>
              </a:rPr>
              <a:t>' to Sin+1Hm+m'-2q- +qH2 that can lead to nucleation of up to 10</a:t>
            </a:r>
            <a:r>
              <a:rPr lang="en-US" sz="1100" i="1" baseline="30000" dirty="0">
                <a:solidFill>
                  <a:srgbClr val="4972AB"/>
                </a:solidFill>
                <a:latin typeface="Arial" charset="0"/>
                <a:cs typeface="Arial" charset="0"/>
              </a:rPr>
              <a:t>4</a:t>
            </a:r>
            <a:r>
              <a:rPr lang="en-US" sz="1100" i="1" dirty="0">
                <a:solidFill>
                  <a:srgbClr val="4972AB"/>
                </a:solidFill>
                <a:latin typeface="Arial" charset="0"/>
                <a:cs typeface="Arial" charset="0"/>
              </a:rPr>
              <a:t> Si atoms.</a:t>
            </a:r>
          </a:p>
        </p:txBody>
      </p:sp>
    </p:spTree>
    <p:extLst>
      <p:ext uri="{BB962C8B-B14F-4D97-AF65-F5344CB8AC3E}">
        <p14:creationId xmlns:p14="http://schemas.microsoft.com/office/powerpoint/2010/main" val="2997175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Reactor</a:t>
            </a:r>
            <a:r>
              <a:rPr lang="fr-FR" dirty="0"/>
              <a:t> plasma </a:t>
            </a:r>
            <a:r>
              <a:rPr lang="fr-FR" dirty="0" err="1"/>
              <a:t>cleaning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For </a:t>
            </a:r>
            <a:r>
              <a:rPr lang="fr-FR" dirty="0" err="1"/>
              <a:t>Particle</a:t>
            </a:r>
            <a:r>
              <a:rPr lang="fr-FR" dirty="0"/>
              <a:t> Free </a:t>
            </a:r>
            <a:r>
              <a:rPr lang="fr-FR" dirty="0" err="1"/>
              <a:t>Processes</a:t>
            </a:r>
            <a:endParaRPr lang="fr-FR" dirty="0"/>
          </a:p>
        </p:txBody>
      </p:sp>
      <p:sp>
        <p:nvSpPr>
          <p:cNvPr id="58" name="TextBox 21">
            <a:extLst>
              <a:ext uri="{FF2B5EF4-FFF2-40B4-BE49-F238E27FC236}">
                <a16:creationId xmlns:a16="http://schemas.microsoft.com/office/drawing/2014/main" id="{21253111-C1D9-2043-AB9F-38B71217754F}"/>
              </a:ext>
            </a:extLst>
          </p:cNvPr>
          <p:cNvSpPr txBox="1"/>
          <p:nvPr/>
        </p:nvSpPr>
        <p:spPr>
          <a:xfrm>
            <a:off x="3944766" y="974992"/>
            <a:ext cx="19473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Roboto Regular"/>
                <a:cs typeface="Roboto Regular"/>
              </a:rPr>
              <a:t>HIGH UPTIME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EFC3957-FC51-DF43-ABB6-C8AAD7A34FF7}"/>
              </a:ext>
            </a:extLst>
          </p:cNvPr>
          <p:cNvSpPr txBox="1"/>
          <p:nvPr/>
        </p:nvSpPr>
        <p:spPr>
          <a:xfrm>
            <a:off x="7032343" y="2183312"/>
            <a:ext cx="1746982" cy="113877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32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fr-FR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MECHANICAL CLEANING</a:t>
            </a:r>
            <a:endParaRPr lang="fr-FR" sz="16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5CD9DEAF-C8BC-494D-8430-D6779443D8F1}"/>
              </a:ext>
            </a:extLst>
          </p:cNvPr>
          <p:cNvGrpSpPr/>
          <p:nvPr/>
        </p:nvGrpSpPr>
        <p:grpSpPr>
          <a:xfrm>
            <a:off x="2660431" y="1766400"/>
            <a:ext cx="4304958" cy="2707375"/>
            <a:chOff x="7648576" y="2209800"/>
            <a:chExt cx="4304958" cy="270737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E8ECE0BA-69D6-5C44-9CA5-C3BC865D80B4}"/>
                </a:ext>
              </a:extLst>
            </p:cNvPr>
            <p:cNvGrpSpPr/>
            <p:nvPr/>
          </p:nvGrpSpPr>
          <p:grpSpPr>
            <a:xfrm>
              <a:off x="7648576" y="2209800"/>
              <a:ext cx="4304958" cy="2707375"/>
              <a:chOff x="5262124" y="2372676"/>
              <a:chExt cx="3352963" cy="2378266"/>
            </a:xfrm>
          </p:grpSpPr>
          <p:pic>
            <p:nvPicPr>
              <p:cNvPr id="70" name="Picture 53">
                <a:extLst>
                  <a:ext uri="{FF2B5EF4-FFF2-40B4-BE49-F238E27FC236}">
                    <a16:creationId xmlns:a16="http://schemas.microsoft.com/office/drawing/2014/main" id="{C1F8D53A-DE4B-9F45-BAAF-BABA4CA72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6617" y="4480574"/>
                <a:ext cx="2400319" cy="270368"/>
              </a:xfrm>
              <a:prstGeom prst="rect">
                <a:avLst/>
              </a:prstGeom>
            </p:spPr>
          </p:pic>
          <p:grpSp>
            <p:nvGrpSpPr>
              <p:cNvPr id="71" name="Group 4">
                <a:extLst>
                  <a:ext uri="{FF2B5EF4-FFF2-40B4-BE49-F238E27FC236}">
                    <a16:creationId xmlns:a16="http://schemas.microsoft.com/office/drawing/2014/main" id="{DBF6FC59-C452-D84D-B3AB-EA90E7114DC3}"/>
                  </a:ext>
                </a:extLst>
              </p:cNvPr>
              <p:cNvGrpSpPr/>
              <p:nvPr/>
            </p:nvGrpSpPr>
            <p:grpSpPr>
              <a:xfrm>
                <a:off x="6031806" y="3942345"/>
                <a:ext cx="737561" cy="601424"/>
                <a:chOff x="1351001" y="3575341"/>
                <a:chExt cx="1087828" cy="887039"/>
              </a:xfrm>
            </p:grpSpPr>
            <p:sp>
              <p:nvSpPr>
                <p:cNvPr id="102" name="Freeform 6">
                  <a:extLst>
                    <a:ext uri="{FF2B5EF4-FFF2-40B4-BE49-F238E27FC236}">
                      <a16:creationId xmlns:a16="http://schemas.microsoft.com/office/drawing/2014/main" id="{E62BA825-9C1C-F446-8A98-EE0F0CE19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1383141" y="3632117"/>
                  <a:ext cx="1055688" cy="830263"/>
                </a:xfrm>
                <a:custGeom>
                  <a:avLst/>
                  <a:gdLst>
                    <a:gd name="T0" fmla="*/ 349 w 379"/>
                    <a:gd name="T1" fmla="*/ 51 h 298"/>
                    <a:gd name="T2" fmla="*/ 130 w 379"/>
                    <a:gd name="T3" fmla="*/ 0 h 298"/>
                    <a:gd name="T4" fmla="*/ 109 w 379"/>
                    <a:gd name="T5" fmla="*/ 17 h 298"/>
                    <a:gd name="T6" fmla="*/ 52 w 379"/>
                    <a:gd name="T7" fmla="*/ 135 h 298"/>
                    <a:gd name="T8" fmla="*/ 0 w 379"/>
                    <a:gd name="T9" fmla="*/ 206 h 298"/>
                    <a:gd name="T10" fmla="*/ 376 w 379"/>
                    <a:gd name="T11" fmla="*/ 298 h 298"/>
                    <a:gd name="T12" fmla="*/ 379 w 379"/>
                    <a:gd name="T13" fmla="*/ 213 h 298"/>
                    <a:gd name="T14" fmla="*/ 349 w 379"/>
                    <a:gd name="T15" fmla="*/ 51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9" h="298">
                      <a:moveTo>
                        <a:pt x="349" y="51"/>
                      </a:moveTo>
                      <a:cubicBezTo>
                        <a:pt x="262" y="48"/>
                        <a:pt x="189" y="28"/>
                        <a:pt x="130" y="0"/>
                      </a:cubicBezTo>
                      <a:cubicBezTo>
                        <a:pt x="109" y="17"/>
                        <a:pt x="109" y="17"/>
                        <a:pt x="109" y="17"/>
                      </a:cubicBezTo>
                      <a:cubicBezTo>
                        <a:pt x="52" y="135"/>
                        <a:pt x="52" y="135"/>
                        <a:pt x="52" y="135"/>
                      </a:cubicBezTo>
                      <a:cubicBezTo>
                        <a:pt x="0" y="206"/>
                        <a:pt x="0" y="206"/>
                        <a:pt x="0" y="206"/>
                      </a:cubicBezTo>
                      <a:cubicBezTo>
                        <a:pt x="104" y="259"/>
                        <a:pt x="230" y="298"/>
                        <a:pt x="376" y="298"/>
                      </a:cubicBezTo>
                      <a:cubicBezTo>
                        <a:pt x="379" y="213"/>
                        <a:pt x="379" y="213"/>
                        <a:pt x="379" y="213"/>
                      </a:cubicBezTo>
                      <a:lnTo>
                        <a:pt x="349" y="51"/>
                      </a:lnTo>
                      <a:close/>
                    </a:path>
                  </a:pathLst>
                </a:custGeom>
                <a:gradFill>
                  <a:gsLst>
                    <a:gs pos="27000">
                      <a:srgbClr val="16A085"/>
                    </a:gs>
                    <a:gs pos="51000">
                      <a:srgbClr val="16A085">
                        <a:lumMod val="60000"/>
                        <a:lumOff val="40000"/>
                      </a:srgbClr>
                    </a:gs>
                    <a:gs pos="67000">
                      <a:srgbClr val="16A085"/>
                    </a:gs>
                  </a:gsLst>
                  <a:lin ang="60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Freeform 12">
                  <a:extLst>
                    <a:ext uri="{FF2B5EF4-FFF2-40B4-BE49-F238E27FC236}">
                      <a16:creationId xmlns:a16="http://schemas.microsoft.com/office/drawing/2014/main" id="{F6227CCD-A824-3B49-AC04-DC30B4D15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1351001" y="4005588"/>
                  <a:ext cx="1055688" cy="454025"/>
                </a:xfrm>
                <a:custGeom>
                  <a:avLst/>
                  <a:gdLst>
                    <a:gd name="T0" fmla="*/ 52 w 379"/>
                    <a:gd name="T1" fmla="*/ 0 h 163"/>
                    <a:gd name="T2" fmla="*/ 0 w 379"/>
                    <a:gd name="T3" fmla="*/ 71 h 163"/>
                    <a:gd name="T4" fmla="*/ 376 w 379"/>
                    <a:gd name="T5" fmla="*/ 163 h 163"/>
                    <a:gd name="T6" fmla="*/ 379 w 379"/>
                    <a:gd name="T7" fmla="*/ 78 h 163"/>
                    <a:gd name="T8" fmla="*/ 52 w 379"/>
                    <a:gd name="T9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9" h="163">
                      <a:moveTo>
                        <a:pt x="52" y="0"/>
                      </a:move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04" y="124"/>
                        <a:pt x="230" y="163"/>
                        <a:pt x="376" y="163"/>
                      </a:cubicBezTo>
                      <a:cubicBezTo>
                        <a:pt x="379" y="78"/>
                        <a:pt x="379" y="78"/>
                        <a:pt x="379" y="78"/>
                      </a:cubicBezTo>
                      <a:cubicBezTo>
                        <a:pt x="250" y="77"/>
                        <a:pt x="141" y="44"/>
                        <a:pt x="52" y="0"/>
                      </a:cubicBezTo>
                      <a:close/>
                    </a:path>
                  </a:pathLst>
                </a:custGeom>
                <a:solidFill>
                  <a:srgbClr val="2D3F50">
                    <a:alpha val="6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Freeform 16">
                  <a:extLst>
                    <a:ext uri="{FF2B5EF4-FFF2-40B4-BE49-F238E27FC236}">
                      <a16:creationId xmlns:a16="http://schemas.microsoft.com/office/drawing/2014/main" id="{699D3682-042D-F444-9634-A40DD319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1409203" y="3575341"/>
                  <a:ext cx="369888" cy="584200"/>
                </a:xfrm>
                <a:custGeom>
                  <a:avLst/>
                  <a:gdLst>
                    <a:gd name="T0" fmla="*/ 133 w 133"/>
                    <a:gd name="T1" fmla="*/ 1 h 210"/>
                    <a:gd name="T2" fmla="*/ 130 w 133"/>
                    <a:gd name="T3" fmla="*/ 0 h 210"/>
                    <a:gd name="T4" fmla="*/ 109 w 133"/>
                    <a:gd name="T5" fmla="*/ 17 h 210"/>
                    <a:gd name="T6" fmla="*/ 52 w 133"/>
                    <a:gd name="T7" fmla="*/ 135 h 210"/>
                    <a:gd name="T8" fmla="*/ 0 w 133"/>
                    <a:gd name="T9" fmla="*/ 206 h 210"/>
                    <a:gd name="T10" fmla="*/ 7 w 133"/>
                    <a:gd name="T11" fmla="*/ 210 h 210"/>
                    <a:gd name="T12" fmla="*/ 72 w 133"/>
                    <a:gd name="T13" fmla="*/ 145 h 210"/>
                    <a:gd name="T14" fmla="*/ 133 w 133"/>
                    <a:gd name="T15" fmla="*/ 1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3" h="210">
                      <a:moveTo>
                        <a:pt x="133" y="1"/>
                      </a:moveTo>
                      <a:cubicBezTo>
                        <a:pt x="132" y="1"/>
                        <a:pt x="131" y="0"/>
                        <a:pt x="130" y="0"/>
                      </a:cubicBezTo>
                      <a:cubicBezTo>
                        <a:pt x="109" y="17"/>
                        <a:pt x="109" y="17"/>
                        <a:pt x="109" y="17"/>
                      </a:cubicBezTo>
                      <a:cubicBezTo>
                        <a:pt x="52" y="135"/>
                        <a:pt x="52" y="135"/>
                        <a:pt x="52" y="135"/>
                      </a:cubicBezTo>
                      <a:cubicBezTo>
                        <a:pt x="0" y="206"/>
                        <a:pt x="0" y="206"/>
                        <a:pt x="0" y="206"/>
                      </a:cubicBezTo>
                      <a:cubicBezTo>
                        <a:pt x="3" y="207"/>
                        <a:pt x="5" y="209"/>
                        <a:pt x="7" y="210"/>
                      </a:cubicBezTo>
                      <a:cubicBezTo>
                        <a:pt x="72" y="145"/>
                        <a:pt x="72" y="145"/>
                        <a:pt x="72" y="145"/>
                      </a:cubicBezTo>
                      <a:lnTo>
                        <a:pt x="133" y="1"/>
                      </a:lnTo>
                      <a:close/>
                    </a:path>
                  </a:pathLst>
                </a:custGeom>
                <a:solidFill>
                  <a:srgbClr val="2D3F5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23">
                  <a:extLst>
                    <a:ext uri="{FF2B5EF4-FFF2-40B4-BE49-F238E27FC236}">
                      <a16:creationId xmlns:a16="http://schemas.microsoft.com/office/drawing/2014/main" id="{0E7CD270-6E2D-7444-87FD-DE0230229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1571525" y="4003929"/>
                  <a:ext cx="855663" cy="238125"/>
                </a:xfrm>
                <a:custGeom>
                  <a:avLst/>
                  <a:gdLst>
                    <a:gd name="T0" fmla="*/ 0 w 307"/>
                    <a:gd name="T1" fmla="*/ 16 h 85"/>
                    <a:gd name="T2" fmla="*/ 307 w 307"/>
                    <a:gd name="T3" fmla="*/ 85 h 85"/>
                    <a:gd name="T4" fmla="*/ 307 w 307"/>
                    <a:gd name="T5" fmla="*/ 85 h 85"/>
                    <a:gd name="T6" fmla="*/ 304 w 307"/>
                    <a:gd name="T7" fmla="*/ 69 h 85"/>
                    <a:gd name="T8" fmla="*/ 7 w 307"/>
                    <a:gd name="T9" fmla="*/ 0 h 85"/>
                    <a:gd name="T10" fmla="*/ 0 w 307"/>
                    <a:gd name="T11" fmla="*/ 16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7" h="85">
                      <a:moveTo>
                        <a:pt x="0" y="16"/>
                      </a:moveTo>
                      <a:cubicBezTo>
                        <a:pt x="85" y="55"/>
                        <a:pt x="187" y="84"/>
                        <a:pt x="307" y="85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4" y="69"/>
                        <a:pt x="304" y="69"/>
                        <a:pt x="304" y="69"/>
                      </a:cubicBezTo>
                      <a:cubicBezTo>
                        <a:pt x="188" y="67"/>
                        <a:pt x="89" y="39"/>
                        <a:pt x="7" y="0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2" name="Group 6">
                <a:extLst>
                  <a:ext uri="{FF2B5EF4-FFF2-40B4-BE49-F238E27FC236}">
                    <a16:creationId xmlns:a16="http://schemas.microsoft.com/office/drawing/2014/main" id="{CAB7D67C-7ECB-8E4D-973F-B2D26FBED2C2}"/>
                  </a:ext>
                </a:extLst>
              </p:cNvPr>
              <p:cNvGrpSpPr/>
              <p:nvPr/>
            </p:nvGrpSpPr>
            <p:grpSpPr>
              <a:xfrm>
                <a:off x="6752315" y="4120206"/>
                <a:ext cx="711326" cy="545768"/>
                <a:chOff x="2413679" y="3837667"/>
                <a:chExt cx="1049134" cy="804953"/>
              </a:xfrm>
            </p:grpSpPr>
            <p:sp>
              <p:nvSpPr>
                <p:cNvPr id="98" name="Freeform 8">
                  <a:extLst>
                    <a:ext uri="{FF2B5EF4-FFF2-40B4-BE49-F238E27FC236}">
                      <a16:creationId xmlns:a16="http://schemas.microsoft.com/office/drawing/2014/main" id="{079D16CD-E108-1E4A-8439-4E7E741ED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2416650" y="3837667"/>
                  <a:ext cx="1046163" cy="800100"/>
                </a:xfrm>
                <a:custGeom>
                  <a:avLst/>
                  <a:gdLst>
                    <a:gd name="T0" fmla="*/ 222 w 375"/>
                    <a:gd name="T1" fmla="*/ 0 h 287"/>
                    <a:gd name="T2" fmla="*/ 142 w 375"/>
                    <a:gd name="T3" fmla="*/ 24 h 287"/>
                    <a:gd name="T4" fmla="*/ 4 w 375"/>
                    <a:gd name="T5" fmla="*/ 41 h 287"/>
                    <a:gd name="T6" fmla="*/ 0 w 375"/>
                    <a:gd name="T7" fmla="*/ 99 h 287"/>
                    <a:gd name="T8" fmla="*/ 32 w 375"/>
                    <a:gd name="T9" fmla="*/ 203 h 287"/>
                    <a:gd name="T10" fmla="*/ 36 w 375"/>
                    <a:gd name="T11" fmla="*/ 287 h 287"/>
                    <a:gd name="T12" fmla="*/ 188 w 375"/>
                    <a:gd name="T13" fmla="*/ 268 h 287"/>
                    <a:gd name="T14" fmla="*/ 375 w 375"/>
                    <a:gd name="T15" fmla="*/ 202 h 287"/>
                    <a:gd name="T16" fmla="*/ 341 w 375"/>
                    <a:gd name="T17" fmla="*/ 134 h 287"/>
                    <a:gd name="T18" fmla="*/ 222 w 375"/>
                    <a:gd name="T19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5" h="287">
                      <a:moveTo>
                        <a:pt x="222" y="0"/>
                      </a:moveTo>
                      <a:cubicBezTo>
                        <a:pt x="197" y="10"/>
                        <a:pt x="171" y="18"/>
                        <a:pt x="142" y="24"/>
                      </a:cubicBezTo>
                      <a:cubicBezTo>
                        <a:pt x="92" y="35"/>
                        <a:pt x="47" y="40"/>
                        <a:pt x="4" y="41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32" y="203"/>
                        <a:pt x="32" y="203"/>
                        <a:pt x="32" y="203"/>
                      </a:cubicBezTo>
                      <a:cubicBezTo>
                        <a:pt x="36" y="287"/>
                        <a:pt x="36" y="287"/>
                        <a:pt x="36" y="287"/>
                      </a:cubicBezTo>
                      <a:cubicBezTo>
                        <a:pt x="85" y="285"/>
                        <a:pt x="135" y="279"/>
                        <a:pt x="188" y="268"/>
                      </a:cubicBezTo>
                      <a:cubicBezTo>
                        <a:pt x="258" y="253"/>
                        <a:pt x="320" y="230"/>
                        <a:pt x="375" y="202"/>
                      </a:cubicBezTo>
                      <a:cubicBezTo>
                        <a:pt x="341" y="134"/>
                        <a:pt x="341" y="134"/>
                        <a:pt x="341" y="134"/>
                      </a:cubicBezTo>
                      <a:lnTo>
                        <a:pt x="222" y="0"/>
                      </a:lnTo>
                      <a:close/>
                    </a:path>
                  </a:pathLst>
                </a:custGeom>
                <a:gradFill>
                  <a:gsLst>
                    <a:gs pos="27000">
                      <a:srgbClr val="9BBB59"/>
                    </a:gs>
                    <a:gs pos="45000">
                      <a:srgbClr val="9BBB59">
                        <a:lumMod val="60000"/>
                        <a:lumOff val="40000"/>
                      </a:srgbClr>
                    </a:gs>
                    <a:gs pos="76000">
                      <a:srgbClr val="9BBB59"/>
                    </a:gs>
                  </a:gsLst>
                  <a:lin ang="48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Freeform 15">
                  <a:extLst>
                    <a:ext uri="{FF2B5EF4-FFF2-40B4-BE49-F238E27FC236}">
                      <a16:creationId xmlns:a16="http://schemas.microsoft.com/office/drawing/2014/main" id="{DF6C969A-5DF7-AC44-970E-64AD81E53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2473028" y="4215582"/>
                  <a:ext cx="957263" cy="427038"/>
                </a:xfrm>
                <a:custGeom>
                  <a:avLst/>
                  <a:gdLst>
                    <a:gd name="T0" fmla="*/ 152 w 343"/>
                    <a:gd name="T1" fmla="*/ 52 h 153"/>
                    <a:gd name="T2" fmla="*/ 0 w 343"/>
                    <a:gd name="T3" fmla="*/ 69 h 153"/>
                    <a:gd name="T4" fmla="*/ 0 w 343"/>
                    <a:gd name="T5" fmla="*/ 69 h 153"/>
                    <a:gd name="T6" fmla="*/ 4 w 343"/>
                    <a:gd name="T7" fmla="*/ 153 h 153"/>
                    <a:gd name="T8" fmla="*/ 156 w 343"/>
                    <a:gd name="T9" fmla="*/ 134 h 153"/>
                    <a:gd name="T10" fmla="*/ 343 w 343"/>
                    <a:gd name="T11" fmla="*/ 68 h 153"/>
                    <a:gd name="T12" fmla="*/ 309 w 343"/>
                    <a:gd name="T13" fmla="*/ 0 h 153"/>
                    <a:gd name="T14" fmla="*/ 152 w 343"/>
                    <a:gd name="T15" fmla="*/ 52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3" h="153">
                      <a:moveTo>
                        <a:pt x="152" y="52"/>
                      </a:moveTo>
                      <a:cubicBezTo>
                        <a:pt x="99" y="62"/>
                        <a:pt x="48" y="68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4" y="153"/>
                        <a:pt x="4" y="153"/>
                        <a:pt x="4" y="153"/>
                      </a:cubicBezTo>
                      <a:cubicBezTo>
                        <a:pt x="53" y="151"/>
                        <a:pt x="103" y="145"/>
                        <a:pt x="156" y="134"/>
                      </a:cubicBezTo>
                      <a:cubicBezTo>
                        <a:pt x="226" y="119"/>
                        <a:pt x="288" y="96"/>
                        <a:pt x="343" y="68"/>
                      </a:cubicBezTo>
                      <a:cubicBezTo>
                        <a:pt x="309" y="0"/>
                        <a:pt x="309" y="0"/>
                        <a:pt x="309" y="0"/>
                      </a:cubicBezTo>
                      <a:cubicBezTo>
                        <a:pt x="263" y="22"/>
                        <a:pt x="210" y="40"/>
                        <a:pt x="152" y="52"/>
                      </a:cubicBezTo>
                      <a:close/>
                    </a:path>
                  </a:pathLst>
                </a:custGeom>
                <a:solidFill>
                  <a:srgbClr val="2D3F50">
                    <a:alpha val="6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Freeform 19">
                  <a:extLst>
                    <a:ext uri="{FF2B5EF4-FFF2-40B4-BE49-F238E27FC236}">
                      <a16:creationId xmlns:a16="http://schemas.microsoft.com/office/drawing/2014/main" id="{9AD8A9F9-25A2-6F49-89C7-CA06848FF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2413679" y="3872200"/>
                  <a:ext cx="122238" cy="685800"/>
                </a:xfrm>
                <a:custGeom>
                  <a:avLst/>
                  <a:gdLst>
                    <a:gd name="T0" fmla="*/ 5 w 44"/>
                    <a:gd name="T1" fmla="*/ 0 h 246"/>
                    <a:gd name="T2" fmla="*/ 4 w 44"/>
                    <a:gd name="T3" fmla="*/ 0 h 246"/>
                    <a:gd name="T4" fmla="*/ 0 w 44"/>
                    <a:gd name="T5" fmla="*/ 59 h 246"/>
                    <a:gd name="T6" fmla="*/ 32 w 44"/>
                    <a:gd name="T7" fmla="*/ 162 h 246"/>
                    <a:gd name="T8" fmla="*/ 36 w 44"/>
                    <a:gd name="T9" fmla="*/ 246 h 246"/>
                    <a:gd name="T10" fmla="*/ 41 w 44"/>
                    <a:gd name="T11" fmla="*/ 246 h 246"/>
                    <a:gd name="T12" fmla="*/ 44 w 44"/>
                    <a:gd name="T13" fmla="*/ 162 h 246"/>
                    <a:gd name="T14" fmla="*/ 5 w 44"/>
                    <a:gd name="T15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246">
                      <a:moveTo>
                        <a:pt x="5" y="0"/>
                      </a:move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32" y="162"/>
                        <a:pt x="32" y="162"/>
                        <a:pt x="32" y="162"/>
                      </a:cubicBezTo>
                      <a:cubicBezTo>
                        <a:pt x="36" y="246"/>
                        <a:pt x="36" y="246"/>
                        <a:pt x="36" y="246"/>
                      </a:cubicBezTo>
                      <a:cubicBezTo>
                        <a:pt x="38" y="246"/>
                        <a:pt x="39" y="246"/>
                        <a:pt x="41" y="246"/>
                      </a:cubicBezTo>
                      <a:cubicBezTo>
                        <a:pt x="44" y="162"/>
                        <a:pt x="44" y="162"/>
                        <a:pt x="44" y="162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2D3F5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Freeform 25">
                  <a:extLst>
                    <a:ext uri="{FF2B5EF4-FFF2-40B4-BE49-F238E27FC236}">
                      <a16:creationId xmlns:a16="http://schemas.microsoft.com/office/drawing/2014/main" id="{9A81A9C6-42CA-E346-BDFB-86ECDE4DF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2518573" y="4177966"/>
                  <a:ext cx="839788" cy="227013"/>
                </a:xfrm>
                <a:custGeom>
                  <a:avLst/>
                  <a:gdLst>
                    <a:gd name="T0" fmla="*/ 0 w 301"/>
                    <a:gd name="T1" fmla="*/ 65 h 81"/>
                    <a:gd name="T2" fmla="*/ 4 w 301"/>
                    <a:gd name="T3" fmla="*/ 81 h 81"/>
                    <a:gd name="T4" fmla="*/ 144 w 301"/>
                    <a:gd name="T5" fmla="*/ 64 h 81"/>
                    <a:gd name="T6" fmla="*/ 301 w 301"/>
                    <a:gd name="T7" fmla="*/ 12 h 81"/>
                    <a:gd name="T8" fmla="*/ 301 w 301"/>
                    <a:gd name="T9" fmla="*/ 12 h 81"/>
                    <a:gd name="T10" fmla="*/ 291 w 301"/>
                    <a:gd name="T11" fmla="*/ 0 h 81"/>
                    <a:gd name="T12" fmla="*/ 142 w 301"/>
                    <a:gd name="T13" fmla="*/ 48 h 81"/>
                    <a:gd name="T14" fmla="*/ 0 w 301"/>
                    <a:gd name="T15" fmla="*/ 6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1" h="81">
                      <a:moveTo>
                        <a:pt x="0" y="65"/>
                      </a:moveTo>
                      <a:cubicBezTo>
                        <a:pt x="4" y="81"/>
                        <a:pt x="4" y="81"/>
                        <a:pt x="4" y="81"/>
                      </a:cubicBezTo>
                      <a:cubicBezTo>
                        <a:pt x="49" y="79"/>
                        <a:pt x="95" y="74"/>
                        <a:pt x="144" y="64"/>
                      </a:cubicBezTo>
                      <a:cubicBezTo>
                        <a:pt x="202" y="52"/>
                        <a:pt x="255" y="34"/>
                        <a:pt x="301" y="12"/>
                      </a:cubicBezTo>
                      <a:cubicBezTo>
                        <a:pt x="301" y="12"/>
                        <a:pt x="301" y="12"/>
                        <a:pt x="301" y="12"/>
                      </a:cubicBezTo>
                      <a:cubicBezTo>
                        <a:pt x="291" y="0"/>
                        <a:pt x="291" y="0"/>
                        <a:pt x="291" y="0"/>
                      </a:cubicBezTo>
                      <a:cubicBezTo>
                        <a:pt x="246" y="20"/>
                        <a:pt x="197" y="37"/>
                        <a:pt x="142" y="48"/>
                      </a:cubicBezTo>
                      <a:cubicBezTo>
                        <a:pt x="92" y="58"/>
                        <a:pt x="45" y="64"/>
                        <a:pt x="0" y="65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3" name="Group 3">
                <a:extLst>
                  <a:ext uri="{FF2B5EF4-FFF2-40B4-BE49-F238E27FC236}">
                    <a16:creationId xmlns:a16="http://schemas.microsoft.com/office/drawing/2014/main" id="{5677B887-554A-CF41-828B-2EF082E1110B}"/>
                  </a:ext>
                </a:extLst>
              </p:cNvPr>
              <p:cNvGrpSpPr/>
              <p:nvPr/>
            </p:nvGrpSpPr>
            <p:grpSpPr>
              <a:xfrm>
                <a:off x="5445929" y="3451273"/>
                <a:ext cx="841821" cy="792065"/>
                <a:chOff x="486892" y="2851059"/>
                <a:chExt cx="1241600" cy="1168216"/>
              </a:xfrm>
            </p:grpSpPr>
            <p:sp>
              <p:nvSpPr>
                <p:cNvPr id="95" name="Freeform 33">
                  <a:extLst>
                    <a:ext uri="{FF2B5EF4-FFF2-40B4-BE49-F238E27FC236}">
                      <a16:creationId xmlns:a16="http://schemas.microsoft.com/office/drawing/2014/main" id="{26EB2B18-B8C5-1749-8B83-95F47BB29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486892" y="2851059"/>
                  <a:ext cx="1241600" cy="1168216"/>
                </a:xfrm>
                <a:custGeom>
                  <a:avLst/>
                  <a:gdLst>
                    <a:gd name="T0" fmla="*/ 26 w 444"/>
                    <a:gd name="T1" fmla="*/ 164 h 418"/>
                    <a:gd name="T2" fmla="*/ 324 w 444"/>
                    <a:gd name="T3" fmla="*/ 418 h 418"/>
                    <a:gd name="T4" fmla="*/ 376 w 444"/>
                    <a:gd name="T5" fmla="*/ 347 h 418"/>
                    <a:gd name="T6" fmla="*/ 444 w 444"/>
                    <a:gd name="T7" fmla="*/ 207 h 418"/>
                    <a:gd name="T8" fmla="*/ 275 w 444"/>
                    <a:gd name="T9" fmla="*/ 54 h 418"/>
                    <a:gd name="T10" fmla="*/ 191 w 444"/>
                    <a:gd name="T11" fmla="*/ 12 h 418"/>
                    <a:gd name="T12" fmla="*/ 42 w 444"/>
                    <a:gd name="T13" fmla="*/ 89 h 418"/>
                    <a:gd name="T14" fmla="*/ 26 w 444"/>
                    <a:gd name="T15" fmla="*/ 164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4" h="418">
                      <a:moveTo>
                        <a:pt x="26" y="164"/>
                      </a:moveTo>
                      <a:cubicBezTo>
                        <a:pt x="60" y="207"/>
                        <a:pt x="162" y="328"/>
                        <a:pt x="324" y="418"/>
                      </a:cubicBezTo>
                      <a:cubicBezTo>
                        <a:pt x="376" y="347"/>
                        <a:pt x="376" y="347"/>
                        <a:pt x="376" y="347"/>
                      </a:cubicBezTo>
                      <a:cubicBezTo>
                        <a:pt x="444" y="207"/>
                        <a:pt x="444" y="207"/>
                        <a:pt x="444" y="207"/>
                      </a:cubicBezTo>
                      <a:cubicBezTo>
                        <a:pt x="329" y="141"/>
                        <a:pt x="275" y="54"/>
                        <a:pt x="275" y="54"/>
                      </a:cubicBezTo>
                      <a:cubicBezTo>
                        <a:pt x="275" y="54"/>
                        <a:pt x="236" y="0"/>
                        <a:pt x="191" y="12"/>
                      </a:cubicBezTo>
                      <a:cubicBezTo>
                        <a:pt x="132" y="28"/>
                        <a:pt x="42" y="89"/>
                        <a:pt x="42" y="89"/>
                      </a:cubicBezTo>
                      <a:cubicBezTo>
                        <a:pt x="42" y="89"/>
                        <a:pt x="0" y="123"/>
                        <a:pt x="26" y="164"/>
                      </a:cubicBezTo>
                      <a:close/>
                    </a:path>
                  </a:pathLst>
                </a:custGeom>
                <a:gradFill>
                  <a:gsLst>
                    <a:gs pos="27000">
                      <a:srgbClr val="2980B9"/>
                    </a:gs>
                    <a:gs pos="58000">
                      <a:srgbClr val="2980B9">
                        <a:lumMod val="60000"/>
                        <a:lumOff val="40000"/>
                      </a:srgbClr>
                    </a:gs>
                    <a:gs pos="65000">
                      <a:srgbClr val="2980B9"/>
                    </a:gs>
                  </a:gsLst>
                  <a:lin ang="72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Freeform 34">
                  <a:extLst>
                    <a:ext uri="{FF2B5EF4-FFF2-40B4-BE49-F238E27FC236}">
                      <a16:creationId xmlns:a16="http://schemas.microsoft.com/office/drawing/2014/main" id="{34E7D676-080F-FB49-8AE2-65B1ABD8E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516988" y="3051481"/>
                  <a:ext cx="1003695" cy="953984"/>
                </a:xfrm>
                <a:custGeom>
                  <a:avLst/>
                  <a:gdLst>
                    <a:gd name="T0" fmla="*/ 44 w 359"/>
                    <a:gd name="T1" fmla="*/ 0 h 341"/>
                    <a:gd name="T2" fmla="*/ 359 w 359"/>
                    <a:gd name="T3" fmla="*/ 271 h 341"/>
                    <a:gd name="T4" fmla="*/ 307 w 359"/>
                    <a:gd name="T5" fmla="*/ 341 h 341"/>
                    <a:gd name="T6" fmla="*/ 9 w 359"/>
                    <a:gd name="T7" fmla="*/ 87 h 341"/>
                    <a:gd name="T8" fmla="*/ 1 w 359"/>
                    <a:gd name="T9" fmla="*/ 63 h 341"/>
                    <a:gd name="T10" fmla="*/ 13 w 359"/>
                    <a:gd name="T11" fmla="*/ 25 h 341"/>
                    <a:gd name="T12" fmla="*/ 26 w 359"/>
                    <a:gd name="T13" fmla="*/ 12 h 341"/>
                    <a:gd name="T14" fmla="*/ 44 w 359"/>
                    <a:gd name="T15" fmla="*/ 0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9" h="341">
                      <a:moveTo>
                        <a:pt x="44" y="0"/>
                      </a:moveTo>
                      <a:cubicBezTo>
                        <a:pt x="45" y="1"/>
                        <a:pt x="196" y="182"/>
                        <a:pt x="359" y="271"/>
                      </a:cubicBezTo>
                      <a:cubicBezTo>
                        <a:pt x="307" y="341"/>
                        <a:pt x="307" y="341"/>
                        <a:pt x="307" y="341"/>
                      </a:cubicBezTo>
                      <a:cubicBezTo>
                        <a:pt x="145" y="251"/>
                        <a:pt x="43" y="130"/>
                        <a:pt x="9" y="87"/>
                      </a:cubicBezTo>
                      <a:cubicBezTo>
                        <a:pt x="9" y="87"/>
                        <a:pt x="1" y="76"/>
                        <a:pt x="1" y="63"/>
                      </a:cubicBezTo>
                      <a:cubicBezTo>
                        <a:pt x="0" y="50"/>
                        <a:pt x="3" y="41"/>
                        <a:pt x="13" y="25"/>
                      </a:cubicBezTo>
                      <a:cubicBezTo>
                        <a:pt x="19" y="17"/>
                        <a:pt x="26" y="12"/>
                        <a:pt x="26" y="12"/>
                      </a:cubicBezTo>
                      <a:cubicBezTo>
                        <a:pt x="44" y="0"/>
                        <a:pt x="44" y="0"/>
                        <a:pt x="44" y="0"/>
                      </a:cubicBezTo>
                    </a:path>
                  </a:pathLst>
                </a:custGeom>
                <a:solidFill>
                  <a:srgbClr val="2D3F50">
                    <a:alpha val="6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Freeform 35">
                  <a:extLst>
                    <a:ext uri="{FF2B5EF4-FFF2-40B4-BE49-F238E27FC236}">
                      <a16:creationId xmlns:a16="http://schemas.microsoft.com/office/drawing/2014/main" id="{AD7EBAC1-F891-234B-B1B2-77D5F1A94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0239">
                  <a:off x="658022" y="3038331"/>
                  <a:ext cx="903090" cy="785912"/>
                </a:xfrm>
                <a:custGeom>
                  <a:avLst/>
                  <a:gdLst>
                    <a:gd name="T0" fmla="*/ 16 w 323"/>
                    <a:gd name="T1" fmla="*/ 0 h 281"/>
                    <a:gd name="T2" fmla="*/ 0 w 323"/>
                    <a:gd name="T3" fmla="*/ 10 h 281"/>
                    <a:gd name="T4" fmla="*/ 0 w 323"/>
                    <a:gd name="T5" fmla="*/ 10 h 281"/>
                    <a:gd name="T6" fmla="*/ 315 w 323"/>
                    <a:gd name="T7" fmla="*/ 281 h 281"/>
                    <a:gd name="T8" fmla="*/ 315 w 323"/>
                    <a:gd name="T9" fmla="*/ 280 h 281"/>
                    <a:gd name="T10" fmla="*/ 323 w 323"/>
                    <a:gd name="T11" fmla="*/ 264 h 281"/>
                    <a:gd name="T12" fmla="*/ 16 w 323"/>
                    <a:gd name="T13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281">
                      <a:moveTo>
                        <a:pt x="16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11"/>
                        <a:pt x="152" y="192"/>
                        <a:pt x="315" y="281"/>
                      </a:cubicBezTo>
                      <a:cubicBezTo>
                        <a:pt x="315" y="280"/>
                        <a:pt x="315" y="280"/>
                        <a:pt x="315" y="280"/>
                      </a:cubicBezTo>
                      <a:cubicBezTo>
                        <a:pt x="323" y="264"/>
                        <a:pt x="323" y="264"/>
                        <a:pt x="323" y="264"/>
                      </a:cubicBezTo>
                      <a:cubicBezTo>
                        <a:pt x="176" y="183"/>
                        <a:pt x="27" y="14"/>
                        <a:pt x="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4" name="Group 59">
                <a:extLst>
                  <a:ext uri="{FF2B5EF4-FFF2-40B4-BE49-F238E27FC236}">
                    <a16:creationId xmlns:a16="http://schemas.microsoft.com/office/drawing/2014/main" id="{1865EC6C-EE87-E843-89E2-8E6732F84ACA}"/>
                  </a:ext>
                </a:extLst>
              </p:cNvPr>
              <p:cNvGrpSpPr/>
              <p:nvPr/>
            </p:nvGrpSpPr>
            <p:grpSpPr>
              <a:xfrm>
                <a:off x="6037652" y="3647007"/>
                <a:ext cx="162069" cy="162069"/>
                <a:chOff x="3204409" y="3245628"/>
                <a:chExt cx="239036" cy="239036"/>
              </a:xfrm>
            </p:grpSpPr>
            <p:sp>
              <p:nvSpPr>
                <p:cNvPr id="93" name="Oval 56">
                  <a:extLst>
                    <a:ext uri="{FF2B5EF4-FFF2-40B4-BE49-F238E27FC236}">
                      <a16:creationId xmlns:a16="http://schemas.microsoft.com/office/drawing/2014/main" id="{7B5985CE-8F03-F24E-A5CE-B65C96FCFB00}"/>
                    </a:ext>
                  </a:extLst>
                </p:cNvPr>
                <p:cNvSpPr/>
                <p:nvPr/>
              </p:nvSpPr>
              <p:spPr>
                <a:xfrm>
                  <a:off x="3204409" y="3245628"/>
                  <a:ext cx="239036" cy="239036"/>
                </a:xfrm>
                <a:prstGeom prst="ellipse">
                  <a:avLst/>
                </a:prstGeom>
                <a:solidFill>
                  <a:srgbClr val="F8F8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105">
                  <a:extLst>
                    <a:ext uri="{FF2B5EF4-FFF2-40B4-BE49-F238E27FC236}">
                      <a16:creationId xmlns:a16="http://schemas.microsoft.com/office/drawing/2014/main" id="{F2F5BD24-712E-F945-A0FF-9BD0119F1D38}"/>
                    </a:ext>
                  </a:extLst>
                </p:cNvPr>
                <p:cNvSpPr/>
                <p:nvPr/>
              </p:nvSpPr>
              <p:spPr>
                <a:xfrm>
                  <a:off x="3262595" y="3303814"/>
                  <a:ext cx="122664" cy="122664"/>
                </a:xfrm>
                <a:prstGeom prst="ellipse">
                  <a:avLst/>
                </a:prstGeom>
                <a:solidFill>
                  <a:srgbClr val="2980B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Group 107">
                <a:extLst>
                  <a:ext uri="{FF2B5EF4-FFF2-40B4-BE49-F238E27FC236}">
                    <a16:creationId xmlns:a16="http://schemas.microsoft.com/office/drawing/2014/main" id="{39A0C7D4-2E43-9E4C-8883-E75797988169}"/>
                  </a:ext>
                </a:extLst>
              </p:cNvPr>
              <p:cNvGrpSpPr/>
              <p:nvPr/>
            </p:nvGrpSpPr>
            <p:grpSpPr>
              <a:xfrm>
                <a:off x="6455052" y="3941518"/>
                <a:ext cx="162069" cy="162069"/>
                <a:chOff x="3204409" y="3245628"/>
                <a:chExt cx="239036" cy="239036"/>
              </a:xfrm>
            </p:grpSpPr>
            <p:sp>
              <p:nvSpPr>
                <p:cNvPr id="91" name="Oval 108">
                  <a:extLst>
                    <a:ext uri="{FF2B5EF4-FFF2-40B4-BE49-F238E27FC236}">
                      <a16:creationId xmlns:a16="http://schemas.microsoft.com/office/drawing/2014/main" id="{FCDD003F-E5C2-8A47-AE66-288A80767E4F}"/>
                    </a:ext>
                  </a:extLst>
                </p:cNvPr>
                <p:cNvSpPr/>
                <p:nvPr/>
              </p:nvSpPr>
              <p:spPr>
                <a:xfrm>
                  <a:off x="3204409" y="3245628"/>
                  <a:ext cx="239036" cy="239036"/>
                </a:xfrm>
                <a:prstGeom prst="ellipse">
                  <a:avLst/>
                </a:prstGeom>
                <a:solidFill>
                  <a:srgbClr val="F8F8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109">
                  <a:extLst>
                    <a:ext uri="{FF2B5EF4-FFF2-40B4-BE49-F238E27FC236}">
                      <a16:creationId xmlns:a16="http://schemas.microsoft.com/office/drawing/2014/main" id="{0A88F089-5519-A14A-BC67-23B8DA9F5166}"/>
                    </a:ext>
                  </a:extLst>
                </p:cNvPr>
                <p:cNvSpPr/>
                <p:nvPr/>
              </p:nvSpPr>
              <p:spPr>
                <a:xfrm>
                  <a:off x="3262595" y="3303814"/>
                  <a:ext cx="122664" cy="122664"/>
                </a:xfrm>
                <a:prstGeom prst="ellipse">
                  <a:avLst/>
                </a:prstGeom>
                <a:solidFill>
                  <a:srgbClr val="16A0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110">
                <a:extLst>
                  <a:ext uri="{FF2B5EF4-FFF2-40B4-BE49-F238E27FC236}">
                    <a16:creationId xmlns:a16="http://schemas.microsoft.com/office/drawing/2014/main" id="{EF17FDC3-3B77-A64B-AB9B-B495D332A0C9}"/>
                  </a:ext>
                </a:extLst>
              </p:cNvPr>
              <p:cNvGrpSpPr/>
              <p:nvPr/>
            </p:nvGrpSpPr>
            <p:grpSpPr>
              <a:xfrm>
                <a:off x="6955512" y="4028525"/>
                <a:ext cx="162069" cy="162069"/>
                <a:chOff x="3204409" y="3245628"/>
                <a:chExt cx="239036" cy="239036"/>
              </a:xfrm>
            </p:grpSpPr>
            <p:sp>
              <p:nvSpPr>
                <p:cNvPr id="89" name="Oval 111">
                  <a:extLst>
                    <a:ext uri="{FF2B5EF4-FFF2-40B4-BE49-F238E27FC236}">
                      <a16:creationId xmlns:a16="http://schemas.microsoft.com/office/drawing/2014/main" id="{439CFB80-142F-D44C-8348-B475C551A05E}"/>
                    </a:ext>
                  </a:extLst>
                </p:cNvPr>
                <p:cNvSpPr/>
                <p:nvPr/>
              </p:nvSpPr>
              <p:spPr>
                <a:xfrm>
                  <a:off x="3204409" y="3245628"/>
                  <a:ext cx="239036" cy="239036"/>
                </a:xfrm>
                <a:prstGeom prst="ellipse">
                  <a:avLst/>
                </a:prstGeom>
                <a:solidFill>
                  <a:srgbClr val="F8F8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112">
                  <a:extLst>
                    <a:ext uri="{FF2B5EF4-FFF2-40B4-BE49-F238E27FC236}">
                      <a16:creationId xmlns:a16="http://schemas.microsoft.com/office/drawing/2014/main" id="{4315DCFB-9E71-204D-A164-46549B55F2F7}"/>
                    </a:ext>
                  </a:extLst>
                </p:cNvPr>
                <p:cNvSpPr/>
                <p:nvPr/>
              </p:nvSpPr>
              <p:spPr>
                <a:xfrm>
                  <a:off x="3262595" y="3303814"/>
                  <a:ext cx="122664" cy="122664"/>
                </a:xfrm>
                <a:prstGeom prst="ellipse">
                  <a:avLst/>
                </a:prstGeom>
                <a:solidFill>
                  <a:srgbClr val="9BBB5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TextBox 125">
                <a:extLst>
                  <a:ext uri="{FF2B5EF4-FFF2-40B4-BE49-F238E27FC236}">
                    <a16:creationId xmlns:a16="http://schemas.microsoft.com/office/drawing/2014/main" id="{C3B50FE5-94E5-2248-811A-D0046621D286}"/>
                  </a:ext>
                </a:extLst>
              </p:cNvPr>
              <p:cNvSpPr txBox="1"/>
              <p:nvPr/>
            </p:nvSpPr>
            <p:spPr>
              <a:xfrm>
                <a:off x="5395660" y="2996628"/>
                <a:ext cx="1232105" cy="60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6858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85800" algn="l"/>
                  </a:tabLst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980B9"/>
                    </a:solidFill>
                    <a:effectLst/>
                    <a:uLnTx/>
                    <a:uFillTx/>
                    <a:latin typeface="Lato Black" pitchFamily="34" charset="0"/>
                  </a:rPr>
                  <a:t>Pressurized</a:t>
                </a:r>
              </a:p>
              <a:p>
                <a:pPr marL="0" marR="0" lvl="0" indent="0" algn="r" defTabSz="6858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85800" algn="l"/>
                  </a:tabLst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 Light" pitchFamily="34" charset="0"/>
                  </a:rPr>
                  <a:t>Reactor Design</a:t>
                </a:r>
              </a:p>
              <a:p>
                <a:pPr marL="0" marR="0" lvl="0" indent="0" algn="r" defTabSz="6858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85800" algn="l"/>
                  </a:tabLst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Light" pitchFamily="34" charset="0"/>
                </a:endParaRPr>
              </a:p>
            </p:txBody>
          </p:sp>
          <p:sp>
            <p:nvSpPr>
              <p:cNvPr id="78" name="TextBox 126">
                <a:extLst>
                  <a:ext uri="{FF2B5EF4-FFF2-40B4-BE49-F238E27FC236}">
                    <a16:creationId xmlns:a16="http://schemas.microsoft.com/office/drawing/2014/main" id="{8867C5FC-15A1-9C48-BCCB-09A9ABD9B374}"/>
                  </a:ext>
                </a:extLst>
              </p:cNvPr>
              <p:cNvSpPr txBox="1"/>
              <p:nvPr/>
            </p:nvSpPr>
            <p:spPr>
              <a:xfrm>
                <a:off x="7153464" y="2372676"/>
                <a:ext cx="1461623" cy="546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85800" algn="l"/>
                  </a:tabLst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  <a:latin typeface="Lato Black" pitchFamily="34" charset="0"/>
                  </a:rPr>
                  <a:t>Automatic </a:t>
                </a:r>
              </a:p>
              <a:p>
                <a:pPr marL="0" marR="0" lvl="0" indent="0" defTabSz="6858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85800" algn="l"/>
                  </a:tabLst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 Light" pitchFamily="34" charset="0"/>
                  </a:rPr>
                  <a:t>EPD of reactor plasma cleaning process</a:t>
                </a:r>
              </a:p>
            </p:txBody>
          </p:sp>
          <p:sp>
            <p:nvSpPr>
              <p:cNvPr id="79" name="TextBox 127">
                <a:extLst>
                  <a:ext uri="{FF2B5EF4-FFF2-40B4-BE49-F238E27FC236}">
                    <a16:creationId xmlns:a16="http://schemas.microsoft.com/office/drawing/2014/main" id="{114EE2BB-EE5C-724B-A879-E32CC3F3FFC3}"/>
                  </a:ext>
                </a:extLst>
              </p:cNvPr>
              <p:cNvSpPr txBox="1"/>
              <p:nvPr/>
            </p:nvSpPr>
            <p:spPr>
              <a:xfrm>
                <a:off x="5262124" y="2372676"/>
                <a:ext cx="1365642" cy="546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6858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85800" algn="l"/>
                  </a:tabLst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6A085"/>
                    </a:solidFill>
                    <a:effectLst/>
                    <a:uLnTx/>
                    <a:uFillTx/>
                    <a:latin typeface="Lato Black" pitchFamily="34" charset="0"/>
                  </a:rPr>
                  <a:t>In situ</a:t>
                </a:r>
              </a:p>
              <a:p>
                <a:pPr marL="0" marR="0" lvl="0" indent="0" algn="r" defTabSz="6858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85800" algn="l"/>
                  </a:tabLst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 Light" pitchFamily="34" charset="0"/>
                  </a:rPr>
                  <a:t>Reactor plasma cleaning</a:t>
                </a:r>
              </a:p>
            </p:txBody>
          </p:sp>
          <p:grpSp>
            <p:nvGrpSpPr>
              <p:cNvPr id="80" name="Group 27">
                <a:extLst>
                  <a:ext uri="{FF2B5EF4-FFF2-40B4-BE49-F238E27FC236}">
                    <a16:creationId xmlns:a16="http://schemas.microsoft.com/office/drawing/2014/main" id="{458DC1EF-78FC-BC4B-B323-61285F7D7C7A}"/>
                  </a:ext>
                </a:extLst>
              </p:cNvPr>
              <p:cNvGrpSpPr/>
              <p:nvPr/>
            </p:nvGrpSpPr>
            <p:grpSpPr>
              <a:xfrm>
                <a:off x="6160271" y="3003313"/>
                <a:ext cx="576825" cy="710952"/>
                <a:chOff x="1540474" y="2170677"/>
                <a:chExt cx="850759" cy="1088588"/>
              </a:xfrm>
            </p:grpSpPr>
            <p:sp>
              <p:nvSpPr>
                <p:cNvPr id="87" name="Oval 130">
                  <a:extLst>
                    <a:ext uri="{FF2B5EF4-FFF2-40B4-BE49-F238E27FC236}">
                      <a16:creationId xmlns:a16="http://schemas.microsoft.com/office/drawing/2014/main" id="{8FD4ABDD-3AAD-024C-B550-B6483E94DBDC}"/>
                    </a:ext>
                  </a:extLst>
                </p:cNvPr>
                <p:cNvSpPr/>
                <p:nvPr/>
              </p:nvSpPr>
              <p:spPr>
                <a:xfrm>
                  <a:off x="2301248" y="2170677"/>
                  <a:ext cx="89985" cy="89985"/>
                </a:xfrm>
                <a:prstGeom prst="ellipse">
                  <a:avLst/>
                </a:prstGeom>
                <a:solidFill>
                  <a:srgbClr val="2880B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8" name="Elbow Connector 2055">
                  <a:extLst>
                    <a:ext uri="{FF2B5EF4-FFF2-40B4-BE49-F238E27FC236}">
                      <a16:creationId xmlns:a16="http://schemas.microsoft.com/office/drawing/2014/main" id="{936E14AA-8478-2A4F-A0D7-45E33073D536}"/>
                    </a:ext>
                  </a:extLst>
                </p:cNvPr>
                <p:cNvCxnSpPr/>
                <p:nvPr/>
              </p:nvCxnSpPr>
              <p:spPr>
                <a:xfrm flipV="1">
                  <a:off x="1540474" y="2260662"/>
                  <a:ext cx="805767" cy="998603"/>
                </a:xfrm>
                <a:prstGeom prst="bentConnector2">
                  <a:avLst/>
                </a:prstGeom>
                <a:noFill/>
                <a:ln w="6350" cap="flat" cmpd="sng" algn="ctr">
                  <a:solidFill>
                    <a:srgbClr val="95A5A6"/>
                  </a:solidFill>
                  <a:prstDash val="dash"/>
                  <a:miter lim="800000"/>
                </a:ln>
                <a:effectLst/>
              </p:spPr>
            </p:cxnSp>
          </p:grpSp>
          <p:grpSp>
            <p:nvGrpSpPr>
              <p:cNvPr id="81" name="Group 28">
                <a:extLst>
                  <a:ext uri="{FF2B5EF4-FFF2-40B4-BE49-F238E27FC236}">
                    <a16:creationId xmlns:a16="http://schemas.microsoft.com/office/drawing/2014/main" id="{600F7861-3438-3D46-A61A-59C2C0759EDC}"/>
                  </a:ext>
                </a:extLst>
              </p:cNvPr>
              <p:cNvGrpSpPr/>
              <p:nvPr/>
            </p:nvGrpSpPr>
            <p:grpSpPr>
              <a:xfrm>
                <a:off x="6577670" y="2477346"/>
                <a:ext cx="159426" cy="1545206"/>
                <a:chOff x="2156096" y="1414615"/>
                <a:chExt cx="235137" cy="2279023"/>
              </a:xfrm>
            </p:grpSpPr>
            <p:sp>
              <p:nvSpPr>
                <p:cNvPr id="85" name="Oval 2053">
                  <a:extLst>
                    <a:ext uri="{FF2B5EF4-FFF2-40B4-BE49-F238E27FC236}">
                      <a16:creationId xmlns:a16="http://schemas.microsoft.com/office/drawing/2014/main" id="{CEE652FB-2801-1F4C-9EA3-E51F9BD3F080}"/>
                    </a:ext>
                  </a:extLst>
                </p:cNvPr>
                <p:cNvSpPr/>
                <p:nvPr/>
              </p:nvSpPr>
              <p:spPr>
                <a:xfrm>
                  <a:off x="2301248" y="1414615"/>
                  <a:ext cx="89985" cy="89985"/>
                </a:xfrm>
                <a:prstGeom prst="ellipse">
                  <a:avLst/>
                </a:prstGeom>
                <a:solidFill>
                  <a:srgbClr val="15A08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6" name="Elbow Connector 2057">
                  <a:extLst>
                    <a:ext uri="{FF2B5EF4-FFF2-40B4-BE49-F238E27FC236}">
                      <a16:creationId xmlns:a16="http://schemas.microsoft.com/office/drawing/2014/main" id="{5EE6D9B2-7509-E749-A9D1-0380F12582EC}"/>
                    </a:ext>
                  </a:extLst>
                </p:cNvPr>
                <p:cNvCxnSpPr/>
                <p:nvPr/>
              </p:nvCxnSpPr>
              <p:spPr>
                <a:xfrm flipV="1">
                  <a:off x="2156096" y="1459608"/>
                  <a:ext cx="235137" cy="2234030"/>
                </a:xfrm>
                <a:prstGeom prst="bentConnector3">
                  <a:avLst>
                    <a:gd name="adj1" fmla="val 197220"/>
                  </a:avLst>
                </a:prstGeom>
                <a:noFill/>
                <a:ln w="6350" cap="flat" cmpd="sng" algn="ctr">
                  <a:solidFill>
                    <a:srgbClr val="95A5A6"/>
                  </a:solidFill>
                  <a:prstDash val="dash"/>
                  <a:miter lim="800000"/>
                </a:ln>
                <a:effectLst/>
              </p:spPr>
            </p:cxnSp>
          </p:grpSp>
          <p:grpSp>
            <p:nvGrpSpPr>
              <p:cNvPr id="82" name="Group 29">
                <a:extLst>
                  <a:ext uri="{FF2B5EF4-FFF2-40B4-BE49-F238E27FC236}">
                    <a16:creationId xmlns:a16="http://schemas.microsoft.com/office/drawing/2014/main" id="{C76777DD-3E6A-DD47-A4ED-F37F26788661}"/>
                  </a:ext>
                </a:extLst>
              </p:cNvPr>
              <p:cNvGrpSpPr/>
              <p:nvPr/>
            </p:nvGrpSpPr>
            <p:grpSpPr>
              <a:xfrm>
                <a:off x="7036547" y="2477346"/>
                <a:ext cx="156933" cy="1590631"/>
                <a:chOff x="2832892" y="1414615"/>
                <a:chExt cx="231460" cy="2346019"/>
              </a:xfrm>
            </p:grpSpPr>
            <p:sp>
              <p:nvSpPr>
                <p:cNvPr id="83" name="Oval 129">
                  <a:extLst>
                    <a:ext uri="{FF2B5EF4-FFF2-40B4-BE49-F238E27FC236}">
                      <a16:creationId xmlns:a16="http://schemas.microsoft.com/office/drawing/2014/main" id="{0CACFFB9-8987-1842-80F1-3AC18EBE9189}"/>
                    </a:ext>
                  </a:extLst>
                </p:cNvPr>
                <p:cNvSpPr/>
                <p:nvPr/>
              </p:nvSpPr>
              <p:spPr>
                <a:xfrm>
                  <a:off x="2974367" y="1414615"/>
                  <a:ext cx="89985" cy="89985"/>
                </a:xfrm>
                <a:prstGeom prst="ellipse">
                  <a:avLst/>
                </a:prstGeom>
                <a:solidFill>
                  <a:srgbClr val="9BBB5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4" name="Elbow Connector 2060">
                  <a:extLst>
                    <a:ext uri="{FF2B5EF4-FFF2-40B4-BE49-F238E27FC236}">
                      <a16:creationId xmlns:a16="http://schemas.microsoft.com/office/drawing/2014/main" id="{2BB20B9D-D617-5F46-AC37-8D0C85D690A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1753117" y="2539384"/>
                  <a:ext cx="2301025" cy="141475"/>
                </a:xfrm>
                <a:prstGeom prst="bentConnector2">
                  <a:avLst/>
                </a:prstGeom>
                <a:noFill/>
                <a:ln w="6350" cap="flat" cmpd="sng" algn="ctr">
                  <a:solidFill>
                    <a:srgbClr val="95A5A6"/>
                  </a:solidFill>
                  <a:prstDash val="dash"/>
                  <a:miter lim="800000"/>
                </a:ln>
                <a:effectLst/>
              </p:spPr>
            </p:cxnSp>
          </p:grp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27298EAE-2BCB-494E-8FAF-E349E1A9720C}"/>
                </a:ext>
              </a:extLst>
            </p:cNvPr>
            <p:cNvGrpSpPr/>
            <p:nvPr/>
          </p:nvGrpSpPr>
          <p:grpSpPr>
            <a:xfrm rot="1410633">
              <a:off x="10300337" y="3462725"/>
              <a:ext cx="1292556" cy="1353947"/>
              <a:chOff x="10696848" y="2923273"/>
              <a:chExt cx="1292556" cy="1353947"/>
            </a:xfrm>
          </p:grpSpPr>
          <p:sp>
            <p:nvSpPr>
              <p:cNvPr id="63" name="Freeform 9">
                <a:extLst>
                  <a:ext uri="{FF2B5EF4-FFF2-40B4-BE49-F238E27FC236}">
                    <a16:creationId xmlns:a16="http://schemas.microsoft.com/office/drawing/2014/main" id="{60387DB7-4346-A845-8D3B-BE07E0BA93B3}"/>
                  </a:ext>
                </a:extLst>
              </p:cNvPr>
              <p:cNvSpPr>
                <a:spLocks/>
              </p:cNvSpPr>
              <p:nvPr/>
            </p:nvSpPr>
            <p:spPr bwMode="auto">
              <a:xfrm rot="590239">
                <a:off x="10773652" y="2923273"/>
                <a:ext cx="1203679" cy="1353947"/>
              </a:xfrm>
              <a:custGeom>
                <a:avLst/>
                <a:gdLst>
                  <a:gd name="T0" fmla="*/ 421 w 496"/>
                  <a:gd name="T1" fmla="*/ 29 h 629"/>
                  <a:gd name="T2" fmla="*/ 382 w 496"/>
                  <a:gd name="T3" fmla="*/ 1 h 629"/>
                  <a:gd name="T4" fmla="*/ 382 w 496"/>
                  <a:gd name="T5" fmla="*/ 0 h 629"/>
                  <a:gd name="T6" fmla="*/ 0 w 496"/>
                  <a:gd name="T7" fmla="*/ 412 h 629"/>
                  <a:gd name="T8" fmla="*/ 59 w 496"/>
                  <a:gd name="T9" fmla="*/ 430 h 629"/>
                  <a:gd name="T10" fmla="*/ 11 w 496"/>
                  <a:gd name="T11" fmla="*/ 517 h 629"/>
                  <a:gd name="T12" fmla="*/ 16 w 496"/>
                  <a:gd name="T13" fmla="*/ 524 h 629"/>
                  <a:gd name="T14" fmla="*/ 190 w 496"/>
                  <a:gd name="T15" fmla="*/ 599 h 629"/>
                  <a:gd name="T16" fmla="*/ 257 w 496"/>
                  <a:gd name="T17" fmla="*/ 629 h 629"/>
                  <a:gd name="T18" fmla="*/ 339 w 496"/>
                  <a:gd name="T19" fmla="*/ 498 h 629"/>
                  <a:gd name="T20" fmla="*/ 494 w 496"/>
                  <a:gd name="T21" fmla="*/ 538 h 629"/>
                  <a:gd name="T22" fmla="*/ 496 w 496"/>
                  <a:gd name="T23" fmla="*/ 539 h 629"/>
                  <a:gd name="T24" fmla="*/ 421 w 496"/>
                  <a:gd name="T25" fmla="*/ 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6" h="629">
                    <a:moveTo>
                      <a:pt x="421" y="29"/>
                    </a:moveTo>
                    <a:cubicBezTo>
                      <a:pt x="413" y="23"/>
                      <a:pt x="386" y="4"/>
                      <a:pt x="382" y="1"/>
                    </a:cubicBezTo>
                    <a:cubicBezTo>
                      <a:pt x="382" y="1"/>
                      <a:pt x="382" y="0"/>
                      <a:pt x="382" y="0"/>
                    </a:cubicBezTo>
                    <a:cubicBezTo>
                      <a:pt x="252" y="179"/>
                      <a:pt x="0" y="412"/>
                      <a:pt x="0" y="412"/>
                    </a:cubicBezTo>
                    <a:cubicBezTo>
                      <a:pt x="59" y="430"/>
                      <a:pt x="59" y="430"/>
                      <a:pt x="59" y="430"/>
                    </a:cubicBezTo>
                    <a:cubicBezTo>
                      <a:pt x="59" y="430"/>
                      <a:pt x="45" y="469"/>
                      <a:pt x="11" y="517"/>
                    </a:cubicBezTo>
                    <a:cubicBezTo>
                      <a:pt x="16" y="524"/>
                      <a:pt x="16" y="524"/>
                      <a:pt x="16" y="524"/>
                    </a:cubicBezTo>
                    <a:cubicBezTo>
                      <a:pt x="190" y="599"/>
                      <a:pt x="190" y="599"/>
                      <a:pt x="190" y="599"/>
                    </a:cubicBezTo>
                    <a:cubicBezTo>
                      <a:pt x="257" y="629"/>
                      <a:pt x="257" y="629"/>
                      <a:pt x="257" y="629"/>
                    </a:cubicBezTo>
                    <a:cubicBezTo>
                      <a:pt x="300" y="572"/>
                      <a:pt x="326" y="524"/>
                      <a:pt x="339" y="498"/>
                    </a:cubicBezTo>
                    <a:cubicBezTo>
                      <a:pt x="494" y="538"/>
                      <a:pt x="494" y="538"/>
                      <a:pt x="494" y="538"/>
                    </a:cubicBezTo>
                    <a:cubicBezTo>
                      <a:pt x="495" y="539"/>
                      <a:pt x="496" y="539"/>
                      <a:pt x="496" y="539"/>
                    </a:cubicBezTo>
                    <a:cubicBezTo>
                      <a:pt x="487" y="354"/>
                      <a:pt x="421" y="29"/>
                      <a:pt x="421" y="29"/>
                    </a:cubicBezTo>
                    <a:close/>
                  </a:path>
                </a:pathLst>
              </a:custGeom>
              <a:gradFill>
                <a:gsLst>
                  <a:gs pos="39000">
                    <a:srgbClr val="C0392B"/>
                  </a:gs>
                  <a:gs pos="64000">
                    <a:srgbClr val="C0392B">
                      <a:lumMod val="60000"/>
                      <a:lumOff val="40000"/>
                    </a:srgbClr>
                  </a:gs>
                  <a:gs pos="93000">
                    <a:srgbClr val="C0392B"/>
                  </a:gs>
                </a:gsLst>
                <a:lin ang="12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14">
                <a:extLst>
                  <a:ext uri="{FF2B5EF4-FFF2-40B4-BE49-F238E27FC236}">
                    <a16:creationId xmlns:a16="http://schemas.microsoft.com/office/drawing/2014/main" id="{AD0828A6-F5BF-CF41-9B53-9C76836455F8}"/>
                  </a:ext>
                </a:extLst>
              </p:cNvPr>
              <p:cNvSpPr>
                <a:spLocks/>
              </p:cNvSpPr>
              <p:nvPr/>
            </p:nvSpPr>
            <p:spPr bwMode="auto">
              <a:xfrm rot="590239">
                <a:off x="11140793" y="3938898"/>
                <a:ext cx="368981" cy="338180"/>
              </a:xfrm>
              <a:custGeom>
                <a:avLst/>
                <a:gdLst>
                  <a:gd name="T0" fmla="*/ 152 w 152"/>
                  <a:gd name="T1" fmla="*/ 16 h 157"/>
                  <a:gd name="T2" fmla="*/ 79 w 152"/>
                  <a:gd name="T3" fmla="*/ 0 h 157"/>
                  <a:gd name="T4" fmla="*/ 0 w 152"/>
                  <a:gd name="T5" fmla="*/ 128 h 157"/>
                  <a:gd name="T6" fmla="*/ 65 w 152"/>
                  <a:gd name="T7" fmla="*/ 157 h 157"/>
                  <a:gd name="T8" fmla="*/ 152 w 152"/>
                  <a:gd name="T9" fmla="*/ 1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7">
                    <a:moveTo>
                      <a:pt x="152" y="16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55" y="57"/>
                      <a:pt x="0" y="128"/>
                    </a:cubicBezTo>
                    <a:cubicBezTo>
                      <a:pt x="65" y="157"/>
                      <a:pt x="65" y="157"/>
                      <a:pt x="65" y="157"/>
                    </a:cubicBezTo>
                    <a:cubicBezTo>
                      <a:pt x="115" y="91"/>
                      <a:pt x="143" y="36"/>
                      <a:pt x="152" y="16"/>
                    </a:cubicBezTo>
                    <a:close/>
                  </a:path>
                </a:pathLst>
              </a:custGeom>
              <a:solidFill>
                <a:srgbClr val="2D3F50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17">
                <a:extLst>
                  <a:ext uri="{FF2B5EF4-FFF2-40B4-BE49-F238E27FC236}">
                    <a16:creationId xmlns:a16="http://schemas.microsoft.com/office/drawing/2014/main" id="{D3047E12-2950-CD47-983F-B762E0569CE6}"/>
                  </a:ext>
                </a:extLst>
              </p:cNvPr>
              <p:cNvSpPr>
                <a:spLocks/>
              </p:cNvSpPr>
              <p:nvPr/>
            </p:nvSpPr>
            <p:spPr bwMode="auto">
              <a:xfrm rot="590239">
                <a:off x="10696848" y="3985095"/>
                <a:ext cx="605295" cy="242607"/>
              </a:xfrm>
              <a:custGeom>
                <a:avLst/>
                <a:gdLst>
                  <a:gd name="T0" fmla="*/ 1 w 249"/>
                  <a:gd name="T1" fmla="*/ 0 h 113"/>
                  <a:gd name="T2" fmla="*/ 0 w 249"/>
                  <a:gd name="T3" fmla="*/ 1 h 113"/>
                  <a:gd name="T4" fmla="*/ 5 w 249"/>
                  <a:gd name="T5" fmla="*/ 9 h 113"/>
                  <a:gd name="T6" fmla="*/ 179 w 249"/>
                  <a:gd name="T7" fmla="*/ 83 h 113"/>
                  <a:gd name="T8" fmla="*/ 246 w 249"/>
                  <a:gd name="T9" fmla="*/ 113 h 113"/>
                  <a:gd name="T10" fmla="*/ 249 w 249"/>
                  <a:gd name="T11" fmla="*/ 109 h 113"/>
                  <a:gd name="T12" fmla="*/ 184 w 249"/>
                  <a:gd name="T13" fmla="*/ 76 h 113"/>
                  <a:gd name="T14" fmla="*/ 1 w 249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11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79" y="83"/>
                      <a:pt x="179" y="83"/>
                      <a:pt x="179" y="83"/>
                    </a:cubicBezTo>
                    <a:cubicBezTo>
                      <a:pt x="246" y="113"/>
                      <a:pt x="246" y="113"/>
                      <a:pt x="246" y="113"/>
                    </a:cubicBezTo>
                    <a:cubicBezTo>
                      <a:pt x="247" y="112"/>
                      <a:pt x="248" y="110"/>
                      <a:pt x="249" y="109"/>
                    </a:cubicBezTo>
                    <a:cubicBezTo>
                      <a:pt x="184" y="76"/>
                      <a:pt x="184" y="76"/>
                      <a:pt x="184" y="7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D3F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E1D6F2FA-9A75-2641-B613-E37E2DFB2234}"/>
                  </a:ext>
                </a:extLst>
              </p:cNvPr>
              <p:cNvSpPr>
                <a:spLocks/>
              </p:cNvSpPr>
              <p:nvPr/>
            </p:nvSpPr>
            <p:spPr bwMode="auto">
              <a:xfrm rot="590239">
                <a:off x="11503855" y="4027520"/>
                <a:ext cx="381419" cy="106601"/>
              </a:xfrm>
              <a:custGeom>
                <a:avLst/>
                <a:gdLst>
                  <a:gd name="T0" fmla="*/ 157 w 157"/>
                  <a:gd name="T1" fmla="*/ 50 h 50"/>
                  <a:gd name="T2" fmla="*/ 103 w 157"/>
                  <a:gd name="T3" fmla="*/ 21 h 50"/>
                  <a:gd name="T4" fmla="*/ 103 w 157"/>
                  <a:gd name="T5" fmla="*/ 21 h 50"/>
                  <a:gd name="T6" fmla="*/ 7 w 157"/>
                  <a:gd name="T7" fmla="*/ 0 h 50"/>
                  <a:gd name="T8" fmla="*/ 5 w 157"/>
                  <a:gd name="T9" fmla="*/ 0 h 50"/>
                  <a:gd name="T10" fmla="*/ 0 w 157"/>
                  <a:gd name="T11" fmla="*/ 10 h 50"/>
                  <a:gd name="T12" fmla="*/ 157 w 157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50">
                    <a:moveTo>
                      <a:pt x="157" y="50"/>
                    </a:moveTo>
                    <a:cubicBezTo>
                      <a:pt x="148" y="46"/>
                      <a:pt x="116" y="29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157" y="50"/>
                    </a:lnTo>
                    <a:close/>
                  </a:path>
                </a:pathLst>
              </a:custGeom>
              <a:solidFill>
                <a:srgbClr val="2D3F50">
                  <a:alpha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1D3BA527-2835-9A42-B9B8-890CFAD44A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90239">
                <a:off x="11713014" y="2994947"/>
                <a:ext cx="276390" cy="1157900"/>
              </a:xfrm>
              <a:custGeom>
                <a:avLst/>
                <a:gdLst>
                  <a:gd name="T0" fmla="*/ 114 w 114"/>
                  <a:gd name="T1" fmla="*/ 538 h 538"/>
                  <a:gd name="T2" fmla="*/ 39 w 114"/>
                  <a:gd name="T3" fmla="*/ 28 h 538"/>
                  <a:gd name="T4" fmla="*/ 0 w 114"/>
                  <a:gd name="T5" fmla="*/ 0 h 538"/>
                  <a:gd name="T6" fmla="*/ 58 w 114"/>
                  <a:gd name="T7" fmla="*/ 508 h 538"/>
                  <a:gd name="T8" fmla="*/ 114 w 114"/>
                  <a:gd name="T9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38">
                    <a:moveTo>
                      <a:pt x="114" y="538"/>
                    </a:moveTo>
                    <a:cubicBezTo>
                      <a:pt x="105" y="353"/>
                      <a:pt x="39" y="28"/>
                      <a:pt x="39" y="28"/>
                    </a:cubicBezTo>
                    <a:cubicBezTo>
                      <a:pt x="31" y="22"/>
                      <a:pt x="4" y="3"/>
                      <a:pt x="0" y="0"/>
                    </a:cubicBezTo>
                    <a:cubicBezTo>
                      <a:pt x="3" y="18"/>
                      <a:pt x="56" y="379"/>
                      <a:pt x="58" y="508"/>
                    </a:cubicBezTo>
                    <a:cubicBezTo>
                      <a:pt x="73" y="518"/>
                      <a:pt x="114" y="538"/>
                      <a:pt x="114" y="538"/>
                    </a:cubicBezTo>
                    <a:close/>
                  </a:path>
                </a:pathLst>
              </a:custGeom>
              <a:solidFill>
                <a:srgbClr val="2D3F50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id="{D7AD6DE5-6A7B-E340-8994-A01552B4B4E6}"/>
                  </a:ext>
                </a:extLst>
              </p:cNvPr>
              <p:cNvSpPr>
                <a:spLocks/>
              </p:cNvSpPr>
              <p:nvPr/>
            </p:nvSpPr>
            <p:spPr bwMode="auto">
              <a:xfrm rot="590239">
                <a:off x="11678995" y="2982018"/>
                <a:ext cx="182418" cy="1094185"/>
              </a:xfrm>
              <a:custGeom>
                <a:avLst/>
                <a:gdLst>
                  <a:gd name="T0" fmla="*/ 75 w 75"/>
                  <a:gd name="T1" fmla="*/ 508 h 508"/>
                  <a:gd name="T2" fmla="*/ 75 w 75"/>
                  <a:gd name="T3" fmla="*/ 508 h 508"/>
                  <a:gd name="T4" fmla="*/ 17 w 75"/>
                  <a:gd name="T5" fmla="*/ 1 h 508"/>
                  <a:gd name="T6" fmla="*/ 17 w 75"/>
                  <a:gd name="T7" fmla="*/ 1 h 508"/>
                  <a:gd name="T8" fmla="*/ 17 w 75"/>
                  <a:gd name="T9" fmla="*/ 0 h 508"/>
                  <a:gd name="T10" fmla="*/ 0 w 75"/>
                  <a:gd name="T11" fmla="*/ 23 h 508"/>
                  <a:gd name="T12" fmla="*/ 54 w 75"/>
                  <a:gd name="T13" fmla="*/ 503 h 508"/>
                  <a:gd name="T14" fmla="*/ 75 w 75"/>
                  <a:gd name="T1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508">
                    <a:moveTo>
                      <a:pt x="75" y="508"/>
                    </a:moveTo>
                    <a:cubicBezTo>
                      <a:pt x="75" y="508"/>
                      <a:pt x="75" y="508"/>
                      <a:pt x="75" y="508"/>
                    </a:cubicBezTo>
                    <a:cubicBezTo>
                      <a:pt x="74" y="380"/>
                      <a:pt x="21" y="27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1" y="8"/>
                      <a:pt x="6" y="15"/>
                      <a:pt x="0" y="23"/>
                    </a:cubicBezTo>
                    <a:cubicBezTo>
                      <a:pt x="10" y="92"/>
                      <a:pt x="53" y="389"/>
                      <a:pt x="54" y="503"/>
                    </a:cubicBezTo>
                    <a:lnTo>
                      <a:pt x="75" y="508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A233D34E-66FA-3643-87EB-DCE57287EC10}"/>
                  </a:ext>
                </a:extLst>
              </p:cNvPr>
              <p:cNvSpPr>
                <a:spLocks/>
              </p:cNvSpPr>
              <p:nvPr/>
            </p:nvSpPr>
            <p:spPr bwMode="auto">
              <a:xfrm rot="590239">
                <a:off x="11127273" y="3913341"/>
                <a:ext cx="215584" cy="272014"/>
              </a:xfrm>
              <a:custGeom>
                <a:avLst/>
                <a:gdLst>
                  <a:gd name="T0" fmla="*/ 73 w 89"/>
                  <a:gd name="T1" fmla="*/ 0 h 126"/>
                  <a:gd name="T2" fmla="*/ 0 w 89"/>
                  <a:gd name="T3" fmla="*/ 120 h 126"/>
                  <a:gd name="T4" fmla="*/ 13 w 89"/>
                  <a:gd name="T5" fmla="*/ 125 h 126"/>
                  <a:gd name="T6" fmla="*/ 15 w 89"/>
                  <a:gd name="T7" fmla="*/ 126 h 126"/>
                  <a:gd name="T8" fmla="*/ 89 w 89"/>
                  <a:gd name="T9" fmla="*/ 5 h 126"/>
                  <a:gd name="T10" fmla="*/ 73 w 89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126">
                    <a:moveTo>
                      <a:pt x="73" y="0"/>
                    </a:moveTo>
                    <a:cubicBezTo>
                      <a:pt x="73" y="0"/>
                      <a:pt x="51" y="53"/>
                      <a:pt x="0" y="120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67" y="58"/>
                      <a:pt x="89" y="5"/>
                      <a:pt x="89" y="5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06" name="Image 105" descr="PECVD-SiO2-Step-Coverage-PWP-ST.jpg">
            <a:extLst>
              <a:ext uri="{FF2B5EF4-FFF2-40B4-BE49-F238E27FC236}">
                <a16:creationId xmlns:a16="http://schemas.microsoft.com/office/drawing/2014/main" id="{3B725FEE-425B-ED4F-977F-407E146F7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6" y="984133"/>
            <a:ext cx="2146197" cy="16120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0A3B46-151D-3C47-8518-839F0796B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3263167"/>
            <a:ext cx="2129459" cy="12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09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In Situ </a:t>
            </a:r>
            <a:r>
              <a:rPr lang="fr-FR" dirty="0" err="1"/>
              <a:t>Cleaning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5B6D31-32CA-8C4D-BCBC-0E29EFDAEC1C}"/>
              </a:ext>
            </a:extLst>
          </p:cNvPr>
          <p:cNvSpPr txBox="1"/>
          <p:nvPr/>
        </p:nvSpPr>
        <p:spPr>
          <a:xfrm>
            <a:off x="8189135" y="1125822"/>
            <a:ext cx="764266" cy="830997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CCBFCBB-1C61-3147-84F5-65102DE317B3}"/>
              </a:ext>
            </a:extLst>
          </p:cNvPr>
          <p:cNvGrpSpPr/>
          <p:nvPr/>
        </p:nvGrpSpPr>
        <p:grpSpPr>
          <a:xfrm>
            <a:off x="2800186" y="1582874"/>
            <a:ext cx="5388948" cy="2746425"/>
            <a:chOff x="8189858" y="2505027"/>
            <a:chExt cx="5143263" cy="2325479"/>
          </a:xfrm>
        </p:grpSpPr>
        <p:grpSp>
          <p:nvGrpSpPr>
            <p:cNvPr id="33" name="Grouper 12">
              <a:extLst>
                <a:ext uri="{FF2B5EF4-FFF2-40B4-BE49-F238E27FC236}">
                  <a16:creationId xmlns:a16="http://schemas.microsoft.com/office/drawing/2014/main" id="{FD5FFB39-6F47-FE41-BB75-E035125D052B}"/>
                </a:ext>
              </a:extLst>
            </p:cNvPr>
            <p:cNvGrpSpPr/>
            <p:nvPr/>
          </p:nvGrpSpPr>
          <p:grpSpPr>
            <a:xfrm>
              <a:off x="8189858" y="2505027"/>
              <a:ext cx="2709863" cy="2325479"/>
              <a:chOff x="3264768" y="2383335"/>
              <a:chExt cx="2709863" cy="2325479"/>
            </a:xfrm>
          </p:grpSpPr>
          <p:sp>
            <p:nvSpPr>
              <p:cNvPr id="37" name="Rectangle 357">
                <a:extLst>
                  <a:ext uri="{FF2B5EF4-FFF2-40B4-BE49-F238E27FC236}">
                    <a16:creationId xmlns:a16="http://schemas.microsoft.com/office/drawing/2014/main" id="{D079B727-70AB-014F-843D-B56902418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768" y="2486972"/>
                <a:ext cx="2709863" cy="1155700"/>
              </a:xfrm>
              <a:prstGeom prst="rect">
                <a:avLst/>
              </a:prstGeom>
              <a:noFill/>
              <a:ln w="76200">
                <a:solidFill>
                  <a:srgbClr val="19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Line 359">
                <a:extLst>
                  <a:ext uri="{FF2B5EF4-FFF2-40B4-BE49-F238E27FC236}">
                    <a16:creationId xmlns:a16="http://schemas.microsoft.com/office/drawing/2014/main" id="{AD9F1660-1A4D-B249-AD38-E38A7161C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977" y="2914010"/>
                <a:ext cx="1566863" cy="1173"/>
              </a:xfrm>
              <a:prstGeom prst="line">
                <a:avLst/>
              </a:prstGeom>
              <a:noFill/>
              <a:ln w="1158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39" name="Line 360">
                <a:extLst>
                  <a:ext uri="{FF2B5EF4-FFF2-40B4-BE49-F238E27FC236}">
                    <a16:creationId xmlns:a16="http://schemas.microsoft.com/office/drawing/2014/main" id="{0EFD5013-2E1E-184C-A0AD-70FB2345E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169" y="3220397"/>
                <a:ext cx="1595438" cy="1173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40" name="Rectangle 361">
                <a:extLst>
                  <a:ext uri="{FF2B5EF4-FFF2-40B4-BE49-F238E27FC236}">
                    <a16:creationId xmlns:a16="http://schemas.microsoft.com/office/drawing/2014/main" id="{3E83BABA-53A9-7B4E-88CE-4D4D6A6DB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4293" y="2383335"/>
                <a:ext cx="176213" cy="484636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41" name="Line 362">
                <a:extLst>
                  <a:ext uri="{FF2B5EF4-FFF2-40B4-BE49-F238E27FC236}">
                    <a16:creationId xmlns:a16="http://schemas.microsoft.com/office/drawing/2014/main" id="{F0C7842D-1816-2C49-A58F-A68421104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6368" y="2390244"/>
                <a:ext cx="0" cy="507889"/>
              </a:xfrm>
              <a:prstGeom prst="line">
                <a:avLst/>
              </a:prstGeom>
              <a:noFill/>
              <a:ln w="682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42" name="Line 391">
                <a:extLst>
                  <a:ext uri="{FF2B5EF4-FFF2-40B4-BE49-F238E27FC236}">
                    <a16:creationId xmlns:a16="http://schemas.microsoft.com/office/drawing/2014/main" id="{B4CE3951-0BFE-804C-A652-14AF38C2A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3718" y="3063235"/>
                <a:ext cx="1687513" cy="0"/>
              </a:xfrm>
              <a:prstGeom prst="line">
                <a:avLst/>
              </a:prstGeom>
              <a:noFill/>
              <a:ln w="38100">
                <a:solidFill>
                  <a:srgbClr val="629DD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43" name="Rectangle 341">
                <a:extLst>
                  <a:ext uri="{FF2B5EF4-FFF2-40B4-BE49-F238E27FC236}">
                    <a16:creationId xmlns:a16="http://schemas.microsoft.com/office/drawing/2014/main" id="{B6353674-7BF6-FB47-A358-132D4F4BB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155" y="3640618"/>
                <a:ext cx="872426" cy="622081"/>
              </a:xfrm>
              <a:prstGeom prst="rect">
                <a:avLst/>
              </a:prstGeom>
              <a:solidFill>
                <a:srgbClr val="FFFFFF"/>
              </a:solidFill>
              <a:ln w="523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44" name="Rectangle 342">
                <a:extLst>
                  <a:ext uri="{FF2B5EF4-FFF2-40B4-BE49-F238E27FC236}">
                    <a16:creationId xmlns:a16="http://schemas.microsoft.com/office/drawing/2014/main" id="{C9787D3C-326C-874E-90AC-B4BAE188A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644" y="3576588"/>
                <a:ext cx="819150" cy="719895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grpSp>
            <p:nvGrpSpPr>
              <p:cNvPr id="45" name="Grouper 56">
                <a:extLst>
                  <a:ext uri="{FF2B5EF4-FFF2-40B4-BE49-F238E27FC236}">
                    <a16:creationId xmlns:a16="http://schemas.microsoft.com/office/drawing/2014/main" id="{57EE6E1F-99FE-B84A-8DCD-73AD66878B7D}"/>
                  </a:ext>
                </a:extLst>
              </p:cNvPr>
              <p:cNvGrpSpPr/>
              <p:nvPr/>
            </p:nvGrpSpPr>
            <p:grpSpPr>
              <a:xfrm>
                <a:off x="4052441" y="3810940"/>
                <a:ext cx="1152128" cy="288032"/>
                <a:chOff x="1547664" y="3121256"/>
                <a:chExt cx="1152128" cy="288032"/>
              </a:xfrm>
            </p:grpSpPr>
            <p:sp>
              <p:nvSpPr>
                <p:cNvPr id="51" name="Rectangle 341">
                  <a:extLst>
                    <a:ext uri="{FF2B5EF4-FFF2-40B4-BE49-F238E27FC236}">
                      <a16:creationId xmlns:a16="http://schemas.microsoft.com/office/drawing/2014/main" id="{E6A190BD-6A3D-AD47-9AE5-980B285F6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7664" y="3121256"/>
                  <a:ext cx="1152128" cy="288032"/>
                </a:xfrm>
                <a:prstGeom prst="rect">
                  <a:avLst/>
                </a:prstGeom>
                <a:solidFill>
                  <a:srgbClr val="2980B9"/>
                </a:solidFill>
                <a:ln w="523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-106" charset="0"/>
                    <a:ea typeface="Arial" pitchFamily="-106" charset="0"/>
                    <a:cs typeface="Arial" pitchFamily="-106" charset="0"/>
                  </a:endParaRPr>
                </a:p>
              </p:txBody>
            </p:sp>
            <p:cxnSp>
              <p:nvCxnSpPr>
                <p:cNvPr id="52" name="Connecteur droit 51">
                  <a:extLst>
                    <a:ext uri="{FF2B5EF4-FFF2-40B4-BE49-F238E27FC236}">
                      <a16:creationId xmlns:a16="http://schemas.microsoft.com/office/drawing/2014/main" id="{9EE2731F-D513-1F4F-84CB-2B66F329A438}"/>
                    </a:ext>
                  </a:extLst>
                </p:cNvPr>
                <p:cNvCxnSpPr/>
                <p:nvPr/>
              </p:nvCxnSpPr>
              <p:spPr>
                <a:xfrm flipV="1">
                  <a:off x="1547664" y="3140968"/>
                  <a:ext cx="1152128" cy="2548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42023399-3595-F24A-B941-2FDE6868DC30}"/>
                    </a:ext>
                  </a:extLst>
                </p:cNvPr>
                <p:cNvCxnSpPr/>
                <p:nvPr/>
              </p:nvCxnSpPr>
              <p:spPr>
                <a:xfrm>
                  <a:off x="1547664" y="3140968"/>
                  <a:ext cx="1152128" cy="2683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0F4F3E-9955-A549-8C2A-BD271716B471}"/>
                  </a:ext>
                </a:extLst>
              </p:cNvPr>
              <p:cNvSpPr/>
              <p:nvPr/>
            </p:nvSpPr>
            <p:spPr>
              <a:xfrm>
                <a:off x="3499520" y="2839398"/>
                <a:ext cx="298648" cy="991255"/>
              </a:xfrm>
              <a:prstGeom prst="rect">
                <a:avLst/>
              </a:prstGeom>
              <a:solidFill>
                <a:srgbClr val="2980B9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691C92-73D3-0940-8C98-5E4A893709FB}"/>
                  </a:ext>
                </a:extLst>
              </p:cNvPr>
              <p:cNvSpPr/>
              <p:nvPr/>
            </p:nvSpPr>
            <p:spPr>
              <a:xfrm>
                <a:off x="5376788" y="2838520"/>
                <a:ext cx="298648" cy="453315"/>
              </a:xfrm>
              <a:prstGeom prst="rect">
                <a:avLst/>
              </a:prstGeom>
              <a:solidFill>
                <a:srgbClr val="2980B9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riangle isocèle 140">
                <a:extLst>
                  <a:ext uri="{FF2B5EF4-FFF2-40B4-BE49-F238E27FC236}">
                    <a16:creationId xmlns:a16="http://schemas.microsoft.com/office/drawing/2014/main" id="{6BEB711B-36DE-1946-A2E1-0F8A07E491BF}"/>
                  </a:ext>
                </a:extLst>
              </p:cNvPr>
              <p:cNvSpPr/>
              <p:nvPr/>
            </p:nvSpPr>
            <p:spPr>
              <a:xfrm rot="10800000">
                <a:off x="3419872" y="3827117"/>
                <a:ext cx="467007" cy="421135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2C3E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B2B6F63-F815-5C4D-B76E-6ABB9C36B4DA}"/>
                  </a:ext>
                </a:extLst>
              </p:cNvPr>
              <p:cNvSpPr/>
              <p:nvPr/>
            </p:nvSpPr>
            <p:spPr>
              <a:xfrm>
                <a:off x="3348892" y="4339482"/>
                <a:ext cx="7876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Roots</a:t>
                </a:r>
              </a:p>
            </p:txBody>
          </p:sp>
          <p:sp>
            <p:nvSpPr>
              <p:cNvPr id="50" name="Rectangle 381">
                <a:extLst>
                  <a:ext uri="{FF2B5EF4-FFF2-40B4-BE49-F238E27FC236}">
                    <a16:creationId xmlns:a16="http://schemas.microsoft.com/office/drawing/2014/main" id="{0E1473DC-02D2-7144-A52E-41A973C02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992" y="2855272"/>
                <a:ext cx="1584326" cy="419099"/>
              </a:xfrm>
              <a:prstGeom prst="rect">
                <a:avLst/>
              </a:prstGeom>
              <a:noFill/>
              <a:ln w="38100">
                <a:solidFill>
                  <a:srgbClr val="08176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</p:grpSp>
        <p:grpSp>
          <p:nvGrpSpPr>
            <p:cNvPr id="34" name="Grouper 11">
              <a:extLst>
                <a:ext uri="{FF2B5EF4-FFF2-40B4-BE49-F238E27FC236}">
                  <a16:creationId xmlns:a16="http://schemas.microsoft.com/office/drawing/2014/main" id="{A43B747E-C234-584C-AB0B-D6DB5363795C}"/>
                </a:ext>
              </a:extLst>
            </p:cNvPr>
            <p:cNvGrpSpPr/>
            <p:nvPr/>
          </p:nvGrpSpPr>
          <p:grpSpPr>
            <a:xfrm>
              <a:off x="10129660" y="3837204"/>
              <a:ext cx="3203461" cy="340735"/>
              <a:chOff x="5204570" y="3715512"/>
              <a:chExt cx="3203461" cy="340735"/>
            </a:xfrm>
          </p:grpSpPr>
          <p:sp>
            <p:nvSpPr>
              <p:cNvPr id="35" name="Text Box 1">
                <a:extLst>
                  <a:ext uri="{FF2B5EF4-FFF2-40B4-BE49-F238E27FC236}">
                    <a16:creationId xmlns:a16="http://schemas.microsoft.com/office/drawing/2014/main" id="{DD7A446E-3FA5-5B42-A14D-13FB3AE11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16217" y="3715512"/>
                <a:ext cx="1891814" cy="340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53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Closed gate valve</a:t>
                </a:r>
              </a:p>
            </p:txBody>
          </p:sp>
          <p:cxnSp>
            <p:nvCxnSpPr>
              <p:cNvPr id="36" name="Connecteur en angle 35">
                <a:extLst>
                  <a:ext uri="{FF2B5EF4-FFF2-40B4-BE49-F238E27FC236}">
                    <a16:creationId xmlns:a16="http://schemas.microsoft.com/office/drawing/2014/main" id="{1A97BD55-9264-614D-9D5B-27FDB3AE8A20}"/>
                  </a:ext>
                </a:extLst>
              </p:cNvPr>
              <p:cNvCxnSpPr/>
              <p:nvPr/>
            </p:nvCxnSpPr>
            <p:spPr>
              <a:xfrm rot="10800000">
                <a:off x="5204570" y="3931536"/>
                <a:ext cx="1311647" cy="492"/>
              </a:xfrm>
              <a:prstGeom prst="bentConnector3">
                <a:avLst>
                  <a:gd name="adj1" fmla="val 50000"/>
                </a:avLst>
              </a:prstGeom>
              <a:noFill/>
              <a:ln w="31750" cap="flat" cmpd="sng" algn="ctr">
                <a:solidFill>
                  <a:srgbClr val="2C3E50"/>
                </a:solidFill>
                <a:prstDash val="solid"/>
                <a:miter lim="800000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273934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In Situ </a:t>
            </a:r>
            <a:r>
              <a:rPr lang="fr-FR" dirty="0" err="1"/>
              <a:t>Cleaning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079D80B-2605-A046-9E13-6D0E849D0446}"/>
              </a:ext>
            </a:extLst>
          </p:cNvPr>
          <p:cNvSpPr txBox="1"/>
          <p:nvPr/>
        </p:nvSpPr>
        <p:spPr>
          <a:xfrm>
            <a:off x="8189135" y="2260586"/>
            <a:ext cx="764266" cy="830997"/>
          </a:xfrm>
          <a:prstGeom prst="rect">
            <a:avLst/>
          </a:prstGeom>
          <a:solidFill>
            <a:srgbClr val="E74C1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250FADB-975F-CD47-8A38-C3169ECC27EE}"/>
              </a:ext>
            </a:extLst>
          </p:cNvPr>
          <p:cNvSpPr/>
          <p:nvPr/>
        </p:nvSpPr>
        <p:spPr>
          <a:xfrm>
            <a:off x="2836375" y="3883947"/>
            <a:ext cx="720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600" dirty="0">
                <a:solidFill>
                  <a:srgbClr val="E7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8488BCC7-0FBF-B445-88FB-48FDC50F38EF}"/>
              </a:ext>
            </a:extLst>
          </p:cNvPr>
          <p:cNvGrpSpPr/>
          <p:nvPr/>
        </p:nvGrpSpPr>
        <p:grpSpPr>
          <a:xfrm>
            <a:off x="377246" y="938165"/>
            <a:ext cx="7789269" cy="2966881"/>
            <a:chOff x="923924" y="1812147"/>
            <a:chExt cx="7484107" cy="2552957"/>
          </a:xfrm>
        </p:grpSpPr>
        <p:sp>
          <p:nvSpPr>
            <p:cNvPr id="56" name="Rectangle 341">
              <a:extLst>
                <a:ext uri="{FF2B5EF4-FFF2-40B4-BE49-F238E27FC236}">
                  <a16:creationId xmlns:a16="http://schemas.microsoft.com/office/drawing/2014/main" id="{602E3099-3B9B-714D-918E-D6D6477E4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155" y="3640618"/>
              <a:ext cx="872426" cy="622081"/>
            </a:xfrm>
            <a:prstGeom prst="rect">
              <a:avLst/>
            </a:prstGeom>
            <a:solidFill>
              <a:srgbClr val="2980B9"/>
            </a:solidFill>
            <a:ln w="523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grpSp>
          <p:nvGrpSpPr>
            <p:cNvPr id="57" name="Grouper 5">
              <a:extLst>
                <a:ext uri="{FF2B5EF4-FFF2-40B4-BE49-F238E27FC236}">
                  <a16:creationId xmlns:a16="http://schemas.microsoft.com/office/drawing/2014/main" id="{384D791E-D8F5-ED4E-964B-48652AC89378}"/>
                </a:ext>
              </a:extLst>
            </p:cNvPr>
            <p:cNvGrpSpPr/>
            <p:nvPr/>
          </p:nvGrpSpPr>
          <p:grpSpPr>
            <a:xfrm>
              <a:off x="3264768" y="2486972"/>
              <a:ext cx="2709863" cy="1878132"/>
              <a:chOff x="3264768" y="2486972"/>
              <a:chExt cx="2709863" cy="1878132"/>
            </a:xfrm>
            <a:solidFill>
              <a:srgbClr val="FFFFFF"/>
            </a:solidFill>
          </p:grpSpPr>
          <p:sp>
            <p:nvSpPr>
              <p:cNvPr id="94" name="Rectangle 357">
                <a:extLst>
                  <a:ext uri="{FF2B5EF4-FFF2-40B4-BE49-F238E27FC236}">
                    <a16:creationId xmlns:a16="http://schemas.microsoft.com/office/drawing/2014/main" id="{7A50968E-B814-1441-A8C1-DE6075FAE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768" y="2486972"/>
                <a:ext cx="2709863" cy="1155700"/>
              </a:xfrm>
              <a:prstGeom prst="rect">
                <a:avLst/>
              </a:prstGeom>
              <a:grpFill/>
              <a:ln w="76200">
                <a:solidFill>
                  <a:srgbClr val="19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Rectangle 342">
                <a:extLst>
                  <a:ext uri="{FF2B5EF4-FFF2-40B4-BE49-F238E27FC236}">
                    <a16:creationId xmlns:a16="http://schemas.microsoft.com/office/drawing/2014/main" id="{D3D3DC1D-E001-7248-80FE-F7DA2172D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644" y="3570239"/>
                <a:ext cx="819150" cy="528734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96" name="Rectangle 342">
                <a:extLst>
                  <a:ext uri="{FF2B5EF4-FFF2-40B4-BE49-F238E27FC236}">
                    <a16:creationId xmlns:a16="http://schemas.microsoft.com/office/drawing/2014/main" id="{88BF64E8-BF53-9943-8AD1-8B3153AF0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644" y="4099687"/>
                <a:ext cx="819150" cy="265417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</p:grpSp>
        <p:sp>
          <p:nvSpPr>
            <p:cNvPr id="58" name="Text Box 1">
              <a:extLst>
                <a:ext uri="{FF2B5EF4-FFF2-40B4-BE49-F238E27FC236}">
                  <a16:creationId xmlns:a16="http://schemas.microsoft.com/office/drawing/2014/main" id="{31EBFA1D-C3B9-1C4D-92BA-57FC718E0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6217" y="3715512"/>
              <a:ext cx="1891814" cy="34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Closed gate valve</a:t>
              </a:r>
            </a:p>
          </p:txBody>
        </p:sp>
        <p:cxnSp>
          <p:nvCxnSpPr>
            <p:cNvPr id="59" name="Connecteur en angle 58">
              <a:extLst>
                <a:ext uri="{FF2B5EF4-FFF2-40B4-BE49-F238E27FC236}">
                  <a16:creationId xmlns:a16="http://schemas.microsoft.com/office/drawing/2014/main" id="{6CE87957-CB97-3243-9E30-E3DF02338B93}"/>
                </a:ext>
              </a:extLst>
            </p:cNvPr>
            <p:cNvCxnSpPr/>
            <p:nvPr/>
          </p:nvCxnSpPr>
          <p:spPr>
            <a:xfrm rot="10800000">
              <a:off x="5204570" y="3931536"/>
              <a:ext cx="1311647" cy="492"/>
            </a:xfrm>
            <a:prstGeom prst="bentConnector3">
              <a:avLst>
                <a:gd name="adj1" fmla="val 50000"/>
              </a:avLst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  <p:grpSp>
          <p:nvGrpSpPr>
            <p:cNvPr id="60" name="Grouper 44">
              <a:extLst>
                <a:ext uri="{FF2B5EF4-FFF2-40B4-BE49-F238E27FC236}">
                  <a16:creationId xmlns:a16="http://schemas.microsoft.com/office/drawing/2014/main" id="{B71060C7-B432-6C47-AA7B-C71F3CA48631}"/>
                </a:ext>
              </a:extLst>
            </p:cNvPr>
            <p:cNvGrpSpPr/>
            <p:nvPr/>
          </p:nvGrpSpPr>
          <p:grpSpPr>
            <a:xfrm>
              <a:off x="923924" y="2806857"/>
              <a:ext cx="2358930" cy="615553"/>
              <a:chOff x="923924" y="2806857"/>
              <a:chExt cx="2358930" cy="615553"/>
            </a:xfrm>
          </p:grpSpPr>
          <p:sp>
            <p:nvSpPr>
              <p:cNvPr id="88" name="Line 35">
                <a:extLst>
                  <a:ext uri="{FF2B5EF4-FFF2-40B4-BE49-F238E27FC236}">
                    <a16:creationId xmlns:a16="http://schemas.microsoft.com/office/drawing/2014/main" id="{0E38BEF9-5728-7544-810A-3D5EA76FA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7741" y="3106238"/>
                <a:ext cx="1285113" cy="0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36">
                <a:extLst>
                  <a:ext uri="{FF2B5EF4-FFF2-40B4-BE49-F238E27FC236}">
                    <a16:creationId xmlns:a16="http://schemas.microsoft.com/office/drawing/2014/main" id="{8B2526C9-F790-A244-8817-93C5F8EF5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924" y="2806857"/>
                <a:ext cx="1139961" cy="615553"/>
              </a:xfrm>
              <a:prstGeom prst="rect">
                <a:avLst/>
              </a:prstGeom>
              <a:solidFill>
                <a:srgbClr val="2980B9">
                  <a:lumMod val="20000"/>
                  <a:lumOff val="80000"/>
                </a:srgbClr>
              </a:solidFill>
              <a:ln w="76200">
                <a:solidFill>
                  <a:srgbClr val="19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Send N</a:t>
                </a:r>
                <a:r>
                  <a:rPr kumimoji="0" lang="en-US" sz="20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0" name="Grouper 48">
                <a:extLst>
                  <a:ext uri="{FF2B5EF4-FFF2-40B4-BE49-F238E27FC236}">
                    <a16:creationId xmlns:a16="http://schemas.microsoft.com/office/drawing/2014/main" id="{B10C2B1F-F79A-BE49-9F6F-AA7BAAEAC24E}"/>
                  </a:ext>
                </a:extLst>
              </p:cNvPr>
              <p:cNvGrpSpPr/>
              <p:nvPr/>
            </p:nvGrpSpPr>
            <p:grpSpPr>
              <a:xfrm>
                <a:off x="2438081" y="2917982"/>
                <a:ext cx="385533" cy="370189"/>
                <a:chOff x="2438081" y="2540412"/>
                <a:chExt cx="385533" cy="370189"/>
              </a:xfrm>
              <a:solidFill>
                <a:srgbClr val="9CC7CE"/>
              </a:solidFill>
            </p:grpSpPr>
            <p:sp>
              <p:nvSpPr>
                <p:cNvPr id="91" name="Oval 38">
                  <a:extLst>
                    <a:ext uri="{FF2B5EF4-FFF2-40B4-BE49-F238E27FC236}">
                      <a16:creationId xmlns:a16="http://schemas.microsoft.com/office/drawing/2014/main" id="{D52EF534-2FCD-9048-8836-0373246CD6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8081" y="2540412"/>
                  <a:ext cx="385533" cy="370189"/>
                </a:xfrm>
                <a:prstGeom prst="ellipse">
                  <a:avLst/>
                </a:prstGeom>
                <a:solidFill>
                  <a:srgbClr val="2980B9">
                    <a:lumMod val="20000"/>
                    <a:lumOff val="80000"/>
                  </a:srgbClr>
                </a:solidFill>
                <a:ln w="76200">
                  <a:solidFill>
                    <a:srgbClr val="19191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Line 39">
                  <a:extLst>
                    <a:ext uri="{FF2B5EF4-FFF2-40B4-BE49-F238E27FC236}">
                      <a16:creationId xmlns:a16="http://schemas.microsoft.com/office/drawing/2014/main" id="{AADBB884-13D1-994A-93D1-CEF78FEEFA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79654" y="2574404"/>
                  <a:ext cx="292143" cy="291821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Line 40">
                  <a:extLst>
                    <a:ext uri="{FF2B5EF4-FFF2-40B4-BE49-F238E27FC236}">
                      <a16:creationId xmlns:a16="http://schemas.microsoft.com/office/drawing/2014/main" id="{7B2035BE-670C-FB4A-B3E5-C597ADC68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86943" y="2580779"/>
                  <a:ext cx="292143" cy="29182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" name="Grouper 52">
              <a:extLst>
                <a:ext uri="{FF2B5EF4-FFF2-40B4-BE49-F238E27FC236}">
                  <a16:creationId xmlns:a16="http://schemas.microsoft.com/office/drawing/2014/main" id="{F0C26782-5E14-7047-827B-7E7499DE0A81}"/>
                </a:ext>
              </a:extLst>
            </p:cNvPr>
            <p:cNvGrpSpPr/>
            <p:nvPr/>
          </p:nvGrpSpPr>
          <p:grpSpPr>
            <a:xfrm>
              <a:off x="3264768" y="2467955"/>
              <a:ext cx="2709863" cy="1878132"/>
              <a:chOff x="3264768" y="2486972"/>
              <a:chExt cx="2709863" cy="1878132"/>
            </a:xfrm>
          </p:grpSpPr>
          <p:sp>
            <p:nvSpPr>
              <p:cNvPr id="85" name="Rectangle 357">
                <a:extLst>
                  <a:ext uri="{FF2B5EF4-FFF2-40B4-BE49-F238E27FC236}">
                    <a16:creationId xmlns:a16="http://schemas.microsoft.com/office/drawing/2014/main" id="{F437B0D0-049C-A442-AB2C-B4DA3922A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768" y="2486972"/>
                <a:ext cx="2709863" cy="1155700"/>
              </a:xfrm>
              <a:prstGeom prst="rect">
                <a:avLst/>
              </a:prstGeom>
              <a:solidFill>
                <a:srgbClr val="2980B9">
                  <a:lumMod val="20000"/>
                  <a:lumOff val="80000"/>
                </a:srgbClr>
              </a:solidFill>
              <a:ln w="76200">
                <a:solidFill>
                  <a:srgbClr val="19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Rectangle 342">
                <a:extLst>
                  <a:ext uri="{FF2B5EF4-FFF2-40B4-BE49-F238E27FC236}">
                    <a16:creationId xmlns:a16="http://schemas.microsoft.com/office/drawing/2014/main" id="{B0158883-D0E5-0541-9A43-D9C0B86BB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644" y="3570239"/>
                <a:ext cx="819150" cy="528734"/>
              </a:xfrm>
              <a:prstGeom prst="rect">
                <a:avLst/>
              </a:prstGeom>
              <a:solidFill>
                <a:srgbClr val="D4E5F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87" name="Rectangle 342">
                <a:extLst>
                  <a:ext uri="{FF2B5EF4-FFF2-40B4-BE49-F238E27FC236}">
                    <a16:creationId xmlns:a16="http://schemas.microsoft.com/office/drawing/2014/main" id="{F69C6A33-AA04-4F49-88CA-003A47027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644" y="4099687"/>
                <a:ext cx="819150" cy="265417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</p:grpSp>
        <p:sp>
          <p:nvSpPr>
            <p:cNvPr id="62" name="Line 359">
              <a:extLst>
                <a:ext uri="{FF2B5EF4-FFF2-40B4-BE49-F238E27FC236}">
                  <a16:creationId xmlns:a16="http://schemas.microsoft.com/office/drawing/2014/main" id="{5A61EF98-036E-F445-A91E-7B0CF6C3D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9977" y="2914010"/>
              <a:ext cx="1566863" cy="1173"/>
            </a:xfrm>
            <a:prstGeom prst="line">
              <a:avLst/>
            </a:prstGeom>
            <a:noFill/>
            <a:ln w="1158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3" name="Line 360">
              <a:extLst>
                <a:ext uri="{FF2B5EF4-FFF2-40B4-BE49-F238E27FC236}">
                  <a16:creationId xmlns:a16="http://schemas.microsoft.com/office/drawing/2014/main" id="{D5BE391B-D37F-1E45-9CF4-D20D26F3A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8169" y="3220397"/>
              <a:ext cx="1595438" cy="1173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4" name="Rectangle 361">
              <a:extLst>
                <a:ext uri="{FF2B5EF4-FFF2-40B4-BE49-F238E27FC236}">
                  <a16:creationId xmlns:a16="http://schemas.microsoft.com/office/drawing/2014/main" id="{1A6B3D39-B0B8-E14A-91C8-A0478D7FF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293" y="2383335"/>
              <a:ext cx="176213" cy="4846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5" name="Line 362">
              <a:extLst>
                <a:ext uri="{FF2B5EF4-FFF2-40B4-BE49-F238E27FC236}">
                  <a16:creationId xmlns:a16="http://schemas.microsoft.com/office/drawing/2014/main" id="{9DF10B2E-C6C8-5D48-8FC1-C88FCE63C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6368" y="2390244"/>
              <a:ext cx="0" cy="507889"/>
            </a:xfrm>
            <a:prstGeom prst="line">
              <a:avLst/>
            </a:prstGeom>
            <a:noFill/>
            <a:ln w="682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6" name="Line 391">
              <a:extLst>
                <a:ext uri="{FF2B5EF4-FFF2-40B4-BE49-F238E27FC236}">
                  <a16:creationId xmlns:a16="http://schemas.microsoft.com/office/drawing/2014/main" id="{53897BE2-C875-A04A-9ADC-A6B195D91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718" y="3063235"/>
              <a:ext cx="1687513" cy="0"/>
            </a:xfrm>
            <a:prstGeom prst="line">
              <a:avLst/>
            </a:prstGeom>
            <a:noFill/>
            <a:ln w="38100">
              <a:solidFill>
                <a:srgbClr val="629DD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5D68E73-7EBE-8A4D-A712-58DF4DA51919}"/>
                </a:ext>
              </a:extLst>
            </p:cNvPr>
            <p:cNvSpPr/>
            <p:nvPr/>
          </p:nvSpPr>
          <p:spPr>
            <a:xfrm>
              <a:off x="3499520" y="2839398"/>
              <a:ext cx="298648" cy="995241"/>
            </a:xfrm>
            <a:prstGeom prst="rect">
              <a:avLst/>
            </a:prstGeom>
            <a:solidFill>
              <a:srgbClr val="2980B9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8" name="Grouper 85">
              <a:extLst>
                <a:ext uri="{FF2B5EF4-FFF2-40B4-BE49-F238E27FC236}">
                  <a16:creationId xmlns:a16="http://schemas.microsoft.com/office/drawing/2014/main" id="{59564426-1A60-0C4B-A0C7-682385722392}"/>
                </a:ext>
              </a:extLst>
            </p:cNvPr>
            <p:cNvGrpSpPr/>
            <p:nvPr/>
          </p:nvGrpSpPr>
          <p:grpSpPr>
            <a:xfrm>
              <a:off x="3286711" y="2499135"/>
              <a:ext cx="529423" cy="1004631"/>
              <a:chOff x="3286711" y="2499135"/>
              <a:chExt cx="529423" cy="1004631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1E7746B-6655-734D-837F-DBA46CF353B6}"/>
                  </a:ext>
                </a:extLst>
              </p:cNvPr>
              <p:cNvSpPr/>
              <p:nvPr/>
            </p:nvSpPr>
            <p:spPr>
              <a:xfrm>
                <a:off x="3286711" y="2499135"/>
                <a:ext cx="467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P2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610FAE1-6E6E-A340-97E4-12E8729621F6}"/>
                  </a:ext>
                </a:extLst>
              </p:cNvPr>
              <p:cNvSpPr/>
              <p:nvPr/>
            </p:nvSpPr>
            <p:spPr>
              <a:xfrm>
                <a:off x="3419872" y="3203684"/>
                <a:ext cx="39626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P1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8C6DCA7-930A-5A48-81C2-92C39F083F17}"/>
                </a:ext>
              </a:extLst>
            </p:cNvPr>
            <p:cNvSpPr/>
            <p:nvPr/>
          </p:nvSpPr>
          <p:spPr>
            <a:xfrm>
              <a:off x="5376788" y="2838520"/>
              <a:ext cx="298648" cy="453315"/>
            </a:xfrm>
            <a:prstGeom prst="rect">
              <a:avLst/>
            </a:prstGeom>
            <a:solidFill>
              <a:srgbClr val="2980B9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riangle isocèle 210">
              <a:extLst>
                <a:ext uri="{FF2B5EF4-FFF2-40B4-BE49-F238E27FC236}">
                  <a16:creationId xmlns:a16="http://schemas.microsoft.com/office/drawing/2014/main" id="{93A24C93-A645-AF46-A6A6-7FB8F792F0ED}"/>
                </a:ext>
              </a:extLst>
            </p:cNvPr>
            <p:cNvSpPr/>
            <p:nvPr/>
          </p:nvSpPr>
          <p:spPr>
            <a:xfrm rot="10800000">
              <a:off x="3419873" y="3836568"/>
              <a:ext cx="467007" cy="421135"/>
            </a:xfrm>
            <a:prstGeom prst="triangle">
              <a:avLst/>
            </a:prstGeom>
            <a:noFill/>
            <a:ln w="28575" cap="flat" cmpd="sng" algn="ctr">
              <a:solidFill>
                <a:srgbClr val="2C3E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1" name="Grouper 91">
              <a:extLst>
                <a:ext uri="{FF2B5EF4-FFF2-40B4-BE49-F238E27FC236}">
                  <a16:creationId xmlns:a16="http://schemas.microsoft.com/office/drawing/2014/main" id="{9889ECE9-5EAD-C846-9577-14B9711843DA}"/>
                </a:ext>
              </a:extLst>
            </p:cNvPr>
            <p:cNvGrpSpPr/>
            <p:nvPr/>
          </p:nvGrpSpPr>
          <p:grpSpPr>
            <a:xfrm>
              <a:off x="4069111" y="1812147"/>
              <a:ext cx="1078953" cy="1184805"/>
              <a:chOff x="4069111" y="1812147"/>
              <a:chExt cx="1078953" cy="1184805"/>
            </a:xfrm>
          </p:grpSpPr>
          <p:sp>
            <p:nvSpPr>
              <p:cNvPr id="81" name="Rectangle 36">
                <a:extLst>
                  <a:ext uri="{FF2B5EF4-FFF2-40B4-BE49-F238E27FC236}">
                    <a16:creationId xmlns:a16="http://schemas.microsoft.com/office/drawing/2014/main" id="{80C838FF-2735-9740-A10F-7751DD7B6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111" y="1812147"/>
                <a:ext cx="1078953" cy="587542"/>
              </a:xfrm>
              <a:prstGeom prst="rect">
                <a:avLst/>
              </a:prstGeom>
              <a:solidFill>
                <a:srgbClr val="2980B9">
                  <a:lumMod val="60000"/>
                  <a:lumOff val="40000"/>
                </a:srgbClr>
              </a:solidFill>
              <a:ln w="1270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rPr>
                  <a:t>SF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rPr>
                  <a:t>6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rPr>
                  <a:t>Gas Inlet</a:t>
                </a:r>
              </a:p>
            </p:txBody>
          </p:sp>
          <p:sp>
            <p:nvSpPr>
              <p:cNvPr id="82" name="Line 362">
                <a:extLst>
                  <a:ext uri="{FF2B5EF4-FFF2-40B4-BE49-F238E27FC236}">
                    <a16:creationId xmlns:a16="http://schemas.microsoft.com/office/drawing/2014/main" id="{945FE28C-2434-4947-A5EC-1C03560DB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36368" y="2413381"/>
                <a:ext cx="0" cy="583571"/>
              </a:xfrm>
              <a:prstGeom prst="line">
                <a:avLst/>
              </a:prstGeom>
              <a:noFill/>
              <a:ln w="68263">
                <a:solidFill>
                  <a:srgbClr val="2980B9">
                    <a:lumMod val="60000"/>
                    <a:lumOff val="4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</p:grpSp>
        <p:sp>
          <p:nvSpPr>
            <p:cNvPr id="72" name="Rectangle 36">
              <a:extLst>
                <a:ext uri="{FF2B5EF4-FFF2-40B4-BE49-F238E27FC236}">
                  <a16:creationId xmlns:a16="http://schemas.microsoft.com/office/drawing/2014/main" id="{8AD8346A-0609-E24D-A64C-3F4AAB2ED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977" y="2988485"/>
              <a:ext cx="1556811" cy="147331"/>
            </a:xfrm>
            <a:prstGeom prst="rect">
              <a:avLst/>
            </a:prstGeom>
            <a:solidFill>
              <a:srgbClr val="2980B9">
                <a:lumMod val="60000"/>
                <a:lumOff val="40000"/>
              </a:srgb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6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Grouper 97">
              <a:extLst>
                <a:ext uri="{FF2B5EF4-FFF2-40B4-BE49-F238E27FC236}">
                  <a16:creationId xmlns:a16="http://schemas.microsoft.com/office/drawing/2014/main" id="{A588F706-23E8-B24C-A634-0C735F8D993D}"/>
                </a:ext>
              </a:extLst>
            </p:cNvPr>
            <p:cNvGrpSpPr/>
            <p:nvPr/>
          </p:nvGrpSpPr>
          <p:grpSpPr>
            <a:xfrm>
              <a:off x="4052441" y="3810940"/>
              <a:ext cx="1152128" cy="288032"/>
              <a:chOff x="1547664" y="3121256"/>
              <a:chExt cx="1152128" cy="288032"/>
            </a:xfrm>
          </p:grpSpPr>
          <p:sp>
            <p:nvSpPr>
              <p:cNvPr id="78" name="Rectangle 341">
                <a:extLst>
                  <a:ext uri="{FF2B5EF4-FFF2-40B4-BE49-F238E27FC236}">
                    <a16:creationId xmlns:a16="http://schemas.microsoft.com/office/drawing/2014/main" id="{3EC566B3-4551-7D47-9D55-A35F39BEE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664" y="3121256"/>
                <a:ext cx="1152128" cy="288032"/>
              </a:xfrm>
              <a:prstGeom prst="rect">
                <a:avLst/>
              </a:prstGeom>
              <a:solidFill>
                <a:srgbClr val="2980B9"/>
              </a:solidFill>
              <a:ln w="523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F833EF73-CA08-3045-8FEF-C3A62FCFF412}"/>
                  </a:ext>
                </a:extLst>
              </p:cNvPr>
              <p:cNvCxnSpPr/>
              <p:nvPr/>
            </p:nvCxnSpPr>
            <p:spPr>
              <a:xfrm flipV="1">
                <a:off x="1547664" y="3140968"/>
                <a:ext cx="1152128" cy="254851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Connecteur droit 79">
                <a:extLst>
                  <a:ext uri="{FF2B5EF4-FFF2-40B4-BE49-F238E27FC236}">
                    <a16:creationId xmlns:a16="http://schemas.microsoft.com/office/drawing/2014/main" id="{24B192D0-7163-CD45-B13C-D379A6E31589}"/>
                  </a:ext>
                </a:extLst>
              </p:cNvPr>
              <p:cNvCxnSpPr/>
              <p:nvPr/>
            </p:nvCxnSpPr>
            <p:spPr>
              <a:xfrm>
                <a:off x="1547664" y="3140968"/>
                <a:ext cx="1152128" cy="26832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4" name="Text Box 1">
              <a:extLst>
                <a:ext uri="{FF2B5EF4-FFF2-40B4-BE49-F238E27FC236}">
                  <a16:creationId xmlns:a16="http://schemas.microsoft.com/office/drawing/2014/main" id="{3FE5F097-8D51-7E46-88DA-E1F5CB490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471" y="2416142"/>
              <a:ext cx="1831368" cy="34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N2 leaks</a:t>
              </a: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31414A06-C5C1-114A-91B2-6C098C9D19AB}"/>
                </a:ext>
              </a:extLst>
            </p:cNvPr>
            <p:cNvSpPr/>
            <p:nvPr/>
          </p:nvSpPr>
          <p:spPr>
            <a:xfrm>
              <a:off x="5288312" y="2839288"/>
              <a:ext cx="149324" cy="183874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6" name="Connecteur en angle 75">
              <a:extLst>
                <a:ext uri="{FF2B5EF4-FFF2-40B4-BE49-F238E27FC236}">
                  <a16:creationId xmlns:a16="http://schemas.microsoft.com/office/drawing/2014/main" id="{E67682A5-4774-5E4A-A227-A0F5064A7A52}"/>
                </a:ext>
              </a:extLst>
            </p:cNvPr>
            <p:cNvCxnSpPr>
              <a:stCxn id="74" idx="1"/>
              <a:endCxn id="75" idx="0"/>
            </p:cNvCxnSpPr>
            <p:nvPr/>
          </p:nvCxnSpPr>
          <p:spPr>
            <a:xfrm rot="10800000" flipV="1">
              <a:off x="5362975" y="2588304"/>
              <a:ext cx="1174497" cy="250983"/>
            </a:xfrm>
            <a:prstGeom prst="bentConnector2">
              <a:avLst/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77" name="Rectangle 381">
              <a:extLst>
                <a:ext uri="{FF2B5EF4-FFF2-40B4-BE49-F238E27FC236}">
                  <a16:creationId xmlns:a16="http://schemas.microsoft.com/office/drawing/2014/main" id="{59055EDA-4B49-EC42-8AD5-70D67A9D0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992" y="2855272"/>
              <a:ext cx="1584326" cy="419099"/>
            </a:xfrm>
            <a:prstGeom prst="rect">
              <a:avLst/>
            </a:prstGeom>
            <a:noFill/>
            <a:ln w="38100">
              <a:solidFill>
                <a:srgbClr val="08176C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</p:grpSp>
      <p:sp>
        <p:nvSpPr>
          <p:cNvPr id="97" name="ZoneTexte 96">
            <a:extLst>
              <a:ext uri="{FF2B5EF4-FFF2-40B4-BE49-F238E27FC236}">
                <a16:creationId xmlns:a16="http://schemas.microsoft.com/office/drawing/2014/main" id="{AA0F79F0-F0CF-3C41-9B48-7C9A7B15AED9}"/>
              </a:ext>
            </a:extLst>
          </p:cNvPr>
          <p:cNvSpPr txBox="1"/>
          <p:nvPr/>
        </p:nvSpPr>
        <p:spPr>
          <a:xfrm>
            <a:off x="377246" y="3224337"/>
            <a:ext cx="1768678" cy="1323439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600" b="1" dirty="0">
                <a:solidFill>
                  <a:srgbClr val="D1E6F5"/>
                </a:solidFill>
                <a:latin typeface="Century Gothic" charset="0"/>
                <a:ea typeface="Century Gothic" charset="0"/>
                <a:cs typeface="Century Gothic" charset="0"/>
              </a:rPr>
              <a:t>P1 &lt;&lt; P2</a:t>
            </a:r>
          </a:p>
          <a:p>
            <a:pPr algn="ctr" defTabSz="685800"/>
            <a:endParaRPr lang="en-US" sz="16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685800"/>
            <a:endParaRPr lang="en-US" sz="16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685800"/>
            <a:endParaRPr lang="en-US" sz="16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685800"/>
            <a:endParaRPr lang="en-US" sz="16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01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Pecvd</a:t>
            </a:r>
            <a:r>
              <a:rPr lang="fr-FR" dirty="0"/>
              <a:t>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In Situ </a:t>
            </a:r>
            <a:r>
              <a:rPr lang="fr-FR" dirty="0" err="1"/>
              <a:t>Cleaning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FB26711-DCB6-BE47-82A0-BB85F0999F02}"/>
              </a:ext>
            </a:extLst>
          </p:cNvPr>
          <p:cNvSpPr txBox="1"/>
          <p:nvPr/>
        </p:nvSpPr>
        <p:spPr>
          <a:xfrm>
            <a:off x="8189135" y="3395350"/>
            <a:ext cx="764266" cy="830997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02995DE1-09DA-5842-97E1-5058C9A1997A}"/>
              </a:ext>
            </a:extLst>
          </p:cNvPr>
          <p:cNvGrpSpPr/>
          <p:nvPr/>
        </p:nvGrpSpPr>
        <p:grpSpPr>
          <a:xfrm>
            <a:off x="377246" y="938165"/>
            <a:ext cx="7789269" cy="2966883"/>
            <a:chOff x="923924" y="1812147"/>
            <a:chExt cx="7484107" cy="2552957"/>
          </a:xfrm>
        </p:grpSpPr>
        <p:sp>
          <p:nvSpPr>
            <p:cNvPr id="58" name="Rectangle 341">
              <a:extLst>
                <a:ext uri="{FF2B5EF4-FFF2-40B4-BE49-F238E27FC236}">
                  <a16:creationId xmlns:a16="http://schemas.microsoft.com/office/drawing/2014/main" id="{05623AC6-EC6A-7E4D-95BA-9A5A5F060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155" y="3640618"/>
              <a:ext cx="872426" cy="622081"/>
            </a:xfrm>
            <a:prstGeom prst="rect">
              <a:avLst/>
            </a:prstGeom>
            <a:solidFill>
              <a:srgbClr val="2980B9"/>
            </a:solidFill>
            <a:ln w="523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grpSp>
          <p:nvGrpSpPr>
            <p:cNvPr id="59" name="Grouper 5">
              <a:extLst>
                <a:ext uri="{FF2B5EF4-FFF2-40B4-BE49-F238E27FC236}">
                  <a16:creationId xmlns:a16="http://schemas.microsoft.com/office/drawing/2014/main" id="{763E1EEA-63D6-2F40-B002-C7F518C77BD9}"/>
                </a:ext>
              </a:extLst>
            </p:cNvPr>
            <p:cNvGrpSpPr/>
            <p:nvPr/>
          </p:nvGrpSpPr>
          <p:grpSpPr>
            <a:xfrm>
              <a:off x="3264768" y="2486972"/>
              <a:ext cx="2709863" cy="1878132"/>
              <a:chOff x="3264768" y="2486972"/>
              <a:chExt cx="2709863" cy="1878132"/>
            </a:xfrm>
            <a:solidFill>
              <a:srgbClr val="FFFFFF"/>
            </a:solidFill>
          </p:grpSpPr>
          <p:sp>
            <p:nvSpPr>
              <p:cNvPr id="94" name="Rectangle 357">
                <a:extLst>
                  <a:ext uri="{FF2B5EF4-FFF2-40B4-BE49-F238E27FC236}">
                    <a16:creationId xmlns:a16="http://schemas.microsoft.com/office/drawing/2014/main" id="{D49FDD38-46AF-FF45-9969-0A016AFDA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768" y="2486972"/>
                <a:ext cx="2709863" cy="1155700"/>
              </a:xfrm>
              <a:prstGeom prst="rect">
                <a:avLst/>
              </a:prstGeom>
              <a:grpFill/>
              <a:ln w="76200">
                <a:solidFill>
                  <a:srgbClr val="19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Rectangle 342">
                <a:extLst>
                  <a:ext uri="{FF2B5EF4-FFF2-40B4-BE49-F238E27FC236}">
                    <a16:creationId xmlns:a16="http://schemas.microsoft.com/office/drawing/2014/main" id="{F72F749C-0BDC-3448-B303-CD7F4CD98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644" y="3570239"/>
                <a:ext cx="819150" cy="528734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96" name="Rectangle 342">
                <a:extLst>
                  <a:ext uri="{FF2B5EF4-FFF2-40B4-BE49-F238E27FC236}">
                    <a16:creationId xmlns:a16="http://schemas.microsoft.com/office/drawing/2014/main" id="{698CBA2F-A9F9-364C-8E66-C6FA3253D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644" y="4099687"/>
                <a:ext cx="819150" cy="265417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</p:grpSp>
        <p:sp>
          <p:nvSpPr>
            <p:cNvPr id="60" name="Text Box 1">
              <a:extLst>
                <a:ext uri="{FF2B5EF4-FFF2-40B4-BE49-F238E27FC236}">
                  <a16:creationId xmlns:a16="http://schemas.microsoft.com/office/drawing/2014/main" id="{C2713E5E-BF39-1642-8CE3-13CD45414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6217" y="3715512"/>
              <a:ext cx="1891814" cy="34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Closed gate valve</a:t>
              </a:r>
            </a:p>
          </p:txBody>
        </p:sp>
        <p:cxnSp>
          <p:nvCxnSpPr>
            <p:cNvPr id="61" name="Connecteur en angle 60">
              <a:extLst>
                <a:ext uri="{FF2B5EF4-FFF2-40B4-BE49-F238E27FC236}">
                  <a16:creationId xmlns:a16="http://schemas.microsoft.com/office/drawing/2014/main" id="{9538D113-C9C9-3943-AA9A-82D3FE8BE3E0}"/>
                </a:ext>
              </a:extLst>
            </p:cNvPr>
            <p:cNvCxnSpPr/>
            <p:nvPr/>
          </p:nvCxnSpPr>
          <p:spPr>
            <a:xfrm rot="10800000">
              <a:off x="5204570" y="3931536"/>
              <a:ext cx="1311647" cy="492"/>
            </a:xfrm>
            <a:prstGeom prst="bentConnector3">
              <a:avLst>
                <a:gd name="adj1" fmla="val 50000"/>
              </a:avLst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  <p:grpSp>
          <p:nvGrpSpPr>
            <p:cNvPr id="62" name="Grouper 44">
              <a:extLst>
                <a:ext uri="{FF2B5EF4-FFF2-40B4-BE49-F238E27FC236}">
                  <a16:creationId xmlns:a16="http://schemas.microsoft.com/office/drawing/2014/main" id="{DE7184B3-BC85-C54C-B826-C4734D417614}"/>
                </a:ext>
              </a:extLst>
            </p:cNvPr>
            <p:cNvGrpSpPr/>
            <p:nvPr/>
          </p:nvGrpSpPr>
          <p:grpSpPr>
            <a:xfrm>
              <a:off x="923924" y="2806857"/>
              <a:ext cx="2358930" cy="615553"/>
              <a:chOff x="923924" y="2806857"/>
              <a:chExt cx="2358930" cy="615553"/>
            </a:xfrm>
          </p:grpSpPr>
          <p:sp>
            <p:nvSpPr>
              <p:cNvPr id="88" name="Line 35">
                <a:extLst>
                  <a:ext uri="{FF2B5EF4-FFF2-40B4-BE49-F238E27FC236}">
                    <a16:creationId xmlns:a16="http://schemas.microsoft.com/office/drawing/2014/main" id="{385871E3-4301-2E47-A9BD-9985B363C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7741" y="3106238"/>
                <a:ext cx="1285113" cy="0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10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36">
                <a:extLst>
                  <a:ext uri="{FF2B5EF4-FFF2-40B4-BE49-F238E27FC236}">
                    <a16:creationId xmlns:a16="http://schemas.microsoft.com/office/drawing/2014/main" id="{38DC4E6D-7521-7540-A697-4B9040F32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924" y="2806857"/>
                <a:ext cx="1139961" cy="615553"/>
              </a:xfrm>
              <a:prstGeom prst="rect">
                <a:avLst/>
              </a:prstGeom>
              <a:solidFill>
                <a:srgbClr val="2980B9">
                  <a:lumMod val="20000"/>
                  <a:lumOff val="80000"/>
                </a:srgbClr>
              </a:solidFill>
              <a:ln w="76200">
                <a:solidFill>
                  <a:srgbClr val="19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Send N</a:t>
                </a:r>
                <a:r>
                  <a:rPr kumimoji="0" lang="en-US" sz="20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0" name="Grouper 48">
                <a:extLst>
                  <a:ext uri="{FF2B5EF4-FFF2-40B4-BE49-F238E27FC236}">
                    <a16:creationId xmlns:a16="http://schemas.microsoft.com/office/drawing/2014/main" id="{99E2A079-1649-8047-A9B5-BFFBF884A157}"/>
                  </a:ext>
                </a:extLst>
              </p:cNvPr>
              <p:cNvGrpSpPr/>
              <p:nvPr/>
            </p:nvGrpSpPr>
            <p:grpSpPr>
              <a:xfrm>
                <a:off x="2438081" y="2917982"/>
                <a:ext cx="385533" cy="370189"/>
                <a:chOff x="2438081" y="2540412"/>
                <a:chExt cx="385533" cy="370189"/>
              </a:xfrm>
              <a:solidFill>
                <a:srgbClr val="9CC7CE"/>
              </a:solidFill>
            </p:grpSpPr>
            <p:sp>
              <p:nvSpPr>
                <p:cNvPr id="91" name="Oval 38">
                  <a:extLst>
                    <a:ext uri="{FF2B5EF4-FFF2-40B4-BE49-F238E27FC236}">
                      <a16:creationId xmlns:a16="http://schemas.microsoft.com/office/drawing/2014/main" id="{CCF60F46-138E-B34D-AD91-AFAF616B6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8081" y="2540412"/>
                  <a:ext cx="385533" cy="370189"/>
                </a:xfrm>
                <a:prstGeom prst="ellipse">
                  <a:avLst/>
                </a:prstGeom>
                <a:solidFill>
                  <a:srgbClr val="2980B9">
                    <a:lumMod val="20000"/>
                    <a:lumOff val="80000"/>
                  </a:srgbClr>
                </a:solidFill>
                <a:ln w="76200">
                  <a:solidFill>
                    <a:srgbClr val="19191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Line 39">
                  <a:extLst>
                    <a:ext uri="{FF2B5EF4-FFF2-40B4-BE49-F238E27FC236}">
                      <a16:creationId xmlns:a16="http://schemas.microsoft.com/office/drawing/2014/main" id="{C03B54CC-E221-434E-9F96-5B1B536BE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79654" y="2574404"/>
                  <a:ext cx="292143" cy="291821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Line 40">
                  <a:extLst>
                    <a:ext uri="{FF2B5EF4-FFF2-40B4-BE49-F238E27FC236}">
                      <a16:creationId xmlns:a16="http://schemas.microsoft.com/office/drawing/2014/main" id="{B69A3865-3D35-2B44-9CE7-FDB102209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86943" y="2580779"/>
                  <a:ext cx="292143" cy="29182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3" name="Grouper 52">
              <a:extLst>
                <a:ext uri="{FF2B5EF4-FFF2-40B4-BE49-F238E27FC236}">
                  <a16:creationId xmlns:a16="http://schemas.microsoft.com/office/drawing/2014/main" id="{36363677-CDA8-8B47-B54F-5E4399AA1724}"/>
                </a:ext>
              </a:extLst>
            </p:cNvPr>
            <p:cNvGrpSpPr/>
            <p:nvPr/>
          </p:nvGrpSpPr>
          <p:grpSpPr>
            <a:xfrm>
              <a:off x="3264768" y="2467955"/>
              <a:ext cx="2709863" cy="1878132"/>
              <a:chOff x="3264768" y="2486972"/>
              <a:chExt cx="2709863" cy="1878132"/>
            </a:xfrm>
          </p:grpSpPr>
          <p:sp>
            <p:nvSpPr>
              <p:cNvPr id="85" name="Rectangle 357">
                <a:extLst>
                  <a:ext uri="{FF2B5EF4-FFF2-40B4-BE49-F238E27FC236}">
                    <a16:creationId xmlns:a16="http://schemas.microsoft.com/office/drawing/2014/main" id="{BDD22CEA-A9D0-8441-A42D-5553062FC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768" y="2486972"/>
                <a:ext cx="2709863" cy="1155700"/>
              </a:xfrm>
              <a:prstGeom prst="rect">
                <a:avLst/>
              </a:prstGeom>
              <a:solidFill>
                <a:srgbClr val="2980B9">
                  <a:lumMod val="20000"/>
                  <a:lumOff val="80000"/>
                </a:srgbClr>
              </a:solidFill>
              <a:ln w="76200">
                <a:solidFill>
                  <a:srgbClr val="19191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Rectangle 342">
                <a:extLst>
                  <a:ext uri="{FF2B5EF4-FFF2-40B4-BE49-F238E27FC236}">
                    <a16:creationId xmlns:a16="http://schemas.microsoft.com/office/drawing/2014/main" id="{6543CAF5-46F1-5D48-B912-D486D50C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644" y="3570239"/>
                <a:ext cx="819150" cy="528734"/>
              </a:xfrm>
              <a:prstGeom prst="rect">
                <a:avLst/>
              </a:prstGeom>
              <a:solidFill>
                <a:srgbClr val="D4E5F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87" name="Rectangle 342">
                <a:extLst>
                  <a:ext uri="{FF2B5EF4-FFF2-40B4-BE49-F238E27FC236}">
                    <a16:creationId xmlns:a16="http://schemas.microsoft.com/office/drawing/2014/main" id="{16BC36F8-4AD9-A64A-A101-1E0F7099B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644" y="4099687"/>
                <a:ext cx="819150" cy="265417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</p:grpSp>
        <p:sp>
          <p:nvSpPr>
            <p:cNvPr id="64" name="Line 359">
              <a:extLst>
                <a:ext uri="{FF2B5EF4-FFF2-40B4-BE49-F238E27FC236}">
                  <a16:creationId xmlns:a16="http://schemas.microsoft.com/office/drawing/2014/main" id="{849AADAF-CB7D-3F43-B659-776F08BC3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9977" y="2914010"/>
              <a:ext cx="1566863" cy="1173"/>
            </a:xfrm>
            <a:prstGeom prst="line">
              <a:avLst/>
            </a:prstGeom>
            <a:noFill/>
            <a:ln w="1158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5" name="Line 360">
              <a:extLst>
                <a:ext uri="{FF2B5EF4-FFF2-40B4-BE49-F238E27FC236}">
                  <a16:creationId xmlns:a16="http://schemas.microsoft.com/office/drawing/2014/main" id="{93A22BC6-3AF0-0C47-BFE5-E67519970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8169" y="3220397"/>
              <a:ext cx="1595438" cy="1173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6" name="Rectangle 361">
              <a:extLst>
                <a:ext uri="{FF2B5EF4-FFF2-40B4-BE49-F238E27FC236}">
                  <a16:creationId xmlns:a16="http://schemas.microsoft.com/office/drawing/2014/main" id="{6F18B145-431E-F848-B9BF-BE4031B32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293" y="2383335"/>
              <a:ext cx="176213" cy="4846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7" name="Line 362">
              <a:extLst>
                <a:ext uri="{FF2B5EF4-FFF2-40B4-BE49-F238E27FC236}">
                  <a16:creationId xmlns:a16="http://schemas.microsoft.com/office/drawing/2014/main" id="{A6968D62-7B50-0B4B-A892-31E8D6ACD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6368" y="2390244"/>
              <a:ext cx="0" cy="507889"/>
            </a:xfrm>
            <a:prstGeom prst="line">
              <a:avLst/>
            </a:prstGeom>
            <a:noFill/>
            <a:ln w="682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D6F92E9-6136-444E-BBAE-E90D178ED2A3}"/>
                </a:ext>
              </a:extLst>
            </p:cNvPr>
            <p:cNvSpPr/>
            <p:nvPr/>
          </p:nvSpPr>
          <p:spPr>
            <a:xfrm>
              <a:off x="3499520" y="2839397"/>
              <a:ext cx="298648" cy="991255"/>
            </a:xfrm>
            <a:prstGeom prst="rect">
              <a:avLst/>
            </a:prstGeom>
            <a:solidFill>
              <a:srgbClr val="2980B9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9" name="Grouper 85">
              <a:extLst>
                <a:ext uri="{FF2B5EF4-FFF2-40B4-BE49-F238E27FC236}">
                  <a16:creationId xmlns:a16="http://schemas.microsoft.com/office/drawing/2014/main" id="{513DCE89-885C-194E-8CA6-9D7B2558DD42}"/>
                </a:ext>
              </a:extLst>
            </p:cNvPr>
            <p:cNvGrpSpPr/>
            <p:nvPr/>
          </p:nvGrpSpPr>
          <p:grpSpPr>
            <a:xfrm>
              <a:off x="3286711" y="2499135"/>
              <a:ext cx="529423" cy="1004631"/>
              <a:chOff x="3286711" y="2499135"/>
              <a:chExt cx="529423" cy="1004631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04C7F0C-838E-0A45-A3BF-1E08FDFE72FE}"/>
                  </a:ext>
                </a:extLst>
              </p:cNvPr>
              <p:cNvSpPr/>
              <p:nvPr/>
            </p:nvSpPr>
            <p:spPr>
              <a:xfrm>
                <a:off x="3286711" y="2499135"/>
                <a:ext cx="467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P2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522ACB4-C489-1440-8535-5F7D8B54CCD3}"/>
                  </a:ext>
                </a:extLst>
              </p:cNvPr>
              <p:cNvSpPr/>
              <p:nvPr/>
            </p:nvSpPr>
            <p:spPr>
              <a:xfrm>
                <a:off x="3419872" y="3203684"/>
                <a:ext cx="39626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P1</a:t>
                </a:r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C92762-DC30-7648-8D80-11C7221B325C}"/>
                </a:ext>
              </a:extLst>
            </p:cNvPr>
            <p:cNvSpPr/>
            <p:nvPr/>
          </p:nvSpPr>
          <p:spPr>
            <a:xfrm>
              <a:off x="5376788" y="2838520"/>
              <a:ext cx="298648" cy="453315"/>
            </a:xfrm>
            <a:prstGeom prst="rect">
              <a:avLst/>
            </a:prstGeom>
            <a:solidFill>
              <a:srgbClr val="2980B9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riangle isocèle 153">
              <a:extLst>
                <a:ext uri="{FF2B5EF4-FFF2-40B4-BE49-F238E27FC236}">
                  <a16:creationId xmlns:a16="http://schemas.microsoft.com/office/drawing/2014/main" id="{A5EEF8A1-ADC9-FF42-9583-44F31C7B3FAC}"/>
                </a:ext>
              </a:extLst>
            </p:cNvPr>
            <p:cNvSpPr/>
            <p:nvPr/>
          </p:nvSpPr>
          <p:spPr>
            <a:xfrm rot="10800000">
              <a:off x="3419872" y="3834636"/>
              <a:ext cx="467007" cy="421135"/>
            </a:xfrm>
            <a:prstGeom prst="triangle">
              <a:avLst/>
            </a:prstGeom>
            <a:noFill/>
            <a:ln w="28575" cap="flat" cmpd="sng" algn="ctr">
              <a:solidFill>
                <a:srgbClr val="2C3E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2" name="Grouper 91">
              <a:extLst>
                <a:ext uri="{FF2B5EF4-FFF2-40B4-BE49-F238E27FC236}">
                  <a16:creationId xmlns:a16="http://schemas.microsoft.com/office/drawing/2014/main" id="{5CA76BF6-BE41-284E-8C09-305913A4D7A4}"/>
                </a:ext>
              </a:extLst>
            </p:cNvPr>
            <p:cNvGrpSpPr/>
            <p:nvPr/>
          </p:nvGrpSpPr>
          <p:grpSpPr>
            <a:xfrm>
              <a:off x="4069111" y="1812147"/>
              <a:ext cx="1078953" cy="1184805"/>
              <a:chOff x="4069111" y="1812147"/>
              <a:chExt cx="1078953" cy="1184805"/>
            </a:xfrm>
          </p:grpSpPr>
          <p:sp>
            <p:nvSpPr>
              <p:cNvPr id="81" name="Rectangle 36">
                <a:extLst>
                  <a:ext uri="{FF2B5EF4-FFF2-40B4-BE49-F238E27FC236}">
                    <a16:creationId xmlns:a16="http://schemas.microsoft.com/office/drawing/2014/main" id="{898A695B-C632-3344-861B-28A743713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111" y="1812147"/>
                <a:ext cx="1078953" cy="587542"/>
              </a:xfrm>
              <a:prstGeom prst="rect">
                <a:avLst/>
              </a:prstGeom>
              <a:solidFill>
                <a:srgbClr val="2980B9">
                  <a:lumMod val="60000"/>
                  <a:lumOff val="40000"/>
                </a:srgbClr>
              </a:solidFill>
              <a:ln w="1270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rPr>
                  <a:t>SF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rPr>
                  <a:t>6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itchFamily="-106" charset="0"/>
                    <a:cs typeface="Arial" panose="020B0604020202020204" pitchFamily="34" charset="0"/>
                  </a:rPr>
                  <a:t>Gas Inlet</a:t>
                </a:r>
              </a:p>
            </p:txBody>
          </p:sp>
          <p:sp>
            <p:nvSpPr>
              <p:cNvPr id="82" name="Line 362">
                <a:extLst>
                  <a:ext uri="{FF2B5EF4-FFF2-40B4-BE49-F238E27FC236}">
                    <a16:creationId xmlns:a16="http://schemas.microsoft.com/office/drawing/2014/main" id="{6EF5734C-EDAE-4B4A-93AA-20A453046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36368" y="2413381"/>
                <a:ext cx="0" cy="583571"/>
              </a:xfrm>
              <a:prstGeom prst="line">
                <a:avLst/>
              </a:prstGeom>
              <a:noFill/>
              <a:ln w="68263">
                <a:solidFill>
                  <a:srgbClr val="2980B9">
                    <a:lumMod val="60000"/>
                    <a:lumOff val="4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</p:grpSp>
        <p:grpSp>
          <p:nvGrpSpPr>
            <p:cNvPr id="73" name="Grouper 97">
              <a:extLst>
                <a:ext uri="{FF2B5EF4-FFF2-40B4-BE49-F238E27FC236}">
                  <a16:creationId xmlns:a16="http://schemas.microsoft.com/office/drawing/2014/main" id="{F6E67112-1B72-E047-8E49-9B0B4626A535}"/>
                </a:ext>
              </a:extLst>
            </p:cNvPr>
            <p:cNvGrpSpPr/>
            <p:nvPr/>
          </p:nvGrpSpPr>
          <p:grpSpPr>
            <a:xfrm>
              <a:off x="4052441" y="3810940"/>
              <a:ext cx="1152128" cy="288032"/>
              <a:chOff x="1547664" y="3121256"/>
              <a:chExt cx="1152128" cy="288032"/>
            </a:xfrm>
          </p:grpSpPr>
          <p:sp>
            <p:nvSpPr>
              <p:cNvPr id="78" name="Rectangle 341">
                <a:extLst>
                  <a:ext uri="{FF2B5EF4-FFF2-40B4-BE49-F238E27FC236}">
                    <a16:creationId xmlns:a16="http://schemas.microsoft.com/office/drawing/2014/main" id="{45E84DF5-A1D5-D94C-B740-25D925BBA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664" y="3121256"/>
                <a:ext cx="1152128" cy="288032"/>
              </a:xfrm>
              <a:prstGeom prst="rect">
                <a:avLst/>
              </a:prstGeom>
              <a:solidFill>
                <a:srgbClr val="2980B9"/>
              </a:solidFill>
              <a:ln w="523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7F56FBFA-E850-9342-9E9D-9B4C5559D1C8}"/>
                  </a:ext>
                </a:extLst>
              </p:cNvPr>
              <p:cNvCxnSpPr/>
              <p:nvPr/>
            </p:nvCxnSpPr>
            <p:spPr>
              <a:xfrm flipV="1">
                <a:off x="1547664" y="3140968"/>
                <a:ext cx="1152128" cy="254851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Connecteur droit 79">
                <a:extLst>
                  <a:ext uri="{FF2B5EF4-FFF2-40B4-BE49-F238E27FC236}">
                    <a16:creationId xmlns:a16="http://schemas.microsoft.com/office/drawing/2014/main" id="{181973D4-16EA-B04E-A836-C848CC3EB2BF}"/>
                  </a:ext>
                </a:extLst>
              </p:cNvPr>
              <p:cNvCxnSpPr/>
              <p:nvPr/>
            </p:nvCxnSpPr>
            <p:spPr>
              <a:xfrm>
                <a:off x="1547664" y="3140968"/>
                <a:ext cx="1152128" cy="26832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4" name="Text Box 1">
              <a:extLst>
                <a:ext uri="{FF2B5EF4-FFF2-40B4-BE49-F238E27FC236}">
                  <a16:creationId xmlns:a16="http://schemas.microsoft.com/office/drawing/2014/main" id="{86E32C32-1A27-EA48-8A83-3FC9BB220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471" y="2416142"/>
              <a:ext cx="1831368" cy="34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N2 leaks</a:t>
              </a: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9956340A-8964-044B-9D96-132C78BD1DB5}"/>
                </a:ext>
              </a:extLst>
            </p:cNvPr>
            <p:cNvSpPr/>
            <p:nvPr/>
          </p:nvSpPr>
          <p:spPr>
            <a:xfrm>
              <a:off x="5288312" y="2839288"/>
              <a:ext cx="149324" cy="183874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6" name="Connecteur en angle 75">
              <a:extLst>
                <a:ext uri="{FF2B5EF4-FFF2-40B4-BE49-F238E27FC236}">
                  <a16:creationId xmlns:a16="http://schemas.microsoft.com/office/drawing/2014/main" id="{ED40D9D3-B54E-A942-850F-8A01DB9FE2E0}"/>
                </a:ext>
              </a:extLst>
            </p:cNvPr>
            <p:cNvCxnSpPr>
              <a:stCxn id="74" idx="1"/>
              <a:endCxn id="75" idx="0"/>
            </p:cNvCxnSpPr>
            <p:nvPr/>
          </p:nvCxnSpPr>
          <p:spPr>
            <a:xfrm rot="10800000" flipV="1">
              <a:off x="5362975" y="2588304"/>
              <a:ext cx="1174497" cy="250983"/>
            </a:xfrm>
            <a:prstGeom prst="bentConnector2">
              <a:avLst/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77" name="Rectangle 381">
              <a:extLst>
                <a:ext uri="{FF2B5EF4-FFF2-40B4-BE49-F238E27FC236}">
                  <a16:creationId xmlns:a16="http://schemas.microsoft.com/office/drawing/2014/main" id="{F4DAB7F8-5D4A-9643-ACD5-893722CD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992" y="2855272"/>
              <a:ext cx="1584326" cy="419099"/>
            </a:xfrm>
            <a:prstGeom prst="rect">
              <a:avLst/>
            </a:prstGeom>
            <a:noFill/>
            <a:ln w="38100">
              <a:solidFill>
                <a:srgbClr val="08176C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</p:grpSp>
      <p:sp>
        <p:nvSpPr>
          <p:cNvPr id="97" name="ZoneTexte 96">
            <a:extLst>
              <a:ext uri="{FF2B5EF4-FFF2-40B4-BE49-F238E27FC236}">
                <a16:creationId xmlns:a16="http://schemas.microsoft.com/office/drawing/2014/main" id="{E279F122-9B19-F945-8FDB-8100AA1FBFB4}"/>
              </a:ext>
            </a:extLst>
          </p:cNvPr>
          <p:cNvSpPr txBox="1"/>
          <p:nvPr/>
        </p:nvSpPr>
        <p:spPr>
          <a:xfrm>
            <a:off x="377246" y="3227883"/>
            <a:ext cx="1768678" cy="1323439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600" b="1" dirty="0">
                <a:solidFill>
                  <a:srgbClr val="2980B9">
                    <a:lumMod val="20000"/>
                    <a:lumOff val="8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P1 &lt;&lt; P2</a:t>
            </a:r>
          </a:p>
          <a:p>
            <a:pPr algn="ctr" defTabSz="685800"/>
            <a:r>
              <a:rPr lang="en-US" sz="16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NO fluorine atoms in the vacuum vessel</a:t>
            </a:r>
          </a:p>
          <a:p>
            <a:pPr algn="ctr" defTabSz="685800"/>
            <a:r>
              <a:rPr lang="en-US" sz="1600" b="1" dirty="0">
                <a:solidFill>
                  <a:srgbClr val="D1E6F5"/>
                </a:solidFill>
                <a:latin typeface="Century Gothic" charset="0"/>
                <a:ea typeface="Century Gothic" charset="0"/>
                <a:cs typeface="Century Gothic" charset="0"/>
              </a:rPr>
              <a:t>NO corrosion</a:t>
            </a:r>
          </a:p>
        </p:txBody>
      </p:sp>
      <p:sp>
        <p:nvSpPr>
          <p:cNvPr id="98" name="Rectangle à coins arrondis 97">
            <a:extLst>
              <a:ext uri="{FF2B5EF4-FFF2-40B4-BE49-F238E27FC236}">
                <a16:creationId xmlns:a16="http://schemas.microsoft.com/office/drawing/2014/main" id="{6F8C21A8-5F20-664A-B226-EB8B200BFF31}"/>
              </a:ext>
            </a:extLst>
          </p:cNvPr>
          <p:cNvSpPr/>
          <p:nvPr/>
        </p:nvSpPr>
        <p:spPr>
          <a:xfrm>
            <a:off x="3387384" y="2279731"/>
            <a:ext cx="1609913" cy="238775"/>
          </a:xfrm>
          <a:prstGeom prst="roundRect">
            <a:avLst/>
          </a:prstGeom>
          <a:solidFill>
            <a:srgbClr val="C1A1E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7F3F8B"/>
                </a:solidFill>
                <a:effectLst/>
                <a:uLnTx/>
                <a:uFillTx/>
                <a:latin typeface="Arial" panose="020B0604020202020204" pitchFamily="34" charset="0"/>
                <a:ea typeface="굴림" pitchFamily="-112" charset="-127"/>
                <a:cs typeface="Arial" panose="020B0604020202020204" pitchFamily="34" charset="0"/>
              </a:rPr>
              <a:t>PLASMA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Grouper 5">
            <a:extLst>
              <a:ext uri="{FF2B5EF4-FFF2-40B4-BE49-F238E27FC236}">
                <a16:creationId xmlns:a16="http://schemas.microsoft.com/office/drawing/2014/main" id="{7C8A0A98-38C5-F543-AFD3-ADA4D287B70C}"/>
              </a:ext>
            </a:extLst>
          </p:cNvPr>
          <p:cNvGrpSpPr/>
          <p:nvPr/>
        </p:nvGrpSpPr>
        <p:grpSpPr>
          <a:xfrm>
            <a:off x="5322499" y="2211447"/>
            <a:ext cx="2700134" cy="344326"/>
            <a:chOff x="5675436" y="2868467"/>
            <a:chExt cx="2700134" cy="344326"/>
          </a:xfrm>
        </p:grpSpPr>
        <p:sp>
          <p:nvSpPr>
            <p:cNvPr id="100" name="Text Box 1">
              <a:extLst>
                <a:ext uri="{FF2B5EF4-FFF2-40B4-BE49-F238E27FC236}">
                  <a16:creationId xmlns:a16="http://schemas.microsoft.com/office/drawing/2014/main" id="{F3304BB8-53CC-0042-A370-8DE84C6FC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4202" y="2868467"/>
              <a:ext cx="1831368" cy="34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Walls at 300°C</a:t>
              </a:r>
            </a:p>
          </p:txBody>
        </p:sp>
        <p:cxnSp>
          <p:nvCxnSpPr>
            <p:cNvPr id="101" name="Connecteur en angle 100">
              <a:extLst>
                <a:ext uri="{FF2B5EF4-FFF2-40B4-BE49-F238E27FC236}">
                  <a16:creationId xmlns:a16="http://schemas.microsoft.com/office/drawing/2014/main" id="{BD8188F8-4B17-C642-A225-EC292024A52F}"/>
                </a:ext>
              </a:extLst>
            </p:cNvPr>
            <p:cNvCxnSpPr/>
            <p:nvPr/>
          </p:nvCxnSpPr>
          <p:spPr>
            <a:xfrm rot="10800000">
              <a:off x="5675436" y="3063235"/>
              <a:ext cx="840780" cy="492"/>
            </a:xfrm>
            <a:prstGeom prst="bentConnector3">
              <a:avLst>
                <a:gd name="adj1" fmla="val 50000"/>
              </a:avLst>
            </a:prstGeom>
            <a:noFill/>
            <a:ln w="31750" cap="flat" cmpd="sng" algn="ctr">
              <a:solidFill>
                <a:srgbClr val="2C3E50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102" name="ZoneTexte 101">
            <a:extLst>
              <a:ext uri="{FF2B5EF4-FFF2-40B4-BE49-F238E27FC236}">
                <a16:creationId xmlns:a16="http://schemas.microsoft.com/office/drawing/2014/main" id="{61E80922-5EEA-6842-BBFB-F72FD7B11A82}"/>
              </a:ext>
            </a:extLst>
          </p:cNvPr>
          <p:cNvSpPr txBox="1"/>
          <p:nvPr/>
        </p:nvSpPr>
        <p:spPr>
          <a:xfrm>
            <a:off x="5075003" y="3652094"/>
            <a:ext cx="2736241" cy="1077218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Walls at 300°C leads to efficient plasma cleaning and, thereby, </a:t>
            </a:r>
            <a:r>
              <a:rPr lang="en-US" sz="1600" b="1" dirty="0">
                <a:solidFill>
                  <a:srgbClr val="D1E6F5"/>
                </a:solidFill>
                <a:latin typeface="Century Gothic" charset="0"/>
                <a:ea typeface="Century Gothic" charset="0"/>
                <a:cs typeface="Century Gothic" charset="0"/>
              </a:rPr>
              <a:t>minimum particle contamination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9EA42A14-7132-7F47-B394-32B989A71934}"/>
              </a:ext>
            </a:extLst>
          </p:cNvPr>
          <p:cNvSpPr txBox="1"/>
          <p:nvPr/>
        </p:nvSpPr>
        <p:spPr>
          <a:xfrm>
            <a:off x="2552701" y="3905048"/>
            <a:ext cx="2142362" cy="830997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SiH</a:t>
            </a:r>
            <a:r>
              <a:rPr lang="en-US" sz="1600" baseline="-25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4 </a:t>
            </a:r>
            <a:r>
              <a:rPr lang="en-US" sz="16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stopped while plasma still ON  </a:t>
            </a:r>
            <a:endParaRPr lang="en-US" sz="1600" baseline="-25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685800"/>
            <a:r>
              <a:rPr lang="en-US" sz="1600" b="1" dirty="0">
                <a:solidFill>
                  <a:srgbClr val="D1E6F5"/>
                </a:solidFill>
                <a:latin typeface="Century Gothic" charset="0"/>
                <a:ea typeface="Century Gothic" charset="0"/>
                <a:cs typeface="Century Gothic" charset="0"/>
              </a:rPr>
              <a:t>NO pin holes</a:t>
            </a:r>
          </a:p>
        </p:txBody>
      </p:sp>
    </p:spTree>
    <p:extLst>
      <p:ext uri="{BB962C8B-B14F-4D97-AF65-F5344CB8AC3E}">
        <p14:creationId xmlns:p14="http://schemas.microsoft.com/office/powerpoint/2010/main" val="16203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B07CD24B-81B5-6549-9F10-822AD6A5138B}"/>
              </a:ext>
            </a:extLst>
          </p:cNvPr>
          <p:cNvGrpSpPr/>
          <p:nvPr/>
        </p:nvGrpSpPr>
        <p:grpSpPr>
          <a:xfrm>
            <a:off x="1364932" y="736243"/>
            <a:ext cx="3871831" cy="4086000"/>
            <a:chOff x="9423509" y="1240515"/>
            <a:chExt cx="3871831" cy="408600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CE9E5F2-E214-284C-8D06-96CB36834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3509" y="1240515"/>
              <a:ext cx="3871831" cy="408600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48C941D-1185-8A43-9D72-8BD9C105F3A9}"/>
                </a:ext>
              </a:extLst>
            </p:cNvPr>
            <p:cNvSpPr txBox="1"/>
            <p:nvPr/>
          </p:nvSpPr>
          <p:spPr>
            <a:xfrm>
              <a:off x="10331039" y="2009732"/>
              <a:ext cx="6509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C0565FB-DF1B-3849-A380-158EB705AC75}"/>
                </a:ext>
              </a:extLst>
            </p:cNvPr>
            <p:cNvSpPr txBox="1"/>
            <p:nvPr/>
          </p:nvSpPr>
          <p:spPr>
            <a:xfrm>
              <a:off x="10179810" y="2749525"/>
              <a:ext cx="44709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8921406-4A08-6745-9965-69B10004A8F9}"/>
                </a:ext>
              </a:extLst>
            </p:cNvPr>
            <p:cNvSpPr txBox="1"/>
            <p:nvPr/>
          </p:nvSpPr>
          <p:spPr>
            <a:xfrm>
              <a:off x="12167081" y="3448500"/>
              <a:ext cx="307777" cy="43536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5D1F2A2-F60F-7048-BF1F-254707DC4C56}"/>
                </a:ext>
              </a:extLst>
            </p:cNvPr>
            <p:cNvSpPr txBox="1"/>
            <p:nvPr/>
          </p:nvSpPr>
          <p:spPr>
            <a:xfrm>
              <a:off x="12165611" y="2263219"/>
              <a:ext cx="307777" cy="3163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F8C27CE-C585-C84C-A6B3-F489BB4D975C}"/>
                </a:ext>
              </a:extLst>
            </p:cNvPr>
            <p:cNvSpPr txBox="1"/>
            <p:nvPr/>
          </p:nvSpPr>
          <p:spPr>
            <a:xfrm>
              <a:off x="12946442" y="1518674"/>
              <a:ext cx="307777" cy="3171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80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390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3B34ED-7CF8-8C46-855D-64F1D93AFBD5}"/>
              </a:ext>
            </a:extLst>
          </p:cNvPr>
          <p:cNvSpPr txBox="1"/>
          <p:nvPr/>
        </p:nvSpPr>
        <p:spPr>
          <a:xfrm>
            <a:off x="5734026" y="685084"/>
            <a:ext cx="20744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THE</a:t>
            </a:r>
            <a:r>
              <a:rPr lang="fr-FR" sz="28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MOST</a:t>
            </a:r>
          </a:p>
          <a:p>
            <a:pPr algn="ctr"/>
            <a:r>
              <a:rPr lang="fr-FR" sz="2600" b="1" dirty="0">
                <a:solidFill>
                  <a:srgbClr val="3980B5"/>
                </a:solidFill>
                <a:latin typeface="Century Gothic" charset="0"/>
                <a:ea typeface="Century Gothic" charset="0"/>
                <a:cs typeface="Century Gothic" charset="0"/>
              </a:rPr>
              <a:t>COMPACT</a:t>
            </a:r>
          </a:p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MACHINE</a:t>
            </a:r>
          </a:p>
          <a:p>
            <a:pPr algn="ctr"/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ON THE MARKET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2C48000-3B1E-5045-A639-BB1DE3547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852" y="2171165"/>
            <a:ext cx="3862800" cy="255459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BA942C6-C8B3-854B-BB35-EE66702A16D6}"/>
              </a:ext>
            </a:extLst>
          </p:cNvPr>
          <p:cNvSpPr txBox="1"/>
          <p:nvPr/>
        </p:nvSpPr>
        <p:spPr>
          <a:xfrm>
            <a:off x="435950" y="1341580"/>
            <a:ext cx="1629353" cy="1508105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30 %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SMALLER</a:t>
            </a:r>
            <a:b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FOOTPRINT</a:t>
            </a:r>
          </a:p>
        </p:txBody>
      </p:sp>
    </p:spTree>
    <p:extLst>
      <p:ext uri="{BB962C8B-B14F-4D97-AF65-F5344CB8AC3E}">
        <p14:creationId xmlns:p14="http://schemas.microsoft.com/office/powerpoint/2010/main" val="1441383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E0C1A8-2FB8-D549-A20B-BF8BAC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usability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</a:t>
            </a:r>
            <a:r>
              <a:rPr lang="fr-FR" b="1" dirty="0">
                <a:latin typeface="Century Gothic" charset="0"/>
                <a:ea typeface="Century Gothic" charset="0"/>
                <a:cs typeface="Century Gothic" charset="0"/>
              </a:rPr>
              <a:t>D250 / D250L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41581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control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C8C1F-F4E2-3545-A701-43CA9E2BD11F}"/>
              </a:ext>
            </a:extLst>
          </p:cNvPr>
          <p:cNvSpPr/>
          <p:nvPr/>
        </p:nvSpPr>
        <p:spPr>
          <a:xfrm>
            <a:off x="4545181" y="1258806"/>
            <a:ext cx="4176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66A8"/>
              </a:solidFill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2BBC37E3-7B6B-BB4D-9CD5-E2A76729EFBA}"/>
              </a:ext>
            </a:extLst>
          </p:cNvPr>
          <p:cNvSpPr txBox="1"/>
          <p:nvPr/>
        </p:nvSpPr>
        <p:spPr>
          <a:xfrm>
            <a:off x="4440406" y="1318964"/>
            <a:ext cx="43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The simplest, most efficient software to develop processes, operate, and maintain CORIAL systems</a:t>
            </a:r>
          </a:p>
        </p:txBody>
      </p:sp>
      <p:sp>
        <p:nvSpPr>
          <p:cNvPr id="10" name="TextBox 66">
            <a:extLst>
              <a:ext uri="{FF2B5EF4-FFF2-40B4-BE49-F238E27FC236}">
                <a16:creationId xmlns:a16="http://schemas.microsoft.com/office/drawing/2014/main" id="{1E36D928-50C2-AE4B-A681-B9BF27FD9AB2}"/>
              </a:ext>
            </a:extLst>
          </p:cNvPr>
          <p:cNvSpPr txBox="1"/>
          <p:nvPr/>
        </p:nvSpPr>
        <p:spPr>
          <a:xfrm>
            <a:off x="6422769" y="1703812"/>
            <a:ext cx="266199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E75326"/>
                </a:solidFill>
                <a:latin typeface="Lato Bold" pitchFamily="34" charset="0"/>
              </a:rPr>
              <a:t>DESKTOP APPLICATION</a:t>
            </a:r>
          </a:p>
          <a:p>
            <a:pPr>
              <a:lnSpc>
                <a:spcPct val="120000"/>
              </a:lnSpc>
            </a:pP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Editing</a:t>
            </a:r>
            <a:r>
              <a:rPr lang="en-US" sz="800" cap="all" spc="50" dirty="0">
                <a:solidFill>
                  <a:srgbClr val="434342"/>
                </a:solidFill>
              </a:rPr>
              <a:t> I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 Process Adjustment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Operation </a:t>
            </a:r>
            <a:r>
              <a:rPr lang="en-US" sz="800" cap="all" spc="50" dirty="0">
                <a:solidFill>
                  <a:srgbClr val="434342"/>
                </a:solidFill>
              </a:rPr>
              <a:t>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</a:t>
            </a:r>
            <a:r>
              <a:rPr lang="en-US" sz="800" dirty="0" err="1">
                <a:solidFill>
                  <a:srgbClr val="434342"/>
                </a:solidFill>
                <a:latin typeface="Lato Light" pitchFamily="34" charset="0"/>
              </a:rPr>
              <a:t>Tracability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System Maintenance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BAEF982E-98F7-604E-A456-2AFE186F4950}"/>
              </a:ext>
            </a:extLst>
          </p:cNvPr>
          <p:cNvGrpSpPr/>
          <p:nvPr/>
        </p:nvGrpSpPr>
        <p:grpSpPr>
          <a:xfrm>
            <a:off x="5733655" y="1781127"/>
            <a:ext cx="619648" cy="577477"/>
            <a:chOff x="5067902" y="2144292"/>
            <a:chExt cx="619648" cy="57747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BB3E7A17-2CBD-8147-9C4B-F166BC25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7902" y="2597678"/>
              <a:ext cx="619648" cy="124091"/>
            </a:xfrm>
            <a:prstGeom prst="rect">
              <a:avLst/>
            </a:prstGeom>
          </p:spPr>
        </p:pic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301B3545-E56E-6A46-BD5B-84D86F498028}"/>
                </a:ext>
              </a:extLst>
            </p:cNvPr>
            <p:cNvSpPr/>
            <p:nvPr/>
          </p:nvSpPr>
          <p:spPr>
            <a:xfrm>
              <a:off x="5113954" y="2144292"/>
              <a:ext cx="520790" cy="520790"/>
            </a:xfrm>
            <a:prstGeom prst="ellipse">
              <a:avLst/>
            </a:prstGeom>
            <a:solidFill>
              <a:srgbClr val="E74D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43AA688-8ADA-6043-A232-13E1CB9E4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694" y="2280693"/>
              <a:ext cx="321310" cy="277478"/>
            </a:xfrm>
            <a:custGeom>
              <a:avLst/>
              <a:gdLst>
                <a:gd name="T0" fmla="*/ 357 w 357"/>
                <a:gd name="T1" fmla="*/ 231 h 308"/>
                <a:gd name="T2" fmla="*/ 327 w 357"/>
                <a:gd name="T3" fmla="*/ 261 h 308"/>
                <a:gd name="T4" fmla="*/ 226 w 357"/>
                <a:gd name="T5" fmla="*/ 261 h 308"/>
                <a:gd name="T6" fmla="*/ 238 w 357"/>
                <a:gd name="T7" fmla="*/ 297 h 308"/>
                <a:gd name="T8" fmla="*/ 226 w 357"/>
                <a:gd name="T9" fmla="*/ 308 h 308"/>
                <a:gd name="T10" fmla="*/ 131 w 357"/>
                <a:gd name="T11" fmla="*/ 308 h 308"/>
                <a:gd name="T12" fmla="*/ 119 w 357"/>
                <a:gd name="T13" fmla="*/ 297 h 308"/>
                <a:gd name="T14" fmla="*/ 131 w 357"/>
                <a:gd name="T15" fmla="*/ 261 h 308"/>
                <a:gd name="T16" fmla="*/ 30 w 357"/>
                <a:gd name="T17" fmla="*/ 261 h 308"/>
                <a:gd name="T18" fmla="*/ 0 w 357"/>
                <a:gd name="T19" fmla="*/ 231 h 308"/>
                <a:gd name="T20" fmla="*/ 0 w 357"/>
                <a:gd name="T21" fmla="*/ 29 h 308"/>
                <a:gd name="T22" fmla="*/ 30 w 357"/>
                <a:gd name="T23" fmla="*/ 0 h 308"/>
                <a:gd name="T24" fmla="*/ 327 w 357"/>
                <a:gd name="T25" fmla="*/ 0 h 308"/>
                <a:gd name="T26" fmla="*/ 357 w 357"/>
                <a:gd name="T27" fmla="*/ 29 h 308"/>
                <a:gd name="T28" fmla="*/ 357 w 357"/>
                <a:gd name="T29" fmla="*/ 231 h 308"/>
                <a:gd name="T30" fmla="*/ 333 w 357"/>
                <a:gd name="T31" fmla="*/ 29 h 308"/>
                <a:gd name="T32" fmla="*/ 327 w 357"/>
                <a:gd name="T33" fmla="*/ 23 h 308"/>
                <a:gd name="T34" fmla="*/ 30 w 357"/>
                <a:gd name="T35" fmla="*/ 23 h 308"/>
                <a:gd name="T36" fmla="*/ 24 w 357"/>
                <a:gd name="T37" fmla="*/ 29 h 308"/>
                <a:gd name="T38" fmla="*/ 24 w 357"/>
                <a:gd name="T39" fmla="*/ 184 h 308"/>
                <a:gd name="T40" fmla="*/ 30 w 357"/>
                <a:gd name="T41" fmla="*/ 190 h 308"/>
                <a:gd name="T42" fmla="*/ 327 w 357"/>
                <a:gd name="T43" fmla="*/ 190 h 308"/>
                <a:gd name="T44" fmla="*/ 333 w 357"/>
                <a:gd name="T45" fmla="*/ 184 h 308"/>
                <a:gd name="T46" fmla="*/ 333 w 357"/>
                <a:gd name="T47" fmla="*/ 2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7" h="308">
                  <a:moveTo>
                    <a:pt x="357" y="231"/>
                  </a:moveTo>
                  <a:cubicBezTo>
                    <a:pt x="357" y="248"/>
                    <a:pt x="343" y="261"/>
                    <a:pt x="327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77"/>
                    <a:pt x="238" y="290"/>
                    <a:pt x="238" y="297"/>
                  </a:cubicBezTo>
                  <a:cubicBezTo>
                    <a:pt x="238" y="303"/>
                    <a:pt x="232" y="308"/>
                    <a:pt x="226" y="308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25" y="308"/>
                    <a:pt x="119" y="303"/>
                    <a:pt x="119" y="297"/>
                  </a:cubicBezTo>
                  <a:cubicBezTo>
                    <a:pt x="119" y="290"/>
                    <a:pt x="131" y="277"/>
                    <a:pt x="131" y="261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14" y="261"/>
                    <a:pt x="0" y="248"/>
                    <a:pt x="0" y="2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3" y="0"/>
                    <a:pt x="357" y="13"/>
                    <a:pt x="357" y="29"/>
                  </a:cubicBezTo>
                  <a:lnTo>
                    <a:pt x="357" y="231"/>
                  </a:lnTo>
                  <a:close/>
                  <a:moveTo>
                    <a:pt x="333" y="29"/>
                  </a:moveTo>
                  <a:cubicBezTo>
                    <a:pt x="333" y="26"/>
                    <a:pt x="330" y="23"/>
                    <a:pt x="327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7" y="23"/>
                    <a:pt x="24" y="26"/>
                    <a:pt x="24" y="29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7"/>
                    <a:pt x="27" y="190"/>
                    <a:pt x="30" y="190"/>
                  </a:cubicBezTo>
                  <a:cubicBezTo>
                    <a:pt x="327" y="190"/>
                    <a:pt x="327" y="190"/>
                    <a:pt x="327" y="190"/>
                  </a:cubicBezTo>
                  <a:cubicBezTo>
                    <a:pt x="330" y="190"/>
                    <a:pt x="333" y="187"/>
                    <a:pt x="333" y="184"/>
                  </a:cubicBezTo>
                  <a:lnTo>
                    <a:pt x="333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BE1FA5AC-B28C-0C4C-B16F-8132EB99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57" y="925058"/>
            <a:ext cx="3899991" cy="366066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EF16F3D-51EC-7F48-BB26-6F0F96ECE2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321" y="2758177"/>
            <a:ext cx="1578878" cy="1566234"/>
          </a:xfrm>
          <a:prstGeom prst="rect">
            <a:avLst/>
          </a:prstGeom>
        </p:spPr>
      </p:pic>
      <p:sp>
        <p:nvSpPr>
          <p:cNvPr id="25" name="Forme libre 24">
            <a:extLst>
              <a:ext uri="{FF2B5EF4-FFF2-40B4-BE49-F238E27FC236}">
                <a16:creationId xmlns:a16="http://schemas.microsoft.com/office/drawing/2014/main" id="{DEBB9937-CD13-EB48-B18B-213F0004CC25}"/>
              </a:ext>
            </a:extLst>
          </p:cNvPr>
          <p:cNvSpPr/>
          <p:nvPr/>
        </p:nvSpPr>
        <p:spPr>
          <a:xfrm>
            <a:off x="5058145" y="2041930"/>
            <a:ext cx="987370" cy="1393916"/>
          </a:xfrm>
          <a:custGeom>
            <a:avLst/>
            <a:gdLst>
              <a:gd name="connsiteX0" fmla="*/ 634511 w 634511"/>
              <a:gd name="connsiteY0" fmla="*/ 0 h 859398"/>
              <a:gd name="connsiteX1" fmla="*/ 221999 w 634511"/>
              <a:gd name="connsiteY1" fmla="*/ 96252 h 859398"/>
              <a:gd name="connsiteX2" fmla="*/ 1993 w 634511"/>
              <a:gd name="connsiteY2" fmla="*/ 391886 h 859398"/>
              <a:gd name="connsiteX3" fmla="*/ 132622 w 634511"/>
              <a:gd name="connsiteY3" fmla="*/ 749395 h 859398"/>
              <a:gd name="connsiteX4" fmla="*/ 448881 w 634511"/>
              <a:gd name="connsiteY4" fmla="*/ 859398 h 8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11" h="859398">
                <a:moveTo>
                  <a:pt x="634511" y="0"/>
                </a:moveTo>
                <a:cubicBezTo>
                  <a:pt x="480965" y="15469"/>
                  <a:pt x="327419" y="30938"/>
                  <a:pt x="221999" y="96252"/>
                </a:cubicBezTo>
                <a:cubicBezTo>
                  <a:pt x="116579" y="161566"/>
                  <a:pt x="16889" y="283029"/>
                  <a:pt x="1993" y="391886"/>
                </a:cubicBezTo>
                <a:cubicBezTo>
                  <a:pt x="-12903" y="500743"/>
                  <a:pt x="58141" y="671476"/>
                  <a:pt x="132622" y="749395"/>
                </a:cubicBezTo>
                <a:cubicBezTo>
                  <a:pt x="207103" y="827314"/>
                  <a:pt x="448881" y="859398"/>
                  <a:pt x="448881" y="859398"/>
                </a:cubicBezTo>
              </a:path>
            </a:pathLst>
          </a:custGeom>
          <a:noFill/>
          <a:ln>
            <a:solidFill>
              <a:srgbClr val="E74D1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C611707-EDD7-5D4B-92BA-5C3D01BABBB8}"/>
              </a:ext>
            </a:extLst>
          </p:cNvPr>
          <p:cNvSpPr txBox="1"/>
          <p:nvPr/>
        </p:nvSpPr>
        <p:spPr>
          <a:xfrm>
            <a:off x="4361646" y="3598037"/>
            <a:ext cx="1470839" cy="261610"/>
          </a:xfrm>
          <a:prstGeom prst="rect">
            <a:avLst/>
          </a:prstGeom>
          <a:solidFill>
            <a:srgbClr val="888886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 CONTROL</a:t>
            </a:r>
            <a:endParaRPr lang="fr-FR" sz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1F0BD495-DC34-A54F-9FA1-A45104409DC8}"/>
              </a:ext>
            </a:extLst>
          </p:cNvPr>
          <p:cNvSpPr>
            <a:spLocks noEditPoints="1"/>
          </p:cNvSpPr>
          <p:nvPr/>
        </p:nvSpPr>
        <p:spPr bwMode="auto">
          <a:xfrm>
            <a:off x="4380572" y="756354"/>
            <a:ext cx="685985" cy="634213"/>
          </a:xfrm>
          <a:custGeom>
            <a:avLst/>
            <a:gdLst>
              <a:gd name="T0" fmla="*/ 2147483646 w 265"/>
              <a:gd name="T1" fmla="*/ 2147483646 h 245"/>
              <a:gd name="T2" fmla="*/ 2147483646 w 265"/>
              <a:gd name="T3" fmla="*/ 0 h 245"/>
              <a:gd name="T4" fmla="*/ 2147483646 w 265"/>
              <a:gd name="T5" fmla="*/ 2147483646 h 245"/>
              <a:gd name="T6" fmla="*/ 2147483646 w 265"/>
              <a:gd name="T7" fmla="*/ 2147483646 h 245"/>
              <a:gd name="T8" fmla="*/ 2147483646 w 265"/>
              <a:gd name="T9" fmla="*/ 2147483646 h 245"/>
              <a:gd name="T10" fmla="*/ 2147483646 w 265"/>
              <a:gd name="T11" fmla="*/ 2147483646 h 245"/>
              <a:gd name="T12" fmla="*/ 2147483646 w 265"/>
              <a:gd name="T13" fmla="*/ 2147483646 h 245"/>
              <a:gd name="T14" fmla="*/ 2147483646 w 265"/>
              <a:gd name="T15" fmla="*/ 2147483646 h 245"/>
              <a:gd name="T16" fmla="*/ 2147483646 w 265"/>
              <a:gd name="T17" fmla="*/ 2147483646 h 245"/>
              <a:gd name="T18" fmla="*/ 2147483646 w 265"/>
              <a:gd name="T19" fmla="*/ 2147483646 h 245"/>
              <a:gd name="T20" fmla="*/ 2147483646 w 265"/>
              <a:gd name="T21" fmla="*/ 2147483646 h 245"/>
              <a:gd name="T22" fmla="*/ 0 w 265"/>
              <a:gd name="T23" fmla="*/ 2147483646 h 245"/>
              <a:gd name="T24" fmla="*/ 2147483646 w 265"/>
              <a:gd name="T25" fmla="*/ 2147483646 h 245"/>
              <a:gd name="T26" fmla="*/ 2147483646 w 265"/>
              <a:gd name="T27" fmla="*/ 2147483646 h 245"/>
              <a:gd name="T28" fmla="*/ 2147483646 w 265"/>
              <a:gd name="T29" fmla="*/ 2147483646 h 245"/>
              <a:gd name="T30" fmla="*/ 0 w 265"/>
              <a:gd name="T31" fmla="*/ 2147483646 h 245"/>
              <a:gd name="T32" fmla="*/ 2147483646 w 265"/>
              <a:gd name="T33" fmla="*/ 0 h 245"/>
              <a:gd name="T34" fmla="*/ 2147483646 w 265"/>
              <a:gd name="T35" fmla="*/ 2147483646 h 245"/>
              <a:gd name="T36" fmla="*/ 2147483646 w 265"/>
              <a:gd name="T37" fmla="*/ 2147483646 h 245"/>
              <a:gd name="T38" fmla="*/ 0 w 265"/>
              <a:gd name="T39" fmla="*/ 2147483646 h 245"/>
              <a:gd name="T40" fmla="*/ 2147483646 w 265"/>
              <a:gd name="T41" fmla="*/ 2147483646 h 245"/>
              <a:gd name="T42" fmla="*/ 2147483646 w 265"/>
              <a:gd name="T43" fmla="*/ 2147483646 h 245"/>
              <a:gd name="T44" fmla="*/ 2147483646 w 265"/>
              <a:gd name="T45" fmla="*/ 2147483646 h 245"/>
              <a:gd name="T46" fmla="*/ 2147483646 w 265"/>
              <a:gd name="T47" fmla="*/ 2147483646 h 245"/>
              <a:gd name="T48" fmla="*/ 2147483646 w 265"/>
              <a:gd name="T49" fmla="*/ 2147483646 h 245"/>
              <a:gd name="T50" fmla="*/ 2147483646 w 265"/>
              <a:gd name="T51" fmla="*/ 2147483646 h 245"/>
              <a:gd name="T52" fmla="*/ 2147483646 w 265"/>
              <a:gd name="T53" fmla="*/ 2147483646 h 245"/>
              <a:gd name="T54" fmla="*/ 2147483646 w 265"/>
              <a:gd name="T55" fmla="*/ 2147483646 h 245"/>
              <a:gd name="T56" fmla="*/ 2147483646 w 265"/>
              <a:gd name="T57" fmla="*/ 2147483646 h 2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65" h="245">
                <a:moveTo>
                  <a:pt x="133" y="46"/>
                </a:moveTo>
                <a:lnTo>
                  <a:pt x="188" y="0"/>
                </a:lnTo>
                <a:lnTo>
                  <a:pt x="265" y="51"/>
                </a:lnTo>
                <a:lnTo>
                  <a:pt x="212" y="93"/>
                </a:lnTo>
                <a:lnTo>
                  <a:pt x="133" y="46"/>
                </a:lnTo>
                <a:close/>
                <a:moveTo>
                  <a:pt x="265" y="136"/>
                </a:moveTo>
                <a:lnTo>
                  <a:pt x="188" y="187"/>
                </a:lnTo>
                <a:lnTo>
                  <a:pt x="133" y="142"/>
                </a:lnTo>
                <a:lnTo>
                  <a:pt x="212" y="93"/>
                </a:lnTo>
                <a:lnTo>
                  <a:pt x="265" y="136"/>
                </a:lnTo>
                <a:close/>
                <a:moveTo>
                  <a:pt x="78" y="187"/>
                </a:moveTo>
                <a:lnTo>
                  <a:pt x="0" y="136"/>
                </a:lnTo>
                <a:lnTo>
                  <a:pt x="54" y="93"/>
                </a:lnTo>
                <a:lnTo>
                  <a:pt x="133" y="142"/>
                </a:lnTo>
                <a:lnTo>
                  <a:pt x="78" y="187"/>
                </a:lnTo>
                <a:close/>
                <a:moveTo>
                  <a:pt x="0" y="51"/>
                </a:moveTo>
                <a:lnTo>
                  <a:pt x="78" y="0"/>
                </a:lnTo>
                <a:lnTo>
                  <a:pt x="133" y="46"/>
                </a:lnTo>
                <a:lnTo>
                  <a:pt x="54" y="93"/>
                </a:lnTo>
                <a:lnTo>
                  <a:pt x="0" y="51"/>
                </a:lnTo>
                <a:close/>
                <a:moveTo>
                  <a:pt x="133" y="151"/>
                </a:moveTo>
                <a:lnTo>
                  <a:pt x="188" y="196"/>
                </a:lnTo>
                <a:lnTo>
                  <a:pt x="212" y="181"/>
                </a:lnTo>
                <a:lnTo>
                  <a:pt x="212" y="198"/>
                </a:lnTo>
                <a:lnTo>
                  <a:pt x="133" y="245"/>
                </a:lnTo>
                <a:lnTo>
                  <a:pt x="55" y="198"/>
                </a:lnTo>
                <a:lnTo>
                  <a:pt x="55" y="181"/>
                </a:lnTo>
                <a:lnTo>
                  <a:pt x="78" y="196"/>
                </a:lnTo>
                <a:lnTo>
                  <a:pt x="133" y="151"/>
                </a:lnTo>
                <a:close/>
              </a:path>
            </a:pathLst>
          </a:custGeom>
          <a:solidFill>
            <a:srgbClr val="3866A8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DCBA3F-0E90-C346-8C7E-FA5EDC3E2F93}"/>
              </a:ext>
            </a:extLst>
          </p:cNvPr>
          <p:cNvGrpSpPr/>
          <p:nvPr/>
        </p:nvGrpSpPr>
        <p:grpSpPr>
          <a:xfrm>
            <a:off x="5106106" y="699684"/>
            <a:ext cx="3563308" cy="568113"/>
            <a:chOff x="5000232" y="429604"/>
            <a:chExt cx="3563308" cy="568113"/>
          </a:xfrm>
        </p:grpSpPr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54D4D76B-33FB-0D47-B81F-FC97C44C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432" y="429604"/>
              <a:ext cx="1096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E74D18"/>
                  </a:solidFill>
                  <a:effectLst/>
                  <a:latin typeface="Lato Light" pitchFamily="34" charset="0"/>
                  <a:cs typeface="Arial" pitchFamily="34" charset="0"/>
                </a:rPr>
                <a:t>COSMA</a:t>
              </a: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rgbClr val="E74D1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7FF2CA95-31EC-3741-9FF3-D9079F6B3EDC}"/>
                </a:ext>
              </a:extLst>
            </p:cNvPr>
            <p:cNvSpPr txBox="1"/>
            <p:nvPr/>
          </p:nvSpPr>
          <p:spPr>
            <a:xfrm>
              <a:off x="5000232" y="751496"/>
              <a:ext cx="3563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CO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RIAL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PERATING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S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YSTEM FOR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MA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431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Reprocessing</a:t>
            </a:r>
            <a:r>
              <a:rPr lang="fr-FR" dirty="0"/>
              <a:t>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 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A7F8C8-FE73-E446-89A6-BF1E65B2BB6D}"/>
              </a:ext>
            </a:extLst>
          </p:cNvPr>
          <p:cNvSpPr txBox="1"/>
          <p:nvPr/>
        </p:nvSpPr>
        <p:spPr>
          <a:xfrm>
            <a:off x="6797613" y="2595541"/>
            <a:ext cx="2241951" cy="892552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ANALYSIS OF RUNS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961339-BFF3-224E-9E93-D710C859DDD5}"/>
              </a:ext>
            </a:extLst>
          </p:cNvPr>
          <p:cNvSpPr txBox="1"/>
          <p:nvPr/>
        </p:nvSpPr>
        <p:spPr>
          <a:xfrm>
            <a:off x="4941938" y="1367642"/>
            <a:ext cx="1768678" cy="156966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DISPLAY UP TO </a:t>
            </a:r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PARAMETERS FROM A RUN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652823-1C3B-1643-8C6F-9370C155A43C}"/>
              </a:ext>
            </a:extLst>
          </p:cNvPr>
          <p:cNvSpPr txBox="1"/>
          <p:nvPr/>
        </p:nvSpPr>
        <p:spPr>
          <a:xfrm>
            <a:off x="4891087" y="3609896"/>
            <a:ext cx="4162087" cy="113877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DRAG AND DROP</a:t>
            </a:r>
            <a:endParaRPr lang="fr-FR" sz="2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CURVES TO CHECK PROCESS REPEATABILITY</a:t>
            </a:r>
          </a:p>
        </p:txBody>
      </p:sp>
      <p:pic>
        <p:nvPicPr>
          <p:cNvPr id="11" name="Picture 5" descr="W:\25-Marketing\02-Communication\10-Site Web\Projet Refonte Site internet 2016\Contenus\Pages produits\Page software COSMA\COSMA---Reprocessing-RS.png">
            <a:extLst>
              <a:ext uri="{FF2B5EF4-FFF2-40B4-BE49-F238E27FC236}">
                <a16:creationId xmlns:a16="http://schemas.microsoft.com/office/drawing/2014/main" id="{ABB2FBBA-E304-5542-A335-75B9887D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55" y="1367642"/>
            <a:ext cx="4618008" cy="3073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3">
            <a:extLst>
              <a:ext uri="{FF2B5EF4-FFF2-40B4-BE49-F238E27FC236}">
                <a16:creationId xmlns:a16="http://schemas.microsoft.com/office/drawing/2014/main" id="{F0F9DEEF-B31F-C34C-B8B9-9EF653921895}"/>
              </a:ext>
            </a:extLst>
          </p:cNvPr>
          <p:cNvSpPr txBox="1"/>
          <p:nvPr/>
        </p:nvSpPr>
        <p:spPr>
          <a:xfrm>
            <a:off x="6710616" y="1367642"/>
            <a:ext cx="243338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434342"/>
                </a:solidFill>
                <a:latin typeface="Lato Light" pitchFamily="34" charset="0"/>
              </a:rPr>
              <a:t>Simple and efficient software to analyze process runs and accelerate process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1501099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End point </a:t>
            </a:r>
            <a:r>
              <a:rPr lang="fr-FR" dirty="0" err="1"/>
              <a:t>detection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603066-1E67-0042-A4A0-E5C6F6DEA4EE}"/>
              </a:ext>
            </a:extLst>
          </p:cNvPr>
          <p:cNvSpPr txBox="1"/>
          <p:nvPr/>
        </p:nvSpPr>
        <p:spPr>
          <a:xfrm>
            <a:off x="2804445" y="1171853"/>
            <a:ext cx="17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EPD </a:t>
            </a:r>
            <a:r>
              <a:rPr lang="fr-FR" sz="160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6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laser</a:t>
            </a:r>
            <a:endParaRPr lang="fr-FR" sz="20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A01017AF-CC16-664C-B405-B1B08AACA465}"/>
              </a:ext>
            </a:extLst>
          </p:cNvPr>
          <p:cNvSpPr/>
          <p:nvPr/>
        </p:nvSpPr>
        <p:spPr>
          <a:xfrm rot="21328401" flipH="1" flipV="1">
            <a:off x="1945530" y="1379143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0051D6A-5EDE-7349-8C2B-627F3562597C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562CFE0-E012-7F49-A7BC-4B4EA4175ED9}"/>
              </a:ext>
            </a:extLst>
          </p:cNvPr>
          <p:cNvCxnSpPr/>
          <p:nvPr/>
        </p:nvCxnSpPr>
        <p:spPr>
          <a:xfrm flipH="1">
            <a:off x="4213611" y="3777073"/>
            <a:ext cx="2523259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654D15-1B49-644E-9589-95B2A5633847}"/>
              </a:ext>
            </a:extLst>
          </p:cNvPr>
          <p:cNvSpPr txBox="1"/>
          <p:nvPr/>
        </p:nvSpPr>
        <p:spPr>
          <a:xfrm>
            <a:off x="4701639" y="3869351"/>
            <a:ext cx="422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deposition rate measurement</a:t>
            </a:r>
          </a:p>
          <a:p>
            <a:pPr algn="ctr"/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deposition thickness measurement</a:t>
            </a:r>
          </a:p>
        </p:txBody>
      </p:sp>
      <p:pic>
        <p:nvPicPr>
          <p:cNvPr id="17" name="Picture 33" descr="aSi-H">
            <a:extLst>
              <a:ext uri="{FF2B5EF4-FFF2-40B4-BE49-F238E27FC236}">
                <a16:creationId xmlns:a16="http://schemas.microsoft.com/office/drawing/2014/main" id="{D10B74BF-7B46-A64D-BE73-660D34EC7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326" y="986184"/>
            <a:ext cx="3156023" cy="24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5E3621F-4310-FE48-A805-9674545F8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1" y="1871092"/>
            <a:ext cx="3860618" cy="22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62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5CBBCEA2-7395-0A4D-AE4A-8B3176477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1001898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34342"/>
                </a:solidFill>
                <a:effectLst/>
                <a:latin typeface="Lato Light" pitchFamily="34" charset="0"/>
                <a:cs typeface="Arial" pitchFamily="34" charset="0"/>
              </a:rPr>
              <a:t>PECVD equipment for </a:t>
            </a: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wafer sizes up to 200 mm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rgbClr val="43434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D94CDC-0A7C-6E4B-9816-FF2C52548F44}"/>
              </a:ext>
            </a:extLst>
          </p:cNvPr>
          <p:cNvSpPr/>
          <p:nvPr/>
        </p:nvSpPr>
        <p:spPr>
          <a:xfrm>
            <a:off x="878054" y="1936476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2"/>
              </a:solidFill>
            </a:endParaRPr>
          </a:p>
        </p:txBody>
      </p:sp>
      <p:graphicFrame>
        <p:nvGraphicFramePr>
          <p:cNvPr id="23" name="Chart 5">
            <a:extLst>
              <a:ext uri="{FF2B5EF4-FFF2-40B4-BE49-F238E27FC236}">
                <a16:creationId xmlns:a16="http://schemas.microsoft.com/office/drawing/2014/main" id="{F01C1277-B49E-6B42-B1BC-21E9D1E60E6B}"/>
              </a:ext>
            </a:extLst>
          </p:cNvPr>
          <p:cNvGraphicFramePr/>
          <p:nvPr>
            <p:extLst/>
          </p:nvPr>
        </p:nvGraphicFramePr>
        <p:xfrm>
          <a:off x="117489" y="2564603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84">
            <a:extLst>
              <a:ext uri="{FF2B5EF4-FFF2-40B4-BE49-F238E27FC236}">
                <a16:creationId xmlns:a16="http://schemas.microsoft.com/office/drawing/2014/main" id="{0A1219DA-E04A-4F4E-A854-0DAF2AD21968}"/>
              </a:ext>
            </a:extLst>
          </p:cNvPr>
          <p:cNvSpPr txBox="1"/>
          <p:nvPr/>
        </p:nvSpPr>
        <p:spPr>
          <a:xfrm>
            <a:off x="-2914" y="3823102"/>
            <a:ext cx="165432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Large process range for High &amp; Low Temp deposition of silicon compounds</a:t>
            </a:r>
          </a:p>
        </p:txBody>
      </p:sp>
      <p:graphicFrame>
        <p:nvGraphicFramePr>
          <p:cNvPr id="25" name="Chart 86">
            <a:extLst>
              <a:ext uri="{FF2B5EF4-FFF2-40B4-BE49-F238E27FC236}">
                <a16:creationId xmlns:a16="http://schemas.microsoft.com/office/drawing/2014/main" id="{D3F928D8-5A4F-E04E-ADC2-A493FAD8B5D0}"/>
              </a:ext>
            </a:extLst>
          </p:cNvPr>
          <p:cNvGraphicFramePr/>
          <p:nvPr>
            <p:extLst/>
          </p:nvPr>
        </p:nvGraphicFramePr>
        <p:xfrm>
          <a:off x="1891803" y="2564603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87">
            <a:extLst>
              <a:ext uri="{FF2B5EF4-FFF2-40B4-BE49-F238E27FC236}">
                <a16:creationId xmlns:a16="http://schemas.microsoft.com/office/drawing/2014/main" id="{79552EFC-3C20-F545-9F05-E6C88039BB11}"/>
              </a:ext>
            </a:extLst>
          </p:cNvPr>
          <p:cNvSpPr txBox="1"/>
          <p:nvPr/>
        </p:nvSpPr>
        <p:spPr>
          <a:xfrm>
            <a:off x="1770191" y="3823102"/>
            <a:ext cx="16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Designed for NO mechanical cleaning</a:t>
            </a:r>
          </a:p>
        </p:txBody>
      </p:sp>
      <p:graphicFrame>
        <p:nvGraphicFramePr>
          <p:cNvPr id="27" name="Chart 89">
            <a:extLst>
              <a:ext uri="{FF2B5EF4-FFF2-40B4-BE49-F238E27FC236}">
                <a16:creationId xmlns:a16="http://schemas.microsoft.com/office/drawing/2014/main" id="{FB8C0C26-AAEE-C94D-A063-FDB5FA33CE2A}"/>
              </a:ext>
            </a:extLst>
          </p:cNvPr>
          <p:cNvGraphicFramePr/>
          <p:nvPr>
            <p:extLst/>
          </p:nvPr>
        </p:nvGraphicFramePr>
        <p:xfrm>
          <a:off x="3666118" y="2573229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90">
            <a:extLst>
              <a:ext uri="{FF2B5EF4-FFF2-40B4-BE49-F238E27FC236}">
                <a16:creationId xmlns:a16="http://schemas.microsoft.com/office/drawing/2014/main" id="{A3D6E987-9818-0E4D-AF09-FE83DF217529}"/>
              </a:ext>
            </a:extLst>
          </p:cNvPr>
          <p:cNvSpPr txBox="1"/>
          <p:nvPr/>
        </p:nvSpPr>
        <p:spPr>
          <a:xfrm>
            <a:off x="3544973" y="3823102"/>
            <a:ext cx="16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Smaller wafer pieces up to full 200 mm wafer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63C71416-7BAE-D347-870D-0EB99EDEBDF6}"/>
              </a:ext>
            </a:extLst>
          </p:cNvPr>
          <p:cNvSpPr>
            <a:spLocks noEditPoints="1"/>
          </p:cNvSpPr>
          <p:nvPr/>
        </p:nvSpPr>
        <p:spPr bwMode="auto">
          <a:xfrm>
            <a:off x="4138538" y="3058296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D7DCB09D-C65C-1F44-951E-A736EA4497D1}"/>
              </a:ext>
            </a:extLst>
          </p:cNvPr>
          <p:cNvSpPr>
            <a:spLocks noEditPoints="1"/>
          </p:cNvSpPr>
          <p:nvPr/>
        </p:nvSpPr>
        <p:spPr bwMode="auto">
          <a:xfrm>
            <a:off x="2361075" y="3049670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8CCF4BFB-35EE-9C44-A886-B8CDBFFCB6E0}"/>
              </a:ext>
            </a:extLst>
          </p:cNvPr>
          <p:cNvSpPr>
            <a:spLocks noEditPoints="1"/>
          </p:cNvSpPr>
          <p:nvPr/>
        </p:nvSpPr>
        <p:spPr bwMode="auto">
          <a:xfrm>
            <a:off x="583612" y="3049670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34342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1DDAE98-38FD-D84D-869B-362BC8514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956" y="700716"/>
            <a:ext cx="2447819" cy="279867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DD8E702-12CB-C84F-B05C-947B3D37A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778" y="1861536"/>
            <a:ext cx="2587372" cy="27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5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F09F66B-F34F-8443-8686-9C294A82A2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580" y="1106020"/>
            <a:ext cx="5234400" cy="346167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FDBEB2D-A50A-B944-9F47-B5BEFA1EAB65}"/>
              </a:ext>
            </a:extLst>
          </p:cNvPr>
          <p:cNvSpPr txBox="1"/>
          <p:nvPr/>
        </p:nvSpPr>
        <p:spPr>
          <a:xfrm>
            <a:off x="6550225" y="1942377"/>
            <a:ext cx="23175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Pumping</a:t>
            </a:r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system</a:t>
            </a:r>
          </a:p>
          <a:p>
            <a:pPr defTabSz="685800"/>
            <a:r>
              <a:rPr 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(TMP 350l/s and dry </a:t>
            </a:r>
            <a:r>
              <a:rPr lang="fr-FR" sz="90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pump</a:t>
            </a:r>
            <a:r>
              <a:rPr 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110 </a:t>
            </a:r>
            <a:r>
              <a:rPr lang="en-US" alt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altLang="fr-FR" sz="900" baseline="300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alt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/h)</a:t>
            </a:r>
            <a:endParaRPr lang="fr-FR" sz="90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Forme libre 27">
            <a:extLst>
              <a:ext uri="{FF2B5EF4-FFF2-40B4-BE49-F238E27FC236}">
                <a16:creationId xmlns:a16="http://schemas.microsoft.com/office/drawing/2014/main" id="{AA68F69B-CDE7-BD47-BB53-2D4B54A5558C}"/>
              </a:ext>
            </a:extLst>
          </p:cNvPr>
          <p:cNvSpPr/>
          <p:nvPr/>
        </p:nvSpPr>
        <p:spPr>
          <a:xfrm rot="21328401" flipH="1" flipV="1">
            <a:off x="6243019" y="2228360"/>
            <a:ext cx="335734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36E85A8-CD99-3D4C-A88D-590360004176}"/>
              </a:ext>
            </a:extLst>
          </p:cNvPr>
          <p:cNvSpPr txBox="1"/>
          <p:nvPr/>
        </p:nvSpPr>
        <p:spPr>
          <a:xfrm>
            <a:off x="4923337" y="658102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EPD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laser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0" name="Forme libre 29">
            <a:extLst>
              <a:ext uri="{FF2B5EF4-FFF2-40B4-BE49-F238E27FC236}">
                <a16:creationId xmlns:a16="http://schemas.microsoft.com/office/drawing/2014/main" id="{568566D5-9A3C-BF4B-A1EC-595CA004C56F}"/>
              </a:ext>
            </a:extLst>
          </p:cNvPr>
          <p:cNvSpPr/>
          <p:nvPr/>
        </p:nvSpPr>
        <p:spPr>
          <a:xfrm rot="21328401" flipH="1" flipV="1">
            <a:off x="3927260" y="855250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BDB0BDC-2514-C441-BDBD-C1E840C0A46F}"/>
              </a:ext>
            </a:extLst>
          </p:cNvPr>
          <p:cNvSpPr txBox="1"/>
          <p:nvPr/>
        </p:nvSpPr>
        <p:spPr>
          <a:xfrm>
            <a:off x="5295351" y="1082009"/>
            <a:ext cx="16007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PECVD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reactor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2" name="Forme libre 31">
            <a:extLst>
              <a:ext uri="{FF2B5EF4-FFF2-40B4-BE49-F238E27FC236}">
                <a16:creationId xmlns:a16="http://schemas.microsoft.com/office/drawing/2014/main" id="{21325A78-EC1B-BA46-8BB4-AB2D85DD2350}"/>
              </a:ext>
            </a:extLst>
          </p:cNvPr>
          <p:cNvSpPr/>
          <p:nvPr/>
        </p:nvSpPr>
        <p:spPr>
          <a:xfrm rot="21328401" flipH="1" flipV="1">
            <a:off x="4165924" y="1307732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59B43A8-6039-294D-9928-A378472E57BE}"/>
              </a:ext>
            </a:extLst>
          </p:cNvPr>
          <p:cNvSpPr txBox="1"/>
          <p:nvPr/>
        </p:nvSpPr>
        <p:spPr>
          <a:xfrm>
            <a:off x="6308029" y="4023421"/>
            <a:ext cx="1735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HV and LV power supplies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id="{95A199AA-4280-4747-8668-F422231C6003}"/>
              </a:ext>
            </a:extLst>
          </p:cNvPr>
          <p:cNvSpPr/>
          <p:nvPr/>
        </p:nvSpPr>
        <p:spPr>
          <a:xfrm rot="3387940" flipH="1" flipV="1">
            <a:off x="5365883" y="3785341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25F4E8B-5AC6-E94A-AEE6-789C14D76CBF}"/>
              </a:ext>
            </a:extLst>
          </p:cNvPr>
          <p:cNvSpPr txBox="1"/>
          <p:nvPr/>
        </p:nvSpPr>
        <p:spPr>
          <a:xfrm>
            <a:off x="4519188" y="4408997"/>
            <a:ext cx="1735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controller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6" name="Forme libre 35">
            <a:extLst>
              <a:ext uri="{FF2B5EF4-FFF2-40B4-BE49-F238E27FC236}">
                <a16:creationId xmlns:a16="http://schemas.microsoft.com/office/drawing/2014/main" id="{8CB06F79-39D6-1B4D-91CF-AA96B7D4932D}"/>
              </a:ext>
            </a:extLst>
          </p:cNvPr>
          <p:cNvSpPr/>
          <p:nvPr/>
        </p:nvSpPr>
        <p:spPr>
          <a:xfrm rot="8695406" flipH="1" flipV="1">
            <a:off x="4834657" y="3829458"/>
            <a:ext cx="447797" cy="504896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A1F120C-C73D-0945-8246-8E09512ABEF4}"/>
              </a:ext>
            </a:extLst>
          </p:cNvPr>
          <p:cNvSpPr txBox="1"/>
          <p:nvPr/>
        </p:nvSpPr>
        <p:spPr>
          <a:xfrm>
            <a:off x="914616" y="4119378"/>
            <a:ext cx="1717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Heating</a:t>
            </a:r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controller</a:t>
            </a:r>
            <a:endParaRPr lang="fr-FR" sz="135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Forme libre 37">
            <a:extLst>
              <a:ext uri="{FF2B5EF4-FFF2-40B4-BE49-F238E27FC236}">
                <a16:creationId xmlns:a16="http://schemas.microsoft.com/office/drawing/2014/main" id="{1B6F9EA3-649C-BF43-9F1D-40AE2B026A39}"/>
              </a:ext>
            </a:extLst>
          </p:cNvPr>
          <p:cNvSpPr/>
          <p:nvPr/>
        </p:nvSpPr>
        <p:spPr>
          <a:xfrm rot="21328401">
            <a:off x="2669060" y="4136411"/>
            <a:ext cx="1386011" cy="1212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FC9406F-3136-B04C-A710-B7541F5C460A}"/>
              </a:ext>
            </a:extLst>
          </p:cNvPr>
          <p:cNvSpPr txBox="1"/>
          <p:nvPr/>
        </p:nvSpPr>
        <p:spPr>
          <a:xfrm>
            <a:off x="2314575" y="4431398"/>
            <a:ext cx="20127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300 W RF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generator</a:t>
            </a:r>
            <a:endParaRPr lang="fr-FR" sz="135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483ADC0B-0355-EA4E-8244-7E1D2ED69A27}"/>
              </a:ext>
            </a:extLst>
          </p:cNvPr>
          <p:cNvSpPr/>
          <p:nvPr/>
        </p:nvSpPr>
        <p:spPr>
          <a:xfrm rot="21328401">
            <a:off x="4299294" y="3386141"/>
            <a:ext cx="290837" cy="1210932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orme libre 40">
            <a:extLst>
              <a:ext uri="{FF2B5EF4-FFF2-40B4-BE49-F238E27FC236}">
                <a16:creationId xmlns:a16="http://schemas.microsoft.com/office/drawing/2014/main" id="{D08D2BAE-EFF5-2F4F-BB4D-8D284D74CEB2}"/>
              </a:ext>
            </a:extLst>
          </p:cNvPr>
          <p:cNvSpPr/>
          <p:nvPr/>
        </p:nvSpPr>
        <p:spPr>
          <a:xfrm rot="1458237" flipH="1" flipV="1">
            <a:off x="4205916" y="1579481"/>
            <a:ext cx="2037046" cy="2015113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orme libre 41">
            <a:extLst>
              <a:ext uri="{FF2B5EF4-FFF2-40B4-BE49-F238E27FC236}">
                <a16:creationId xmlns:a16="http://schemas.microsoft.com/office/drawing/2014/main" id="{D1B04452-0761-D84A-A341-1B61DA553604}"/>
              </a:ext>
            </a:extLst>
          </p:cNvPr>
          <p:cNvSpPr/>
          <p:nvPr/>
        </p:nvSpPr>
        <p:spPr>
          <a:xfrm rot="10800000" flipH="1">
            <a:off x="2599907" y="3122965"/>
            <a:ext cx="1311735" cy="50717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4C90DF9-100B-E94E-9360-AC91D2241CE1}"/>
              </a:ext>
            </a:extLst>
          </p:cNvPr>
          <p:cNvSpPr txBox="1"/>
          <p:nvPr/>
        </p:nvSpPr>
        <p:spPr>
          <a:xfrm>
            <a:off x="865344" y="2913697"/>
            <a:ext cx="1717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TMP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controller</a:t>
            </a:r>
            <a:endParaRPr lang="fr-FR" sz="135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5D811216-8CDA-E24E-B0CE-6FD01AEB1146}"/>
              </a:ext>
            </a:extLst>
          </p:cNvPr>
          <p:cNvGrpSpPr/>
          <p:nvPr/>
        </p:nvGrpSpPr>
        <p:grpSpPr>
          <a:xfrm>
            <a:off x="1462566" y="726916"/>
            <a:ext cx="3544475" cy="4015763"/>
            <a:chOff x="-2754084" y="763426"/>
            <a:chExt cx="3544475" cy="4015763"/>
          </a:xfrm>
        </p:grpSpPr>
        <p:pic>
          <p:nvPicPr>
            <p:cNvPr id="19" name="Picture 2" descr="W:\44-P. Machines\Corial D250L\2-Plans\0-Vues\Corial D250L-dessus.JPG">
              <a:extLst>
                <a:ext uri="{FF2B5EF4-FFF2-40B4-BE49-F238E27FC236}">
                  <a16:creationId xmlns:a16="http://schemas.microsoft.com/office/drawing/2014/main" id="{60123805-FE8D-F64D-8175-BFF654920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54084" y="763426"/>
              <a:ext cx="3456307" cy="40157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B49AF39-D947-DF40-9D4D-90907571483D}"/>
                </a:ext>
              </a:extLst>
            </p:cNvPr>
            <p:cNvSpPr txBox="1"/>
            <p:nvPr/>
          </p:nvSpPr>
          <p:spPr>
            <a:xfrm>
              <a:off x="-1913122" y="1505460"/>
              <a:ext cx="6509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42099D0-D646-0145-8736-69DE329FF7B8}"/>
                </a:ext>
              </a:extLst>
            </p:cNvPr>
            <p:cNvSpPr txBox="1"/>
            <p:nvPr/>
          </p:nvSpPr>
          <p:spPr>
            <a:xfrm>
              <a:off x="-2136670" y="2245253"/>
              <a:ext cx="44709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2192335-28A9-8C4B-865F-CC9E702B779D}"/>
                </a:ext>
              </a:extLst>
            </p:cNvPr>
            <p:cNvSpPr txBox="1"/>
            <p:nvPr/>
          </p:nvSpPr>
          <p:spPr>
            <a:xfrm>
              <a:off x="-296747" y="3182353"/>
              <a:ext cx="307777" cy="43536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1570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C7CE14F-D4F6-0C4F-8FD2-6786716237B3}"/>
                </a:ext>
              </a:extLst>
            </p:cNvPr>
            <p:cNvSpPr txBox="1"/>
            <p:nvPr/>
          </p:nvSpPr>
          <p:spPr>
            <a:xfrm>
              <a:off x="-269642" y="1701854"/>
              <a:ext cx="307777" cy="3163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0E50BB1-EB13-0F4A-8722-E575D46D4D95}"/>
                </a:ext>
              </a:extLst>
            </p:cNvPr>
            <p:cNvSpPr txBox="1"/>
            <p:nvPr/>
          </p:nvSpPr>
          <p:spPr>
            <a:xfrm>
              <a:off x="482614" y="1014402"/>
              <a:ext cx="307777" cy="3171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80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390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3B34ED-7CF8-8C46-855D-64F1D93AFBD5}"/>
              </a:ext>
            </a:extLst>
          </p:cNvPr>
          <p:cNvSpPr txBox="1"/>
          <p:nvPr/>
        </p:nvSpPr>
        <p:spPr>
          <a:xfrm>
            <a:off x="5734026" y="685084"/>
            <a:ext cx="20744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THE</a:t>
            </a:r>
            <a:r>
              <a:rPr lang="fr-FR" sz="28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MOST</a:t>
            </a:r>
          </a:p>
          <a:p>
            <a:pPr algn="ctr"/>
            <a:r>
              <a:rPr lang="fr-FR" sz="2600" b="1" dirty="0">
                <a:solidFill>
                  <a:srgbClr val="3980B5"/>
                </a:solidFill>
                <a:latin typeface="Century Gothic" charset="0"/>
                <a:ea typeface="Century Gothic" charset="0"/>
                <a:cs typeface="Century Gothic" charset="0"/>
              </a:rPr>
              <a:t>COMPACT</a:t>
            </a:r>
          </a:p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MACHINE</a:t>
            </a:r>
          </a:p>
          <a:p>
            <a:pPr algn="ctr"/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ON THE MARKET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5FBECD9-9CA3-8246-BF3A-B742C84E5805}"/>
              </a:ext>
            </a:extLst>
          </p:cNvPr>
          <p:cNvSpPr txBox="1"/>
          <p:nvPr/>
        </p:nvSpPr>
        <p:spPr>
          <a:xfrm>
            <a:off x="435950" y="1341580"/>
            <a:ext cx="1629353" cy="1508105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30 %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SMALLER</a:t>
            </a:r>
            <a:b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FOOTPRINT</a:t>
            </a:r>
          </a:p>
        </p:txBody>
      </p:sp>
      <p:pic>
        <p:nvPicPr>
          <p:cNvPr id="26" name="Image 25" descr="Corial-D250L-ISO-PWP.jpg">
            <a:extLst>
              <a:ext uri="{FF2B5EF4-FFF2-40B4-BE49-F238E27FC236}">
                <a16:creationId xmlns:a16="http://schemas.microsoft.com/office/drawing/2014/main" id="{F9A7DF48-EF65-3443-9CD2-FFE461A5E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09" y="2275671"/>
            <a:ext cx="3862800" cy="24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pic>
        <p:nvPicPr>
          <p:cNvPr id="64" name="Image 63" descr="Corial-D250L-ISO-PWP.jpg">
            <a:extLst>
              <a:ext uri="{FF2B5EF4-FFF2-40B4-BE49-F238E27FC236}">
                <a16:creationId xmlns:a16="http://schemas.microsoft.com/office/drawing/2014/main" id="{1FCEB6B1-FF89-9F44-921F-53ACA2265B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62" y="1212444"/>
            <a:ext cx="5234400" cy="3355250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ACB8C17A-4247-1A45-B11E-BE8A3F0029E3}"/>
              </a:ext>
            </a:extLst>
          </p:cNvPr>
          <p:cNvSpPr txBox="1"/>
          <p:nvPr/>
        </p:nvSpPr>
        <p:spPr>
          <a:xfrm>
            <a:off x="6550225" y="1942377"/>
            <a:ext cx="23175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Pumping</a:t>
            </a:r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system</a:t>
            </a:r>
          </a:p>
          <a:p>
            <a:pPr defTabSz="685800"/>
            <a:r>
              <a:rPr 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(TMP 350l/s and dry </a:t>
            </a:r>
            <a:r>
              <a:rPr lang="fr-FR" sz="90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pump</a:t>
            </a:r>
            <a:r>
              <a:rPr 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110 </a:t>
            </a:r>
            <a:r>
              <a:rPr lang="en-US" alt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altLang="fr-FR" sz="900" baseline="300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altLang="fr-FR" sz="9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/h)</a:t>
            </a:r>
            <a:endParaRPr lang="fr-FR" sz="90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6" name="Forme libre 65">
            <a:extLst>
              <a:ext uri="{FF2B5EF4-FFF2-40B4-BE49-F238E27FC236}">
                <a16:creationId xmlns:a16="http://schemas.microsoft.com/office/drawing/2014/main" id="{BD48326A-9E4C-804F-B3BA-9652583B0059}"/>
              </a:ext>
            </a:extLst>
          </p:cNvPr>
          <p:cNvSpPr/>
          <p:nvPr/>
        </p:nvSpPr>
        <p:spPr>
          <a:xfrm rot="21328401" flipH="1" flipV="1">
            <a:off x="6243019" y="2228360"/>
            <a:ext cx="335734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A9C8B38E-243E-C44C-A714-B6037C90B6D9}"/>
              </a:ext>
            </a:extLst>
          </p:cNvPr>
          <p:cNvSpPr txBox="1"/>
          <p:nvPr/>
        </p:nvSpPr>
        <p:spPr>
          <a:xfrm>
            <a:off x="363292" y="1672236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Load</a:t>
            </a:r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lock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8" name="Forme libre 67">
            <a:extLst>
              <a:ext uri="{FF2B5EF4-FFF2-40B4-BE49-F238E27FC236}">
                <a16:creationId xmlns:a16="http://schemas.microsoft.com/office/drawing/2014/main" id="{EFE328A8-9E13-6547-A9DD-812CC7F05725}"/>
              </a:ext>
            </a:extLst>
          </p:cNvPr>
          <p:cNvSpPr/>
          <p:nvPr/>
        </p:nvSpPr>
        <p:spPr>
          <a:xfrm rot="10800000" flipH="1">
            <a:off x="1751518" y="1907312"/>
            <a:ext cx="1311735" cy="50717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4A38950-8977-4946-8109-4EEF9C7F1258}"/>
              </a:ext>
            </a:extLst>
          </p:cNvPr>
          <p:cNvSpPr txBox="1"/>
          <p:nvPr/>
        </p:nvSpPr>
        <p:spPr>
          <a:xfrm>
            <a:off x="4923337" y="658102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EPD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laser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0" name="Forme libre 69">
            <a:extLst>
              <a:ext uri="{FF2B5EF4-FFF2-40B4-BE49-F238E27FC236}">
                <a16:creationId xmlns:a16="http://schemas.microsoft.com/office/drawing/2014/main" id="{B7F2E1B3-B1F7-A74E-888E-D32ED3A82C1B}"/>
              </a:ext>
            </a:extLst>
          </p:cNvPr>
          <p:cNvSpPr/>
          <p:nvPr/>
        </p:nvSpPr>
        <p:spPr>
          <a:xfrm rot="21328401" flipH="1" flipV="1">
            <a:off x="3927260" y="855250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FED4602-5988-D342-A4FD-0CD4F6A22C59}"/>
              </a:ext>
            </a:extLst>
          </p:cNvPr>
          <p:cNvSpPr txBox="1"/>
          <p:nvPr/>
        </p:nvSpPr>
        <p:spPr>
          <a:xfrm>
            <a:off x="5295351" y="1082009"/>
            <a:ext cx="16007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PECVD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reactor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2" name="Forme libre 71">
            <a:extLst>
              <a:ext uri="{FF2B5EF4-FFF2-40B4-BE49-F238E27FC236}">
                <a16:creationId xmlns:a16="http://schemas.microsoft.com/office/drawing/2014/main" id="{62A846AF-B681-4C47-998D-266A0D9FBFA7}"/>
              </a:ext>
            </a:extLst>
          </p:cNvPr>
          <p:cNvSpPr/>
          <p:nvPr/>
        </p:nvSpPr>
        <p:spPr>
          <a:xfrm rot="21328401" flipH="1" flipV="1">
            <a:off x="4165924" y="1307732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C510B7C-FEF4-DE4B-AB7C-9F1D0801D25E}"/>
              </a:ext>
            </a:extLst>
          </p:cNvPr>
          <p:cNvSpPr txBox="1"/>
          <p:nvPr/>
        </p:nvSpPr>
        <p:spPr>
          <a:xfrm>
            <a:off x="6308029" y="4023421"/>
            <a:ext cx="1735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HV and LV power supplies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4" name="Forme libre 73">
            <a:extLst>
              <a:ext uri="{FF2B5EF4-FFF2-40B4-BE49-F238E27FC236}">
                <a16:creationId xmlns:a16="http://schemas.microsoft.com/office/drawing/2014/main" id="{B78668A4-FEB6-8447-9944-55FE653A7CB2}"/>
              </a:ext>
            </a:extLst>
          </p:cNvPr>
          <p:cNvSpPr/>
          <p:nvPr/>
        </p:nvSpPr>
        <p:spPr>
          <a:xfrm rot="3387940" flipH="1" flipV="1">
            <a:off x="5365883" y="3785341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AC57905F-3ED6-2647-85F5-6EC0B24A1ECE}"/>
              </a:ext>
            </a:extLst>
          </p:cNvPr>
          <p:cNvSpPr txBox="1"/>
          <p:nvPr/>
        </p:nvSpPr>
        <p:spPr>
          <a:xfrm>
            <a:off x="4519188" y="4408997"/>
            <a:ext cx="1735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controller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6" name="Forme libre 75">
            <a:extLst>
              <a:ext uri="{FF2B5EF4-FFF2-40B4-BE49-F238E27FC236}">
                <a16:creationId xmlns:a16="http://schemas.microsoft.com/office/drawing/2014/main" id="{0F664514-49FF-754B-B8B3-D4FA436987F0}"/>
              </a:ext>
            </a:extLst>
          </p:cNvPr>
          <p:cNvSpPr/>
          <p:nvPr/>
        </p:nvSpPr>
        <p:spPr>
          <a:xfrm rot="8695406" flipH="1" flipV="1">
            <a:off x="4834657" y="3829458"/>
            <a:ext cx="447797" cy="504896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6A5E9913-616B-034F-9FD6-06A5AD9DA3DA}"/>
              </a:ext>
            </a:extLst>
          </p:cNvPr>
          <p:cNvSpPr txBox="1"/>
          <p:nvPr/>
        </p:nvSpPr>
        <p:spPr>
          <a:xfrm>
            <a:off x="914616" y="4119378"/>
            <a:ext cx="1717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Heating</a:t>
            </a:r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controller</a:t>
            </a:r>
            <a:endParaRPr lang="fr-FR" sz="135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8" name="Forme libre 77">
            <a:extLst>
              <a:ext uri="{FF2B5EF4-FFF2-40B4-BE49-F238E27FC236}">
                <a16:creationId xmlns:a16="http://schemas.microsoft.com/office/drawing/2014/main" id="{5CF8AB27-D26D-014A-8393-25D71A8E3A8E}"/>
              </a:ext>
            </a:extLst>
          </p:cNvPr>
          <p:cNvSpPr/>
          <p:nvPr/>
        </p:nvSpPr>
        <p:spPr>
          <a:xfrm rot="21328401">
            <a:off x="2669060" y="4136411"/>
            <a:ext cx="1386011" cy="1212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3A487490-DDFD-F741-BBB2-CC7AFADEDA92}"/>
              </a:ext>
            </a:extLst>
          </p:cNvPr>
          <p:cNvSpPr txBox="1"/>
          <p:nvPr/>
        </p:nvSpPr>
        <p:spPr>
          <a:xfrm>
            <a:off x="2266951" y="4431398"/>
            <a:ext cx="20603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300 W RF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generator</a:t>
            </a:r>
            <a:endParaRPr lang="fr-FR" sz="135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0" name="Forme libre 79">
            <a:extLst>
              <a:ext uri="{FF2B5EF4-FFF2-40B4-BE49-F238E27FC236}">
                <a16:creationId xmlns:a16="http://schemas.microsoft.com/office/drawing/2014/main" id="{CAC8B40D-92F6-DC4D-AAB8-218C71799785}"/>
              </a:ext>
            </a:extLst>
          </p:cNvPr>
          <p:cNvSpPr/>
          <p:nvPr/>
        </p:nvSpPr>
        <p:spPr>
          <a:xfrm rot="21328401">
            <a:off x="4299294" y="3386141"/>
            <a:ext cx="290837" cy="1210932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Forme libre 80">
            <a:extLst>
              <a:ext uri="{FF2B5EF4-FFF2-40B4-BE49-F238E27FC236}">
                <a16:creationId xmlns:a16="http://schemas.microsoft.com/office/drawing/2014/main" id="{BD2F0CDD-FBA3-E74D-BBED-AE1E4D3A1DF4}"/>
              </a:ext>
            </a:extLst>
          </p:cNvPr>
          <p:cNvSpPr/>
          <p:nvPr/>
        </p:nvSpPr>
        <p:spPr>
          <a:xfrm rot="1458237" flipH="1" flipV="1">
            <a:off x="4205916" y="1579481"/>
            <a:ext cx="2037046" cy="2015113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Forme libre 81">
            <a:extLst>
              <a:ext uri="{FF2B5EF4-FFF2-40B4-BE49-F238E27FC236}">
                <a16:creationId xmlns:a16="http://schemas.microsoft.com/office/drawing/2014/main" id="{11D06B62-CAEB-9A48-B045-B82D94C2B7C9}"/>
              </a:ext>
            </a:extLst>
          </p:cNvPr>
          <p:cNvSpPr/>
          <p:nvPr/>
        </p:nvSpPr>
        <p:spPr>
          <a:xfrm rot="10800000" flipH="1">
            <a:off x="2599907" y="3122965"/>
            <a:ext cx="1311735" cy="50717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B5CF0FB1-68DE-2342-A8BA-FAE1801A525C}"/>
              </a:ext>
            </a:extLst>
          </p:cNvPr>
          <p:cNvSpPr txBox="1"/>
          <p:nvPr/>
        </p:nvSpPr>
        <p:spPr>
          <a:xfrm>
            <a:off x="865344" y="2913697"/>
            <a:ext cx="1717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TMP </a:t>
            </a:r>
            <a:r>
              <a:rPr 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controller</a:t>
            </a:r>
            <a:endParaRPr lang="fr-FR" sz="135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Loading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1CB2D5D-3CDD-F344-A2DA-F065769CF636}"/>
              </a:ext>
            </a:extLst>
          </p:cNvPr>
          <p:cNvSpPr txBox="1"/>
          <p:nvPr/>
        </p:nvSpPr>
        <p:spPr>
          <a:xfrm>
            <a:off x="297393" y="3777707"/>
            <a:ext cx="3208358" cy="830997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&lt; 180 s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VACUUM ROBOT ON </a:t>
            </a:r>
            <a:r>
              <a:rPr lang="fr-FR" sz="8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Corial</a:t>
            </a:r>
            <a:r>
              <a:rPr lang="fr-FR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D250L FOR FAST AND REPEATABLE LOAD AND UNLOAD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09C9C2-E36C-1644-B372-88947A47DD14}"/>
              </a:ext>
            </a:extLst>
          </p:cNvPr>
          <p:cNvSpPr txBox="1"/>
          <p:nvPr/>
        </p:nvSpPr>
        <p:spPr>
          <a:xfrm>
            <a:off x="4418878" y="3900818"/>
            <a:ext cx="4137637" cy="707886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&lt; 240 s</a:t>
            </a:r>
            <a:endParaRPr lang="fr-FR" sz="3200" baseline="30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LOADING TIME WITH </a:t>
            </a:r>
            <a:r>
              <a:rPr lang="fr-FR" sz="8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Corial</a:t>
            </a:r>
            <a:r>
              <a:rPr lang="fr-FR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D250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1A5D5F-16AF-5343-BFF8-9A0D81EA5B4E}"/>
              </a:ext>
            </a:extLst>
          </p:cNvPr>
          <p:cNvSpPr txBox="1"/>
          <p:nvPr/>
        </p:nvSpPr>
        <p:spPr>
          <a:xfrm rot="5400000">
            <a:off x="1713469" y="1834124"/>
            <a:ext cx="2753566" cy="830997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z="3200" b="1" dirty="0" err="1"/>
              <a:t>Shuttle</a:t>
            </a:r>
            <a:endParaRPr lang="fr-FR" sz="3200" b="1" dirty="0"/>
          </a:p>
          <a:p>
            <a:r>
              <a:rPr lang="fr-FR" sz="800" dirty="0"/>
              <a:t>EASY EXCHANGE BETWEEN SUBSTRATE SHAPE AND SIZE</a:t>
            </a:r>
          </a:p>
        </p:txBody>
      </p:sp>
      <p:pic>
        <p:nvPicPr>
          <p:cNvPr id="12" name="Picture 3" descr="W:\25-Marketing\04-Visuels\Marketing\Reportage photo 11-2016\Photos définitives\PC\Selection JPEG\Products\Hardware\300 SERIES\_DMP3346.jpg">
            <a:extLst>
              <a:ext uri="{FF2B5EF4-FFF2-40B4-BE49-F238E27FC236}">
                <a16:creationId xmlns:a16="http://schemas.microsoft.com/office/drawing/2014/main" id="{A90257D4-4198-174B-A23E-AB40E99D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78" y="872835"/>
            <a:ext cx="4137637" cy="275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A90329-2CF6-CC42-9135-AD4298D6E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2" y="1748594"/>
            <a:ext cx="2215390" cy="12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PECVD </a:t>
            </a:r>
            <a:r>
              <a:rPr lang="fr-FR" dirty="0" err="1"/>
              <a:t>reactor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D250 / D250L</a:t>
            </a:r>
          </a:p>
        </p:txBody>
      </p:sp>
    </p:spTree>
    <p:extLst>
      <p:ext uri="{BB962C8B-B14F-4D97-AF65-F5344CB8AC3E}">
        <p14:creationId xmlns:p14="http://schemas.microsoft.com/office/powerpoint/2010/main" val="3373996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295</TotalTime>
  <Words>1786</Words>
  <Application>Microsoft Office PowerPoint</Application>
  <PresentationFormat>Affichage à l'écran (16:9)</PresentationFormat>
  <Paragraphs>502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5" baseType="lpstr">
      <vt:lpstr>굴림</vt:lpstr>
      <vt:lpstr>Arial</vt:lpstr>
      <vt:lpstr>Calibri</vt:lpstr>
      <vt:lpstr>Century Gothic</vt:lpstr>
      <vt:lpstr>Lato Black</vt:lpstr>
      <vt:lpstr>Lato Bold</vt:lpstr>
      <vt:lpstr>Lato Light</vt:lpstr>
      <vt:lpstr>Roboto Black</vt:lpstr>
      <vt:lpstr>Roboto Light</vt:lpstr>
      <vt:lpstr>Roboto Regular</vt:lpstr>
      <vt:lpstr>Template pptx CORIAL</vt:lpstr>
      <vt:lpstr>Présentation PowerPoint</vt:lpstr>
      <vt:lpstr>Corial D250 / D250L</vt:lpstr>
      <vt:lpstr>System description Corial D250 / D250L</vt:lpstr>
      <vt:lpstr>System description</vt:lpstr>
      <vt:lpstr>System description </vt:lpstr>
      <vt:lpstr>System description</vt:lpstr>
      <vt:lpstr>System description </vt:lpstr>
      <vt:lpstr>System description </vt:lpstr>
      <vt:lpstr>PECVD reactor Corial D250 / D250L</vt:lpstr>
      <vt:lpstr>Pecvd reactor</vt:lpstr>
      <vt:lpstr>Pecvd reactor</vt:lpstr>
      <vt:lpstr>PECVD reactor</vt:lpstr>
      <vt:lpstr>PECVD reactor</vt:lpstr>
      <vt:lpstr>PECVD reactor</vt:lpstr>
      <vt:lpstr>Pecvd reactor</vt:lpstr>
      <vt:lpstr>Pecvd reactor</vt:lpstr>
      <vt:lpstr>Pecvd reactor</vt:lpstr>
      <vt:lpstr>Pecvd reactor</vt:lpstr>
      <vt:lpstr>Pecvd reactor</vt:lpstr>
      <vt:lpstr>Pecvd reactor</vt:lpstr>
      <vt:lpstr>Pecvd reactor</vt:lpstr>
      <vt:lpstr>Pecvd reactor</vt:lpstr>
      <vt:lpstr>Performances PECVD processes corial D250 / D250L</vt:lpstr>
      <vt:lpstr>Layer specifications</vt:lpstr>
      <vt:lpstr>Layer specificaTions</vt:lpstr>
      <vt:lpstr>Layer specifications</vt:lpstr>
      <vt:lpstr>High deposition rates</vt:lpstr>
      <vt:lpstr>Performances  time-multiplexed processes Corial d250 with cosma pulse</vt:lpstr>
      <vt:lpstr>COSMA Pulse is the only control software that broadens conventional tools’ process capabilities to enable time-multiplexed processes</vt:lpstr>
      <vt:lpstr>Cosma pulse description</vt:lpstr>
      <vt:lpstr>Time-multiplexed processes</vt:lpstr>
      <vt:lpstr>Time-multiplexed processes</vt:lpstr>
      <vt:lpstr>cleaning corial d250 / D250L</vt:lpstr>
      <vt:lpstr>The 200 mm deposition system which never requires mechanical cleaning of reactor or vacuum vessel for many years of operation</vt:lpstr>
      <vt:lpstr>Particle contamination</vt:lpstr>
      <vt:lpstr>Reactor plasma cleaning</vt:lpstr>
      <vt:lpstr>Pecvd reactor</vt:lpstr>
      <vt:lpstr>Pecvd reactor</vt:lpstr>
      <vt:lpstr>Pecvd reactor</vt:lpstr>
      <vt:lpstr>usability corial D250 / D250L</vt:lpstr>
      <vt:lpstr>Process control software</vt:lpstr>
      <vt:lpstr>Reprocessing software</vt:lpstr>
      <vt:lpstr>End point detection</vt:lpstr>
      <vt:lpstr>Corial D250 / D250L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Jean-Pierre ROCH</cp:lastModifiedBy>
  <cp:revision>20</cp:revision>
  <cp:lastPrinted>2018-07-10T10:05:16Z</cp:lastPrinted>
  <dcterms:created xsi:type="dcterms:W3CDTF">2018-07-10T09:29:41Z</dcterms:created>
  <dcterms:modified xsi:type="dcterms:W3CDTF">2018-09-05T15:29:45Z</dcterms:modified>
</cp:coreProperties>
</file>