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5" r:id="rId4"/>
    <p:sldId id="276" r:id="rId5"/>
    <p:sldId id="277" r:id="rId6"/>
    <p:sldId id="281" r:id="rId7"/>
    <p:sldId id="278" r:id="rId8"/>
    <p:sldId id="282" r:id="rId9"/>
    <p:sldId id="279" r:id="rId10"/>
    <p:sldId id="280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4972AB"/>
    <a:srgbClr val="E75326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9"/>
    <p:restoredTop sz="94665"/>
  </p:normalViewPr>
  <p:slideViewPr>
    <p:cSldViewPr>
      <p:cViewPr varScale="1">
        <p:scale>
          <a:sx n="125" d="100"/>
          <a:sy n="125" d="100"/>
        </p:scale>
        <p:origin x="168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7/18/18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7/18/18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C8F356-1699-194F-BB7F-C56E5BD83002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CONTROL OF STRESS</a:t>
            </a: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PECVD SYSTEMS</a:t>
            </a: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pecvd</a:t>
            </a:r>
            <a:r>
              <a:rPr lang="fr-FR" dirty="0"/>
              <a:t> stress control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790FBCF-868E-5846-B74A-916B1ABE4C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1" name="Espace réservé du contenu 44">
            <a:extLst>
              <a:ext uri="{FF2B5EF4-FFF2-40B4-BE49-F238E27FC236}">
                <a16:creationId xmlns:a16="http://schemas.microsoft.com/office/drawing/2014/main" id="{E5A8C6EA-DF74-F246-AB6B-D9BC333B5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87582"/>
              </p:ext>
            </p:extLst>
          </p:nvPr>
        </p:nvGraphicFramePr>
        <p:xfrm>
          <a:off x="474965" y="2190738"/>
          <a:ext cx="8229599" cy="1828800"/>
        </p:xfrm>
        <a:graphic>
          <a:graphicData uri="http://schemas.openxmlformats.org/drawingml/2006/table">
            <a:tbl>
              <a:tblPr firstRow="1" bandRow="1"/>
              <a:tblGrid>
                <a:gridCol w="171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="0" i="1" u="none" noProof="0" dirty="0" err="1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</a:t>
                      </a:r>
                      <a:endParaRPr lang="en-US" sz="1200" b="0" i="1" u="none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</a:p>
                    <a:p>
                      <a:pPr algn="ctr"/>
                      <a:r>
                        <a:rPr lang="en-US" sz="1200" b="0" i="1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(MPa)</a:t>
                      </a:r>
                      <a:endParaRPr lang="en-US" sz="1200" b="0" i="1" u="none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Deposition rate </a:t>
                      </a:r>
                      <a:r>
                        <a:rPr lang="en-US" sz="1200" b="0" i="1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  <a:endParaRPr lang="en-US" sz="1200" b="0" i="1" u="none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Refractive Index</a:t>
                      </a:r>
                      <a:endParaRPr lang="en-US" sz="1200" b="0" i="1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BOE rate</a:t>
                      </a:r>
                    </a:p>
                    <a:p>
                      <a:pPr algn="ctr"/>
                      <a:r>
                        <a:rPr lang="en-US" sz="1200" b="0" i="1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0" eaLnBrk="1" latinLnBrk="0" hangingPunct="1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-484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1.46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426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kern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-706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2.06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-365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2.07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1.91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74F8A30D-F24A-1F45-BF77-35A7004D7717}"/>
              </a:ext>
            </a:extLst>
          </p:cNvPr>
          <p:cNvSpPr txBox="1">
            <a:spLocks/>
          </p:cNvSpPr>
          <p:nvPr/>
        </p:nvSpPr>
        <p:spPr>
          <a:xfrm>
            <a:off x="581025" y="1347614"/>
            <a:ext cx="8086725" cy="5677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data showing the range of mechanical stress obtained with CORIAL PECVD</a:t>
            </a:r>
          </a:p>
        </p:txBody>
      </p:sp>
    </p:spTree>
    <p:extLst>
      <p:ext uri="{BB962C8B-B14F-4D97-AF65-F5344CB8AC3E}">
        <p14:creationId xmlns:p14="http://schemas.microsoft.com/office/powerpoint/2010/main" val="31076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pecvd</a:t>
            </a:r>
            <a:br>
              <a:rPr lang="fr-FR" dirty="0"/>
            </a:br>
            <a:r>
              <a:rPr lang="fr-FR" b="1" dirty="0"/>
              <a:t>stress control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Mechanical</a:t>
            </a:r>
            <a:r>
              <a:rPr lang="fr-FR" dirty="0"/>
              <a:t> stress </a:t>
            </a:r>
            <a:r>
              <a:rPr lang="fr-FR" dirty="0" err="1"/>
              <a:t>definition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PECVD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CE55FB-19A0-564E-99BA-130A4FDE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1" y="1491630"/>
            <a:ext cx="3947103" cy="13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A974B37-37A5-DE48-A458-8E012D39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1" y="2782763"/>
            <a:ext cx="3947103" cy="12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6">
            <a:extLst>
              <a:ext uri="{FF2B5EF4-FFF2-40B4-BE49-F238E27FC236}">
                <a16:creationId xmlns:a16="http://schemas.microsoft.com/office/drawing/2014/main" id="{EB120935-70DA-F147-A79C-03A9B25B8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64" y="1561783"/>
            <a:ext cx="1487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434342"/>
                </a:solidFill>
                <a:latin typeface="Lato"/>
                <a:ea typeface="굴림" pitchFamily="-112" charset="-127"/>
              </a:rPr>
              <a:t>Tensile</a:t>
            </a:r>
            <a:endParaRPr lang="en-US" sz="1800" b="1" dirty="0">
              <a:solidFill>
                <a:srgbClr val="434342"/>
              </a:solidFill>
              <a:latin typeface="Lato"/>
              <a:ea typeface="굴림" pitchFamily="-112" charset="-127"/>
            </a:endParaRP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44750568-28F4-B84F-A2C0-9BD75DA8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711" y="3573857"/>
            <a:ext cx="18639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434342"/>
                </a:solidFill>
                <a:latin typeface="Lato"/>
                <a:ea typeface="굴림" pitchFamily="-112" charset="-127"/>
              </a:rPr>
              <a:t>Compressive</a:t>
            </a:r>
            <a:endParaRPr lang="en-US" sz="1800" b="1" dirty="0">
              <a:solidFill>
                <a:srgbClr val="434342"/>
              </a:solidFill>
              <a:latin typeface="Lato"/>
              <a:ea typeface="굴림" pitchFamily="-112" charset="-12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A12278-D7FA-F749-9894-12DB21864EAC}"/>
              </a:ext>
            </a:extLst>
          </p:cNvPr>
          <p:cNvSpPr txBox="1"/>
          <p:nvPr/>
        </p:nvSpPr>
        <p:spPr>
          <a:xfrm>
            <a:off x="4549246" y="1491630"/>
            <a:ext cx="376608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‘Film density’ is lower 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than the normal value for a selected material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The stress is </a:t>
            </a: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‘tensile’ 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or </a:t>
            </a: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‘positive’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ED6290-78A2-1749-8CFA-2808AF20AA73}"/>
              </a:ext>
            </a:extLst>
          </p:cNvPr>
          <p:cNvSpPr txBox="1"/>
          <p:nvPr/>
        </p:nvSpPr>
        <p:spPr>
          <a:xfrm>
            <a:off x="4549246" y="2826779"/>
            <a:ext cx="3908955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‘Film density’ is higher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 than the normal value for a selected material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The stress is </a:t>
            </a: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‘compressive’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 or </a:t>
            </a:r>
            <a:r>
              <a:rPr lang="en-US" sz="1600" b="1" dirty="0">
                <a:solidFill>
                  <a:srgbClr val="434342"/>
                </a:solidFill>
                <a:latin typeface="Lato"/>
                <a:cs typeface="Arial" charset="0"/>
              </a:rPr>
              <a:t>‘negative’</a:t>
            </a:r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Mechanical</a:t>
            </a:r>
            <a:r>
              <a:rPr lang="fr-FR" dirty="0"/>
              <a:t> stress control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PECVD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476C65-F7D8-C141-9118-D04D98D52CC7}"/>
              </a:ext>
            </a:extLst>
          </p:cNvPr>
          <p:cNvSpPr txBox="1"/>
          <p:nvPr/>
        </p:nvSpPr>
        <p:spPr>
          <a:xfrm>
            <a:off x="563394" y="1944163"/>
            <a:ext cx="8131904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1800" b="1" dirty="0">
                <a:solidFill>
                  <a:srgbClr val="434342"/>
                </a:solidFill>
                <a:latin typeface="Lato"/>
                <a:cs typeface="Arial" charset="0"/>
              </a:rPr>
              <a:t>Mechanical stress in the PECVD films is driven by the film ‘density’ and therefore can be controlled by: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Composition of films, and hence process conditions (gas composition, pressure)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Ion bombardment of films during their growth</a:t>
            </a:r>
          </a:p>
        </p:txBody>
      </p:sp>
    </p:spTree>
    <p:extLst>
      <p:ext uri="{BB962C8B-B14F-4D97-AF65-F5344CB8AC3E}">
        <p14:creationId xmlns:p14="http://schemas.microsoft.com/office/powerpoint/2010/main" val="254680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 </a:t>
            </a:r>
            <a:r>
              <a:rPr lang="fr-FR" dirty="0" err="1"/>
              <a:t>bombardment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PECVD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0584FA-B411-E343-A594-549713B9320E}"/>
              </a:ext>
            </a:extLst>
          </p:cNvPr>
          <p:cNvSpPr txBox="1"/>
          <p:nvPr/>
        </p:nvSpPr>
        <p:spPr>
          <a:xfrm>
            <a:off x="264757" y="1682767"/>
            <a:ext cx="352698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434342"/>
                </a:solidFill>
                <a:latin typeface="Lato"/>
                <a:cs typeface="Arial" charset="0"/>
              </a:rPr>
              <a:t>Basic PECVD reactor: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>
              <a:solidFill>
                <a:srgbClr val="434342"/>
              </a:solidFill>
              <a:latin typeface="Lato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434342"/>
                </a:solidFill>
                <a:latin typeface="Lato"/>
                <a:cs typeface="Arial" charset="0"/>
              </a:rPr>
              <a:t>A 13.56 MHz voltage is applied between two electrodes. Electrons, accelerated by the high frequency electric field, ionize the molecules of gas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3179F9-486E-C44A-AEB7-1815401C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418" y="1184315"/>
            <a:ext cx="4192572" cy="30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11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 </a:t>
            </a:r>
            <a:r>
              <a:rPr lang="fr-FR" dirty="0" err="1"/>
              <a:t>bombardment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PECVD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F0535B-A9D0-2A43-B45B-0CD1098ED700}"/>
              </a:ext>
            </a:extLst>
          </p:cNvPr>
          <p:cNvSpPr txBox="1"/>
          <p:nvPr/>
        </p:nvSpPr>
        <p:spPr>
          <a:xfrm>
            <a:off x="395909" y="3313081"/>
            <a:ext cx="7680747" cy="15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hlink"/>
              </a:buClr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Depending on the process conditions (pressure, gas composition, RF power) plasma volume will become positively charged to the ground (plasma potential, </a:t>
            </a:r>
            <a:r>
              <a:rPr lang="en-US" sz="1600" dirty="0" err="1">
                <a:solidFill>
                  <a:srgbClr val="434342"/>
                </a:solidFill>
                <a:latin typeface="Lato"/>
                <a:cs typeface="Arial" charset="0"/>
              </a:rPr>
              <a:t>V</a:t>
            </a:r>
            <a:r>
              <a:rPr lang="en-US" sz="1600" baseline="-25000" dirty="0" err="1">
                <a:solidFill>
                  <a:srgbClr val="434342"/>
                </a:solidFill>
                <a:latin typeface="Lato"/>
                <a:cs typeface="Arial" charset="0"/>
              </a:rPr>
              <a:t>plasma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hlink"/>
              </a:buClr>
            </a:pP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If RF voltage is applied to the substrate holder, then the negative bias voltage will appear (</a:t>
            </a:r>
            <a:r>
              <a:rPr lang="en-US" sz="1600" dirty="0" err="1">
                <a:solidFill>
                  <a:srgbClr val="434342"/>
                </a:solidFill>
                <a:latin typeface="Lato"/>
                <a:cs typeface="Arial" charset="0"/>
              </a:rPr>
              <a:t>V</a:t>
            </a:r>
            <a:r>
              <a:rPr lang="en-US" sz="1600" baseline="-25000" dirty="0" err="1">
                <a:solidFill>
                  <a:srgbClr val="434342"/>
                </a:solidFill>
                <a:latin typeface="Lato"/>
                <a:cs typeface="Arial" charset="0"/>
              </a:rPr>
              <a:t>bias</a:t>
            </a:r>
            <a:r>
              <a:rPr lang="en-US" sz="1600" dirty="0">
                <a:solidFill>
                  <a:srgbClr val="434342"/>
                </a:solidFill>
                <a:latin typeface="Lato"/>
                <a:cs typeface="Arial" charset="0"/>
              </a:rPr>
              <a:t>).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chemeClr val="hlink"/>
              </a:buClr>
            </a:pPr>
            <a:r>
              <a:rPr lang="en-US" sz="1600" b="1" cap="small" dirty="0">
                <a:solidFill>
                  <a:srgbClr val="434342"/>
                </a:solidFill>
                <a:latin typeface="Lato"/>
                <a:cs typeface="Arial" charset="0"/>
              </a:rPr>
              <a:t>Energy of ions coming to the surface is: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hlink"/>
              </a:buClr>
            </a:pPr>
            <a:r>
              <a:rPr lang="en-US" sz="1600" b="1" cap="small" dirty="0">
                <a:solidFill>
                  <a:srgbClr val="E75326"/>
                </a:solidFill>
                <a:latin typeface="Lato"/>
                <a:cs typeface="Arial" charset="0"/>
              </a:rPr>
              <a:t>E = </a:t>
            </a:r>
            <a:r>
              <a:rPr lang="en-US" sz="1600" b="1" dirty="0">
                <a:solidFill>
                  <a:srgbClr val="E75326"/>
                </a:solidFill>
                <a:latin typeface="Lato"/>
                <a:cs typeface="Arial" charset="0"/>
              </a:rPr>
              <a:t>e</a:t>
            </a:r>
            <a:r>
              <a:rPr lang="en-US" sz="1600" b="1" cap="small" dirty="0">
                <a:solidFill>
                  <a:srgbClr val="E75326"/>
                </a:solidFill>
                <a:latin typeface="Lato"/>
                <a:cs typeface="Arial" charset="0"/>
              </a:rPr>
              <a:t> ∙ (</a:t>
            </a:r>
            <a:r>
              <a:rPr lang="en-US" sz="1600" b="1" cap="small" dirty="0" err="1">
                <a:solidFill>
                  <a:srgbClr val="E75326"/>
                </a:solidFill>
                <a:latin typeface="Lato"/>
                <a:cs typeface="Arial" charset="0"/>
              </a:rPr>
              <a:t>V</a:t>
            </a:r>
            <a:r>
              <a:rPr lang="en-US" sz="1600" b="1" cap="small" baseline="-25000" dirty="0" err="1">
                <a:solidFill>
                  <a:srgbClr val="E75326"/>
                </a:solidFill>
                <a:latin typeface="Lato"/>
                <a:cs typeface="Arial" charset="0"/>
              </a:rPr>
              <a:t>plasma</a:t>
            </a:r>
            <a:r>
              <a:rPr lang="en-US" sz="1600" b="1" cap="small" dirty="0">
                <a:solidFill>
                  <a:srgbClr val="E75326"/>
                </a:solidFill>
                <a:latin typeface="Lato"/>
                <a:cs typeface="Arial" charset="0"/>
              </a:rPr>
              <a:t> + </a:t>
            </a:r>
            <a:r>
              <a:rPr lang="en-US" sz="1600" b="1" cap="small" dirty="0" err="1">
                <a:solidFill>
                  <a:srgbClr val="E75326"/>
                </a:solidFill>
                <a:latin typeface="Lato"/>
                <a:cs typeface="Arial" charset="0"/>
              </a:rPr>
              <a:t>V</a:t>
            </a:r>
            <a:r>
              <a:rPr lang="en-US" sz="1600" b="1" cap="small" baseline="-25000" dirty="0" err="1">
                <a:solidFill>
                  <a:srgbClr val="E75326"/>
                </a:solidFill>
                <a:latin typeface="Lato"/>
                <a:cs typeface="Arial" charset="0"/>
              </a:rPr>
              <a:t>bias</a:t>
            </a:r>
            <a:r>
              <a:rPr lang="en-US" sz="1600" b="1" cap="small" dirty="0">
                <a:solidFill>
                  <a:srgbClr val="E75326"/>
                </a:solidFill>
                <a:latin typeface="Lato"/>
                <a:cs typeface="Arial" charset="0"/>
              </a:rPr>
              <a:t>)</a:t>
            </a:r>
          </a:p>
        </p:txBody>
      </p:sp>
      <p:pic>
        <p:nvPicPr>
          <p:cNvPr id="11" name="Picture 173" descr="RF">
            <a:extLst>
              <a:ext uri="{FF2B5EF4-FFF2-40B4-BE49-F238E27FC236}">
                <a16:creationId xmlns:a16="http://schemas.microsoft.com/office/drawing/2014/main" id="{9B00A709-E957-564E-961A-6D0A74A4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5486"/>
            <a:ext cx="3290162" cy="21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46DF2F4B-50FF-7D49-BAE5-E7AD3500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6" y="1023779"/>
            <a:ext cx="2945126" cy="3074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0070C0"/>
                </a:solidFill>
                <a:latin typeface="Lato"/>
              </a:rPr>
              <a:t>   RF Voltage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D067AD-BBBA-B747-9833-82860D6106A3}"/>
              </a:ext>
            </a:extLst>
          </p:cNvPr>
          <p:cNvSpPr txBox="1"/>
          <p:nvPr/>
        </p:nvSpPr>
        <p:spPr>
          <a:xfrm>
            <a:off x="3400522" y="912036"/>
            <a:ext cx="842742" cy="264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hlink"/>
              </a:buClr>
            </a:pPr>
            <a:r>
              <a:rPr lang="en-US" sz="1400" b="1" cap="small" dirty="0" err="1">
                <a:solidFill>
                  <a:srgbClr val="22A085"/>
                </a:solidFill>
                <a:latin typeface="Lato"/>
                <a:cs typeface="Arial" charset="0"/>
              </a:rPr>
              <a:t>V</a:t>
            </a:r>
            <a:r>
              <a:rPr lang="en-US" sz="1400" b="1" baseline="-25000" dirty="0" err="1">
                <a:solidFill>
                  <a:srgbClr val="22A085"/>
                </a:solidFill>
                <a:latin typeface="Lato"/>
                <a:cs typeface="Arial" charset="0"/>
              </a:rPr>
              <a:t>plasma</a:t>
            </a:r>
            <a:endParaRPr lang="en-US" sz="1400" b="1" baseline="-25000" dirty="0">
              <a:solidFill>
                <a:srgbClr val="22A085"/>
              </a:solidFill>
              <a:latin typeface="Lato"/>
              <a:cs typeface="Arial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CA3F86E-BB8E-194B-94EC-1F40109FB9EA}"/>
              </a:ext>
            </a:extLst>
          </p:cNvPr>
          <p:cNvCxnSpPr/>
          <p:nvPr/>
        </p:nvCxnSpPr>
        <p:spPr>
          <a:xfrm flipH="1">
            <a:off x="3476722" y="1145227"/>
            <a:ext cx="154370" cy="579117"/>
          </a:xfrm>
          <a:prstGeom prst="straightConnector1">
            <a:avLst/>
          </a:prstGeom>
          <a:ln w="28575">
            <a:solidFill>
              <a:srgbClr val="22A0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6">
            <a:extLst>
              <a:ext uri="{FF2B5EF4-FFF2-40B4-BE49-F238E27FC236}">
                <a16:creationId xmlns:a16="http://schemas.microsoft.com/office/drawing/2014/main" id="{D5D9F363-FB8A-A743-A1E7-CBE38FF502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58335" y="1015487"/>
            <a:ext cx="3433140" cy="2148805"/>
            <a:chOff x="439" y="1576"/>
            <a:chExt cx="3558" cy="2481"/>
          </a:xfrm>
        </p:grpSpPr>
        <p:pic>
          <p:nvPicPr>
            <p:cNvPr id="16" name="Picture 25" descr="cour">
              <a:extLst>
                <a:ext uri="{FF2B5EF4-FFF2-40B4-BE49-F238E27FC236}">
                  <a16:creationId xmlns:a16="http://schemas.microsoft.com/office/drawing/2014/main" id="{584156EA-DF10-1549-9BEC-43F3F418C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" y="1872"/>
              <a:ext cx="3201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C396FF7E-3DBC-2A47-A7FB-565D2562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1576"/>
              <a:ext cx="3392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Lato"/>
                </a:rPr>
                <a:t>   RF Voltage            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DC3A5D2B-2872-EA4D-ACB2-E9F0BD370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3702"/>
              <a:ext cx="3392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Lato"/>
                </a:rPr>
                <a:t>   Time (sec)                     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E2004A06-2A0D-9446-A0E1-62E3BA962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496" y="2596"/>
              <a:ext cx="222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Lato"/>
                </a:rPr>
                <a:t>    RF voltage (V)        </a:t>
              </a:r>
            </a:p>
          </p:txBody>
        </p:sp>
      </p:grpSp>
      <p:sp>
        <p:nvSpPr>
          <p:cNvPr id="20" name="Line 22">
            <a:extLst>
              <a:ext uri="{FF2B5EF4-FFF2-40B4-BE49-F238E27FC236}">
                <a16:creationId xmlns:a16="http://schemas.microsoft.com/office/drawing/2014/main" id="{775574F8-C54E-8942-9866-100516579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9822" y="2053399"/>
            <a:ext cx="2574381" cy="0"/>
          </a:xfrm>
          <a:prstGeom prst="line">
            <a:avLst/>
          </a:prstGeom>
          <a:noFill/>
          <a:ln w="57150">
            <a:solidFill>
              <a:srgbClr val="E74D18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400" cap="small" dirty="0">
              <a:solidFill>
                <a:srgbClr val="E74D18"/>
              </a:solidFill>
              <a:latin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0BF0783-B0E6-B549-9FF0-25928FA95543}"/>
              </a:ext>
            </a:extLst>
          </p:cNvPr>
          <p:cNvSpPr txBox="1"/>
          <p:nvPr/>
        </p:nvSpPr>
        <p:spPr>
          <a:xfrm>
            <a:off x="4404688" y="3029026"/>
            <a:ext cx="115062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hlink"/>
              </a:buClr>
            </a:pPr>
            <a:r>
              <a:rPr lang="en-US" sz="1400" b="1" cap="small" dirty="0" err="1">
                <a:solidFill>
                  <a:srgbClr val="E74D18"/>
                </a:solidFill>
                <a:latin typeface="Lato"/>
                <a:cs typeface="Arial" charset="0"/>
              </a:rPr>
              <a:t>V</a:t>
            </a:r>
            <a:r>
              <a:rPr lang="en-US" sz="1400" b="1" baseline="-25000" dirty="0" err="1">
                <a:solidFill>
                  <a:srgbClr val="E74D18"/>
                </a:solidFill>
                <a:latin typeface="Lato"/>
                <a:cs typeface="Arial" charset="0"/>
              </a:rPr>
              <a:t>bias</a:t>
            </a:r>
            <a:endParaRPr lang="en-US" sz="1400" b="1" baseline="-25000" dirty="0">
              <a:solidFill>
                <a:srgbClr val="E74D18"/>
              </a:solidFill>
              <a:latin typeface="Lato"/>
              <a:cs typeface="Arial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4801D0-9930-0B49-8AF0-9C7C3E063C50}"/>
              </a:ext>
            </a:extLst>
          </p:cNvPr>
          <p:cNvCxnSpPr/>
          <p:nvPr/>
        </p:nvCxnSpPr>
        <p:spPr>
          <a:xfrm flipV="1">
            <a:off x="5160645" y="2196351"/>
            <a:ext cx="373380" cy="878396"/>
          </a:xfrm>
          <a:prstGeom prst="straightConnector1">
            <a:avLst/>
          </a:prstGeom>
          <a:ln w="28575">
            <a:solidFill>
              <a:srgbClr val="E74D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CORIAL </a:t>
            </a:r>
            <a:r>
              <a:rPr lang="fr-FR" dirty="0" err="1"/>
              <a:t>Symmetrical</a:t>
            </a:r>
            <a:r>
              <a:rPr lang="fr-FR" dirty="0"/>
              <a:t> Design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A8C987-6483-754B-8F44-D3B7DFDDDCCD}"/>
              </a:ext>
            </a:extLst>
          </p:cNvPr>
          <p:cNvSpPr txBox="1"/>
          <p:nvPr/>
        </p:nvSpPr>
        <p:spPr>
          <a:xfrm>
            <a:off x="222055" y="948898"/>
            <a:ext cx="3991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Cathode area</a:t>
            </a:r>
          </a:p>
          <a:p>
            <a:pPr algn="ctr"/>
            <a:r>
              <a:rPr lang="en-US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=</a:t>
            </a:r>
          </a:p>
          <a:p>
            <a:pPr algn="ctr"/>
            <a:r>
              <a:rPr lang="en-US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Anode area</a:t>
            </a:r>
          </a:p>
        </p:txBody>
      </p:sp>
      <p:pic>
        <p:nvPicPr>
          <p:cNvPr id="9" name="Image 8" descr="PB25-PWP.jpg">
            <a:extLst>
              <a:ext uri="{FF2B5EF4-FFF2-40B4-BE49-F238E27FC236}">
                <a16:creationId xmlns:a16="http://schemas.microsoft.com/office/drawing/2014/main" id="{86E8D0FB-BC3E-9D4B-93C0-A0186F02C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" y="2573864"/>
            <a:ext cx="4410130" cy="12460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878577-8FEF-2044-8FBE-788ADDF71634}"/>
              </a:ext>
            </a:extLst>
          </p:cNvPr>
          <p:cNvSpPr txBox="1"/>
          <p:nvPr/>
        </p:nvSpPr>
        <p:spPr>
          <a:xfrm>
            <a:off x="4644573" y="609023"/>
            <a:ext cx="450895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Due to the similarity of cathode and anode areas in case of CORIAL reactor, the </a:t>
            </a:r>
            <a:r>
              <a:rPr lang="en-US" sz="14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1400" baseline="-250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plasma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value becomes high.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Simultaneously, no </a:t>
            </a:r>
            <a:r>
              <a:rPr lang="en-US" sz="14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1400" baseline="-250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bias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is created on the substrate holder.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As a result,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Ion energy is equal to</a:t>
            </a:r>
          </a:p>
          <a:p>
            <a:pPr algn="ctr">
              <a:spcBef>
                <a:spcPts val="600"/>
              </a:spcBef>
            </a:pPr>
            <a:r>
              <a:rPr lang="en-US" sz="20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e∙V</a:t>
            </a:r>
            <a:r>
              <a:rPr lang="en-US" sz="2000" baseline="-250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plasma</a:t>
            </a:r>
            <a:endParaRPr lang="en-US" sz="2000" baseline="-250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Depending on process conditions </a:t>
            </a:r>
          </a:p>
          <a:p>
            <a:pPr algn="ctr">
              <a:spcBef>
                <a:spcPts val="600"/>
              </a:spcBef>
            </a:pPr>
            <a:r>
              <a:rPr lang="en-US" sz="2000" dirty="0" err="1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000" baseline="-25000" dirty="0" err="1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plasma</a:t>
            </a:r>
            <a:r>
              <a:rPr lang="en-US" sz="2000" baseline="-250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can reach several hundreds Volt,</a:t>
            </a:r>
            <a:endParaRPr lang="en-US" sz="14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rgbClr val="E75326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thus providing necessary bombardment for </a:t>
            </a:r>
          </a:p>
          <a:p>
            <a:pPr algn="ctr">
              <a:spcBef>
                <a:spcPts val="600"/>
              </a:spcBef>
            </a:pPr>
            <a:r>
              <a:rPr lang="en-US" sz="1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stress control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3A05DF8-D0F1-3645-AF06-574150CF0738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8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err="1"/>
              <a:t>Corial</a:t>
            </a:r>
            <a:r>
              <a:rPr lang="fr-FR" sz="2000" dirty="0"/>
              <a:t> </a:t>
            </a:r>
            <a:r>
              <a:rPr lang="fr-FR" sz="2000" dirty="0" err="1"/>
              <a:t>pecvd</a:t>
            </a:r>
            <a:r>
              <a:rPr lang="fr-FR" sz="2000" dirty="0"/>
              <a:t> </a:t>
            </a:r>
            <a:r>
              <a:rPr lang="fr-FR" sz="2000" dirty="0" err="1"/>
              <a:t>reactor</a:t>
            </a:r>
            <a:r>
              <a:rPr lang="fr-FR" sz="2000" dirty="0"/>
              <a:t> vs. Standard </a:t>
            </a:r>
            <a:r>
              <a:rPr lang="fr-FR" sz="2000" dirty="0" err="1"/>
              <a:t>pecvd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8D4815E0-9E17-3E4C-BA1F-924435855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761" y="2419429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F4B2B33C-EB42-5A4D-AA71-30D5165BB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73" y="1887616"/>
            <a:ext cx="2709863" cy="1155700"/>
          </a:xfrm>
          <a:prstGeom prst="rect">
            <a:avLst/>
          </a:prstGeom>
          <a:solidFill>
            <a:srgbClr val="D4E5F7"/>
          </a:solidFill>
          <a:ln w="76200">
            <a:solidFill>
              <a:srgbClr val="191919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/>
          </a:p>
        </p:txBody>
      </p:sp>
      <p:sp>
        <p:nvSpPr>
          <p:cNvPr id="10" name="Line 320">
            <a:extLst>
              <a:ext uri="{FF2B5EF4-FFF2-40B4-BE49-F238E27FC236}">
                <a16:creationId xmlns:a16="http://schemas.microsoft.com/office/drawing/2014/main" id="{A9DA7300-304B-9E4C-81EE-16B960B4C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536" y="2240041"/>
            <a:ext cx="1566863" cy="1588"/>
          </a:xfrm>
          <a:prstGeom prst="line">
            <a:avLst/>
          </a:prstGeom>
          <a:noFill/>
          <a:ln w="1158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1" name="Line 321">
            <a:extLst>
              <a:ext uri="{FF2B5EF4-FFF2-40B4-BE49-F238E27FC236}">
                <a16:creationId xmlns:a16="http://schemas.microsoft.com/office/drawing/2014/main" id="{2868448E-2024-F045-9E13-4F9B0F9CF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648" y="2697241"/>
            <a:ext cx="1566863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" name="Rectangle 322">
            <a:extLst>
              <a:ext uri="{FF2B5EF4-FFF2-40B4-BE49-F238E27FC236}">
                <a16:creationId xmlns:a16="http://schemas.microsoft.com/office/drawing/2014/main" id="{427E8DD7-4FCA-AA42-8E61-EF948912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98" y="1783979"/>
            <a:ext cx="176213" cy="411611"/>
          </a:xfrm>
          <a:prstGeom prst="rect">
            <a:avLst/>
          </a:prstGeom>
          <a:solidFill>
            <a:srgbClr val="D5F3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" name="Line 323">
            <a:extLst>
              <a:ext uri="{FF2B5EF4-FFF2-40B4-BE49-F238E27FC236}">
                <a16:creationId xmlns:a16="http://schemas.microsoft.com/office/drawing/2014/main" id="{E7BD6C95-9BEF-EE4C-BEC7-40D58FB571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748" y="1783979"/>
            <a:ext cx="1588" cy="484636"/>
          </a:xfrm>
          <a:prstGeom prst="line">
            <a:avLst/>
          </a:prstGeom>
          <a:noFill/>
          <a:ln w="682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41">
            <a:extLst>
              <a:ext uri="{FF2B5EF4-FFF2-40B4-BE49-F238E27FC236}">
                <a16:creationId xmlns:a16="http://schemas.microsoft.com/office/drawing/2014/main" id="{5D91E43B-1908-4A40-9413-5D5E3241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132" y="3062367"/>
            <a:ext cx="872426" cy="134936"/>
          </a:xfrm>
          <a:prstGeom prst="rect">
            <a:avLst/>
          </a:prstGeom>
          <a:solidFill>
            <a:schemeClr val="tx2"/>
          </a:solidFill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5" name="Rectangle 342">
            <a:extLst>
              <a:ext uri="{FF2B5EF4-FFF2-40B4-BE49-F238E27FC236}">
                <a16:creationId xmlns:a16="http://schemas.microsoft.com/office/drawing/2014/main" id="{A5039912-6C5F-D14B-BF9F-0E0DAB63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621" y="2988811"/>
            <a:ext cx="819150" cy="243877"/>
          </a:xfrm>
          <a:prstGeom prst="rect">
            <a:avLst/>
          </a:prstGeom>
          <a:solidFill>
            <a:srgbClr val="D4E5F7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" name="Text Box 413">
            <a:extLst>
              <a:ext uri="{FF2B5EF4-FFF2-40B4-BE49-F238E27FC236}">
                <a16:creationId xmlns:a16="http://schemas.microsoft.com/office/drawing/2014/main" id="{1669E0F4-1F39-464A-8F5B-04C34BA23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82" y="3419477"/>
            <a:ext cx="45365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 dirty="0">
                <a:solidFill>
                  <a:srgbClr val="E75326"/>
                </a:solidFill>
              </a:rPr>
              <a:t>Anode area &gt;&gt; Cathode area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Self bias voltage on cathode (V</a:t>
            </a:r>
            <a:r>
              <a:rPr lang="en-US" sz="1100" baseline="-25000" dirty="0">
                <a:solidFill>
                  <a:srgbClr val="434342"/>
                </a:solidFill>
              </a:rPr>
              <a:t>DC</a:t>
            </a:r>
            <a:r>
              <a:rPr lang="en-US" sz="1100" dirty="0">
                <a:solidFill>
                  <a:srgbClr val="434342"/>
                </a:solidFill>
              </a:rPr>
              <a:t>) &gt;&gt; 100 V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Mean plasma potential = (V</a:t>
            </a:r>
            <a:r>
              <a:rPr lang="en-US" sz="1100" baseline="-25000" dirty="0">
                <a:solidFill>
                  <a:srgbClr val="434342"/>
                </a:solidFill>
              </a:rPr>
              <a:t>RF</a:t>
            </a:r>
            <a:r>
              <a:rPr lang="en-US" sz="1100" dirty="0">
                <a:solidFill>
                  <a:srgbClr val="434342"/>
                </a:solidFill>
              </a:rPr>
              <a:t> – V</a:t>
            </a:r>
            <a:r>
              <a:rPr lang="en-US" sz="1100" baseline="-25000" dirty="0">
                <a:solidFill>
                  <a:srgbClr val="434342"/>
                </a:solidFill>
              </a:rPr>
              <a:t>DC</a:t>
            </a:r>
            <a:r>
              <a:rPr lang="en-US" sz="1100" dirty="0">
                <a:solidFill>
                  <a:srgbClr val="434342"/>
                </a:solidFill>
              </a:rPr>
              <a:t>)/2 (≈ few Volts)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Low energy ion bombardment on wafers sitting on the anode (ground)</a:t>
            </a:r>
          </a:p>
        </p:txBody>
      </p:sp>
      <p:sp>
        <p:nvSpPr>
          <p:cNvPr id="17" name="Text Box 413">
            <a:extLst>
              <a:ext uri="{FF2B5EF4-FFF2-40B4-BE49-F238E27FC236}">
                <a16:creationId xmlns:a16="http://schemas.microsoft.com/office/drawing/2014/main" id="{F00A274F-4ACB-894A-A87F-94748A911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52" y="3419477"/>
            <a:ext cx="367240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 dirty="0">
                <a:solidFill>
                  <a:srgbClr val="E75326"/>
                </a:solidFill>
              </a:rPr>
              <a:t>Anode area = Cathode area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Self bias voltage on cathode (V</a:t>
            </a:r>
            <a:r>
              <a:rPr lang="en-US" sz="1100" baseline="-25000" dirty="0">
                <a:solidFill>
                  <a:srgbClr val="434342"/>
                </a:solidFill>
              </a:rPr>
              <a:t>DC</a:t>
            </a:r>
            <a:r>
              <a:rPr lang="en-US" sz="1100" dirty="0">
                <a:solidFill>
                  <a:srgbClr val="434342"/>
                </a:solidFill>
              </a:rPr>
              <a:t>) = 0V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Mean plasma potential = V</a:t>
            </a:r>
            <a:r>
              <a:rPr lang="en-US" sz="1100" baseline="-25000" dirty="0">
                <a:solidFill>
                  <a:srgbClr val="434342"/>
                </a:solidFill>
              </a:rPr>
              <a:t>RF </a:t>
            </a:r>
            <a:r>
              <a:rPr lang="en-US" sz="1100" dirty="0">
                <a:solidFill>
                  <a:srgbClr val="434342"/>
                </a:solidFill>
              </a:rPr>
              <a:t>/ 2 (Few hundred volts)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2"/>
                </a:solidFill>
              </a:rPr>
              <a:t>High energy ion bombardment on wafers sitting on anode</a:t>
            </a:r>
          </a:p>
        </p:txBody>
      </p:sp>
      <p:grpSp>
        <p:nvGrpSpPr>
          <p:cNvPr id="18" name="Grouper 70">
            <a:extLst>
              <a:ext uri="{FF2B5EF4-FFF2-40B4-BE49-F238E27FC236}">
                <a16:creationId xmlns:a16="http://schemas.microsoft.com/office/drawing/2014/main" id="{AD0C7726-0C08-D54E-B1BC-9CB04B29F112}"/>
              </a:ext>
            </a:extLst>
          </p:cNvPr>
          <p:cNvGrpSpPr/>
          <p:nvPr/>
        </p:nvGrpSpPr>
        <p:grpSpPr>
          <a:xfrm>
            <a:off x="2989511" y="1793801"/>
            <a:ext cx="2565675" cy="1268565"/>
            <a:chOff x="2925440" y="1682369"/>
            <a:chExt cx="2565675" cy="1268565"/>
          </a:xfrm>
        </p:grpSpPr>
        <p:sp>
          <p:nvSpPr>
            <p:cNvPr id="19" name="Text Box 1">
              <a:extLst>
                <a:ext uri="{FF2B5EF4-FFF2-40B4-BE49-F238E27FC236}">
                  <a16:creationId xmlns:a16="http://schemas.microsoft.com/office/drawing/2014/main" id="{2CBCBDB6-85A2-4347-9F8C-4DE6B3984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925" y="1682369"/>
              <a:ext cx="1728190" cy="12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</a:p>
            <a:p>
              <a:pPr algn="ctr">
                <a:lnSpc>
                  <a:spcPct val="110000"/>
                </a:lnSpc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(13.56 MHz)</a:t>
              </a:r>
            </a:p>
            <a:p>
              <a:pPr algn="ctr">
                <a:lnSpc>
                  <a:spcPct val="110000"/>
                </a:lnSpc>
                <a:buClrTx/>
                <a:buFontTx/>
                <a:buNone/>
              </a:pPr>
              <a:endParaRPr lang="fr-FR" altLang="fr-FR" sz="1400" b="1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  <a:spcBef>
                  <a:spcPts val="1500"/>
                </a:spcBef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Anode</a:t>
              </a:r>
            </a:p>
          </p:txBody>
        </p:sp>
        <p:cxnSp>
          <p:nvCxnSpPr>
            <p:cNvPr id="20" name="Connecteur en angle 19">
              <a:extLst>
                <a:ext uri="{FF2B5EF4-FFF2-40B4-BE49-F238E27FC236}">
                  <a16:creationId xmlns:a16="http://schemas.microsoft.com/office/drawing/2014/main" id="{A1F08346-E96B-E042-AC31-25D7D7E01446}"/>
                </a:ext>
              </a:extLst>
            </p:cNvPr>
            <p:cNvCxnSpPr/>
            <p:nvPr/>
          </p:nvCxnSpPr>
          <p:spPr>
            <a:xfrm rot="10800000" flipV="1">
              <a:off x="2925440" y="1878352"/>
              <a:ext cx="1142504" cy="250256"/>
            </a:xfrm>
            <a:prstGeom prst="bentConnector3">
              <a:avLst>
                <a:gd name="adj1" fmla="val 25838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0">
              <a:extLst>
                <a:ext uri="{FF2B5EF4-FFF2-40B4-BE49-F238E27FC236}">
                  <a16:creationId xmlns:a16="http://schemas.microsoft.com/office/drawing/2014/main" id="{652DE39C-E985-8940-9071-0734C7D76E86}"/>
                </a:ext>
              </a:extLst>
            </p:cNvPr>
            <p:cNvCxnSpPr/>
            <p:nvPr/>
          </p:nvCxnSpPr>
          <p:spPr>
            <a:xfrm rot="10800000">
              <a:off x="2933165" y="2585808"/>
              <a:ext cx="1134780" cy="195120"/>
            </a:xfrm>
            <a:prstGeom prst="bentConnector3">
              <a:avLst>
                <a:gd name="adj1" fmla="val 26125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ngle 21">
              <a:extLst>
                <a:ext uri="{FF2B5EF4-FFF2-40B4-BE49-F238E27FC236}">
                  <a16:creationId xmlns:a16="http://schemas.microsoft.com/office/drawing/2014/main" id="{7DB80577-1594-244C-A3E1-9B87DD9F0FE9}"/>
                </a:ext>
              </a:extLst>
            </p:cNvPr>
            <p:cNvCxnSpPr>
              <a:endCxn id="39" idx="4"/>
            </p:cNvCxnSpPr>
            <p:nvPr/>
          </p:nvCxnSpPr>
          <p:spPr>
            <a:xfrm rot="10800000" flipV="1">
              <a:off x="3028683" y="2841857"/>
              <a:ext cx="1039263" cy="109077"/>
            </a:xfrm>
            <a:prstGeom prst="bentConnector4">
              <a:avLst>
                <a:gd name="adj1" fmla="val 28870"/>
                <a:gd name="adj2" fmla="val 309577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28">
            <a:extLst>
              <a:ext uri="{FF2B5EF4-FFF2-40B4-BE49-F238E27FC236}">
                <a16:creationId xmlns:a16="http://schemas.microsoft.com/office/drawing/2014/main" id="{1A462FAD-CE83-E048-AC98-8E94B66E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73" y="1004632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4972AB"/>
                </a:solidFill>
              </a:rPr>
              <a:t>Standard PECVD</a:t>
            </a:r>
          </a:p>
        </p:txBody>
      </p:sp>
      <p:grpSp>
        <p:nvGrpSpPr>
          <p:cNvPr id="24" name="Grouper 6">
            <a:extLst>
              <a:ext uri="{FF2B5EF4-FFF2-40B4-BE49-F238E27FC236}">
                <a16:creationId xmlns:a16="http://schemas.microsoft.com/office/drawing/2014/main" id="{58411DE7-019C-B94E-A5D9-B7A67CE97D89}"/>
              </a:ext>
            </a:extLst>
          </p:cNvPr>
          <p:cNvGrpSpPr/>
          <p:nvPr/>
        </p:nvGrpSpPr>
        <p:grpSpPr>
          <a:xfrm>
            <a:off x="5624711" y="928432"/>
            <a:ext cx="2971800" cy="2304256"/>
            <a:chOff x="5560640" y="1268760"/>
            <a:chExt cx="2971800" cy="2304256"/>
          </a:xfrm>
        </p:grpSpPr>
        <p:sp>
          <p:nvSpPr>
            <p:cNvPr id="25" name="Rectangle 357">
              <a:extLst>
                <a:ext uri="{FF2B5EF4-FFF2-40B4-BE49-F238E27FC236}">
                  <a16:creationId xmlns:a16="http://schemas.microsoft.com/office/drawing/2014/main" id="{B3110534-C939-D04C-ACCC-6687A71F2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048" y="2227944"/>
              <a:ext cx="2709863" cy="1155700"/>
            </a:xfrm>
            <a:prstGeom prst="rect">
              <a:avLst/>
            </a:prstGeom>
            <a:solidFill>
              <a:srgbClr val="D4E5F7"/>
            </a:solidFill>
            <a:ln w="7620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 dirty="0"/>
            </a:p>
          </p:txBody>
        </p:sp>
        <p:sp>
          <p:nvSpPr>
            <p:cNvPr id="26" name="Line 359">
              <a:extLst>
                <a:ext uri="{FF2B5EF4-FFF2-40B4-BE49-F238E27FC236}">
                  <a16:creationId xmlns:a16="http://schemas.microsoft.com/office/drawing/2014/main" id="{CFD3E5FE-1FC4-444F-A699-89538329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0257" y="2654982"/>
              <a:ext cx="1566863" cy="1173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7" name="Line 360">
              <a:extLst>
                <a:ext uri="{FF2B5EF4-FFF2-40B4-BE49-F238E27FC236}">
                  <a16:creationId xmlns:a16="http://schemas.microsoft.com/office/drawing/2014/main" id="{2A005248-B741-FC47-8396-3420C1DD7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8449" y="2961369"/>
              <a:ext cx="1595438" cy="1173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8" name="Rectangle 361">
              <a:extLst>
                <a:ext uri="{FF2B5EF4-FFF2-40B4-BE49-F238E27FC236}">
                  <a16:creationId xmlns:a16="http://schemas.microsoft.com/office/drawing/2014/main" id="{99C94E2A-2E83-2342-B5A4-1FEE4F3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573" y="2124307"/>
              <a:ext cx="176213" cy="484636"/>
            </a:xfrm>
            <a:prstGeom prst="rect">
              <a:avLst/>
            </a:prstGeom>
            <a:solidFill>
              <a:srgbClr val="D5F3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9" name="Line 362">
              <a:extLst>
                <a:ext uri="{FF2B5EF4-FFF2-40B4-BE49-F238E27FC236}">
                  <a16:creationId xmlns:a16="http://schemas.microsoft.com/office/drawing/2014/main" id="{6509525E-278D-D640-A601-92742A97B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6648" y="2131216"/>
              <a:ext cx="0" cy="507889"/>
            </a:xfrm>
            <a:prstGeom prst="line">
              <a:avLst/>
            </a:prstGeom>
            <a:noFill/>
            <a:ln w="682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30" name="Grouper 28">
              <a:extLst>
                <a:ext uri="{FF2B5EF4-FFF2-40B4-BE49-F238E27FC236}">
                  <a16:creationId xmlns:a16="http://schemas.microsoft.com/office/drawing/2014/main" id="{F5F15DB7-5AF0-D946-A6F2-F56ADD03B558}"/>
                </a:ext>
              </a:extLst>
            </p:cNvPr>
            <p:cNvGrpSpPr/>
            <p:nvPr/>
          </p:nvGrpSpPr>
          <p:grpSpPr>
            <a:xfrm>
              <a:off x="6775231" y="3293618"/>
              <a:ext cx="872426" cy="279398"/>
              <a:chOff x="6912796" y="3476450"/>
              <a:chExt cx="872426" cy="857417"/>
            </a:xfrm>
            <a:solidFill>
              <a:srgbClr val="A9CCEE"/>
            </a:solidFill>
          </p:grpSpPr>
          <p:sp>
            <p:nvSpPr>
              <p:cNvPr id="34" name="Rectangle 365">
                <a:extLst>
                  <a:ext uri="{FF2B5EF4-FFF2-40B4-BE49-F238E27FC236}">
                    <a16:creationId xmlns:a16="http://schemas.microsoft.com/office/drawing/2014/main" id="{60D9FD49-02A9-5941-B123-6347800BC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796" y="3752851"/>
                <a:ext cx="872426" cy="477079"/>
              </a:xfrm>
              <a:prstGeom prst="rect">
                <a:avLst/>
              </a:prstGeom>
              <a:grpFill/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100"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35" name="Rectangle 366">
                <a:extLst>
                  <a:ext uri="{FF2B5EF4-FFF2-40B4-BE49-F238E27FC236}">
                    <a16:creationId xmlns:a16="http://schemas.microsoft.com/office/drawing/2014/main" id="{D7DFA5FF-0155-EA40-8CCA-4FAB0F113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274" y="3476450"/>
                <a:ext cx="819291" cy="857417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100"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31" name="Rectangle 381">
              <a:extLst>
                <a:ext uri="{FF2B5EF4-FFF2-40B4-BE49-F238E27FC236}">
                  <a16:creationId xmlns:a16="http://schemas.microsoft.com/office/drawing/2014/main" id="{8E92E588-6FB1-2141-9666-0736EA1C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448" y="2596244"/>
              <a:ext cx="1584326" cy="419099"/>
            </a:xfrm>
            <a:prstGeom prst="rect">
              <a:avLst/>
            </a:prstGeom>
            <a:noFill/>
            <a:ln w="38100">
              <a:solidFill>
                <a:srgbClr val="08176C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2" name="Line 391">
              <a:extLst>
                <a:ext uri="{FF2B5EF4-FFF2-40B4-BE49-F238E27FC236}">
                  <a16:creationId xmlns:a16="http://schemas.microsoft.com/office/drawing/2014/main" id="{D0DDFE45-F413-974F-83C7-8E0DC289C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3998" y="2804207"/>
              <a:ext cx="1687513" cy="0"/>
            </a:xfrm>
            <a:prstGeom prst="line">
              <a:avLst/>
            </a:prstGeom>
            <a:noFill/>
            <a:ln w="38100">
              <a:solidFill>
                <a:srgbClr val="D4E5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100"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48F9E172-D97E-D24C-8CB8-75C5BF68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40" y="1268760"/>
              <a:ext cx="2971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4972AB"/>
                  </a:solidFill>
                </a:rPr>
                <a:t>CORIAL Pressurized Reactor</a:t>
              </a:r>
            </a:p>
          </p:txBody>
        </p:sp>
      </p:grpSp>
      <p:grpSp>
        <p:nvGrpSpPr>
          <p:cNvPr id="36" name="Grouper 73">
            <a:extLst>
              <a:ext uri="{FF2B5EF4-FFF2-40B4-BE49-F238E27FC236}">
                <a16:creationId xmlns:a16="http://schemas.microsoft.com/office/drawing/2014/main" id="{E378FFCD-AB09-F44E-8716-9B2D21B75A2E}"/>
              </a:ext>
            </a:extLst>
          </p:cNvPr>
          <p:cNvGrpSpPr/>
          <p:nvPr/>
        </p:nvGrpSpPr>
        <p:grpSpPr>
          <a:xfrm>
            <a:off x="5270796" y="1972398"/>
            <a:ext cx="1111723" cy="919963"/>
            <a:chOff x="5206725" y="1860966"/>
            <a:chExt cx="1111723" cy="919963"/>
          </a:xfrm>
        </p:grpSpPr>
        <p:cxnSp>
          <p:nvCxnSpPr>
            <p:cNvPr id="37" name="Connecteur en angle 36">
              <a:extLst>
                <a:ext uri="{FF2B5EF4-FFF2-40B4-BE49-F238E27FC236}">
                  <a16:creationId xmlns:a16="http://schemas.microsoft.com/office/drawing/2014/main" id="{69EBA658-3C4F-214B-A6E2-86D10DBE8DD8}"/>
                </a:ext>
              </a:extLst>
            </p:cNvPr>
            <p:cNvCxnSpPr/>
            <p:nvPr/>
          </p:nvCxnSpPr>
          <p:spPr>
            <a:xfrm>
              <a:off x="5210449" y="1860966"/>
              <a:ext cx="1107999" cy="312731"/>
            </a:xfrm>
            <a:prstGeom prst="bentConnector3">
              <a:avLst>
                <a:gd name="adj1" fmla="val 30897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5EC3E03F-9E18-9541-B397-26CA229CF917}"/>
                </a:ext>
              </a:extLst>
            </p:cNvPr>
            <p:cNvCxnSpPr/>
            <p:nvPr/>
          </p:nvCxnSpPr>
          <p:spPr>
            <a:xfrm flipV="1">
              <a:off x="5206725" y="2510783"/>
              <a:ext cx="1111723" cy="270146"/>
            </a:xfrm>
            <a:prstGeom prst="bentConnector3">
              <a:avLst>
                <a:gd name="adj1" fmla="val 29825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C74EFC9A-F308-7E4B-8467-C9144BD740E6}"/>
              </a:ext>
            </a:extLst>
          </p:cNvPr>
          <p:cNvSpPr/>
          <p:nvPr/>
        </p:nvSpPr>
        <p:spPr>
          <a:xfrm>
            <a:off x="2997235" y="2953290"/>
            <a:ext cx="191036" cy="10907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FF2AE5CA-1334-6C47-A7AC-CE4C72C225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06DFD8-95D0-D749-A355-8882624D0672}"/>
              </a:ext>
            </a:extLst>
          </p:cNvPr>
          <p:cNvSpPr txBox="1"/>
          <p:nvPr/>
        </p:nvSpPr>
        <p:spPr>
          <a:xfrm>
            <a:off x="0" y="90429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72AB"/>
                </a:solidFill>
              </a:rPr>
              <a:t>Stress controlled in a wide range by RF power, </a:t>
            </a:r>
            <a:r>
              <a:rPr lang="en-US" sz="2400" dirty="0" err="1">
                <a:solidFill>
                  <a:srgbClr val="4972AB"/>
                </a:solidFill>
              </a:rPr>
              <a:t>Ar</a:t>
            </a:r>
            <a:r>
              <a:rPr lang="en-US" sz="2400" dirty="0">
                <a:solidFill>
                  <a:srgbClr val="4972AB"/>
                </a:solidFill>
              </a:rPr>
              <a:t> flow rate and gas mixture in a very simple and reproducible manner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1CF1CD-A985-C549-8B7D-7F10F202CB9A}"/>
              </a:ext>
            </a:extLst>
          </p:cNvPr>
          <p:cNvSpPr txBox="1"/>
          <p:nvPr/>
        </p:nvSpPr>
        <p:spPr>
          <a:xfrm>
            <a:off x="134399" y="4254356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Si</a:t>
            </a:r>
            <a:r>
              <a:rPr lang="en-US" sz="1100" baseline="-25000" dirty="0" err="1">
                <a:solidFill>
                  <a:srgbClr val="E75326"/>
                </a:solidFill>
                <a:cs typeface="Arial" panose="020B0604020202020204" pitchFamily="34" charset="0"/>
              </a:rPr>
              <a:t>x</a:t>
            </a:r>
            <a:r>
              <a:rPr lang="en-US" sz="1100" dirty="0" err="1">
                <a:solidFill>
                  <a:srgbClr val="E74D18"/>
                </a:solidFill>
              </a:rPr>
              <a:t>N</a:t>
            </a:r>
            <a:r>
              <a:rPr lang="en-US" sz="1100" baseline="-25000" dirty="0" err="1">
                <a:solidFill>
                  <a:srgbClr val="E75326"/>
                </a:solidFill>
                <a:cs typeface="Arial" panose="020B0604020202020204" pitchFamily="34" charset="0"/>
              </a:rPr>
              <a:t>y</a:t>
            </a:r>
            <a:r>
              <a:rPr lang="en-US" sz="1100" dirty="0">
                <a:solidFill>
                  <a:srgbClr val="E74D18"/>
                </a:solidFill>
              </a:rPr>
              <a:t> with tunable stress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4276F6-7939-8144-9BA4-C95E090D328C}"/>
              </a:ext>
            </a:extLst>
          </p:cNvPr>
          <p:cNvSpPr txBox="1"/>
          <p:nvPr/>
        </p:nvSpPr>
        <p:spPr>
          <a:xfrm>
            <a:off x="6236601" y="4254356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 err="1">
                <a:solidFill>
                  <a:srgbClr val="E74D18"/>
                </a:solidFill>
              </a:rPr>
              <a:t>SiC</a:t>
            </a:r>
            <a:r>
              <a:rPr lang="en-US" sz="1100" dirty="0">
                <a:solidFill>
                  <a:srgbClr val="E74D18"/>
                </a:solidFill>
              </a:rPr>
              <a:t> with tunable stress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379AE-664E-3245-B15B-EAB6059EE7A5}"/>
              </a:ext>
            </a:extLst>
          </p:cNvPr>
          <p:cNvSpPr/>
          <p:nvPr/>
        </p:nvSpPr>
        <p:spPr>
          <a:xfrm>
            <a:off x="3184831" y="4254356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SiO</a:t>
            </a:r>
            <a:r>
              <a:rPr lang="en-US" sz="1100" baseline="-25000" dirty="0">
                <a:solidFill>
                  <a:srgbClr val="E74D18"/>
                </a:solidFill>
              </a:rPr>
              <a:t>2  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with tunable stress</a:t>
            </a:r>
            <a:endParaRPr lang="fr-FR" sz="1100" baseline="-25000" dirty="0">
              <a:solidFill>
                <a:srgbClr val="E75326"/>
              </a:solidFill>
              <a:cs typeface="Arial" panose="020B0604020202020204" pitchFamily="34" charset="0"/>
            </a:endParaRPr>
          </a:p>
        </p:txBody>
      </p:sp>
      <p:pic>
        <p:nvPicPr>
          <p:cNvPr id="12" name="Image 11" descr="PECVD-Si3N4-Stress-PWP.jpg">
            <a:extLst>
              <a:ext uri="{FF2B5EF4-FFF2-40B4-BE49-F238E27FC236}">
                <a16:creationId xmlns:a16="http://schemas.microsoft.com/office/drawing/2014/main" id="{F88A0731-D686-B247-9262-1C5A4450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" y="1977200"/>
            <a:ext cx="2531727" cy="2202609"/>
          </a:xfrm>
          <a:prstGeom prst="rect">
            <a:avLst/>
          </a:prstGeom>
        </p:spPr>
      </p:pic>
      <p:pic>
        <p:nvPicPr>
          <p:cNvPr id="13" name="Image 12" descr="PECVD-SiO2-Stress-PWP.jpg">
            <a:extLst>
              <a:ext uri="{FF2B5EF4-FFF2-40B4-BE49-F238E27FC236}">
                <a16:creationId xmlns:a16="http://schemas.microsoft.com/office/drawing/2014/main" id="{873F3B91-2ACC-094C-9AF6-1FF0FE733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45" y="1977198"/>
            <a:ext cx="2236918" cy="2202610"/>
          </a:xfrm>
          <a:prstGeom prst="rect">
            <a:avLst/>
          </a:prstGeom>
        </p:spPr>
      </p:pic>
      <p:pic>
        <p:nvPicPr>
          <p:cNvPr id="14" name="Image 13" descr="PECVD-SiC-Stress-D500-PWP.jpg">
            <a:extLst>
              <a:ext uri="{FF2B5EF4-FFF2-40B4-BE49-F238E27FC236}">
                <a16:creationId xmlns:a16="http://schemas.microsoft.com/office/drawing/2014/main" id="{DB0BC685-2AD7-924A-AC3B-3887E9CA8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01" y="1977200"/>
            <a:ext cx="2183890" cy="2202609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5911B55-051F-8847-BA66-AD1E777E98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44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190</TotalTime>
  <Words>538</Words>
  <Application>Microsoft Macintosh PowerPoint</Application>
  <PresentationFormat>Affichage à l'écran (16:9)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굴림</vt:lpstr>
      <vt:lpstr>ＭＳ Ｐゴシック</vt:lpstr>
      <vt:lpstr>Arial</vt:lpstr>
      <vt:lpstr>Calibri</vt:lpstr>
      <vt:lpstr>Century Gothic</vt:lpstr>
      <vt:lpstr>Lato</vt:lpstr>
      <vt:lpstr>Roboto Black</vt:lpstr>
      <vt:lpstr>Roboto Light</vt:lpstr>
      <vt:lpstr>Template pptx CORIAL</vt:lpstr>
      <vt:lpstr>Présentation PowerPoint</vt:lpstr>
      <vt:lpstr>Corial pecvd stress control</vt:lpstr>
      <vt:lpstr>Mechanical stress definition</vt:lpstr>
      <vt:lpstr>Mechanical stress control</vt:lpstr>
      <vt:lpstr>ION bombardment</vt:lpstr>
      <vt:lpstr>ION bombardment</vt:lpstr>
      <vt:lpstr>Pecvd reactor</vt:lpstr>
      <vt:lpstr>Corial pecvd reactor vs. Standard pecvd</vt:lpstr>
      <vt:lpstr>Corial pecvd reactor</vt:lpstr>
      <vt:lpstr>Corial pecvd stress control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11</cp:revision>
  <cp:lastPrinted>2018-07-10T10:05:16Z</cp:lastPrinted>
  <dcterms:created xsi:type="dcterms:W3CDTF">2018-07-10T09:29:41Z</dcterms:created>
  <dcterms:modified xsi:type="dcterms:W3CDTF">2018-07-18T07:19:27Z</dcterms:modified>
</cp:coreProperties>
</file>