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93" r:id="rId3"/>
    <p:sldId id="258" r:id="rId4"/>
    <p:sldId id="294" r:id="rId5"/>
    <p:sldId id="295" r:id="rId6"/>
    <p:sldId id="296" r:id="rId7"/>
    <p:sldId id="299" r:id="rId8"/>
    <p:sldId id="317" r:id="rId9"/>
    <p:sldId id="318" r:id="rId10"/>
    <p:sldId id="319" r:id="rId11"/>
    <p:sldId id="320" r:id="rId12"/>
    <p:sldId id="321" r:id="rId13"/>
    <p:sldId id="322" r:id="rId14"/>
    <p:sldId id="314" r:id="rId15"/>
    <p:sldId id="315" r:id="rId16"/>
    <p:sldId id="311" r:id="rId17"/>
  </p:sldIdLst>
  <p:sldSz cx="9144000" cy="5143500" type="screen16x9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34342"/>
    <a:srgbClr val="4972AB"/>
    <a:srgbClr val="868685"/>
    <a:srgbClr val="E753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241"/>
    <p:restoredTop sz="94665"/>
  </p:normalViewPr>
  <p:slideViewPr>
    <p:cSldViewPr>
      <p:cViewPr varScale="1">
        <p:scale>
          <a:sx n="133" d="100"/>
          <a:sy n="133" d="100"/>
        </p:scale>
        <p:origin x="216" y="44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68D3E0-4AE0-4B4F-AA53-FF454FAB73B1}" type="datetimeFigureOut">
              <a:rPr lang="fr-FR" smtClean="0"/>
              <a:t>19/07/2018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393AC4-2E96-4FD2-85B8-B58A9616583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759669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9F3139-25BE-453F-A1ED-B75353D7C296}" type="datetimeFigureOut">
              <a:rPr lang="fr-FR" smtClean="0"/>
              <a:t>19/07/2018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79902A-8C48-4549-B010-D916BEDBE34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565890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pré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F05BFF27-4612-364D-A8FD-D20DF301E3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000" y="2036121"/>
            <a:ext cx="3096000" cy="1071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525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d de pag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8498707" y="4299942"/>
            <a:ext cx="104568" cy="24622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900" b="1" smtClean="0">
                <a:solidFill>
                  <a:schemeClr val="bg1"/>
                </a:solidFill>
              </a:rPr>
              <a:pPr algn="ctr"/>
              <a:t>‹N°›</a:t>
            </a:fld>
            <a:endParaRPr lang="en-US" sz="900" b="1" dirty="0">
              <a:solidFill>
                <a:schemeClr val="bg1"/>
              </a:solidFill>
            </a:endParaRPr>
          </a:p>
        </p:txBody>
      </p:sp>
      <p:sp>
        <p:nvSpPr>
          <p:cNvPr id="18" name="Oval 9"/>
          <p:cNvSpPr/>
          <p:nvPr userDrawn="1"/>
        </p:nvSpPr>
        <p:spPr>
          <a:xfrm>
            <a:off x="8426041" y="4789109"/>
            <a:ext cx="249900" cy="249900"/>
          </a:xfrm>
          <a:prstGeom prst="ellipse">
            <a:avLst/>
          </a:prstGeom>
          <a:solidFill>
            <a:srgbClr val="3866A8"/>
          </a:solidFill>
          <a:ln w="28575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54" name="Espace réservé de la date 5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07E96-E1CD-44D9-A962-67C26DB42DB4}" type="datetime1">
              <a:rPr lang="en-US" smtClean="0"/>
              <a:t>7/19/18</a:t>
            </a:fld>
            <a:endParaRPr lang="fr-FR"/>
          </a:p>
        </p:txBody>
      </p:sp>
      <p:sp>
        <p:nvSpPr>
          <p:cNvPr id="55" name="Espace réservé du pied de page 5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lang="fr-FR" sz="900" i="0" kern="1200" dirty="0">
                <a:solidFill>
                  <a:srgbClr val="4972AB"/>
                </a:solidFill>
                <a:latin typeface="+mj-lt"/>
                <a:ea typeface="+mn-ea"/>
                <a:cs typeface="+mn-cs"/>
              </a:defRPr>
            </a:lvl1pPr>
          </a:lstStyle>
          <a:p>
            <a:endParaRPr lang="fr-FR" dirty="0"/>
          </a:p>
        </p:txBody>
      </p:sp>
      <p:sp>
        <p:nvSpPr>
          <p:cNvPr id="56" name="Espace réservé du numéro de diapositive 5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80EDE-925A-4613-9347-66D0D9A3513C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2679D12F-783D-1448-B13C-7F7FA026B9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82" y="4546749"/>
            <a:ext cx="1367782" cy="473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624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zone de texte avec oeil + sous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necteur droit 9"/>
          <p:cNvCxnSpPr/>
          <p:nvPr userDrawn="1"/>
        </p:nvCxnSpPr>
        <p:spPr>
          <a:xfrm>
            <a:off x="377136" y="582564"/>
            <a:ext cx="8766864" cy="0"/>
          </a:xfrm>
          <a:prstGeom prst="line">
            <a:avLst/>
          </a:prstGeom>
          <a:ln w="9525">
            <a:solidFill>
              <a:srgbClr val="8888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 userDrawn="1"/>
        </p:nvCxnSpPr>
        <p:spPr>
          <a:xfrm flipV="1">
            <a:off x="8141372" y="0"/>
            <a:ext cx="0" cy="749712"/>
          </a:xfrm>
          <a:prstGeom prst="line">
            <a:avLst/>
          </a:prstGeom>
          <a:ln w="9525">
            <a:solidFill>
              <a:srgbClr val="8888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llipse 11"/>
          <p:cNvSpPr/>
          <p:nvPr userDrawn="1"/>
        </p:nvSpPr>
        <p:spPr>
          <a:xfrm>
            <a:off x="8060256" y="501448"/>
            <a:ext cx="162232" cy="162232"/>
          </a:xfrm>
          <a:prstGeom prst="ellipse">
            <a:avLst/>
          </a:prstGeom>
          <a:noFill/>
          <a:ln w="9525">
            <a:solidFill>
              <a:srgbClr val="E74D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Titre 1"/>
          <p:cNvSpPr>
            <a:spLocks noGrp="1"/>
          </p:cNvSpPr>
          <p:nvPr>
            <p:ph type="title"/>
          </p:nvPr>
        </p:nvSpPr>
        <p:spPr>
          <a:xfrm>
            <a:off x="1271744" y="123478"/>
            <a:ext cx="6759484" cy="473206"/>
          </a:xfrm>
        </p:spPr>
        <p:txBody>
          <a:bodyPr>
            <a:normAutofit/>
          </a:bodyPr>
          <a:lstStyle>
            <a:lvl1pPr algn="l">
              <a:defRPr sz="2480" cap="all" baseline="0">
                <a:latin typeface="Roboto Black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222055" y="181404"/>
            <a:ext cx="75338" cy="432000"/>
          </a:xfrm>
          <a:prstGeom prst="rect">
            <a:avLst/>
          </a:prstGeom>
          <a:solidFill>
            <a:srgbClr val="E74D1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6">
              <a:solidFill>
                <a:srgbClr val="E74D18"/>
              </a:solidFill>
            </a:endParaRPr>
          </a:p>
        </p:txBody>
      </p:sp>
      <p:pic>
        <p:nvPicPr>
          <p:cNvPr id="16" name="Image 15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7393" y="59083"/>
            <a:ext cx="974351" cy="813753"/>
          </a:xfrm>
          <a:prstGeom prst="rect">
            <a:avLst/>
          </a:prstGeom>
        </p:spPr>
      </p:pic>
      <p:sp>
        <p:nvSpPr>
          <p:cNvPr id="19" name="Espace réservé du texte 4"/>
          <p:cNvSpPr>
            <a:spLocks noGrp="1"/>
          </p:cNvSpPr>
          <p:nvPr>
            <p:ph type="body" sz="quarter" idx="19"/>
          </p:nvPr>
        </p:nvSpPr>
        <p:spPr>
          <a:xfrm>
            <a:off x="468313" y="1203598"/>
            <a:ext cx="8207375" cy="3392215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23" name="Oval 9"/>
          <p:cNvSpPr/>
          <p:nvPr userDrawn="1"/>
        </p:nvSpPr>
        <p:spPr>
          <a:xfrm>
            <a:off x="8426041" y="4789109"/>
            <a:ext cx="249900" cy="249900"/>
          </a:xfrm>
          <a:prstGeom prst="ellipse">
            <a:avLst/>
          </a:prstGeom>
          <a:solidFill>
            <a:srgbClr val="3866A8"/>
          </a:solidFill>
          <a:ln w="28575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24" name="Espace réservé de la date 23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65BCABBD-2C3C-4BE8-A721-F8C4F539EC34}" type="datetime1">
              <a:rPr lang="en-US" smtClean="0"/>
              <a:t>7/19/18</a:t>
            </a:fld>
            <a:endParaRPr lang="fr-FR"/>
          </a:p>
        </p:txBody>
      </p:sp>
      <p:sp>
        <p:nvSpPr>
          <p:cNvPr id="25" name="Espace réservé du pied de page 24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>
                <a:solidFill>
                  <a:srgbClr val="4972AB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26" name="Espace réservé du numéro de diapositive 2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C7080EDE-925A-4613-9347-66D0D9A3513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7" name="Espace réservé du texte 2"/>
          <p:cNvSpPr>
            <a:spLocks noGrp="1"/>
          </p:cNvSpPr>
          <p:nvPr>
            <p:ph type="body" sz="quarter" idx="23"/>
          </p:nvPr>
        </p:nvSpPr>
        <p:spPr>
          <a:xfrm>
            <a:off x="1271742" y="612775"/>
            <a:ext cx="2520000" cy="260061"/>
          </a:xfrm>
        </p:spPr>
        <p:txBody>
          <a:bodyPr>
            <a:noAutofit/>
          </a:bodyPr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fr-FR" dirty="0"/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29156DAF-DFA0-774F-B637-61D23229D6E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82" y="4546749"/>
            <a:ext cx="1367782" cy="473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93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zone de texte avec oeil sans sous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necteur droit 9"/>
          <p:cNvCxnSpPr/>
          <p:nvPr userDrawn="1"/>
        </p:nvCxnSpPr>
        <p:spPr>
          <a:xfrm>
            <a:off x="377136" y="582564"/>
            <a:ext cx="8766864" cy="0"/>
          </a:xfrm>
          <a:prstGeom prst="line">
            <a:avLst/>
          </a:prstGeom>
          <a:ln w="9525">
            <a:solidFill>
              <a:srgbClr val="8888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 userDrawn="1"/>
        </p:nvCxnSpPr>
        <p:spPr>
          <a:xfrm flipV="1">
            <a:off x="8141372" y="0"/>
            <a:ext cx="0" cy="749712"/>
          </a:xfrm>
          <a:prstGeom prst="line">
            <a:avLst/>
          </a:prstGeom>
          <a:ln w="9525">
            <a:solidFill>
              <a:srgbClr val="8888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llipse 11"/>
          <p:cNvSpPr/>
          <p:nvPr userDrawn="1"/>
        </p:nvSpPr>
        <p:spPr>
          <a:xfrm>
            <a:off x="8060256" y="501448"/>
            <a:ext cx="162232" cy="162232"/>
          </a:xfrm>
          <a:prstGeom prst="ellipse">
            <a:avLst/>
          </a:prstGeom>
          <a:noFill/>
          <a:ln w="9525">
            <a:solidFill>
              <a:srgbClr val="E74D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Titre 1"/>
          <p:cNvSpPr>
            <a:spLocks noGrp="1"/>
          </p:cNvSpPr>
          <p:nvPr>
            <p:ph type="title"/>
          </p:nvPr>
        </p:nvSpPr>
        <p:spPr>
          <a:xfrm>
            <a:off x="1271744" y="123478"/>
            <a:ext cx="6759484" cy="473206"/>
          </a:xfrm>
        </p:spPr>
        <p:txBody>
          <a:bodyPr>
            <a:normAutofit/>
          </a:bodyPr>
          <a:lstStyle>
            <a:lvl1pPr algn="l">
              <a:defRPr sz="2480" cap="all" baseline="0">
                <a:latin typeface="Roboto Black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222055" y="181404"/>
            <a:ext cx="75338" cy="432000"/>
          </a:xfrm>
          <a:prstGeom prst="rect">
            <a:avLst/>
          </a:prstGeom>
          <a:solidFill>
            <a:srgbClr val="E74D1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6">
              <a:solidFill>
                <a:srgbClr val="E74D18"/>
              </a:solidFill>
            </a:endParaRPr>
          </a:p>
        </p:txBody>
      </p:sp>
      <p:pic>
        <p:nvPicPr>
          <p:cNvPr id="16" name="Image 15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7393" y="59083"/>
            <a:ext cx="974351" cy="813753"/>
          </a:xfrm>
          <a:prstGeom prst="rect">
            <a:avLst/>
          </a:prstGeom>
        </p:spPr>
      </p:pic>
      <p:sp>
        <p:nvSpPr>
          <p:cNvPr id="19" name="Espace réservé du texte 4"/>
          <p:cNvSpPr>
            <a:spLocks noGrp="1"/>
          </p:cNvSpPr>
          <p:nvPr>
            <p:ph type="body" sz="quarter" idx="19"/>
          </p:nvPr>
        </p:nvSpPr>
        <p:spPr>
          <a:xfrm>
            <a:off x="468313" y="1203598"/>
            <a:ext cx="8207375" cy="3392215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23" name="Oval 9"/>
          <p:cNvSpPr/>
          <p:nvPr userDrawn="1"/>
        </p:nvSpPr>
        <p:spPr>
          <a:xfrm>
            <a:off x="8426041" y="4789109"/>
            <a:ext cx="249900" cy="249900"/>
          </a:xfrm>
          <a:prstGeom prst="ellipse">
            <a:avLst/>
          </a:prstGeom>
          <a:solidFill>
            <a:srgbClr val="3866A8"/>
          </a:solidFill>
          <a:ln w="28575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24" name="Espace réservé de la date 23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65BCABBD-2C3C-4BE8-A721-F8C4F539EC34}" type="datetime1">
              <a:rPr lang="en-US" smtClean="0"/>
              <a:t>7/19/18</a:t>
            </a:fld>
            <a:endParaRPr lang="fr-FR"/>
          </a:p>
        </p:txBody>
      </p:sp>
      <p:sp>
        <p:nvSpPr>
          <p:cNvPr id="25" name="Espace réservé du pied de page 24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>
                <a:solidFill>
                  <a:srgbClr val="4972AB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26" name="Espace réservé du numéro de diapositive 2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C7080EDE-925A-4613-9347-66D0D9A3513C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28C636D7-F3C6-1D4E-A195-9D8F4366E68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82" y="4546749"/>
            <a:ext cx="1367782" cy="473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646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zone de texte simplifiée + sous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necteur droit 9"/>
          <p:cNvCxnSpPr/>
          <p:nvPr userDrawn="1"/>
        </p:nvCxnSpPr>
        <p:spPr>
          <a:xfrm>
            <a:off x="377136" y="582564"/>
            <a:ext cx="8766864" cy="0"/>
          </a:xfrm>
          <a:prstGeom prst="line">
            <a:avLst/>
          </a:prstGeom>
          <a:ln w="9525">
            <a:solidFill>
              <a:srgbClr val="8888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 userDrawn="1"/>
        </p:nvCxnSpPr>
        <p:spPr>
          <a:xfrm flipV="1">
            <a:off x="8141372" y="0"/>
            <a:ext cx="0" cy="749712"/>
          </a:xfrm>
          <a:prstGeom prst="line">
            <a:avLst/>
          </a:prstGeom>
          <a:ln w="9525">
            <a:solidFill>
              <a:srgbClr val="8888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llipse 11"/>
          <p:cNvSpPr/>
          <p:nvPr userDrawn="1"/>
        </p:nvSpPr>
        <p:spPr>
          <a:xfrm>
            <a:off x="8060256" y="501448"/>
            <a:ext cx="162232" cy="162232"/>
          </a:xfrm>
          <a:prstGeom prst="ellipse">
            <a:avLst/>
          </a:prstGeom>
          <a:noFill/>
          <a:ln w="9525">
            <a:solidFill>
              <a:srgbClr val="E74D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Titre 1"/>
          <p:cNvSpPr>
            <a:spLocks noGrp="1"/>
          </p:cNvSpPr>
          <p:nvPr>
            <p:ph type="title"/>
          </p:nvPr>
        </p:nvSpPr>
        <p:spPr>
          <a:xfrm>
            <a:off x="323528" y="123478"/>
            <a:ext cx="7632848" cy="473206"/>
          </a:xfrm>
        </p:spPr>
        <p:txBody>
          <a:bodyPr>
            <a:normAutofit/>
          </a:bodyPr>
          <a:lstStyle>
            <a:lvl1pPr algn="l">
              <a:defRPr lang="fr-FR" sz="2480" kern="1200" cap="all" baseline="0" dirty="0">
                <a:solidFill>
                  <a:schemeClr val="tx1"/>
                </a:solidFill>
                <a:latin typeface="Roboto Black"/>
                <a:ea typeface="+mj-ea"/>
                <a:cs typeface="+mj-cs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222055" y="181404"/>
            <a:ext cx="75338" cy="432000"/>
          </a:xfrm>
          <a:prstGeom prst="rect">
            <a:avLst/>
          </a:prstGeom>
          <a:solidFill>
            <a:srgbClr val="E74D1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6">
              <a:solidFill>
                <a:srgbClr val="E74D18"/>
              </a:solidFill>
            </a:endParaRPr>
          </a:p>
        </p:txBody>
      </p:sp>
      <p:sp>
        <p:nvSpPr>
          <p:cNvPr id="21" name="Espace réservé du texte 4"/>
          <p:cNvSpPr>
            <a:spLocks noGrp="1"/>
          </p:cNvSpPr>
          <p:nvPr>
            <p:ph type="body" sz="quarter" idx="19"/>
          </p:nvPr>
        </p:nvSpPr>
        <p:spPr>
          <a:xfrm>
            <a:off x="468313" y="1203598"/>
            <a:ext cx="8207375" cy="3392215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fr-FR" dirty="0"/>
          </a:p>
        </p:txBody>
      </p:sp>
      <p:sp>
        <p:nvSpPr>
          <p:cNvPr id="23" name="Oval 9"/>
          <p:cNvSpPr/>
          <p:nvPr userDrawn="1"/>
        </p:nvSpPr>
        <p:spPr>
          <a:xfrm>
            <a:off x="8426041" y="4789109"/>
            <a:ext cx="249900" cy="249900"/>
          </a:xfrm>
          <a:prstGeom prst="ellipse">
            <a:avLst/>
          </a:prstGeom>
          <a:solidFill>
            <a:srgbClr val="3866A8"/>
          </a:solidFill>
          <a:ln w="28575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25" name="Espace réservé de la date 24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936EDC0D-8D24-4620-9844-465B07DA7B5B}" type="datetime1">
              <a:rPr lang="en-US" smtClean="0"/>
              <a:t>7/19/18</a:t>
            </a:fld>
            <a:endParaRPr lang="fr-FR"/>
          </a:p>
        </p:txBody>
      </p:sp>
      <p:sp>
        <p:nvSpPr>
          <p:cNvPr id="26" name="Espace réservé du pied de page 25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 lang="fr-FR" sz="900" i="0" kern="1200" dirty="0">
                <a:solidFill>
                  <a:srgbClr val="4972AB"/>
                </a:solidFill>
                <a:latin typeface="+mj-lt"/>
                <a:ea typeface="+mn-ea"/>
                <a:cs typeface="+mn-cs"/>
              </a:defRPr>
            </a:lvl1pPr>
          </a:lstStyle>
          <a:p>
            <a:endParaRPr lang="fr-FR" dirty="0"/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C7080EDE-925A-4613-9347-66D0D9A3513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23"/>
          </p:nvPr>
        </p:nvSpPr>
        <p:spPr>
          <a:xfrm>
            <a:off x="377825" y="612775"/>
            <a:ext cx="2520000" cy="262800"/>
          </a:xfrm>
        </p:spPr>
        <p:txBody>
          <a:bodyPr>
            <a:noAutofit/>
          </a:bodyPr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fr-FR" dirty="0"/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C606DFA3-1288-2D43-950B-CAE3E0892C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82" y="4546749"/>
            <a:ext cx="1367782" cy="473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416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zone de texte simplifiée sans sous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necteur droit 9"/>
          <p:cNvCxnSpPr/>
          <p:nvPr userDrawn="1"/>
        </p:nvCxnSpPr>
        <p:spPr>
          <a:xfrm>
            <a:off x="377136" y="582564"/>
            <a:ext cx="8766864" cy="0"/>
          </a:xfrm>
          <a:prstGeom prst="line">
            <a:avLst/>
          </a:prstGeom>
          <a:ln w="9525">
            <a:solidFill>
              <a:srgbClr val="8888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 userDrawn="1"/>
        </p:nvCxnSpPr>
        <p:spPr>
          <a:xfrm flipV="1">
            <a:off x="8141372" y="0"/>
            <a:ext cx="0" cy="749712"/>
          </a:xfrm>
          <a:prstGeom prst="line">
            <a:avLst/>
          </a:prstGeom>
          <a:ln w="9525">
            <a:solidFill>
              <a:srgbClr val="8888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llipse 11"/>
          <p:cNvSpPr/>
          <p:nvPr userDrawn="1"/>
        </p:nvSpPr>
        <p:spPr>
          <a:xfrm>
            <a:off x="8060256" y="501448"/>
            <a:ext cx="162232" cy="162232"/>
          </a:xfrm>
          <a:prstGeom prst="ellipse">
            <a:avLst/>
          </a:prstGeom>
          <a:noFill/>
          <a:ln w="9525">
            <a:solidFill>
              <a:srgbClr val="E74D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Titre 1"/>
          <p:cNvSpPr>
            <a:spLocks noGrp="1"/>
          </p:cNvSpPr>
          <p:nvPr>
            <p:ph type="title"/>
          </p:nvPr>
        </p:nvSpPr>
        <p:spPr>
          <a:xfrm>
            <a:off x="323528" y="123478"/>
            <a:ext cx="7632848" cy="473206"/>
          </a:xfrm>
        </p:spPr>
        <p:txBody>
          <a:bodyPr>
            <a:normAutofit/>
          </a:bodyPr>
          <a:lstStyle>
            <a:lvl1pPr algn="l">
              <a:defRPr lang="fr-FR" sz="2480" kern="1200" cap="all" baseline="0" dirty="0">
                <a:solidFill>
                  <a:schemeClr val="tx1"/>
                </a:solidFill>
                <a:latin typeface="Roboto Black"/>
                <a:ea typeface="+mj-ea"/>
                <a:cs typeface="+mj-cs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222055" y="181404"/>
            <a:ext cx="75338" cy="432000"/>
          </a:xfrm>
          <a:prstGeom prst="rect">
            <a:avLst/>
          </a:prstGeom>
          <a:solidFill>
            <a:srgbClr val="E74D1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6">
              <a:solidFill>
                <a:srgbClr val="E74D18"/>
              </a:solidFill>
            </a:endParaRPr>
          </a:p>
        </p:txBody>
      </p:sp>
      <p:sp>
        <p:nvSpPr>
          <p:cNvPr id="21" name="Espace réservé du texte 4"/>
          <p:cNvSpPr>
            <a:spLocks noGrp="1"/>
          </p:cNvSpPr>
          <p:nvPr>
            <p:ph type="body" sz="quarter" idx="19"/>
          </p:nvPr>
        </p:nvSpPr>
        <p:spPr>
          <a:xfrm>
            <a:off x="468313" y="1203598"/>
            <a:ext cx="8207375" cy="3392215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23" name="Oval 9"/>
          <p:cNvSpPr/>
          <p:nvPr userDrawn="1"/>
        </p:nvSpPr>
        <p:spPr>
          <a:xfrm>
            <a:off x="8426041" y="4789109"/>
            <a:ext cx="249900" cy="249900"/>
          </a:xfrm>
          <a:prstGeom prst="ellipse">
            <a:avLst/>
          </a:prstGeom>
          <a:solidFill>
            <a:srgbClr val="3866A8"/>
          </a:solidFill>
          <a:ln w="28575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25" name="Espace réservé de la date 24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936EDC0D-8D24-4620-9844-465B07DA7B5B}" type="datetime1">
              <a:rPr lang="en-US" smtClean="0"/>
              <a:t>7/19/18</a:t>
            </a:fld>
            <a:endParaRPr lang="fr-FR"/>
          </a:p>
        </p:txBody>
      </p:sp>
      <p:sp>
        <p:nvSpPr>
          <p:cNvPr id="26" name="Espace réservé du pied de page 25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 lang="fr-FR" sz="900" i="0" kern="1200" dirty="0">
                <a:solidFill>
                  <a:srgbClr val="4972AB"/>
                </a:solidFill>
                <a:latin typeface="+mj-lt"/>
                <a:ea typeface="+mn-ea"/>
                <a:cs typeface="+mn-cs"/>
              </a:defRPr>
            </a:lvl1pPr>
          </a:lstStyle>
          <a:p>
            <a:endParaRPr lang="fr-FR" dirty="0"/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C7080EDE-925A-4613-9347-66D0D9A3513C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3A69EF1D-4F8E-A948-A3E4-4308C8E703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82" y="4546749"/>
            <a:ext cx="1367782" cy="473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556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ction 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360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itre 1"/>
          <p:cNvSpPr>
            <a:spLocks noGrp="1"/>
          </p:cNvSpPr>
          <p:nvPr>
            <p:ph type="title"/>
          </p:nvPr>
        </p:nvSpPr>
        <p:spPr>
          <a:xfrm>
            <a:off x="457200" y="2143125"/>
            <a:ext cx="8229600" cy="857250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D7DA039-665B-E14D-824C-E80A2763401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82" y="4546749"/>
            <a:ext cx="1367782" cy="473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817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ction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220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457200" y="2143125"/>
            <a:ext cx="8229600" cy="857250"/>
          </a:xfrm>
        </p:spPr>
        <p:txBody>
          <a:bodyPr vert="horz" lIns="91420" tIns="45710" rIns="91420" bIns="45710" rtlCol="0" anchor="ctr">
            <a:normAutofit/>
          </a:bodyPr>
          <a:lstStyle>
            <a:lvl1pPr>
              <a:defRPr lang="fr-FR"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8BEB7EC-24E7-EA4F-9394-B9FE7D9DDB1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82" y="4546749"/>
            <a:ext cx="1367782" cy="473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118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ction gr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220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itre 1"/>
          <p:cNvSpPr>
            <a:spLocks noGrp="1"/>
          </p:cNvSpPr>
          <p:nvPr>
            <p:ph type="title"/>
          </p:nvPr>
        </p:nvSpPr>
        <p:spPr>
          <a:xfrm>
            <a:off x="457200" y="2143125"/>
            <a:ext cx="8229600" cy="857250"/>
          </a:xfrm>
        </p:spPr>
        <p:txBody>
          <a:bodyPr vert="horz" lIns="91420" tIns="45710" rIns="91420" bIns="45710" rtlCol="0" anchor="ctr">
            <a:normAutofit/>
          </a:bodyPr>
          <a:lstStyle>
            <a:lvl1pPr>
              <a:defRPr lang="fr-FR"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84961F2-C4B5-124B-A6EB-B8D0759D15B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82" y="4546749"/>
            <a:ext cx="1367782" cy="473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96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n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37696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20" tIns="45710" rIns="91420" bIns="45710" rtlCol="0" anchor="ctr">
            <a:normAutofit/>
          </a:bodyPr>
          <a:lstStyle/>
          <a:p>
            <a:pPr lvl="0" algn="l"/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20" tIns="45710" rIns="91420" bIns="4571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19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028384" y="184702"/>
            <a:ext cx="1116000" cy="154800"/>
          </a:xfrm>
          <a:prstGeom prst="rect">
            <a:avLst/>
          </a:prstGeom>
          <a:solidFill>
            <a:srgbClr val="3866A8"/>
          </a:solidFill>
        </p:spPr>
        <p:txBody>
          <a:bodyPr anchor="ctr" anchorCtr="0"/>
          <a:lstStyle>
            <a:lvl1pPr algn="ctr">
              <a:defRPr sz="900">
                <a:solidFill>
                  <a:schemeClr val="bg1"/>
                </a:solidFill>
                <a:latin typeface="Roboto Light"/>
              </a:defRPr>
            </a:lvl1pPr>
          </a:lstStyle>
          <a:p>
            <a:fld id="{DCFE35DF-F39E-4BCA-9984-7D7112C92FDE}" type="datetime1">
              <a:rPr lang="en-US" smtClean="0"/>
              <a:t>7/19/18</a:t>
            </a:fld>
            <a:endParaRPr lang="fr-FR"/>
          </a:p>
        </p:txBody>
      </p:sp>
      <p:sp>
        <p:nvSpPr>
          <p:cNvPr id="20" name="Espace réservé du pied de page 19"/>
          <p:cNvSpPr>
            <a:spLocks noGrp="1"/>
          </p:cNvSpPr>
          <p:nvPr>
            <p:ph type="ftr" sz="quarter" idx="3"/>
          </p:nvPr>
        </p:nvSpPr>
        <p:spPr>
          <a:xfrm>
            <a:off x="6226172" y="4789622"/>
            <a:ext cx="1915200" cy="2304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lvl1pPr algn="ctr">
              <a:defRPr lang="fr-FR" sz="900" i="0" kern="1200">
                <a:solidFill>
                  <a:srgbClr val="4972AB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fr-FR" dirty="0" err="1"/>
              <a:t>Corial</a:t>
            </a:r>
            <a:r>
              <a:rPr lang="fr-FR" dirty="0"/>
              <a:t> 200I</a:t>
            </a:r>
          </a:p>
        </p:txBody>
      </p:sp>
      <p:sp>
        <p:nvSpPr>
          <p:cNvPr id="21" name="Espace réservé du numéro de diapositive 20"/>
          <p:cNvSpPr>
            <a:spLocks noGrp="1"/>
          </p:cNvSpPr>
          <p:nvPr>
            <p:ph type="sldNum" sz="quarter" idx="4"/>
          </p:nvPr>
        </p:nvSpPr>
        <p:spPr>
          <a:xfrm>
            <a:off x="8392898" y="4788529"/>
            <a:ext cx="302400" cy="2527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fr-FR" sz="700" b="1" kern="1200" smtClean="0">
                <a:solidFill>
                  <a:schemeClr val="bg1"/>
                </a:solidFill>
                <a:latin typeface="Roboto Light"/>
                <a:ea typeface="+mn-ea"/>
                <a:cs typeface="+mn-cs"/>
              </a:defRPr>
            </a:lvl1pPr>
          </a:lstStyle>
          <a:p>
            <a:fld id="{C7080EDE-925A-4613-9347-66D0D9A3513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20522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72" r:id="rId2"/>
    <p:sldLayoutId id="2147483678" r:id="rId3"/>
    <p:sldLayoutId id="2147483677" r:id="rId4"/>
    <p:sldLayoutId id="2147483663" r:id="rId5"/>
    <p:sldLayoutId id="2147483669" r:id="rId6"/>
    <p:sldLayoutId id="2147483670" r:id="rId7"/>
    <p:sldLayoutId id="2147483671" r:id="rId8"/>
    <p:sldLayoutId id="2147483668" r:id="rId9"/>
    <p:sldLayoutId id="2147483662" r:id="rId10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lang="en-US" sz="2480" kern="1200" cap="all" baseline="0" dirty="0">
          <a:solidFill>
            <a:schemeClr val="tx1"/>
          </a:solidFill>
          <a:latin typeface="Roboto Black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lang="en-US" sz="2400" kern="1200" dirty="0" smtClean="0">
          <a:solidFill>
            <a:srgbClr val="434342"/>
          </a:solidFill>
          <a:latin typeface="Roboto Light"/>
          <a:ea typeface="+mn-ea"/>
          <a:cs typeface="+mn-cs"/>
        </a:defRPr>
      </a:lvl1pPr>
      <a:lvl2pPr marL="4572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lang="en-US" sz="2000" kern="1200" dirty="0" smtClean="0">
          <a:solidFill>
            <a:srgbClr val="434342"/>
          </a:solidFill>
          <a:latin typeface="Roboto Light"/>
          <a:ea typeface="+mn-ea"/>
          <a:cs typeface="+mn-cs"/>
        </a:defRPr>
      </a:lvl2pPr>
      <a:lvl3pPr marL="9144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lang="en-US" sz="1400" kern="1200" dirty="0" smtClean="0">
          <a:solidFill>
            <a:srgbClr val="434342"/>
          </a:solidFill>
          <a:latin typeface="Roboto Light"/>
          <a:ea typeface="+mn-ea"/>
          <a:cs typeface="+mn-cs"/>
        </a:defRPr>
      </a:lvl3pPr>
      <a:lvl4pPr marL="13716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lang="en-US" sz="1050" kern="1200" dirty="0" smtClean="0">
          <a:solidFill>
            <a:srgbClr val="434342"/>
          </a:solidFill>
          <a:latin typeface="Roboto Light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lang="en-US" sz="1050" kern="1200" dirty="0">
          <a:solidFill>
            <a:srgbClr val="434342"/>
          </a:solidFill>
          <a:latin typeface="Roboto Ligh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1C0A0620-4163-2040-9A70-26E89224A32A}"/>
              </a:ext>
            </a:extLst>
          </p:cNvPr>
          <p:cNvSpPr txBox="1"/>
          <p:nvPr/>
        </p:nvSpPr>
        <p:spPr>
          <a:xfrm>
            <a:off x="704850" y="3449201"/>
            <a:ext cx="77343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600" dirty="0" err="1">
                <a:solidFill>
                  <a:srgbClr val="E75326"/>
                </a:solidFill>
                <a:latin typeface="Century Gothic" charset="0"/>
                <a:ea typeface="Century Gothic" charset="0"/>
                <a:cs typeface="Century Gothic" charset="0"/>
              </a:rPr>
              <a:t>Processing</a:t>
            </a:r>
            <a:r>
              <a:rPr lang="fr-FR" sz="2600" dirty="0">
                <a:solidFill>
                  <a:srgbClr val="E75326"/>
                </a:solidFill>
                <a:latin typeface="Century Gothic" charset="0"/>
                <a:ea typeface="Century Gothic" charset="0"/>
                <a:cs typeface="Century Gothic" charset="0"/>
              </a:rPr>
              <a:t> for </a:t>
            </a:r>
            <a:r>
              <a:rPr lang="fr-FR" sz="2600" dirty="0" err="1">
                <a:solidFill>
                  <a:srgbClr val="E75326"/>
                </a:solidFill>
                <a:latin typeface="Century Gothic" charset="0"/>
                <a:ea typeface="Century Gothic" charset="0"/>
                <a:cs typeface="Century Gothic" charset="0"/>
              </a:rPr>
              <a:t>optical</a:t>
            </a:r>
            <a:r>
              <a:rPr lang="fr-FR" sz="2600" dirty="0">
                <a:solidFill>
                  <a:srgbClr val="E75326"/>
                </a:solidFill>
                <a:latin typeface="Century Gothic" charset="0"/>
                <a:ea typeface="Century Gothic" charset="0"/>
                <a:cs typeface="Century Gothic" charset="0"/>
              </a:rPr>
              <a:t> communication </a:t>
            </a:r>
            <a:r>
              <a:rPr lang="fr-FR" sz="2600" dirty="0" err="1">
                <a:solidFill>
                  <a:srgbClr val="E75326"/>
                </a:solidFill>
                <a:latin typeface="Century Gothic" charset="0"/>
                <a:ea typeface="Century Gothic" charset="0"/>
                <a:cs typeface="Century Gothic" charset="0"/>
              </a:rPr>
              <a:t>devices</a:t>
            </a:r>
            <a:endParaRPr lang="fr-FR" sz="2600" dirty="0">
              <a:solidFill>
                <a:srgbClr val="E75326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r>
              <a:rPr lang="fr-FR" sz="4200" b="1" dirty="0">
                <a:solidFill>
                  <a:srgbClr val="E75326"/>
                </a:solidFill>
                <a:latin typeface="Century Gothic" charset="0"/>
                <a:ea typeface="Century Gothic" charset="0"/>
                <a:cs typeface="Century Gothic" charset="0"/>
              </a:rPr>
              <a:t>In </a:t>
            </a:r>
            <a:r>
              <a:rPr lang="fr-FR" sz="4200" b="1" dirty="0" err="1">
                <a:solidFill>
                  <a:srgbClr val="E75326"/>
                </a:solidFill>
                <a:latin typeface="Century Gothic" charset="0"/>
                <a:ea typeface="Century Gothic" charset="0"/>
                <a:cs typeface="Century Gothic" charset="0"/>
              </a:rPr>
              <a:t>Corial</a:t>
            </a:r>
            <a:r>
              <a:rPr lang="fr-FR" sz="4200" b="1" dirty="0">
                <a:solidFill>
                  <a:srgbClr val="E75326"/>
                </a:solidFill>
                <a:latin typeface="Century Gothic" charset="0"/>
                <a:ea typeface="Century Gothic" charset="0"/>
                <a:cs typeface="Century Gothic" charset="0"/>
              </a:rPr>
              <a:t> 210IL</a:t>
            </a:r>
          </a:p>
        </p:txBody>
      </p:sp>
    </p:spTree>
    <p:extLst>
      <p:ext uri="{BB962C8B-B14F-4D97-AF65-F5344CB8AC3E}">
        <p14:creationId xmlns:p14="http://schemas.microsoft.com/office/powerpoint/2010/main" val="19657521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B3D17E-1B91-3D4C-8ECD-205FAA2D1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Sample</a:t>
            </a:r>
            <a:r>
              <a:rPr lang="fr-FR" dirty="0"/>
              <a:t> structure 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1C0196E-72DB-A940-8952-40EBC83665A3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65BCABBD-2C3C-4BE8-A721-F8C4F539EC34}" type="datetime1">
              <a:rPr lang="en-US" smtClean="0"/>
              <a:t>7/19/18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EAB9A11-3319-F34A-9604-96B4BE445A08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fr-FR" dirty="0"/>
              <a:t>Optical Communication </a:t>
            </a:r>
            <a:r>
              <a:rPr lang="fr-FR" dirty="0" err="1"/>
              <a:t>Devices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CC4C38F-3851-E84B-8AB8-B8F65522CA1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C7080EDE-925A-4613-9347-66D0D9A3513C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37" name="Espace réservé du texte 36">
            <a:extLst>
              <a:ext uri="{FF2B5EF4-FFF2-40B4-BE49-F238E27FC236}">
                <a16:creationId xmlns:a16="http://schemas.microsoft.com/office/drawing/2014/main" id="{EA6CE6EB-FD49-A943-8625-CAD0039B94B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fr-FR" dirty="0"/>
              <a:t>SiO</a:t>
            </a:r>
            <a:r>
              <a:rPr lang="fr-FR" baseline="-25000" dirty="0"/>
              <a:t>2</a:t>
            </a:r>
            <a:r>
              <a:rPr lang="fr-FR" dirty="0"/>
              <a:t> /GeO</a:t>
            </a:r>
            <a:r>
              <a:rPr lang="fr-FR" baseline="-25000" dirty="0"/>
              <a:t>2</a:t>
            </a:r>
            <a:r>
              <a:rPr lang="fr-FR" dirty="0"/>
              <a:t> </a:t>
            </a:r>
            <a:r>
              <a:rPr lang="fr-FR" dirty="0" err="1"/>
              <a:t>Etching</a:t>
            </a:r>
            <a:r>
              <a:rPr lang="fr-FR" dirty="0"/>
              <a:t> </a:t>
            </a:r>
            <a:r>
              <a:rPr lang="fr-FR" dirty="0" err="1"/>
              <a:t>Process</a:t>
            </a:r>
            <a:endParaRPr lang="fr-FR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BB85B70-D9CD-C742-90F6-9181BC7CAC35}"/>
              </a:ext>
            </a:extLst>
          </p:cNvPr>
          <p:cNvSpPr/>
          <p:nvPr/>
        </p:nvSpPr>
        <p:spPr>
          <a:xfrm>
            <a:off x="-44708" y="1198991"/>
            <a:ext cx="9188708" cy="529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2800" dirty="0">
                <a:solidFill>
                  <a:srgbClr val="434342"/>
                </a:solidFill>
                <a:latin typeface="Roboto Light"/>
                <a:cs typeface="Arial" panose="020B0604020202020204" pitchFamily="34" charset="0"/>
              </a:rPr>
              <a:t>Deep Ge-doped SiO</a:t>
            </a:r>
            <a:r>
              <a:rPr lang="en-US" sz="2800" baseline="-25000" dirty="0">
                <a:solidFill>
                  <a:srgbClr val="434342"/>
                </a:solidFill>
                <a:latin typeface="Roboto Light"/>
                <a:cs typeface="Arial" panose="020B0604020202020204" pitchFamily="34" charset="0"/>
              </a:rPr>
              <a:t>2</a:t>
            </a:r>
            <a:r>
              <a:rPr lang="en-US" sz="2800" dirty="0">
                <a:solidFill>
                  <a:srgbClr val="434342"/>
                </a:solidFill>
                <a:latin typeface="Roboto Light"/>
                <a:cs typeface="Arial" panose="020B0604020202020204" pitchFamily="34" charset="0"/>
              </a:rPr>
              <a:t> film etching with SiO</a:t>
            </a:r>
            <a:r>
              <a:rPr lang="en-US" sz="2800" baseline="-25000" dirty="0">
                <a:solidFill>
                  <a:srgbClr val="434342"/>
                </a:solidFill>
                <a:latin typeface="Roboto Light"/>
                <a:cs typeface="Arial" panose="020B0604020202020204" pitchFamily="34" charset="0"/>
              </a:rPr>
              <a:t>2</a:t>
            </a:r>
            <a:r>
              <a:rPr lang="en-US" sz="2800" dirty="0">
                <a:solidFill>
                  <a:srgbClr val="434342"/>
                </a:solidFill>
                <a:latin typeface="Roboto Light"/>
                <a:cs typeface="Arial" panose="020B0604020202020204" pitchFamily="34" charset="0"/>
              </a:rPr>
              <a:t> &amp; Cr mask</a:t>
            </a:r>
          </a:p>
        </p:txBody>
      </p:sp>
      <p:cxnSp>
        <p:nvCxnSpPr>
          <p:cNvPr id="33" name="Connecteur droit avec flèche 32">
            <a:extLst>
              <a:ext uri="{FF2B5EF4-FFF2-40B4-BE49-F238E27FC236}">
                <a16:creationId xmlns:a16="http://schemas.microsoft.com/office/drawing/2014/main" id="{B50C6B9C-6DD0-4048-9A6C-9C2E8FC7CFD2}"/>
              </a:ext>
            </a:extLst>
          </p:cNvPr>
          <p:cNvCxnSpPr/>
          <p:nvPr/>
        </p:nvCxnSpPr>
        <p:spPr>
          <a:xfrm>
            <a:off x="3957988" y="3033374"/>
            <a:ext cx="1376012" cy="0"/>
          </a:xfrm>
          <a:prstGeom prst="straightConnector1">
            <a:avLst/>
          </a:prstGeom>
          <a:ln w="63500">
            <a:solidFill>
              <a:srgbClr val="E7532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er 2">
            <a:extLst>
              <a:ext uri="{FF2B5EF4-FFF2-40B4-BE49-F238E27FC236}">
                <a16:creationId xmlns:a16="http://schemas.microsoft.com/office/drawing/2014/main" id="{0AACD9E7-8577-2140-BF2A-228577F702D6}"/>
              </a:ext>
            </a:extLst>
          </p:cNvPr>
          <p:cNvGrpSpPr/>
          <p:nvPr/>
        </p:nvGrpSpPr>
        <p:grpSpPr>
          <a:xfrm>
            <a:off x="5608590" y="2475280"/>
            <a:ext cx="3247490" cy="1736915"/>
            <a:chOff x="5608590" y="2475280"/>
            <a:chExt cx="3247490" cy="1736915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E50294D5-32A9-A34A-9422-73057A303DF1}"/>
                </a:ext>
              </a:extLst>
            </p:cNvPr>
            <p:cNvSpPr/>
            <p:nvPr/>
          </p:nvSpPr>
          <p:spPr>
            <a:xfrm>
              <a:off x="5608592" y="3033374"/>
              <a:ext cx="3245811" cy="1178821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050" dirty="0"/>
                <a:t>quartz wafer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CFD7ED2F-E904-3043-9A2F-DC6C46FD490A}"/>
                </a:ext>
              </a:extLst>
            </p:cNvPr>
            <p:cNvSpPr/>
            <p:nvPr/>
          </p:nvSpPr>
          <p:spPr>
            <a:xfrm>
              <a:off x="5608593" y="2766801"/>
              <a:ext cx="3245810" cy="26657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 sz="900" baseline="-25000" dirty="0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E0C96AF7-4F5D-CD4E-AD71-D24D892F5208}"/>
                </a:ext>
              </a:extLst>
            </p:cNvPr>
            <p:cNvSpPr/>
            <p:nvPr/>
          </p:nvSpPr>
          <p:spPr>
            <a:xfrm>
              <a:off x="5608592" y="2638945"/>
              <a:ext cx="3245811" cy="158594"/>
            </a:xfrm>
            <a:prstGeom prst="rect">
              <a:avLst/>
            </a:prstGeom>
            <a:solidFill>
              <a:srgbClr val="E753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 sz="900" dirty="0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24C42A12-E716-A44A-BEAD-01F4669DD38B}"/>
                </a:ext>
              </a:extLst>
            </p:cNvPr>
            <p:cNvSpPr/>
            <p:nvPr/>
          </p:nvSpPr>
          <p:spPr>
            <a:xfrm>
              <a:off x="5608592" y="2517025"/>
              <a:ext cx="3245811" cy="130547"/>
            </a:xfrm>
            <a:prstGeom prst="rect">
              <a:avLst/>
            </a:prstGeom>
            <a:solidFill>
              <a:srgbClr val="9BBC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nb-NO" sz="900" dirty="0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725B42A5-DCCC-3F45-9B07-06E4A298D5A0}"/>
                </a:ext>
              </a:extLst>
            </p:cNvPr>
            <p:cNvSpPr/>
            <p:nvPr/>
          </p:nvSpPr>
          <p:spPr>
            <a:xfrm>
              <a:off x="6804719" y="2475280"/>
              <a:ext cx="863600" cy="5580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 dirty="0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8A1C6D33-7921-8043-964C-DF30AB0BD419}"/>
                </a:ext>
              </a:extLst>
            </p:cNvPr>
            <p:cNvSpPr/>
            <p:nvPr/>
          </p:nvSpPr>
          <p:spPr>
            <a:xfrm>
              <a:off x="5608590" y="2517025"/>
              <a:ext cx="265567" cy="5163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 dirty="0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B690A317-B5CD-DF46-B331-6D52877849F0}"/>
                </a:ext>
              </a:extLst>
            </p:cNvPr>
            <p:cNvSpPr/>
            <p:nvPr/>
          </p:nvSpPr>
          <p:spPr>
            <a:xfrm>
              <a:off x="8598881" y="2500227"/>
              <a:ext cx="257199" cy="5331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 dirty="0"/>
            </a:p>
          </p:txBody>
        </p:sp>
      </p:grpSp>
      <p:grpSp>
        <p:nvGrpSpPr>
          <p:cNvPr id="43" name="Grouper 70">
            <a:extLst>
              <a:ext uri="{FF2B5EF4-FFF2-40B4-BE49-F238E27FC236}">
                <a16:creationId xmlns:a16="http://schemas.microsoft.com/office/drawing/2014/main" id="{61DA1962-FA26-0B42-A0B8-CA0373212D78}"/>
              </a:ext>
            </a:extLst>
          </p:cNvPr>
          <p:cNvGrpSpPr/>
          <p:nvPr/>
        </p:nvGrpSpPr>
        <p:grpSpPr>
          <a:xfrm>
            <a:off x="295395" y="2430304"/>
            <a:ext cx="3247490" cy="1736915"/>
            <a:chOff x="5608590" y="2475280"/>
            <a:chExt cx="3247490" cy="1736915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7FD51D28-B533-7543-AA4A-65A97A552FB2}"/>
                </a:ext>
              </a:extLst>
            </p:cNvPr>
            <p:cNvSpPr/>
            <p:nvPr/>
          </p:nvSpPr>
          <p:spPr>
            <a:xfrm>
              <a:off x="5608592" y="3033374"/>
              <a:ext cx="3245811" cy="1178821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050" dirty="0"/>
                <a:t>quartz wafer</a:t>
              </a: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5E77530C-48A3-4243-87A9-ABF70B19719F}"/>
                </a:ext>
              </a:extLst>
            </p:cNvPr>
            <p:cNvSpPr/>
            <p:nvPr/>
          </p:nvSpPr>
          <p:spPr>
            <a:xfrm>
              <a:off x="5608593" y="2766801"/>
              <a:ext cx="3245810" cy="26657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 sz="900" baseline="-25000" dirty="0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523887F5-8095-834B-9009-86189A1D16AD}"/>
                </a:ext>
              </a:extLst>
            </p:cNvPr>
            <p:cNvSpPr/>
            <p:nvPr/>
          </p:nvSpPr>
          <p:spPr>
            <a:xfrm>
              <a:off x="5608592" y="2638945"/>
              <a:ext cx="3245811" cy="158594"/>
            </a:xfrm>
            <a:prstGeom prst="rect">
              <a:avLst/>
            </a:prstGeom>
            <a:solidFill>
              <a:srgbClr val="E753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 sz="900" dirty="0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A1E12E70-518C-214E-B8B4-4D5612314CFE}"/>
                </a:ext>
              </a:extLst>
            </p:cNvPr>
            <p:cNvSpPr/>
            <p:nvPr/>
          </p:nvSpPr>
          <p:spPr>
            <a:xfrm>
              <a:off x="5608592" y="2517025"/>
              <a:ext cx="3245811" cy="130547"/>
            </a:xfrm>
            <a:prstGeom prst="rect">
              <a:avLst/>
            </a:prstGeom>
            <a:solidFill>
              <a:srgbClr val="9BBC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nb-NO" sz="900" dirty="0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D216BBB8-990B-FB4A-ADB3-00E8993470C0}"/>
                </a:ext>
              </a:extLst>
            </p:cNvPr>
            <p:cNvSpPr/>
            <p:nvPr/>
          </p:nvSpPr>
          <p:spPr>
            <a:xfrm>
              <a:off x="6804719" y="2475280"/>
              <a:ext cx="863600" cy="32225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 dirty="0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181F90B5-3AC6-2146-8E73-438C612B8DB6}"/>
                </a:ext>
              </a:extLst>
            </p:cNvPr>
            <p:cNvSpPr/>
            <p:nvPr/>
          </p:nvSpPr>
          <p:spPr>
            <a:xfrm>
              <a:off x="5608590" y="2517025"/>
              <a:ext cx="265567" cy="2805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 dirty="0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C8481823-CAD8-2F4D-B530-9A2934450B72}"/>
                </a:ext>
              </a:extLst>
            </p:cNvPr>
            <p:cNvSpPr/>
            <p:nvPr/>
          </p:nvSpPr>
          <p:spPr>
            <a:xfrm>
              <a:off x="8598881" y="2500227"/>
              <a:ext cx="257199" cy="2973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 dirty="0"/>
            </a:p>
          </p:txBody>
        </p:sp>
      </p:grpSp>
      <p:sp>
        <p:nvSpPr>
          <p:cNvPr id="51" name="Rectangle 50">
            <a:extLst>
              <a:ext uri="{FF2B5EF4-FFF2-40B4-BE49-F238E27FC236}">
                <a16:creationId xmlns:a16="http://schemas.microsoft.com/office/drawing/2014/main" id="{7B756B84-7978-E94F-9D12-5F7DF08A7FB0}"/>
              </a:ext>
            </a:extLst>
          </p:cNvPr>
          <p:cNvSpPr/>
          <p:nvPr/>
        </p:nvSpPr>
        <p:spPr>
          <a:xfrm>
            <a:off x="825388" y="2408112"/>
            <a:ext cx="399468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b-NO" sz="900" dirty="0">
                <a:solidFill>
                  <a:schemeClr val="lt1"/>
                </a:solidFill>
              </a:rPr>
              <a:t>SiO2</a:t>
            </a:r>
            <a:endParaRPr lang="fr-FR" sz="900" dirty="0">
              <a:solidFill>
                <a:schemeClr val="lt1"/>
              </a:solidFill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BED6116E-87A0-AC4C-AE59-CD1626BA0CB3}"/>
              </a:ext>
            </a:extLst>
          </p:cNvPr>
          <p:cNvSpPr/>
          <p:nvPr/>
        </p:nvSpPr>
        <p:spPr>
          <a:xfrm>
            <a:off x="858681" y="2559456"/>
            <a:ext cx="28565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b-NO" sz="900">
                <a:solidFill>
                  <a:schemeClr val="lt1"/>
                </a:solidFill>
              </a:rPr>
              <a:t>Cr</a:t>
            </a:r>
            <a:endParaRPr lang="fr-FR" sz="900" dirty="0">
              <a:solidFill>
                <a:schemeClr val="lt1"/>
              </a:solidFill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0AB1F827-835F-CB46-8D41-D870976B27D3}"/>
              </a:ext>
            </a:extLst>
          </p:cNvPr>
          <p:cNvSpPr/>
          <p:nvPr/>
        </p:nvSpPr>
        <p:spPr>
          <a:xfrm>
            <a:off x="551441" y="2766320"/>
            <a:ext cx="89159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b-NO" sz="900" dirty="0">
                <a:solidFill>
                  <a:schemeClr val="lt1"/>
                </a:solidFill>
              </a:rPr>
              <a:t>Ge-</a:t>
            </a:r>
            <a:r>
              <a:rPr lang="nb-NO" sz="900" dirty="0" err="1">
                <a:solidFill>
                  <a:schemeClr val="lt1"/>
                </a:solidFill>
              </a:rPr>
              <a:t>doped</a:t>
            </a:r>
            <a:r>
              <a:rPr lang="nb-NO" sz="900" dirty="0">
                <a:solidFill>
                  <a:schemeClr val="lt1"/>
                </a:solidFill>
              </a:rPr>
              <a:t> SiO2</a:t>
            </a:r>
            <a:endParaRPr lang="fr-FR" sz="900" dirty="0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3676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B3D17E-1B91-3D4C-8ECD-205FAA2D1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Process</a:t>
            </a:r>
            <a:r>
              <a:rPr lang="fr-FR" dirty="0"/>
              <a:t> </a:t>
            </a:r>
            <a:r>
              <a:rPr lang="fr-FR" dirty="0" err="1"/>
              <a:t>requirements</a:t>
            </a:r>
            <a:r>
              <a:rPr lang="fr-FR" dirty="0"/>
              <a:t> 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1C0196E-72DB-A940-8952-40EBC83665A3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65BCABBD-2C3C-4BE8-A721-F8C4F539EC34}" type="datetime1">
              <a:rPr lang="en-US" smtClean="0"/>
              <a:t>7/19/18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EAB9A11-3319-F34A-9604-96B4BE445A08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fr-FR" dirty="0"/>
              <a:t>Optical Communication </a:t>
            </a:r>
            <a:r>
              <a:rPr lang="fr-FR" dirty="0" err="1"/>
              <a:t>Devices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CC4C38F-3851-E84B-8AB8-B8F65522CA1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C7080EDE-925A-4613-9347-66D0D9A3513C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37" name="Espace réservé du texte 36">
            <a:extLst>
              <a:ext uri="{FF2B5EF4-FFF2-40B4-BE49-F238E27FC236}">
                <a16:creationId xmlns:a16="http://schemas.microsoft.com/office/drawing/2014/main" id="{EA6CE6EB-FD49-A943-8625-CAD0039B94B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fr-FR" dirty="0"/>
              <a:t>SiO</a:t>
            </a:r>
            <a:r>
              <a:rPr lang="fr-FR" baseline="-25000" dirty="0"/>
              <a:t>2</a:t>
            </a:r>
            <a:r>
              <a:rPr lang="fr-FR" dirty="0"/>
              <a:t> /GeO</a:t>
            </a:r>
            <a:r>
              <a:rPr lang="fr-FR" baseline="-25000" dirty="0"/>
              <a:t>2</a:t>
            </a:r>
            <a:r>
              <a:rPr lang="fr-FR" dirty="0"/>
              <a:t> </a:t>
            </a:r>
            <a:r>
              <a:rPr lang="fr-FR" dirty="0" err="1"/>
              <a:t>Etching</a:t>
            </a:r>
            <a:r>
              <a:rPr lang="fr-FR" dirty="0"/>
              <a:t> </a:t>
            </a:r>
            <a:r>
              <a:rPr lang="fr-FR" dirty="0" err="1"/>
              <a:t>Process</a:t>
            </a:r>
            <a:endParaRPr lang="fr-FR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B8F59E2-A198-F249-878D-CDDD7F64C9FA}"/>
              </a:ext>
            </a:extLst>
          </p:cNvPr>
          <p:cNvSpPr/>
          <p:nvPr/>
        </p:nvSpPr>
        <p:spPr>
          <a:xfrm>
            <a:off x="0" y="3165555"/>
            <a:ext cx="91439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/>
            <a:r>
              <a:rPr lang="en-US" sz="2000" dirty="0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Targeted process performances </a:t>
            </a:r>
            <a:endParaRPr lang="fr-FR" sz="2000" dirty="0">
              <a:solidFill>
                <a:srgbClr val="434342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5360D53E-031D-F645-BFCB-9C244793F572}"/>
              </a:ext>
            </a:extLst>
          </p:cNvPr>
          <p:cNvSpPr txBox="1"/>
          <p:nvPr/>
        </p:nvSpPr>
        <p:spPr>
          <a:xfrm>
            <a:off x="222055" y="995157"/>
            <a:ext cx="8643113" cy="2192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 defTabSz="685800">
              <a:buFont typeface="+mj-lt"/>
              <a:buAutoNum type="arabicPeriod"/>
            </a:pPr>
            <a:r>
              <a:rPr lang="en-US" sz="1050" dirty="0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High etching uniformity at </a:t>
            </a:r>
            <a:r>
              <a:rPr lang="mr-IN" sz="1050" dirty="0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± 3%</a:t>
            </a:r>
            <a:endParaRPr lang="en-US" sz="1050" dirty="0">
              <a:solidFill>
                <a:srgbClr val="434342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marL="342900" lvl="1" indent="-342900" defTabSz="685800">
              <a:buFont typeface="+mj-lt"/>
              <a:buAutoNum type="arabicPeriod"/>
            </a:pPr>
            <a:endParaRPr lang="en-US" sz="1050" dirty="0">
              <a:solidFill>
                <a:srgbClr val="434342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marL="342900" lvl="1" indent="-342900" defTabSz="685800">
              <a:buFont typeface="+mj-lt"/>
              <a:buAutoNum type="arabicPeriod"/>
            </a:pPr>
            <a:r>
              <a:rPr lang="en-US" sz="1050" dirty="0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High etch rate</a:t>
            </a:r>
          </a:p>
          <a:p>
            <a:pPr marL="514350" lvl="2" indent="-171450" defTabSz="685800">
              <a:buFont typeface="Symbol" charset="2"/>
              <a:buChar char="Þ"/>
            </a:pPr>
            <a:r>
              <a:rPr lang="fr-FR" sz="1050" dirty="0" err="1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Process</a:t>
            </a:r>
            <a:r>
              <a:rPr lang="fr-FR" sz="1050" dirty="0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fr-FR" sz="1050" dirty="0" err="1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ready</a:t>
            </a:r>
            <a:r>
              <a:rPr lang="fr-FR" sz="1050" dirty="0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 for mass production</a:t>
            </a:r>
          </a:p>
          <a:p>
            <a:pPr marL="342900" indent="-342900" defTabSz="685800">
              <a:buFont typeface="+mj-lt"/>
              <a:buAutoNum type="arabicPeriod"/>
            </a:pPr>
            <a:endParaRPr lang="fr-FR" sz="1050" dirty="0">
              <a:solidFill>
                <a:srgbClr val="434342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marL="342900" indent="-342900" defTabSz="685800">
              <a:buFont typeface="+mj-lt"/>
              <a:buAutoNum type="arabicPeriod" startAt="3"/>
            </a:pPr>
            <a:r>
              <a:rPr lang="fr-FR" sz="1050" dirty="0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Minimum CD </a:t>
            </a:r>
            <a:r>
              <a:rPr lang="fr-FR" sz="1050" dirty="0" err="1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loss</a:t>
            </a:r>
            <a:r>
              <a:rPr lang="fr-FR" sz="1050" dirty="0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</a:p>
          <a:p>
            <a:pPr marL="342900" indent="-342900" defTabSz="685800">
              <a:buFont typeface="+mj-lt"/>
              <a:buAutoNum type="arabicPeriod" startAt="3"/>
            </a:pPr>
            <a:endParaRPr lang="fr-FR" sz="1050" dirty="0">
              <a:solidFill>
                <a:srgbClr val="434342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marL="342900" indent="-342900" defTabSz="685800">
              <a:buFont typeface="+mj-lt"/>
              <a:buAutoNum type="arabicPeriod" startAt="3"/>
            </a:pPr>
            <a:r>
              <a:rPr lang="fr-FR" sz="1050" dirty="0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No damage to wafer</a:t>
            </a:r>
          </a:p>
          <a:p>
            <a:pPr marL="514350" lvl="1" indent="-171450" defTabSz="685800">
              <a:buFont typeface="Symbol" charset="2"/>
              <a:buChar char="Þ"/>
            </a:pPr>
            <a:r>
              <a:rPr lang="fr-FR" sz="1050" dirty="0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No striation of the </a:t>
            </a:r>
            <a:r>
              <a:rPr lang="fr-FR" sz="1050" dirty="0" err="1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sidewalls</a:t>
            </a:r>
            <a:endParaRPr lang="fr-FR" sz="1050" dirty="0">
              <a:solidFill>
                <a:srgbClr val="434342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marL="514350" lvl="1" indent="-171450" defTabSz="685800">
              <a:buFont typeface="Symbol" charset="2"/>
              <a:buChar char="Þ"/>
            </a:pPr>
            <a:r>
              <a:rPr lang="fr-FR" sz="1050" dirty="0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No </a:t>
            </a:r>
            <a:r>
              <a:rPr lang="fr-FR" sz="1050" dirty="0" err="1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trenching</a:t>
            </a:r>
            <a:endParaRPr lang="fr-FR" sz="1050" dirty="0">
              <a:solidFill>
                <a:srgbClr val="434342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marL="514350" lvl="1" indent="-171450" defTabSz="685800">
              <a:buFont typeface="Symbol" charset="2"/>
              <a:buChar char="Þ"/>
            </a:pPr>
            <a:r>
              <a:rPr lang="fr-FR" sz="1050" dirty="0" err="1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Careful</a:t>
            </a:r>
            <a:r>
              <a:rPr lang="fr-FR" sz="1050" dirty="0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 control of </a:t>
            </a:r>
            <a:r>
              <a:rPr lang="fr-FR" sz="1050" dirty="0" err="1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etch</a:t>
            </a:r>
            <a:r>
              <a:rPr lang="fr-FR" sz="1050" dirty="0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fr-FR" sz="1050" dirty="0" err="1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selectivity</a:t>
            </a:r>
            <a:endParaRPr lang="fr-FR" sz="1050" dirty="0">
              <a:solidFill>
                <a:srgbClr val="434342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marL="342900" indent="-342900" defTabSz="685800">
              <a:buFont typeface="+mj-lt"/>
              <a:buAutoNum type="arabicPeriod" startAt="3"/>
            </a:pPr>
            <a:endParaRPr lang="fr-FR" sz="1050" dirty="0">
              <a:solidFill>
                <a:srgbClr val="434342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marL="342900" indent="-342900" defTabSz="685800">
              <a:buFont typeface="+mj-lt"/>
              <a:buAutoNum type="arabicPeriod" startAt="3"/>
            </a:pPr>
            <a:r>
              <a:rPr lang="fr-FR" sz="1050" dirty="0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Vertical profile (</a:t>
            </a:r>
            <a:r>
              <a:rPr lang="fr-FR" sz="1050" dirty="0" err="1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etch</a:t>
            </a:r>
            <a:r>
              <a:rPr lang="fr-FR" sz="1050" dirty="0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fr-FR" sz="1050" dirty="0" err="1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slope</a:t>
            </a:r>
            <a:r>
              <a:rPr lang="fr-FR" sz="1050" dirty="0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sz="1050" dirty="0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88.5~91.5</a:t>
            </a:r>
            <a:r>
              <a:rPr lang="fr-FR" sz="1050" dirty="0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°)</a:t>
            </a:r>
          </a:p>
        </p:txBody>
      </p:sp>
      <p:graphicFrame>
        <p:nvGraphicFramePr>
          <p:cNvPr id="15" name="Espace réservé du contenu 44">
            <a:extLst>
              <a:ext uri="{FF2B5EF4-FFF2-40B4-BE49-F238E27FC236}">
                <a16:creationId xmlns:a16="http://schemas.microsoft.com/office/drawing/2014/main" id="{1AA100CC-50DF-4840-8C48-4CBFE54F5A1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074761"/>
              </p:ext>
            </p:extLst>
          </p:nvPr>
        </p:nvGraphicFramePr>
        <p:xfrm>
          <a:off x="1778960" y="3867893"/>
          <a:ext cx="5902958" cy="685800"/>
        </p:xfrm>
        <a:graphic>
          <a:graphicData uri="http://schemas.openxmlformats.org/drawingml/2006/table">
            <a:tbl>
              <a:tblPr firstRow="1" bandRow="1"/>
              <a:tblGrid>
                <a:gridCol w="23271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878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878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57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100" noProof="0" dirty="0">
                          <a:solidFill>
                            <a:srgbClr val="434342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Process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100" noProof="0" dirty="0">
                          <a:solidFill>
                            <a:srgbClr val="434342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Etch rate</a:t>
                      </a:r>
                    </a:p>
                    <a:p>
                      <a:pPr algn="ctr"/>
                      <a:r>
                        <a:rPr lang="en-US" sz="1100" b="0" noProof="0" dirty="0">
                          <a:solidFill>
                            <a:srgbClr val="434342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nm/min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100" noProof="0" dirty="0">
                          <a:solidFill>
                            <a:srgbClr val="434342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Selectivity</a:t>
                      </a:r>
                      <a:r>
                        <a:rPr lang="en-US" sz="1100" baseline="0" noProof="0" dirty="0">
                          <a:solidFill>
                            <a:srgbClr val="434342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vs. mask</a:t>
                      </a:r>
                      <a:endParaRPr lang="en-US" sz="1100" noProof="0" dirty="0">
                        <a:solidFill>
                          <a:srgbClr val="434342"/>
                        </a:solidFill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100" b="1" kern="1200" noProof="0" dirty="0">
                          <a:solidFill>
                            <a:srgbClr val="E75326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ICP-RIE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550-600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&gt; 15:1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31117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B3D17E-1B91-3D4C-8ECD-205FAA2D1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Corial</a:t>
            </a:r>
            <a:r>
              <a:rPr lang="fr-FR" dirty="0"/>
              <a:t> </a:t>
            </a:r>
            <a:r>
              <a:rPr lang="fr-FR" dirty="0" err="1"/>
              <a:t>process</a:t>
            </a:r>
            <a:r>
              <a:rPr lang="fr-FR" dirty="0"/>
              <a:t> solution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1C0196E-72DB-A940-8952-40EBC83665A3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65BCABBD-2C3C-4BE8-A721-F8C4F539EC34}" type="datetime1">
              <a:rPr lang="en-US" smtClean="0"/>
              <a:t>7/19/18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EAB9A11-3319-F34A-9604-96B4BE445A08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fr-FR" dirty="0"/>
              <a:t>Optical Communication </a:t>
            </a:r>
            <a:r>
              <a:rPr lang="fr-FR" dirty="0" err="1"/>
              <a:t>Devices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CC4C38F-3851-E84B-8AB8-B8F65522CA1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C7080EDE-925A-4613-9347-66D0D9A3513C}" type="slidenum">
              <a:rPr lang="fr-FR" smtClean="0"/>
              <a:pPr/>
              <a:t>12</a:t>
            </a:fld>
            <a:endParaRPr lang="fr-FR" dirty="0"/>
          </a:p>
        </p:txBody>
      </p:sp>
      <p:sp>
        <p:nvSpPr>
          <p:cNvPr id="37" name="Espace réservé du texte 36">
            <a:extLst>
              <a:ext uri="{FF2B5EF4-FFF2-40B4-BE49-F238E27FC236}">
                <a16:creationId xmlns:a16="http://schemas.microsoft.com/office/drawing/2014/main" id="{EA6CE6EB-FD49-A943-8625-CAD0039B94B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fr-FR" dirty="0"/>
              <a:t>SiO</a:t>
            </a:r>
            <a:r>
              <a:rPr lang="fr-FR" baseline="-25000" dirty="0"/>
              <a:t>2</a:t>
            </a:r>
            <a:r>
              <a:rPr lang="fr-FR" dirty="0"/>
              <a:t> /GeO</a:t>
            </a:r>
            <a:r>
              <a:rPr lang="fr-FR" baseline="-25000" dirty="0"/>
              <a:t>2</a:t>
            </a:r>
            <a:r>
              <a:rPr lang="fr-FR" dirty="0"/>
              <a:t> </a:t>
            </a:r>
            <a:r>
              <a:rPr lang="fr-FR" dirty="0" err="1"/>
              <a:t>Etching</a:t>
            </a:r>
            <a:r>
              <a:rPr lang="fr-FR" dirty="0"/>
              <a:t> </a:t>
            </a:r>
            <a:r>
              <a:rPr lang="fr-FR" dirty="0" err="1"/>
              <a:t>Process</a:t>
            </a:r>
            <a:endParaRPr lang="fr-FR" dirty="0"/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4FA8F1DE-1543-E045-8DBA-FEEDE13593AF}"/>
              </a:ext>
            </a:extLst>
          </p:cNvPr>
          <p:cNvSpPr txBox="1"/>
          <p:nvPr/>
        </p:nvSpPr>
        <p:spPr>
          <a:xfrm>
            <a:off x="0" y="871599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4972AB"/>
                </a:solidFill>
                <a:latin typeface="Century Gothic" charset="0"/>
                <a:ea typeface="Century Gothic" charset="0"/>
                <a:cs typeface="Century Gothic" charset="0"/>
              </a:rPr>
              <a:t>Process steps</a:t>
            </a:r>
          </a:p>
        </p:txBody>
      </p:sp>
      <p:pic>
        <p:nvPicPr>
          <p:cNvPr id="42" name="Picture 3" descr="W:\24-Essais\MST-Cr-SiO2-Hunan NewFiber\02-SEM\SiO2 ICP C4F8\TC49\05 10 from edge.jpg">
            <a:extLst>
              <a:ext uri="{FF2B5EF4-FFF2-40B4-BE49-F238E27FC236}">
                <a16:creationId xmlns:a16="http://schemas.microsoft.com/office/drawing/2014/main" id="{0853E0F2-C30F-2245-B773-3F53DB29DD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5979" y="2384724"/>
            <a:ext cx="1747401" cy="13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7" descr="W:\24-Essais\MST-Cr-SiO2-Hunan NewFiber\02-SEM\SiO2 ICP C4F8\Test 07\01.jpg">
            <a:extLst>
              <a:ext uri="{FF2B5EF4-FFF2-40B4-BE49-F238E27FC236}">
                <a16:creationId xmlns:a16="http://schemas.microsoft.com/office/drawing/2014/main" id="{5B225B8A-1269-FB4A-A57E-D6373464FA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8376" y="2391829"/>
            <a:ext cx="1745360" cy="1308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3" descr="W:\24-Essais\MST-Cr-SiO2-Hunan NewFiber\02-SEM\SiO2 ICP C4F8\Test 01 Frag 01\03.jpg">
            <a:extLst>
              <a:ext uri="{FF2B5EF4-FFF2-40B4-BE49-F238E27FC236}">
                <a16:creationId xmlns:a16="http://schemas.microsoft.com/office/drawing/2014/main" id="{794B0E62-6435-C948-BAE7-62AFF27282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325" y="2390743"/>
            <a:ext cx="1746808" cy="1309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ZoneTexte 44">
            <a:extLst>
              <a:ext uri="{FF2B5EF4-FFF2-40B4-BE49-F238E27FC236}">
                <a16:creationId xmlns:a16="http://schemas.microsoft.com/office/drawing/2014/main" id="{FF1ABC92-BF67-8048-98B4-347BE6596D0C}"/>
              </a:ext>
            </a:extLst>
          </p:cNvPr>
          <p:cNvSpPr txBox="1"/>
          <p:nvPr/>
        </p:nvSpPr>
        <p:spPr>
          <a:xfrm>
            <a:off x="537015" y="1577709"/>
            <a:ext cx="17391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Mask pattern before etching</a:t>
            </a:r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E77A2420-CA1E-6846-872F-F226BC7200BC}"/>
              </a:ext>
            </a:extLst>
          </p:cNvPr>
          <p:cNvSpPr txBox="1"/>
          <p:nvPr/>
        </p:nvSpPr>
        <p:spPr>
          <a:xfrm>
            <a:off x="532105" y="3708400"/>
            <a:ext cx="174402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dirty="0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SiO</a:t>
            </a:r>
            <a:r>
              <a:rPr lang="fr-FR" sz="1050" baseline="-25000" dirty="0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2</a:t>
            </a:r>
            <a:r>
              <a:rPr lang="fr-FR" sz="1050" dirty="0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 &amp; Cr </a:t>
            </a:r>
            <a:r>
              <a:rPr lang="fr-FR" sz="1050" dirty="0" err="1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mask</a:t>
            </a:r>
            <a:endParaRPr lang="mr-IN" sz="1050" dirty="0">
              <a:solidFill>
                <a:srgbClr val="434342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730ED1EA-2E01-8D41-A79E-9EC0D0334C40}"/>
              </a:ext>
            </a:extLst>
          </p:cNvPr>
          <p:cNvSpPr txBox="1"/>
          <p:nvPr/>
        </p:nvSpPr>
        <p:spPr>
          <a:xfrm>
            <a:off x="3692549" y="1584637"/>
            <a:ext cx="17055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Process tuning in </a:t>
            </a:r>
            <a:r>
              <a:rPr lang="en-US" sz="1200" b="1" dirty="0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ICP-RIE </a:t>
            </a:r>
            <a:r>
              <a:rPr lang="en-US" sz="1200" dirty="0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mode with wafer fragments</a:t>
            </a:r>
          </a:p>
        </p:txBody>
      </p:sp>
      <p:sp>
        <p:nvSpPr>
          <p:cNvPr id="48" name="ZoneTexte 47">
            <a:extLst>
              <a:ext uri="{FF2B5EF4-FFF2-40B4-BE49-F238E27FC236}">
                <a16:creationId xmlns:a16="http://schemas.microsoft.com/office/drawing/2014/main" id="{2FD875E6-57BF-8C4B-A1E0-BB5626BE1402}"/>
              </a:ext>
            </a:extLst>
          </p:cNvPr>
          <p:cNvSpPr txBox="1"/>
          <p:nvPr/>
        </p:nvSpPr>
        <p:spPr>
          <a:xfrm>
            <a:off x="6797110" y="1557260"/>
            <a:ext cx="1702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ICP-RIE</a:t>
            </a:r>
            <a:r>
              <a:rPr lang="en-US" sz="1200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sz="1200" dirty="0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etching on </a:t>
            </a:r>
            <a:r>
              <a:rPr lang="en-US" sz="1200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full wafers</a:t>
            </a:r>
            <a:endParaRPr lang="en-US" sz="1200" dirty="0">
              <a:solidFill>
                <a:srgbClr val="434342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49" name="Oval 71">
            <a:extLst>
              <a:ext uri="{FF2B5EF4-FFF2-40B4-BE49-F238E27FC236}">
                <a16:creationId xmlns:a16="http://schemas.microsoft.com/office/drawing/2014/main" id="{F331A87D-19DA-5B4A-921E-2DB88E38F958}"/>
              </a:ext>
            </a:extLst>
          </p:cNvPr>
          <p:cNvSpPr>
            <a:spLocks noChangeAspect="1"/>
          </p:cNvSpPr>
          <p:nvPr/>
        </p:nvSpPr>
        <p:spPr>
          <a:xfrm>
            <a:off x="471842" y="2166351"/>
            <a:ext cx="580385" cy="580386"/>
          </a:xfrm>
          <a:prstGeom prst="ellipse">
            <a:avLst/>
          </a:prstGeom>
          <a:solidFill>
            <a:schemeClr val="bg1"/>
          </a:solidFill>
          <a:ln w="19050">
            <a:solidFill>
              <a:srgbClr val="E753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72">
            <a:extLst>
              <a:ext uri="{FF2B5EF4-FFF2-40B4-BE49-F238E27FC236}">
                <a16:creationId xmlns:a16="http://schemas.microsoft.com/office/drawing/2014/main" id="{0798BE02-1979-EA41-AAE8-E09593095EAA}"/>
              </a:ext>
            </a:extLst>
          </p:cNvPr>
          <p:cNvSpPr txBox="1"/>
          <p:nvPr/>
        </p:nvSpPr>
        <p:spPr>
          <a:xfrm>
            <a:off x="570819" y="2171669"/>
            <a:ext cx="389850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3200" b="1" dirty="0">
                <a:solidFill>
                  <a:srgbClr val="E75326"/>
                </a:solidFill>
                <a:latin typeface="Lato Bold" charset="0"/>
                <a:ea typeface="Lato Bold" charset="0"/>
                <a:cs typeface="Lato Bold" charset="0"/>
              </a:rPr>
              <a:t>1</a:t>
            </a:r>
          </a:p>
        </p:txBody>
      </p:sp>
      <p:sp>
        <p:nvSpPr>
          <p:cNvPr id="51" name="Oval 71">
            <a:extLst>
              <a:ext uri="{FF2B5EF4-FFF2-40B4-BE49-F238E27FC236}">
                <a16:creationId xmlns:a16="http://schemas.microsoft.com/office/drawing/2014/main" id="{48E75612-F73B-E449-A281-E5A7A141D047}"/>
              </a:ext>
            </a:extLst>
          </p:cNvPr>
          <p:cNvSpPr>
            <a:spLocks noChangeAspect="1"/>
          </p:cNvSpPr>
          <p:nvPr/>
        </p:nvSpPr>
        <p:spPr>
          <a:xfrm>
            <a:off x="3670198" y="2156538"/>
            <a:ext cx="580385" cy="580386"/>
          </a:xfrm>
          <a:prstGeom prst="ellipse">
            <a:avLst/>
          </a:prstGeom>
          <a:solidFill>
            <a:schemeClr val="bg1"/>
          </a:solidFill>
          <a:ln w="19050">
            <a:solidFill>
              <a:srgbClr val="E753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72">
            <a:extLst>
              <a:ext uri="{FF2B5EF4-FFF2-40B4-BE49-F238E27FC236}">
                <a16:creationId xmlns:a16="http://schemas.microsoft.com/office/drawing/2014/main" id="{DA6FB006-037E-7041-B811-BAE52C63DB88}"/>
              </a:ext>
            </a:extLst>
          </p:cNvPr>
          <p:cNvSpPr txBox="1"/>
          <p:nvPr/>
        </p:nvSpPr>
        <p:spPr>
          <a:xfrm>
            <a:off x="3769175" y="2161856"/>
            <a:ext cx="389850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3200" b="1" dirty="0">
                <a:solidFill>
                  <a:srgbClr val="E75326"/>
                </a:solidFill>
                <a:latin typeface="Lato Bold" charset="0"/>
                <a:ea typeface="Lato Bold" charset="0"/>
                <a:cs typeface="Lato Bold" charset="0"/>
              </a:rPr>
              <a:t>2</a:t>
            </a:r>
          </a:p>
        </p:txBody>
      </p:sp>
      <p:sp>
        <p:nvSpPr>
          <p:cNvPr id="53" name="Oval 71">
            <a:extLst>
              <a:ext uri="{FF2B5EF4-FFF2-40B4-BE49-F238E27FC236}">
                <a16:creationId xmlns:a16="http://schemas.microsoft.com/office/drawing/2014/main" id="{1423A3CC-DAD1-CC4F-96B3-E6F5D0A2CD31}"/>
              </a:ext>
            </a:extLst>
          </p:cNvPr>
          <p:cNvSpPr>
            <a:spLocks noChangeAspect="1"/>
          </p:cNvSpPr>
          <p:nvPr/>
        </p:nvSpPr>
        <p:spPr>
          <a:xfrm>
            <a:off x="6761403" y="2133415"/>
            <a:ext cx="580385" cy="580386"/>
          </a:xfrm>
          <a:prstGeom prst="ellipse">
            <a:avLst/>
          </a:prstGeom>
          <a:solidFill>
            <a:schemeClr val="bg1"/>
          </a:solidFill>
          <a:ln w="19050">
            <a:solidFill>
              <a:srgbClr val="E753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72">
            <a:extLst>
              <a:ext uri="{FF2B5EF4-FFF2-40B4-BE49-F238E27FC236}">
                <a16:creationId xmlns:a16="http://schemas.microsoft.com/office/drawing/2014/main" id="{5C1C1320-2647-3B48-870A-83DBB9B6F666}"/>
              </a:ext>
            </a:extLst>
          </p:cNvPr>
          <p:cNvSpPr txBox="1"/>
          <p:nvPr/>
        </p:nvSpPr>
        <p:spPr>
          <a:xfrm>
            <a:off x="6860380" y="2138733"/>
            <a:ext cx="389850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3200" b="1" dirty="0">
                <a:solidFill>
                  <a:srgbClr val="E75326"/>
                </a:solidFill>
                <a:latin typeface="Lato Bold" charset="0"/>
                <a:ea typeface="Lato Bold" charset="0"/>
                <a:cs typeface="Lato Bold" charset="0"/>
              </a:rPr>
              <a:t>3</a:t>
            </a:r>
          </a:p>
        </p:txBody>
      </p:sp>
      <p:sp>
        <p:nvSpPr>
          <p:cNvPr id="55" name="ZoneTexte 54">
            <a:extLst>
              <a:ext uri="{FF2B5EF4-FFF2-40B4-BE49-F238E27FC236}">
                <a16:creationId xmlns:a16="http://schemas.microsoft.com/office/drawing/2014/main" id="{66122EAB-0D77-EE47-BE37-030A45E56D35}"/>
              </a:ext>
            </a:extLst>
          </p:cNvPr>
          <p:cNvSpPr txBox="1"/>
          <p:nvPr/>
        </p:nvSpPr>
        <p:spPr>
          <a:xfrm>
            <a:off x="3638739" y="3718107"/>
            <a:ext cx="1785181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dirty="0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Vertical </a:t>
            </a:r>
            <a:r>
              <a:rPr lang="fr-FR" sz="1050" dirty="0" err="1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etching</a:t>
            </a:r>
            <a:r>
              <a:rPr lang="fr-FR" sz="1050" dirty="0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 profile</a:t>
            </a:r>
          </a:p>
          <a:p>
            <a:pPr algn="ctr"/>
            <a:endParaRPr lang="fr-FR" sz="1050" dirty="0">
              <a:solidFill>
                <a:srgbClr val="434342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r>
              <a:rPr lang="fr-FR" sz="1050" dirty="0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Clean </a:t>
            </a:r>
            <a:r>
              <a:rPr lang="fr-FR" sz="1050" dirty="0" err="1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bottom</a:t>
            </a:r>
            <a:endParaRPr lang="fr-FR" sz="1050" dirty="0">
              <a:solidFill>
                <a:srgbClr val="434342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endParaRPr lang="fr-FR" sz="1050" dirty="0">
              <a:solidFill>
                <a:srgbClr val="434342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r>
              <a:rPr lang="fr-FR" sz="1050" dirty="0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No </a:t>
            </a:r>
            <a:r>
              <a:rPr lang="fr-FR" sz="1050" dirty="0" err="1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trenching</a:t>
            </a:r>
            <a:r>
              <a:rPr lang="fr-FR" sz="1050" dirty="0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, </a:t>
            </a:r>
            <a:r>
              <a:rPr lang="fr-FR" sz="1050" dirty="0" err="1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smooth</a:t>
            </a:r>
            <a:r>
              <a:rPr lang="fr-FR" sz="1050" dirty="0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fr-FR" sz="1050" dirty="0" err="1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sidewalls</a:t>
            </a:r>
            <a:endParaRPr lang="mr-IN" sz="1050" dirty="0">
              <a:solidFill>
                <a:srgbClr val="434342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56" name="ZoneTexte 55">
            <a:extLst>
              <a:ext uri="{FF2B5EF4-FFF2-40B4-BE49-F238E27FC236}">
                <a16:creationId xmlns:a16="http://schemas.microsoft.com/office/drawing/2014/main" id="{103D3D48-E2B7-D047-8FB8-52855C132B40}"/>
              </a:ext>
            </a:extLst>
          </p:cNvPr>
          <p:cNvSpPr txBox="1"/>
          <p:nvPr/>
        </p:nvSpPr>
        <p:spPr>
          <a:xfrm>
            <a:off x="6845979" y="3707947"/>
            <a:ext cx="1747401" cy="7309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1050" dirty="0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Smooth bottom</a:t>
            </a:r>
          </a:p>
          <a:p>
            <a:pPr algn="ctr">
              <a:spcBef>
                <a:spcPts val="600"/>
              </a:spcBef>
            </a:pPr>
            <a:endParaRPr lang="en-US" sz="1050" dirty="0">
              <a:solidFill>
                <a:srgbClr val="434342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algn="ctr">
              <a:spcBef>
                <a:spcPts val="600"/>
              </a:spcBef>
            </a:pPr>
            <a:r>
              <a:rPr lang="en-US" sz="1050" dirty="0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Vertical walls</a:t>
            </a:r>
            <a:endParaRPr lang="fr-FR" sz="1050" dirty="0">
              <a:solidFill>
                <a:srgbClr val="434342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46342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B3D17E-1B91-3D4C-8ECD-205FAA2D1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Corial</a:t>
            </a:r>
            <a:r>
              <a:rPr lang="fr-FR" dirty="0"/>
              <a:t> </a:t>
            </a:r>
            <a:r>
              <a:rPr lang="fr-FR" dirty="0" err="1"/>
              <a:t>process</a:t>
            </a:r>
            <a:r>
              <a:rPr lang="fr-FR" dirty="0"/>
              <a:t> solution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1C0196E-72DB-A940-8952-40EBC83665A3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65BCABBD-2C3C-4BE8-A721-F8C4F539EC34}" type="datetime1">
              <a:rPr lang="en-US" smtClean="0"/>
              <a:t>7/19/18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EAB9A11-3319-F34A-9604-96B4BE445A08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fr-FR" dirty="0"/>
              <a:t>Optical Communication </a:t>
            </a:r>
            <a:r>
              <a:rPr lang="fr-FR" dirty="0" err="1"/>
              <a:t>Devices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CC4C38F-3851-E84B-8AB8-B8F65522CA1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C7080EDE-925A-4613-9347-66D0D9A3513C}" type="slidenum">
              <a:rPr lang="fr-FR" smtClean="0"/>
              <a:pPr/>
              <a:t>13</a:t>
            </a:fld>
            <a:endParaRPr lang="fr-FR" dirty="0"/>
          </a:p>
        </p:txBody>
      </p:sp>
      <p:sp>
        <p:nvSpPr>
          <p:cNvPr id="37" name="Espace réservé du texte 36">
            <a:extLst>
              <a:ext uri="{FF2B5EF4-FFF2-40B4-BE49-F238E27FC236}">
                <a16:creationId xmlns:a16="http://schemas.microsoft.com/office/drawing/2014/main" id="{EA6CE6EB-FD49-A943-8625-CAD0039B94B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fr-FR" dirty="0"/>
              <a:t>SiO</a:t>
            </a:r>
            <a:r>
              <a:rPr lang="fr-FR" baseline="-25000" dirty="0"/>
              <a:t>2</a:t>
            </a:r>
            <a:r>
              <a:rPr lang="fr-FR" dirty="0"/>
              <a:t> /GeO</a:t>
            </a:r>
            <a:r>
              <a:rPr lang="fr-FR" baseline="-25000" dirty="0"/>
              <a:t>2</a:t>
            </a:r>
            <a:r>
              <a:rPr lang="fr-FR" dirty="0"/>
              <a:t> </a:t>
            </a:r>
            <a:r>
              <a:rPr lang="fr-FR" dirty="0" err="1"/>
              <a:t>Etching</a:t>
            </a:r>
            <a:r>
              <a:rPr lang="fr-FR" dirty="0"/>
              <a:t> </a:t>
            </a:r>
            <a:r>
              <a:rPr lang="fr-FR" dirty="0" err="1"/>
              <a:t>Process</a:t>
            </a:r>
            <a:endParaRPr lang="fr-FR" dirty="0"/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5D4FF625-8D82-A54E-8D6A-DD2E30AD56A0}"/>
              </a:ext>
            </a:extLst>
          </p:cNvPr>
          <p:cNvSpPr txBox="1"/>
          <p:nvPr/>
        </p:nvSpPr>
        <p:spPr>
          <a:xfrm>
            <a:off x="0" y="871599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2000" dirty="0">
                <a:solidFill>
                  <a:srgbClr val="4972AB"/>
                </a:solidFill>
                <a:latin typeface="Century Gothic" charset="0"/>
                <a:ea typeface="Century Gothic" charset="0"/>
                <a:cs typeface="Century Gothic" charset="0"/>
              </a:rPr>
              <a:t>ICP-RIE process performances on 6’’ wafer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19EF585-298E-0F48-A8E4-FD8DC43E14D8}"/>
              </a:ext>
            </a:extLst>
          </p:cNvPr>
          <p:cNvSpPr/>
          <p:nvPr/>
        </p:nvSpPr>
        <p:spPr>
          <a:xfrm>
            <a:off x="4279900" y="3517900"/>
            <a:ext cx="241300" cy="1524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3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5" name="Espace réservé du contenu 44">
            <a:extLst>
              <a:ext uri="{FF2B5EF4-FFF2-40B4-BE49-F238E27FC236}">
                <a16:creationId xmlns:a16="http://schemas.microsoft.com/office/drawing/2014/main" id="{5F4C75BF-3AAC-A14F-8402-368D8BBB022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90688747"/>
              </p:ext>
            </p:extLst>
          </p:nvPr>
        </p:nvGraphicFramePr>
        <p:xfrm>
          <a:off x="186652" y="1538894"/>
          <a:ext cx="8669095" cy="1158141"/>
        </p:xfrm>
        <a:graphic>
          <a:graphicData uri="http://schemas.openxmlformats.org/drawingml/2006/table">
            <a:tbl>
              <a:tblPr firstRow="1" bandRow="1"/>
              <a:tblGrid>
                <a:gridCol w="15612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94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94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94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994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994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1060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1153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100" noProof="0" dirty="0">
                          <a:solidFill>
                            <a:srgbClr val="434342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Process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100" noProof="0" dirty="0">
                          <a:solidFill>
                            <a:srgbClr val="434342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Chemistry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100" noProof="0" dirty="0">
                          <a:solidFill>
                            <a:srgbClr val="434342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Mask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100" noProof="0" dirty="0">
                          <a:solidFill>
                            <a:srgbClr val="434342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Selectivity to mask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100" noProof="0" dirty="0">
                          <a:solidFill>
                            <a:srgbClr val="434342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Etch profile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100" noProof="0" dirty="0">
                          <a:solidFill>
                            <a:srgbClr val="434342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Etch rate</a:t>
                      </a:r>
                      <a:endParaRPr lang="en-US" sz="1100" baseline="0" noProof="0" dirty="0">
                        <a:solidFill>
                          <a:srgbClr val="434342"/>
                        </a:solidFill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  <a:p>
                      <a:pPr algn="ctr"/>
                      <a:r>
                        <a:rPr lang="en-US" sz="1100" b="0" baseline="0" noProof="0" dirty="0">
                          <a:solidFill>
                            <a:srgbClr val="434342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(nm/min)</a:t>
                      </a:r>
                      <a:endParaRPr lang="en-US" sz="1100" b="0" noProof="0" dirty="0">
                        <a:solidFill>
                          <a:srgbClr val="434342"/>
                        </a:solidFill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100" noProof="0" dirty="0">
                          <a:solidFill>
                            <a:srgbClr val="434342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Uniformity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42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100" b="1" kern="1200" dirty="0">
                          <a:solidFill>
                            <a:srgbClr val="E75326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SiO</a:t>
                      </a:r>
                      <a:r>
                        <a:rPr lang="en-US" sz="1100" b="1" kern="1200" baseline="-25000" dirty="0">
                          <a:solidFill>
                            <a:srgbClr val="E75326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2</a:t>
                      </a:r>
                      <a:r>
                        <a:rPr lang="en-US" sz="1100" b="1" kern="1200" dirty="0">
                          <a:solidFill>
                            <a:srgbClr val="E75326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/GeO</a:t>
                      </a:r>
                      <a:r>
                        <a:rPr lang="en-US" sz="1100" b="1" kern="1200" baseline="-25000" dirty="0">
                          <a:solidFill>
                            <a:srgbClr val="E75326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2 </a:t>
                      </a:r>
                      <a:r>
                        <a:rPr lang="en-US" sz="1100" b="1" kern="1200" dirty="0">
                          <a:solidFill>
                            <a:srgbClr val="E75326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etching</a:t>
                      </a:r>
                      <a:endParaRPr lang="en-US" sz="1100" b="1" kern="1200" noProof="0" dirty="0">
                        <a:solidFill>
                          <a:srgbClr val="E75326"/>
                        </a:solidFill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1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dirty="0">
                          <a:solidFill>
                            <a:srgbClr val="434342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C</a:t>
                      </a:r>
                      <a:r>
                        <a:rPr lang="it-IT" sz="1100" baseline="-25000" dirty="0">
                          <a:solidFill>
                            <a:srgbClr val="434342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4</a:t>
                      </a:r>
                      <a:r>
                        <a:rPr lang="it-IT" sz="1100" dirty="0">
                          <a:solidFill>
                            <a:srgbClr val="434342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F</a:t>
                      </a:r>
                      <a:r>
                        <a:rPr lang="it-IT" sz="1100" baseline="-25000" dirty="0">
                          <a:solidFill>
                            <a:srgbClr val="434342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8</a:t>
                      </a:r>
                      <a:r>
                        <a:rPr lang="it-IT" sz="1100" dirty="0">
                          <a:solidFill>
                            <a:srgbClr val="434342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&amp; O</a:t>
                      </a:r>
                      <a:r>
                        <a:rPr lang="it-IT" sz="1100" baseline="-25000" dirty="0">
                          <a:solidFill>
                            <a:srgbClr val="434342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2</a:t>
                      </a:r>
                      <a:endParaRPr lang="it-IT" sz="1100" dirty="0">
                        <a:solidFill>
                          <a:srgbClr val="434342"/>
                        </a:solidFill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kern="1200" dirty="0">
                          <a:solidFill>
                            <a:srgbClr val="434342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Cr &amp; SiO</a:t>
                      </a:r>
                      <a:r>
                        <a:rPr lang="en-US" sz="1100" b="0" i="0" u="none" strike="noStrike" kern="1200" baseline="-25000" dirty="0">
                          <a:solidFill>
                            <a:srgbClr val="434342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2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100" kern="1200" baseline="0" noProof="0" dirty="0">
                          <a:solidFill>
                            <a:srgbClr val="434342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&gt; 25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100" kern="1200" baseline="0" noProof="0" dirty="0">
                          <a:solidFill>
                            <a:srgbClr val="434342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&gt; 85°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100" kern="1200" baseline="0" noProof="0" dirty="0">
                          <a:solidFill>
                            <a:srgbClr val="434342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685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1100" kern="1200" baseline="0" dirty="0">
                          <a:solidFill>
                            <a:srgbClr val="434342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1.44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6" name="ZoneTexte 15">
            <a:extLst>
              <a:ext uri="{FF2B5EF4-FFF2-40B4-BE49-F238E27FC236}">
                <a16:creationId xmlns:a16="http://schemas.microsoft.com/office/drawing/2014/main" id="{2F764D3D-0EAF-194B-A8D2-921BA942D7BB}"/>
              </a:ext>
            </a:extLst>
          </p:cNvPr>
          <p:cNvSpPr txBox="1"/>
          <p:nvPr/>
        </p:nvSpPr>
        <p:spPr>
          <a:xfrm>
            <a:off x="222055" y="3212849"/>
            <a:ext cx="6544313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8650" lvl="1" indent="-171450" defTabSz="68580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fr-FR" sz="1600" dirty="0" err="1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Deep</a:t>
            </a:r>
            <a:r>
              <a:rPr lang="fr-FR" sz="1600" dirty="0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fr-FR" sz="1600" dirty="0" err="1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etching</a:t>
            </a:r>
            <a:r>
              <a:rPr lang="fr-FR" sz="1600" dirty="0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 of SiO</a:t>
            </a:r>
            <a:r>
              <a:rPr lang="fr-FR" sz="1600" baseline="-25000" dirty="0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2</a:t>
            </a:r>
            <a:r>
              <a:rPr lang="fr-FR" sz="1600" dirty="0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/GeO</a:t>
            </a:r>
            <a:r>
              <a:rPr lang="fr-FR" sz="1600" baseline="-25000" dirty="0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2</a:t>
            </a:r>
            <a:r>
              <a:rPr lang="fr-FR" sz="1600" dirty="0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fr-FR" sz="1600" dirty="0" err="1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with</a:t>
            </a:r>
            <a:r>
              <a:rPr lang="fr-FR" sz="1600" dirty="0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fr-FR" sz="1600" dirty="0" err="1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etch</a:t>
            </a:r>
            <a:r>
              <a:rPr lang="fr-FR" sz="1600" dirty="0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fr-FR" sz="1600" dirty="0" err="1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depth</a:t>
            </a:r>
            <a:r>
              <a:rPr lang="fr-FR" sz="1600" dirty="0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 of  7 µm</a:t>
            </a:r>
          </a:p>
          <a:p>
            <a:pPr marL="628650" lvl="1" indent="-171450" defTabSz="68580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it-IT" altLang="fr-FR" sz="1600" dirty="0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In-situ </a:t>
            </a:r>
            <a:r>
              <a:rPr lang="it-IT" altLang="fr-FR" sz="1600" dirty="0" err="1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process</a:t>
            </a:r>
            <a:r>
              <a:rPr lang="it-IT" altLang="fr-FR" sz="1600" dirty="0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 control by EPD</a:t>
            </a:r>
          </a:p>
          <a:p>
            <a:pPr marL="628650" lvl="1" indent="-171450" defTabSz="68580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No </a:t>
            </a:r>
            <a:r>
              <a:rPr lang="it-IT" sz="1600" dirty="0" err="1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trenching</a:t>
            </a:r>
            <a:endParaRPr lang="it-IT" sz="1600" dirty="0">
              <a:solidFill>
                <a:srgbClr val="434342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marL="628650" lvl="1" indent="-171450" defTabSz="68580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No </a:t>
            </a:r>
            <a:r>
              <a:rPr lang="it-IT" sz="1600" dirty="0" err="1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damage</a:t>
            </a:r>
            <a:r>
              <a:rPr lang="it-IT" sz="1600" dirty="0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 to wafer</a:t>
            </a:r>
          </a:p>
        </p:txBody>
      </p:sp>
      <p:pic>
        <p:nvPicPr>
          <p:cNvPr id="17" name="Picture 2" descr="W:\24-Essais\MST-Cr-SiO2-Hunan NewFiber\02-SEM\SiO2 ICP C4F8\TC49\08 center.jpg">
            <a:extLst>
              <a:ext uri="{FF2B5EF4-FFF2-40B4-BE49-F238E27FC236}">
                <a16:creationId xmlns:a16="http://schemas.microsoft.com/office/drawing/2014/main" id="{CFEB3DA7-CAD9-9D4F-A79B-EEE75C663E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4799" y="2964670"/>
            <a:ext cx="2200947" cy="1650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70328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>
            <a:extLst>
              <a:ext uri="{FF2B5EF4-FFF2-40B4-BE49-F238E27FC236}">
                <a16:creationId xmlns:a16="http://schemas.microsoft.com/office/drawing/2014/main" id="{B3348515-1ACD-204F-B49E-43D911222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System description</a:t>
            </a:r>
            <a:br>
              <a:rPr lang="fr-FR" dirty="0"/>
            </a:br>
            <a:r>
              <a:rPr lang="fr-FR" b="1" dirty="0" err="1"/>
              <a:t>corial</a:t>
            </a:r>
            <a:r>
              <a:rPr lang="fr-FR" b="1" dirty="0"/>
              <a:t> 210IL</a:t>
            </a:r>
          </a:p>
        </p:txBody>
      </p:sp>
    </p:spTree>
    <p:extLst>
      <p:ext uri="{BB962C8B-B14F-4D97-AF65-F5344CB8AC3E}">
        <p14:creationId xmlns:p14="http://schemas.microsoft.com/office/powerpoint/2010/main" val="26068188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B3D17E-1B91-3D4C-8ECD-205FAA2D1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Corial</a:t>
            </a:r>
            <a:r>
              <a:rPr lang="fr-FR" dirty="0"/>
              <a:t> </a:t>
            </a:r>
            <a:r>
              <a:rPr lang="fr-FR" dirty="0" err="1"/>
              <a:t>equipment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1C0196E-72DB-A940-8952-40EBC83665A3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65BCABBD-2C3C-4BE8-A721-F8C4F539EC34}" type="datetime1">
              <a:rPr lang="en-US" smtClean="0"/>
              <a:t>7/19/18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EAB9A11-3319-F34A-9604-96B4BE445A08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fr-FR" dirty="0"/>
              <a:t>Optical Communication </a:t>
            </a:r>
            <a:r>
              <a:rPr lang="fr-FR" dirty="0" err="1"/>
              <a:t>Devices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CC4C38F-3851-E84B-8AB8-B8F65522CA1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C7080EDE-925A-4613-9347-66D0D9A3513C}" type="slidenum">
              <a:rPr lang="fr-FR" smtClean="0"/>
              <a:pPr/>
              <a:t>15</a:t>
            </a:fld>
            <a:endParaRPr lang="fr-FR" dirty="0"/>
          </a:p>
        </p:txBody>
      </p:sp>
      <p:sp>
        <p:nvSpPr>
          <p:cNvPr id="37" name="Espace réservé du texte 36">
            <a:extLst>
              <a:ext uri="{FF2B5EF4-FFF2-40B4-BE49-F238E27FC236}">
                <a16:creationId xmlns:a16="http://schemas.microsoft.com/office/drawing/2014/main" id="{EA6CE6EB-FD49-A943-8625-CAD0039B94B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fr-FR" dirty="0" err="1"/>
              <a:t>Corial</a:t>
            </a:r>
            <a:r>
              <a:rPr lang="fr-FR" dirty="0"/>
              <a:t> 210IL</a:t>
            </a:r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868239AD-41FA-884C-A3B5-8EAC4459A762}"/>
              </a:ext>
            </a:extLst>
          </p:cNvPr>
          <p:cNvSpPr txBox="1">
            <a:spLocks/>
          </p:cNvSpPr>
          <p:nvPr/>
        </p:nvSpPr>
        <p:spPr>
          <a:xfrm>
            <a:off x="459686" y="1347614"/>
            <a:ext cx="5585514" cy="2304256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 eaLnBrk="0" hangingPunc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400" dirty="0">
                <a:solidFill>
                  <a:schemeClr val="accent5">
                    <a:lumMod val="50000"/>
                  </a:schemeClr>
                </a:solidFill>
                <a:latin typeface="Roboto Black"/>
                <a:cs typeface="Arial" panose="020B0604020202020204" pitchFamily="34" charset="0"/>
              </a:rPr>
              <a:t>For up to </a:t>
            </a:r>
            <a:r>
              <a:rPr lang="en-US" sz="1400" b="1" dirty="0">
                <a:solidFill>
                  <a:schemeClr val="accent5">
                    <a:lumMod val="50000"/>
                  </a:schemeClr>
                </a:solidFill>
                <a:latin typeface="Roboto Black"/>
                <a:cs typeface="Arial" panose="020B0604020202020204" pitchFamily="34" charset="0"/>
              </a:rPr>
              <a:t>200 mm substrates,</a:t>
            </a:r>
          </a:p>
          <a:p>
            <a:pPr marL="285750" indent="-285750" algn="just" eaLnBrk="0" hangingPunc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400" b="1" dirty="0">
                <a:solidFill>
                  <a:schemeClr val="accent5">
                    <a:lumMod val="50000"/>
                  </a:schemeClr>
                </a:solidFill>
                <a:latin typeface="Roboto Black"/>
                <a:cs typeface="Arial" panose="020B0604020202020204" pitchFamily="34" charset="0"/>
              </a:rPr>
              <a:t>Compact</a:t>
            </a:r>
            <a:r>
              <a:rPr lang="en-US" sz="1400" dirty="0">
                <a:solidFill>
                  <a:schemeClr val="accent5">
                    <a:lumMod val="50000"/>
                  </a:schemeClr>
                </a:solidFill>
                <a:latin typeface="Roboto Black"/>
                <a:cs typeface="Arial" panose="020B0604020202020204" pitchFamily="34" charset="0"/>
              </a:rPr>
              <a:t> footprint,</a:t>
            </a:r>
          </a:p>
          <a:p>
            <a:pPr marL="285750" indent="-285750" algn="just" eaLnBrk="0" hangingPunc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400" b="1" dirty="0">
                <a:solidFill>
                  <a:schemeClr val="accent5">
                    <a:lumMod val="50000"/>
                  </a:schemeClr>
                </a:solidFill>
                <a:latin typeface="Roboto Black"/>
                <a:cs typeface="Arial" panose="020B0604020202020204" pitchFamily="34" charset="0"/>
              </a:rPr>
              <a:t>High power </a:t>
            </a:r>
            <a:r>
              <a:rPr lang="en-US" sz="1400" dirty="0">
                <a:solidFill>
                  <a:schemeClr val="accent5">
                    <a:lumMod val="50000"/>
                  </a:schemeClr>
                </a:solidFill>
                <a:latin typeface="Roboto Black"/>
                <a:cs typeface="Arial" panose="020B0604020202020204" pitchFamily="34" charset="0"/>
              </a:rPr>
              <a:t>(2 KW) </a:t>
            </a:r>
            <a:r>
              <a:rPr lang="en-US" sz="1400" b="1" dirty="0">
                <a:solidFill>
                  <a:schemeClr val="accent5">
                    <a:lumMod val="50000"/>
                  </a:schemeClr>
                </a:solidFill>
                <a:latin typeface="Roboto Black"/>
                <a:cs typeface="Arial" panose="020B0604020202020204" pitchFamily="34" charset="0"/>
              </a:rPr>
              <a:t>ICP</a:t>
            </a:r>
            <a:r>
              <a:rPr lang="en-US" sz="1400" dirty="0">
                <a:solidFill>
                  <a:schemeClr val="accent5">
                    <a:lumMod val="50000"/>
                  </a:schemeClr>
                </a:solidFill>
                <a:latin typeface="Roboto Black"/>
                <a:cs typeface="Arial" panose="020B0604020202020204" pitchFamily="34" charset="0"/>
              </a:rPr>
              <a:t> source producing uniform high density plasma,</a:t>
            </a:r>
          </a:p>
          <a:p>
            <a:pPr marL="285750" indent="-285750" algn="just" eaLnBrk="0" hangingPunc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400" b="1" dirty="0">
                <a:solidFill>
                  <a:schemeClr val="accent5">
                    <a:lumMod val="50000"/>
                  </a:schemeClr>
                </a:solidFill>
                <a:latin typeface="Roboto Black"/>
                <a:cs typeface="Arial" panose="020B0604020202020204" pitchFamily="34" charset="0"/>
              </a:rPr>
              <a:t>High power </a:t>
            </a:r>
            <a:r>
              <a:rPr lang="en-US" sz="1400" dirty="0">
                <a:solidFill>
                  <a:schemeClr val="accent5">
                    <a:lumMod val="50000"/>
                  </a:schemeClr>
                </a:solidFill>
                <a:latin typeface="Roboto Black"/>
                <a:cs typeface="Arial" panose="020B0604020202020204" pitchFamily="34" charset="0"/>
              </a:rPr>
              <a:t>(1 KW) </a:t>
            </a:r>
            <a:r>
              <a:rPr lang="en-US" sz="1400" b="1" dirty="0">
                <a:solidFill>
                  <a:schemeClr val="accent5">
                    <a:lumMod val="50000"/>
                  </a:schemeClr>
                </a:solidFill>
                <a:latin typeface="Roboto Black"/>
                <a:cs typeface="Arial" panose="020B0604020202020204" pitchFamily="34" charset="0"/>
              </a:rPr>
              <a:t>RF</a:t>
            </a:r>
            <a:r>
              <a:rPr lang="en-US" sz="1400" dirty="0">
                <a:solidFill>
                  <a:schemeClr val="accent5">
                    <a:lumMod val="50000"/>
                  </a:schemeClr>
                </a:solidFill>
                <a:latin typeface="Roboto Black"/>
                <a:cs typeface="Arial" panose="020B0604020202020204" pitchFamily="34" charset="0"/>
              </a:rPr>
              <a:t> source to ensure high etch rates,</a:t>
            </a:r>
          </a:p>
          <a:p>
            <a:pPr marL="285750" indent="-285750" algn="just" eaLnBrk="0" hangingPunc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400" dirty="0">
                <a:solidFill>
                  <a:schemeClr val="accent5">
                    <a:lumMod val="50000"/>
                  </a:schemeClr>
                </a:solidFill>
                <a:latin typeface="Roboto Black"/>
                <a:cs typeface="Arial" panose="020B0604020202020204" pitchFamily="34" charset="0"/>
              </a:rPr>
              <a:t>Shuttles for </a:t>
            </a:r>
            <a:r>
              <a:rPr lang="en-US" sz="1400" b="1" dirty="0">
                <a:solidFill>
                  <a:schemeClr val="accent5">
                    <a:lumMod val="50000"/>
                  </a:schemeClr>
                </a:solidFill>
                <a:latin typeface="Roboto Black"/>
                <a:cs typeface="Arial" panose="020B0604020202020204" pitchFamily="34" charset="0"/>
              </a:rPr>
              <a:t>efficient adaptation </a:t>
            </a:r>
            <a:r>
              <a:rPr lang="en-US" sz="1400" dirty="0">
                <a:solidFill>
                  <a:schemeClr val="accent5">
                    <a:lumMod val="50000"/>
                  </a:schemeClr>
                </a:solidFill>
                <a:latin typeface="Roboto Black"/>
                <a:cs typeface="Arial" panose="020B0604020202020204" pitchFamily="34" charset="0"/>
              </a:rPr>
              <a:t>of the tool to different wafer sizes, and </a:t>
            </a:r>
            <a:r>
              <a:rPr lang="en-US" sz="1400" b="1" dirty="0">
                <a:solidFill>
                  <a:schemeClr val="accent5">
                    <a:lumMod val="50000"/>
                  </a:schemeClr>
                </a:solidFill>
                <a:latin typeface="Roboto Black"/>
                <a:cs typeface="Arial" panose="020B0604020202020204" pitchFamily="34" charset="0"/>
              </a:rPr>
              <a:t>soft wafer clamping </a:t>
            </a:r>
            <a:r>
              <a:rPr lang="en-US" sz="1400" dirty="0">
                <a:solidFill>
                  <a:schemeClr val="accent5">
                    <a:lumMod val="50000"/>
                  </a:schemeClr>
                </a:solidFill>
                <a:latin typeface="Roboto Black"/>
                <a:cs typeface="Arial" panose="020B0604020202020204" pitchFamily="34" charset="0"/>
              </a:rPr>
              <a:t>in ICP-RIE mode,</a:t>
            </a:r>
          </a:p>
          <a:p>
            <a:pPr marL="285750" indent="-285750" algn="just" eaLnBrk="0" hangingPunc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400" b="1" dirty="0">
                <a:solidFill>
                  <a:schemeClr val="accent5">
                    <a:lumMod val="50000"/>
                  </a:schemeClr>
                </a:solidFill>
                <a:latin typeface="Roboto Black"/>
                <a:cs typeface="Arial" panose="020B0604020202020204" pitchFamily="34" charset="0"/>
              </a:rPr>
              <a:t>Quartz liner </a:t>
            </a:r>
            <a:r>
              <a:rPr lang="en-US" sz="1400" dirty="0">
                <a:solidFill>
                  <a:schemeClr val="accent5">
                    <a:lumMod val="50000"/>
                  </a:schemeClr>
                </a:solidFill>
                <a:latin typeface="Roboto Black"/>
                <a:cs typeface="Arial" panose="020B0604020202020204" pitchFamily="34" charset="0"/>
              </a:rPr>
              <a:t>for fast ICPRIE etching with polymerizing chemistries, </a:t>
            </a:r>
          </a:p>
          <a:p>
            <a:pPr marL="285750" indent="-285750" algn="just" eaLnBrk="0" hangingPunc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400" b="1" dirty="0">
                <a:latin typeface="Roboto Black"/>
                <a:cs typeface="Arial" panose="020B0604020202020204" pitchFamily="34" charset="0"/>
              </a:rPr>
              <a:t>Laser end point detector</a:t>
            </a:r>
            <a:r>
              <a:rPr lang="en-US" sz="1400" dirty="0">
                <a:latin typeface="Roboto Black"/>
                <a:cs typeface="Arial" panose="020B0604020202020204" pitchFamily="34" charset="0"/>
              </a:rPr>
              <a:t> for measurement of the etching rate and determination of stop-etch point.</a:t>
            </a:r>
            <a:endParaRPr lang="en-US" sz="1400" dirty="0">
              <a:solidFill>
                <a:schemeClr val="accent5">
                  <a:lumMod val="50000"/>
                </a:schemeClr>
              </a:solidFill>
              <a:latin typeface="Roboto Black"/>
              <a:cs typeface="Arial" panose="020B0604020202020204" pitchFamily="34" charset="0"/>
            </a:endParaRPr>
          </a:p>
          <a:p>
            <a:pPr marL="285750" indent="-285750" algn="just" eaLnBrk="0" hangingPunc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endParaRPr lang="en-US" sz="1400" dirty="0">
              <a:solidFill>
                <a:schemeClr val="accent5">
                  <a:lumMod val="50000"/>
                </a:schemeClr>
              </a:solidFill>
              <a:latin typeface="Roboto Black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26BAB4A-0F3B-CB40-B5AC-81602BF53418}"/>
              </a:ext>
            </a:extLst>
          </p:cNvPr>
          <p:cNvSpPr/>
          <p:nvPr/>
        </p:nvSpPr>
        <p:spPr>
          <a:xfrm>
            <a:off x="222055" y="910814"/>
            <a:ext cx="8784976" cy="35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lnSpc>
                <a:spcPct val="120000"/>
              </a:lnSpc>
              <a:spcAft>
                <a:spcPts val="600"/>
              </a:spcAft>
            </a:pPr>
            <a:r>
              <a:rPr lang="en-US" sz="1400" dirty="0">
                <a:solidFill>
                  <a:srgbClr val="E75326"/>
                </a:solidFill>
                <a:latin typeface="Roboto Black"/>
                <a:cs typeface="Arial" panose="020B0604020202020204" pitchFamily="34" charset="0"/>
              </a:rPr>
              <a:t>This machine can be operated in both RIE and ICP-RIE modes.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10297FAF-EAFB-8845-A2DC-33D8DCB5B94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2200" y="1311033"/>
            <a:ext cx="2488345" cy="2981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8245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B3D17E-1B91-3D4C-8ECD-205FAA2D1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Shuttle</a:t>
            </a:r>
            <a:r>
              <a:rPr lang="fr-FR" dirty="0"/>
              <a:t> holding </a:t>
            </a:r>
            <a:r>
              <a:rPr lang="fr-FR" dirty="0" err="1"/>
              <a:t>approach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1C0196E-72DB-A940-8952-40EBC83665A3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65BCABBD-2C3C-4BE8-A721-F8C4F539EC34}" type="datetime1">
              <a:rPr lang="en-US" smtClean="0"/>
              <a:t>7/19/18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EAB9A11-3319-F34A-9604-96B4BE445A08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fr-FR" dirty="0"/>
              <a:t>Optical Communication </a:t>
            </a:r>
            <a:r>
              <a:rPr lang="fr-FR" dirty="0" err="1"/>
              <a:t>Devices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CC4C38F-3851-E84B-8AB8-B8F65522CA1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C7080EDE-925A-4613-9347-66D0D9A3513C}" type="slidenum">
              <a:rPr lang="fr-FR" smtClean="0"/>
              <a:pPr/>
              <a:t>16</a:t>
            </a:fld>
            <a:endParaRPr lang="fr-FR" dirty="0"/>
          </a:p>
        </p:txBody>
      </p:sp>
      <p:sp>
        <p:nvSpPr>
          <p:cNvPr id="37" name="Espace réservé du texte 36">
            <a:extLst>
              <a:ext uri="{FF2B5EF4-FFF2-40B4-BE49-F238E27FC236}">
                <a16:creationId xmlns:a16="http://schemas.microsoft.com/office/drawing/2014/main" id="{EA6CE6EB-FD49-A943-8625-CAD0039B94B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fr-FR" dirty="0" err="1"/>
              <a:t>Corial</a:t>
            </a:r>
            <a:r>
              <a:rPr lang="fr-FR" dirty="0"/>
              <a:t> 210IL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011D1F8-128C-434F-8AC8-5E4E404A1E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1610" y="1063852"/>
            <a:ext cx="3029888" cy="2752963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A381264E-6C25-A642-AA81-0C30AF305AE0}"/>
              </a:ext>
            </a:extLst>
          </p:cNvPr>
          <p:cNvSpPr txBox="1"/>
          <p:nvPr/>
        </p:nvSpPr>
        <p:spPr>
          <a:xfrm>
            <a:off x="5998462" y="3992738"/>
            <a:ext cx="16561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200" b="1" dirty="0">
                <a:solidFill>
                  <a:schemeClr val="accent6">
                    <a:lumMod val="50000"/>
                  </a:schemeClr>
                </a:solidFill>
                <a:latin typeface="Roboto Black"/>
                <a:cs typeface="Arial" panose="020B0604020202020204" pitchFamily="34" charset="0"/>
              </a:rPr>
              <a:t>Shuttle WF100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472D03C1-3A38-DB47-A101-97E4ABC573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68" y="1685694"/>
            <a:ext cx="3345814" cy="1509280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C0630D02-99F9-C047-AF5F-D140C1173E93}"/>
              </a:ext>
            </a:extLst>
          </p:cNvPr>
          <p:cNvSpPr txBox="1"/>
          <p:nvPr/>
        </p:nvSpPr>
        <p:spPr>
          <a:xfrm>
            <a:off x="1548103" y="3992738"/>
            <a:ext cx="16561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200" b="1" dirty="0">
                <a:solidFill>
                  <a:schemeClr val="accent6">
                    <a:lumMod val="50000"/>
                  </a:schemeClr>
                </a:solidFill>
                <a:latin typeface="Roboto Black"/>
                <a:cs typeface="Arial" panose="020B0604020202020204" pitchFamily="34" charset="0"/>
              </a:rPr>
              <a:t>Shuttle NQ200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63E1F12-495F-7542-BBFE-847B45968E52}"/>
              </a:ext>
            </a:extLst>
          </p:cNvPr>
          <p:cNvSpPr/>
          <p:nvPr/>
        </p:nvSpPr>
        <p:spPr>
          <a:xfrm>
            <a:off x="1165528" y="4449979"/>
            <a:ext cx="686752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/>
            <a:r>
              <a:rPr lang="en-US" sz="1600" dirty="0">
                <a:solidFill>
                  <a:srgbClr val="E75326"/>
                </a:solidFill>
              </a:rPr>
              <a:t>Guaranteed no wafer damage due to SOFT wafer clamping </a:t>
            </a:r>
          </a:p>
        </p:txBody>
      </p:sp>
    </p:spTree>
    <p:extLst>
      <p:ext uri="{BB962C8B-B14F-4D97-AF65-F5344CB8AC3E}">
        <p14:creationId xmlns:p14="http://schemas.microsoft.com/office/powerpoint/2010/main" val="4476322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B3D17E-1B91-3D4C-8ECD-205FAA2D1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Device</a:t>
            </a:r>
            <a:r>
              <a:rPr lang="fr-FR" dirty="0"/>
              <a:t> structure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1C0196E-72DB-A940-8952-40EBC83665A3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65BCABBD-2C3C-4BE8-A721-F8C4F539EC34}" type="datetime1">
              <a:rPr lang="en-US" smtClean="0"/>
              <a:t>7/19/18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EAB9A11-3319-F34A-9604-96B4BE445A08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fr-FR" dirty="0"/>
              <a:t>Optical Communication </a:t>
            </a:r>
            <a:r>
              <a:rPr lang="fr-FR" dirty="0" err="1"/>
              <a:t>Devices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CC4C38F-3851-E84B-8AB8-B8F65522CA1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C7080EDE-925A-4613-9347-66D0D9A3513C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37" name="Espace réservé du texte 36">
            <a:extLst>
              <a:ext uri="{FF2B5EF4-FFF2-40B4-BE49-F238E27FC236}">
                <a16:creationId xmlns:a16="http://schemas.microsoft.com/office/drawing/2014/main" id="{EA6CE6EB-FD49-A943-8625-CAD0039B94B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fr-FR"/>
          </a:p>
        </p:txBody>
      </p:sp>
      <p:cxnSp>
        <p:nvCxnSpPr>
          <p:cNvPr id="52" name="Connecteur droit avec flèche 51">
            <a:extLst>
              <a:ext uri="{FF2B5EF4-FFF2-40B4-BE49-F238E27FC236}">
                <a16:creationId xmlns:a16="http://schemas.microsoft.com/office/drawing/2014/main" id="{324199B1-7530-7044-8F06-77C491774744}"/>
              </a:ext>
            </a:extLst>
          </p:cNvPr>
          <p:cNvCxnSpPr/>
          <p:nvPr/>
        </p:nvCxnSpPr>
        <p:spPr>
          <a:xfrm>
            <a:off x="3957988" y="2799694"/>
            <a:ext cx="1376012" cy="0"/>
          </a:xfrm>
          <a:prstGeom prst="straightConnector1">
            <a:avLst/>
          </a:prstGeom>
          <a:noFill/>
          <a:ln w="63500" cap="flat" cmpd="sng" algn="ctr">
            <a:solidFill>
              <a:srgbClr val="E75326"/>
            </a:solidFill>
            <a:prstDash val="solid"/>
            <a:miter lim="800000"/>
            <a:tailEnd type="triangle"/>
          </a:ln>
          <a:effectLst/>
        </p:spPr>
      </p:cxnSp>
      <p:sp>
        <p:nvSpPr>
          <p:cNvPr id="53" name="Rectangle 52">
            <a:extLst>
              <a:ext uri="{FF2B5EF4-FFF2-40B4-BE49-F238E27FC236}">
                <a16:creationId xmlns:a16="http://schemas.microsoft.com/office/drawing/2014/main" id="{CDE9A6D0-15F1-434D-9F1A-39BB07829894}"/>
              </a:ext>
            </a:extLst>
          </p:cNvPr>
          <p:cNvSpPr/>
          <p:nvPr/>
        </p:nvSpPr>
        <p:spPr>
          <a:xfrm>
            <a:off x="297393" y="2757949"/>
            <a:ext cx="3245811" cy="1178821"/>
          </a:xfrm>
          <a:prstGeom prst="rect">
            <a:avLst/>
          </a:prstGeom>
          <a:solidFill>
            <a:srgbClr val="FFC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quartz wafer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95FC16AE-B53E-4C43-92FB-432381AB8F60}"/>
              </a:ext>
            </a:extLst>
          </p:cNvPr>
          <p:cNvSpPr/>
          <p:nvPr/>
        </p:nvSpPr>
        <p:spPr>
          <a:xfrm>
            <a:off x="297394" y="2491376"/>
            <a:ext cx="3245810" cy="266573"/>
          </a:xfrm>
          <a:prstGeom prst="rect">
            <a:avLst/>
          </a:prstGeom>
          <a:solidFill>
            <a:srgbClr val="16A08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Ge-</a:t>
            </a:r>
            <a:r>
              <a:rPr kumimoji="0" lang="nb-NO" sz="9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doped</a:t>
            </a:r>
            <a:r>
              <a:rPr kumimoji="0" lang="nb-NO" sz="9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SiO</a:t>
            </a:r>
            <a:r>
              <a:rPr kumimoji="0" lang="nb-NO" sz="900" b="0" i="0" u="none" strike="noStrike" kern="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endParaRPr kumimoji="0" lang="fr-FR" sz="900" b="0" i="0" u="none" strike="noStrike" kern="0" cap="none" spc="0" normalizeH="0" baseline="-25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2D4DF7EB-8261-6749-82A7-DAA1E49C2994}"/>
              </a:ext>
            </a:extLst>
          </p:cNvPr>
          <p:cNvSpPr/>
          <p:nvPr/>
        </p:nvSpPr>
        <p:spPr>
          <a:xfrm>
            <a:off x="562958" y="1963305"/>
            <a:ext cx="930562" cy="286922"/>
          </a:xfrm>
          <a:prstGeom prst="rect">
            <a:avLst/>
          </a:prstGeom>
          <a:solidFill>
            <a:srgbClr val="3980B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5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</a:t>
            </a:r>
            <a:endParaRPr kumimoji="0" lang="fr-FR" sz="105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0C1CC0F7-C712-A841-8475-7B2DD3BAC22E}"/>
              </a:ext>
            </a:extLst>
          </p:cNvPr>
          <p:cNvSpPr/>
          <p:nvPr/>
        </p:nvSpPr>
        <p:spPr>
          <a:xfrm>
            <a:off x="2357120" y="1961086"/>
            <a:ext cx="936768" cy="280514"/>
          </a:xfrm>
          <a:prstGeom prst="rect">
            <a:avLst/>
          </a:prstGeom>
          <a:solidFill>
            <a:srgbClr val="3980B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5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 </a:t>
            </a:r>
            <a:endParaRPr kumimoji="0" lang="fr-FR" sz="105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55F9FC4A-CBDA-5144-AD6B-E64CF128A8D1}"/>
              </a:ext>
            </a:extLst>
          </p:cNvPr>
          <p:cNvSpPr/>
          <p:nvPr/>
        </p:nvSpPr>
        <p:spPr>
          <a:xfrm>
            <a:off x="297393" y="2363520"/>
            <a:ext cx="3245811" cy="127856"/>
          </a:xfrm>
          <a:prstGeom prst="rect">
            <a:avLst/>
          </a:prstGeom>
          <a:solidFill>
            <a:srgbClr val="E7532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Cr</a:t>
            </a:r>
            <a:endParaRPr kumimoji="0" lang="fr-FR" sz="9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B71555DD-D03E-C84A-8C46-BD536D4E3303}"/>
              </a:ext>
            </a:extLst>
          </p:cNvPr>
          <p:cNvSpPr/>
          <p:nvPr/>
        </p:nvSpPr>
        <p:spPr>
          <a:xfrm>
            <a:off x="297393" y="2241600"/>
            <a:ext cx="3245811" cy="130547"/>
          </a:xfrm>
          <a:prstGeom prst="rect">
            <a:avLst/>
          </a:prstGeom>
          <a:solidFill>
            <a:srgbClr val="9BBC5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SiO</a:t>
            </a:r>
            <a:r>
              <a:rPr kumimoji="0" lang="nb-NO" sz="900" b="0" i="0" u="none" strike="noStrike" kern="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endParaRPr kumimoji="0" lang="fr-FR" sz="900" b="0" i="0" u="none" strike="noStrike" kern="0" cap="none" spc="0" normalizeH="0" baseline="-25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C4C9F1C6-A7AB-9142-BCD3-D3EA5A17F3C6}"/>
              </a:ext>
            </a:extLst>
          </p:cNvPr>
          <p:cNvSpPr/>
          <p:nvPr/>
        </p:nvSpPr>
        <p:spPr>
          <a:xfrm>
            <a:off x="5608592" y="2799694"/>
            <a:ext cx="3245811" cy="1178821"/>
          </a:xfrm>
          <a:prstGeom prst="rect">
            <a:avLst/>
          </a:prstGeom>
          <a:solidFill>
            <a:srgbClr val="FFC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quartz wafer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4CF4281E-6367-C247-BA5B-61CBAFAE4D66}"/>
              </a:ext>
            </a:extLst>
          </p:cNvPr>
          <p:cNvSpPr/>
          <p:nvPr/>
        </p:nvSpPr>
        <p:spPr>
          <a:xfrm>
            <a:off x="5608593" y="2533121"/>
            <a:ext cx="3245810" cy="266573"/>
          </a:xfrm>
          <a:prstGeom prst="rect">
            <a:avLst/>
          </a:prstGeom>
          <a:solidFill>
            <a:srgbClr val="16A08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900" b="0" i="0" u="none" strike="noStrike" kern="0" cap="none" spc="0" normalizeH="0" baseline="-25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EDD699ED-38C2-4F4A-8F45-79DB2AE6AD2A}"/>
              </a:ext>
            </a:extLst>
          </p:cNvPr>
          <p:cNvSpPr/>
          <p:nvPr/>
        </p:nvSpPr>
        <p:spPr>
          <a:xfrm>
            <a:off x="5874157" y="2005050"/>
            <a:ext cx="930562" cy="286922"/>
          </a:xfrm>
          <a:prstGeom prst="rect">
            <a:avLst/>
          </a:prstGeom>
          <a:solidFill>
            <a:srgbClr val="3980B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5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</a:t>
            </a:r>
            <a:endParaRPr kumimoji="0" lang="fr-FR" sz="105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06D260C3-12DA-0745-8F17-2631F57C349A}"/>
              </a:ext>
            </a:extLst>
          </p:cNvPr>
          <p:cNvSpPr/>
          <p:nvPr/>
        </p:nvSpPr>
        <p:spPr>
          <a:xfrm>
            <a:off x="7668319" y="2002831"/>
            <a:ext cx="936768" cy="280514"/>
          </a:xfrm>
          <a:prstGeom prst="rect">
            <a:avLst/>
          </a:prstGeom>
          <a:solidFill>
            <a:srgbClr val="3980B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5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 </a:t>
            </a:r>
            <a:endParaRPr kumimoji="0" lang="fr-FR" sz="105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6701BB33-1B5C-7244-A096-EDFC99DED21A}"/>
              </a:ext>
            </a:extLst>
          </p:cNvPr>
          <p:cNvSpPr/>
          <p:nvPr/>
        </p:nvSpPr>
        <p:spPr>
          <a:xfrm>
            <a:off x="5608592" y="2405265"/>
            <a:ext cx="3245811" cy="127856"/>
          </a:xfrm>
          <a:prstGeom prst="rect">
            <a:avLst/>
          </a:prstGeom>
          <a:solidFill>
            <a:srgbClr val="E7532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9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8FD28F97-5EBE-D347-BE94-5AA5467AF992}"/>
              </a:ext>
            </a:extLst>
          </p:cNvPr>
          <p:cNvSpPr/>
          <p:nvPr/>
        </p:nvSpPr>
        <p:spPr>
          <a:xfrm>
            <a:off x="5608592" y="2283345"/>
            <a:ext cx="3245811" cy="130547"/>
          </a:xfrm>
          <a:prstGeom prst="rect">
            <a:avLst/>
          </a:prstGeom>
          <a:solidFill>
            <a:srgbClr val="9BBC5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9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CD390847-2604-4743-BB28-CFE9E1981F64}"/>
              </a:ext>
            </a:extLst>
          </p:cNvPr>
          <p:cNvSpPr/>
          <p:nvPr/>
        </p:nvSpPr>
        <p:spPr>
          <a:xfrm>
            <a:off x="6804719" y="2005050"/>
            <a:ext cx="863600" cy="794644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05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4325FB23-B9E3-5D41-A028-6F34AEE41D08}"/>
              </a:ext>
            </a:extLst>
          </p:cNvPr>
          <p:cNvSpPr/>
          <p:nvPr/>
        </p:nvSpPr>
        <p:spPr>
          <a:xfrm>
            <a:off x="5608590" y="1998642"/>
            <a:ext cx="281867" cy="801051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05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F82D3E5C-6894-0B48-9A54-59B259678587}"/>
              </a:ext>
            </a:extLst>
          </p:cNvPr>
          <p:cNvSpPr/>
          <p:nvPr/>
        </p:nvSpPr>
        <p:spPr>
          <a:xfrm>
            <a:off x="8574213" y="1983582"/>
            <a:ext cx="281867" cy="816111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05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45141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>
            <a:extLst>
              <a:ext uri="{FF2B5EF4-FFF2-40B4-BE49-F238E27FC236}">
                <a16:creationId xmlns:a16="http://schemas.microsoft.com/office/drawing/2014/main" id="{B3348515-1ACD-204F-B49E-43D911222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/>
              <a:t>Process</a:t>
            </a:r>
            <a:r>
              <a:rPr lang="fr-FR" dirty="0"/>
              <a:t> solution</a:t>
            </a:r>
            <a:br>
              <a:rPr lang="fr-FR" dirty="0"/>
            </a:br>
            <a:r>
              <a:rPr lang="fr-FR" b="1" dirty="0" err="1"/>
              <a:t>Thin</a:t>
            </a:r>
            <a:r>
              <a:rPr lang="fr-FR" b="1" dirty="0"/>
              <a:t> </a:t>
            </a:r>
            <a:r>
              <a:rPr lang="fr-FR" b="1" dirty="0">
                <a:latin typeface="Century Gothic" charset="0"/>
                <a:ea typeface="Century Gothic" charset="0"/>
                <a:cs typeface="Century Gothic" charset="0"/>
              </a:rPr>
              <a:t>SiO</a:t>
            </a:r>
            <a:r>
              <a:rPr lang="fr-FR" b="1" baseline="-25000" dirty="0">
                <a:latin typeface="Century Gothic" charset="0"/>
                <a:ea typeface="Century Gothic" charset="0"/>
                <a:cs typeface="Century Gothic" charset="0"/>
              </a:rPr>
              <a:t>2 </a:t>
            </a:r>
            <a:r>
              <a:rPr lang="fr-FR" b="1" dirty="0"/>
              <a:t>film </a:t>
            </a:r>
            <a:r>
              <a:rPr lang="fr-FR" b="1" dirty="0" err="1"/>
              <a:t>etching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8005764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B3D17E-1B91-3D4C-8ECD-205FAA2D1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Sample</a:t>
            </a:r>
            <a:r>
              <a:rPr lang="fr-FR" dirty="0"/>
              <a:t> structure 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1C0196E-72DB-A940-8952-40EBC83665A3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65BCABBD-2C3C-4BE8-A721-F8C4F539EC34}" type="datetime1">
              <a:rPr lang="en-US" smtClean="0"/>
              <a:t>7/19/18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EAB9A11-3319-F34A-9604-96B4BE445A08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fr-FR" dirty="0"/>
              <a:t>Optical Communication </a:t>
            </a:r>
            <a:r>
              <a:rPr lang="fr-FR" dirty="0" err="1"/>
              <a:t>Devices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CC4C38F-3851-E84B-8AB8-B8F65522CA1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C7080EDE-925A-4613-9347-66D0D9A3513C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37" name="Espace réservé du texte 36">
            <a:extLst>
              <a:ext uri="{FF2B5EF4-FFF2-40B4-BE49-F238E27FC236}">
                <a16:creationId xmlns:a16="http://schemas.microsoft.com/office/drawing/2014/main" id="{EA6CE6EB-FD49-A943-8625-CAD0039B94B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fr-FR" dirty="0"/>
              <a:t>SiO</a:t>
            </a:r>
            <a:r>
              <a:rPr lang="fr-FR" baseline="-25000" dirty="0"/>
              <a:t>2</a:t>
            </a:r>
            <a:r>
              <a:rPr lang="fr-FR" dirty="0"/>
              <a:t> </a:t>
            </a:r>
            <a:r>
              <a:rPr lang="fr-FR" dirty="0" err="1"/>
              <a:t>Etching</a:t>
            </a:r>
            <a:r>
              <a:rPr lang="fr-FR" dirty="0"/>
              <a:t> </a:t>
            </a:r>
            <a:r>
              <a:rPr lang="fr-FR" dirty="0" err="1"/>
              <a:t>Process</a:t>
            </a:r>
            <a:endParaRPr lang="fr-FR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BB85B70-D9CD-C742-90F6-9181BC7CAC35}"/>
              </a:ext>
            </a:extLst>
          </p:cNvPr>
          <p:cNvSpPr/>
          <p:nvPr/>
        </p:nvSpPr>
        <p:spPr>
          <a:xfrm>
            <a:off x="-44708" y="1198991"/>
            <a:ext cx="9188708" cy="10402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2800" dirty="0">
                <a:solidFill>
                  <a:srgbClr val="434342"/>
                </a:solidFill>
                <a:latin typeface="Roboto Light"/>
                <a:cs typeface="Arial" panose="020B0604020202020204" pitchFamily="34" charset="0"/>
              </a:rPr>
              <a:t>Thin SiO</a:t>
            </a:r>
            <a:r>
              <a:rPr lang="en-US" sz="2800" baseline="-25000" dirty="0">
                <a:solidFill>
                  <a:srgbClr val="434342"/>
                </a:solidFill>
                <a:latin typeface="Roboto Light"/>
                <a:cs typeface="Arial" panose="020B0604020202020204" pitchFamily="34" charset="0"/>
              </a:rPr>
              <a:t>2</a:t>
            </a:r>
            <a:r>
              <a:rPr lang="en-US" sz="2800" dirty="0">
                <a:solidFill>
                  <a:srgbClr val="434342"/>
                </a:solidFill>
                <a:latin typeface="Roboto Light"/>
                <a:cs typeface="Arial" panose="020B0604020202020204" pitchFamily="34" charset="0"/>
              </a:rPr>
              <a:t> film etching for channel patterning with</a:t>
            </a:r>
          </a:p>
          <a:p>
            <a:pPr algn="ctr">
              <a:lnSpc>
                <a:spcPct val="110000"/>
              </a:lnSpc>
            </a:pPr>
            <a:r>
              <a:rPr lang="en-US" sz="2800" dirty="0">
                <a:solidFill>
                  <a:srgbClr val="434342"/>
                </a:solidFill>
                <a:latin typeface="Roboto Light"/>
                <a:cs typeface="Arial" panose="020B0604020202020204" pitchFamily="34" charset="0"/>
              </a:rPr>
              <a:t>6 µm x 6 µm feature size</a:t>
            </a:r>
          </a:p>
        </p:txBody>
      </p: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0E552241-FBC1-C945-8E3E-D87389F05F42}"/>
              </a:ext>
            </a:extLst>
          </p:cNvPr>
          <p:cNvCxnSpPr/>
          <p:nvPr/>
        </p:nvCxnSpPr>
        <p:spPr>
          <a:xfrm>
            <a:off x="3957988" y="3409153"/>
            <a:ext cx="1376012" cy="0"/>
          </a:xfrm>
          <a:prstGeom prst="straightConnector1">
            <a:avLst/>
          </a:prstGeom>
          <a:ln w="63500">
            <a:solidFill>
              <a:srgbClr val="E7532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501E5B12-4D27-8847-82A3-A61215663CEC}"/>
              </a:ext>
            </a:extLst>
          </p:cNvPr>
          <p:cNvSpPr/>
          <p:nvPr/>
        </p:nvSpPr>
        <p:spPr>
          <a:xfrm>
            <a:off x="297393" y="3367408"/>
            <a:ext cx="3245811" cy="117882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/>
              <a:t>6’’ quartz wafer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B798E85-4FF8-924C-8167-3CE7775B809E}"/>
              </a:ext>
            </a:extLst>
          </p:cNvPr>
          <p:cNvSpPr/>
          <p:nvPr/>
        </p:nvSpPr>
        <p:spPr>
          <a:xfrm>
            <a:off x="297394" y="3100835"/>
            <a:ext cx="3245810" cy="26657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dirty="0"/>
              <a:t>Ge-</a:t>
            </a:r>
            <a:r>
              <a:rPr lang="nb-NO" sz="900" dirty="0" err="1"/>
              <a:t>doped</a:t>
            </a:r>
            <a:r>
              <a:rPr lang="nb-NO" sz="900" dirty="0"/>
              <a:t> SiO</a:t>
            </a:r>
            <a:r>
              <a:rPr lang="nb-NO" sz="900" baseline="-25000" dirty="0"/>
              <a:t>2 </a:t>
            </a:r>
            <a:r>
              <a:rPr lang="nb-NO" sz="900" dirty="0"/>
              <a:t> 7 µm </a:t>
            </a:r>
            <a:endParaRPr lang="fr-FR" sz="900" baseline="-250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70D9BE8-922F-1749-9786-B0A9B3471B36}"/>
              </a:ext>
            </a:extLst>
          </p:cNvPr>
          <p:cNvSpPr/>
          <p:nvPr/>
        </p:nvSpPr>
        <p:spPr>
          <a:xfrm>
            <a:off x="562958" y="2572764"/>
            <a:ext cx="930562" cy="286922"/>
          </a:xfrm>
          <a:prstGeom prst="rect">
            <a:avLst/>
          </a:prstGeom>
          <a:solidFill>
            <a:srgbClr val="3980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050" dirty="0"/>
              <a:t>PR 0.5 µm </a:t>
            </a:r>
            <a:endParaRPr lang="fr-FR" sz="105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825CE3F-DE51-984E-AFB1-B5169B8B0698}"/>
              </a:ext>
            </a:extLst>
          </p:cNvPr>
          <p:cNvSpPr/>
          <p:nvPr/>
        </p:nvSpPr>
        <p:spPr>
          <a:xfrm>
            <a:off x="2357120" y="2570545"/>
            <a:ext cx="936768" cy="280514"/>
          </a:xfrm>
          <a:prstGeom prst="rect">
            <a:avLst/>
          </a:prstGeom>
          <a:solidFill>
            <a:srgbClr val="3980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050" dirty="0"/>
              <a:t>PR 0.5 µm </a:t>
            </a:r>
            <a:endParaRPr lang="fr-FR" sz="105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C9AB7CB-85CC-D24A-B306-F10F5825866F}"/>
              </a:ext>
            </a:extLst>
          </p:cNvPr>
          <p:cNvSpPr/>
          <p:nvPr/>
        </p:nvSpPr>
        <p:spPr>
          <a:xfrm>
            <a:off x="297393" y="2972979"/>
            <a:ext cx="3245811" cy="127856"/>
          </a:xfrm>
          <a:prstGeom prst="rect">
            <a:avLst/>
          </a:prstGeom>
          <a:solidFill>
            <a:srgbClr val="E75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dirty="0" err="1"/>
              <a:t>Cr</a:t>
            </a:r>
            <a:r>
              <a:rPr lang="nb-NO" sz="900" dirty="0"/>
              <a:t> 0.15 µm </a:t>
            </a:r>
            <a:r>
              <a:rPr lang="mr-IN" sz="900" dirty="0"/>
              <a:t>–</a:t>
            </a:r>
            <a:r>
              <a:rPr lang="nb-NO" sz="900" dirty="0"/>
              <a:t> 0.3 µm  </a:t>
            </a:r>
            <a:endParaRPr lang="fr-FR" sz="9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2872AAE-5F61-2848-9652-F08A434C0F24}"/>
              </a:ext>
            </a:extLst>
          </p:cNvPr>
          <p:cNvSpPr/>
          <p:nvPr/>
        </p:nvSpPr>
        <p:spPr>
          <a:xfrm>
            <a:off x="297393" y="2851059"/>
            <a:ext cx="3245811" cy="130547"/>
          </a:xfrm>
          <a:prstGeom prst="rect">
            <a:avLst/>
          </a:prstGeom>
          <a:solidFill>
            <a:srgbClr val="9BBC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dirty="0"/>
              <a:t>SiO</a:t>
            </a:r>
            <a:r>
              <a:rPr lang="nb-NO" sz="900" baseline="-25000" dirty="0"/>
              <a:t>2 </a:t>
            </a:r>
            <a:r>
              <a:rPr lang="nb-NO" sz="900" dirty="0"/>
              <a:t>0.15 µm </a:t>
            </a:r>
            <a:r>
              <a:rPr lang="mr-IN" sz="900" dirty="0"/>
              <a:t>–</a:t>
            </a:r>
            <a:r>
              <a:rPr lang="nb-NO" sz="900" dirty="0"/>
              <a:t> 0.3 µm </a:t>
            </a:r>
            <a:endParaRPr lang="fr-FR" sz="900" baseline="-2500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D856ED5-24F5-2D4E-B5A0-04B78F57D3AF}"/>
              </a:ext>
            </a:extLst>
          </p:cNvPr>
          <p:cNvSpPr/>
          <p:nvPr/>
        </p:nvSpPr>
        <p:spPr>
          <a:xfrm>
            <a:off x="5608592" y="3409153"/>
            <a:ext cx="3245811" cy="117882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/>
              <a:t>quartz wafer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3DB4FE6-F9D4-0A47-BF1E-292D3C929A70}"/>
              </a:ext>
            </a:extLst>
          </p:cNvPr>
          <p:cNvSpPr/>
          <p:nvPr/>
        </p:nvSpPr>
        <p:spPr>
          <a:xfrm>
            <a:off x="5608593" y="3142580"/>
            <a:ext cx="3245810" cy="26657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900" baseline="-2500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F40FC9D-DE3D-4C41-8A43-471F6A1FD47E}"/>
              </a:ext>
            </a:extLst>
          </p:cNvPr>
          <p:cNvSpPr/>
          <p:nvPr/>
        </p:nvSpPr>
        <p:spPr>
          <a:xfrm>
            <a:off x="5874157" y="2614509"/>
            <a:ext cx="930562" cy="286922"/>
          </a:xfrm>
          <a:prstGeom prst="rect">
            <a:avLst/>
          </a:prstGeom>
          <a:solidFill>
            <a:srgbClr val="3980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050" dirty="0"/>
              <a:t>PR</a:t>
            </a:r>
            <a:endParaRPr lang="fr-FR" sz="1050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2E1B572-7E20-3A4C-B67F-DB8ACD9AE77A}"/>
              </a:ext>
            </a:extLst>
          </p:cNvPr>
          <p:cNvSpPr/>
          <p:nvPr/>
        </p:nvSpPr>
        <p:spPr>
          <a:xfrm>
            <a:off x="7668319" y="2612290"/>
            <a:ext cx="930562" cy="280514"/>
          </a:xfrm>
          <a:prstGeom prst="rect">
            <a:avLst/>
          </a:prstGeom>
          <a:solidFill>
            <a:srgbClr val="3980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050"/>
              <a:t>PR </a:t>
            </a:r>
            <a:endParaRPr lang="fr-FR" sz="1050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6C2D138-989D-F943-B772-9E74DBE2FBD7}"/>
              </a:ext>
            </a:extLst>
          </p:cNvPr>
          <p:cNvSpPr/>
          <p:nvPr/>
        </p:nvSpPr>
        <p:spPr>
          <a:xfrm>
            <a:off x="5608592" y="3014724"/>
            <a:ext cx="3245811" cy="158594"/>
          </a:xfrm>
          <a:prstGeom prst="rect">
            <a:avLst/>
          </a:prstGeom>
          <a:solidFill>
            <a:srgbClr val="E75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900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2C23EF1-EBE6-4747-B13F-69F7B7A87944}"/>
              </a:ext>
            </a:extLst>
          </p:cNvPr>
          <p:cNvSpPr/>
          <p:nvPr/>
        </p:nvSpPr>
        <p:spPr>
          <a:xfrm>
            <a:off x="5608592" y="2892804"/>
            <a:ext cx="3245811" cy="130547"/>
          </a:xfrm>
          <a:prstGeom prst="rect">
            <a:avLst/>
          </a:prstGeom>
          <a:solidFill>
            <a:srgbClr val="9BBC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b-NO" sz="900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8A1D379-5756-CB41-9EE9-548411C4F5BA}"/>
              </a:ext>
            </a:extLst>
          </p:cNvPr>
          <p:cNvSpPr/>
          <p:nvPr/>
        </p:nvSpPr>
        <p:spPr>
          <a:xfrm>
            <a:off x="6804719" y="2851059"/>
            <a:ext cx="863600" cy="1722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50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5510F0B-B5EA-244E-AD82-2CD94253F00C}"/>
              </a:ext>
            </a:extLst>
          </p:cNvPr>
          <p:cNvSpPr/>
          <p:nvPr/>
        </p:nvSpPr>
        <p:spPr>
          <a:xfrm>
            <a:off x="5608590" y="2892804"/>
            <a:ext cx="265567" cy="1305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50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59F8073-9BCD-D741-846A-3C981078B4AE}"/>
              </a:ext>
            </a:extLst>
          </p:cNvPr>
          <p:cNvSpPr/>
          <p:nvPr/>
        </p:nvSpPr>
        <p:spPr>
          <a:xfrm>
            <a:off x="8598881" y="2876006"/>
            <a:ext cx="257199" cy="1387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50" dirty="0"/>
          </a:p>
        </p:txBody>
      </p:sp>
    </p:spTree>
    <p:extLst>
      <p:ext uri="{BB962C8B-B14F-4D97-AF65-F5344CB8AC3E}">
        <p14:creationId xmlns:p14="http://schemas.microsoft.com/office/powerpoint/2010/main" val="17107939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B3D17E-1B91-3D4C-8ECD-205FAA2D1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Process</a:t>
            </a:r>
            <a:r>
              <a:rPr lang="fr-FR" dirty="0"/>
              <a:t> </a:t>
            </a:r>
            <a:r>
              <a:rPr lang="fr-FR" dirty="0" err="1"/>
              <a:t>requirements</a:t>
            </a:r>
            <a:r>
              <a:rPr lang="fr-FR" dirty="0"/>
              <a:t> 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1C0196E-72DB-A940-8952-40EBC83665A3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65BCABBD-2C3C-4BE8-A721-F8C4F539EC34}" type="datetime1">
              <a:rPr lang="en-US" smtClean="0"/>
              <a:t>7/19/18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EAB9A11-3319-F34A-9604-96B4BE445A08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fr-FR" dirty="0"/>
              <a:t>Optical Communication </a:t>
            </a:r>
            <a:r>
              <a:rPr lang="fr-FR" dirty="0" err="1"/>
              <a:t>Devices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CC4C38F-3851-E84B-8AB8-B8F65522CA1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C7080EDE-925A-4613-9347-66D0D9A3513C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37" name="Espace réservé du texte 36">
            <a:extLst>
              <a:ext uri="{FF2B5EF4-FFF2-40B4-BE49-F238E27FC236}">
                <a16:creationId xmlns:a16="http://schemas.microsoft.com/office/drawing/2014/main" id="{EA6CE6EB-FD49-A943-8625-CAD0039B94B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fr-FR" dirty="0"/>
              <a:t>SiO</a:t>
            </a:r>
            <a:r>
              <a:rPr lang="fr-FR" baseline="-25000" dirty="0"/>
              <a:t>2</a:t>
            </a:r>
            <a:r>
              <a:rPr lang="fr-FR" dirty="0"/>
              <a:t> </a:t>
            </a:r>
            <a:r>
              <a:rPr lang="fr-FR" dirty="0" err="1"/>
              <a:t>Etching</a:t>
            </a:r>
            <a:r>
              <a:rPr lang="fr-FR" dirty="0"/>
              <a:t> </a:t>
            </a:r>
            <a:r>
              <a:rPr lang="fr-FR" dirty="0" err="1"/>
              <a:t>Process</a:t>
            </a:r>
            <a:endParaRPr lang="fr-FR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B8F59E2-A198-F249-878D-CDDD7F64C9FA}"/>
              </a:ext>
            </a:extLst>
          </p:cNvPr>
          <p:cNvSpPr/>
          <p:nvPr/>
        </p:nvSpPr>
        <p:spPr>
          <a:xfrm>
            <a:off x="0" y="3165555"/>
            <a:ext cx="91439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/>
            <a:r>
              <a:rPr lang="en-US" sz="2000" dirty="0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Targeted process performances </a:t>
            </a:r>
            <a:endParaRPr lang="fr-FR" sz="2000" dirty="0">
              <a:solidFill>
                <a:srgbClr val="434342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203134ED-6285-C54D-AD0A-1D3C74D1FAE6}"/>
              </a:ext>
            </a:extLst>
          </p:cNvPr>
          <p:cNvSpPr txBox="1"/>
          <p:nvPr/>
        </p:nvSpPr>
        <p:spPr>
          <a:xfrm>
            <a:off x="222055" y="995157"/>
            <a:ext cx="8643113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 defTabSz="685800">
              <a:buFont typeface="+mj-lt"/>
              <a:buAutoNum type="arabicPeriod"/>
            </a:pPr>
            <a:r>
              <a:rPr lang="fr-FR" sz="1200" dirty="0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Use of </a:t>
            </a:r>
            <a:r>
              <a:rPr lang="mr-IN" sz="1200" dirty="0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C</a:t>
            </a:r>
            <a:r>
              <a:rPr lang="mr-IN" sz="1200" baseline="-25000" dirty="0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4</a:t>
            </a:r>
            <a:r>
              <a:rPr lang="mr-IN" sz="1200" dirty="0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F</a:t>
            </a:r>
            <a:r>
              <a:rPr lang="mr-IN" sz="1200" baseline="-25000" dirty="0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8</a:t>
            </a:r>
            <a:r>
              <a:rPr lang="mr-IN" sz="1200" dirty="0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fr-FR" sz="1200" dirty="0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fr-FR" sz="1200" dirty="0" err="1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chemistry</a:t>
            </a:r>
            <a:endParaRPr lang="fr-FR" sz="1200" dirty="0">
              <a:solidFill>
                <a:srgbClr val="434342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marL="342900" lvl="1" indent="-342900" defTabSz="685800">
              <a:buFont typeface="+mj-lt"/>
              <a:buAutoNum type="arabicPeriod"/>
            </a:pPr>
            <a:endParaRPr lang="en-US" sz="1200" dirty="0">
              <a:solidFill>
                <a:srgbClr val="434342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marL="342900" lvl="1" indent="-342900" defTabSz="685800">
              <a:buFont typeface="+mj-lt"/>
              <a:buAutoNum type="arabicPeriod"/>
            </a:pPr>
            <a:r>
              <a:rPr lang="fr-FR" sz="1200" dirty="0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Minimum CD </a:t>
            </a:r>
            <a:r>
              <a:rPr lang="fr-FR" sz="1200" dirty="0" err="1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loss</a:t>
            </a:r>
            <a:r>
              <a:rPr lang="fr-FR" sz="1200" dirty="0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</a:p>
          <a:p>
            <a:pPr marL="342900" indent="-342900" defTabSz="685800">
              <a:buFont typeface="+mj-lt"/>
              <a:buAutoNum type="arabicPeriod" startAt="3"/>
            </a:pPr>
            <a:endParaRPr lang="fr-FR" sz="1200" dirty="0">
              <a:solidFill>
                <a:srgbClr val="434342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marL="342900" indent="-342900" defTabSz="685800">
              <a:buFont typeface="+mj-lt"/>
              <a:buAutoNum type="arabicPeriod" startAt="3"/>
            </a:pPr>
            <a:r>
              <a:rPr lang="fr-FR" sz="1200" dirty="0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No damage to </a:t>
            </a:r>
            <a:r>
              <a:rPr lang="fr-FR" sz="1200" dirty="0" err="1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underlayer</a:t>
            </a:r>
            <a:r>
              <a:rPr lang="fr-FR" sz="1200" dirty="0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 and wafer</a:t>
            </a:r>
          </a:p>
          <a:p>
            <a:pPr marL="514350" lvl="1" indent="-171450" defTabSz="685800">
              <a:buFont typeface="Symbol" charset="2"/>
              <a:buChar char="Þ"/>
            </a:pPr>
            <a:r>
              <a:rPr lang="fr-FR" sz="1200" dirty="0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No striation of the </a:t>
            </a:r>
            <a:r>
              <a:rPr lang="fr-FR" sz="1200" dirty="0" err="1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sidewalls</a:t>
            </a:r>
            <a:endParaRPr lang="fr-FR" sz="1200" dirty="0">
              <a:solidFill>
                <a:srgbClr val="434342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marL="514350" lvl="1" indent="-171450" defTabSz="685800">
              <a:buFont typeface="Symbol" charset="2"/>
              <a:buChar char="Þ"/>
            </a:pPr>
            <a:r>
              <a:rPr lang="fr-FR" sz="1200" dirty="0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No </a:t>
            </a:r>
            <a:r>
              <a:rPr lang="fr-FR" sz="1200" dirty="0" err="1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trenching</a:t>
            </a:r>
            <a:endParaRPr lang="fr-FR" sz="1200" dirty="0">
              <a:solidFill>
                <a:srgbClr val="434342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marL="514350" lvl="1" indent="-171450" defTabSz="685800">
              <a:buFont typeface="Symbol" charset="2"/>
              <a:buChar char="Þ"/>
            </a:pPr>
            <a:r>
              <a:rPr lang="fr-FR" sz="1200" dirty="0" err="1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Careful</a:t>
            </a:r>
            <a:r>
              <a:rPr lang="fr-FR" sz="1200" dirty="0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 control of </a:t>
            </a:r>
            <a:r>
              <a:rPr lang="fr-FR" sz="1200" dirty="0" err="1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etch</a:t>
            </a:r>
            <a:r>
              <a:rPr lang="fr-FR" sz="1200" dirty="0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fr-FR" sz="1200" dirty="0" err="1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selectivity</a:t>
            </a:r>
            <a:endParaRPr lang="fr-FR" sz="1200" dirty="0">
              <a:solidFill>
                <a:srgbClr val="434342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marL="514350" lvl="1" indent="-171450" defTabSz="685800">
              <a:buFont typeface="Symbol" charset="2"/>
              <a:buChar char="Þ"/>
            </a:pPr>
            <a:r>
              <a:rPr lang="fr-FR" sz="1200" dirty="0" err="1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Etch</a:t>
            </a:r>
            <a:r>
              <a:rPr lang="fr-FR" sz="1200" dirty="0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-stop on Cr layer</a:t>
            </a:r>
          </a:p>
          <a:p>
            <a:pPr marL="342900" indent="-342900" defTabSz="685800">
              <a:buFont typeface="+mj-lt"/>
              <a:buAutoNum type="arabicPeriod" startAt="3"/>
            </a:pPr>
            <a:endParaRPr lang="fr-FR" sz="1200" dirty="0">
              <a:solidFill>
                <a:srgbClr val="434342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marL="342900" indent="-342900" defTabSz="685800">
              <a:buFont typeface="+mj-lt"/>
              <a:buAutoNum type="arabicPeriod" startAt="3"/>
            </a:pPr>
            <a:r>
              <a:rPr lang="fr-FR" sz="1200" dirty="0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Vertical profile (</a:t>
            </a:r>
            <a:r>
              <a:rPr lang="fr-FR" sz="1200" dirty="0" err="1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etch</a:t>
            </a:r>
            <a:r>
              <a:rPr lang="fr-FR" sz="1200" dirty="0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fr-FR" sz="1200" dirty="0" err="1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slope</a:t>
            </a:r>
            <a:r>
              <a:rPr lang="fr-FR" sz="1200" dirty="0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 &gt; 87°)</a:t>
            </a:r>
          </a:p>
        </p:txBody>
      </p:sp>
      <p:graphicFrame>
        <p:nvGraphicFramePr>
          <p:cNvPr id="13" name="Espace réservé du contenu 44">
            <a:extLst>
              <a:ext uri="{FF2B5EF4-FFF2-40B4-BE49-F238E27FC236}">
                <a16:creationId xmlns:a16="http://schemas.microsoft.com/office/drawing/2014/main" id="{338D8068-7F58-8042-8D00-D9346EB6068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356098"/>
              </p:ext>
            </p:extLst>
          </p:nvPr>
        </p:nvGraphicFramePr>
        <p:xfrm>
          <a:off x="1778960" y="3867893"/>
          <a:ext cx="5902958" cy="685800"/>
        </p:xfrm>
        <a:graphic>
          <a:graphicData uri="http://schemas.openxmlformats.org/drawingml/2006/table">
            <a:tbl>
              <a:tblPr firstRow="1" bandRow="1"/>
              <a:tblGrid>
                <a:gridCol w="23271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878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878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57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100" noProof="0" dirty="0">
                          <a:solidFill>
                            <a:srgbClr val="434342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Process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100" noProof="0" dirty="0">
                          <a:solidFill>
                            <a:srgbClr val="434342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Etch rate</a:t>
                      </a:r>
                    </a:p>
                    <a:p>
                      <a:pPr algn="ctr"/>
                      <a:r>
                        <a:rPr lang="en-US" sz="1100" b="0" noProof="0" dirty="0">
                          <a:solidFill>
                            <a:srgbClr val="434342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nm/min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100" noProof="0" dirty="0">
                          <a:solidFill>
                            <a:srgbClr val="434342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Selectivity</a:t>
                      </a:r>
                      <a:r>
                        <a:rPr lang="en-US" sz="1100" baseline="0" noProof="0" dirty="0">
                          <a:solidFill>
                            <a:srgbClr val="434342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vs. PR</a:t>
                      </a:r>
                      <a:endParaRPr lang="en-US" sz="1100" noProof="0" dirty="0">
                        <a:solidFill>
                          <a:srgbClr val="434342"/>
                        </a:solidFill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100" b="1" kern="1200" dirty="0">
                          <a:solidFill>
                            <a:srgbClr val="E75326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RIE</a:t>
                      </a:r>
                      <a:endParaRPr lang="en-US" sz="1100" b="1" kern="1200" noProof="0" dirty="0">
                        <a:solidFill>
                          <a:srgbClr val="E75326"/>
                        </a:solidFill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45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&gt; 2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33153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B3D17E-1B91-3D4C-8ECD-205FAA2D1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Corial</a:t>
            </a:r>
            <a:r>
              <a:rPr lang="fr-FR" dirty="0"/>
              <a:t> </a:t>
            </a:r>
            <a:r>
              <a:rPr lang="fr-FR" dirty="0" err="1"/>
              <a:t>process</a:t>
            </a:r>
            <a:r>
              <a:rPr lang="fr-FR" dirty="0"/>
              <a:t> solution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1C0196E-72DB-A940-8952-40EBC83665A3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65BCABBD-2C3C-4BE8-A721-F8C4F539EC34}" type="datetime1">
              <a:rPr lang="en-US" smtClean="0"/>
              <a:t>7/19/18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EAB9A11-3319-F34A-9604-96B4BE445A08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fr-FR" dirty="0"/>
              <a:t>Optical Communication </a:t>
            </a:r>
            <a:r>
              <a:rPr lang="fr-FR" dirty="0" err="1"/>
              <a:t>Devices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CC4C38F-3851-E84B-8AB8-B8F65522CA1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C7080EDE-925A-4613-9347-66D0D9A3513C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37" name="Espace réservé du texte 36">
            <a:extLst>
              <a:ext uri="{FF2B5EF4-FFF2-40B4-BE49-F238E27FC236}">
                <a16:creationId xmlns:a16="http://schemas.microsoft.com/office/drawing/2014/main" id="{EA6CE6EB-FD49-A943-8625-CAD0039B94B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fr-FR" dirty="0"/>
              <a:t>SiO</a:t>
            </a:r>
            <a:r>
              <a:rPr lang="fr-FR" baseline="-25000" dirty="0"/>
              <a:t>2</a:t>
            </a:r>
            <a:r>
              <a:rPr lang="fr-FR" dirty="0"/>
              <a:t> </a:t>
            </a:r>
            <a:r>
              <a:rPr lang="fr-FR" dirty="0" err="1"/>
              <a:t>Etching</a:t>
            </a:r>
            <a:r>
              <a:rPr lang="fr-FR" dirty="0"/>
              <a:t> </a:t>
            </a:r>
            <a:r>
              <a:rPr lang="fr-FR" dirty="0" err="1"/>
              <a:t>Process</a:t>
            </a:r>
            <a:endParaRPr lang="fr-FR" dirty="0"/>
          </a:p>
        </p:txBody>
      </p:sp>
      <p:grpSp>
        <p:nvGrpSpPr>
          <p:cNvPr id="12" name="Groupe 2">
            <a:extLst>
              <a:ext uri="{FF2B5EF4-FFF2-40B4-BE49-F238E27FC236}">
                <a16:creationId xmlns:a16="http://schemas.microsoft.com/office/drawing/2014/main" id="{76C2CA01-2179-B142-953F-33B0C39538F0}"/>
              </a:ext>
            </a:extLst>
          </p:cNvPr>
          <p:cNvGrpSpPr/>
          <p:nvPr/>
        </p:nvGrpSpPr>
        <p:grpSpPr>
          <a:xfrm>
            <a:off x="6686769" y="2306684"/>
            <a:ext cx="1781205" cy="1335750"/>
            <a:chOff x="467545" y="3828624"/>
            <a:chExt cx="2772000" cy="2078762"/>
          </a:xfrm>
        </p:grpSpPr>
        <p:pic>
          <p:nvPicPr>
            <p:cNvPr id="18" name="Picture 3" descr="W:\24-Essais\MST-Cr-SiO2-Hunan NewFiber\02-SEM\SiO2 RIE C4F8\Test 04\02.jpg">
              <a:extLst>
                <a:ext uri="{FF2B5EF4-FFF2-40B4-BE49-F238E27FC236}">
                  <a16:creationId xmlns:a16="http://schemas.microsoft.com/office/drawing/2014/main" id="{F519A99D-B0A1-284C-B603-81B34E0911C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5" y="3828624"/>
              <a:ext cx="2772000" cy="20787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ZoneTexte 18">
              <a:extLst>
                <a:ext uri="{FF2B5EF4-FFF2-40B4-BE49-F238E27FC236}">
                  <a16:creationId xmlns:a16="http://schemas.microsoft.com/office/drawing/2014/main" id="{A045D026-5E76-CD4A-A3C3-617AE5695136}"/>
                </a:ext>
              </a:extLst>
            </p:cNvPr>
            <p:cNvSpPr txBox="1"/>
            <p:nvPr/>
          </p:nvSpPr>
          <p:spPr>
            <a:xfrm rot="21060000">
              <a:off x="772372" y="4375929"/>
              <a:ext cx="852417" cy="3592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sz="900" b="1" dirty="0">
                  <a:solidFill>
                    <a:srgbClr val="E75326"/>
                  </a:solidFill>
                  <a:latin typeface="Roboto Black"/>
                  <a:cs typeface="Arial" panose="020B0604020202020204" pitchFamily="34" charset="0"/>
                </a:rPr>
                <a:t>PR</a:t>
              </a:r>
            </a:p>
          </p:txBody>
        </p:sp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id="{E705EC7A-F7F9-6F4E-A73E-F52596ED535F}"/>
                </a:ext>
              </a:extLst>
            </p:cNvPr>
            <p:cNvSpPr txBox="1"/>
            <p:nvPr/>
          </p:nvSpPr>
          <p:spPr>
            <a:xfrm rot="21060000">
              <a:off x="841677" y="4704014"/>
              <a:ext cx="785813" cy="3592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sz="900" b="1" dirty="0">
                  <a:solidFill>
                    <a:srgbClr val="E75326"/>
                  </a:solidFill>
                  <a:latin typeface="Roboto Black"/>
                  <a:cs typeface="Arial" panose="020B0604020202020204" pitchFamily="34" charset="0"/>
                </a:rPr>
                <a:t>SiO</a:t>
              </a:r>
              <a:r>
                <a:rPr lang="en-US" sz="900" b="1" baseline="-25000" dirty="0">
                  <a:solidFill>
                    <a:srgbClr val="E75326"/>
                  </a:solidFill>
                  <a:latin typeface="Roboto Black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21" name="ZoneTexte 20">
              <a:extLst>
                <a:ext uri="{FF2B5EF4-FFF2-40B4-BE49-F238E27FC236}">
                  <a16:creationId xmlns:a16="http://schemas.microsoft.com/office/drawing/2014/main" id="{0F5138C0-65BC-A44B-9DD7-85C26D739FCC}"/>
                </a:ext>
              </a:extLst>
            </p:cNvPr>
            <p:cNvSpPr txBox="1"/>
            <p:nvPr/>
          </p:nvSpPr>
          <p:spPr>
            <a:xfrm rot="21060000">
              <a:off x="890264" y="4878228"/>
              <a:ext cx="733233" cy="3592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sz="900" b="1" dirty="0">
                  <a:solidFill>
                    <a:srgbClr val="E75326"/>
                  </a:solidFill>
                  <a:latin typeface="Roboto Black"/>
                  <a:cs typeface="Arial" panose="020B0604020202020204" pitchFamily="34" charset="0"/>
                </a:rPr>
                <a:t>Cr</a:t>
              </a:r>
              <a:endParaRPr lang="en-US" sz="900" b="1" baseline="-25000" dirty="0">
                <a:solidFill>
                  <a:srgbClr val="E75326"/>
                </a:solidFill>
                <a:latin typeface="Roboto Black"/>
                <a:cs typeface="Arial" panose="020B0604020202020204" pitchFamily="34" charset="0"/>
              </a:endParaRPr>
            </a:p>
          </p:txBody>
        </p:sp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BBBB9BD0-1881-3D4B-836A-DAA9283D964B}"/>
                </a:ext>
              </a:extLst>
            </p:cNvPr>
            <p:cNvSpPr txBox="1"/>
            <p:nvPr/>
          </p:nvSpPr>
          <p:spPr>
            <a:xfrm rot="21060000">
              <a:off x="475307" y="5265918"/>
              <a:ext cx="1671781" cy="3011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sz="900" b="1" dirty="0">
                  <a:solidFill>
                    <a:srgbClr val="E75326"/>
                  </a:solidFill>
                  <a:latin typeface="Roboto Black"/>
                  <a:cs typeface="Arial" panose="020B0604020202020204" pitchFamily="34" charset="0"/>
                </a:rPr>
                <a:t>Quartz substrate</a:t>
              </a:r>
              <a:endParaRPr lang="en-US" sz="900" b="1" baseline="-25000" dirty="0">
                <a:solidFill>
                  <a:srgbClr val="E75326"/>
                </a:solidFill>
                <a:latin typeface="Roboto Black"/>
                <a:cs typeface="Arial" panose="020B0604020202020204" pitchFamily="34" charset="0"/>
              </a:endParaRPr>
            </a:p>
          </p:txBody>
        </p:sp>
      </p:grpSp>
      <p:grpSp>
        <p:nvGrpSpPr>
          <p:cNvPr id="23" name="Grouper 35">
            <a:extLst>
              <a:ext uri="{FF2B5EF4-FFF2-40B4-BE49-F238E27FC236}">
                <a16:creationId xmlns:a16="http://schemas.microsoft.com/office/drawing/2014/main" id="{43B3C32E-9B3C-5440-AF94-C7855FDF5DCA}"/>
              </a:ext>
            </a:extLst>
          </p:cNvPr>
          <p:cNvGrpSpPr/>
          <p:nvPr/>
        </p:nvGrpSpPr>
        <p:grpSpPr>
          <a:xfrm>
            <a:off x="3636598" y="2306684"/>
            <a:ext cx="1781201" cy="1335750"/>
            <a:chOff x="5715792" y="3058167"/>
            <a:chExt cx="2880326" cy="2160000"/>
          </a:xfrm>
        </p:grpSpPr>
        <p:pic>
          <p:nvPicPr>
            <p:cNvPr id="24" name="Picture 4" descr="W:\24-Essais\MST-Cr-SiO2-Hunan NewFiber\02-SEM\SiO2 RIE C4F8\Test 02\06 after strip.jpg">
              <a:extLst>
                <a:ext uri="{FF2B5EF4-FFF2-40B4-BE49-F238E27FC236}">
                  <a16:creationId xmlns:a16="http://schemas.microsoft.com/office/drawing/2014/main" id="{CB0254C7-D9FC-9B44-BBF7-649B5EE7312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5792" y="3058167"/>
              <a:ext cx="2880326" cy="216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C326B99A-CA1B-9F43-ADCA-473CE13F47E6}"/>
                </a:ext>
              </a:extLst>
            </p:cNvPr>
            <p:cNvSpPr txBox="1"/>
            <p:nvPr/>
          </p:nvSpPr>
          <p:spPr>
            <a:xfrm rot="300000">
              <a:off x="7020913" y="3590849"/>
              <a:ext cx="739494" cy="3732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sz="900" b="1" dirty="0">
                  <a:solidFill>
                    <a:srgbClr val="E75326"/>
                  </a:solidFill>
                  <a:latin typeface="Roboto Black"/>
                  <a:cs typeface="Arial" panose="020B0604020202020204" pitchFamily="34" charset="0"/>
                </a:rPr>
                <a:t>SiO</a:t>
              </a:r>
              <a:r>
                <a:rPr lang="en-US" sz="900" b="1" baseline="-25000" dirty="0">
                  <a:solidFill>
                    <a:srgbClr val="E75326"/>
                  </a:solidFill>
                  <a:latin typeface="Roboto Black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26" name="ZoneTexte 25">
              <a:extLst>
                <a:ext uri="{FF2B5EF4-FFF2-40B4-BE49-F238E27FC236}">
                  <a16:creationId xmlns:a16="http://schemas.microsoft.com/office/drawing/2014/main" id="{F24738F9-2B04-7E4B-9121-41CFDDE04444}"/>
                </a:ext>
              </a:extLst>
            </p:cNvPr>
            <p:cNvSpPr txBox="1"/>
            <p:nvPr/>
          </p:nvSpPr>
          <p:spPr>
            <a:xfrm rot="300000">
              <a:off x="6939039" y="3878880"/>
              <a:ext cx="739494" cy="3732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sz="900" b="1" dirty="0">
                  <a:solidFill>
                    <a:srgbClr val="E75326"/>
                  </a:solidFill>
                  <a:latin typeface="Roboto Black"/>
                  <a:cs typeface="Arial" panose="020B0604020202020204" pitchFamily="34" charset="0"/>
                </a:rPr>
                <a:t>Cr</a:t>
              </a:r>
              <a:endParaRPr lang="en-US" sz="900" b="1" baseline="-25000" dirty="0">
                <a:solidFill>
                  <a:srgbClr val="E75326"/>
                </a:solidFill>
                <a:latin typeface="Roboto Black"/>
                <a:cs typeface="Arial" panose="020B0604020202020204" pitchFamily="34" charset="0"/>
              </a:endParaRPr>
            </a:p>
          </p:txBody>
        </p:sp>
      </p:grpSp>
      <p:pic>
        <p:nvPicPr>
          <p:cNvPr id="27" name="Picture 3" descr="W:\24-Essais\MST-Cr-SiO2-Hunan NewFiber\02-SEM\SiO2 RIE C4F8\Test 02\05 after strip.jpg">
            <a:extLst>
              <a:ext uri="{FF2B5EF4-FFF2-40B4-BE49-F238E27FC236}">
                <a16:creationId xmlns:a16="http://schemas.microsoft.com/office/drawing/2014/main" id="{7085F3D0-11AF-6A49-AD87-FC6535EA9A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15" y="2308245"/>
            <a:ext cx="1739118" cy="1304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ZoneTexte 27">
            <a:extLst>
              <a:ext uri="{FF2B5EF4-FFF2-40B4-BE49-F238E27FC236}">
                <a16:creationId xmlns:a16="http://schemas.microsoft.com/office/drawing/2014/main" id="{5BC99735-5794-D84B-A95C-C79C47BDD770}"/>
              </a:ext>
            </a:extLst>
          </p:cNvPr>
          <p:cNvSpPr txBox="1"/>
          <p:nvPr/>
        </p:nvSpPr>
        <p:spPr>
          <a:xfrm>
            <a:off x="537015" y="1512196"/>
            <a:ext cx="17391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Mask pattern before etching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86602684-1B4B-A041-A222-20D132F8B69E}"/>
              </a:ext>
            </a:extLst>
          </p:cNvPr>
          <p:cNvSpPr txBox="1"/>
          <p:nvPr/>
        </p:nvSpPr>
        <p:spPr>
          <a:xfrm>
            <a:off x="532105" y="3642887"/>
            <a:ext cx="1744028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fr-FR" sz="1050" dirty="0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PR </a:t>
            </a:r>
            <a:r>
              <a:rPr lang="fr-FR" sz="1050" dirty="0" err="1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stripped</a:t>
            </a:r>
            <a:r>
              <a:rPr lang="fr-FR" sz="1050" dirty="0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 by O</a:t>
            </a:r>
            <a:r>
              <a:rPr lang="fr-FR" sz="1050" baseline="-25000" dirty="0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2 </a:t>
            </a:r>
            <a:r>
              <a:rPr lang="fr-FR" sz="1050" dirty="0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plasma</a:t>
            </a:r>
          </a:p>
          <a:p>
            <a:pPr marL="0" lvl="1" algn="ctr"/>
            <a:endParaRPr lang="fr-FR" sz="1050" dirty="0">
              <a:solidFill>
                <a:srgbClr val="434342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marL="0" lvl="1" algn="ctr"/>
            <a:r>
              <a:rPr lang="fr-FR" sz="1050" dirty="0" err="1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Slightly</a:t>
            </a:r>
            <a:r>
              <a:rPr lang="fr-FR" sz="1050" dirty="0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 positive profile of PR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E42B7847-E1A7-0E4E-BB9D-D61E14E082E9}"/>
              </a:ext>
            </a:extLst>
          </p:cNvPr>
          <p:cNvSpPr txBox="1"/>
          <p:nvPr/>
        </p:nvSpPr>
        <p:spPr>
          <a:xfrm>
            <a:off x="3692549" y="1519124"/>
            <a:ext cx="17055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Process tuning in </a:t>
            </a:r>
            <a:r>
              <a:rPr lang="en-US" sz="1200" b="1" dirty="0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RIE </a:t>
            </a:r>
            <a:r>
              <a:rPr lang="en-US" sz="1200" dirty="0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mode with wafer fragments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08CFE468-7C88-A04F-88C2-1E258BC4F222}"/>
              </a:ext>
            </a:extLst>
          </p:cNvPr>
          <p:cNvSpPr txBox="1"/>
          <p:nvPr/>
        </p:nvSpPr>
        <p:spPr>
          <a:xfrm>
            <a:off x="6797110" y="1491747"/>
            <a:ext cx="1702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RIE</a:t>
            </a:r>
            <a:r>
              <a:rPr lang="en-US" sz="1200" dirty="0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 etching on full wafers </a:t>
            </a:r>
          </a:p>
        </p:txBody>
      </p:sp>
      <p:sp>
        <p:nvSpPr>
          <p:cNvPr id="32" name="Oval 71">
            <a:extLst>
              <a:ext uri="{FF2B5EF4-FFF2-40B4-BE49-F238E27FC236}">
                <a16:creationId xmlns:a16="http://schemas.microsoft.com/office/drawing/2014/main" id="{4B098DB3-CDD3-8D44-9163-4212B20D6704}"/>
              </a:ext>
            </a:extLst>
          </p:cNvPr>
          <p:cNvSpPr>
            <a:spLocks noChangeAspect="1"/>
          </p:cNvSpPr>
          <p:nvPr/>
        </p:nvSpPr>
        <p:spPr>
          <a:xfrm>
            <a:off x="471842" y="2100838"/>
            <a:ext cx="580385" cy="580386"/>
          </a:xfrm>
          <a:prstGeom prst="ellipse">
            <a:avLst/>
          </a:prstGeom>
          <a:solidFill>
            <a:schemeClr val="bg1"/>
          </a:solidFill>
          <a:ln w="19050">
            <a:solidFill>
              <a:srgbClr val="E753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72">
            <a:extLst>
              <a:ext uri="{FF2B5EF4-FFF2-40B4-BE49-F238E27FC236}">
                <a16:creationId xmlns:a16="http://schemas.microsoft.com/office/drawing/2014/main" id="{D97987E5-3C6B-4E4B-A5A5-76A61003015F}"/>
              </a:ext>
            </a:extLst>
          </p:cNvPr>
          <p:cNvSpPr txBox="1"/>
          <p:nvPr/>
        </p:nvSpPr>
        <p:spPr>
          <a:xfrm>
            <a:off x="570819" y="2106156"/>
            <a:ext cx="389850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3200" b="1" dirty="0">
                <a:solidFill>
                  <a:srgbClr val="E75326"/>
                </a:solidFill>
                <a:latin typeface="Lato Bold" charset="0"/>
                <a:ea typeface="Lato Bold" charset="0"/>
                <a:cs typeface="Lato Bold" charset="0"/>
              </a:rPr>
              <a:t>1</a:t>
            </a:r>
          </a:p>
        </p:txBody>
      </p:sp>
      <p:sp>
        <p:nvSpPr>
          <p:cNvPr id="34" name="Oval 71">
            <a:extLst>
              <a:ext uri="{FF2B5EF4-FFF2-40B4-BE49-F238E27FC236}">
                <a16:creationId xmlns:a16="http://schemas.microsoft.com/office/drawing/2014/main" id="{4839E12B-6E43-4848-9675-A4CCC12D77A6}"/>
              </a:ext>
            </a:extLst>
          </p:cNvPr>
          <p:cNvSpPr>
            <a:spLocks noChangeAspect="1"/>
          </p:cNvSpPr>
          <p:nvPr/>
        </p:nvSpPr>
        <p:spPr>
          <a:xfrm>
            <a:off x="3497478" y="2091025"/>
            <a:ext cx="580385" cy="580386"/>
          </a:xfrm>
          <a:prstGeom prst="ellipse">
            <a:avLst/>
          </a:prstGeom>
          <a:solidFill>
            <a:schemeClr val="bg1"/>
          </a:solidFill>
          <a:ln w="19050">
            <a:solidFill>
              <a:srgbClr val="E753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72">
            <a:extLst>
              <a:ext uri="{FF2B5EF4-FFF2-40B4-BE49-F238E27FC236}">
                <a16:creationId xmlns:a16="http://schemas.microsoft.com/office/drawing/2014/main" id="{C078C0F6-7679-6348-80E1-481FB581640A}"/>
              </a:ext>
            </a:extLst>
          </p:cNvPr>
          <p:cNvSpPr txBox="1"/>
          <p:nvPr/>
        </p:nvSpPr>
        <p:spPr>
          <a:xfrm>
            <a:off x="3596455" y="2096343"/>
            <a:ext cx="389850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3200" b="1" dirty="0">
                <a:solidFill>
                  <a:srgbClr val="E75326"/>
                </a:solidFill>
                <a:latin typeface="Lato Bold" charset="0"/>
                <a:ea typeface="Lato Bold" charset="0"/>
                <a:cs typeface="Lato Bold" charset="0"/>
              </a:rPr>
              <a:t>2</a:t>
            </a:r>
          </a:p>
        </p:txBody>
      </p:sp>
      <p:sp>
        <p:nvSpPr>
          <p:cNvPr id="36" name="Oval 71">
            <a:extLst>
              <a:ext uri="{FF2B5EF4-FFF2-40B4-BE49-F238E27FC236}">
                <a16:creationId xmlns:a16="http://schemas.microsoft.com/office/drawing/2014/main" id="{7CA56C7E-517B-3841-B9A1-30AEAC7D8EC4}"/>
              </a:ext>
            </a:extLst>
          </p:cNvPr>
          <p:cNvSpPr>
            <a:spLocks noChangeAspect="1"/>
          </p:cNvSpPr>
          <p:nvPr/>
        </p:nvSpPr>
        <p:spPr>
          <a:xfrm>
            <a:off x="6609003" y="2067902"/>
            <a:ext cx="580385" cy="580386"/>
          </a:xfrm>
          <a:prstGeom prst="ellipse">
            <a:avLst/>
          </a:prstGeom>
          <a:solidFill>
            <a:schemeClr val="bg1"/>
          </a:solidFill>
          <a:ln w="19050">
            <a:solidFill>
              <a:srgbClr val="E753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72">
            <a:extLst>
              <a:ext uri="{FF2B5EF4-FFF2-40B4-BE49-F238E27FC236}">
                <a16:creationId xmlns:a16="http://schemas.microsoft.com/office/drawing/2014/main" id="{4F8ED5D8-AADE-AA44-AD77-3E579A16C1DA}"/>
              </a:ext>
            </a:extLst>
          </p:cNvPr>
          <p:cNvSpPr txBox="1"/>
          <p:nvPr/>
        </p:nvSpPr>
        <p:spPr>
          <a:xfrm>
            <a:off x="6707980" y="2073220"/>
            <a:ext cx="389850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3200" b="1" dirty="0">
                <a:solidFill>
                  <a:srgbClr val="E75326"/>
                </a:solidFill>
                <a:latin typeface="Lato Bold" charset="0"/>
                <a:ea typeface="Lato Bold" charset="0"/>
                <a:cs typeface="Lato Bold" charset="0"/>
              </a:rPr>
              <a:t>3</a:t>
            </a: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6DD3894F-5DD7-8542-A0C7-E3D2F582EE5D}"/>
              </a:ext>
            </a:extLst>
          </p:cNvPr>
          <p:cNvSpPr txBox="1"/>
          <p:nvPr/>
        </p:nvSpPr>
        <p:spPr>
          <a:xfrm>
            <a:off x="3638739" y="3652594"/>
            <a:ext cx="1785181" cy="1223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dirty="0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No </a:t>
            </a:r>
            <a:r>
              <a:rPr lang="fr-FR" sz="1050" dirty="0" err="1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trenching</a:t>
            </a:r>
            <a:r>
              <a:rPr lang="fr-FR" sz="1050" dirty="0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 or damage</a:t>
            </a:r>
          </a:p>
          <a:p>
            <a:pPr algn="ctr"/>
            <a:endParaRPr lang="fr-FR" sz="1050" dirty="0">
              <a:solidFill>
                <a:srgbClr val="434342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r>
              <a:rPr lang="fr-FR" sz="1050" dirty="0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Vertical profile</a:t>
            </a:r>
          </a:p>
          <a:p>
            <a:pPr algn="ctr"/>
            <a:endParaRPr lang="fr-FR" sz="1050" dirty="0">
              <a:solidFill>
                <a:srgbClr val="434342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r>
              <a:rPr lang="fr-FR" sz="1050" dirty="0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Rough surface of Cr </a:t>
            </a:r>
            <a:r>
              <a:rPr lang="fr-FR" sz="1050" dirty="0" err="1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revealed</a:t>
            </a:r>
            <a:endParaRPr lang="mr-IN" sz="1050" dirty="0">
              <a:solidFill>
                <a:srgbClr val="434342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BEB52235-33B1-7042-85C8-861FA535C5DF}"/>
              </a:ext>
            </a:extLst>
          </p:cNvPr>
          <p:cNvSpPr txBox="1"/>
          <p:nvPr/>
        </p:nvSpPr>
        <p:spPr>
          <a:xfrm>
            <a:off x="6686769" y="3642434"/>
            <a:ext cx="1785181" cy="7309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1050" dirty="0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Clean etching</a:t>
            </a:r>
          </a:p>
          <a:p>
            <a:pPr algn="ctr">
              <a:spcBef>
                <a:spcPts val="600"/>
              </a:spcBef>
            </a:pPr>
            <a:endParaRPr lang="en-US" sz="1050" dirty="0">
              <a:solidFill>
                <a:srgbClr val="434342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algn="ctr">
              <a:spcBef>
                <a:spcPts val="600"/>
              </a:spcBef>
            </a:pPr>
            <a:r>
              <a:rPr lang="en-US" sz="1050" dirty="0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Sharp corners</a:t>
            </a:r>
            <a:endParaRPr lang="fr-FR" sz="1050" dirty="0">
              <a:solidFill>
                <a:srgbClr val="434342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4FA8F1DE-1543-E045-8DBA-FEEDE13593AF}"/>
              </a:ext>
            </a:extLst>
          </p:cNvPr>
          <p:cNvSpPr txBox="1"/>
          <p:nvPr/>
        </p:nvSpPr>
        <p:spPr>
          <a:xfrm>
            <a:off x="0" y="871599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4972AB"/>
                </a:solidFill>
                <a:latin typeface="Century Gothic" charset="0"/>
                <a:ea typeface="Century Gothic" charset="0"/>
                <a:cs typeface="Century Gothic" charset="0"/>
              </a:rPr>
              <a:t>Process steps</a:t>
            </a:r>
          </a:p>
        </p:txBody>
      </p:sp>
    </p:spTree>
    <p:extLst>
      <p:ext uri="{BB962C8B-B14F-4D97-AF65-F5344CB8AC3E}">
        <p14:creationId xmlns:p14="http://schemas.microsoft.com/office/powerpoint/2010/main" val="40710558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B3D17E-1B91-3D4C-8ECD-205FAA2D1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Corial</a:t>
            </a:r>
            <a:r>
              <a:rPr lang="fr-FR" dirty="0"/>
              <a:t> </a:t>
            </a:r>
            <a:r>
              <a:rPr lang="fr-FR" dirty="0" err="1"/>
              <a:t>process</a:t>
            </a:r>
            <a:r>
              <a:rPr lang="fr-FR" dirty="0"/>
              <a:t> solution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1C0196E-72DB-A940-8952-40EBC83665A3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65BCABBD-2C3C-4BE8-A721-F8C4F539EC34}" type="datetime1">
              <a:rPr lang="en-US" smtClean="0"/>
              <a:t>7/19/18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EAB9A11-3319-F34A-9604-96B4BE445A08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fr-FR" dirty="0"/>
              <a:t>Optical Communication </a:t>
            </a:r>
            <a:r>
              <a:rPr lang="fr-FR" dirty="0" err="1"/>
              <a:t>Devices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CC4C38F-3851-E84B-8AB8-B8F65522CA1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C7080EDE-925A-4613-9347-66D0D9A3513C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37" name="Espace réservé du texte 36">
            <a:extLst>
              <a:ext uri="{FF2B5EF4-FFF2-40B4-BE49-F238E27FC236}">
                <a16:creationId xmlns:a16="http://schemas.microsoft.com/office/drawing/2014/main" id="{EA6CE6EB-FD49-A943-8625-CAD0039B94B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fr-FR" dirty="0"/>
              <a:t>SiO</a:t>
            </a:r>
            <a:r>
              <a:rPr lang="fr-FR" baseline="-25000" dirty="0"/>
              <a:t>2</a:t>
            </a:r>
            <a:r>
              <a:rPr lang="fr-FR" dirty="0"/>
              <a:t> </a:t>
            </a:r>
            <a:r>
              <a:rPr lang="fr-FR" dirty="0" err="1"/>
              <a:t>Etching</a:t>
            </a:r>
            <a:r>
              <a:rPr lang="fr-FR" dirty="0"/>
              <a:t> </a:t>
            </a:r>
            <a:r>
              <a:rPr lang="fr-FR" dirty="0" err="1"/>
              <a:t>Process</a:t>
            </a:r>
            <a:endParaRPr lang="fr-FR" dirty="0"/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5D4FF625-8D82-A54E-8D6A-DD2E30AD56A0}"/>
              </a:ext>
            </a:extLst>
          </p:cNvPr>
          <p:cNvSpPr txBox="1"/>
          <p:nvPr/>
        </p:nvSpPr>
        <p:spPr>
          <a:xfrm>
            <a:off x="0" y="871599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2000" dirty="0">
                <a:solidFill>
                  <a:srgbClr val="4972AB"/>
                </a:solidFill>
                <a:latin typeface="Century Gothic" charset="0"/>
                <a:ea typeface="Century Gothic" charset="0"/>
                <a:cs typeface="Century Gothic" charset="0"/>
              </a:rPr>
              <a:t>RIE process performances on 6’’ wafer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19EF585-298E-0F48-A8E4-FD8DC43E14D8}"/>
              </a:ext>
            </a:extLst>
          </p:cNvPr>
          <p:cNvSpPr/>
          <p:nvPr/>
        </p:nvSpPr>
        <p:spPr>
          <a:xfrm>
            <a:off x="4279900" y="3517900"/>
            <a:ext cx="241300" cy="1524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3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5" name="Espace réservé du contenu 44">
            <a:extLst>
              <a:ext uri="{FF2B5EF4-FFF2-40B4-BE49-F238E27FC236}">
                <a16:creationId xmlns:a16="http://schemas.microsoft.com/office/drawing/2014/main" id="{2A5E2E24-2411-B348-9764-279C5592E6A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3771560"/>
              </p:ext>
            </p:extLst>
          </p:nvPr>
        </p:nvGraphicFramePr>
        <p:xfrm>
          <a:off x="186652" y="1538894"/>
          <a:ext cx="8669093" cy="1158141"/>
        </p:xfrm>
        <a:graphic>
          <a:graphicData uri="http://schemas.openxmlformats.org/drawingml/2006/table">
            <a:tbl>
              <a:tblPr firstRow="1" bandRow="1"/>
              <a:tblGrid>
                <a:gridCol w="17906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56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56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56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7569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7569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1153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100" noProof="0" dirty="0">
                          <a:solidFill>
                            <a:srgbClr val="434342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Process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100" noProof="0" dirty="0">
                          <a:solidFill>
                            <a:srgbClr val="434342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Chemistry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100" noProof="0" dirty="0">
                          <a:solidFill>
                            <a:srgbClr val="434342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Mask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100" noProof="0" dirty="0">
                          <a:solidFill>
                            <a:srgbClr val="434342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Selectivity to mask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100" noProof="0" dirty="0">
                          <a:solidFill>
                            <a:srgbClr val="434342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Etch profile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100" noProof="0" dirty="0">
                          <a:solidFill>
                            <a:srgbClr val="434342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Etch rate</a:t>
                      </a:r>
                      <a:endParaRPr lang="en-US" sz="1100" baseline="0" noProof="0" dirty="0">
                        <a:solidFill>
                          <a:srgbClr val="434342"/>
                        </a:solidFill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  <a:p>
                      <a:pPr algn="ctr"/>
                      <a:r>
                        <a:rPr lang="en-US" sz="1100" b="0" baseline="0" noProof="0" dirty="0">
                          <a:solidFill>
                            <a:srgbClr val="434342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(nm/min)</a:t>
                      </a:r>
                      <a:endParaRPr lang="en-US" sz="1100" b="0" noProof="0" dirty="0">
                        <a:solidFill>
                          <a:srgbClr val="434342"/>
                        </a:solidFill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42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100" b="1" kern="1200" dirty="0">
                          <a:solidFill>
                            <a:srgbClr val="E75326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SiO</a:t>
                      </a:r>
                      <a:r>
                        <a:rPr lang="en-US" sz="1100" b="1" kern="1200" baseline="-25000" dirty="0">
                          <a:solidFill>
                            <a:srgbClr val="E75326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2</a:t>
                      </a:r>
                      <a:r>
                        <a:rPr lang="en-US" sz="1100" b="1" kern="1200" dirty="0">
                          <a:solidFill>
                            <a:srgbClr val="E75326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etching</a:t>
                      </a:r>
                      <a:endParaRPr lang="en-US" sz="1100" b="1" kern="1200" noProof="0" dirty="0">
                        <a:solidFill>
                          <a:srgbClr val="E75326"/>
                        </a:solidFill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1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dirty="0">
                          <a:solidFill>
                            <a:srgbClr val="434342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C</a:t>
                      </a:r>
                      <a:r>
                        <a:rPr lang="it-IT" sz="1100" baseline="-25000" dirty="0">
                          <a:solidFill>
                            <a:srgbClr val="434342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4</a:t>
                      </a:r>
                      <a:r>
                        <a:rPr lang="it-IT" sz="1100" dirty="0">
                          <a:solidFill>
                            <a:srgbClr val="434342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F</a:t>
                      </a:r>
                      <a:r>
                        <a:rPr lang="it-IT" sz="1100" baseline="-25000" dirty="0">
                          <a:solidFill>
                            <a:srgbClr val="434342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8</a:t>
                      </a:r>
                      <a:r>
                        <a:rPr lang="it-IT" sz="1100" dirty="0">
                          <a:solidFill>
                            <a:srgbClr val="434342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&amp; O</a:t>
                      </a:r>
                      <a:r>
                        <a:rPr lang="it-IT" sz="1100" baseline="-25000" dirty="0">
                          <a:solidFill>
                            <a:srgbClr val="434342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2</a:t>
                      </a:r>
                      <a:endParaRPr lang="it-IT" sz="1100" dirty="0">
                        <a:solidFill>
                          <a:srgbClr val="434342"/>
                        </a:solidFill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kern="1200" dirty="0">
                          <a:solidFill>
                            <a:srgbClr val="434342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PR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100" kern="1200" baseline="0" noProof="0" dirty="0">
                          <a:solidFill>
                            <a:srgbClr val="434342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2.02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100" kern="1200" baseline="0" noProof="0" dirty="0">
                          <a:solidFill>
                            <a:srgbClr val="434342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87°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100" kern="1200" baseline="0" noProof="0" dirty="0">
                          <a:solidFill>
                            <a:srgbClr val="434342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49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6" name="ZoneTexte 25">
            <a:extLst>
              <a:ext uri="{FF2B5EF4-FFF2-40B4-BE49-F238E27FC236}">
                <a16:creationId xmlns:a16="http://schemas.microsoft.com/office/drawing/2014/main" id="{D15DAA25-8B5A-A645-A9CF-E2655559B767}"/>
              </a:ext>
            </a:extLst>
          </p:cNvPr>
          <p:cNvSpPr txBox="1"/>
          <p:nvPr/>
        </p:nvSpPr>
        <p:spPr>
          <a:xfrm>
            <a:off x="186652" y="2904936"/>
            <a:ext cx="6544313" cy="1672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8650" lvl="1" indent="-171450" defTabSz="68580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mr-IN" sz="1600" dirty="0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C</a:t>
            </a:r>
            <a:r>
              <a:rPr lang="mr-IN" sz="1600" baseline="-25000" dirty="0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4</a:t>
            </a:r>
            <a:r>
              <a:rPr lang="mr-IN" sz="1600" dirty="0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F</a:t>
            </a:r>
            <a:r>
              <a:rPr lang="mr-IN" sz="1600" baseline="-25000" dirty="0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8</a:t>
            </a:r>
            <a:r>
              <a:rPr lang="mr-IN" sz="1600" dirty="0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 / O</a:t>
            </a:r>
            <a:r>
              <a:rPr lang="mr-IN" sz="1600" baseline="-25000" dirty="0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2</a:t>
            </a:r>
            <a:r>
              <a:rPr lang="mr-IN" sz="1600" dirty="0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fr-FR" sz="1600" dirty="0" err="1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gas</a:t>
            </a:r>
            <a:r>
              <a:rPr lang="fr-FR" sz="1600" dirty="0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 mixture</a:t>
            </a:r>
          </a:p>
          <a:p>
            <a:pPr marL="628650" lvl="1" indent="-171450" defTabSz="68580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fr-FR" sz="1600" dirty="0" err="1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Etching</a:t>
            </a:r>
            <a:r>
              <a:rPr lang="fr-FR" sz="1600" dirty="0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 time and </a:t>
            </a:r>
            <a:r>
              <a:rPr lang="fr-FR" sz="1600" dirty="0" err="1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overetching</a:t>
            </a:r>
            <a:r>
              <a:rPr lang="fr-FR" sz="1600" dirty="0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 duration </a:t>
            </a:r>
            <a:r>
              <a:rPr lang="fr-FR" sz="1600" dirty="0" err="1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controlled</a:t>
            </a:r>
            <a:r>
              <a:rPr lang="fr-FR" sz="1600" dirty="0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fr-FR" sz="1600" dirty="0" err="1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automatically</a:t>
            </a:r>
            <a:r>
              <a:rPr lang="fr-FR" sz="1600" dirty="0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 by laser EPD </a:t>
            </a:r>
          </a:p>
          <a:p>
            <a:pPr marL="628650" lvl="1" indent="-171450" defTabSz="68580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No </a:t>
            </a:r>
            <a:r>
              <a:rPr lang="it-IT" sz="1600" dirty="0" err="1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trenching</a:t>
            </a:r>
            <a:r>
              <a:rPr lang="it-IT" sz="1600" dirty="0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 by the SEM</a:t>
            </a:r>
          </a:p>
          <a:p>
            <a:pPr marL="628650" lvl="1" indent="-171450" defTabSz="68580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it-IT" sz="1600" dirty="0" err="1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Uniform</a:t>
            </a:r>
            <a:r>
              <a:rPr lang="it-IT" sz="1600" dirty="0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it-IT" sz="1600" dirty="0" err="1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landing</a:t>
            </a:r>
            <a:r>
              <a:rPr lang="it-IT" sz="1600" dirty="0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it-IT" sz="1600" dirty="0" err="1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all</a:t>
            </a:r>
            <a:r>
              <a:rPr lang="it-IT" sz="1600" dirty="0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 over the wafer (</a:t>
            </a:r>
            <a:r>
              <a:rPr lang="it-IT" sz="1600" dirty="0" err="1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uniformity</a:t>
            </a:r>
            <a:r>
              <a:rPr lang="it-IT" sz="1600" dirty="0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 &lt; 2%) and </a:t>
            </a:r>
            <a:r>
              <a:rPr lang="it-IT" sz="1600" dirty="0" err="1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etch</a:t>
            </a:r>
            <a:r>
              <a:rPr lang="it-IT" sz="1600" dirty="0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 stop on Cr </a:t>
            </a:r>
            <a:r>
              <a:rPr lang="it-IT" sz="1600" dirty="0" err="1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underlayer</a:t>
            </a:r>
            <a:endParaRPr lang="it-IT" sz="1600" dirty="0">
              <a:solidFill>
                <a:srgbClr val="434342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27" name="Picture 4" descr="W:\24-Essais\MST-Cr-SiO2-Hunan NewFiber\02-SEM\SiO2 RIE C4F8\Test 04\04.jpg">
            <a:extLst>
              <a:ext uri="{FF2B5EF4-FFF2-40B4-BE49-F238E27FC236}">
                <a16:creationId xmlns:a16="http://schemas.microsoft.com/office/drawing/2014/main" id="{6E78AC03-9DB4-7A4F-B846-5A231EB251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4902" y="2904936"/>
            <a:ext cx="2190843" cy="1642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88469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B3D17E-1B91-3D4C-8ECD-205FAA2D1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Corial</a:t>
            </a:r>
            <a:r>
              <a:rPr lang="fr-FR" dirty="0"/>
              <a:t> </a:t>
            </a:r>
            <a:r>
              <a:rPr lang="fr-FR" dirty="0" err="1"/>
              <a:t>process</a:t>
            </a:r>
            <a:r>
              <a:rPr lang="fr-FR" dirty="0"/>
              <a:t> solution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1C0196E-72DB-A940-8952-40EBC83665A3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65BCABBD-2C3C-4BE8-A721-F8C4F539EC34}" type="datetime1">
              <a:rPr lang="en-US" smtClean="0"/>
              <a:t>7/19/18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EAB9A11-3319-F34A-9604-96B4BE445A08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fr-FR" dirty="0"/>
              <a:t>Optical Communication </a:t>
            </a:r>
            <a:r>
              <a:rPr lang="fr-FR" dirty="0" err="1"/>
              <a:t>Devices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CC4C38F-3851-E84B-8AB8-B8F65522CA1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C7080EDE-925A-4613-9347-66D0D9A3513C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37" name="Espace réservé du texte 36">
            <a:extLst>
              <a:ext uri="{FF2B5EF4-FFF2-40B4-BE49-F238E27FC236}">
                <a16:creationId xmlns:a16="http://schemas.microsoft.com/office/drawing/2014/main" id="{EA6CE6EB-FD49-A943-8625-CAD0039B94B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fr-FR" dirty="0"/>
              <a:t>SiO</a:t>
            </a:r>
            <a:r>
              <a:rPr lang="fr-FR" baseline="-25000" dirty="0"/>
              <a:t>2</a:t>
            </a:r>
            <a:r>
              <a:rPr lang="fr-FR" dirty="0"/>
              <a:t> </a:t>
            </a:r>
            <a:r>
              <a:rPr lang="fr-FR" dirty="0" err="1"/>
              <a:t>Etching</a:t>
            </a:r>
            <a:r>
              <a:rPr lang="fr-FR" dirty="0"/>
              <a:t> </a:t>
            </a:r>
            <a:r>
              <a:rPr lang="fr-FR" dirty="0" err="1"/>
              <a:t>Process</a:t>
            </a:r>
            <a:endParaRPr lang="fr-FR" dirty="0"/>
          </a:p>
        </p:txBody>
      </p:sp>
      <p:pic>
        <p:nvPicPr>
          <p:cNvPr id="12" name="Picture 7">
            <a:extLst>
              <a:ext uri="{FF2B5EF4-FFF2-40B4-BE49-F238E27FC236}">
                <a16:creationId xmlns:a16="http://schemas.microsoft.com/office/drawing/2014/main" id="{A2703D72-5027-DC4B-AB7F-69FAF7EDD5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9744" y="1403426"/>
            <a:ext cx="5118896" cy="2686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343694BB-0671-DC47-AEAF-A570ACBF932F}"/>
              </a:ext>
            </a:extLst>
          </p:cNvPr>
          <p:cNvSpPr txBox="1"/>
          <p:nvPr/>
        </p:nvSpPr>
        <p:spPr>
          <a:xfrm>
            <a:off x="784568" y="4668358"/>
            <a:ext cx="7427592" cy="263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1050" i="1" dirty="0">
                <a:solidFill>
                  <a:srgbClr val="FF0000"/>
                </a:solidFill>
                <a:latin typeface="Roboto Black"/>
                <a:cs typeface="Arial" panose="020B0604020202020204" pitchFamily="34" charset="0"/>
              </a:rPr>
              <a:t>Red curve </a:t>
            </a:r>
            <a:r>
              <a:rPr lang="en-US" sz="1050" i="1" dirty="0">
                <a:solidFill>
                  <a:srgbClr val="434342"/>
                </a:solidFill>
                <a:latin typeface="Roboto Black"/>
                <a:cs typeface="Arial" panose="020B0604020202020204" pitchFamily="34" charset="0"/>
              </a:rPr>
              <a:t>shows the EPD signal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BC18E6BF-7307-D847-B4A9-7B6C27B87164}"/>
              </a:ext>
            </a:extLst>
          </p:cNvPr>
          <p:cNvSpPr txBox="1"/>
          <p:nvPr/>
        </p:nvSpPr>
        <p:spPr>
          <a:xfrm>
            <a:off x="5506721" y="4210480"/>
            <a:ext cx="1209040" cy="215444"/>
          </a:xfrm>
          <a:prstGeom prst="rect">
            <a:avLst/>
          </a:prstGeom>
          <a:noFill/>
          <a:ln>
            <a:solidFill>
              <a:srgbClr val="868685"/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800" dirty="0" err="1">
                <a:latin typeface="Century Gothic" charset="0"/>
                <a:ea typeface="Century Gothic" charset="0"/>
                <a:cs typeface="Century Gothic" charset="0"/>
              </a:rPr>
              <a:t>Overetch</a:t>
            </a:r>
            <a:endParaRPr lang="en-US" sz="8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19C831C0-C6DD-7641-8FF0-20A686128CD0}"/>
              </a:ext>
            </a:extLst>
          </p:cNvPr>
          <p:cNvCxnSpPr/>
          <p:nvPr/>
        </p:nvCxnSpPr>
        <p:spPr>
          <a:xfrm>
            <a:off x="5212080" y="1853087"/>
            <a:ext cx="151044" cy="131608"/>
          </a:xfrm>
          <a:prstGeom prst="straightConnector1">
            <a:avLst/>
          </a:prstGeom>
          <a:ln w="28575">
            <a:solidFill>
              <a:srgbClr val="E7532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>
            <a:extLst>
              <a:ext uri="{FF2B5EF4-FFF2-40B4-BE49-F238E27FC236}">
                <a16:creationId xmlns:a16="http://schemas.microsoft.com/office/drawing/2014/main" id="{435B83E3-212D-4A4D-9392-F81A029C7E28}"/>
              </a:ext>
            </a:extLst>
          </p:cNvPr>
          <p:cNvSpPr txBox="1"/>
          <p:nvPr/>
        </p:nvSpPr>
        <p:spPr>
          <a:xfrm>
            <a:off x="3632982" y="1609440"/>
            <a:ext cx="2146740" cy="263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1050" dirty="0">
                <a:solidFill>
                  <a:srgbClr val="E75326"/>
                </a:solidFill>
                <a:latin typeface="Roboto Black"/>
                <a:cs typeface="Arial" panose="020B0604020202020204" pitchFamily="34" charset="0"/>
              </a:rPr>
              <a:t>Cr surface is reached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BD317E1A-9DDE-9A42-B34B-18CE12357A24}"/>
              </a:ext>
            </a:extLst>
          </p:cNvPr>
          <p:cNvSpPr txBox="1"/>
          <p:nvPr/>
        </p:nvSpPr>
        <p:spPr>
          <a:xfrm>
            <a:off x="2407920" y="4202698"/>
            <a:ext cx="2955204" cy="223226"/>
          </a:xfrm>
          <a:prstGeom prst="rect">
            <a:avLst/>
          </a:prstGeom>
          <a:noFill/>
          <a:ln>
            <a:solidFill>
              <a:srgbClr val="868685"/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800" dirty="0">
                <a:latin typeface="Century Gothic" charset="0"/>
                <a:ea typeface="Century Gothic" charset="0"/>
                <a:cs typeface="Century Gothic" charset="0"/>
              </a:rPr>
              <a:t>SiO</a:t>
            </a:r>
            <a:r>
              <a:rPr lang="en-US" sz="800" baseline="-25000" dirty="0">
                <a:latin typeface="Century Gothic" charset="0"/>
                <a:ea typeface="Century Gothic" charset="0"/>
                <a:cs typeface="Century Gothic" charset="0"/>
              </a:rPr>
              <a:t>2</a:t>
            </a:r>
            <a:r>
              <a:rPr lang="en-US" sz="800" dirty="0">
                <a:latin typeface="Century Gothic" charset="0"/>
                <a:ea typeface="Century Gothic" charset="0"/>
                <a:cs typeface="Century Gothic" charset="0"/>
              </a:rPr>
              <a:t> etching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57BD74E5-2661-9C4F-A5AA-89065DAF52DE}"/>
              </a:ext>
            </a:extLst>
          </p:cNvPr>
          <p:cNvSpPr txBox="1"/>
          <p:nvPr/>
        </p:nvSpPr>
        <p:spPr>
          <a:xfrm>
            <a:off x="0" y="882976"/>
            <a:ext cx="91440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Process control by laser interferometry</a:t>
            </a:r>
          </a:p>
        </p:txBody>
      </p:sp>
    </p:spTree>
    <p:extLst>
      <p:ext uri="{BB962C8B-B14F-4D97-AF65-F5344CB8AC3E}">
        <p14:creationId xmlns:p14="http://schemas.microsoft.com/office/powerpoint/2010/main" val="9182689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>
            <a:extLst>
              <a:ext uri="{FF2B5EF4-FFF2-40B4-BE49-F238E27FC236}">
                <a16:creationId xmlns:a16="http://schemas.microsoft.com/office/drawing/2014/main" id="{B3348515-1ACD-204F-B49E-43D911222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/>
              <a:t>Process</a:t>
            </a:r>
            <a:r>
              <a:rPr lang="fr-FR" dirty="0"/>
              <a:t> solution</a:t>
            </a:r>
            <a:br>
              <a:rPr lang="fr-FR" dirty="0"/>
            </a:br>
            <a:r>
              <a:rPr lang="fr-FR" b="1" dirty="0">
                <a:latin typeface="Century Gothic" charset="0"/>
                <a:ea typeface="Century Gothic" charset="0"/>
                <a:cs typeface="Century Gothic" charset="0"/>
              </a:rPr>
              <a:t>SiO</a:t>
            </a:r>
            <a:r>
              <a:rPr lang="fr-FR" b="1" baseline="-25000" dirty="0">
                <a:latin typeface="Century Gothic" charset="0"/>
                <a:ea typeface="Century Gothic" charset="0"/>
                <a:cs typeface="Century Gothic" charset="0"/>
              </a:rPr>
              <a:t>2</a:t>
            </a:r>
            <a:r>
              <a:rPr lang="fr-FR" b="1" dirty="0">
                <a:latin typeface="Century Gothic" charset="0"/>
                <a:ea typeface="Century Gothic" charset="0"/>
                <a:cs typeface="Century Gothic" charset="0"/>
              </a:rPr>
              <a:t>/GeO</a:t>
            </a:r>
            <a:r>
              <a:rPr lang="fr-FR" b="1" baseline="-25000" dirty="0">
                <a:latin typeface="Century Gothic" charset="0"/>
                <a:ea typeface="Century Gothic" charset="0"/>
                <a:cs typeface="Century Gothic" charset="0"/>
              </a:rPr>
              <a:t>2</a:t>
            </a:r>
            <a:r>
              <a:rPr lang="fr-FR" b="1" dirty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fr-FR" b="1" dirty="0"/>
              <a:t>film </a:t>
            </a:r>
            <a:r>
              <a:rPr lang="fr-FR" b="1" dirty="0" err="1"/>
              <a:t>etching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2943623385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 pptx CORIAL">
  <a:themeElements>
    <a:clrScheme name="CORIAL identity">
      <a:dk1>
        <a:srgbClr val="E75326"/>
      </a:dk1>
      <a:lt1>
        <a:srgbClr val="FFFFFF"/>
      </a:lt1>
      <a:dk2>
        <a:srgbClr val="E75326"/>
      </a:dk2>
      <a:lt2>
        <a:srgbClr val="FFFFFF"/>
      </a:lt2>
      <a:accent1>
        <a:srgbClr val="868685"/>
      </a:accent1>
      <a:accent2>
        <a:srgbClr val="868685"/>
      </a:accent2>
      <a:accent3>
        <a:srgbClr val="868685"/>
      </a:accent3>
      <a:accent4>
        <a:srgbClr val="868685"/>
      </a:accent4>
      <a:accent5>
        <a:srgbClr val="868685"/>
      </a:accent5>
      <a:accent6>
        <a:srgbClr val="868685"/>
      </a:accent6>
      <a:hlink>
        <a:srgbClr val="E75326"/>
      </a:hlink>
      <a:folHlink>
        <a:srgbClr val="E7532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pptx CORIAL 16x9" id="{20D01AA6-D4DF-8A4A-A701-FF7302213E91}" vid="{28110811-818E-6B47-92D7-38228C39C03D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pptx CORIAL</Template>
  <TotalTime>404</TotalTime>
  <Words>683</Words>
  <Application>Microsoft Macintosh PowerPoint</Application>
  <PresentationFormat>Affichage à l'écran (16:9)</PresentationFormat>
  <Paragraphs>224</Paragraphs>
  <Slides>16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5" baseType="lpstr">
      <vt:lpstr>Arial</vt:lpstr>
      <vt:lpstr>Calibri</vt:lpstr>
      <vt:lpstr>Century Gothic</vt:lpstr>
      <vt:lpstr>Lato Bold</vt:lpstr>
      <vt:lpstr>Mangal</vt:lpstr>
      <vt:lpstr>Roboto Black</vt:lpstr>
      <vt:lpstr>Roboto Light</vt:lpstr>
      <vt:lpstr>Symbol</vt:lpstr>
      <vt:lpstr>Template pptx CORIAL</vt:lpstr>
      <vt:lpstr>Présentation PowerPoint</vt:lpstr>
      <vt:lpstr>Device structure</vt:lpstr>
      <vt:lpstr>Process solution Thin SiO2 film etching</vt:lpstr>
      <vt:lpstr>Sample structure </vt:lpstr>
      <vt:lpstr>Process requirements </vt:lpstr>
      <vt:lpstr>Corial process solution</vt:lpstr>
      <vt:lpstr>Corial process solution</vt:lpstr>
      <vt:lpstr>Corial process solution</vt:lpstr>
      <vt:lpstr>Process solution SiO2/GeO2 film etching</vt:lpstr>
      <vt:lpstr>Sample structure </vt:lpstr>
      <vt:lpstr>Process requirements </vt:lpstr>
      <vt:lpstr>Corial process solution</vt:lpstr>
      <vt:lpstr>Corial process solution</vt:lpstr>
      <vt:lpstr>System description corial 210IL</vt:lpstr>
      <vt:lpstr>Corial equipment</vt:lpstr>
      <vt:lpstr>Shuttle holding approach</vt:lpstr>
    </vt:vector>
  </TitlesOfParts>
  <Company/>
  <LinksUpToDate>false</LinksUpToDate>
  <SharedDoc>false</SharedDoc>
  <HyperlinksChanged>false</HyperlinksChanged>
  <AppVersion>16.0015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Elsa BERNARD-MOULIN</dc:creator>
  <cp:lastModifiedBy>Elsa BERNARD-MOULIN</cp:lastModifiedBy>
  <cp:revision>18</cp:revision>
  <cp:lastPrinted>2018-07-10T10:05:16Z</cp:lastPrinted>
  <dcterms:created xsi:type="dcterms:W3CDTF">2018-07-10T09:29:41Z</dcterms:created>
  <dcterms:modified xsi:type="dcterms:W3CDTF">2018-07-19T08:13:06Z</dcterms:modified>
</cp:coreProperties>
</file>