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29" r:id="rId4"/>
    <p:sldId id="330" r:id="rId5"/>
    <p:sldId id="331" r:id="rId6"/>
    <p:sldId id="332" r:id="rId7"/>
    <p:sldId id="333" r:id="rId8"/>
    <p:sldId id="321" r:id="rId9"/>
    <p:sldId id="315" r:id="rId10"/>
    <p:sldId id="338" r:id="rId11"/>
    <p:sldId id="334" r:id="rId12"/>
    <p:sldId id="300" r:id="rId13"/>
    <p:sldId id="297" r:id="rId1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2AB"/>
    <a:srgbClr val="434342"/>
    <a:srgbClr val="E75326"/>
    <a:srgbClr val="868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8"/>
    <p:restoredTop sz="94665"/>
  </p:normalViewPr>
  <p:slideViewPr>
    <p:cSldViewPr>
      <p:cViewPr varScale="1">
        <p:scale>
          <a:sx n="139" d="100"/>
          <a:sy n="139" d="100"/>
        </p:scale>
        <p:origin x="2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51B-C141-94C7-9BD11CFF2A6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51B-C141-94C7-9BD11CFF2A6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1B-C141-94C7-9BD11CFF2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E13-4542-9416-DCD161F0CAF6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E13-4542-9416-DCD161F0CAF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13-4542-9416-DCD161F0C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3D6-7242-83D1-113B1C05C271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3D6-7242-83D1-113B1C05C27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D6-7242-83D1-113B1C05C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3E0-4AE0-4B4F-AA53-FF454FAB73B1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3AC4-2E96-4FD2-85B8-B58A9616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6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3139-25BE-453F-A1ED-B75353D7C29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902A-8C48-4549-B010-D916BEDBE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BFF27-4612-364D-A8FD-D20DF301E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6121"/>
            <a:ext cx="3096000" cy="10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8707" y="4299942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Espace réservé de la date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96-E1CD-44D9-A962-67C26DB42DB4}" type="datetime1">
              <a:rPr lang="en-US" smtClean="0"/>
              <a:t>7/18/18</a:t>
            </a:fld>
            <a:endParaRPr lang="fr-FR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9D12F-783D-1448-B13C-7F7FA026B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520000" cy="260061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156DAF-DFA0-774F-B637-61D23229D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C636D7-F3C6-1D4E-A195-9D8F4366E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7/18/18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377825" y="612775"/>
            <a:ext cx="2520000" cy="26280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6DFA3-1288-2D43-950B-CAE3E0892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7/18/18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69EF1D-4F8E-A948-A3E4-4308C8E70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DA039-665B-E14D-824C-E80A276340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EB7EC-24E7-EA4F-9394-B9FE7D9DD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4961F2-C4B5-124B-A6EB-B8D0759D15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pPr lvl="0" algn="l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8384" y="184702"/>
            <a:ext cx="1116000" cy="154800"/>
          </a:xfrm>
          <a:prstGeom prst="rect">
            <a:avLst/>
          </a:prstGeom>
          <a:solidFill>
            <a:srgbClr val="3866A8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  <a:latin typeface="Roboto Light"/>
              </a:defRPr>
            </a:lvl1pPr>
          </a:lstStyle>
          <a:p>
            <a:fld id="{DCFE35DF-F39E-4BCA-9984-7D7112C92FDE}" type="datetime1">
              <a:rPr lang="en-US" smtClean="0"/>
              <a:t>7/18/18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3"/>
          </p:nvPr>
        </p:nvSpPr>
        <p:spPr>
          <a:xfrm>
            <a:off x="6226172" y="4789622"/>
            <a:ext cx="1915200" cy="23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lang="fr-FR" sz="900" i="0" kern="120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8392898" y="4788529"/>
            <a:ext cx="3024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700" b="1" kern="1200" smtClean="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1pPr>
          </a:lstStyle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8" r:id="rId3"/>
    <p:sldLayoutId id="2147483677" r:id="rId4"/>
    <p:sldLayoutId id="2147483663" r:id="rId5"/>
    <p:sldLayoutId id="2147483669" r:id="rId6"/>
    <p:sldLayoutId id="2147483670" r:id="rId7"/>
    <p:sldLayoutId id="2147483671" r:id="rId8"/>
    <p:sldLayoutId id="2147483668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80" kern="1200" cap="all" baseline="0" dirty="0">
          <a:solidFill>
            <a:schemeClr val="tx1"/>
          </a:solidFill>
          <a:latin typeface="Roboto Black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rgbClr val="434342"/>
          </a:solidFill>
          <a:latin typeface="Roboto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 smtClean="0">
          <a:solidFill>
            <a:srgbClr val="434342"/>
          </a:solidFill>
          <a:latin typeface="Roboto Ligh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400" kern="1200" dirty="0" smtClean="0">
          <a:solidFill>
            <a:srgbClr val="434342"/>
          </a:solidFill>
          <a:latin typeface="Roboto Ligh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 smtClean="0">
          <a:solidFill>
            <a:srgbClr val="434342"/>
          </a:solidFill>
          <a:latin typeface="Roboto Ligh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>
          <a:solidFill>
            <a:srgbClr val="434342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4DF7530-E99E-1840-AC0D-47313FDD59B9}"/>
              </a:ext>
            </a:extLst>
          </p:cNvPr>
          <p:cNvSpPr txBox="1"/>
          <p:nvPr/>
        </p:nvSpPr>
        <p:spPr>
          <a:xfrm>
            <a:off x="704850" y="3449201"/>
            <a:ext cx="77343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SiC</a:t>
            </a:r>
            <a:r>
              <a:rPr lang="fr-FR" sz="26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6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processing</a:t>
            </a:r>
            <a:endParaRPr lang="fr-FR" sz="2600" dirty="0">
              <a:solidFill>
                <a:srgbClr val="E7532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fr-FR" sz="4200" b="1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Corial</a:t>
            </a:r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200 </a:t>
            </a:r>
            <a:r>
              <a:rPr lang="fr-FR" sz="4200" b="1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series</a:t>
            </a:r>
            <a:endParaRPr lang="fr-FR" sz="4200" b="1" dirty="0">
              <a:solidFill>
                <a:srgbClr val="E7532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5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Process</a:t>
            </a:r>
            <a:r>
              <a:rPr lang="fr-FR" dirty="0"/>
              <a:t> solution</a:t>
            </a:r>
            <a:br>
              <a:rPr lang="fr-FR" dirty="0"/>
            </a:br>
            <a:r>
              <a:rPr lang="fr-FR" b="1" dirty="0" err="1"/>
              <a:t>SiC</a:t>
            </a:r>
            <a:r>
              <a:rPr lang="fr-FR" b="1" dirty="0"/>
              <a:t> </a:t>
            </a:r>
            <a:r>
              <a:rPr lang="fr-FR" b="1" dirty="0" err="1"/>
              <a:t>deposition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9945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32D7CB0-DA60-654B-A687-640FEC2343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High </a:t>
            </a:r>
            <a:r>
              <a:rPr lang="fr-FR" dirty="0" err="1"/>
              <a:t>Deposition</a:t>
            </a:r>
            <a:r>
              <a:rPr lang="fr-FR" dirty="0"/>
              <a:t> Rates</a:t>
            </a:r>
          </a:p>
        </p:txBody>
      </p:sp>
      <p:graphicFrame>
        <p:nvGraphicFramePr>
          <p:cNvPr id="13" name="Espace réservé du contenu 44">
            <a:extLst>
              <a:ext uri="{FF2B5EF4-FFF2-40B4-BE49-F238E27FC236}">
                <a16:creationId xmlns:a16="http://schemas.microsoft.com/office/drawing/2014/main" id="{FCEF50AF-F978-6A4E-892B-0AFD770810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993190"/>
              </p:ext>
            </p:extLst>
          </p:nvPr>
        </p:nvGraphicFramePr>
        <p:xfrm>
          <a:off x="400086" y="3256395"/>
          <a:ext cx="8229601" cy="1188720"/>
        </p:xfrm>
        <a:graphic>
          <a:graphicData uri="http://schemas.openxmlformats.org/drawingml/2006/table">
            <a:tbl>
              <a:tblPr firstRow="1" bandRow="1"/>
              <a:tblGrid>
                <a:gridCol w="147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2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2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5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Deposition Rate</a:t>
                      </a:r>
                    </a:p>
                    <a:p>
                      <a:pPr algn="ctr"/>
                      <a:r>
                        <a:rPr lang="en-US" sz="105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(nm/min)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5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Refractive Index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5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Stress</a:t>
                      </a:r>
                    </a:p>
                    <a:p>
                      <a:pPr algn="ctr"/>
                      <a:r>
                        <a:rPr lang="en-US" sz="105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(MPa)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5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WIW Uniformity</a:t>
                      </a:r>
                    </a:p>
                    <a:p>
                      <a:pPr algn="ctr"/>
                      <a:r>
                        <a:rPr lang="en-US" sz="105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8” wafer (D250)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5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WIW Uniformity</a:t>
                      </a:r>
                    </a:p>
                    <a:p>
                      <a:pPr algn="ctr"/>
                      <a:r>
                        <a:rPr lang="en-US" sz="105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4” wafer (D500)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5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WTW Uniformity</a:t>
                      </a:r>
                    </a:p>
                    <a:p>
                      <a:pPr algn="ctr"/>
                      <a:r>
                        <a:rPr lang="en-US" sz="105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25</a:t>
                      </a:r>
                      <a:r>
                        <a:rPr lang="en-US" sz="1050" b="1" kern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x 4</a:t>
                      </a:r>
                      <a:r>
                        <a:rPr lang="en-US" sz="1050" b="1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 wafers (D500)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SiC</a:t>
                      </a:r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PECVD</a:t>
                      </a:r>
                      <a:r>
                        <a:rPr lang="en-US" sz="1200" kern="1200" baseline="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deposition</a:t>
                      </a:r>
                      <a:endParaRPr lang="en-US" sz="1200" kern="12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to 150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 to 3.0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-100 to +100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± 3%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± 1%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± 3%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47BFD56C-D4CD-A746-B099-E3EEB592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54" y="987574"/>
            <a:ext cx="1931602" cy="179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778ED0D-70FF-3B46-8D1F-4900D896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96" y="987574"/>
            <a:ext cx="1946910" cy="186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 descr="PECVD-SiC-Stress-D500-PWP.jpg">
            <a:extLst>
              <a:ext uri="{FF2B5EF4-FFF2-40B4-BE49-F238E27FC236}">
                <a16:creationId xmlns:a16="http://schemas.microsoft.com/office/drawing/2014/main" id="{289906DD-B40D-EE4D-9B70-98DD704CF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5" y="987574"/>
            <a:ext cx="1827725" cy="184339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7C6F343-54EE-B84F-8271-8FE871CF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21" y="987574"/>
            <a:ext cx="1892592" cy="200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6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D250</a:t>
            </a:r>
          </a:p>
        </p:txBody>
      </p:sp>
    </p:spTree>
    <p:extLst>
      <p:ext uri="{BB962C8B-B14F-4D97-AF65-F5344CB8AC3E}">
        <p14:creationId xmlns:p14="http://schemas.microsoft.com/office/powerpoint/2010/main" val="115527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equipment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0F568F5-2EA5-4A46-B7B4-FECD346E7D69}"/>
              </a:ext>
            </a:extLst>
          </p:cNvPr>
          <p:cNvSpPr txBox="1">
            <a:spLocks/>
          </p:cNvSpPr>
          <p:nvPr/>
        </p:nvSpPr>
        <p:spPr>
          <a:xfrm>
            <a:off x="459686" y="1482537"/>
            <a:ext cx="5585514" cy="23042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For up to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200 mm substrates,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Compact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footprint,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Uniformly heated pressurized rector design for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uniformity of thickness and deposited film properties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,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Film stress control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with a single RF frequency,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Efficient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plasma cleaning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allowing to eliminate manual cleaning,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Roboto Black"/>
                <a:cs typeface="Arial" panose="020B0604020202020204" pitchFamily="34" charset="0"/>
              </a:rPr>
              <a:t>Laser end point detector</a:t>
            </a:r>
            <a:r>
              <a:rPr lang="en-US" sz="1400" dirty="0">
                <a:latin typeface="Roboto Black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for in-situ film thickness control.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C45BA-BF5D-FD41-9351-E98DE572B2EF}"/>
              </a:ext>
            </a:extLst>
          </p:cNvPr>
          <p:cNvSpPr/>
          <p:nvPr/>
        </p:nvSpPr>
        <p:spPr>
          <a:xfrm>
            <a:off x="222055" y="910814"/>
            <a:ext cx="878497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This machine can be operated in PECVD mode.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7F948C-8013-7C46-A2AB-06471A57E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207" y="1324861"/>
            <a:ext cx="2447819" cy="27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solution for </a:t>
            </a:r>
            <a:r>
              <a:rPr lang="fr-FR" dirty="0" err="1"/>
              <a:t>SiC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200 mm Platform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FE401-0B55-0242-89E6-FC518FC56D9C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30F8E1B-25B2-EF42-A0C3-9F8EE69A2E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303" y="821627"/>
            <a:ext cx="3287818" cy="39399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3E9302-7D27-AD4B-A358-B1BAE73D21E6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BE6B1AF8-0861-5341-81E4-E97EE9E5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07" y="911270"/>
            <a:ext cx="44840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434342"/>
                </a:solidFill>
                <a:latin typeface="Lato Light" pitchFamily="34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34342"/>
                </a:solidFill>
                <a:effectLst/>
                <a:latin typeface="Lato Light" pitchFamily="34" charset="0"/>
                <a:cs typeface="Arial" pitchFamily="34" charset="0"/>
              </a:rPr>
              <a:t>ingle-wafer and batch-loading equipment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rgbClr val="43434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Chart 5">
            <a:extLst>
              <a:ext uri="{FF2B5EF4-FFF2-40B4-BE49-F238E27FC236}">
                <a16:creationId xmlns:a16="http://schemas.microsoft.com/office/drawing/2014/main" id="{57BCA70D-589D-424D-B2D7-B657E1366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48307"/>
              </p:ext>
            </p:extLst>
          </p:nvPr>
        </p:nvGraphicFramePr>
        <p:xfrm>
          <a:off x="203214" y="24612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Box 84">
            <a:extLst>
              <a:ext uri="{FF2B5EF4-FFF2-40B4-BE49-F238E27FC236}">
                <a16:creationId xmlns:a16="http://schemas.microsoft.com/office/drawing/2014/main" id="{BE99021E-121F-E542-BE9C-6702F200CD0A}"/>
              </a:ext>
            </a:extLst>
          </p:cNvPr>
          <p:cNvSpPr txBox="1"/>
          <p:nvPr/>
        </p:nvSpPr>
        <p:spPr>
          <a:xfrm>
            <a:off x="56933" y="3719774"/>
            <a:ext cx="172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Best-in-class uniformity and process repeatability</a:t>
            </a:r>
          </a:p>
        </p:txBody>
      </p:sp>
      <p:graphicFrame>
        <p:nvGraphicFramePr>
          <p:cNvPr id="41" name="Chart 86">
            <a:extLst>
              <a:ext uri="{FF2B5EF4-FFF2-40B4-BE49-F238E27FC236}">
                <a16:creationId xmlns:a16="http://schemas.microsoft.com/office/drawing/2014/main" id="{0F275E69-8C75-6E49-8F19-39C74BB6F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888111"/>
              </p:ext>
            </p:extLst>
          </p:nvPr>
        </p:nvGraphicFramePr>
        <p:xfrm>
          <a:off x="1882278" y="24612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TextBox 87">
            <a:extLst>
              <a:ext uri="{FF2B5EF4-FFF2-40B4-BE49-F238E27FC236}">
                <a16:creationId xmlns:a16="http://schemas.microsoft.com/office/drawing/2014/main" id="{DE517B97-0288-0140-B5AF-F461BF6F1514}"/>
              </a:ext>
            </a:extLst>
          </p:cNvPr>
          <p:cNvSpPr txBox="1"/>
          <p:nvPr/>
        </p:nvSpPr>
        <p:spPr>
          <a:xfrm>
            <a:off x="1760666" y="3719774"/>
            <a:ext cx="16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Flexibility and scalability of equipment</a:t>
            </a:r>
          </a:p>
        </p:txBody>
      </p:sp>
      <p:graphicFrame>
        <p:nvGraphicFramePr>
          <p:cNvPr id="43" name="Chart 89">
            <a:extLst>
              <a:ext uri="{FF2B5EF4-FFF2-40B4-BE49-F238E27FC236}">
                <a16:creationId xmlns:a16="http://schemas.microsoft.com/office/drawing/2014/main" id="{D23C48CC-F092-9040-827A-467E15C4E9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119297"/>
              </p:ext>
            </p:extLst>
          </p:nvPr>
        </p:nvGraphicFramePr>
        <p:xfrm>
          <a:off x="3561343" y="2469901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90">
            <a:extLst>
              <a:ext uri="{FF2B5EF4-FFF2-40B4-BE49-F238E27FC236}">
                <a16:creationId xmlns:a16="http://schemas.microsoft.com/office/drawing/2014/main" id="{BB365AD5-D11D-BC4D-AD6E-1E4FE03B8CD3}"/>
              </a:ext>
            </a:extLst>
          </p:cNvPr>
          <p:cNvSpPr txBox="1"/>
          <p:nvPr/>
        </p:nvSpPr>
        <p:spPr>
          <a:xfrm>
            <a:off x="3440198" y="3719774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Dedicated processes for RF devices, MEMS, power devices…</a:t>
            </a:r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9E542B43-B570-5343-8551-B320FD21442E}"/>
              </a:ext>
            </a:extLst>
          </p:cNvPr>
          <p:cNvSpPr>
            <a:spLocks noEditPoints="1"/>
          </p:cNvSpPr>
          <p:nvPr/>
        </p:nvSpPr>
        <p:spPr bwMode="auto">
          <a:xfrm>
            <a:off x="4033763" y="2954968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A737E9BB-96E7-F840-B168-FEC921B409BC}"/>
              </a:ext>
            </a:extLst>
          </p:cNvPr>
          <p:cNvSpPr>
            <a:spLocks noEditPoints="1"/>
          </p:cNvSpPr>
          <p:nvPr/>
        </p:nvSpPr>
        <p:spPr bwMode="auto">
          <a:xfrm>
            <a:off x="2351550" y="29463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01AD5737-79FD-4648-A0D6-8115A803C792}"/>
              </a:ext>
            </a:extLst>
          </p:cNvPr>
          <p:cNvSpPr>
            <a:spLocks noEditPoints="1"/>
          </p:cNvSpPr>
          <p:nvPr/>
        </p:nvSpPr>
        <p:spPr bwMode="auto">
          <a:xfrm>
            <a:off x="669337" y="29463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Autofit/>
          </a:bodyPr>
          <a:lstStyle/>
          <a:p>
            <a:r>
              <a:rPr lang="fr-FR" sz="2800" dirty="0" err="1"/>
              <a:t>Process</a:t>
            </a:r>
            <a:r>
              <a:rPr lang="fr-FR" sz="2800" dirty="0"/>
              <a:t> solution</a:t>
            </a:r>
            <a:br>
              <a:rPr lang="fr-FR" sz="2800" dirty="0"/>
            </a:br>
            <a:r>
              <a:rPr lang="fr-FR" sz="2800" b="1" dirty="0" err="1"/>
              <a:t>SiC</a:t>
            </a:r>
            <a:r>
              <a:rPr lang="fr-FR" sz="2800" b="1" dirty="0"/>
              <a:t> </a:t>
            </a:r>
            <a:r>
              <a:rPr lang="fr-FR" sz="2800" b="1" dirty="0" err="1"/>
              <a:t>etch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85545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via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32D7CB0-DA60-654B-A687-640FEC2343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With</a:t>
            </a:r>
            <a:r>
              <a:rPr lang="fr-FR" dirty="0"/>
              <a:t> Ni </a:t>
            </a:r>
            <a:r>
              <a:rPr lang="fr-FR" dirty="0" err="1"/>
              <a:t>Mask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63B40EE-CBC4-3641-BFE5-C327CE21099C}"/>
              </a:ext>
            </a:extLst>
          </p:cNvPr>
          <p:cNvSpPr txBox="1"/>
          <p:nvPr/>
        </p:nvSpPr>
        <p:spPr>
          <a:xfrm>
            <a:off x="4350715" y="3697313"/>
            <a:ext cx="2773985" cy="646331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ANISOTROPIC ETCH PROFILE</a:t>
            </a:r>
            <a:endParaRPr lang="fr-FR" sz="2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9628F65-2D5E-B649-80DE-0E35F0DC073B}"/>
              </a:ext>
            </a:extLst>
          </p:cNvPr>
          <p:cNvSpPr txBox="1"/>
          <p:nvPr/>
        </p:nvSpPr>
        <p:spPr>
          <a:xfrm>
            <a:off x="4350715" y="1285327"/>
            <a:ext cx="2773985" cy="101566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1400 </a:t>
            </a:r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NM/MIN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ETCH RATE</a:t>
            </a:r>
            <a:endParaRPr lang="fr-FR" sz="2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F7E4C6-C898-5B47-A6E8-2D23D77D733A}"/>
              </a:ext>
            </a:extLst>
          </p:cNvPr>
          <p:cNvSpPr txBox="1"/>
          <p:nvPr/>
        </p:nvSpPr>
        <p:spPr>
          <a:xfrm>
            <a:off x="7388225" y="1346883"/>
            <a:ext cx="1444626" cy="954107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20 </a:t>
            </a:r>
            <a:r>
              <a:rPr lang="fr-FR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SELECTIVITY TO Ni MASK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E4FE617-D793-974C-BE58-25A9532DF693}"/>
              </a:ext>
            </a:extLst>
          </p:cNvPr>
          <p:cNvSpPr txBox="1"/>
          <p:nvPr/>
        </p:nvSpPr>
        <p:spPr>
          <a:xfrm>
            <a:off x="7388226" y="3466481"/>
            <a:ext cx="1444626" cy="87716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± 3 %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UNIFORMITY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6C9ADF0-3BE0-3546-AD1F-D29F30AB0CC6}"/>
              </a:ext>
            </a:extLst>
          </p:cNvPr>
          <p:cNvSpPr txBox="1"/>
          <p:nvPr/>
        </p:nvSpPr>
        <p:spPr>
          <a:xfrm>
            <a:off x="4350715" y="2559618"/>
            <a:ext cx="2773986" cy="830997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SMOOTH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SIDEWALLS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7AFDAE8-E94B-A243-89A6-B59AB3F0360B}"/>
              </a:ext>
            </a:extLst>
          </p:cNvPr>
          <p:cNvSpPr txBox="1"/>
          <p:nvPr/>
        </p:nvSpPr>
        <p:spPr>
          <a:xfrm>
            <a:off x="7388225" y="2559618"/>
            <a:ext cx="1444626" cy="738664"/>
          </a:xfrm>
          <a:prstGeom prst="rect">
            <a:avLst/>
          </a:prstGeom>
          <a:solidFill>
            <a:srgbClr val="86868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100 </a:t>
            </a:r>
            <a:r>
              <a:rPr lang="fr-FR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µm ETCH DEPTH</a:t>
            </a:r>
            <a:endParaRPr lang="fr-FR" sz="11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8066E8-BBAA-1F47-81B3-2562254C015E}"/>
              </a:ext>
            </a:extLst>
          </p:cNvPr>
          <p:cNvSpPr/>
          <p:nvPr/>
        </p:nvSpPr>
        <p:spPr>
          <a:xfrm>
            <a:off x="222054" y="1285327"/>
            <a:ext cx="3822895" cy="305831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3556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Low</a:t>
            </a:r>
            <a:r>
              <a:rPr lang="fr-FR" dirty="0"/>
              <a:t> damage sic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32D7CB0-DA60-654B-A687-640FEC2343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For Power Electronics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7683FFB-F66C-F642-B70C-287E9AA21A26}"/>
              </a:ext>
            </a:extLst>
          </p:cNvPr>
          <p:cNvSpPr txBox="1"/>
          <p:nvPr/>
        </p:nvSpPr>
        <p:spPr>
          <a:xfrm>
            <a:off x="4350715" y="3697313"/>
            <a:ext cx="2773985" cy="923330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SLIGHTLY ISOTROPE ETCH PROFILE WITHOUT CLAMPING</a:t>
            </a:r>
            <a:endParaRPr lang="fr-FR" sz="2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18A6CC5-C68B-CA40-BC1A-AF25A168B3CB}"/>
              </a:ext>
            </a:extLst>
          </p:cNvPr>
          <p:cNvSpPr txBox="1"/>
          <p:nvPr/>
        </p:nvSpPr>
        <p:spPr>
          <a:xfrm>
            <a:off x="4350715" y="1285327"/>
            <a:ext cx="2773985" cy="101566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700 </a:t>
            </a:r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NM/MIN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ETCH RATE</a:t>
            </a:r>
            <a:endParaRPr lang="fr-FR" sz="2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AAE8EC6-CE40-5D44-8D4B-6283B90E4C86}"/>
              </a:ext>
            </a:extLst>
          </p:cNvPr>
          <p:cNvSpPr txBox="1"/>
          <p:nvPr/>
        </p:nvSpPr>
        <p:spPr>
          <a:xfrm>
            <a:off x="7388225" y="1918383"/>
            <a:ext cx="1444626" cy="954107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2.5 </a:t>
            </a:r>
            <a:r>
              <a:rPr lang="fr-FR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SELECTIVITY TO SiO2 MASK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1FF44D8-DBB7-264A-B649-66F1D2E11C67}"/>
              </a:ext>
            </a:extLst>
          </p:cNvPr>
          <p:cNvSpPr txBox="1"/>
          <p:nvPr/>
        </p:nvSpPr>
        <p:spPr>
          <a:xfrm>
            <a:off x="7388226" y="3743480"/>
            <a:ext cx="1444626" cy="87716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1:1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ASPECT RATIO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F418DA6-EE39-2C49-95C8-23227F9D0A0F}"/>
              </a:ext>
            </a:extLst>
          </p:cNvPr>
          <p:cNvSpPr txBox="1"/>
          <p:nvPr/>
        </p:nvSpPr>
        <p:spPr>
          <a:xfrm>
            <a:off x="4350715" y="2486126"/>
            <a:ext cx="2773986" cy="1015663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87° </a:t>
            </a:r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PROFILE ANGLE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DDFA3A-BB52-D44E-BDF0-4BB8792A3574}"/>
              </a:ext>
            </a:extLst>
          </p:cNvPr>
          <p:cNvSpPr txBox="1"/>
          <p:nvPr/>
        </p:nvSpPr>
        <p:spPr>
          <a:xfrm>
            <a:off x="7388225" y="2932998"/>
            <a:ext cx="1444626" cy="738664"/>
          </a:xfrm>
          <a:prstGeom prst="rect">
            <a:avLst/>
          </a:prstGeom>
          <a:solidFill>
            <a:srgbClr val="86868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2.5 </a:t>
            </a:r>
            <a:r>
              <a:rPr lang="fr-FR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µm ETCH DEPTH</a:t>
            </a:r>
            <a:endParaRPr lang="fr-FR" sz="11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A9A44A-93C3-5B4B-AEE4-5CEC63B291E1}"/>
              </a:ext>
            </a:extLst>
          </p:cNvPr>
          <p:cNvSpPr/>
          <p:nvPr/>
        </p:nvSpPr>
        <p:spPr>
          <a:xfrm>
            <a:off x="222054" y="1264586"/>
            <a:ext cx="3619696" cy="307555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ED8D342-0AA0-434E-BAAD-86BD400A13D7}"/>
              </a:ext>
            </a:extLst>
          </p:cNvPr>
          <p:cNvSpPr txBox="1"/>
          <p:nvPr/>
        </p:nvSpPr>
        <p:spPr>
          <a:xfrm>
            <a:off x="7388226" y="1285327"/>
            <a:ext cx="1444626" cy="584775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 TRENCHING</a:t>
            </a:r>
            <a:endParaRPr lang="fr-FR" sz="8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4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Ni </a:t>
            </a:r>
            <a:r>
              <a:rPr lang="fr-FR" dirty="0" err="1"/>
              <a:t>mask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32D7CB0-DA60-654B-A687-640FEC2343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For MEMS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0360B4-F626-8542-ACFE-71AA04F6E068}"/>
              </a:ext>
            </a:extLst>
          </p:cNvPr>
          <p:cNvSpPr txBox="1"/>
          <p:nvPr/>
        </p:nvSpPr>
        <p:spPr>
          <a:xfrm>
            <a:off x="4350716" y="1482177"/>
            <a:ext cx="2773985" cy="101566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800 </a:t>
            </a:r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NM/MIN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ETCH RATE</a:t>
            </a:r>
            <a:endParaRPr lang="fr-FR" sz="2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EF7337-A292-1940-B99E-92E70969715F}"/>
              </a:ext>
            </a:extLst>
          </p:cNvPr>
          <p:cNvSpPr txBox="1"/>
          <p:nvPr/>
        </p:nvSpPr>
        <p:spPr>
          <a:xfrm>
            <a:off x="7388227" y="3156731"/>
            <a:ext cx="1444626" cy="1077218"/>
          </a:xfrm>
          <a:prstGeom prst="rect">
            <a:avLst/>
          </a:prstGeom>
          <a:solidFill>
            <a:srgbClr val="E753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25 </a:t>
            </a:r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SELECTIVITY TO Ni MASK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DEAE3A-5A85-D84D-8A5E-93FB2D9B2BB9}"/>
              </a:ext>
            </a:extLst>
          </p:cNvPr>
          <p:cNvSpPr txBox="1"/>
          <p:nvPr/>
        </p:nvSpPr>
        <p:spPr>
          <a:xfrm>
            <a:off x="4350715" y="3522598"/>
            <a:ext cx="2773985" cy="830997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SMOOTH SURFACE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B0FEF1-1A8F-FC44-AC3A-B406E3E7BCFD}"/>
              </a:ext>
            </a:extLst>
          </p:cNvPr>
          <p:cNvSpPr txBox="1"/>
          <p:nvPr/>
        </p:nvSpPr>
        <p:spPr>
          <a:xfrm>
            <a:off x="4350714" y="2590098"/>
            <a:ext cx="2773986" cy="830997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85° </a:t>
            </a:r>
            <a:r>
              <a:rPr lang="fr-FR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PROFILE ANGLE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83DD17-B60B-F54A-9D72-4144FE877A2A}"/>
              </a:ext>
            </a:extLst>
          </p:cNvPr>
          <p:cNvSpPr txBox="1"/>
          <p:nvPr/>
        </p:nvSpPr>
        <p:spPr>
          <a:xfrm>
            <a:off x="7388227" y="1672007"/>
            <a:ext cx="1444626" cy="1169551"/>
          </a:xfrm>
          <a:prstGeom prst="rect">
            <a:avLst/>
          </a:prstGeom>
          <a:solidFill>
            <a:srgbClr val="86868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 </a:t>
            </a:r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µm ETCH DEPTH</a:t>
            </a:r>
            <a:endParaRPr lang="fr-FR" sz="2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3" name="Picture 2" descr="W:\25-Marketing\04-Visuels\E-Process\Process ICP-F\Fichiers-ST\ICP-RIE-SiC-STM-PWP-ST.jpg">
            <a:extLst>
              <a:ext uri="{FF2B5EF4-FFF2-40B4-BE49-F238E27FC236}">
                <a16:creationId xmlns:a16="http://schemas.microsoft.com/office/drawing/2014/main" id="{E6C0B431-AB51-174C-A8AD-56AAEEA96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5" y="1482177"/>
            <a:ext cx="3822894" cy="28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97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Tapered</a:t>
            </a:r>
            <a:r>
              <a:rPr lang="fr-FR" dirty="0"/>
              <a:t> Sic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32D7CB0-DA60-654B-A687-640FEC2343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For Power Electronics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5652CB-5328-704C-8E1B-6D487FCC1454}"/>
              </a:ext>
            </a:extLst>
          </p:cNvPr>
          <p:cNvSpPr txBox="1"/>
          <p:nvPr/>
        </p:nvSpPr>
        <p:spPr>
          <a:xfrm>
            <a:off x="4350715" y="3697313"/>
            <a:ext cx="2773985" cy="646331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TAPERED ETCH PROFILES</a:t>
            </a:r>
            <a:endParaRPr lang="fr-FR" sz="2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EA0E44-BE5E-4743-BE4D-4D3FDBFEEF09}"/>
              </a:ext>
            </a:extLst>
          </p:cNvPr>
          <p:cNvSpPr txBox="1"/>
          <p:nvPr/>
        </p:nvSpPr>
        <p:spPr>
          <a:xfrm>
            <a:off x="4350715" y="1285327"/>
            <a:ext cx="2773985" cy="101566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250 </a:t>
            </a:r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NM/MIN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ETCH RATE</a:t>
            </a:r>
            <a:endParaRPr lang="fr-FR" sz="2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593018-37CC-6D4A-A0EB-5A5742ED4816}"/>
              </a:ext>
            </a:extLst>
          </p:cNvPr>
          <p:cNvSpPr txBox="1"/>
          <p:nvPr/>
        </p:nvSpPr>
        <p:spPr>
          <a:xfrm>
            <a:off x="7388225" y="1285327"/>
            <a:ext cx="1444626" cy="954107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SELECTIVITY TO SiO2 MASK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0E7F90-5444-564B-86F4-86B5B9A6A331}"/>
              </a:ext>
            </a:extLst>
          </p:cNvPr>
          <p:cNvSpPr txBox="1"/>
          <p:nvPr/>
        </p:nvSpPr>
        <p:spPr>
          <a:xfrm>
            <a:off x="7398561" y="3759440"/>
            <a:ext cx="1444626" cy="584775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LOW ROUGHNESS</a:t>
            </a:r>
            <a:endParaRPr lang="fr-FR" sz="7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E521C7-58AE-C54D-92B6-1D13C16DAE91}"/>
              </a:ext>
            </a:extLst>
          </p:cNvPr>
          <p:cNvSpPr txBox="1"/>
          <p:nvPr/>
        </p:nvSpPr>
        <p:spPr>
          <a:xfrm>
            <a:off x="4350715" y="2482716"/>
            <a:ext cx="2773986" cy="1015663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50° </a:t>
            </a:r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PROFILE ANGLE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4EC2C75-B1A3-A14C-BDEF-6ABFD8543C96}"/>
              </a:ext>
            </a:extLst>
          </p:cNvPr>
          <p:cNvSpPr txBox="1"/>
          <p:nvPr/>
        </p:nvSpPr>
        <p:spPr>
          <a:xfrm>
            <a:off x="7388225" y="2698117"/>
            <a:ext cx="1444626" cy="738664"/>
          </a:xfrm>
          <a:prstGeom prst="rect">
            <a:avLst/>
          </a:prstGeom>
          <a:solidFill>
            <a:srgbClr val="86868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2.5 </a:t>
            </a:r>
            <a:r>
              <a:rPr lang="fr-FR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µm ETCH DEPTH</a:t>
            </a:r>
            <a:endParaRPr lang="fr-FR" sz="11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Picture 2" descr="W:\25-Marketing\04-Visuels\E-Process\Process ICP-F\Fichiers-ST\ICP-RIE-Tapered SiC-SF6-PWP-ST.jpg">
            <a:extLst>
              <a:ext uri="{FF2B5EF4-FFF2-40B4-BE49-F238E27FC236}">
                <a16:creationId xmlns:a16="http://schemas.microsoft.com/office/drawing/2014/main" id="{739C677C-CEED-234A-9F46-F2EC12F9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5" y="1449569"/>
            <a:ext cx="3615820" cy="27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9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255533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equipment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68239AD-41FA-884C-A3B5-8EAC4459A762}"/>
              </a:ext>
            </a:extLst>
          </p:cNvPr>
          <p:cNvSpPr txBox="1">
            <a:spLocks/>
          </p:cNvSpPr>
          <p:nvPr/>
        </p:nvSpPr>
        <p:spPr>
          <a:xfrm>
            <a:off x="459686" y="1347614"/>
            <a:ext cx="5585514" cy="23042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For up to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200 mm substrates,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Hot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quartz liners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for protection of ICP reactor walls from non-volatile contamination,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power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(2 KW)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ICP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source producing uniform high density plasma,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power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(1 KW)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RF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source to ensure high etch rates,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Shuttles for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efficient adaptation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of the tool to different wafer sizes, and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soft wafer clamping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in ICP-RIE mode,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Very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conductance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pumping system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Adixen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ATH1600M,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Helium pressure to ensure the thermal transfer between the cathode, the substrate holder and the substrates,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latin typeface="Roboto Black"/>
                <a:cs typeface="Arial" panose="020B0604020202020204" pitchFamily="34" charset="0"/>
              </a:rPr>
              <a:t>Laser end point detector</a:t>
            </a:r>
            <a:r>
              <a:rPr lang="en-US" sz="1200" dirty="0">
                <a:latin typeface="Roboto Black"/>
                <a:cs typeface="Arial" panose="020B0604020202020204" pitchFamily="34" charset="0"/>
              </a:rPr>
              <a:t> for measurement of the etching rate and determination of stop-etch point.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Roboto Black"/>
              <a:cs typeface="Arial" panose="020B0604020202020204" pitchFamily="34" charset="0"/>
            </a:endParaRP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>
              <a:solidFill>
                <a:schemeClr val="accent5">
                  <a:lumMod val="50000"/>
                </a:schemeClr>
              </a:solidFill>
              <a:latin typeface="Roboto Black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BAB4A-0F3B-CB40-B5AC-81602BF53418}"/>
              </a:ext>
            </a:extLst>
          </p:cNvPr>
          <p:cNvSpPr/>
          <p:nvPr/>
        </p:nvSpPr>
        <p:spPr>
          <a:xfrm>
            <a:off x="222055" y="910814"/>
            <a:ext cx="878497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This machine can be operated in both RIE and ICP-RIE modes.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0297FAF-EAFB-8845-A2DC-33D8DCB5B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311033"/>
            <a:ext cx="2488345" cy="29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95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x CORIAL">
  <a:themeElements>
    <a:clrScheme name="CORIAL identity">
      <a:dk1>
        <a:srgbClr val="E75326"/>
      </a:dk1>
      <a:lt1>
        <a:srgbClr val="FFFFFF"/>
      </a:lt1>
      <a:dk2>
        <a:srgbClr val="E75326"/>
      </a:dk2>
      <a:lt2>
        <a:srgbClr val="FFFFFF"/>
      </a:lt2>
      <a:accent1>
        <a:srgbClr val="868685"/>
      </a:accent1>
      <a:accent2>
        <a:srgbClr val="868685"/>
      </a:accent2>
      <a:accent3>
        <a:srgbClr val="868685"/>
      </a:accent3>
      <a:accent4>
        <a:srgbClr val="868685"/>
      </a:accent4>
      <a:accent5>
        <a:srgbClr val="868685"/>
      </a:accent5>
      <a:accent6>
        <a:srgbClr val="868685"/>
      </a:accent6>
      <a:hlink>
        <a:srgbClr val="E75326"/>
      </a:hlink>
      <a:folHlink>
        <a:srgbClr val="E753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x CORIAL 16x9" id="{20D01AA6-D4DF-8A4A-A701-FF7302213E91}" vid="{28110811-818E-6B47-92D7-38228C39C0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pptx CORIAL</Template>
  <TotalTime>626</TotalTime>
  <Words>479</Words>
  <Application>Microsoft Macintosh PowerPoint</Application>
  <PresentationFormat>Affichage à l'écran (16:9)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Lato Light</vt:lpstr>
      <vt:lpstr>Roboto Black</vt:lpstr>
      <vt:lpstr>Roboto Light</vt:lpstr>
      <vt:lpstr>Template pptx CORIAL</vt:lpstr>
      <vt:lpstr>Présentation PowerPoint</vt:lpstr>
      <vt:lpstr>Corial solution for SiC processing</vt:lpstr>
      <vt:lpstr>Process solution SiC etch</vt:lpstr>
      <vt:lpstr>SiC via etch process</vt:lpstr>
      <vt:lpstr>Low damage sic etch process</vt:lpstr>
      <vt:lpstr>SiC etch process with Ni mask</vt:lpstr>
      <vt:lpstr>Tapered Sic etch process</vt:lpstr>
      <vt:lpstr>System description Corial 210IL</vt:lpstr>
      <vt:lpstr>Corial equipment</vt:lpstr>
      <vt:lpstr>Process solution SiC deposition</vt:lpstr>
      <vt:lpstr>SiC deposition process</vt:lpstr>
      <vt:lpstr>System description corial D250</vt:lpstr>
      <vt:lpstr>Corial equipment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BERNARD-MOULIN</dc:creator>
  <cp:lastModifiedBy>Elsa BERNARD-MOULIN</cp:lastModifiedBy>
  <cp:revision>20</cp:revision>
  <cp:lastPrinted>2018-07-10T10:05:16Z</cp:lastPrinted>
  <dcterms:created xsi:type="dcterms:W3CDTF">2018-07-10T09:29:41Z</dcterms:created>
  <dcterms:modified xsi:type="dcterms:W3CDTF">2018-07-18T13:43:23Z</dcterms:modified>
</cp:coreProperties>
</file>