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3" r:id="rId3"/>
    <p:sldId id="329" r:id="rId4"/>
    <p:sldId id="339" r:id="rId5"/>
    <p:sldId id="343" r:id="rId6"/>
    <p:sldId id="340" r:id="rId7"/>
    <p:sldId id="345" r:id="rId8"/>
    <p:sldId id="346" r:id="rId9"/>
    <p:sldId id="321" r:id="rId10"/>
    <p:sldId id="315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2"/>
    <a:srgbClr val="4972AB"/>
    <a:srgbClr val="E75326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2"/>
    <p:restoredTop sz="94665"/>
  </p:normalViewPr>
  <p:slideViewPr>
    <p:cSldViewPr>
      <p:cViewPr varScale="1">
        <p:scale>
          <a:sx n="149" d="100"/>
          <a:sy n="149" d="100"/>
        </p:scale>
        <p:origin x="173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7/19/18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7/19/18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7/19/18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7/19/18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4DF7530-E99E-1840-AC0D-47313FDD59B9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trench </a:t>
            </a:r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for MOSFET application</a:t>
            </a: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68239AD-41FA-884C-A3B5-8EAC4459A762}"/>
              </a:ext>
            </a:extLst>
          </p:cNvPr>
          <p:cNvSpPr txBox="1">
            <a:spLocks/>
          </p:cNvSpPr>
          <p:nvPr/>
        </p:nvSpPr>
        <p:spPr>
          <a:xfrm>
            <a:off x="459686" y="1347614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Fast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etch rate with 2 KW ICP source and 0.6 KW RF biasing,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Shuttles for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adaptation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of the tool to different wafer sizes, and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soft wafer clamping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in ICP-RIE mode,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 err="1">
                <a:solidFill>
                  <a:srgbClr val="434342"/>
                </a:solidFill>
                <a:latin typeface="Roboto Black"/>
                <a:cs typeface="Arial" panose="020B0604020202020204" pitchFamily="34" charset="0"/>
              </a:rPr>
              <a:t>Loadlock</a:t>
            </a:r>
            <a:r>
              <a:rPr lang="en-US" sz="1200" dirty="0">
                <a:solidFill>
                  <a:srgbClr val="434342"/>
                </a:solidFill>
                <a:latin typeface="Roboto Black"/>
                <a:cs typeface="Arial" panose="020B0604020202020204" pitchFamily="34" charset="0"/>
              </a:rPr>
              <a:t> for stable and repeatable process conditions and for </a:t>
            </a:r>
            <a:r>
              <a:rPr lang="en-US" sz="1200" dirty="0">
                <a:solidFill>
                  <a:srgbClr val="434342"/>
                </a:solidFill>
                <a:cs typeface="Arial" panose="020B0604020202020204" pitchFamily="34" charset="0"/>
              </a:rPr>
              <a:t>higher throughput,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reproducibility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with top gas shower providing uniform gas distribution and cathode with uniform He distribution,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434342"/>
                </a:solidFill>
                <a:latin typeface="Roboto Black"/>
                <a:cs typeface="Arial" panose="020B0604020202020204" pitchFamily="34" charset="0"/>
              </a:rPr>
              <a:t>95%</a:t>
            </a:r>
            <a:r>
              <a:rPr lang="en-US" sz="1200" dirty="0">
                <a:solidFill>
                  <a:srgbClr val="434342"/>
                </a:solidFill>
                <a:latin typeface="Roboto Black"/>
                <a:cs typeface="Arial" panose="020B0604020202020204" pitchFamily="34" charset="0"/>
              </a:rPr>
              <a:t> uptime,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200" dirty="0">
                <a:latin typeface="Roboto Black"/>
                <a:cs typeface="Arial" panose="020B0604020202020204" pitchFamily="34" charset="0"/>
              </a:rPr>
              <a:t> for measurement of the etching rate and determination of stop-etch point.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BAB4A-0F3B-CB40-B5AC-81602BF53418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both RIE and ICP-RIE modes.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297FAF-EAFB-8845-A2DC-33D8DCB5B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311033"/>
            <a:ext cx="2488345" cy="29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Device</a:t>
            </a:r>
            <a:r>
              <a:rPr lang="fr-FR" dirty="0"/>
              <a:t> structure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MOSFET Structure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8731FF-DB1C-7C4B-9818-E22DFC152070}"/>
              </a:ext>
            </a:extLst>
          </p:cNvPr>
          <p:cNvSpPr/>
          <p:nvPr/>
        </p:nvSpPr>
        <p:spPr>
          <a:xfrm>
            <a:off x="1444628" y="1382472"/>
            <a:ext cx="6696744" cy="53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0000"/>
              </a:lnSpc>
            </a:pPr>
            <a:r>
              <a:rPr lang="en-US" sz="28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SiC</a:t>
            </a: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 substrate</a:t>
            </a:r>
          </a:p>
        </p:txBody>
      </p:sp>
      <p:grpSp>
        <p:nvGrpSpPr>
          <p:cNvPr id="51" name="Grouper 4">
            <a:extLst>
              <a:ext uri="{FF2B5EF4-FFF2-40B4-BE49-F238E27FC236}">
                <a16:creationId xmlns:a16="http://schemas.microsoft.com/office/drawing/2014/main" id="{71A67C89-1705-664C-85EF-5B4DDF4F0777}"/>
              </a:ext>
            </a:extLst>
          </p:cNvPr>
          <p:cNvGrpSpPr/>
          <p:nvPr/>
        </p:nvGrpSpPr>
        <p:grpSpPr>
          <a:xfrm>
            <a:off x="228540" y="2283718"/>
            <a:ext cx="3994408" cy="1909632"/>
            <a:chOff x="4882892" y="2350877"/>
            <a:chExt cx="3994408" cy="190963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8F8425-CDDB-0A4B-881F-B780F120445A}"/>
                </a:ext>
              </a:extLst>
            </p:cNvPr>
            <p:cNvSpPr/>
            <p:nvPr/>
          </p:nvSpPr>
          <p:spPr>
            <a:xfrm>
              <a:off x="5996078" y="3214100"/>
              <a:ext cx="2881222" cy="1046409"/>
            </a:xfrm>
            <a:prstGeom prst="rect">
              <a:avLst/>
            </a:prstGeom>
            <a:solidFill>
              <a:srgbClr val="8888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SiC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wafer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82983A2-8688-1A45-AD63-7F3496A10275}"/>
                </a:ext>
              </a:extLst>
            </p:cNvPr>
            <p:cNvSpPr/>
            <p:nvPr/>
          </p:nvSpPr>
          <p:spPr>
            <a:xfrm>
              <a:off x="5996078" y="2699680"/>
              <a:ext cx="2881222" cy="521772"/>
            </a:xfrm>
            <a:prstGeom prst="rect">
              <a:avLst/>
            </a:prstGeom>
            <a:solidFill>
              <a:srgbClr val="E753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SiO2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74C3739-62BE-5740-A0D1-6247F05ABAC1}"/>
                </a:ext>
              </a:extLst>
            </p:cNvPr>
            <p:cNvSpPr/>
            <p:nvPr/>
          </p:nvSpPr>
          <p:spPr>
            <a:xfrm>
              <a:off x="5996078" y="2350877"/>
              <a:ext cx="2881222" cy="348803"/>
            </a:xfrm>
            <a:prstGeom prst="rect">
              <a:avLst/>
            </a:prstGeom>
            <a:solidFill>
              <a:srgbClr val="9BBC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 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mask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1C9546-9CD6-2D46-9ACB-F3B3E04E34F9}"/>
                </a:ext>
              </a:extLst>
            </p:cNvPr>
            <p:cNvSpPr/>
            <p:nvPr/>
          </p:nvSpPr>
          <p:spPr>
            <a:xfrm>
              <a:off x="4882892" y="2388977"/>
              <a:ext cx="1113186" cy="343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34342"/>
                  </a:solidFill>
                  <a:effectLst/>
                  <a:uLnTx/>
                  <a:uFillTx/>
                  <a:latin typeface="Roboto Light"/>
                  <a:cs typeface="Arial" panose="020B0604020202020204" pitchFamily="34" charset="0"/>
                </a:rPr>
                <a:t>1.8 - 2 um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E75640-3B21-214D-903C-48D98255D371}"/>
                </a:ext>
              </a:extLst>
            </p:cNvPr>
            <p:cNvSpPr/>
            <p:nvPr/>
          </p:nvSpPr>
          <p:spPr>
            <a:xfrm>
              <a:off x="4882892" y="2765422"/>
              <a:ext cx="1113186" cy="343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34342"/>
                  </a:solidFill>
                  <a:effectLst/>
                  <a:uLnTx/>
                  <a:uFillTx/>
                  <a:latin typeface="Roboto Light"/>
                  <a:cs typeface="Arial" panose="020B0604020202020204" pitchFamily="34" charset="0"/>
                </a:rPr>
                <a:t>2 - 2.3 </a:t>
              </a: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2"/>
                  </a:solidFill>
                  <a:effectLst/>
                  <a:uLnTx/>
                  <a:uFillTx/>
                  <a:latin typeface="Roboto Light"/>
                  <a:cs typeface="Arial" panose="020B0604020202020204" pitchFamily="34" charset="0"/>
                </a:rPr>
                <a:t>um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Roboto Light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4E076B-EDB6-2B4C-B5C5-5F1054AD6497}"/>
              </a:ext>
            </a:extLst>
          </p:cNvPr>
          <p:cNvSpPr/>
          <p:nvPr/>
        </p:nvSpPr>
        <p:spPr>
          <a:xfrm>
            <a:off x="5723226" y="3163245"/>
            <a:ext cx="2881222" cy="1046409"/>
          </a:xfrm>
          <a:prstGeom prst="rect">
            <a:avLst/>
          </a:prstGeom>
          <a:solidFill>
            <a:srgbClr val="8888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wafer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9D5753-157D-0142-AE55-46266EE82ADD}"/>
              </a:ext>
            </a:extLst>
          </p:cNvPr>
          <p:cNvSpPr/>
          <p:nvPr/>
        </p:nvSpPr>
        <p:spPr>
          <a:xfrm>
            <a:off x="6815236" y="3040045"/>
            <a:ext cx="660400" cy="377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91809CE-BB6B-F045-A568-42925D256D98}"/>
              </a:ext>
            </a:extLst>
          </p:cNvPr>
          <p:cNvSpPr txBox="1"/>
          <p:nvPr/>
        </p:nvSpPr>
        <p:spPr>
          <a:xfrm>
            <a:off x="4355976" y="2507762"/>
            <a:ext cx="24592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/>
            <a:r>
              <a:rPr lang="en-US" sz="1600" dirty="0">
                <a:solidFill>
                  <a:srgbClr val="E75326"/>
                </a:solidFill>
                <a:latin typeface="Roboto Light"/>
                <a:cs typeface="Arial" panose="020B0604020202020204" pitchFamily="34" charset="0"/>
              </a:rPr>
              <a:t>trench etch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B72B5F1-887E-A241-A6F9-9BE107B22BFF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6815236" y="2677039"/>
            <a:ext cx="265212" cy="618380"/>
          </a:xfrm>
          <a:prstGeom prst="straightConnector1">
            <a:avLst/>
          </a:prstGeom>
          <a:noFill/>
          <a:ln w="12700" cap="flat" cmpd="sng" algn="ctr">
            <a:solidFill>
              <a:srgbClr val="E75326"/>
            </a:solidFill>
            <a:prstDash val="solid"/>
            <a:miter lim="800000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04D6164-E16E-6A48-905D-1A2122C2E43C}"/>
              </a:ext>
            </a:extLst>
          </p:cNvPr>
          <p:cNvSpPr/>
          <p:nvPr/>
        </p:nvSpPr>
        <p:spPr>
          <a:xfrm>
            <a:off x="228540" y="3460263"/>
            <a:ext cx="1113186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0000"/>
              </a:lnSpc>
            </a:pPr>
            <a:r>
              <a:rPr lang="fr-FR" sz="16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362 </a:t>
            </a:r>
            <a:r>
              <a:rPr lang="fr-FR" sz="16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um</a:t>
            </a:r>
            <a:endParaRPr lang="en-US" sz="1600" dirty="0">
              <a:solidFill>
                <a:srgbClr val="434342"/>
              </a:solidFill>
              <a:latin typeface="Roboto Light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F465C2-C687-9345-998E-5B5F6089B12C}"/>
              </a:ext>
            </a:extLst>
          </p:cNvPr>
          <p:cNvSpPr/>
          <p:nvPr/>
        </p:nvSpPr>
        <p:spPr>
          <a:xfrm>
            <a:off x="4611718" y="3516331"/>
            <a:ext cx="1113186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0000"/>
              </a:lnSpc>
            </a:pPr>
            <a:r>
              <a:rPr lang="fr-FR" sz="16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362 </a:t>
            </a:r>
            <a:r>
              <a:rPr lang="fr-FR" sz="16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um</a:t>
            </a:r>
            <a:endParaRPr lang="en-US" sz="1600" dirty="0">
              <a:solidFill>
                <a:srgbClr val="434342"/>
              </a:solidFill>
              <a:latin typeface="Roboto Light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999820-BB03-0C44-9A1D-67D795438AFD}"/>
              </a:ext>
            </a:extLst>
          </p:cNvPr>
          <p:cNvSpPr/>
          <p:nvPr/>
        </p:nvSpPr>
        <p:spPr>
          <a:xfrm>
            <a:off x="5321240" y="2725560"/>
            <a:ext cx="111318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0000"/>
              </a:lnSpc>
            </a:pPr>
            <a:r>
              <a:rPr lang="fr-FR" sz="1600" dirty="0">
                <a:solidFill>
                  <a:srgbClr val="E75326"/>
                </a:solidFill>
                <a:latin typeface="Roboto Light"/>
                <a:cs typeface="Arial" panose="020B0604020202020204" pitchFamily="34" charset="0"/>
              </a:rPr>
              <a:t>2.5 </a:t>
            </a:r>
            <a:r>
              <a:rPr lang="fr-FR" sz="1600" dirty="0" err="1">
                <a:solidFill>
                  <a:srgbClr val="E75326"/>
                </a:solidFill>
                <a:latin typeface="Roboto Light"/>
                <a:cs typeface="Arial" panose="020B0604020202020204" pitchFamily="34" charset="0"/>
              </a:rPr>
              <a:t>um</a:t>
            </a:r>
            <a:endParaRPr lang="en-US" sz="1600" dirty="0">
              <a:solidFill>
                <a:srgbClr val="E75326"/>
              </a:solidFill>
              <a:latin typeface="Roboto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4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25"/>
            <a:ext cx="9144000" cy="857250"/>
          </a:xfrm>
        </p:spPr>
        <p:txBody>
          <a:bodyPr>
            <a:noAutofit/>
          </a:bodyPr>
          <a:lstStyle/>
          <a:p>
            <a:r>
              <a:rPr lang="fr-FR" sz="2800" dirty="0" err="1"/>
              <a:t>Process</a:t>
            </a:r>
            <a:r>
              <a:rPr lang="fr-FR" sz="2800" dirty="0"/>
              <a:t> solution</a:t>
            </a:r>
            <a:br>
              <a:rPr lang="fr-FR" sz="2800" dirty="0"/>
            </a:br>
            <a:r>
              <a:rPr lang="fr-FR" sz="2800" b="1" dirty="0" err="1"/>
              <a:t>SiC</a:t>
            </a:r>
            <a:r>
              <a:rPr lang="fr-FR" sz="2800" b="1" dirty="0"/>
              <a:t> trench </a:t>
            </a:r>
            <a:r>
              <a:rPr lang="fr-FR" sz="2800" b="1" dirty="0" err="1"/>
              <a:t>etch</a:t>
            </a:r>
            <a:r>
              <a:rPr lang="fr-FR" sz="2800" b="1" dirty="0"/>
              <a:t> for </a:t>
            </a:r>
            <a:r>
              <a:rPr lang="fr-FR" sz="2800" b="1" dirty="0" err="1"/>
              <a:t>mosfet</a:t>
            </a:r>
            <a:r>
              <a:rPr lang="fr-FR" sz="2800" b="1" dirty="0"/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285545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structure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MOSFET Structure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8731FF-DB1C-7C4B-9818-E22DFC152070}"/>
              </a:ext>
            </a:extLst>
          </p:cNvPr>
          <p:cNvSpPr/>
          <p:nvPr/>
        </p:nvSpPr>
        <p:spPr>
          <a:xfrm>
            <a:off x="1444628" y="1382472"/>
            <a:ext cx="6696744" cy="53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0000"/>
              </a:lnSpc>
            </a:pPr>
            <a:r>
              <a:rPr lang="en-US" sz="28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SiC</a:t>
            </a: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 substrate</a:t>
            </a:r>
          </a:p>
        </p:txBody>
      </p:sp>
      <p:grpSp>
        <p:nvGrpSpPr>
          <p:cNvPr id="51" name="Grouper 4">
            <a:extLst>
              <a:ext uri="{FF2B5EF4-FFF2-40B4-BE49-F238E27FC236}">
                <a16:creationId xmlns:a16="http://schemas.microsoft.com/office/drawing/2014/main" id="{71A67C89-1705-664C-85EF-5B4DDF4F0777}"/>
              </a:ext>
            </a:extLst>
          </p:cNvPr>
          <p:cNvGrpSpPr/>
          <p:nvPr/>
        </p:nvGrpSpPr>
        <p:grpSpPr>
          <a:xfrm>
            <a:off x="228540" y="2283718"/>
            <a:ext cx="3994408" cy="1909632"/>
            <a:chOff x="4882892" y="2350877"/>
            <a:chExt cx="3994408" cy="190963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8F8425-CDDB-0A4B-881F-B780F120445A}"/>
                </a:ext>
              </a:extLst>
            </p:cNvPr>
            <p:cNvSpPr/>
            <p:nvPr/>
          </p:nvSpPr>
          <p:spPr>
            <a:xfrm>
              <a:off x="5996078" y="3214100"/>
              <a:ext cx="2881222" cy="1046409"/>
            </a:xfrm>
            <a:prstGeom prst="rect">
              <a:avLst/>
            </a:prstGeom>
            <a:solidFill>
              <a:srgbClr val="8888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SiC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wafer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82983A2-8688-1A45-AD63-7F3496A10275}"/>
                </a:ext>
              </a:extLst>
            </p:cNvPr>
            <p:cNvSpPr/>
            <p:nvPr/>
          </p:nvSpPr>
          <p:spPr>
            <a:xfrm>
              <a:off x="5996078" y="2699680"/>
              <a:ext cx="2881222" cy="521772"/>
            </a:xfrm>
            <a:prstGeom prst="rect">
              <a:avLst/>
            </a:prstGeom>
            <a:solidFill>
              <a:srgbClr val="E753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SiO2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74C3739-62BE-5740-A0D1-6247F05ABAC1}"/>
                </a:ext>
              </a:extLst>
            </p:cNvPr>
            <p:cNvSpPr/>
            <p:nvPr/>
          </p:nvSpPr>
          <p:spPr>
            <a:xfrm>
              <a:off x="5996078" y="2350877"/>
              <a:ext cx="2881222" cy="348803"/>
            </a:xfrm>
            <a:prstGeom prst="rect">
              <a:avLst/>
            </a:prstGeom>
            <a:solidFill>
              <a:srgbClr val="9BBC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 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mask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1C9546-9CD6-2D46-9ACB-F3B3E04E34F9}"/>
                </a:ext>
              </a:extLst>
            </p:cNvPr>
            <p:cNvSpPr/>
            <p:nvPr/>
          </p:nvSpPr>
          <p:spPr>
            <a:xfrm>
              <a:off x="4882892" y="2388977"/>
              <a:ext cx="1113186" cy="343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34342"/>
                  </a:solidFill>
                  <a:effectLst/>
                  <a:uLnTx/>
                  <a:uFillTx/>
                  <a:latin typeface="Roboto Light"/>
                  <a:cs typeface="Arial" panose="020B0604020202020204" pitchFamily="34" charset="0"/>
                </a:rPr>
                <a:t>1.8 - 2 um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E75640-3B21-214D-903C-48D98255D371}"/>
                </a:ext>
              </a:extLst>
            </p:cNvPr>
            <p:cNvSpPr/>
            <p:nvPr/>
          </p:nvSpPr>
          <p:spPr>
            <a:xfrm>
              <a:off x="4882892" y="2765422"/>
              <a:ext cx="1113186" cy="343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34342"/>
                  </a:solidFill>
                  <a:effectLst/>
                  <a:uLnTx/>
                  <a:uFillTx/>
                  <a:latin typeface="Roboto Light"/>
                  <a:cs typeface="Arial" panose="020B0604020202020204" pitchFamily="34" charset="0"/>
                </a:rPr>
                <a:t>2 - 2.3 </a:t>
              </a: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2"/>
                  </a:solidFill>
                  <a:effectLst/>
                  <a:uLnTx/>
                  <a:uFillTx/>
                  <a:latin typeface="Roboto Light"/>
                  <a:cs typeface="Arial" panose="020B0604020202020204" pitchFamily="34" charset="0"/>
                </a:rPr>
                <a:t>um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Roboto Light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4E076B-EDB6-2B4C-B5C5-5F1054AD6497}"/>
              </a:ext>
            </a:extLst>
          </p:cNvPr>
          <p:cNvSpPr/>
          <p:nvPr/>
        </p:nvSpPr>
        <p:spPr>
          <a:xfrm>
            <a:off x="5723226" y="3163245"/>
            <a:ext cx="2881222" cy="1046409"/>
          </a:xfrm>
          <a:prstGeom prst="rect">
            <a:avLst/>
          </a:prstGeom>
          <a:solidFill>
            <a:srgbClr val="8888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wafer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9D5753-157D-0142-AE55-46266EE82ADD}"/>
              </a:ext>
            </a:extLst>
          </p:cNvPr>
          <p:cNvSpPr/>
          <p:nvPr/>
        </p:nvSpPr>
        <p:spPr>
          <a:xfrm>
            <a:off x="6815236" y="3040045"/>
            <a:ext cx="660400" cy="377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91809CE-BB6B-F045-A568-42925D256D98}"/>
              </a:ext>
            </a:extLst>
          </p:cNvPr>
          <p:cNvSpPr txBox="1"/>
          <p:nvPr/>
        </p:nvSpPr>
        <p:spPr>
          <a:xfrm>
            <a:off x="4355976" y="2507762"/>
            <a:ext cx="24592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/>
            <a:r>
              <a:rPr lang="en-US" sz="1600" dirty="0">
                <a:solidFill>
                  <a:srgbClr val="E75326"/>
                </a:solidFill>
                <a:latin typeface="Roboto Light"/>
                <a:cs typeface="Arial" panose="020B0604020202020204" pitchFamily="34" charset="0"/>
              </a:rPr>
              <a:t>trench etch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B72B5F1-887E-A241-A6F9-9BE107B22BFF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6815236" y="2677039"/>
            <a:ext cx="265212" cy="618380"/>
          </a:xfrm>
          <a:prstGeom prst="straightConnector1">
            <a:avLst/>
          </a:prstGeom>
          <a:noFill/>
          <a:ln w="12700" cap="flat" cmpd="sng" algn="ctr">
            <a:solidFill>
              <a:srgbClr val="E75326"/>
            </a:solidFill>
            <a:prstDash val="solid"/>
            <a:miter lim="800000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04D6164-E16E-6A48-905D-1A2122C2E43C}"/>
              </a:ext>
            </a:extLst>
          </p:cNvPr>
          <p:cNvSpPr/>
          <p:nvPr/>
        </p:nvSpPr>
        <p:spPr>
          <a:xfrm>
            <a:off x="228540" y="3460263"/>
            <a:ext cx="1113186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0000"/>
              </a:lnSpc>
            </a:pPr>
            <a:r>
              <a:rPr lang="fr-FR" sz="16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362 </a:t>
            </a:r>
            <a:r>
              <a:rPr lang="fr-FR" sz="16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um</a:t>
            </a:r>
            <a:endParaRPr lang="en-US" sz="1600" dirty="0">
              <a:solidFill>
                <a:srgbClr val="434342"/>
              </a:solidFill>
              <a:latin typeface="Roboto Light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F465C2-C687-9345-998E-5B5F6089B12C}"/>
              </a:ext>
            </a:extLst>
          </p:cNvPr>
          <p:cNvSpPr/>
          <p:nvPr/>
        </p:nvSpPr>
        <p:spPr>
          <a:xfrm>
            <a:off x="4611718" y="3516331"/>
            <a:ext cx="1113186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0000"/>
              </a:lnSpc>
            </a:pPr>
            <a:r>
              <a:rPr lang="fr-FR" sz="16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362 </a:t>
            </a:r>
            <a:r>
              <a:rPr lang="fr-FR" sz="16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um</a:t>
            </a:r>
            <a:endParaRPr lang="en-US" sz="1600" dirty="0">
              <a:solidFill>
                <a:srgbClr val="434342"/>
              </a:solidFill>
              <a:latin typeface="Roboto Light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999820-BB03-0C44-9A1D-67D795438AFD}"/>
              </a:ext>
            </a:extLst>
          </p:cNvPr>
          <p:cNvSpPr/>
          <p:nvPr/>
        </p:nvSpPr>
        <p:spPr>
          <a:xfrm>
            <a:off x="5321240" y="2725560"/>
            <a:ext cx="111318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10000"/>
              </a:lnSpc>
            </a:pPr>
            <a:r>
              <a:rPr lang="fr-FR" sz="1600" dirty="0">
                <a:solidFill>
                  <a:srgbClr val="E75326"/>
                </a:solidFill>
                <a:latin typeface="Roboto Light"/>
                <a:cs typeface="Arial" panose="020B0604020202020204" pitchFamily="34" charset="0"/>
              </a:rPr>
              <a:t>2.5 </a:t>
            </a:r>
            <a:r>
              <a:rPr lang="fr-FR" sz="1600" dirty="0" err="1">
                <a:solidFill>
                  <a:srgbClr val="E75326"/>
                </a:solidFill>
                <a:latin typeface="Roboto Light"/>
                <a:cs typeface="Arial" panose="020B0604020202020204" pitchFamily="34" charset="0"/>
              </a:rPr>
              <a:t>um</a:t>
            </a:r>
            <a:endParaRPr lang="en-US" sz="1600" dirty="0">
              <a:solidFill>
                <a:srgbClr val="E75326"/>
              </a:solidFill>
              <a:latin typeface="Roboto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1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670875-F57C-FA40-A1DB-F2F4AC6ADB2D}"/>
              </a:ext>
            </a:extLst>
          </p:cNvPr>
          <p:cNvSpPr txBox="1"/>
          <p:nvPr/>
        </p:nvSpPr>
        <p:spPr>
          <a:xfrm>
            <a:off x="222055" y="1172957"/>
            <a:ext cx="8643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etch rate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Throughput is key as volume production is required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Target is 400 nm/min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Low damage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To avoid reduction of device lifetime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Reproducibility</a:t>
            </a: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18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feature</a:t>
            </a: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dimensions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CD </a:t>
            </a:r>
            <a:r>
              <a:rPr lang="fr-FR" sz="18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685800" lvl="1" indent="-342900">
              <a:buFont typeface="+mj-lt"/>
              <a:buAutoNum type="arabicPeriod"/>
            </a:pP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 </a:t>
            </a:r>
            <a:r>
              <a:rPr lang="fr-FR" sz="18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round </a:t>
            </a:r>
            <a:r>
              <a:rPr lang="fr-FR" sz="18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shape</a:t>
            </a: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at the </a:t>
            </a:r>
            <a:r>
              <a:rPr lang="fr-FR" sz="18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bottom</a:t>
            </a:r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of the patterns</a:t>
            </a:r>
            <a:endParaRPr lang="en-US" sz="18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D67181-1E24-2945-A627-C3E67C12B771}"/>
              </a:ext>
            </a:extLst>
          </p:cNvPr>
          <p:cNvSpPr txBox="1"/>
          <p:nvPr/>
        </p:nvSpPr>
        <p:spPr>
          <a:xfrm>
            <a:off x="222055" y="1465820"/>
            <a:ext cx="20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 pattern before SiO2 etching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F37C79-119F-B140-9D29-527FEFF6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2221" r="27224" b="67954"/>
          <a:stretch/>
        </p:blipFill>
        <p:spPr>
          <a:xfrm>
            <a:off x="175992" y="2217205"/>
            <a:ext cx="2132727" cy="157923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6EABD4D-5A79-304C-BB09-EAC75314A5CD}"/>
              </a:ext>
            </a:extLst>
          </p:cNvPr>
          <p:cNvSpPr txBox="1"/>
          <p:nvPr/>
        </p:nvSpPr>
        <p:spPr>
          <a:xfrm>
            <a:off x="175992" y="3807296"/>
            <a:ext cx="2132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1.8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um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tapered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profile and 80° angle</a:t>
            </a:r>
          </a:p>
          <a:p>
            <a:pPr algn="ctr"/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SiO2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2.2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um</a:t>
            </a:r>
            <a:endParaRPr lang="fr-FR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Image 23" descr="P-2.jpg">
            <a:extLst>
              <a:ext uri="{FF2B5EF4-FFF2-40B4-BE49-F238E27FC236}">
                <a16:creationId xmlns:a16="http://schemas.microsoft.com/office/drawing/2014/main" id="{2263C17C-84D7-3C41-BCF4-ECF3DB3DE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7" y="2217205"/>
            <a:ext cx="2011284" cy="1579230"/>
          </a:xfrm>
          <a:prstGeom prst="rect">
            <a:avLst/>
          </a:prstGeom>
        </p:spPr>
      </p:pic>
      <p:pic>
        <p:nvPicPr>
          <p:cNvPr id="25" name="Image 24" descr="P-3_modifié-1.jpg">
            <a:extLst>
              <a:ext uri="{FF2B5EF4-FFF2-40B4-BE49-F238E27FC236}">
                <a16:creationId xmlns:a16="http://schemas.microsoft.com/office/drawing/2014/main" id="{AB92B204-AD78-9A4E-A9D6-D5F440F36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19" y="2217205"/>
            <a:ext cx="2023556" cy="157923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7B5ADD8F-89E7-FF4E-B3B1-FD64CB1C06EF}"/>
              </a:ext>
            </a:extLst>
          </p:cNvPr>
          <p:cNvSpPr txBox="1"/>
          <p:nvPr/>
        </p:nvSpPr>
        <p:spPr>
          <a:xfrm>
            <a:off x="2532428" y="1465820"/>
            <a:ext cx="201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SiO2 pattern after etching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72BDFEA-227E-A84E-A913-AE180F7744DD}"/>
              </a:ext>
            </a:extLst>
          </p:cNvPr>
          <p:cNvSpPr txBox="1"/>
          <p:nvPr/>
        </p:nvSpPr>
        <p:spPr>
          <a:xfrm>
            <a:off x="4767419" y="1465820"/>
            <a:ext cx="202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SiO2 pattern after stripping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D34D37C-858B-DA48-97B7-F96A5108C4D2}"/>
              </a:ext>
            </a:extLst>
          </p:cNvPr>
          <p:cNvSpPr txBox="1"/>
          <p:nvPr/>
        </p:nvSpPr>
        <p:spPr>
          <a:xfrm>
            <a:off x="4767419" y="3810645"/>
            <a:ext cx="2023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</a:t>
            </a:r>
          </a:p>
          <a:p>
            <a:pPr algn="ctr"/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89°</a:t>
            </a:r>
          </a:p>
        </p:txBody>
      </p:sp>
      <p:pic>
        <p:nvPicPr>
          <p:cNvPr id="29" name="Image 28" descr="2-SiC-20SF6-1mT-150RF-1200ICP-run2-3_modifié-1.jpg">
            <a:extLst>
              <a:ext uri="{FF2B5EF4-FFF2-40B4-BE49-F238E27FC236}">
                <a16:creationId xmlns:a16="http://schemas.microsoft.com/office/drawing/2014/main" id="{7A722C6D-D39B-F844-A8A0-E82A124BF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82" y="2223783"/>
            <a:ext cx="1928560" cy="157756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9142F7B-3F59-F146-88BE-5F86395FFBC2}"/>
              </a:ext>
            </a:extLst>
          </p:cNvPr>
          <p:cNvSpPr txBox="1"/>
          <p:nvPr/>
        </p:nvSpPr>
        <p:spPr>
          <a:xfrm>
            <a:off x="7014681" y="1465819"/>
            <a:ext cx="1928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Optimized </a:t>
            </a:r>
            <a:r>
              <a:rPr lang="en-US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etching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22D2D9-3917-2C4D-9EF9-594E0290BC7E}"/>
              </a:ext>
            </a:extLst>
          </p:cNvPr>
          <p:cNvSpPr txBox="1"/>
          <p:nvPr/>
        </p:nvSpPr>
        <p:spPr>
          <a:xfrm>
            <a:off x="7014680" y="3804524"/>
            <a:ext cx="19285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round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shape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at the </a:t>
            </a:r>
            <a:r>
              <a:rPr lang="fr-FR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bottom</a:t>
            </a:r>
            <a:r>
              <a:rPr lang="fr-FR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of the patterns</a:t>
            </a:r>
          </a:p>
        </p:txBody>
      </p:sp>
      <p:sp>
        <p:nvSpPr>
          <p:cNvPr id="32" name="Oval 71">
            <a:extLst>
              <a:ext uri="{FF2B5EF4-FFF2-40B4-BE49-F238E27FC236}">
                <a16:creationId xmlns:a16="http://schemas.microsoft.com/office/drawing/2014/main" id="{DA993F85-310E-C04E-8BB8-CB00355452A8}"/>
              </a:ext>
            </a:extLst>
          </p:cNvPr>
          <p:cNvSpPr>
            <a:spLocks noChangeAspect="1"/>
          </p:cNvSpPr>
          <p:nvPr/>
        </p:nvSpPr>
        <p:spPr>
          <a:xfrm>
            <a:off x="35969" y="2004558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72">
            <a:extLst>
              <a:ext uri="{FF2B5EF4-FFF2-40B4-BE49-F238E27FC236}">
                <a16:creationId xmlns:a16="http://schemas.microsoft.com/office/drawing/2014/main" id="{B4A0DA95-6B12-6143-B892-BFE801ECCE66}"/>
              </a:ext>
            </a:extLst>
          </p:cNvPr>
          <p:cNvSpPr txBox="1"/>
          <p:nvPr/>
        </p:nvSpPr>
        <p:spPr>
          <a:xfrm>
            <a:off x="134946" y="2009876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1</a:t>
            </a:r>
          </a:p>
        </p:txBody>
      </p:sp>
      <p:sp>
        <p:nvSpPr>
          <p:cNvPr id="34" name="Oval 71">
            <a:extLst>
              <a:ext uri="{FF2B5EF4-FFF2-40B4-BE49-F238E27FC236}">
                <a16:creationId xmlns:a16="http://schemas.microsoft.com/office/drawing/2014/main" id="{EDDE6F1C-EFE8-8E47-8E0B-A9E307DC20C7}"/>
              </a:ext>
            </a:extLst>
          </p:cNvPr>
          <p:cNvSpPr>
            <a:spLocks noChangeAspect="1"/>
          </p:cNvSpPr>
          <p:nvPr/>
        </p:nvSpPr>
        <p:spPr>
          <a:xfrm>
            <a:off x="2395828" y="2014265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94AB5ADC-7385-5148-A45E-D1A4D2E69522}"/>
              </a:ext>
            </a:extLst>
          </p:cNvPr>
          <p:cNvSpPr txBox="1"/>
          <p:nvPr/>
        </p:nvSpPr>
        <p:spPr>
          <a:xfrm>
            <a:off x="2494805" y="2019583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2</a:t>
            </a:r>
          </a:p>
        </p:txBody>
      </p:sp>
      <p:sp>
        <p:nvSpPr>
          <p:cNvPr id="36" name="Oval 71">
            <a:extLst>
              <a:ext uri="{FF2B5EF4-FFF2-40B4-BE49-F238E27FC236}">
                <a16:creationId xmlns:a16="http://schemas.microsoft.com/office/drawing/2014/main" id="{23A38546-75A4-A641-9BE4-E7FE0B7DEC33}"/>
              </a:ext>
            </a:extLst>
          </p:cNvPr>
          <p:cNvSpPr>
            <a:spLocks noChangeAspect="1"/>
          </p:cNvSpPr>
          <p:nvPr/>
        </p:nvSpPr>
        <p:spPr>
          <a:xfrm>
            <a:off x="4650373" y="1998846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72">
            <a:extLst>
              <a:ext uri="{FF2B5EF4-FFF2-40B4-BE49-F238E27FC236}">
                <a16:creationId xmlns:a16="http://schemas.microsoft.com/office/drawing/2014/main" id="{0909B35B-7E3C-D942-8510-547734596E3B}"/>
              </a:ext>
            </a:extLst>
          </p:cNvPr>
          <p:cNvSpPr txBox="1"/>
          <p:nvPr/>
        </p:nvSpPr>
        <p:spPr>
          <a:xfrm>
            <a:off x="4749350" y="2004164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3</a:t>
            </a:r>
          </a:p>
        </p:txBody>
      </p:sp>
      <p:sp>
        <p:nvSpPr>
          <p:cNvPr id="39" name="Oval 71">
            <a:extLst>
              <a:ext uri="{FF2B5EF4-FFF2-40B4-BE49-F238E27FC236}">
                <a16:creationId xmlns:a16="http://schemas.microsoft.com/office/drawing/2014/main" id="{721D389E-DC25-9D4E-B34F-D44A5B0AEE57}"/>
              </a:ext>
            </a:extLst>
          </p:cNvPr>
          <p:cNvSpPr>
            <a:spLocks noChangeAspect="1"/>
          </p:cNvSpPr>
          <p:nvPr/>
        </p:nvSpPr>
        <p:spPr>
          <a:xfrm>
            <a:off x="6904918" y="1994933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72">
            <a:extLst>
              <a:ext uri="{FF2B5EF4-FFF2-40B4-BE49-F238E27FC236}">
                <a16:creationId xmlns:a16="http://schemas.microsoft.com/office/drawing/2014/main" id="{7AD4C488-6242-1144-A8A7-EA37C8E1AAF2}"/>
              </a:ext>
            </a:extLst>
          </p:cNvPr>
          <p:cNvSpPr txBox="1"/>
          <p:nvPr/>
        </p:nvSpPr>
        <p:spPr>
          <a:xfrm>
            <a:off x="7003895" y="2000251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8177ED7-072E-5748-B11A-D5EA436B7DF6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CORIAL process steps</a:t>
            </a:r>
            <a:endParaRPr lang="en-US" sz="2000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0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4EBD979-389B-BF41-A648-ADBB0EB700A1}"/>
              </a:ext>
            </a:extLst>
          </p:cNvPr>
          <p:cNvSpPr txBox="1"/>
          <p:nvPr/>
        </p:nvSpPr>
        <p:spPr>
          <a:xfrm>
            <a:off x="0" y="10195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CORIAL process performances for SiO2 mask etch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308B92-F13C-1743-8AF3-B0A5090A2A1A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9" name="Espace réservé du contenu 44">
            <a:extLst>
              <a:ext uri="{FF2B5EF4-FFF2-40B4-BE49-F238E27FC236}">
                <a16:creationId xmlns:a16="http://schemas.microsoft.com/office/drawing/2014/main" id="{40CA3852-0DE7-7A4F-B4BA-4EEDBF580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19140"/>
              </p:ext>
            </p:extLst>
          </p:nvPr>
        </p:nvGraphicFramePr>
        <p:xfrm>
          <a:off x="187809" y="2368344"/>
          <a:ext cx="5486399" cy="1021080"/>
        </p:xfrm>
        <a:graphic>
          <a:graphicData uri="http://schemas.openxmlformats.org/drawingml/2006/table">
            <a:tbl>
              <a:tblPr firstRow="1" bandRow="1"/>
              <a:tblGrid>
                <a:gridCol w="114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 steps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 to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profile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(nm/min)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depth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(um)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SiO2 mask etching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ZoneTexte 49">
            <a:extLst>
              <a:ext uri="{FF2B5EF4-FFF2-40B4-BE49-F238E27FC236}">
                <a16:creationId xmlns:a16="http://schemas.microsoft.com/office/drawing/2014/main" id="{5C098D12-0E38-434F-93CE-BC92AC58892C}"/>
              </a:ext>
            </a:extLst>
          </p:cNvPr>
          <p:cNvSpPr txBox="1"/>
          <p:nvPr/>
        </p:nvSpPr>
        <p:spPr>
          <a:xfrm>
            <a:off x="38102" y="3658774"/>
            <a:ext cx="596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SiO2 etching displays vertical profile</a:t>
            </a:r>
            <a:endParaRPr lang="en-US" alt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B9E54C-2D9F-494A-815E-FEA0DC7094BC}"/>
              </a:ext>
            </a:extLst>
          </p:cNvPr>
          <p:cNvSpPr/>
          <p:nvPr/>
        </p:nvSpPr>
        <p:spPr>
          <a:xfrm>
            <a:off x="6004408" y="1685352"/>
            <a:ext cx="2809392" cy="238706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0626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7/19/18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Trench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4EBD979-389B-BF41-A648-ADBB0EB700A1}"/>
              </a:ext>
            </a:extLst>
          </p:cNvPr>
          <p:cNvSpPr txBox="1"/>
          <p:nvPr/>
        </p:nvSpPr>
        <p:spPr>
          <a:xfrm>
            <a:off x="0" y="10195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CORIAL process performances for </a:t>
            </a:r>
            <a:r>
              <a:rPr lang="en-US" sz="2000" dirty="0" err="1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en-US" sz="2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 trench etch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308B92-F13C-1743-8AF3-B0A5090A2A1A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Espace réservé du contenu 44">
            <a:extLst>
              <a:ext uri="{FF2B5EF4-FFF2-40B4-BE49-F238E27FC236}">
                <a16:creationId xmlns:a16="http://schemas.microsoft.com/office/drawing/2014/main" id="{A9C72006-EBD2-3C48-8049-2CBA5BDAF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773355"/>
              </p:ext>
            </p:extLst>
          </p:nvPr>
        </p:nvGraphicFramePr>
        <p:xfrm>
          <a:off x="222055" y="1841055"/>
          <a:ext cx="5486399" cy="1021080"/>
        </p:xfrm>
        <a:graphic>
          <a:graphicData uri="http://schemas.openxmlformats.org/drawingml/2006/table">
            <a:tbl>
              <a:tblPr firstRow="1" bandRow="1"/>
              <a:tblGrid>
                <a:gridCol w="114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 steps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 to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profile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(nm/min)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depth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(um)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 err="1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SiC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trench etch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SiO2</a:t>
                      </a:r>
                      <a:endParaRPr lang="en-US" sz="1100" kern="12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2CEB6A4B-D7EB-8B4D-A02D-C4ABDB73338A}"/>
              </a:ext>
            </a:extLst>
          </p:cNvPr>
          <p:cNvSpPr txBox="1"/>
          <p:nvPr/>
        </p:nvSpPr>
        <p:spPr>
          <a:xfrm>
            <a:off x="38102" y="3091854"/>
            <a:ext cx="8737598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selectivity versus the SiO2 mask: SiO2 etch rate is</a:t>
            </a:r>
          </a:p>
          <a:p>
            <a:pPr lvl="1" defTabSz="685800">
              <a:spcBef>
                <a:spcPts val="200"/>
              </a:spcBef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280 nm/min and </a:t>
            </a:r>
            <a:r>
              <a:rPr lang="en-US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 rate is 730 nm/min 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etching is slightly isotropic giving rise to vertical profile with round shape at the bottom of the patterns.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 process can be applied to etching of narrow trenches for </a:t>
            </a:r>
            <a:r>
              <a:rPr lang="en-US" altLang="fr-FR" sz="12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en-US" altLang="fr-FR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MOSFET application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F93EDEA-C822-8D45-AC5A-7FFC61B1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9" y="1533134"/>
            <a:ext cx="2753781" cy="20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555330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711</TotalTime>
  <Words>469</Words>
  <Application>Microsoft Macintosh PowerPoint</Application>
  <PresentationFormat>Affichage à l'écran (16:9)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Lato Bold</vt:lpstr>
      <vt:lpstr>Roboto Black</vt:lpstr>
      <vt:lpstr>Roboto Light</vt:lpstr>
      <vt:lpstr>Template pptx CORIAL</vt:lpstr>
      <vt:lpstr>Présentation PowerPoint</vt:lpstr>
      <vt:lpstr>Device structure</vt:lpstr>
      <vt:lpstr>Process solution SiC trench etch for mosfet application</vt:lpstr>
      <vt:lpstr>Sample structure</vt:lpstr>
      <vt:lpstr>Process requirements</vt:lpstr>
      <vt:lpstr>CORIAl process solution</vt:lpstr>
      <vt:lpstr>CORIAl process solution</vt:lpstr>
      <vt:lpstr>CORIAl process solution</vt:lpstr>
      <vt:lpstr>System description Corial 210IL</vt:lpstr>
      <vt:lpstr>Corial equipment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25</cp:revision>
  <cp:lastPrinted>2018-07-10T10:05:16Z</cp:lastPrinted>
  <dcterms:created xsi:type="dcterms:W3CDTF">2018-07-10T09:29:41Z</dcterms:created>
  <dcterms:modified xsi:type="dcterms:W3CDTF">2018-07-19T07:34:11Z</dcterms:modified>
</cp:coreProperties>
</file>