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3" r:id="rId3"/>
    <p:sldId id="258" r:id="rId4"/>
    <p:sldId id="294" r:id="rId5"/>
    <p:sldId id="295" r:id="rId6"/>
    <p:sldId id="296" r:id="rId7"/>
    <p:sldId id="299" r:id="rId8"/>
    <p:sldId id="300" r:id="rId9"/>
    <p:sldId id="297" r:id="rId10"/>
    <p:sldId id="303" r:id="rId11"/>
    <p:sldId id="301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4" r:id="rId20"/>
    <p:sldId id="315" r:id="rId21"/>
    <p:sldId id="311" r:id="rId22"/>
    <p:sldId id="316" r:id="rId23"/>
    <p:sldId id="312" r:id="rId2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2"/>
    <a:srgbClr val="4972AB"/>
    <a:srgbClr val="868685"/>
    <a:srgbClr val="E75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0"/>
    <p:restoredTop sz="94665"/>
  </p:normalViewPr>
  <p:slideViewPr>
    <p:cSldViewPr>
      <p:cViewPr varScale="1">
        <p:scale>
          <a:sx n="150" d="100"/>
          <a:sy n="150" d="100"/>
        </p:scale>
        <p:origin x="648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3E0-4AE0-4B4F-AA53-FF454FAB73B1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3AC4-2E96-4FD2-85B8-B58A96165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966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F3139-25BE-453F-A1ED-B75353D7C296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9902A-8C48-4549-B010-D916BEDBE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6589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5BFF27-4612-364D-A8FD-D20DF301E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036121"/>
            <a:ext cx="3096000" cy="10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d de pag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98707" y="4299942"/>
            <a:ext cx="104568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8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4" name="Espace réservé de la date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7E96-E1CD-44D9-A962-67C26DB42DB4}" type="datetime1">
              <a:rPr lang="en-US" smtClean="0"/>
              <a:t>7/18/18</a:t>
            </a:fld>
            <a:endParaRPr lang="fr-FR"/>
          </a:p>
        </p:txBody>
      </p:sp>
      <p:sp>
        <p:nvSpPr>
          <p:cNvPr id="55" name="Espace réservé du pied de page 5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79D12F-783D-1448-B13C-7F7FA026B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1271742" y="612775"/>
            <a:ext cx="2520000" cy="260061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9156DAF-DFA0-774F-B637-61D23229D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8C636D7-F3C6-1D4E-A195-9D8F4366E6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4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7/18/18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377825" y="612775"/>
            <a:ext cx="2520000" cy="26280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06DFA3-1288-2D43-950B-CAE3E0892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7/18/18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A69EF1D-4F8E-A948-A3E4-4308C8E70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7DA039-665B-E14D-824C-E80A276340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1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BEB7EC-24E7-EA4F-9394-B9FE7D9DDB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4961F2-C4B5-124B-A6EB-B8D0759D15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6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pPr lvl="0" algn="l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28384" y="184702"/>
            <a:ext cx="1116000" cy="154800"/>
          </a:xfrm>
          <a:prstGeom prst="rect">
            <a:avLst/>
          </a:prstGeom>
          <a:solidFill>
            <a:srgbClr val="3866A8"/>
          </a:solidFill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  <a:latin typeface="Roboto Light"/>
              </a:defRPr>
            </a:lvl1pPr>
          </a:lstStyle>
          <a:p>
            <a:fld id="{DCFE35DF-F39E-4BCA-9984-7D7112C92FDE}" type="datetime1">
              <a:rPr lang="en-US" smtClean="0"/>
              <a:t>7/18/18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3"/>
          </p:nvPr>
        </p:nvSpPr>
        <p:spPr>
          <a:xfrm>
            <a:off x="6226172" y="4789622"/>
            <a:ext cx="1915200" cy="230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lang="fr-FR" sz="900" i="0" kern="120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4"/>
          </p:nvPr>
        </p:nvSpPr>
        <p:spPr>
          <a:xfrm>
            <a:off x="8392898" y="4788529"/>
            <a:ext cx="3024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700" b="1" kern="1200" smtClean="0">
                <a:solidFill>
                  <a:schemeClr val="bg1"/>
                </a:solidFill>
                <a:latin typeface="Roboto Light"/>
                <a:ea typeface="+mn-ea"/>
                <a:cs typeface="+mn-cs"/>
              </a:defRPr>
            </a:lvl1pPr>
          </a:lstStyle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5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8" r:id="rId3"/>
    <p:sldLayoutId id="2147483677" r:id="rId4"/>
    <p:sldLayoutId id="2147483663" r:id="rId5"/>
    <p:sldLayoutId id="2147483669" r:id="rId6"/>
    <p:sldLayoutId id="2147483670" r:id="rId7"/>
    <p:sldLayoutId id="2147483671" r:id="rId8"/>
    <p:sldLayoutId id="2147483668" r:id="rId9"/>
    <p:sldLayoutId id="2147483662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80" kern="1200" cap="all" baseline="0" dirty="0">
          <a:solidFill>
            <a:schemeClr val="tx1"/>
          </a:solidFill>
          <a:latin typeface="Roboto Black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400" kern="1200" dirty="0" smtClean="0">
          <a:solidFill>
            <a:srgbClr val="434342"/>
          </a:solidFill>
          <a:latin typeface="Roboto Ligh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000" kern="1200" dirty="0" smtClean="0">
          <a:solidFill>
            <a:srgbClr val="434342"/>
          </a:solidFill>
          <a:latin typeface="Roboto Ligh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400" kern="1200" dirty="0" smtClean="0">
          <a:solidFill>
            <a:srgbClr val="434342"/>
          </a:solidFill>
          <a:latin typeface="Roboto Ligh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 smtClean="0">
          <a:solidFill>
            <a:srgbClr val="434342"/>
          </a:solidFill>
          <a:latin typeface="Roboto Ligh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>
          <a:solidFill>
            <a:srgbClr val="434342"/>
          </a:solidFill>
          <a:latin typeface="Roboto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C0A0620-4163-2040-9A70-26E89224A32A}"/>
              </a:ext>
            </a:extLst>
          </p:cNvPr>
          <p:cNvSpPr txBox="1"/>
          <p:nvPr/>
        </p:nvSpPr>
        <p:spPr>
          <a:xfrm>
            <a:off x="704850" y="3449201"/>
            <a:ext cx="77343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SiN</a:t>
            </a:r>
            <a:r>
              <a:rPr lang="fr-FR" sz="26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600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processing</a:t>
            </a:r>
            <a:r>
              <a:rPr lang="fr-FR" sz="26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 for MEMS type probe </a:t>
            </a:r>
            <a:r>
              <a:rPr lang="fr-FR" sz="2600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card</a:t>
            </a:r>
            <a:endParaRPr lang="fr-FR" sz="2600" dirty="0">
              <a:solidFill>
                <a:srgbClr val="E7532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4200" b="1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In </a:t>
            </a:r>
            <a:r>
              <a:rPr lang="fr-FR" sz="4200" b="1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Corial</a:t>
            </a:r>
            <a:r>
              <a:rPr lang="fr-FR" sz="4200" b="1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 200 </a:t>
            </a:r>
            <a:r>
              <a:rPr lang="fr-FR" sz="4200" b="1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series</a:t>
            </a:r>
            <a:endParaRPr lang="fr-FR" sz="4200" b="1" dirty="0">
              <a:solidFill>
                <a:srgbClr val="E7532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5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Process</a:t>
            </a:r>
            <a:r>
              <a:rPr lang="fr-FR" dirty="0"/>
              <a:t> solution</a:t>
            </a:r>
            <a:br>
              <a:rPr lang="fr-FR" dirty="0"/>
            </a:br>
            <a:r>
              <a:rPr lang="fr-FR" b="1" dirty="0"/>
              <a:t>sin </a:t>
            </a:r>
            <a:r>
              <a:rPr lang="fr-FR" b="1" dirty="0" err="1"/>
              <a:t>etching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pr</a:t>
            </a:r>
            <a:r>
              <a:rPr lang="fr-FR" b="1" dirty="0"/>
              <a:t> </a:t>
            </a:r>
            <a:r>
              <a:rPr lang="fr-FR" b="1" dirty="0" err="1"/>
              <a:t>mask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28735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structure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Etch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F074BA-0CE7-5642-AFC1-5D8E935816CB}"/>
              </a:ext>
            </a:extLst>
          </p:cNvPr>
          <p:cNvSpPr/>
          <p:nvPr/>
        </p:nvSpPr>
        <p:spPr>
          <a:xfrm>
            <a:off x="-44708" y="955401"/>
            <a:ext cx="9188708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10000"/>
              </a:lnSpc>
            </a:pPr>
            <a:r>
              <a:rPr lang="en-US" sz="2800" dirty="0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4” Quartz wafer patterned with PR mask</a:t>
            </a:r>
          </a:p>
          <a:p>
            <a:pPr algn="ctr" defTabSz="685800">
              <a:lnSpc>
                <a:spcPct val="110000"/>
              </a:lnSpc>
            </a:pPr>
            <a:r>
              <a:rPr lang="en-US" sz="2800" dirty="0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and </a:t>
            </a:r>
            <a:r>
              <a:rPr lang="en-US" sz="2800" dirty="0" err="1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underlayer</a:t>
            </a:r>
            <a:r>
              <a:rPr lang="en-US" sz="2800" dirty="0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 Cr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A723E1E-5AF8-7E4B-A8C3-26F60CC3446E}"/>
              </a:ext>
            </a:extLst>
          </p:cNvPr>
          <p:cNvCxnSpPr/>
          <p:nvPr/>
        </p:nvCxnSpPr>
        <p:spPr>
          <a:xfrm>
            <a:off x="3995657" y="3226414"/>
            <a:ext cx="1376012" cy="0"/>
          </a:xfrm>
          <a:prstGeom prst="straightConnector1">
            <a:avLst/>
          </a:prstGeom>
          <a:noFill/>
          <a:ln w="63500" cap="flat" cmpd="sng" algn="ctr">
            <a:solidFill>
              <a:srgbClr val="E75326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0" name="Grouper 25">
            <a:extLst>
              <a:ext uri="{FF2B5EF4-FFF2-40B4-BE49-F238E27FC236}">
                <a16:creationId xmlns:a16="http://schemas.microsoft.com/office/drawing/2014/main" id="{CEDBDA3C-EF30-0845-81CC-5A690E72DE3F}"/>
              </a:ext>
            </a:extLst>
          </p:cNvPr>
          <p:cNvGrpSpPr/>
          <p:nvPr/>
        </p:nvGrpSpPr>
        <p:grpSpPr>
          <a:xfrm>
            <a:off x="297393" y="1958530"/>
            <a:ext cx="3249968" cy="2404959"/>
            <a:chOff x="191575" y="903537"/>
            <a:chExt cx="2197723" cy="1626303"/>
          </a:xfrm>
        </p:grpSpPr>
        <p:grpSp>
          <p:nvGrpSpPr>
            <p:cNvPr id="31" name="Grouper 26">
              <a:extLst>
                <a:ext uri="{FF2B5EF4-FFF2-40B4-BE49-F238E27FC236}">
                  <a16:creationId xmlns:a16="http://schemas.microsoft.com/office/drawing/2014/main" id="{0BD4F830-AAE0-A245-B7DB-65D67B5CD15E}"/>
                </a:ext>
              </a:extLst>
            </p:cNvPr>
            <p:cNvGrpSpPr/>
            <p:nvPr/>
          </p:nvGrpSpPr>
          <p:grpSpPr>
            <a:xfrm>
              <a:off x="191575" y="994666"/>
              <a:ext cx="2197723" cy="1535174"/>
              <a:chOff x="222055" y="1583946"/>
              <a:chExt cx="2197723" cy="1535174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93127C7-8EF5-584F-93DB-BEF4D6735E30}"/>
                  </a:ext>
                </a:extLst>
              </p:cNvPr>
              <p:cNvSpPr/>
              <p:nvPr/>
            </p:nvSpPr>
            <p:spPr>
              <a:xfrm>
                <a:off x="224866" y="2321967"/>
                <a:ext cx="2194912" cy="797153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4’’ quartz wafer (500 </a:t>
                </a:r>
                <a:r>
                  <a:rPr kumimoji="0" lang="fr-FR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um</a:t>
                </a:r>
                <a:r>
                  <a:rPr kumimoji="0" 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7909DA4-3FBD-C444-8F98-5A8D5013A532}"/>
                  </a:ext>
                </a:extLst>
              </p:cNvPr>
              <p:cNvSpPr/>
              <p:nvPr/>
            </p:nvSpPr>
            <p:spPr>
              <a:xfrm>
                <a:off x="222055" y="1583946"/>
                <a:ext cx="804105" cy="333727"/>
              </a:xfrm>
              <a:prstGeom prst="rect">
                <a:avLst/>
              </a:prstGeom>
              <a:solidFill>
                <a:srgbClr val="3980B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 (3 </a:t>
                </a:r>
                <a:r>
                  <a:rPr kumimoji="0" lang="nb-NO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um</a:t>
                </a:r>
                <a:r>
                  <a:rPr kumimoji="0" lang="nb-NO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  <a:endPara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B576497-DAEC-A842-BE3C-95E7FAD63322}"/>
                  </a:ext>
                </a:extLst>
              </p:cNvPr>
              <p:cNvSpPr/>
              <p:nvPr/>
            </p:nvSpPr>
            <p:spPr>
              <a:xfrm>
                <a:off x="224866" y="1900660"/>
                <a:ext cx="2194912" cy="439228"/>
              </a:xfrm>
              <a:prstGeom prst="rect">
                <a:avLst/>
              </a:prstGeom>
              <a:solidFill>
                <a:srgbClr val="9BBB59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SiN</a:t>
                </a:r>
                <a:r>
                  <a:rPr kumimoji="0" lang="nb-NO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(1 </a:t>
                </a:r>
                <a:r>
                  <a:rPr kumimoji="0" lang="nb-NO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um</a:t>
                </a:r>
                <a:r>
                  <a:rPr kumimoji="0" lang="nb-NO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  <a:endPara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4820867-195F-CE4D-B478-16D89017C261}"/>
                  </a:ext>
                </a:extLst>
              </p:cNvPr>
              <p:cNvSpPr/>
              <p:nvPr/>
            </p:nvSpPr>
            <p:spPr>
              <a:xfrm>
                <a:off x="741680" y="2251506"/>
                <a:ext cx="1065087" cy="86460"/>
              </a:xfrm>
              <a:prstGeom prst="rect">
                <a:avLst/>
              </a:prstGeom>
              <a:solidFill>
                <a:srgbClr val="E7532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Cr</a:t>
                </a:r>
                <a:r>
                  <a:rPr kumimoji="0" lang="nb-NO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b-NO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pads</a:t>
                </a:r>
                <a:r>
                  <a:rPr kumimoji="0" lang="nb-NO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(1000 Å)</a:t>
                </a:r>
                <a:endPara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1F6BCD8-9C0C-214D-9B42-B2258BA180CA}"/>
                </a:ext>
              </a:extLst>
            </p:cNvPr>
            <p:cNvSpPr/>
            <p:nvPr/>
          </p:nvSpPr>
          <p:spPr>
            <a:xfrm>
              <a:off x="1584960" y="994666"/>
              <a:ext cx="804338" cy="320810"/>
            </a:xfrm>
            <a:prstGeom prst="rect">
              <a:avLst/>
            </a:prstGeom>
            <a:solidFill>
              <a:srgbClr val="3980B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 (3 </a:t>
              </a:r>
              <a:r>
                <a:rPr kumimoji="0" lang="nb-NO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um</a:t>
              </a:r>
              <a:r>
                <a:rPr kumimoji="0" lang="nb-NO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  <a:endPara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C5E6E8D4-2193-DB43-8CF7-CFB5449FC94D}"/>
                </a:ext>
              </a:extLst>
            </p:cNvPr>
            <p:cNvCxnSpPr/>
            <p:nvPr/>
          </p:nvCxnSpPr>
          <p:spPr>
            <a:xfrm>
              <a:off x="1087120" y="1169863"/>
              <a:ext cx="386080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9BBB59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88C97D-B72B-F64F-9670-7A2CB96F19C6}"/>
                </a:ext>
              </a:extLst>
            </p:cNvPr>
            <p:cNvSpPr/>
            <p:nvPr/>
          </p:nvSpPr>
          <p:spPr>
            <a:xfrm>
              <a:off x="995680" y="903537"/>
              <a:ext cx="58927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80 </a:t>
              </a:r>
              <a:r>
                <a:rPr kumimoji="0" lang="nb-NO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um</a:t>
              </a:r>
              <a:endPara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0" name="Grouper 42">
            <a:extLst>
              <a:ext uri="{FF2B5EF4-FFF2-40B4-BE49-F238E27FC236}">
                <a16:creationId xmlns:a16="http://schemas.microsoft.com/office/drawing/2014/main" id="{261FF268-A228-7F46-8418-B6C8B0784D5E}"/>
              </a:ext>
            </a:extLst>
          </p:cNvPr>
          <p:cNvGrpSpPr/>
          <p:nvPr/>
        </p:nvGrpSpPr>
        <p:grpSpPr>
          <a:xfrm>
            <a:off x="5676470" y="1958530"/>
            <a:ext cx="3249968" cy="2404959"/>
            <a:chOff x="1519605" y="3003633"/>
            <a:chExt cx="2197723" cy="1626303"/>
          </a:xfrm>
        </p:grpSpPr>
        <p:grpSp>
          <p:nvGrpSpPr>
            <p:cNvPr id="41" name="Grouper 43">
              <a:extLst>
                <a:ext uri="{FF2B5EF4-FFF2-40B4-BE49-F238E27FC236}">
                  <a16:creationId xmlns:a16="http://schemas.microsoft.com/office/drawing/2014/main" id="{AAC3CDEC-54DD-1242-A84B-D8E35A9D6E33}"/>
                </a:ext>
              </a:extLst>
            </p:cNvPr>
            <p:cNvGrpSpPr/>
            <p:nvPr/>
          </p:nvGrpSpPr>
          <p:grpSpPr>
            <a:xfrm>
              <a:off x="1519605" y="3234464"/>
              <a:ext cx="2197723" cy="1395472"/>
              <a:chOff x="222055" y="1723648"/>
              <a:chExt cx="2197723" cy="139547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A8991C5-E1B2-B249-9A58-8993579324BA}"/>
                  </a:ext>
                </a:extLst>
              </p:cNvPr>
              <p:cNvSpPr/>
              <p:nvPr/>
            </p:nvSpPr>
            <p:spPr>
              <a:xfrm>
                <a:off x="224866" y="2321967"/>
                <a:ext cx="2194912" cy="797153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4’’ quartz wafer (500 </a:t>
                </a:r>
                <a:r>
                  <a:rPr kumimoji="0" lang="fr-FR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um</a:t>
                </a:r>
                <a:r>
                  <a:rPr kumimoji="0" 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541163E-58AA-BF4A-860C-16A6EC19CECC}"/>
                  </a:ext>
                </a:extLst>
              </p:cNvPr>
              <p:cNvSpPr/>
              <p:nvPr/>
            </p:nvSpPr>
            <p:spPr>
              <a:xfrm>
                <a:off x="222055" y="1723648"/>
                <a:ext cx="804105" cy="194025"/>
              </a:xfrm>
              <a:prstGeom prst="rect">
                <a:avLst/>
              </a:prstGeom>
              <a:solidFill>
                <a:srgbClr val="3980B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</a:t>
                </a:r>
                <a:endPara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16ECAB4-5EAB-2F4B-943D-CEDEEA1D7C19}"/>
                  </a:ext>
                </a:extLst>
              </p:cNvPr>
              <p:cNvSpPr/>
              <p:nvPr/>
            </p:nvSpPr>
            <p:spPr>
              <a:xfrm>
                <a:off x="224866" y="1900660"/>
                <a:ext cx="2194912" cy="439228"/>
              </a:xfrm>
              <a:prstGeom prst="rect">
                <a:avLst/>
              </a:prstGeom>
              <a:solidFill>
                <a:srgbClr val="9BBB59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SiN</a:t>
                </a:r>
                <a:r>
                  <a:rPr kumimoji="0" lang="nb-NO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(1 </a:t>
                </a:r>
                <a:r>
                  <a:rPr kumimoji="0" lang="nb-NO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um</a:t>
                </a:r>
                <a:r>
                  <a:rPr kumimoji="0" lang="nb-NO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  <a:endPara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94E0D09-1558-1F4B-BA02-98AB5BDCCC65}"/>
                  </a:ext>
                </a:extLst>
              </p:cNvPr>
              <p:cNvSpPr/>
              <p:nvPr/>
            </p:nvSpPr>
            <p:spPr>
              <a:xfrm>
                <a:off x="741680" y="2251506"/>
                <a:ext cx="1065087" cy="86460"/>
              </a:xfrm>
              <a:prstGeom prst="rect">
                <a:avLst/>
              </a:prstGeom>
              <a:solidFill>
                <a:srgbClr val="E7532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Cr</a:t>
                </a:r>
                <a:r>
                  <a:rPr kumimoji="0" lang="nb-NO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r>
                  <a:rPr kumimoji="0" lang="nb-NO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pads</a:t>
                </a:r>
                <a:r>
                  <a:rPr kumimoji="0" lang="nb-NO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(1000 Å)</a:t>
                </a:r>
                <a:endPara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1BA45ED-CA49-124A-ACC0-9FB82B14075D}"/>
                </a:ext>
              </a:extLst>
            </p:cNvPr>
            <p:cNvSpPr/>
            <p:nvPr/>
          </p:nvSpPr>
          <p:spPr>
            <a:xfrm>
              <a:off x="2912990" y="3234464"/>
              <a:ext cx="804338" cy="181107"/>
            </a:xfrm>
            <a:prstGeom prst="rect">
              <a:avLst/>
            </a:prstGeom>
            <a:solidFill>
              <a:srgbClr val="3980B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 </a:t>
              </a:r>
              <a:endPara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F11C3DF5-C93C-F04D-955C-C673AB754745}"/>
                </a:ext>
              </a:extLst>
            </p:cNvPr>
            <p:cNvCxnSpPr/>
            <p:nvPr/>
          </p:nvCxnSpPr>
          <p:spPr>
            <a:xfrm>
              <a:off x="2415150" y="3269959"/>
              <a:ext cx="386080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9BBB59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CBCDDCC-84A8-F549-BF71-11DED9547183}"/>
                </a:ext>
              </a:extLst>
            </p:cNvPr>
            <p:cNvSpPr/>
            <p:nvPr/>
          </p:nvSpPr>
          <p:spPr>
            <a:xfrm>
              <a:off x="2323710" y="3003633"/>
              <a:ext cx="58927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80 </a:t>
              </a:r>
              <a:r>
                <a:rPr kumimoji="0" lang="nb-NO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um</a:t>
              </a:r>
              <a:endPara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B32929D-EBE5-9F40-B44E-4C9C330D5A71}"/>
                </a:ext>
              </a:extLst>
            </p:cNvPr>
            <p:cNvSpPr/>
            <p:nvPr/>
          </p:nvSpPr>
          <p:spPr>
            <a:xfrm>
              <a:off x="2323710" y="3409704"/>
              <a:ext cx="589280" cy="35069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32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Process</a:t>
            </a:r>
            <a:r>
              <a:rPr lang="fr-FR" dirty="0"/>
              <a:t> </a:t>
            </a:r>
            <a:r>
              <a:rPr lang="fr-FR" dirty="0" err="1"/>
              <a:t>requirements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Etch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2256EBB-52A2-6142-B0CF-ED2B0396A227}"/>
              </a:ext>
            </a:extLst>
          </p:cNvPr>
          <p:cNvSpPr txBox="1"/>
          <p:nvPr/>
        </p:nvSpPr>
        <p:spPr>
          <a:xfrm>
            <a:off x="222055" y="995157"/>
            <a:ext cx="8643113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685800">
              <a:buFont typeface="+mj-lt"/>
              <a:buAutoNum type="arabicPeriod"/>
            </a:pPr>
            <a:r>
              <a:rPr lang="en-US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High etching uniformity at </a:t>
            </a:r>
            <a:r>
              <a:rPr lang="mr-IN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± 3%</a:t>
            </a:r>
            <a:endParaRPr lang="en-US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1" indent="-342900" defTabSz="685800">
              <a:buFont typeface="+mj-lt"/>
              <a:buAutoNum type="arabicPeriod"/>
            </a:pPr>
            <a:endParaRPr lang="en-US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1" indent="-342900" defTabSz="685800">
              <a:buFont typeface="+mj-lt"/>
              <a:buAutoNum type="arabicPeriod"/>
            </a:pPr>
            <a:r>
              <a:rPr lang="en-US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High etch rate</a:t>
            </a:r>
          </a:p>
          <a:p>
            <a:pPr marL="514350" lvl="2" indent="-171450" defTabSz="685800">
              <a:buFont typeface="Symbol" charset="2"/>
              <a:buChar char="Þ"/>
            </a:pP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Process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ready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for mass production</a:t>
            </a:r>
          </a:p>
          <a:p>
            <a:pPr marL="342900" indent="-342900" defTabSz="685800">
              <a:buFont typeface="+mj-lt"/>
              <a:buAutoNum type="arabicPeriod"/>
            </a:pPr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defTabSz="685800">
              <a:buFont typeface="+mj-lt"/>
              <a:buAutoNum type="arabicPeriod" startAt="3"/>
            </a:pP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Minimum CD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loss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 marL="342900" indent="-342900" defTabSz="685800">
              <a:buFont typeface="+mj-lt"/>
              <a:buAutoNum type="arabicPeriod" startAt="3"/>
            </a:pPr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defTabSz="685800">
              <a:buFont typeface="+mj-lt"/>
              <a:buAutoNum type="arabicPeriod" startAt="3"/>
            </a:pP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No damage to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underlayer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and wafer</a:t>
            </a:r>
          </a:p>
          <a:p>
            <a:pPr marL="514350" lvl="1" indent="-171450" defTabSz="685800">
              <a:buFont typeface="Symbol" charset="2"/>
              <a:buChar char="Þ"/>
            </a:pP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No striations of the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sidewalls</a:t>
            </a:r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514350" lvl="1" indent="-171450" defTabSz="685800">
              <a:buFont typeface="Symbol" charset="2"/>
              <a:buChar char="Þ"/>
            </a:pP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Careful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control of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etch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selectivity</a:t>
            </a:r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514350" lvl="1" indent="-171450" defTabSz="685800">
              <a:buFont typeface="Symbol" charset="2"/>
              <a:buChar char="Þ"/>
            </a:pP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Etch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-stop on Cr layer</a:t>
            </a:r>
          </a:p>
          <a:p>
            <a:pPr marL="342900" indent="-342900" defTabSz="685800">
              <a:buFont typeface="+mj-lt"/>
              <a:buAutoNum type="arabicPeriod" startAt="3"/>
            </a:pPr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defTabSz="685800">
              <a:buFont typeface="+mj-lt"/>
              <a:buAutoNum type="arabicPeriod" startAt="3"/>
            </a:pP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Vertical profile (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etch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slope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&gt; 85°)</a:t>
            </a:r>
          </a:p>
        </p:txBody>
      </p:sp>
      <p:graphicFrame>
        <p:nvGraphicFramePr>
          <p:cNvPr id="54" name="Espace réservé du contenu 44">
            <a:extLst>
              <a:ext uri="{FF2B5EF4-FFF2-40B4-BE49-F238E27FC236}">
                <a16:creationId xmlns:a16="http://schemas.microsoft.com/office/drawing/2014/main" id="{AB0E75BB-C4DF-1343-81A9-A5AA75938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417290"/>
              </p:ext>
            </p:extLst>
          </p:nvPr>
        </p:nvGraphicFramePr>
        <p:xfrm>
          <a:off x="1778960" y="3766293"/>
          <a:ext cx="5902958" cy="944880"/>
        </p:xfrm>
        <a:graphic>
          <a:graphicData uri="http://schemas.openxmlformats.org/drawingml/2006/table">
            <a:tbl>
              <a:tblPr firstRow="1" bandRow="1"/>
              <a:tblGrid>
                <a:gridCol w="2327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Process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Etch rate</a:t>
                      </a:r>
                    </a:p>
                    <a:p>
                      <a:pPr algn="ctr"/>
                      <a:r>
                        <a:rPr lang="en-US" sz="1100" b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nm/min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Selectivity</a:t>
                      </a:r>
                      <a:r>
                        <a:rPr lang="en-US" sz="11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vs. PR</a:t>
                      </a:r>
                      <a:endParaRPr lang="en-US" sz="110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kern="1200" dirty="0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RIE</a:t>
                      </a:r>
                      <a:endParaRPr lang="en-US" sz="1100" b="1" kern="1200" noProof="0" dirty="0">
                        <a:solidFill>
                          <a:srgbClr val="E75326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&gt;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kern="1200" noProof="0" dirty="0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ICP-RIE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&gt;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1159AAEE-8BF3-4A44-884C-4EEFAF08D34A}"/>
              </a:ext>
            </a:extLst>
          </p:cNvPr>
          <p:cNvSpPr/>
          <p:nvPr/>
        </p:nvSpPr>
        <p:spPr>
          <a:xfrm>
            <a:off x="0" y="3165555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Targeted process performances </a:t>
            </a:r>
            <a:endParaRPr lang="fr-FR" sz="20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40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solution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Etch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D7E0A25-7B2C-4849-8E23-76D3ACCDB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76" y="2681710"/>
            <a:ext cx="1717388" cy="6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X:\Corial\31-Technique\Travaux en cours\AU\Sampling TSE\SEM\RIE_Test3\RIE_Test3-8.jpg">
            <a:extLst>
              <a:ext uri="{FF2B5EF4-FFF2-40B4-BE49-F238E27FC236}">
                <a16:creationId xmlns:a16="http://schemas.microsoft.com/office/drawing/2014/main" id="{A145C45A-4F9D-9842-8F4C-1CC5EF947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50" y="2426529"/>
            <a:ext cx="1726460" cy="1294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X:\Corial\31-Technique\Travaux en cours\AU\Sampling TSE\SEM\RIE_Test2\RIE_Test2-47.jpg">
            <a:extLst>
              <a:ext uri="{FF2B5EF4-FFF2-40B4-BE49-F238E27FC236}">
                <a16:creationId xmlns:a16="http://schemas.microsoft.com/office/drawing/2014/main" id="{CBA5532D-97A4-7540-9B7C-4FCC4FBB8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76" y="2415887"/>
            <a:ext cx="1722944" cy="1292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X:\Corial\31-Technique\Travaux en cours\AU\Sampling TSE\SEM\Wafers as received\PR as received-3.jpg">
            <a:extLst>
              <a:ext uri="{FF2B5EF4-FFF2-40B4-BE49-F238E27FC236}">
                <a16:creationId xmlns:a16="http://schemas.microsoft.com/office/drawing/2014/main" id="{B9C3EC19-4EBE-2045-88A4-41F037567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5" y="2388763"/>
            <a:ext cx="1746169" cy="1309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CBE936F-B0D8-B940-B1BB-1B6D3A8CFB74}"/>
              </a:ext>
            </a:extLst>
          </p:cNvPr>
          <p:cNvSpPr txBox="1"/>
          <p:nvPr/>
        </p:nvSpPr>
        <p:spPr>
          <a:xfrm>
            <a:off x="537015" y="1577709"/>
            <a:ext cx="173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Mask pattern before etching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A54BF07-8E1E-744A-BBB3-26B21C7EDD2E}"/>
              </a:ext>
            </a:extLst>
          </p:cNvPr>
          <p:cNvSpPr txBox="1"/>
          <p:nvPr/>
        </p:nvSpPr>
        <p:spPr>
          <a:xfrm>
            <a:off x="532105" y="3708400"/>
            <a:ext cx="174402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thickness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3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um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with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slightly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positive profile</a:t>
            </a:r>
          </a:p>
          <a:p>
            <a:pPr marL="0" lvl="1" algn="ctr"/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1" algn="ctr"/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Some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striation on the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walls</a:t>
            </a:r>
            <a:endParaRPr lang="mr-IN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9471605-9D6B-E447-8F04-52F31B23A940}"/>
              </a:ext>
            </a:extLst>
          </p:cNvPr>
          <p:cNvSpPr txBox="1"/>
          <p:nvPr/>
        </p:nvSpPr>
        <p:spPr>
          <a:xfrm>
            <a:off x="3692549" y="1584637"/>
            <a:ext cx="170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Process tuning in </a:t>
            </a:r>
            <a:r>
              <a:rPr lang="en-US" sz="1200" b="1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RIE </a:t>
            </a: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mode with wafer fragments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403A949-4006-8440-A483-A1AAF55DEA06}"/>
              </a:ext>
            </a:extLst>
          </p:cNvPr>
          <p:cNvSpPr txBox="1"/>
          <p:nvPr/>
        </p:nvSpPr>
        <p:spPr>
          <a:xfrm>
            <a:off x="6797110" y="1557260"/>
            <a:ext cx="170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RIE</a:t>
            </a: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etching on full wafers </a:t>
            </a:r>
          </a:p>
          <a:p>
            <a:pPr algn="ctr"/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Multiple runs</a:t>
            </a:r>
          </a:p>
        </p:txBody>
      </p:sp>
      <p:sp>
        <p:nvSpPr>
          <p:cNvPr id="15" name="Oval 71">
            <a:extLst>
              <a:ext uri="{FF2B5EF4-FFF2-40B4-BE49-F238E27FC236}">
                <a16:creationId xmlns:a16="http://schemas.microsoft.com/office/drawing/2014/main" id="{3B9A7CC7-E861-CD4B-A1D8-492AEE2AA661}"/>
              </a:ext>
            </a:extLst>
          </p:cNvPr>
          <p:cNvSpPr>
            <a:spLocks noChangeAspect="1"/>
          </p:cNvSpPr>
          <p:nvPr/>
        </p:nvSpPr>
        <p:spPr>
          <a:xfrm>
            <a:off x="471842" y="2166351"/>
            <a:ext cx="580385" cy="580386"/>
          </a:xfrm>
          <a:prstGeom prst="ellipse">
            <a:avLst/>
          </a:prstGeom>
          <a:solidFill>
            <a:schemeClr val="bg1"/>
          </a:solidFill>
          <a:ln w="19050">
            <a:solidFill>
              <a:srgbClr val="E75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72">
            <a:extLst>
              <a:ext uri="{FF2B5EF4-FFF2-40B4-BE49-F238E27FC236}">
                <a16:creationId xmlns:a16="http://schemas.microsoft.com/office/drawing/2014/main" id="{3AFF2A79-52C4-D740-94DC-B91D86CD948D}"/>
              </a:ext>
            </a:extLst>
          </p:cNvPr>
          <p:cNvSpPr txBox="1"/>
          <p:nvPr/>
        </p:nvSpPr>
        <p:spPr>
          <a:xfrm>
            <a:off x="570819" y="2171669"/>
            <a:ext cx="38985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E75326"/>
                </a:solidFill>
                <a:latin typeface="Lato Bold" charset="0"/>
                <a:ea typeface="Lato Bold" charset="0"/>
                <a:cs typeface="Lato Bold" charset="0"/>
              </a:rPr>
              <a:t>1</a:t>
            </a:r>
          </a:p>
        </p:txBody>
      </p:sp>
      <p:sp>
        <p:nvSpPr>
          <p:cNvPr id="17" name="Oval 71">
            <a:extLst>
              <a:ext uri="{FF2B5EF4-FFF2-40B4-BE49-F238E27FC236}">
                <a16:creationId xmlns:a16="http://schemas.microsoft.com/office/drawing/2014/main" id="{3F3866AF-D748-C84E-9314-E1F437FB9969}"/>
              </a:ext>
            </a:extLst>
          </p:cNvPr>
          <p:cNvSpPr>
            <a:spLocks noChangeAspect="1"/>
          </p:cNvSpPr>
          <p:nvPr/>
        </p:nvSpPr>
        <p:spPr>
          <a:xfrm>
            <a:off x="3670198" y="2156538"/>
            <a:ext cx="580385" cy="580386"/>
          </a:xfrm>
          <a:prstGeom prst="ellipse">
            <a:avLst/>
          </a:prstGeom>
          <a:solidFill>
            <a:schemeClr val="bg1"/>
          </a:solidFill>
          <a:ln w="19050">
            <a:solidFill>
              <a:srgbClr val="E75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72">
            <a:extLst>
              <a:ext uri="{FF2B5EF4-FFF2-40B4-BE49-F238E27FC236}">
                <a16:creationId xmlns:a16="http://schemas.microsoft.com/office/drawing/2014/main" id="{B1EAC31E-345A-8D40-9708-68E3209B395C}"/>
              </a:ext>
            </a:extLst>
          </p:cNvPr>
          <p:cNvSpPr txBox="1"/>
          <p:nvPr/>
        </p:nvSpPr>
        <p:spPr>
          <a:xfrm>
            <a:off x="3769175" y="2161856"/>
            <a:ext cx="38985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E75326"/>
                </a:solidFill>
                <a:latin typeface="Lato Bold" charset="0"/>
                <a:ea typeface="Lato Bold" charset="0"/>
                <a:cs typeface="Lato Bold" charset="0"/>
              </a:rPr>
              <a:t>2</a:t>
            </a:r>
          </a:p>
        </p:txBody>
      </p:sp>
      <p:sp>
        <p:nvSpPr>
          <p:cNvPr id="19" name="Oval 71">
            <a:extLst>
              <a:ext uri="{FF2B5EF4-FFF2-40B4-BE49-F238E27FC236}">
                <a16:creationId xmlns:a16="http://schemas.microsoft.com/office/drawing/2014/main" id="{4664968A-7BEB-2440-8488-42BF1B5EDB1B}"/>
              </a:ext>
            </a:extLst>
          </p:cNvPr>
          <p:cNvSpPr>
            <a:spLocks noChangeAspect="1"/>
          </p:cNvSpPr>
          <p:nvPr/>
        </p:nvSpPr>
        <p:spPr>
          <a:xfrm>
            <a:off x="6761403" y="2133415"/>
            <a:ext cx="580385" cy="580386"/>
          </a:xfrm>
          <a:prstGeom prst="ellipse">
            <a:avLst/>
          </a:prstGeom>
          <a:solidFill>
            <a:schemeClr val="bg1"/>
          </a:solidFill>
          <a:ln w="19050">
            <a:solidFill>
              <a:srgbClr val="E75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2">
            <a:extLst>
              <a:ext uri="{FF2B5EF4-FFF2-40B4-BE49-F238E27FC236}">
                <a16:creationId xmlns:a16="http://schemas.microsoft.com/office/drawing/2014/main" id="{2EB06277-2BD0-F64B-BBD2-8B14E7F55512}"/>
              </a:ext>
            </a:extLst>
          </p:cNvPr>
          <p:cNvSpPr txBox="1"/>
          <p:nvPr/>
        </p:nvSpPr>
        <p:spPr>
          <a:xfrm>
            <a:off x="6860380" y="2138733"/>
            <a:ext cx="38985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E75326"/>
                </a:solidFill>
                <a:latin typeface="Lato Bold" charset="0"/>
                <a:ea typeface="Lato Bold" charset="0"/>
                <a:cs typeface="Lato Bold" charset="0"/>
              </a:rPr>
              <a:t>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7B1C004-36F1-964F-BFB2-6560CEEFF598}"/>
              </a:ext>
            </a:extLst>
          </p:cNvPr>
          <p:cNvSpPr txBox="1"/>
          <p:nvPr/>
        </p:nvSpPr>
        <p:spPr>
          <a:xfrm>
            <a:off x="0" y="87159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888886"/>
                </a:solidFill>
                <a:latin typeface="Century Gothic" charset="0"/>
                <a:ea typeface="Century Gothic" charset="0"/>
                <a:cs typeface="Century Gothic" charset="0"/>
              </a:rPr>
              <a:t>SiN</a:t>
            </a:r>
            <a:r>
              <a:rPr lang="en-US" sz="2000" dirty="0">
                <a:solidFill>
                  <a:srgbClr val="888886"/>
                </a:solidFill>
                <a:latin typeface="Century Gothic" charset="0"/>
                <a:ea typeface="Century Gothic" charset="0"/>
                <a:cs typeface="Century Gothic" charset="0"/>
              </a:rPr>
              <a:t> ETCH RIE MODE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8722461-29FD-AF43-8012-08D59BDC2781}"/>
              </a:ext>
            </a:extLst>
          </p:cNvPr>
          <p:cNvSpPr txBox="1"/>
          <p:nvPr/>
        </p:nvSpPr>
        <p:spPr>
          <a:xfrm>
            <a:off x="3638739" y="3718107"/>
            <a:ext cx="1785181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No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trenching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or damage</a:t>
            </a:r>
          </a:p>
          <a:p>
            <a:pPr algn="ctr"/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Vertical profile</a:t>
            </a:r>
          </a:p>
          <a:p>
            <a:pPr algn="ctr"/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Clean corners at the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bottom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of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etched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walls</a:t>
            </a:r>
            <a:endParaRPr lang="mr-IN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BCEC5A8-7129-3646-B19F-71AFD6EFE760}"/>
              </a:ext>
            </a:extLst>
          </p:cNvPr>
          <p:cNvSpPr txBox="1"/>
          <p:nvPr/>
        </p:nvSpPr>
        <p:spPr>
          <a:xfrm>
            <a:off x="6686769" y="3707947"/>
            <a:ext cx="1785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EPD-based adjustment of process duration depending on </a:t>
            </a:r>
            <a:r>
              <a:rPr lang="en-US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SiN</a:t>
            </a:r>
            <a:r>
              <a:rPr lang="en-US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film thickness</a:t>
            </a:r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40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solution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Etch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0F5AA36-5111-B843-A7A8-E0882EED2C83}"/>
              </a:ext>
            </a:extLst>
          </p:cNvPr>
          <p:cNvSpPr txBox="1"/>
          <p:nvPr/>
        </p:nvSpPr>
        <p:spPr>
          <a:xfrm>
            <a:off x="0" y="87159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CORIAL RIE process performances on 4’’ wafer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251E13-6A79-014A-AF83-C7D34030D370}"/>
              </a:ext>
            </a:extLst>
          </p:cNvPr>
          <p:cNvSpPr/>
          <p:nvPr/>
        </p:nvSpPr>
        <p:spPr>
          <a:xfrm>
            <a:off x="4279900" y="3517900"/>
            <a:ext cx="241300" cy="152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Espace réservé du contenu 44">
            <a:extLst>
              <a:ext uri="{FF2B5EF4-FFF2-40B4-BE49-F238E27FC236}">
                <a16:creationId xmlns:a16="http://schemas.microsoft.com/office/drawing/2014/main" id="{447CED38-D848-AD4A-A696-A3890A590F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510613"/>
              </p:ext>
            </p:extLst>
          </p:nvPr>
        </p:nvGraphicFramePr>
        <p:xfrm>
          <a:off x="186652" y="1538894"/>
          <a:ext cx="8669095" cy="1158141"/>
        </p:xfrm>
        <a:graphic>
          <a:graphicData uri="http://schemas.openxmlformats.org/drawingml/2006/table">
            <a:tbl>
              <a:tblPr firstRow="1" bandRow="1"/>
              <a:tblGrid>
                <a:gridCol w="1561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06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Process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Chemistry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Selectivity to 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Etch profile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Etch rate</a:t>
                      </a:r>
                      <a:endParaRPr lang="en-US" sz="1100" baseline="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algn="ctr"/>
                      <a:r>
                        <a:rPr lang="en-US" sz="1100" b="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(nm/min)</a:t>
                      </a:r>
                      <a:endParaRPr lang="en-US" sz="1100" b="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Uniformity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kern="1200" dirty="0" err="1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SiN</a:t>
                      </a:r>
                      <a:r>
                        <a:rPr lang="en-US" sz="1100" b="1" kern="1200" dirty="0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etching</a:t>
                      </a:r>
                      <a:endParaRPr lang="en-US" sz="1100" b="1" kern="1200" noProof="0" dirty="0">
                        <a:solidFill>
                          <a:srgbClr val="E75326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CHF</a:t>
                      </a:r>
                      <a:r>
                        <a:rPr lang="it-IT" sz="1100" baseline="-250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</a:t>
                      </a:r>
                      <a:r>
                        <a:rPr lang="it-IT" sz="11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&amp; O</a:t>
                      </a:r>
                      <a:r>
                        <a:rPr lang="it-IT" sz="1100" baseline="-250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</a:t>
                      </a:r>
                      <a:endParaRPr lang="it-IT" sz="110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rgbClr val="434342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kern="12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&gt; 2.6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kern="12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&gt; 85°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kern="12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&gt; 70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mr-IN" sz="1100" kern="1200" baseline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&lt; </a:t>
                      </a:r>
                      <a:r>
                        <a:rPr lang="fr-FR" sz="1100" kern="1200" baseline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BE71FDE9-EF35-F549-BF7E-E005E4E8B21C}"/>
              </a:ext>
            </a:extLst>
          </p:cNvPr>
          <p:cNvSpPr txBox="1"/>
          <p:nvPr/>
        </p:nvSpPr>
        <p:spPr>
          <a:xfrm>
            <a:off x="186652" y="2904936"/>
            <a:ext cx="6544313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Process conditions: 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50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mTorr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, 20°C, RF 150W, CHF</a:t>
            </a:r>
            <a:r>
              <a:rPr lang="it-IT" sz="1600" baseline="-25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100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sccm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, O</a:t>
            </a:r>
            <a:r>
              <a:rPr lang="it-IT" sz="1600" baseline="-25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6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sccm</a:t>
            </a:r>
            <a:endParaRPr lang="it-IT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alt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In-situ </a:t>
            </a:r>
            <a:r>
              <a:rPr lang="it-IT" altLang="fr-FR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process</a:t>
            </a:r>
            <a:r>
              <a:rPr lang="it-IT" alt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control by EPD</a:t>
            </a:r>
          </a:p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No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trenching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by the SEM</a:t>
            </a:r>
          </a:p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No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damage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to Cr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underlayer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or PR</a:t>
            </a:r>
          </a:p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Wall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roughness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as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good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as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PR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mask</a:t>
            </a:r>
            <a:endParaRPr lang="it-IT" altLang="fr-FR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6" name="Picture 3" descr="X:\Corial\31-Technique\Travaux en cours\AU\Sampling TSE\SEM\RIE_Test3\RIE_Test3-8.jpg">
            <a:extLst>
              <a:ext uri="{FF2B5EF4-FFF2-40B4-BE49-F238E27FC236}">
                <a16:creationId xmlns:a16="http://schemas.microsoft.com/office/drawing/2014/main" id="{CE4FDEAF-0437-D048-9D60-3BFADFEB4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965" y="2986216"/>
            <a:ext cx="2124785" cy="1593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892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solution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Etch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48E1573-BDB2-7341-8754-F1E494DE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96" y="1388317"/>
            <a:ext cx="7023040" cy="268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13A50BE-FFA2-F64E-BAC4-64D1D9D3A6C0}"/>
              </a:ext>
            </a:extLst>
          </p:cNvPr>
          <p:cNvSpPr txBox="1"/>
          <p:nvPr/>
        </p:nvSpPr>
        <p:spPr>
          <a:xfrm>
            <a:off x="784568" y="4668358"/>
            <a:ext cx="7427592" cy="26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50" i="1" dirty="0">
                <a:solidFill>
                  <a:srgbClr val="FF0000"/>
                </a:solidFill>
                <a:latin typeface="Roboto Black"/>
                <a:cs typeface="Arial" panose="020B0604020202020204" pitchFamily="34" charset="0"/>
              </a:rPr>
              <a:t>Red</a:t>
            </a:r>
            <a:r>
              <a:rPr lang="en-US" sz="1050" i="1" dirty="0">
                <a:solidFill>
                  <a:schemeClr val="accent6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 </a:t>
            </a:r>
            <a:r>
              <a:rPr lang="en-US" sz="1050" i="1" dirty="0">
                <a:solidFill>
                  <a:srgbClr val="FF0000"/>
                </a:solidFill>
                <a:latin typeface="Roboto Black"/>
                <a:cs typeface="Arial" panose="020B0604020202020204" pitchFamily="34" charset="0"/>
              </a:rPr>
              <a:t>curve</a:t>
            </a:r>
            <a:r>
              <a:rPr lang="en-US" sz="1050" i="1" dirty="0">
                <a:solidFill>
                  <a:schemeClr val="accent6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 shows the EPD signal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F489541-F217-654C-9B5F-D103B6880A2B}"/>
              </a:ext>
            </a:extLst>
          </p:cNvPr>
          <p:cNvSpPr txBox="1"/>
          <p:nvPr/>
        </p:nvSpPr>
        <p:spPr>
          <a:xfrm>
            <a:off x="1559748" y="4452915"/>
            <a:ext cx="2797626" cy="215444"/>
          </a:xfrm>
          <a:prstGeom prst="rect">
            <a:avLst/>
          </a:prstGeom>
          <a:noFill/>
          <a:ln>
            <a:solidFill>
              <a:srgbClr val="868685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" dirty="0">
                <a:latin typeface="Century Gothic" charset="0"/>
                <a:ea typeface="Century Gothic" charset="0"/>
                <a:cs typeface="Century Gothic" charset="0"/>
              </a:rPr>
              <a:t>Laser on PR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5DDB2AD-139E-3A4E-AA3E-732D578BE0AC}"/>
              </a:ext>
            </a:extLst>
          </p:cNvPr>
          <p:cNvSpPr txBox="1"/>
          <p:nvPr/>
        </p:nvSpPr>
        <p:spPr>
          <a:xfrm>
            <a:off x="4433873" y="4448469"/>
            <a:ext cx="2210767" cy="219889"/>
          </a:xfrm>
          <a:prstGeom prst="rect">
            <a:avLst/>
          </a:prstGeom>
          <a:noFill/>
          <a:ln>
            <a:solidFill>
              <a:srgbClr val="868685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" dirty="0">
                <a:latin typeface="Century Gothic" charset="0"/>
                <a:ea typeface="Century Gothic" charset="0"/>
                <a:cs typeface="Century Gothic" charset="0"/>
              </a:rPr>
              <a:t>Laser on </a:t>
            </a:r>
            <a:r>
              <a:rPr lang="en-US" sz="800" dirty="0" err="1">
                <a:latin typeface="Century Gothic" charset="0"/>
                <a:ea typeface="Century Gothic" charset="0"/>
                <a:cs typeface="Century Gothic" charset="0"/>
              </a:rPr>
              <a:t>SiN</a:t>
            </a:r>
            <a:endParaRPr lang="en-US" sz="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A3EA33-6C87-D34C-8D1A-FEB42E0BFBC8}"/>
              </a:ext>
            </a:extLst>
          </p:cNvPr>
          <p:cNvSpPr txBox="1"/>
          <p:nvPr/>
        </p:nvSpPr>
        <p:spPr>
          <a:xfrm>
            <a:off x="6724565" y="4210480"/>
            <a:ext cx="753196" cy="215444"/>
          </a:xfrm>
          <a:prstGeom prst="rect">
            <a:avLst/>
          </a:prstGeom>
          <a:noFill/>
          <a:ln>
            <a:solidFill>
              <a:srgbClr val="868685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" dirty="0" err="1">
                <a:latin typeface="Century Gothic" charset="0"/>
                <a:ea typeface="Century Gothic" charset="0"/>
                <a:cs typeface="Century Gothic" charset="0"/>
              </a:rPr>
              <a:t>Overetch</a:t>
            </a:r>
            <a:endParaRPr lang="en-US" sz="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74DDC9D-22D3-604D-B6F7-CB1C5561F408}"/>
              </a:ext>
            </a:extLst>
          </p:cNvPr>
          <p:cNvCxnSpPr/>
          <p:nvPr/>
        </p:nvCxnSpPr>
        <p:spPr>
          <a:xfrm>
            <a:off x="6461760" y="2149607"/>
            <a:ext cx="151044" cy="131608"/>
          </a:xfrm>
          <a:prstGeom prst="straightConnector1">
            <a:avLst/>
          </a:prstGeom>
          <a:ln w="28575">
            <a:solidFill>
              <a:srgbClr val="E753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79D3C35-256F-6742-929F-F616CF3125FE}"/>
              </a:ext>
            </a:extLst>
          </p:cNvPr>
          <p:cNvSpPr txBox="1"/>
          <p:nvPr/>
        </p:nvSpPr>
        <p:spPr>
          <a:xfrm>
            <a:off x="4882662" y="1905960"/>
            <a:ext cx="2146740" cy="26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50" dirty="0">
                <a:solidFill>
                  <a:srgbClr val="E75326"/>
                </a:solidFill>
                <a:latin typeface="Roboto Black"/>
                <a:cs typeface="Arial" panose="020B0604020202020204" pitchFamily="34" charset="0"/>
              </a:rPr>
              <a:t>Cr </a:t>
            </a:r>
            <a:r>
              <a:rPr lang="en-US" sz="1050" dirty="0" err="1">
                <a:solidFill>
                  <a:srgbClr val="E75326"/>
                </a:solidFill>
                <a:latin typeface="Roboto Black"/>
                <a:cs typeface="Arial" panose="020B0604020202020204" pitchFamily="34" charset="0"/>
              </a:rPr>
              <a:t>underlayer</a:t>
            </a:r>
            <a:r>
              <a:rPr lang="en-US" sz="1050" dirty="0">
                <a:solidFill>
                  <a:srgbClr val="E75326"/>
                </a:solidFill>
                <a:latin typeface="Roboto Black"/>
                <a:cs typeface="Arial" panose="020B0604020202020204" pitchFamily="34" charset="0"/>
              </a:rPr>
              <a:t> is reached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441C790-FAF7-1A4F-8242-D2691A202B7D}"/>
              </a:ext>
            </a:extLst>
          </p:cNvPr>
          <p:cNvSpPr txBox="1"/>
          <p:nvPr/>
        </p:nvSpPr>
        <p:spPr>
          <a:xfrm>
            <a:off x="1559748" y="4202698"/>
            <a:ext cx="5084892" cy="216578"/>
          </a:xfrm>
          <a:prstGeom prst="rect">
            <a:avLst/>
          </a:prstGeom>
          <a:noFill/>
          <a:ln>
            <a:solidFill>
              <a:srgbClr val="868685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" dirty="0" err="1">
                <a:latin typeface="Century Gothic" charset="0"/>
                <a:ea typeface="Century Gothic" charset="0"/>
                <a:cs typeface="Century Gothic" charset="0"/>
              </a:rPr>
              <a:t>SiN</a:t>
            </a:r>
            <a:r>
              <a:rPr lang="en-US" sz="800" dirty="0">
                <a:latin typeface="Century Gothic" charset="0"/>
                <a:ea typeface="Century Gothic" charset="0"/>
                <a:cs typeface="Century Gothic" charset="0"/>
              </a:rPr>
              <a:t> etching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A5E3D75-9017-E844-B616-54B026AC8782}"/>
              </a:ext>
            </a:extLst>
          </p:cNvPr>
          <p:cNvSpPr txBox="1"/>
          <p:nvPr/>
        </p:nvSpPr>
        <p:spPr>
          <a:xfrm>
            <a:off x="0" y="882976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Process control by laser interferometry (RIE mode)</a:t>
            </a:r>
          </a:p>
        </p:txBody>
      </p:sp>
    </p:spTree>
    <p:extLst>
      <p:ext uri="{BB962C8B-B14F-4D97-AF65-F5344CB8AC3E}">
        <p14:creationId xmlns:p14="http://schemas.microsoft.com/office/powerpoint/2010/main" val="1771590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solution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Etch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1015602-FBF2-3C42-9B8D-785284C1A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3" y="2665251"/>
            <a:ext cx="1672610" cy="71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X:\Corial\31-Technique\Travaux en cours\AU\Sampling TSE\SEM\ICPRIE_frag4\Frag4-9.jpg">
            <a:extLst>
              <a:ext uri="{FF2B5EF4-FFF2-40B4-BE49-F238E27FC236}">
                <a16:creationId xmlns:a16="http://schemas.microsoft.com/office/drawing/2014/main" id="{F8104E76-F6C4-794D-ADD8-721143D5A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439" y="2408681"/>
            <a:ext cx="1667466" cy="1250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X:\Corial\31-Technique\Travaux en cours\AU\Sampling TSE\SEM\Wafers as received\PR as received-3.jpg">
            <a:extLst>
              <a:ext uri="{FF2B5EF4-FFF2-40B4-BE49-F238E27FC236}">
                <a16:creationId xmlns:a16="http://schemas.microsoft.com/office/drawing/2014/main" id="{AA0D4E29-B36A-8F47-A74A-1C1907B5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5" y="2388763"/>
            <a:ext cx="1746169" cy="1309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B5A2493-049A-7B4C-A846-59AED1A1ABE5}"/>
              </a:ext>
            </a:extLst>
          </p:cNvPr>
          <p:cNvSpPr txBox="1"/>
          <p:nvPr/>
        </p:nvSpPr>
        <p:spPr>
          <a:xfrm>
            <a:off x="750375" y="1577709"/>
            <a:ext cx="173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Mask pattern before etching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09DEEC9-229D-5A4D-A414-F7E64D76F90E}"/>
              </a:ext>
            </a:extLst>
          </p:cNvPr>
          <p:cNvSpPr txBox="1"/>
          <p:nvPr/>
        </p:nvSpPr>
        <p:spPr>
          <a:xfrm>
            <a:off x="745465" y="3708400"/>
            <a:ext cx="174402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thickness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3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um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with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slightly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positive profile</a:t>
            </a:r>
          </a:p>
          <a:p>
            <a:pPr marL="0" lvl="1" algn="ctr"/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1" algn="ctr"/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Some</a:t>
            </a:r>
            <a:r>
              <a:rPr lang="fr-FR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striation on the </a:t>
            </a:r>
            <a:r>
              <a:rPr lang="fr-FR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walls</a:t>
            </a:r>
            <a:endParaRPr lang="mr-IN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78FB2C7-AC79-5645-B9D3-736F627F0738}"/>
              </a:ext>
            </a:extLst>
          </p:cNvPr>
          <p:cNvSpPr txBox="1"/>
          <p:nvPr/>
        </p:nvSpPr>
        <p:spPr>
          <a:xfrm>
            <a:off x="3836396" y="1557259"/>
            <a:ext cx="168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Process tuning in </a:t>
            </a:r>
            <a:r>
              <a:rPr lang="en-US" sz="1200" b="1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ICP-RIE</a:t>
            </a: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mode with wafer fragments</a:t>
            </a:r>
          </a:p>
        </p:txBody>
      </p:sp>
      <p:sp>
        <p:nvSpPr>
          <p:cNvPr id="13" name="Oval 71">
            <a:extLst>
              <a:ext uri="{FF2B5EF4-FFF2-40B4-BE49-F238E27FC236}">
                <a16:creationId xmlns:a16="http://schemas.microsoft.com/office/drawing/2014/main" id="{96E65607-1732-574B-B2E9-7D4E51B90015}"/>
              </a:ext>
            </a:extLst>
          </p:cNvPr>
          <p:cNvSpPr>
            <a:spLocks noChangeAspect="1"/>
          </p:cNvSpPr>
          <p:nvPr/>
        </p:nvSpPr>
        <p:spPr>
          <a:xfrm>
            <a:off x="685202" y="2166351"/>
            <a:ext cx="580385" cy="580386"/>
          </a:xfrm>
          <a:prstGeom prst="ellipse">
            <a:avLst/>
          </a:prstGeom>
          <a:solidFill>
            <a:schemeClr val="bg1"/>
          </a:solidFill>
          <a:ln w="19050">
            <a:solidFill>
              <a:srgbClr val="E75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72">
            <a:extLst>
              <a:ext uri="{FF2B5EF4-FFF2-40B4-BE49-F238E27FC236}">
                <a16:creationId xmlns:a16="http://schemas.microsoft.com/office/drawing/2014/main" id="{CF421D3F-6921-A348-8621-7C20C0B1A281}"/>
              </a:ext>
            </a:extLst>
          </p:cNvPr>
          <p:cNvSpPr txBox="1"/>
          <p:nvPr/>
        </p:nvSpPr>
        <p:spPr>
          <a:xfrm>
            <a:off x="784179" y="2171669"/>
            <a:ext cx="38985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E75326"/>
                </a:solidFill>
                <a:latin typeface="Lato Bold" charset="0"/>
                <a:ea typeface="Lato Bold" charset="0"/>
                <a:cs typeface="Lato Bold" charset="0"/>
              </a:rPr>
              <a:t>1</a:t>
            </a:r>
          </a:p>
        </p:txBody>
      </p:sp>
      <p:sp>
        <p:nvSpPr>
          <p:cNvPr id="15" name="Oval 71">
            <a:extLst>
              <a:ext uri="{FF2B5EF4-FFF2-40B4-BE49-F238E27FC236}">
                <a16:creationId xmlns:a16="http://schemas.microsoft.com/office/drawing/2014/main" id="{F3305DA9-348A-B143-975C-39DB10AB6880}"/>
              </a:ext>
            </a:extLst>
          </p:cNvPr>
          <p:cNvSpPr>
            <a:spLocks noChangeAspect="1"/>
          </p:cNvSpPr>
          <p:nvPr/>
        </p:nvSpPr>
        <p:spPr>
          <a:xfrm>
            <a:off x="3807652" y="2156538"/>
            <a:ext cx="580385" cy="580386"/>
          </a:xfrm>
          <a:prstGeom prst="ellipse">
            <a:avLst/>
          </a:prstGeom>
          <a:solidFill>
            <a:schemeClr val="bg1"/>
          </a:solidFill>
          <a:ln w="19050">
            <a:solidFill>
              <a:srgbClr val="E75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72">
            <a:extLst>
              <a:ext uri="{FF2B5EF4-FFF2-40B4-BE49-F238E27FC236}">
                <a16:creationId xmlns:a16="http://schemas.microsoft.com/office/drawing/2014/main" id="{0035FFA3-A78A-A64C-A473-66B542A0F0B4}"/>
              </a:ext>
            </a:extLst>
          </p:cNvPr>
          <p:cNvSpPr txBox="1"/>
          <p:nvPr/>
        </p:nvSpPr>
        <p:spPr>
          <a:xfrm>
            <a:off x="3906629" y="2161856"/>
            <a:ext cx="38985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E75326"/>
                </a:solidFill>
                <a:latin typeface="Lato Bold" charset="0"/>
                <a:ea typeface="Lato Bold" charset="0"/>
                <a:cs typeface="Lato Bold" charset="0"/>
              </a:rPr>
              <a:t>2</a:t>
            </a:r>
          </a:p>
        </p:txBody>
      </p:sp>
      <p:sp>
        <p:nvSpPr>
          <p:cNvPr id="17" name="Oval 71">
            <a:extLst>
              <a:ext uri="{FF2B5EF4-FFF2-40B4-BE49-F238E27FC236}">
                <a16:creationId xmlns:a16="http://schemas.microsoft.com/office/drawing/2014/main" id="{4B147C33-FFFE-0649-A389-1A71CEDC183A}"/>
              </a:ext>
            </a:extLst>
          </p:cNvPr>
          <p:cNvSpPr>
            <a:spLocks noChangeAspect="1"/>
          </p:cNvSpPr>
          <p:nvPr/>
        </p:nvSpPr>
        <p:spPr>
          <a:xfrm>
            <a:off x="6790361" y="2134949"/>
            <a:ext cx="580385" cy="580386"/>
          </a:xfrm>
          <a:prstGeom prst="ellipse">
            <a:avLst/>
          </a:prstGeom>
          <a:solidFill>
            <a:schemeClr val="bg1"/>
          </a:solidFill>
          <a:ln w="19050">
            <a:solidFill>
              <a:srgbClr val="E75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72">
            <a:extLst>
              <a:ext uri="{FF2B5EF4-FFF2-40B4-BE49-F238E27FC236}">
                <a16:creationId xmlns:a16="http://schemas.microsoft.com/office/drawing/2014/main" id="{FF3A7E57-7AEF-3844-951C-85D21D7D322B}"/>
              </a:ext>
            </a:extLst>
          </p:cNvPr>
          <p:cNvSpPr txBox="1"/>
          <p:nvPr/>
        </p:nvSpPr>
        <p:spPr>
          <a:xfrm>
            <a:off x="6889338" y="2140267"/>
            <a:ext cx="38985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E75326"/>
                </a:solidFill>
                <a:latin typeface="Lato Bold" charset="0"/>
                <a:ea typeface="Lato Bold" charset="0"/>
                <a:cs typeface="Lato Bold" charset="0"/>
              </a:rPr>
              <a:t>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35B2687-A507-C84E-9770-023C40C9700A}"/>
              </a:ext>
            </a:extLst>
          </p:cNvPr>
          <p:cNvSpPr txBox="1"/>
          <p:nvPr/>
        </p:nvSpPr>
        <p:spPr>
          <a:xfrm>
            <a:off x="6853081" y="1557259"/>
            <a:ext cx="166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ICP-RIE</a:t>
            </a:r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etching on full wafers </a:t>
            </a:r>
          </a:p>
          <a:p>
            <a:pPr algn="ctr"/>
            <a:r>
              <a:rPr lang="en-US" sz="12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Multiple runs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FB3E1A2-84BD-7F4F-9139-201E7BEAE7D9}"/>
              </a:ext>
            </a:extLst>
          </p:cNvPr>
          <p:cNvSpPr txBox="1"/>
          <p:nvPr/>
        </p:nvSpPr>
        <p:spPr>
          <a:xfrm>
            <a:off x="6828003" y="3707947"/>
            <a:ext cx="1785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EPD-based adjustment of process duration depending on </a:t>
            </a:r>
            <a:r>
              <a:rPr lang="en-US" sz="105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SiN</a:t>
            </a:r>
            <a:r>
              <a:rPr lang="en-US" sz="105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film thickness</a:t>
            </a:r>
            <a:endParaRPr lang="fr-FR" sz="105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74107B9-7F44-6246-B239-532DE1526339}"/>
              </a:ext>
            </a:extLst>
          </p:cNvPr>
          <p:cNvSpPr txBox="1"/>
          <p:nvPr/>
        </p:nvSpPr>
        <p:spPr>
          <a:xfrm>
            <a:off x="0" y="87159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SiN</a:t>
            </a:r>
            <a:r>
              <a:rPr lang="en-US" sz="2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ETCH ICP-RIE MODE</a:t>
            </a:r>
          </a:p>
        </p:txBody>
      </p:sp>
    </p:spTree>
    <p:extLst>
      <p:ext uri="{BB962C8B-B14F-4D97-AF65-F5344CB8AC3E}">
        <p14:creationId xmlns:p14="http://schemas.microsoft.com/office/powerpoint/2010/main" val="4143681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solution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Etch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B8EFD37-DBBE-8E45-B40A-D02187188FB9}"/>
              </a:ext>
            </a:extLst>
          </p:cNvPr>
          <p:cNvSpPr txBox="1"/>
          <p:nvPr/>
        </p:nvSpPr>
        <p:spPr>
          <a:xfrm>
            <a:off x="0" y="87159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CORIAL ICP-RIE process performances on 4’’ wafer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EF462C-032D-DE42-B83D-C136F99E580F}"/>
              </a:ext>
            </a:extLst>
          </p:cNvPr>
          <p:cNvSpPr/>
          <p:nvPr/>
        </p:nvSpPr>
        <p:spPr>
          <a:xfrm>
            <a:off x="4279900" y="3517900"/>
            <a:ext cx="241300" cy="152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Espace réservé du contenu 44">
            <a:extLst>
              <a:ext uri="{FF2B5EF4-FFF2-40B4-BE49-F238E27FC236}">
                <a16:creationId xmlns:a16="http://schemas.microsoft.com/office/drawing/2014/main" id="{580F77CB-EAD1-C140-B82B-A3D0CDCB89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528322"/>
              </p:ext>
            </p:extLst>
          </p:nvPr>
        </p:nvGraphicFramePr>
        <p:xfrm>
          <a:off x="186652" y="1538894"/>
          <a:ext cx="8669095" cy="1158141"/>
        </p:xfrm>
        <a:graphic>
          <a:graphicData uri="http://schemas.openxmlformats.org/drawingml/2006/table">
            <a:tbl>
              <a:tblPr firstRow="1" bandRow="1"/>
              <a:tblGrid>
                <a:gridCol w="1561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06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Process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Chemistry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Selectivity to 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Etch profile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Etch rate</a:t>
                      </a:r>
                      <a:endParaRPr lang="en-US" sz="1100" baseline="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algn="ctr"/>
                      <a:r>
                        <a:rPr lang="en-US" sz="1100" b="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(nm/min)</a:t>
                      </a:r>
                      <a:endParaRPr lang="en-US" sz="1100" b="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Uniformity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kern="1200" dirty="0" err="1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SiN</a:t>
                      </a:r>
                      <a:r>
                        <a:rPr lang="en-US" sz="1100" b="1" kern="1200" dirty="0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etching</a:t>
                      </a:r>
                      <a:endParaRPr lang="en-US" sz="1100" b="1" kern="1200" noProof="0" dirty="0">
                        <a:solidFill>
                          <a:srgbClr val="E75326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CHF</a:t>
                      </a:r>
                      <a:r>
                        <a:rPr lang="it-IT" sz="1100" baseline="-250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</a:t>
                      </a:r>
                      <a:endParaRPr lang="it-IT" sz="110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434342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kern="12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kern="12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&gt; 85°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kern="12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mr-IN" sz="1100" kern="1200" baseline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&lt; </a:t>
                      </a:r>
                      <a:r>
                        <a:rPr lang="fr-FR" sz="1100" kern="1200" baseline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D1BE5D2F-E850-D741-8020-866482E9F87D}"/>
              </a:ext>
            </a:extLst>
          </p:cNvPr>
          <p:cNvSpPr txBox="1"/>
          <p:nvPr/>
        </p:nvSpPr>
        <p:spPr>
          <a:xfrm>
            <a:off x="186651" y="2906149"/>
            <a:ext cx="654431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Process conditions: 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2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mTorr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, 20°C, RF 150W, ICP 650W, CHF</a:t>
            </a:r>
            <a:r>
              <a:rPr lang="it-IT" sz="1600" baseline="-25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35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sccm</a:t>
            </a:r>
            <a:endParaRPr lang="it-IT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alt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In-situ </a:t>
            </a:r>
            <a:r>
              <a:rPr lang="it-IT" altLang="fr-FR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process</a:t>
            </a:r>
            <a:r>
              <a:rPr lang="it-IT" alt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control by EPD</a:t>
            </a:r>
          </a:p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Clean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etching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without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residues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and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particles</a:t>
            </a:r>
            <a:endParaRPr lang="it-IT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Cr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surface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reached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smoothly</a:t>
            </a:r>
            <a:endParaRPr lang="it-IT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895914EF-99CA-9547-8621-57464B0EA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0962" y="2986214"/>
            <a:ext cx="2124784" cy="159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861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solution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Etch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2F67375-BD8B-C140-9416-342E82FED510}"/>
              </a:ext>
            </a:extLst>
          </p:cNvPr>
          <p:cNvSpPr txBox="1"/>
          <p:nvPr/>
        </p:nvSpPr>
        <p:spPr>
          <a:xfrm>
            <a:off x="784568" y="4668358"/>
            <a:ext cx="7427592" cy="26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50" i="1" dirty="0">
                <a:solidFill>
                  <a:srgbClr val="FF0000"/>
                </a:solidFill>
                <a:latin typeface="Roboto Black"/>
                <a:cs typeface="Arial" panose="020B0604020202020204" pitchFamily="34" charset="0"/>
              </a:rPr>
              <a:t>Red</a:t>
            </a:r>
            <a:r>
              <a:rPr lang="en-US" sz="1050" i="1" dirty="0">
                <a:solidFill>
                  <a:schemeClr val="accent6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 </a:t>
            </a:r>
            <a:r>
              <a:rPr lang="en-US" sz="1050" i="1" dirty="0">
                <a:solidFill>
                  <a:srgbClr val="FF0000"/>
                </a:solidFill>
                <a:latin typeface="Roboto Black"/>
                <a:cs typeface="Arial" panose="020B0604020202020204" pitchFamily="34" charset="0"/>
              </a:rPr>
              <a:t>curve</a:t>
            </a:r>
            <a:r>
              <a:rPr lang="en-US" sz="1050" i="1" dirty="0">
                <a:solidFill>
                  <a:schemeClr val="accent6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 shows the EPD signal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2FFC764-0274-AF46-9A4D-131617ADA5DB}"/>
              </a:ext>
            </a:extLst>
          </p:cNvPr>
          <p:cNvSpPr txBox="1"/>
          <p:nvPr/>
        </p:nvSpPr>
        <p:spPr>
          <a:xfrm>
            <a:off x="2596068" y="4452915"/>
            <a:ext cx="1031052" cy="215443"/>
          </a:xfrm>
          <a:prstGeom prst="rect">
            <a:avLst/>
          </a:prstGeom>
          <a:noFill/>
          <a:ln>
            <a:solidFill>
              <a:srgbClr val="868685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" dirty="0">
                <a:latin typeface="Century Gothic" charset="0"/>
                <a:ea typeface="Century Gothic" charset="0"/>
                <a:cs typeface="Century Gothic" charset="0"/>
              </a:rPr>
              <a:t>Laser on PR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E5FCEF6-DF72-4645-900B-B371F58D8B99}"/>
              </a:ext>
            </a:extLst>
          </p:cNvPr>
          <p:cNvSpPr txBox="1"/>
          <p:nvPr/>
        </p:nvSpPr>
        <p:spPr>
          <a:xfrm>
            <a:off x="3789681" y="4448469"/>
            <a:ext cx="2235199" cy="216551"/>
          </a:xfrm>
          <a:prstGeom prst="rect">
            <a:avLst/>
          </a:prstGeom>
          <a:noFill/>
          <a:ln>
            <a:solidFill>
              <a:srgbClr val="868685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" dirty="0">
                <a:latin typeface="Century Gothic" charset="0"/>
                <a:ea typeface="Century Gothic" charset="0"/>
                <a:cs typeface="Century Gothic" charset="0"/>
              </a:rPr>
              <a:t>Laser on </a:t>
            </a:r>
            <a:r>
              <a:rPr lang="en-US" sz="800" dirty="0" err="1">
                <a:latin typeface="Century Gothic" charset="0"/>
                <a:ea typeface="Century Gothic" charset="0"/>
                <a:cs typeface="Century Gothic" charset="0"/>
              </a:rPr>
              <a:t>SiN</a:t>
            </a:r>
            <a:endParaRPr lang="en-US" sz="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4540A89-557B-9F44-822A-AC72F7007204}"/>
              </a:ext>
            </a:extLst>
          </p:cNvPr>
          <p:cNvSpPr txBox="1"/>
          <p:nvPr/>
        </p:nvSpPr>
        <p:spPr>
          <a:xfrm>
            <a:off x="6146801" y="4149520"/>
            <a:ext cx="1026160" cy="215444"/>
          </a:xfrm>
          <a:prstGeom prst="rect">
            <a:avLst/>
          </a:prstGeom>
          <a:noFill/>
          <a:ln>
            <a:solidFill>
              <a:srgbClr val="868685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" dirty="0" err="1">
                <a:latin typeface="Century Gothic" charset="0"/>
                <a:ea typeface="Century Gothic" charset="0"/>
                <a:cs typeface="Century Gothic" charset="0"/>
              </a:rPr>
              <a:t>Overetch</a:t>
            </a:r>
            <a:endParaRPr lang="en-US" sz="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11AE8F5-014E-7142-987B-A1277E215112}"/>
              </a:ext>
            </a:extLst>
          </p:cNvPr>
          <p:cNvCxnSpPr/>
          <p:nvPr/>
        </p:nvCxnSpPr>
        <p:spPr>
          <a:xfrm>
            <a:off x="6461760" y="2149607"/>
            <a:ext cx="151044" cy="131608"/>
          </a:xfrm>
          <a:prstGeom prst="straightConnector1">
            <a:avLst/>
          </a:prstGeom>
          <a:ln w="28575">
            <a:solidFill>
              <a:srgbClr val="E753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C171E89C-7B28-D74B-850F-E00D57959FAD}"/>
              </a:ext>
            </a:extLst>
          </p:cNvPr>
          <p:cNvSpPr txBox="1"/>
          <p:nvPr/>
        </p:nvSpPr>
        <p:spPr>
          <a:xfrm>
            <a:off x="4882662" y="1905960"/>
            <a:ext cx="2146740" cy="26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50" dirty="0">
                <a:solidFill>
                  <a:srgbClr val="E75326"/>
                </a:solidFill>
                <a:latin typeface="Roboto Black"/>
                <a:cs typeface="Arial" panose="020B0604020202020204" pitchFamily="34" charset="0"/>
              </a:rPr>
              <a:t>Cr </a:t>
            </a:r>
            <a:r>
              <a:rPr lang="en-US" sz="1050" dirty="0" err="1">
                <a:solidFill>
                  <a:srgbClr val="E75326"/>
                </a:solidFill>
                <a:latin typeface="Roboto Black"/>
                <a:cs typeface="Arial" panose="020B0604020202020204" pitchFamily="34" charset="0"/>
              </a:rPr>
              <a:t>underlayer</a:t>
            </a:r>
            <a:r>
              <a:rPr lang="en-US" sz="1050" dirty="0">
                <a:solidFill>
                  <a:srgbClr val="E75326"/>
                </a:solidFill>
                <a:latin typeface="Roboto Black"/>
                <a:cs typeface="Arial" panose="020B0604020202020204" pitchFamily="34" charset="0"/>
              </a:rPr>
              <a:t> is reached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0F0DB1F-D75B-C04F-B9B8-2CC2738E2C34}"/>
              </a:ext>
            </a:extLst>
          </p:cNvPr>
          <p:cNvSpPr txBox="1"/>
          <p:nvPr/>
        </p:nvSpPr>
        <p:spPr>
          <a:xfrm>
            <a:off x="2596068" y="4141738"/>
            <a:ext cx="3428812" cy="219888"/>
          </a:xfrm>
          <a:prstGeom prst="rect">
            <a:avLst/>
          </a:prstGeom>
          <a:noFill/>
          <a:ln>
            <a:solidFill>
              <a:srgbClr val="868685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" dirty="0" err="1">
                <a:latin typeface="Century Gothic" charset="0"/>
                <a:ea typeface="Century Gothic" charset="0"/>
                <a:cs typeface="Century Gothic" charset="0"/>
              </a:rPr>
              <a:t>SiN</a:t>
            </a:r>
            <a:r>
              <a:rPr lang="en-US" sz="800" dirty="0">
                <a:latin typeface="Century Gothic" charset="0"/>
                <a:ea typeface="Century Gothic" charset="0"/>
                <a:cs typeface="Century Gothic" charset="0"/>
              </a:rPr>
              <a:t> etching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0936069-F715-914B-A74D-E5BC9E520E64}"/>
              </a:ext>
            </a:extLst>
          </p:cNvPr>
          <p:cNvSpPr txBox="1"/>
          <p:nvPr/>
        </p:nvSpPr>
        <p:spPr>
          <a:xfrm>
            <a:off x="0" y="882976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Process control by laser interferometry (ICP-RIE mode)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86F868E7-5775-254C-853D-46DDD5538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245" y="1341984"/>
            <a:ext cx="5865509" cy="279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512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System description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210IL</a:t>
            </a:r>
          </a:p>
        </p:txBody>
      </p:sp>
    </p:spTree>
    <p:extLst>
      <p:ext uri="{BB962C8B-B14F-4D97-AF65-F5344CB8AC3E}">
        <p14:creationId xmlns:p14="http://schemas.microsoft.com/office/powerpoint/2010/main" val="260681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Device</a:t>
            </a:r>
            <a:r>
              <a:rPr lang="fr-FR" dirty="0"/>
              <a:t> structure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</a:t>
            </a:fld>
            <a:endParaRPr lang="fr-FR" dirty="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4BD5646-0D99-E94C-AC8B-A9E7D04A2DB6}"/>
              </a:ext>
            </a:extLst>
          </p:cNvPr>
          <p:cNvCxnSpPr/>
          <p:nvPr/>
        </p:nvCxnSpPr>
        <p:spPr>
          <a:xfrm>
            <a:off x="3957988" y="2799694"/>
            <a:ext cx="1376012" cy="0"/>
          </a:xfrm>
          <a:prstGeom prst="straightConnector1">
            <a:avLst/>
          </a:prstGeom>
          <a:noFill/>
          <a:ln w="63500" cap="flat" cmpd="sng" algn="ctr">
            <a:solidFill>
              <a:srgbClr val="E75326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3" name="Grouper 73">
            <a:extLst>
              <a:ext uri="{FF2B5EF4-FFF2-40B4-BE49-F238E27FC236}">
                <a16:creationId xmlns:a16="http://schemas.microsoft.com/office/drawing/2014/main" id="{6979E491-8C5F-9648-95B3-53FDBFD84D3C}"/>
              </a:ext>
            </a:extLst>
          </p:cNvPr>
          <p:cNvGrpSpPr/>
          <p:nvPr/>
        </p:nvGrpSpPr>
        <p:grpSpPr>
          <a:xfrm>
            <a:off x="263881" y="2653751"/>
            <a:ext cx="3245811" cy="1283018"/>
            <a:chOff x="224866" y="2251506"/>
            <a:chExt cx="2194912" cy="86761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B9D87C9-5714-174C-8FD1-F44E27E72D32}"/>
                </a:ext>
              </a:extLst>
            </p:cNvPr>
            <p:cNvSpPr/>
            <p:nvPr/>
          </p:nvSpPr>
          <p:spPr>
            <a:xfrm>
              <a:off x="224866" y="2321967"/>
              <a:ext cx="2194912" cy="7971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quartz wafer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DA71BF8-B685-854B-9C9D-356A3B2543A5}"/>
                </a:ext>
              </a:extLst>
            </p:cNvPr>
            <p:cNvSpPr/>
            <p:nvPr/>
          </p:nvSpPr>
          <p:spPr>
            <a:xfrm>
              <a:off x="741680" y="2251506"/>
              <a:ext cx="1065087" cy="86460"/>
            </a:xfrm>
            <a:prstGeom prst="rect">
              <a:avLst/>
            </a:prstGeom>
            <a:solidFill>
              <a:srgbClr val="E753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</a:t>
              </a:r>
              <a:r>
                <a:rPr kumimoji="0" lang="nb-NO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pads</a:t>
              </a:r>
              <a:r>
                <a:rPr kumimoji="0" lang="nb-NO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r 2">
            <a:extLst>
              <a:ext uri="{FF2B5EF4-FFF2-40B4-BE49-F238E27FC236}">
                <a16:creationId xmlns:a16="http://schemas.microsoft.com/office/drawing/2014/main" id="{05254184-5FC0-2445-B89A-E5A97728E585}"/>
              </a:ext>
            </a:extLst>
          </p:cNvPr>
          <p:cNvGrpSpPr/>
          <p:nvPr/>
        </p:nvGrpSpPr>
        <p:grpSpPr>
          <a:xfrm>
            <a:off x="5642958" y="1873161"/>
            <a:ext cx="3245811" cy="2063609"/>
            <a:chOff x="1522416" y="3234464"/>
            <a:chExt cx="2194912" cy="1395472"/>
          </a:xfrm>
        </p:grpSpPr>
        <p:grpSp>
          <p:nvGrpSpPr>
            <p:cNvPr id="27" name="Grouper 47">
              <a:extLst>
                <a:ext uri="{FF2B5EF4-FFF2-40B4-BE49-F238E27FC236}">
                  <a16:creationId xmlns:a16="http://schemas.microsoft.com/office/drawing/2014/main" id="{6B5F492F-C90C-D84F-B8FE-3D39A594EF53}"/>
                </a:ext>
              </a:extLst>
            </p:cNvPr>
            <p:cNvGrpSpPr/>
            <p:nvPr/>
          </p:nvGrpSpPr>
          <p:grpSpPr>
            <a:xfrm>
              <a:off x="1522416" y="3234464"/>
              <a:ext cx="2194912" cy="1395472"/>
              <a:chOff x="224866" y="1723648"/>
              <a:chExt cx="2194912" cy="139547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BDF7789-9F12-2642-9933-61B024380C17}"/>
                  </a:ext>
                </a:extLst>
              </p:cNvPr>
              <p:cNvSpPr/>
              <p:nvPr/>
            </p:nvSpPr>
            <p:spPr>
              <a:xfrm>
                <a:off x="224866" y="2321967"/>
                <a:ext cx="2194912" cy="797153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quartz wafer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7838952-DA8D-8342-B4C9-3DCBED42A54A}"/>
                  </a:ext>
                </a:extLst>
              </p:cNvPr>
              <p:cNvSpPr/>
              <p:nvPr/>
            </p:nvSpPr>
            <p:spPr>
              <a:xfrm>
                <a:off x="224866" y="1723648"/>
                <a:ext cx="801294" cy="194025"/>
              </a:xfrm>
              <a:prstGeom prst="rect">
                <a:avLst/>
              </a:prstGeom>
              <a:solidFill>
                <a:srgbClr val="3980B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</a:t>
                </a:r>
                <a:endPara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5213BD5-FE01-F64C-8D88-221A9C26D3F7}"/>
                  </a:ext>
                </a:extLst>
              </p:cNvPr>
              <p:cNvSpPr/>
              <p:nvPr/>
            </p:nvSpPr>
            <p:spPr>
              <a:xfrm>
                <a:off x="224866" y="1900660"/>
                <a:ext cx="2194912" cy="439228"/>
              </a:xfrm>
              <a:prstGeom prst="rect">
                <a:avLst/>
              </a:prstGeom>
              <a:solidFill>
                <a:srgbClr val="9BBB59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SiN</a:t>
                </a:r>
                <a:r>
                  <a:rPr kumimoji="0" lang="nb-NO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(1 </a:t>
                </a:r>
                <a:r>
                  <a:rPr kumimoji="0" lang="nb-NO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um</a:t>
                </a:r>
                <a:r>
                  <a:rPr kumimoji="0" lang="nb-NO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  <a:endPara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C2B1B40-F82F-0E48-B12C-52FDA8A46ED4}"/>
                  </a:ext>
                </a:extLst>
              </p:cNvPr>
              <p:cNvSpPr/>
              <p:nvPr/>
            </p:nvSpPr>
            <p:spPr>
              <a:xfrm>
                <a:off x="741680" y="2251506"/>
                <a:ext cx="1065087" cy="86460"/>
              </a:xfrm>
              <a:prstGeom prst="rect">
                <a:avLst/>
              </a:prstGeom>
              <a:solidFill>
                <a:srgbClr val="E7532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Cr</a:t>
                </a:r>
                <a:r>
                  <a:rPr kumimoji="0" lang="nb-NO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r>
                  <a:rPr kumimoji="0" lang="nb-NO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pads</a:t>
                </a:r>
                <a:endPara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954574E-79D7-2F4E-9272-CE060B2CD419}"/>
                </a:ext>
              </a:extLst>
            </p:cNvPr>
            <p:cNvSpPr/>
            <p:nvPr/>
          </p:nvSpPr>
          <p:spPr>
            <a:xfrm>
              <a:off x="2912990" y="3234464"/>
              <a:ext cx="804338" cy="181107"/>
            </a:xfrm>
            <a:prstGeom prst="rect">
              <a:avLst/>
            </a:prstGeom>
            <a:solidFill>
              <a:srgbClr val="3980B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 </a:t>
              </a:r>
              <a:endPara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9C78BB-42A3-6441-87CB-55586F9376F2}"/>
                </a:ext>
              </a:extLst>
            </p:cNvPr>
            <p:cNvSpPr/>
            <p:nvPr/>
          </p:nvSpPr>
          <p:spPr>
            <a:xfrm>
              <a:off x="2323710" y="3409704"/>
              <a:ext cx="589280" cy="35069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6D20F5A-568C-E946-AADA-CE91964A68AA}"/>
              </a:ext>
            </a:extLst>
          </p:cNvPr>
          <p:cNvSpPr/>
          <p:nvPr/>
        </p:nvSpPr>
        <p:spPr>
          <a:xfrm>
            <a:off x="5897362" y="2306083"/>
            <a:ext cx="6719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SiN</a:t>
            </a: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(1 </a:t>
            </a:r>
            <a:r>
              <a:rPr kumimoji="0" lang="nb-NO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um</a:t>
            </a: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)</a:t>
            </a: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9FE97F-7FA6-8142-B5B6-6B3676EEE135}"/>
              </a:ext>
            </a:extLst>
          </p:cNvPr>
          <p:cNvSpPr/>
          <p:nvPr/>
        </p:nvSpPr>
        <p:spPr>
          <a:xfrm>
            <a:off x="8010081" y="2301184"/>
            <a:ext cx="6719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SiN</a:t>
            </a: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(1 </a:t>
            </a:r>
            <a:r>
              <a:rPr kumimoji="0" lang="nb-NO" sz="9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um</a:t>
            </a:r>
            <a:r>
              <a:rPr kumimoji="0" lang="nb-N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)</a:t>
            </a: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514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equipment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868239AD-41FA-884C-A3B5-8EAC4459A762}"/>
              </a:ext>
            </a:extLst>
          </p:cNvPr>
          <p:cNvSpPr txBox="1">
            <a:spLocks/>
          </p:cNvSpPr>
          <p:nvPr/>
        </p:nvSpPr>
        <p:spPr>
          <a:xfrm>
            <a:off x="459686" y="1482537"/>
            <a:ext cx="5585514" cy="230425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For up to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200 mm substrates,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Compact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 footprint,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High power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(2 KW)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ICP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 source producing uniform high density plasma,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High power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(1 KW)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RF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 source to ensure high etch rates,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Shuttles for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efficient adaptation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of the tool to different wafer sizes, and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soft wafer clamping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in ICP-RIE mode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Roboto Black"/>
                <a:cs typeface="Arial" panose="020B0604020202020204" pitchFamily="34" charset="0"/>
              </a:rPr>
              <a:t>Laser end point detector</a:t>
            </a:r>
            <a:r>
              <a:rPr lang="en-US" sz="1400" dirty="0">
                <a:latin typeface="Roboto Black"/>
                <a:cs typeface="Arial" panose="020B0604020202020204" pitchFamily="34" charset="0"/>
              </a:rPr>
              <a:t> for measurement of the etching rate and determination of stop-etch point.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Roboto Black"/>
              <a:cs typeface="Arial" panose="020B0604020202020204" pitchFamily="34" charset="0"/>
            </a:endParaRP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Roboto Black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6BAB4A-0F3B-CB40-B5AC-81602BF53418}"/>
              </a:ext>
            </a:extLst>
          </p:cNvPr>
          <p:cNvSpPr/>
          <p:nvPr/>
        </p:nvSpPr>
        <p:spPr>
          <a:xfrm>
            <a:off x="222055" y="910814"/>
            <a:ext cx="8784976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E75326"/>
                </a:solidFill>
                <a:latin typeface="Roboto Black"/>
                <a:cs typeface="Arial" panose="020B0604020202020204" pitchFamily="34" charset="0"/>
              </a:rPr>
              <a:t>This machine can be operated in both RIE and ICP-RIE modes.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0297FAF-EAFB-8845-A2DC-33D8DCB5B9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311033"/>
            <a:ext cx="2488345" cy="29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24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Shuttle</a:t>
            </a:r>
            <a:r>
              <a:rPr lang="fr-FR" dirty="0"/>
              <a:t> holding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011D1F8-128C-434F-8AC8-5E4E404A1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610" y="1063852"/>
            <a:ext cx="3029888" cy="275296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381264E-6C25-A642-AA81-0C30AF305AE0}"/>
              </a:ext>
            </a:extLst>
          </p:cNvPr>
          <p:cNvSpPr txBox="1"/>
          <p:nvPr/>
        </p:nvSpPr>
        <p:spPr>
          <a:xfrm>
            <a:off x="5998462" y="399273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Shuttle WF100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72D03C1-3A38-DB47-A101-97E4ABC57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8" y="1685694"/>
            <a:ext cx="3345814" cy="150928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0630D02-99F9-C047-AF5F-D140C1173E93}"/>
              </a:ext>
            </a:extLst>
          </p:cNvPr>
          <p:cNvSpPr txBox="1"/>
          <p:nvPr/>
        </p:nvSpPr>
        <p:spPr>
          <a:xfrm>
            <a:off x="1548103" y="399273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Shuttle NQ200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3E1F12-495F-7542-BBFE-847B45968E52}"/>
              </a:ext>
            </a:extLst>
          </p:cNvPr>
          <p:cNvSpPr/>
          <p:nvPr/>
        </p:nvSpPr>
        <p:spPr>
          <a:xfrm>
            <a:off x="1165528" y="4449979"/>
            <a:ext cx="6867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600" dirty="0">
                <a:solidFill>
                  <a:srgbClr val="E75326"/>
                </a:solidFill>
              </a:rPr>
              <a:t>Guaranteed no wafer damage due to SOFT wafer clamping </a:t>
            </a:r>
          </a:p>
        </p:txBody>
      </p:sp>
    </p:spTree>
    <p:extLst>
      <p:ext uri="{BB962C8B-B14F-4D97-AF65-F5344CB8AC3E}">
        <p14:creationId xmlns:p14="http://schemas.microsoft.com/office/powerpoint/2010/main" val="447632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Cost</a:t>
            </a:r>
            <a:r>
              <a:rPr lang="fr-FR" dirty="0"/>
              <a:t> of </a:t>
            </a:r>
            <a:r>
              <a:rPr lang="fr-FR" dirty="0" err="1"/>
              <a:t>ownership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210IL</a:t>
            </a:r>
          </a:p>
        </p:txBody>
      </p:sp>
    </p:spTree>
    <p:extLst>
      <p:ext uri="{BB962C8B-B14F-4D97-AF65-F5344CB8AC3E}">
        <p14:creationId xmlns:p14="http://schemas.microsoft.com/office/powerpoint/2010/main" val="2583249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Throughput</a:t>
            </a:r>
            <a:r>
              <a:rPr lang="fr-FR" dirty="0"/>
              <a:t> and running </a:t>
            </a:r>
            <a:r>
              <a:rPr lang="fr-FR" dirty="0" err="1"/>
              <a:t>cost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210IL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20450E-2EBA-B44A-B5D7-AAB051392EE7}"/>
              </a:ext>
            </a:extLst>
          </p:cNvPr>
          <p:cNvSpPr/>
          <p:nvPr/>
        </p:nvSpPr>
        <p:spPr>
          <a:xfrm>
            <a:off x="245774" y="872836"/>
            <a:ext cx="3689545" cy="3677930"/>
          </a:xfrm>
          <a:prstGeom prst="rect">
            <a:avLst/>
          </a:prstGeom>
          <a:solidFill>
            <a:srgbClr val="4972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F720F7-0669-1249-ADC7-04544E7A363A}"/>
              </a:ext>
            </a:extLst>
          </p:cNvPr>
          <p:cNvSpPr/>
          <p:nvPr/>
        </p:nvSpPr>
        <p:spPr>
          <a:xfrm>
            <a:off x="5124823" y="872836"/>
            <a:ext cx="3689545" cy="3677930"/>
          </a:xfrm>
          <a:prstGeom prst="rect">
            <a:avLst/>
          </a:prstGeom>
          <a:solidFill>
            <a:srgbClr val="868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93251B2-26AC-BB4F-8F20-FCCF49A898C2}"/>
              </a:ext>
            </a:extLst>
          </p:cNvPr>
          <p:cNvSpPr txBox="1"/>
          <p:nvPr/>
        </p:nvSpPr>
        <p:spPr>
          <a:xfrm>
            <a:off x="5101104" y="1297405"/>
            <a:ext cx="3713264" cy="2849114"/>
          </a:xfrm>
          <a:prstGeom prst="rect">
            <a:avLst/>
          </a:prstGeom>
        </p:spPr>
        <p:txBody>
          <a:bodyPr wrap="square" lIns="90000" tIns="46800" rIns="90000" bIns="46800" anchor="ctr" anchorCtr="0">
            <a:spAutoFit/>
          </a:bodyPr>
          <a:lstStyle>
            <a:defPPr>
              <a:defRPr lang="fr-FR"/>
            </a:defPPr>
            <a:lvl1pPr marL="114300" algn="just">
              <a:spcAft>
                <a:spcPts val="600"/>
              </a:spcAft>
              <a:defRPr sz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lvl="1" algn="just">
              <a:spcAft>
                <a:spcPts val="600"/>
              </a:spcAft>
              <a:defRPr sz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</a:lstStyle>
          <a:p>
            <a:r>
              <a:rPr lang="en-US" dirty="0"/>
              <a:t>1 x 100 mm wafers per process</a:t>
            </a:r>
          </a:p>
          <a:p>
            <a:endParaRPr lang="en-US" dirty="0"/>
          </a:p>
          <a:p>
            <a:r>
              <a:rPr lang="en-US" dirty="0"/>
              <a:t>Reactor venting – wafer loading &amp; unloading – pumping – process preparation &amp; process end = 180 s;</a:t>
            </a:r>
          </a:p>
          <a:p>
            <a:endParaRPr lang="en-US" dirty="0"/>
          </a:p>
          <a:p>
            <a:r>
              <a:rPr lang="en-US" dirty="0"/>
              <a:t>Etching process = 240 s</a:t>
            </a:r>
          </a:p>
          <a:p>
            <a:endParaRPr lang="en-US" dirty="0"/>
          </a:p>
          <a:p>
            <a:r>
              <a:rPr lang="en-US" dirty="0"/>
              <a:t>Max throughput (8 hours/day, 20 days/month, 95% uptime) = </a:t>
            </a:r>
            <a:r>
              <a:rPr lang="en-US" sz="2400" b="1" dirty="0"/>
              <a:t>1350 w/month</a:t>
            </a:r>
            <a:endParaRPr lang="en-US" dirty="0"/>
          </a:p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EE88E0-85CB-1A4B-8A86-DCFCB79A4214}"/>
              </a:ext>
            </a:extLst>
          </p:cNvPr>
          <p:cNvSpPr/>
          <p:nvPr/>
        </p:nvSpPr>
        <p:spPr>
          <a:xfrm>
            <a:off x="245773" y="1148065"/>
            <a:ext cx="3665827" cy="3210752"/>
          </a:xfrm>
          <a:prstGeom prst="rect">
            <a:avLst/>
          </a:prstGeom>
        </p:spPr>
        <p:txBody>
          <a:bodyPr wrap="square" lIns="90000" tIns="46800" rIns="90000" bIns="46800" anchor="ctr" anchorCtr="0">
            <a:spAutoFit/>
          </a:bodyPr>
          <a:lstStyle/>
          <a:p>
            <a:pPr marL="114300" algn="just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Machine uptime 95%</a:t>
            </a:r>
          </a:p>
          <a:p>
            <a:pPr marL="114300" algn="just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114300" algn="just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Installation: footprint 1570 mm x 750 mm + dry pump (can be in grey zone)</a:t>
            </a:r>
          </a:p>
          <a:p>
            <a:pPr marL="457200" lvl="1" algn="just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114300" algn="just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Gasses: CHF3, O2, He + Exhaust gas scrubbing</a:t>
            </a:r>
          </a:p>
          <a:p>
            <a:pPr marL="457200" lvl="1" algn="just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114300" algn="just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Cooling water, CDA, N2</a:t>
            </a:r>
          </a:p>
          <a:p>
            <a:pPr marL="457200" lvl="1" algn="just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114300" algn="just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Consumables: 2,000 Euro per year (quartz clamping ring of WF100 shuttle).</a:t>
            </a:r>
          </a:p>
          <a:p>
            <a:pPr algn="just"/>
            <a:endParaRPr lang="fr-FR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9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Process</a:t>
            </a:r>
            <a:r>
              <a:rPr lang="fr-FR" dirty="0"/>
              <a:t> solution</a:t>
            </a:r>
            <a:br>
              <a:rPr lang="fr-FR" dirty="0"/>
            </a:br>
            <a:r>
              <a:rPr lang="fr-FR" b="1" dirty="0"/>
              <a:t>sin </a:t>
            </a:r>
            <a:r>
              <a:rPr lang="fr-FR" b="1" dirty="0" err="1"/>
              <a:t>deposition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0057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structure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Deposition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6ECDA-54EE-E64E-9B82-7E0000DE5277}"/>
              </a:ext>
            </a:extLst>
          </p:cNvPr>
          <p:cNvSpPr/>
          <p:nvPr/>
        </p:nvSpPr>
        <p:spPr>
          <a:xfrm>
            <a:off x="5680627" y="2532520"/>
            <a:ext cx="3250313" cy="652147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 err="1"/>
              <a:t>SiN</a:t>
            </a:r>
            <a:r>
              <a:rPr lang="nb-NO" sz="900" dirty="0"/>
              <a:t> (1 </a:t>
            </a:r>
            <a:r>
              <a:rPr lang="nb-NO" sz="900" dirty="0" err="1"/>
              <a:t>um</a:t>
            </a:r>
            <a:r>
              <a:rPr lang="nb-NO" sz="900" dirty="0"/>
              <a:t>)</a:t>
            </a:r>
            <a:endParaRPr lang="fr-FR" sz="900" dirty="0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B4BA8AF-5299-DA42-9C5A-1AF6ECBA401D}"/>
              </a:ext>
            </a:extLst>
          </p:cNvPr>
          <p:cNvCxnSpPr/>
          <p:nvPr/>
        </p:nvCxnSpPr>
        <p:spPr>
          <a:xfrm>
            <a:off x="3995657" y="3226414"/>
            <a:ext cx="1376012" cy="0"/>
          </a:xfrm>
          <a:prstGeom prst="straightConnector1">
            <a:avLst/>
          </a:prstGeom>
          <a:ln w="63500">
            <a:solidFill>
              <a:srgbClr val="E753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er 26">
            <a:extLst>
              <a:ext uri="{FF2B5EF4-FFF2-40B4-BE49-F238E27FC236}">
                <a16:creationId xmlns:a16="http://schemas.microsoft.com/office/drawing/2014/main" id="{EC44C044-78A2-2E4D-BF76-99F597F976CC}"/>
              </a:ext>
            </a:extLst>
          </p:cNvPr>
          <p:cNvGrpSpPr/>
          <p:nvPr/>
        </p:nvGrpSpPr>
        <p:grpSpPr>
          <a:xfrm>
            <a:off x="301550" y="3080470"/>
            <a:ext cx="3245811" cy="1283018"/>
            <a:chOff x="224866" y="2251506"/>
            <a:chExt cx="2194912" cy="86761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ED392B1-387D-B440-A27A-BD1C5F4D59BD}"/>
                </a:ext>
              </a:extLst>
            </p:cNvPr>
            <p:cNvSpPr/>
            <p:nvPr/>
          </p:nvSpPr>
          <p:spPr>
            <a:xfrm>
              <a:off x="224866" y="2321967"/>
              <a:ext cx="2194912" cy="7971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/>
                <a:t>4’’ quartz wafer (500 </a:t>
              </a:r>
              <a:r>
                <a:rPr lang="fr-FR" sz="1050" dirty="0" err="1"/>
                <a:t>um</a:t>
              </a:r>
              <a:r>
                <a:rPr lang="fr-FR" sz="1050" dirty="0"/>
                <a:t>)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3B67954-0A82-9741-ADAD-9E409D118183}"/>
                </a:ext>
              </a:extLst>
            </p:cNvPr>
            <p:cNvSpPr/>
            <p:nvPr/>
          </p:nvSpPr>
          <p:spPr>
            <a:xfrm>
              <a:off x="741680" y="2251506"/>
              <a:ext cx="1065087" cy="86460"/>
            </a:xfrm>
            <a:prstGeom prst="rect">
              <a:avLst/>
            </a:prstGeom>
            <a:solidFill>
              <a:srgbClr val="E7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900" dirty="0" err="1"/>
                <a:t>Cr</a:t>
              </a:r>
              <a:r>
                <a:rPr lang="nb-NO" sz="900" dirty="0"/>
                <a:t> </a:t>
              </a:r>
              <a:r>
                <a:rPr lang="nb-NO" sz="900" dirty="0" err="1"/>
                <a:t>pads</a:t>
              </a:r>
              <a:r>
                <a:rPr lang="nb-NO" sz="900" dirty="0"/>
                <a:t> (1000 Å)</a:t>
              </a:r>
              <a:endParaRPr lang="fr-FR" sz="900" dirty="0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902D67CA-E936-954B-A9CF-C689F511FE0C}"/>
              </a:ext>
            </a:extLst>
          </p:cNvPr>
          <p:cNvSpPr/>
          <p:nvPr/>
        </p:nvSpPr>
        <p:spPr>
          <a:xfrm>
            <a:off x="5680627" y="3184671"/>
            <a:ext cx="3245811" cy="1178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4’’ quartz wafer (500 </a:t>
            </a:r>
            <a:r>
              <a:rPr lang="fr-FR" sz="1050" dirty="0" err="1"/>
              <a:t>um</a:t>
            </a:r>
            <a:r>
              <a:rPr lang="fr-FR" sz="1050" dirty="0"/>
              <a:t>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06A5CB-3933-1645-91E7-09047192AD11}"/>
              </a:ext>
            </a:extLst>
          </p:cNvPr>
          <p:cNvSpPr/>
          <p:nvPr/>
        </p:nvSpPr>
        <p:spPr>
          <a:xfrm>
            <a:off x="6444886" y="3080474"/>
            <a:ext cx="1575039" cy="127856"/>
          </a:xfrm>
          <a:prstGeom prst="rect">
            <a:avLst/>
          </a:prstGeom>
          <a:solidFill>
            <a:srgbClr val="E75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 err="1"/>
              <a:t>Cr</a:t>
            </a:r>
            <a:r>
              <a:rPr lang="nb-NO" sz="900" dirty="0"/>
              <a:t>  </a:t>
            </a:r>
            <a:r>
              <a:rPr lang="nb-NO" sz="900" dirty="0" err="1"/>
              <a:t>pads</a:t>
            </a:r>
            <a:r>
              <a:rPr lang="nb-NO" sz="900" dirty="0"/>
              <a:t>(1000 Å)</a:t>
            </a:r>
            <a:endParaRPr lang="fr-FR" sz="9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4EA0D2-02AA-6548-B9E0-76FF80ABAE06}"/>
              </a:ext>
            </a:extLst>
          </p:cNvPr>
          <p:cNvSpPr/>
          <p:nvPr/>
        </p:nvSpPr>
        <p:spPr>
          <a:xfrm>
            <a:off x="-44708" y="1203598"/>
            <a:ext cx="9188708" cy="52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434342"/>
                </a:solidFill>
                <a:latin typeface="Roboto Light"/>
                <a:cs typeface="Arial" panose="020B0604020202020204" pitchFamily="34" charset="0"/>
              </a:rPr>
              <a:t>4” Quartz wafer patterned with Cr pads</a:t>
            </a:r>
          </a:p>
        </p:txBody>
      </p:sp>
    </p:spTree>
    <p:extLst>
      <p:ext uri="{BB962C8B-B14F-4D97-AF65-F5344CB8AC3E}">
        <p14:creationId xmlns:p14="http://schemas.microsoft.com/office/powerpoint/2010/main" val="171079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Process</a:t>
            </a:r>
            <a:r>
              <a:rPr lang="fr-FR" dirty="0"/>
              <a:t> </a:t>
            </a:r>
            <a:r>
              <a:rPr lang="fr-FR" dirty="0" err="1"/>
              <a:t>requirements</a:t>
            </a:r>
            <a:r>
              <a:rPr lang="fr-FR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Deposition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6805686-7B71-5641-B2E6-4E8C18F2EA2D}"/>
              </a:ext>
            </a:extLst>
          </p:cNvPr>
          <p:cNvSpPr txBox="1"/>
          <p:nvPr/>
        </p:nvSpPr>
        <p:spPr>
          <a:xfrm>
            <a:off x="222055" y="995157"/>
            <a:ext cx="8643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Font typeface="+mj-lt"/>
              <a:buAutoNum type="arabicPeriod"/>
            </a:pPr>
            <a:r>
              <a:rPr lang="en-US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High reproducibility</a:t>
            </a:r>
          </a:p>
          <a:p>
            <a:pPr marL="685800" lvl="1" indent="-342900" defTabSz="685800">
              <a:buFont typeface="Symbol" charset="2"/>
              <a:buChar char="Þ"/>
            </a:pPr>
            <a:r>
              <a:rPr lang="en-US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un to </a:t>
            </a:r>
            <a:r>
              <a:rPr lang="fr-FR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run</a:t>
            </a:r>
            <a:r>
              <a:rPr 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mr-IN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±</a:t>
            </a:r>
            <a:r>
              <a:rPr 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5%</a:t>
            </a:r>
          </a:p>
          <a:p>
            <a:pPr marL="685800" lvl="1" indent="-342900" defTabSz="685800">
              <a:buFont typeface="+mj-lt"/>
              <a:buAutoNum type="arabicPeriod"/>
            </a:pPr>
            <a:endParaRPr lang="en-US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defTabSz="685800">
              <a:buFont typeface="+mj-lt"/>
              <a:buAutoNum type="arabicPeriod"/>
            </a:pPr>
            <a:r>
              <a:rPr lang="en-US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High thickness uniformity </a:t>
            </a:r>
          </a:p>
          <a:p>
            <a:pPr marL="685800" lvl="1" indent="-342900" defTabSz="685800">
              <a:buFont typeface="Symbol" charset="2"/>
              <a:buChar char="Þ"/>
            </a:pPr>
            <a:r>
              <a:rPr lang="mr-IN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±</a:t>
            </a:r>
            <a:r>
              <a:rPr 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3% on </a:t>
            </a:r>
            <a:r>
              <a:rPr lang="fr-FR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sample</a:t>
            </a:r>
            <a:endParaRPr lang="fr-FR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 defTabSz="685800">
              <a:buFont typeface="+mj-lt"/>
              <a:buAutoNum type="arabicPeriod"/>
            </a:pPr>
            <a:endParaRPr lang="fr-FR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 defTabSz="685800">
              <a:buFont typeface="+mj-lt"/>
              <a:buAutoNum type="arabicPeriod"/>
            </a:pPr>
            <a:r>
              <a:rPr 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High </a:t>
            </a:r>
            <a:r>
              <a:rPr lang="fr-FR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thickness</a:t>
            </a:r>
            <a:r>
              <a:rPr 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accuracy</a:t>
            </a:r>
            <a:endParaRPr lang="fr-FR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685800" lvl="1" indent="-342900" defTabSz="685800">
              <a:buFont typeface="Symbol" charset="2"/>
              <a:buChar char="Þ"/>
            </a:pPr>
            <a:r>
              <a:rPr 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1 </a:t>
            </a:r>
            <a:r>
              <a:rPr lang="fr-FR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um</a:t>
            </a:r>
            <a:r>
              <a:rPr 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mr-IN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±</a:t>
            </a:r>
            <a:r>
              <a:rPr 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5%</a:t>
            </a:r>
          </a:p>
          <a:p>
            <a:pPr marL="342900" indent="-342900" defTabSz="685800">
              <a:buFont typeface="Symbol" charset="2"/>
              <a:buChar char="Þ"/>
            </a:pPr>
            <a:endParaRPr lang="fr-FR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19" name="Espace réservé du contenu 44">
            <a:extLst>
              <a:ext uri="{FF2B5EF4-FFF2-40B4-BE49-F238E27FC236}">
                <a16:creationId xmlns:a16="http://schemas.microsoft.com/office/drawing/2014/main" id="{AEAD0D5F-F980-7646-AD42-E53CAD08EC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279359"/>
              </p:ext>
            </p:extLst>
          </p:nvPr>
        </p:nvGraphicFramePr>
        <p:xfrm>
          <a:off x="1778960" y="3766293"/>
          <a:ext cx="5902957" cy="685800"/>
        </p:xfrm>
        <a:graphic>
          <a:graphicData uri="http://schemas.openxmlformats.org/drawingml/2006/table">
            <a:tbl>
              <a:tblPr firstRow="1" bandRow="1"/>
              <a:tblGrid>
                <a:gridCol w="1786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5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Process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Deposition rate</a:t>
                      </a:r>
                    </a:p>
                    <a:p>
                      <a:pPr algn="ctr"/>
                      <a:r>
                        <a:rPr lang="en-US" sz="1100" b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nm/min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Stress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b="0" i="0" u="none" strike="noStrike" dirty="0" err="1">
                          <a:solidFill>
                            <a:srgbClr val="434342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MPa</a:t>
                      </a:r>
                      <a:endParaRPr lang="en-US" sz="1100" b="0" i="0" u="none" strike="noStrike" dirty="0">
                        <a:solidFill>
                          <a:srgbClr val="434342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BOE etch rate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nm/min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kern="1200" dirty="0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PECVD</a:t>
                      </a:r>
                      <a:endParaRPr lang="en-US" sz="1100" b="1" kern="1200" noProof="0" dirty="0">
                        <a:solidFill>
                          <a:srgbClr val="E75326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&lt; +/- 250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&lt; 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AB8F59E2-A198-F249-878D-CDDD7F64C9FA}"/>
              </a:ext>
            </a:extLst>
          </p:cNvPr>
          <p:cNvSpPr/>
          <p:nvPr/>
        </p:nvSpPr>
        <p:spPr>
          <a:xfrm>
            <a:off x="0" y="3165555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Targeted process performances </a:t>
            </a:r>
            <a:endParaRPr lang="fr-FR" sz="20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1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solution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Deposition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7732871-3964-C547-BA55-316917462A1A}"/>
              </a:ext>
            </a:extLst>
          </p:cNvPr>
          <p:cNvSpPr txBox="1"/>
          <p:nvPr/>
        </p:nvSpPr>
        <p:spPr>
          <a:xfrm>
            <a:off x="0" y="10195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CORIAL PECVD process performances on 4’’ wafer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BDBA95-FA16-5246-BAF6-B18FE7F9D888}"/>
              </a:ext>
            </a:extLst>
          </p:cNvPr>
          <p:cNvSpPr/>
          <p:nvPr/>
        </p:nvSpPr>
        <p:spPr>
          <a:xfrm>
            <a:off x="4279900" y="3517900"/>
            <a:ext cx="241300" cy="152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Espace réservé du contenu 44">
            <a:extLst>
              <a:ext uri="{FF2B5EF4-FFF2-40B4-BE49-F238E27FC236}">
                <a16:creationId xmlns:a16="http://schemas.microsoft.com/office/drawing/2014/main" id="{9B2D8364-ECF1-9A48-B351-057E83EFAE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321527"/>
              </p:ext>
            </p:extLst>
          </p:nvPr>
        </p:nvGraphicFramePr>
        <p:xfrm>
          <a:off x="132081" y="1538894"/>
          <a:ext cx="8855747" cy="1325781"/>
        </p:xfrm>
        <a:graphic>
          <a:graphicData uri="http://schemas.openxmlformats.org/drawingml/2006/table">
            <a:tbl>
              <a:tblPr firstRow="1" bandRow="1"/>
              <a:tblGrid>
                <a:gridCol w="1269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53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3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31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31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1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Process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Chemistry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Deposition rate</a:t>
                      </a:r>
                      <a:endParaRPr lang="en-US" sz="1100" baseline="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algn="ctr"/>
                      <a:r>
                        <a:rPr lang="en-US" sz="1100" b="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nm/min</a:t>
                      </a:r>
                      <a:endParaRPr lang="en-US" sz="1100" b="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BOE rate</a:t>
                      </a:r>
                      <a:endParaRPr lang="en-US" sz="1100" baseline="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algn="ctr"/>
                      <a:r>
                        <a:rPr lang="en-US" sz="1100" b="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nm/min</a:t>
                      </a:r>
                      <a:endParaRPr lang="en-US" sz="1100" b="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Stress</a:t>
                      </a:r>
                    </a:p>
                    <a:p>
                      <a:pPr algn="ctr"/>
                      <a:r>
                        <a:rPr lang="en-US" sz="1100" b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MPa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Refractive index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kern="12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Thickness</a:t>
                      </a:r>
                      <a:r>
                        <a:rPr lang="en-US" sz="1100" b="1" kern="12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non uniformity</a:t>
                      </a:r>
                      <a:endParaRPr lang="en-US" sz="1100" b="1" kern="1200" noProof="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Uniformity</a:t>
                      </a:r>
                    </a:p>
                    <a:p>
                      <a:pPr algn="ctr"/>
                      <a:r>
                        <a:rPr lang="en-US" sz="1100" b="0" kern="12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WIW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kern="12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Uniformity </a:t>
                      </a:r>
                    </a:p>
                    <a:p>
                      <a:pPr algn="ctr"/>
                      <a:r>
                        <a:rPr lang="en-US" sz="1100" b="0" kern="120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Run to Run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kern="1200" dirty="0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 um</a:t>
                      </a:r>
                      <a:r>
                        <a:rPr lang="en-US" sz="1100" b="1" kern="1200" baseline="0" dirty="0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SiN</a:t>
                      </a:r>
                      <a:r>
                        <a:rPr lang="en-US" sz="1100" b="1" kern="1200" dirty="0">
                          <a:solidFill>
                            <a:srgbClr val="E75326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deposition</a:t>
                      </a:r>
                      <a:endParaRPr lang="en-US" sz="1100" b="1" kern="1200" noProof="0" dirty="0">
                        <a:solidFill>
                          <a:srgbClr val="E75326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SiH</a:t>
                      </a:r>
                      <a:r>
                        <a:rPr lang="it-IT" sz="1100" baseline="-250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</a:t>
                      </a:r>
                      <a:r>
                        <a:rPr lang="it-IT" sz="11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</a:t>
                      </a:r>
                      <a:r>
                        <a:rPr lang="it-IT" sz="1100" baseline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it-IT" sz="11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NH</a:t>
                      </a:r>
                      <a:r>
                        <a:rPr lang="it-IT" sz="1100" baseline="-250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</a:t>
                      </a:r>
                      <a:r>
                        <a:rPr lang="it-IT" sz="11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&amp; N</a:t>
                      </a:r>
                      <a:r>
                        <a:rPr lang="it-IT" sz="1100" baseline="-2500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</a:t>
                      </a:r>
                      <a:endParaRPr lang="it-IT" sz="1100" dirty="0">
                        <a:solidFill>
                          <a:srgbClr val="434342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kern="12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&gt; 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kern="1200" baseline="0" noProof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72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434342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-299 </a:t>
                      </a:r>
                      <a:r>
                        <a:rPr lang="mr-IN" sz="1100" b="0" i="0" u="none" strike="noStrike" dirty="0">
                          <a:solidFill>
                            <a:srgbClr val="434342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+/- 50</a:t>
                      </a:r>
                      <a:endParaRPr lang="en-US" sz="1100" b="0" i="0" u="none" strike="noStrike" dirty="0">
                        <a:solidFill>
                          <a:srgbClr val="434342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434342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1.98 </a:t>
                      </a:r>
                      <a:r>
                        <a:rPr lang="mr-IN" sz="1100" b="0" i="0" u="none" strike="noStrike" dirty="0">
                          <a:solidFill>
                            <a:srgbClr val="434342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+/- 0</a:t>
                      </a:r>
                      <a:r>
                        <a:rPr lang="fr-FR" sz="1100" b="0" i="0" u="none" strike="noStrike" dirty="0">
                          <a:solidFill>
                            <a:srgbClr val="434342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.01</a:t>
                      </a:r>
                      <a:endParaRPr lang="en-US" sz="1100" b="0" i="0" u="none" strike="noStrike" dirty="0">
                        <a:solidFill>
                          <a:srgbClr val="434342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100" kern="1200" baseline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0.1%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100" kern="1200" baseline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0.96%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100" kern="1200" baseline="0" dirty="0">
                          <a:solidFill>
                            <a:srgbClr val="434342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0.38%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8368D6E1-DA76-8C4E-83AC-C2E031A6A67B}"/>
              </a:ext>
            </a:extLst>
          </p:cNvPr>
          <p:cNvSpPr txBox="1"/>
          <p:nvPr/>
        </p:nvSpPr>
        <p:spPr>
          <a:xfrm>
            <a:off x="186652" y="3250376"/>
            <a:ext cx="6273143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Process conditions: 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250°C, Pressure 1000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mTorr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Ar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230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sccm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, N</a:t>
            </a:r>
            <a:r>
              <a:rPr lang="it-IT" sz="1600" baseline="-25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200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sccm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, NH</a:t>
            </a:r>
            <a:r>
              <a:rPr lang="it-IT" sz="1600" baseline="-25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150 </a:t>
            </a:r>
            <a:r>
              <a:rPr lang="it-IT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sccm</a:t>
            </a:r>
            <a:r>
              <a:rPr lang="it-IT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, SiH</a:t>
            </a:r>
            <a:r>
              <a:rPr lang="it-IT" sz="1600" baseline="-25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  <a:endParaRPr lang="it-IT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alt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In-situ </a:t>
            </a:r>
            <a:r>
              <a:rPr lang="it-IT" altLang="fr-FR" sz="1600" dirty="0" err="1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process</a:t>
            </a:r>
            <a:r>
              <a:rPr lang="it-IT" altLang="fr-FR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 control by EPD</a:t>
            </a:r>
          </a:p>
          <a:p>
            <a:pPr marL="628650" lvl="1" indent="-171450" defTabSz="68580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7" name="Picture 2" descr="G:\DCIM\311___12\IMG_4892.JPG">
            <a:extLst>
              <a:ext uri="{FF2B5EF4-FFF2-40B4-BE49-F238E27FC236}">
                <a16:creationId xmlns:a16="http://schemas.microsoft.com/office/drawing/2014/main" id="{61AA0003-0207-9448-91CA-86611046B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795" y="2986216"/>
            <a:ext cx="2395955" cy="15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55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solution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Deposition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7732871-3964-C547-BA55-316917462A1A}"/>
              </a:ext>
            </a:extLst>
          </p:cNvPr>
          <p:cNvSpPr txBox="1"/>
          <p:nvPr/>
        </p:nvSpPr>
        <p:spPr>
          <a:xfrm>
            <a:off x="0" y="10195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Process control by laser interferometry</a:t>
            </a:r>
          </a:p>
        </p:txBody>
      </p:sp>
      <p:grpSp>
        <p:nvGrpSpPr>
          <p:cNvPr id="12" name="Grouper 2">
            <a:extLst>
              <a:ext uri="{FF2B5EF4-FFF2-40B4-BE49-F238E27FC236}">
                <a16:creationId xmlns:a16="http://schemas.microsoft.com/office/drawing/2014/main" id="{D71CF021-76DF-AC4C-BC55-D054246405D9}"/>
              </a:ext>
            </a:extLst>
          </p:cNvPr>
          <p:cNvGrpSpPr/>
          <p:nvPr/>
        </p:nvGrpSpPr>
        <p:grpSpPr>
          <a:xfrm>
            <a:off x="1268320" y="1469280"/>
            <a:ext cx="6607359" cy="2690760"/>
            <a:chOff x="1504529" y="1373240"/>
            <a:chExt cx="5840577" cy="2378498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FC1C88D9-FA2A-7344-AAF3-001A062406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529" y="1373240"/>
              <a:ext cx="5840577" cy="237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0BF4F991-C0D0-D34C-8335-9020DACB7A71}"/>
                </a:ext>
              </a:extLst>
            </p:cNvPr>
            <p:cNvCxnSpPr/>
            <p:nvPr/>
          </p:nvCxnSpPr>
          <p:spPr>
            <a:xfrm>
              <a:off x="6524626" y="2001745"/>
              <a:ext cx="151044" cy="131608"/>
            </a:xfrm>
            <a:prstGeom prst="straightConnector1">
              <a:avLst/>
            </a:prstGeom>
            <a:ln w="28575">
              <a:solidFill>
                <a:srgbClr val="E7532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BEA8795-917D-8A44-ADCF-2C094510AF73}"/>
                </a:ext>
              </a:extLst>
            </p:cNvPr>
            <p:cNvSpPr txBox="1"/>
            <p:nvPr/>
          </p:nvSpPr>
          <p:spPr>
            <a:xfrm>
              <a:off x="4496739" y="1758097"/>
              <a:ext cx="259552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050">
                  <a:solidFill>
                    <a:srgbClr val="E75326"/>
                  </a:solidFill>
                  <a:latin typeface="Roboto Black"/>
                  <a:cs typeface="Arial" panose="020B0604020202020204" pitchFamily="34" charset="0"/>
                </a:rPr>
                <a:t>Deposition stop after 1 µm is deposited</a:t>
              </a:r>
              <a:endParaRPr lang="en-US" sz="1050" dirty="0">
                <a:solidFill>
                  <a:srgbClr val="E75326"/>
                </a:solidFill>
                <a:latin typeface="Roboto Black"/>
                <a:cs typeface="Arial" panose="020B0604020202020204" pitchFamily="34" charset="0"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26279B6F-B9A2-C345-BD9F-B837F46DC322}"/>
              </a:ext>
            </a:extLst>
          </p:cNvPr>
          <p:cNvSpPr txBox="1"/>
          <p:nvPr/>
        </p:nvSpPr>
        <p:spPr>
          <a:xfrm>
            <a:off x="1268320" y="4406066"/>
            <a:ext cx="66073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50" i="1" dirty="0">
                <a:solidFill>
                  <a:schemeClr val="accent6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Superposition of signals for </a:t>
            </a:r>
            <a:r>
              <a:rPr lang="en-US" sz="1050" i="1">
                <a:solidFill>
                  <a:schemeClr val="accent6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different runs</a:t>
            </a:r>
            <a:endParaRPr lang="en-US" sz="1050" i="1" dirty="0">
              <a:solidFill>
                <a:schemeClr val="accent6">
                  <a:lumMod val="50000"/>
                </a:schemeClr>
              </a:solidFill>
              <a:latin typeface="Roboto Black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4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System description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D250</a:t>
            </a:r>
          </a:p>
        </p:txBody>
      </p:sp>
    </p:spTree>
    <p:extLst>
      <p:ext uri="{BB962C8B-B14F-4D97-AF65-F5344CB8AC3E}">
        <p14:creationId xmlns:p14="http://schemas.microsoft.com/office/powerpoint/2010/main" val="3570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</a:t>
            </a:r>
            <a:r>
              <a:rPr lang="fr-FR" dirty="0" err="1"/>
              <a:t>equipment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7/18/18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SiN</a:t>
            </a:r>
            <a:r>
              <a:rPr lang="fr-FR" dirty="0"/>
              <a:t> </a:t>
            </a:r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EA6CE6EB-FD49-A943-8625-CAD0039B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90F568F5-2EA5-4A46-B7B4-FECD346E7D69}"/>
              </a:ext>
            </a:extLst>
          </p:cNvPr>
          <p:cNvSpPr txBox="1">
            <a:spLocks/>
          </p:cNvSpPr>
          <p:nvPr/>
        </p:nvSpPr>
        <p:spPr>
          <a:xfrm>
            <a:off x="459686" y="1482537"/>
            <a:ext cx="5585514" cy="230425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For up to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200 mm substrates,</a:t>
            </a:r>
          </a:p>
          <a:p>
            <a:pPr marL="285750" indent="-285750" algn="just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Compact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 footprint,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Uniformly heated pressurized rector design for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high uniformity of thickness and deposited film properties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,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Film stress control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with a single RF frequency,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Efficient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plasma cleaning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allowing to eliminate manual cleaning,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Roboto Black"/>
                <a:cs typeface="Arial" panose="020B0604020202020204" pitchFamily="34" charset="0"/>
              </a:rPr>
              <a:t>Laser end point detector</a:t>
            </a:r>
            <a:r>
              <a:rPr lang="en-US" sz="1400" dirty="0">
                <a:latin typeface="Roboto Black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Roboto Black"/>
                <a:cs typeface="Arial" panose="020B0604020202020204" pitchFamily="34" charset="0"/>
              </a:rPr>
              <a:t>for in-situ film thickness control.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3C45BA-BF5D-FD41-9351-E98DE572B2EF}"/>
              </a:ext>
            </a:extLst>
          </p:cNvPr>
          <p:cNvSpPr/>
          <p:nvPr/>
        </p:nvSpPr>
        <p:spPr>
          <a:xfrm>
            <a:off x="222055" y="910814"/>
            <a:ext cx="8784976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E75326"/>
                </a:solidFill>
                <a:latin typeface="Roboto Black"/>
                <a:cs typeface="Arial" panose="020B0604020202020204" pitchFamily="34" charset="0"/>
              </a:rPr>
              <a:t>This machine can be operated in PECVD mode.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87F948C-8013-7C46-A2AB-06471A57E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207" y="1324861"/>
            <a:ext cx="2447819" cy="27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1165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x CORIAL">
  <a:themeElements>
    <a:clrScheme name="CORIAL identity">
      <a:dk1>
        <a:srgbClr val="E75326"/>
      </a:dk1>
      <a:lt1>
        <a:srgbClr val="FFFFFF"/>
      </a:lt1>
      <a:dk2>
        <a:srgbClr val="E75326"/>
      </a:dk2>
      <a:lt2>
        <a:srgbClr val="FFFFFF"/>
      </a:lt2>
      <a:accent1>
        <a:srgbClr val="868685"/>
      </a:accent1>
      <a:accent2>
        <a:srgbClr val="868685"/>
      </a:accent2>
      <a:accent3>
        <a:srgbClr val="868685"/>
      </a:accent3>
      <a:accent4>
        <a:srgbClr val="868685"/>
      </a:accent4>
      <a:accent5>
        <a:srgbClr val="868685"/>
      </a:accent5>
      <a:accent6>
        <a:srgbClr val="868685"/>
      </a:accent6>
      <a:hlink>
        <a:srgbClr val="E75326"/>
      </a:hlink>
      <a:folHlink>
        <a:srgbClr val="E753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x CORIAL 16x9" id="{20D01AA6-D4DF-8A4A-A701-FF7302213E91}" vid="{28110811-818E-6B47-92D7-38228C39C03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pptx CORIAL</Template>
  <TotalTime>376</TotalTime>
  <Words>1118</Words>
  <Application>Microsoft Macintosh PowerPoint</Application>
  <PresentationFormat>Affichage à l'écran (16:9)</PresentationFormat>
  <Paragraphs>310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Lato Bold</vt:lpstr>
      <vt:lpstr>Roboto Black</vt:lpstr>
      <vt:lpstr>Roboto Light</vt:lpstr>
      <vt:lpstr>Symbol</vt:lpstr>
      <vt:lpstr>Template pptx CORIAL</vt:lpstr>
      <vt:lpstr>Présentation PowerPoint</vt:lpstr>
      <vt:lpstr>Device structure</vt:lpstr>
      <vt:lpstr>Process solution sin deposition</vt:lpstr>
      <vt:lpstr>Sample structure </vt:lpstr>
      <vt:lpstr>Process requirements </vt:lpstr>
      <vt:lpstr>Corial process solution</vt:lpstr>
      <vt:lpstr>Corial process solution</vt:lpstr>
      <vt:lpstr>System description corial D250</vt:lpstr>
      <vt:lpstr>Corial equipment</vt:lpstr>
      <vt:lpstr>Process solution sin etching with pr mask</vt:lpstr>
      <vt:lpstr>Sample structure </vt:lpstr>
      <vt:lpstr>Process requirements</vt:lpstr>
      <vt:lpstr>Corial process solution</vt:lpstr>
      <vt:lpstr>Corial process solution</vt:lpstr>
      <vt:lpstr>Corial process solution</vt:lpstr>
      <vt:lpstr>Corial process solution</vt:lpstr>
      <vt:lpstr>Corial process solution</vt:lpstr>
      <vt:lpstr>Corial process solution</vt:lpstr>
      <vt:lpstr>System description corial 210IL</vt:lpstr>
      <vt:lpstr>Corial equipment</vt:lpstr>
      <vt:lpstr>Shuttle holding approach</vt:lpstr>
      <vt:lpstr>Cost of ownership corial 210IL</vt:lpstr>
      <vt:lpstr>Throughput and running cost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Elsa BERNARD-MOULIN</dc:creator>
  <cp:lastModifiedBy>Elsa BERNARD-MOULIN</cp:lastModifiedBy>
  <cp:revision>15</cp:revision>
  <cp:lastPrinted>2018-07-10T10:05:16Z</cp:lastPrinted>
  <dcterms:created xsi:type="dcterms:W3CDTF">2018-07-10T09:29:41Z</dcterms:created>
  <dcterms:modified xsi:type="dcterms:W3CDTF">2018-07-18T07:38:54Z</dcterms:modified>
</cp:coreProperties>
</file>