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83"/>
  </p:notesMasterIdLst>
  <p:handoutMasterIdLst>
    <p:handoutMasterId r:id="rId84"/>
  </p:handout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339" r:id="rId21"/>
    <p:sldId id="266" r:id="rId22"/>
    <p:sldId id="276" r:id="rId23"/>
    <p:sldId id="277" r:id="rId24"/>
    <p:sldId id="278" r:id="rId25"/>
    <p:sldId id="279" r:id="rId26"/>
    <p:sldId id="280" r:id="rId27"/>
    <p:sldId id="281" r:id="rId28"/>
    <p:sldId id="309" r:id="rId29"/>
    <p:sldId id="310" r:id="rId30"/>
    <p:sldId id="311" r:id="rId31"/>
    <p:sldId id="312" r:id="rId32"/>
    <p:sldId id="313" r:id="rId33"/>
    <p:sldId id="282" r:id="rId34"/>
    <p:sldId id="283" r:id="rId35"/>
    <p:sldId id="330" r:id="rId36"/>
    <p:sldId id="284" r:id="rId37"/>
    <p:sldId id="285" r:id="rId38"/>
    <p:sldId id="286" r:id="rId39"/>
    <p:sldId id="287" r:id="rId40"/>
    <p:sldId id="343"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31" r:id="rId63"/>
    <p:sldId id="314" r:id="rId64"/>
    <p:sldId id="315" r:id="rId65"/>
    <p:sldId id="316" r:id="rId66"/>
    <p:sldId id="317" r:id="rId67"/>
    <p:sldId id="318" r:id="rId68"/>
    <p:sldId id="319" r:id="rId69"/>
    <p:sldId id="320" r:id="rId70"/>
    <p:sldId id="321" r:id="rId71"/>
    <p:sldId id="341" r:id="rId72"/>
    <p:sldId id="332" r:id="rId73"/>
    <p:sldId id="333" r:id="rId74"/>
    <p:sldId id="335" r:id="rId75"/>
    <p:sldId id="336" r:id="rId76"/>
    <p:sldId id="337" r:id="rId77"/>
    <p:sldId id="338" r:id="rId78"/>
    <p:sldId id="326" r:id="rId79"/>
    <p:sldId id="327" r:id="rId80"/>
    <p:sldId id="328" r:id="rId81"/>
    <p:sldId id="329" r:id="rId82"/>
  </p:sldIdLst>
  <p:sldSz cx="9144000" cy="6858000" type="screen4x3"/>
  <p:notesSz cx="9296400" cy="70104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C93B35-9C0F-4BA7-8D6E-DFE4A08EFBBE}">
  <a:tblStyle styleId="{BEC93B35-9C0F-4BA7-8D6E-DFE4A08EFBBE}" styleName="Table_0"/>
  <a:tblStyle styleId="{E6EA1B96-D089-4E92-AAC3-39E4709BD5A7}" styleName="Table_1"/>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2" autoAdjust="0"/>
    <p:restoredTop sz="96461" autoAdjust="0"/>
  </p:normalViewPr>
  <p:slideViewPr>
    <p:cSldViewPr>
      <p:cViewPr varScale="1">
        <p:scale>
          <a:sx n="70" d="100"/>
          <a:sy n="70" d="100"/>
        </p:scale>
        <p:origin x="140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567F1680-B174-1C48-B319-A9F4A6A4CE03}" type="datetimeFigureOut">
              <a:rPr lang="en-US" smtClean="0"/>
              <a:t>1/26/2016</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2E705522-F958-4E46-BA7A-662D14454C55}" type="slidenum">
              <a:rPr lang="en-US" smtClean="0"/>
              <a:t>‹#›</a:t>
            </a:fld>
            <a:endParaRPr lang="en-US"/>
          </a:p>
        </p:txBody>
      </p:sp>
    </p:spTree>
    <p:extLst>
      <p:ext uri="{BB962C8B-B14F-4D97-AF65-F5344CB8AC3E}">
        <p14:creationId xmlns:p14="http://schemas.microsoft.com/office/powerpoint/2010/main" val="3485684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2" y="0"/>
            <a:ext cx="4028439" cy="350520"/>
          </a:xfrm>
          <a:prstGeom prst="rect">
            <a:avLst/>
          </a:prstGeom>
          <a:noFill/>
          <a:ln>
            <a:noFill/>
          </a:ln>
        </p:spPr>
        <p:txBody>
          <a:bodyPr lIns="93162" tIns="93162" rIns="93162" bIns="93162" anchor="t"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65887" marR="0" indent="0" algn="l" rtl="0">
              <a:spcBef>
                <a:spcPts val="0"/>
              </a:spcBef>
              <a:defRPr sz="1800" b="0" i="0" u="none" strike="noStrike" cap="none" baseline="0">
                <a:solidFill>
                  <a:schemeClr val="dk1"/>
                </a:solidFill>
                <a:latin typeface="Calibri"/>
                <a:ea typeface="Calibri"/>
                <a:cs typeface="Calibri"/>
                <a:sym typeface="Calibri"/>
              </a:defRPr>
            </a:lvl2pPr>
            <a:lvl3pPr marL="931774" marR="0" indent="0" algn="l" rtl="0">
              <a:spcBef>
                <a:spcPts val="0"/>
              </a:spcBef>
              <a:defRPr sz="1800" b="0" i="0" u="none" strike="noStrike" cap="none" baseline="0">
                <a:solidFill>
                  <a:schemeClr val="dk1"/>
                </a:solidFill>
                <a:latin typeface="Calibri"/>
                <a:ea typeface="Calibri"/>
                <a:cs typeface="Calibri"/>
                <a:sym typeface="Calibri"/>
              </a:defRPr>
            </a:lvl3pPr>
            <a:lvl4pPr marL="1397660" marR="0" indent="0" algn="l" rtl="0">
              <a:spcBef>
                <a:spcPts val="0"/>
              </a:spcBef>
              <a:defRPr sz="1800" b="0" i="0" u="none" strike="noStrike" cap="none" baseline="0">
                <a:solidFill>
                  <a:schemeClr val="dk1"/>
                </a:solidFill>
                <a:latin typeface="Calibri"/>
                <a:ea typeface="Calibri"/>
                <a:cs typeface="Calibri"/>
                <a:sym typeface="Calibri"/>
              </a:defRPr>
            </a:lvl4pPr>
            <a:lvl5pPr marL="1863547" marR="0" indent="0" algn="l" rtl="0">
              <a:spcBef>
                <a:spcPts val="0"/>
              </a:spcBef>
              <a:defRPr sz="1800" b="0" i="0" u="none" strike="noStrike" cap="none" baseline="0">
                <a:solidFill>
                  <a:schemeClr val="dk1"/>
                </a:solidFill>
                <a:latin typeface="Calibri"/>
                <a:ea typeface="Calibri"/>
                <a:cs typeface="Calibri"/>
                <a:sym typeface="Calibri"/>
              </a:defRPr>
            </a:lvl5pPr>
            <a:lvl6pPr marL="2329434" marR="0" indent="0" algn="l" rtl="0">
              <a:spcBef>
                <a:spcPts val="0"/>
              </a:spcBef>
              <a:defRPr sz="1800" b="0" i="0" u="none" strike="noStrike" cap="none" baseline="0">
                <a:solidFill>
                  <a:schemeClr val="dk1"/>
                </a:solidFill>
                <a:latin typeface="Calibri"/>
                <a:ea typeface="Calibri"/>
                <a:cs typeface="Calibri"/>
                <a:sym typeface="Calibri"/>
              </a:defRPr>
            </a:lvl6pPr>
            <a:lvl7pPr marL="2795321" marR="0" indent="0" algn="l" rtl="0">
              <a:spcBef>
                <a:spcPts val="0"/>
              </a:spcBef>
              <a:defRPr sz="1800" b="0" i="0" u="none" strike="noStrike" cap="none" baseline="0">
                <a:solidFill>
                  <a:schemeClr val="dk1"/>
                </a:solidFill>
                <a:latin typeface="Calibri"/>
                <a:ea typeface="Calibri"/>
                <a:cs typeface="Calibri"/>
                <a:sym typeface="Calibri"/>
              </a:defRPr>
            </a:lvl7pPr>
            <a:lvl8pPr marL="3261208" marR="0" indent="0" algn="l" rtl="0">
              <a:spcBef>
                <a:spcPts val="0"/>
              </a:spcBef>
              <a:defRPr sz="1800" b="0" i="0" u="none" strike="noStrike" cap="none" baseline="0">
                <a:solidFill>
                  <a:schemeClr val="dk1"/>
                </a:solidFill>
                <a:latin typeface="Calibri"/>
                <a:ea typeface="Calibri"/>
                <a:cs typeface="Calibri"/>
                <a:sym typeface="Calibri"/>
              </a:defRPr>
            </a:lvl8pPr>
            <a:lvl9pPr marL="3727094"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 name="Shape 3"/>
          <p:cNvSpPr txBox="1">
            <a:spLocks noGrp="1"/>
          </p:cNvSpPr>
          <p:nvPr>
            <p:ph type="dt" idx="10"/>
          </p:nvPr>
        </p:nvSpPr>
        <p:spPr>
          <a:xfrm>
            <a:off x="5265808" y="0"/>
            <a:ext cx="4028439" cy="350520"/>
          </a:xfrm>
          <a:prstGeom prst="rect">
            <a:avLst/>
          </a:prstGeom>
          <a:noFill/>
          <a:ln>
            <a:noFill/>
          </a:ln>
        </p:spPr>
        <p:txBody>
          <a:bodyPr lIns="93162" tIns="93162" rIns="93162" bIns="93162" anchor="t" anchorCtr="0"/>
          <a:lstStyle>
            <a:lvl1pPr marL="0" marR="0" indent="0" algn="r" rtl="0">
              <a:spcBef>
                <a:spcPts val="0"/>
              </a:spcBef>
              <a:defRPr sz="1200" b="0" i="0" u="none" strike="noStrike" cap="none" baseline="0">
                <a:solidFill>
                  <a:schemeClr val="dk1"/>
                </a:solidFill>
                <a:latin typeface="Calibri"/>
                <a:ea typeface="Calibri"/>
                <a:cs typeface="Calibri"/>
                <a:sym typeface="Calibri"/>
              </a:defRPr>
            </a:lvl1pPr>
            <a:lvl2pPr marL="465887" marR="0" indent="0" algn="l" rtl="0">
              <a:spcBef>
                <a:spcPts val="0"/>
              </a:spcBef>
              <a:defRPr sz="1800" b="0" i="0" u="none" strike="noStrike" cap="none" baseline="0">
                <a:solidFill>
                  <a:schemeClr val="dk1"/>
                </a:solidFill>
                <a:latin typeface="Calibri"/>
                <a:ea typeface="Calibri"/>
                <a:cs typeface="Calibri"/>
                <a:sym typeface="Calibri"/>
              </a:defRPr>
            </a:lvl2pPr>
            <a:lvl3pPr marL="931774" marR="0" indent="0" algn="l" rtl="0">
              <a:spcBef>
                <a:spcPts val="0"/>
              </a:spcBef>
              <a:defRPr sz="1800" b="0" i="0" u="none" strike="noStrike" cap="none" baseline="0">
                <a:solidFill>
                  <a:schemeClr val="dk1"/>
                </a:solidFill>
                <a:latin typeface="Calibri"/>
                <a:ea typeface="Calibri"/>
                <a:cs typeface="Calibri"/>
                <a:sym typeface="Calibri"/>
              </a:defRPr>
            </a:lvl3pPr>
            <a:lvl4pPr marL="1397660" marR="0" indent="0" algn="l" rtl="0">
              <a:spcBef>
                <a:spcPts val="0"/>
              </a:spcBef>
              <a:defRPr sz="1800" b="0" i="0" u="none" strike="noStrike" cap="none" baseline="0">
                <a:solidFill>
                  <a:schemeClr val="dk1"/>
                </a:solidFill>
                <a:latin typeface="Calibri"/>
                <a:ea typeface="Calibri"/>
                <a:cs typeface="Calibri"/>
                <a:sym typeface="Calibri"/>
              </a:defRPr>
            </a:lvl4pPr>
            <a:lvl5pPr marL="1863547" marR="0" indent="0" algn="l" rtl="0">
              <a:spcBef>
                <a:spcPts val="0"/>
              </a:spcBef>
              <a:defRPr sz="1800" b="0" i="0" u="none" strike="noStrike" cap="none" baseline="0">
                <a:solidFill>
                  <a:schemeClr val="dk1"/>
                </a:solidFill>
                <a:latin typeface="Calibri"/>
                <a:ea typeface="Calibri"/>
                <a:cs typeface="Calibri"/>
                <a:sym typeface="Calibri"/>
              </a:defRPr>
            </a:lvl5pPr>
            <a:lvl6pPr marL="2329434" marR="0" indent="0" algn="l" rtl="0">
              <a:spcBef>
                <a:spcPts val="0"/>
              </a:spcBef>
              <a:defRPr sz="1800" b="0" i="0" u="none" strike="noStrike" cap="none" baseline="0">
                <a:solidFill>
                  <a:schemeClr val="dk1"/>
                </a:solidFill>
                <a:latin typeface="Calibri"/>
                <a:ea typeface="Calibri"/>
                <a:cs typeface="Calibri"/>
                <a:sym typeface="Calibri"/>
              </a:defRPr>
            </a:lvl6pPr>
            <a:lvl7pPr marL="2795321" marR="0" indent="0" algn="l" rtl="0">
              <a:spcBef>
                <a:spcPts val="0"/>
              </a:spcBef>
              <a:defRPr sz="1800" b="0" i="0" u="none" strike="noStrike" cap="none" baseline="0">
                <a:solidFill>
                  <a:schemeClr val="dk1"/>
                </a:solidFill>
                <a:latin typeface="Calibri"/>
                <a:ea typeface="Calibri"/>
                <a:cs typeface="Calibri"/>
                <a:sym typeface="Calibri"/>
              </a:defRPr>
            </a:lvl7pPr>
            <a:lvl8pPr marL="3261208" marR="0" indent="0" algn="l" rtl="0">
              <a:spcBef>
                <a:spcPts val="0"/>
              </a:spcBef>
              <a:defRPr sz="1800" b="0" i="0" u="none" strike="noStrike" cap="none" baseline="0">
                <a:solidFill>
                  <a:schemeClr val="dk1"/>
                </a:solidFill>
                <a:latin typeface="Calibri"/>
                <a:ea typeface="Calibri"/>
                <a:cs typeface="Calibri"/>
                <a:sym typeface="Calibri"/>
              </a:defRPr>
            </a:lvl8pPr>
            <a:lvl9pPr marL="3727094"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4" name="Shape 4"/>
          <p:cNvSpPr>
            <a:spLocks noGrp="1" noRot="1" noChangeAspect="1"/>
          </p:cNvSpPr>
          <p:nvPr>
            <p:ph type="sldImg" idx="3"/>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929642" y="3329940"/>
            <a:ext cx="7437119" cy="3154680"/>
          </a:xfrm>
          <a:prstGeom prst="rect">
            <a:avLst/>
          </a:prstGeom>
          <a:noFill/>
          <a:ln>
            <a:noFill/>
          </a:ln>
        </p:spPr>
        <p:txBody>
          <a:bodyPr lIns="93162" tIns="93162" rIns="93162" bIns="93162" anchor="t"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200" b="0" i="0" u="none" strike="noStrike" cap="none" baseline="0">
                <a:solidFill>
                  <a:schemeClr val="dk1"/>
                </a:solidFill>
                <a:latin typeface="Calibri"/>
                <a:ea typeface="Calibri"/>
                <a:cs typeface="Calibri"/>
                <a:sym typeface="Calibri"/>
              </a:defRPr>
            </a:lvl2pPr>
            <a:lvl3pPr marL="914400" marR="0" indent="0" algn="l" rtl="0">
              <a:spcBef>
                <a:spcPts val="0"/>
              </a:spcBef>
              <a:defRPr sz="1200" b="0" i="0" u="none" strike="noStrike" cap="none" baseline="0">
                <a:solidFill>
                  <a:schemeClr val="dk1"/>
                </a:solidFill>
                <a:latin typeface="Calibri"/>
                <a:ea typeface="Calibri"/>
                <a:cs typeface="Calibri"/>
                <a:sym typeface="Calibri"/>
              </a:defRPr>
            </a:lvl3pPr>
            <a:lvl4pPr marL="1371600" marR="0" indent="0" algn="l" rtl="0">
              <a:spcBef>
                <a:spcPts val="0"/>
              </a:spcBef>
              <a:defRPr sz="1200" b="0" i="0" u="none" strike="noStrike" cap="none" baseline="0">
                <a:solidFill>
                  <a:schemeClr val="dk1"/>
                </a:solidFill>
                <a:latin typeface="Calibri"/>
                <a:ea typeface="Calibri"/>
                <a:cs typeface="Calibri"/>
                <a:sym typeface="Calibri"/>
              </a:defRPr>
            </a:lvl4pPr>
            <a:lvl5pPr marL="1828800" marR="0" indent="0" algn="l" rtl="0">
              <a:spcBef>
                <a:spcPts val="0"/>
              </a:spcBef>
              <a:defRPr sz="1200" b="0" i="0" u="none" strike="noStrike" cap="none" baseline="0">
                <a:solidFill>
                  <a:schemeClr val="dk1"/>
                </a:solidFill>
                <a:latin typeface="Calibri"/>
                <a:ea typeface="Calibri"/>
                <a:cs typeface="Calibri"/>
                <a:sym typeface="Calibri"/>
              </a:defRPr>
            </a:lvl5pPr>
            <a:lvl6pPr marL="2286000" marR="0" indent="0" algn="l" rtl="0">
              <a:spcBef>
                <a:spcPts val="0"/>
              </a:spcBef>
              <a:defRPr sz="1200" b="0" i="0" u="none" strike="noStrike" cap="none" baseline="0">
                <a:solidFill>
                  <a:schemeClr val="dk1"/>
                </a:solidFill>
                <a:latin typeface="Calibri"/>
                <a:ea typeface="Calibri"/>
                <a:cs typeface="Calibri"/>
                <a:sym typeface="Calibri"/>
              </a:defRPr>
            </a:lvl6pPr>
            <a:lvl7pPr marL="2743200" marR="0" indent="0" algn="l" rtl="0">
              <a:spcBef>
                <a:spcPts val="0"/>
              </a:spcBef>
              <a:defRPr sz="1200" b="0" i="0" u="none" strike="noStrike" cap="none" baseline="0">
                <a:solidFill>
                  <a:schemeClr val="dk1"/>
                </a:solidFill>
                <a:latin typeface="Calibri"/>
                <a:ea typeface="Calibri"/>
                <a:cs typeface="Calibri"/>
                <a:sym typeface="Calibri"/>
              </a:defRPr>
            </a:lvl7pPr>
            <a:lvl8pPr marL="3200400" marR="0" indent="0" algn="l" rtl="0">
              <a:spcBef>
                <a:spcPts val="0"/>
              </a:spcBef>
              <a:defRPr sz="1200" b="0" i="0" u="none" strike="noStrike" cap="none" baseline="0">
                <a:solidFill>
                  <a:schemeClr val="dk1"/>
                </a:solidFill>
                <a:latin typeface="Calibri"/>
                <a:ea typeface="Calibri"/>
                <a:cs typeface="Calibri"/>
                <a:sym typeface="Calibri"/>
              </a:defRPr>
            </a:lvl8pPr>
            <a:lvl9pPr marL="3657600" marR="0" indent="0" algn="l" rtl="0">
              <a:spcBef>
                <a:spcPts val="0"/>
              </a:spcBef>
              <a:defRPr sz="1200" b="0" i="0" u="none" strike="noStrike" cap="none" baseline="0">
                <a:solidFill>
                  <a:schemeClr val="dk1"/>
                </a:solidFill>
                <a:latin typeface="Calibri"/>
                <a:ea typeface="Calibri"/>
                <a:cs typeface="Calibri"/>
                <a:sym typeface="Calibri"/>
              </a:defRPr>
            </a:lvl9pPr>
          </a:lstStyle>
          <a:p>
            <a:endParaRPr/>
          </a:p>
        </p:txBody>
      </p:sp>
      <p:sp>
        <p:nvSpPr>
          <p:cNvPr id="6" name="Shape 6"/>
          <p:cNvSpPr txBox="1">
            <a:spLocks noGrp="1"/>
          </p:cNvSpPr>
          <p:nvPr>
            <p:ph type="ftr" idx="11"/>
          </p:nvPr>
        </p:nvSpPr>
        <p:spPr>
          <a:xfrm>
            <a:off x="2" y="6658664"/>
            <a:ext cx="4028439" cy="350520"/>
          </a:xfrm>
          <a:prstGeom prst="rect">
            <a:avLst/>
          </a:prstGeom>
          <a:noFill/>
          <a:ln>
            <a:noFill/>
          </a:ln>
        </p:spPr>
        <p:txBody>
          <a:bodyPr lIns="93162" tIns="93162" rIns="93162" bIns="93162" anchor="b"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65887" marR="0" indent="0" algn="l" rtl="0">
              <a:spcBef>
                <a:spcPts val="0"/>
              </a:spcBef>
              <a:defRPr sz="1800" b="0" i="0" u="none" strike="noStrike" cap="none" baseline="0">
                <a:solidFill>
                  <a:schemeClr val="dk1"/>
                </a:solidFill>
                <a:latin typeface="Calibri"/>
                <a:ea typeface="Calibri"/>
                <a:cs typeface="Calibri"/>
                <a:sym typeface="Calibri"/>
              </a:defRPr>
            </a:lvl2pPr>
            <a:lvl3pPr marL="931774" marR="0" indent="0" algn="l" rtl="0">
              <a:spcBef>
                <a:spcPts val="0"/>
              </a:spcBef>
              <a:defRPr sz="1800" b="0" i="0" u="none" strike="noStrike" cap="none" baseline="0">
                <a:solidFill>
                  <a:schemeClr val="dk1"/>
                </a:solidFill>
                <a:latin typeface="Calibri"/>
                <a:ea typeface="Calibri"/>
                <a:cs typeface="Calibri"/>
                <a:sym typeface="Calibri"/>
              </a:defRPr>
            </a:lvl3pPr>
            <a:lvl4pPr marL="1397660" marR="0" indent="0" algn="l" rtl="0">
              <a:spcBef>
                <a:spcPts val="0"/>
              </a:spcBef>
              <a:defRPr sz="1800" b="0" i="0" u="none" strike="noStrike" cap="none" baseline="0">
                <a:solidFill>
                  <a:schemeClr val="dk1"/>
                </a:solidFill>
                <a:latin typeface="Calibri"/>
                <a:ea typeface="Calibri"/>
                <a:cs typeface="Calibri"/>
                <a:sym typeface="Calibri"/>
              </a:defRPr>
            </a:lvl4pPr>
            <a:lvl5pPr marL="1863547" marR="0" indent="0" algn="l" rtl="0">
              <a:spcBef>
                <a:spcPts val="0"/>
              </a:spcBef>
              <a:defRPr sz="1800" b="0" i="0" u="none" strike="noStrike" cap="none" baseline="0">
                <a:solidFill>
                  <a:schemeClr val="dk1"/>
                </a:solidFill>
                <a:latin typeface="Calibri"/>
                <a:ea typeface="Calibri"/>
                <a:cs typeface="Calibri"/>
                <a:sym typeface="Calibri"/>
              </a:defRPr>
            </a:lvl5pPr>
            <a:lvl6pPr marL="2329434" marR="0" indent="0" algn="l" rtl="0">
              <a:spcBef>
                <a:spcPts val="0"/>
              </a:spcBef>
              <a:defRPr sz="1800" b="0" i="0" u="none" strike="noStrike" cap="none" baseline="0">
                <a:solidFill>
                  <a:schemeClr val="dk1"/>
                </a:solidFill>
                <a:latin typeface="Calibri"/>
                <a:ea typeface="Calibri"/>
                <a:cs typeface="Calibri"/>
                <a:sym typeface="Calibri"/>
              </a:defRPr>
            </a:lvl6pPr>
            <a:lvl7pPr marL="2795321" marR="0" indent="0" algn="l" rtl="0">
              <a:spcBef>
                <a:spcPts val="0"/>
              </a:spcBef>
              <a:defRPr sz="1800" b="0" i="0" u="none" strike="noStrike" cap="none" baseline="0">
                <a:solidFill>
                  <a:schemeClr val="dk1"/>
                </a:solidFill>
                <a:latin typeface="Calibri"/>
                <a:ea typeface="Calibri"/>
                <a:cs typeface="Calibri"/>
                <a:sym typeface="Calibri"/>
              </a:defRPr>
            </a:lvl7pPr>
            <a:lvl8pPr marL="3261208" marR="0" indent="0" algn="l" rtl="0">
              <a:spcBef>
                <a:spcPts val="0"/>
              </a:spcBef>
              <a:defRPr sz="1800" b="0" i="0" u="none" strike="noStrike" cap="none" baseline="0">
                <a:solidFill>
                  <a:schemeClr val="dk1"/>
                </a:solidFill>
                <a:latin typeface="Calibri"/>
                <a:ea typeface="Calibri"/>
                <a:cs typeface="Calibri"/>
                <a:sym typeface="Calibri"/>
              </a:defRPr>
            </a:lvl8pPr>
            <a:lvl9pPr marL="3727094"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7" name="Shape 7"/>
          <p:cNvSpPr txBox="1">
            <a:spLocks noGrp="1"/>
          </p:cNvSpPr>
          <p:nvPr>
            <p:ph type="sldNum" idx="12"/>
          </p:nvPr>
        </p:nvSpPr>
        <p:spPr>
          <a:xfrm>
            <a:off x="5265808" y="6658664"/>
            <a:ext cx="4028439" cy="3505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472928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92" name="Shape 92"/>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35087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177" name="Shape 177"/>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47229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193" name="Shape 193"/>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48300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200" name="Shape 200"/>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07762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208" name="Shape 208"/>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81039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216" name="Shape 216"/>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75927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224" name="Shape 224"/>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43376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245" name="Shape 245"/>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30404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257" name="Shape 257"/>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69821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268" name="Shape 268"/>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85109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279" name="Shape 279"/>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30628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107" name="Shape 107"/>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43485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186" name="Shape 186"/>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33780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287" name="Shape 287"/>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62453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296" name="Shape 296"/>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78403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305" name="Shape 305"/>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98448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314" name="Shape 314"/>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21455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323" name="Shape 323"/>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10781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332" name="Shape 332"/>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97267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570" name="Shape 570"/>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88900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77" name="Shape 577"/>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578" name="Shape 578"/>
          <p:cNvSpPr txBox="1">
            <a:spLocks noGrp="1"/>
          </p:cNvSpPr>
          <p:nvPr>
            <p:ph type="sldNum" idx="12"/>
          </p:nvPr>
        </p:nvSpPr>
        <p:spPr>
          <a:xfrm>
            <a:off x="5265808" y="6658664"/>
            <a:ext cx="4028439" cy="350520"/>
          </a:xfrm>
          <a:prstGeom prst="rect">
            <a:avLst/>
          </a:prstGeom>
        </p:spPr>
        <p:txBody>
          <a:bodyPr lIns="93162" tIns="46568" rIns="93162" bIns="46568" anchor="b" anchorCtr="0">
            <a:noAutofit/>
          </a:bodyPr>
          <a:lstStyle/>
          <a:p>
            <a:pPr>
              <a:buClr>
                <a:srgbClr val="000000"/>
              </a:buClr>
              <a:buSzPct val="25000"/>
            </a:pPr>
            <a:fld id="{00000000-1234-1234-1234-123412341234}" type="slidenum">
              <a:rPr lang="en-US"/>
              <a:pPr>
                <a:buClr>
                  <a:srgbClr val="000000"/>
                </a:buClr>
                <a:buSzPct val="25000"/>
              </a:pPr>
              <a:t>29</a:t>
            </a:fld>
            <a:endParaRPr lang="en-US"/>
          </a:p>
        </p:txBody>
      </p:sp>
    </p:spTree>
    <p:extLst>
      <p:ext uri="{BB962C8B-B14F-4D97-AF65-F5344CB8AC3E}">
        <p14:creationId xmlns:p14="http://schemas.microsoft.com/office/powerpoint/2010/main" val="2499114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Shape 584"/>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85" name="Shape 585"/>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586" name="Shape 586"/>
          <p:cNvSpPr txBox="1">
            <a:spLocks noGrp="1"/>
          </p:cNvSpPr>
          <p:nvPr>
            <p:ph type="sldNum" idx="12"/>
          </p:nvPr>
        </p:nvSpPr>
        <p:spPr>
          <a:xfrm>
            <a:off x="5265808" y="6658664"/>
            <a:ext cx="4028439" cy="350520"/>
          </a:xfrm>
          <a:prstGeom prst="rect">
            <a:avLst/>
          </a:prstGeom>
        </p:spPr>
        <p:txBody>
          <a:bodyPr lIns="93162" tIns="46568" rIns="93162" bIns="46568" anchor="b" anchorCtr="0">
            <a:noAutofit/>
          </a:bodyPr>
          <a:lstStyle/>
          <a:p>
            <a:pPr>
              <a:buClr>
                <a:srgbClr val="000000"/>
              </a:buClr>
              <a:buSzPct val="25000"/>
            </a:pPr>
            <a:fld id="{00000000-1234-1234-1234-123412341234}" type="slidenum">
              <a:rPr lang="en-US"/>
              <a:pPr>
                <a:buClr>
                  <a:srgbClr val="000000"/>
                </a:buClr>
                <a:buSzPct val="25000"/>
              </a:pPr>
              <a:t>30</a:t>
            </a:fld>
            <a:endParaRPr lang="en-US"/>
          </a:p>
        </p:txBody>
      </p:sp>
    </p:spTree>
    <p:extLst>
      <p:ext uri="{BB962C8B-B14F-4D97-AF65-F5344CB8AC3E}">
        <p14:creationId xmlns:p14="http://schemas.microsoft.com/office/powerpoint/2010/main" val="2923525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118" name="Shape 118"/>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10761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593" name="Shape 593"/>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74669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3" name="Shape 603"/>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604" name="Shape 604"/>
          <p:cNvSpPr txBox="1">
            <a:spLocks noGrp="1"/>
          </p:cNvSpPr>
          <p:nvPr>
            <p:ph type="sldNum" idx="12"/>
          </p:nvPr>
        </p:nvSpPr>
        <p:spPr>
          <a:xfrm>
            <a:off x="5265808" y="6658664"/>
            <a:ext cx="4028439" cy="350520"/>
          </a:xfrm>
          <a:prstGeom prst="rect">
            <a:avLst/>
          </a:prstGeom>
        </p:spPr>
        <p:txBody>
          <a:bodyPr lIns="93162" tIns="46568" rIns="93162" bIns="46568" anchor="b" anchorCtr="0">
            <a:noAutofit/>
          </a:bodyPr>
          <a:lstStyle/>
          <a:p>
            <a:pPr>
              <a:buClr>
                <a:srgbClr val="000000"/>
              </a:buClr>
              <a:buSzPct val="25000"/>
            </a:pPr>
            <a:fld id="{00000000-1234-1234-1234-123412341234}" type="slidenum">
              <a:rPr lang="en-US"/>
              <a:pPr>
                <a:buClr>
                  <a:srgbClr val="000000"/>
                </a:buClr>
                <a:buSzPct val="25000"/>
              </a:pPr>
              <a:t>32</a:t>
            </a:fld>
            <a:endParaRPr lang="en-US"/>
          </a:p>
        </p:txBody>
      </p:sp>
    </p:spTree>
    <p:extLst>
      <p:ext uri="{BB962C8B-B14F-4D97-AF65-F5344CB8AC3E}">
        <p14:creationId xmlns:p14="http://schemas.microsoft.com/office/powerpoint/2010/main" val="248863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340" name="Shape 340"/>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45097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348" name="Shape 348"/>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33899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356" name="Shape 356"/>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64663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3" name="Shape 363"/>
          <p:cNvSpPr txBox="1">
            <a:spLocks noGrp="1"/>
          </p:cNvSpPr>
          <p:nvPr>
            <p:ph type="body" idx="1"/>
          </p:nvPr>
        </p:nvSpPr>
        <p:spPr>
          <a:xfrm>
            <a:off x="929642" y="3329940"/>
            <a:ext cx="7437119" cy="3154680"/>
          </a:xfrm>
          <a:prstGeom prst="rect">
            <a:avLst/>
          </a:prstGeom>
          <a:noFill/>
          <a:ln>
            <a:noFill/>
          </a:ln>
        </p:spPr>
        <p:txBody>
          <a:bodyPr lIns="93162" tIns="46568" rIns="93162" bIns="46568" anchor="t" anchorCtr="0">
            <a:noAutofit/>
          </a:bodyPr>
          <a:lstStyle/>
          <a:p>
            <a:pPr>
              <a:buSzPct val="25000"/>
            </a:pPr>
            <a:r>
              <a:rPr lang="en-US"/>
              <a:t>Definition of a Lift Plan</a:t>
            </a:r>
          </a:p>
        </p:txBody>
      </p:sp>
      <p:sp>
        <p:nvSpPr>
          <p:cNvPr id="364" name="Shape 364"/>
          <p:cNvSpPr txBox="1">
            <a:spLocks noGrp="1"/>
          </p:cNvSpPr>
          <p:nvPr>
            <p:ph type="sldNum" idx="12"/>
          </p:nvPr>
        </p:nvSpPr>
        <p:spPr>
          <a:xfrm>
            <a:off x="5265808" y="6658664"/>
            <a:ext cx="4028439" cy="3505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37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3177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372" name="Shape 372"/>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79018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384" name="Shape 384"/>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3926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384" name="Shape 384"/>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997291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392" name="Shape 392"/>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65138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126" name="Shape 126"/>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358803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400" name="Shape 400"/>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109643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408" name="Shape 408"/>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18720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416" name="Shape 416"/>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741386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424" name="Shape 424"/>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208535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431" name="Shape 431"/>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503984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438" name="Shape 438"/>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826215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445" name="Shape 445"/>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351917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452" name="Shape 452"/>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274164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460" name="Shape 460"/>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71399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480" name="Shape 480"/>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06139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133" name="Shape 133"/>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842951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490" name="Shape 490"/>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346354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Shape 498"/>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499" name="Shape 499"/>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577648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507" name="Shape 507"/>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763506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514" name="Shape 514"/>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671522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525" name="Shape 525"/>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82152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534" name="Shape 534"/>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717098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Shape 541"/>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542" name="Shape 542"/>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5116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Shape 549"/>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dirty="0"/>
          </a:p>
        </p:txBody>
      </p:sp>
      <p:sp>
        <p:nvSpPr>
          <p:cNvPr id="550" name="Shape 550"/>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734408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5" name="Shape 555"/>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556" name="Shape 556"/>
          <p:cNvSpPr txBox="1">
            <a:spLocks noGrp="1"/>
          </p:cNvSpPr>
          <p:nvPr>
            <p:ph type="sldNum" idx="12"/>
          </p:nvPr>
        </p:nvSpPr>
        <p:spPr>
          <a:xfrm>
            <a:off x="5265808" y="6658664"/>
            <a:ext cx="4028439" cy="350520"/>
          </a:xfrm>
          <a:prstGeom prst="rect">
            <a:avLst/>
          </a:prstGeom>
        </p:spPr>
        <p:txBody>
          <a:bodyPr lIns="93162" tIns="46568" rIns="93162" bIns="46568" anchor="b" anchorCtr="0">
            <a:noAutofit/>
          </a:bodyPr>
          <a:lstStyle/>
          <a:p>
            <a:pPr>
              <a:buClr>
                <a:srgbClr val="000000"/>
              </a:buClr>
              <a:buSzPct val="25000"/>
            </a:pPr>
            <a:fld id="{00000000-1234-1234-1234-123412341234}" type="slidenum">
              <a:rPr lang="en-US"/>
              <a:pPr>
                <a:buClr>
                  <a:srgbClr val="000000"/>
                </a:buClr>
                <a:buSzPct val="25000"/>
              </a:pPr>
              <a:t>60</a:t>
            </a:fld>
            <a:endParaRPr lang="en-US"/>
          </a:p>
        </p:txBody>
      </p:sp>
    </p:spTree>
    <p:extLst>
      <p:ext uri="{BB962C8B-B14F-4D97-AF65-F5344CB8AC3E}">
        <p14:creationId xmlns:p14="http://schemas.microsoft.com/office/powerpoint/2010/main" val="19871231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Shape 562"/>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563" name="Shape 563"/>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01613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141" name="Shape 141"/>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553731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612" name="Shape 612"/>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339035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619" name="Shape 619"/>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750411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629" name="Shape 629"/>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045093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r>
              <a:rPr lang="en-US"/>
              <a:t>Fixed Videos</a:t>
            </a:r>
          </a:p>
        </p:txBody>
      </p:sp>
      <p:sp>
        <p:nvSpPr>
          <p:cNvPr id="636" name="Shape 636"/>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597893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Shape 644"/>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645" name="Shape 645"/>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309476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Shape 651"/>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2" name="Shape 652"/>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653" name="Shape 653"/>
          <p:cNvSpPr txBox="1">
            <a:spLocks noGrp="1"/>
          </p:cNvSpPr>
          <p:nvPr>
            <p:ph type="sldNum" idx="12"/>
          </p:nvPr>
        </p:nvSpPr>
        <p:spPr>
          <a:xfrm>
            <a:off x="5265808" y="6658664"/>
            <a:ext cx="4028439" cy="350520"/>
          </a:xfrm>
          <a:prstGeom prst="rect">
            <a:avLst/>
          </a:prstGeom>
        </p:spPr>
        <p:txBody>
          <a:bodyPr lIns="93162" tIns="46568" rIns="93162" bIns="46568" anchor="b" anchorCtr="0">
            <a:noAutofit/>
          </a:bodyPr>
          <a:lstStyle/>
          <a:p>
            <a:pPr>
              <a:buClr>
                <a:srgbClr val="000000"/>
              </a:buClr>
              <a:buSzPct val="25000"/>
            </a:pPr>
            <a:fld id="{00000000-1234-1234-1234-123412341234}" type="slidenum">
              <a:rPr lang="en-US"/>
              <a:pPr>
                <a:buClr>
                  <a:srgbClr val="000000"/>
                </a:buClr>
                <a:buSzPct val="25000"/>
              </a:pPr>
              <a:t>68</a:t>
            </a:fld>
            <a:endParaRPr lang="en-US"/>
          </a:p>
        </p:txBody>
      </p:sp>
    </p:spTree>
    <p:extLst>
      <p:ext uri="{BB962C8B-B14F-4D97-AF65-F5344CB8AC3E}">
        <p14:creationId xmlns:p14="http://schemas.microsoft.com/office/powerpoint/2010/main" val="20998251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Shape 659"/>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660" name="Shape 660"/>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675217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Shape 668"/>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669" name="Shape 669"/>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56209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Shape 668"/>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669" name="Shape 669"/>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883682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Shape 682"/>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683" name="Shape 683"/>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42001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149" name="Shape 149"/>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551964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Shape 682"/>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683" name="Shape 683"/>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677073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Shape 682"/>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683" name="Shape 683"/>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889007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Shape 717"/>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718" name="Shape 718"/>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292258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Shape 724"/>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25" name="Shape 725"/>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726" name="Shape 726"/>
          <p:cNvSpPr txBox="1">
            <a:spLocks noGrp="1"/>
          </p:cNvSpPr>
          <p:nvPr>
            <p:ph type="sldNum" idx="12"/>
          </p:nvPr>
        </p:nvSpPr>
        <p:spPr>
          <a:xfrm>
            <a:off x="5265808" y="6658664"/>
            <a:ext cx="4028439" cy="350520"/>
          </a:xfrm>
          <a:prstGeom prst="rect">
            <a:avLst/>
          </a:prstGeom>
        </p:spPr>
        <p:txBody>
          <a:bodyPr lIns="93162" tIns="46568" rIns="93162" bIns="46568" anchor="b" anchorCtr="0">
            <a:noAutofit/>
          </a:bodyPr>
          <a:lstStyle/>
          <a:p>
            <a:pPr>
              <a:buClr>
                <a:srgbClr val="000000"/>
              </a:buClr>
              <a:buSzPct val="25000"/>
            </a:pPr>
            <a:fld id="{00000000-1234-1234-1234-123412341234}" type="slidenum">
              <a:rPr lang="en-US"/>
              <a:pPr>
                <a:buClr>
                  <a:srgbClr val="000000"/>
                </a:buClr>
                <a:buSzPct val="25000"/>
              </a:pPr>
              <a:t>78</a:t>
            </a:fld>
            <a:endParaRPr lang="en-US"/>
          </a:p>
        </p:txBody>
      </p:sp>
    </p:spTree>
    <p:extLst>
      <p:ext uri="{BB962C8B-B14F-4D97-AF65-F5344CB8AC3E}">
        <p14:creationId xmlns:p14="http://schemas.microsoft.com/office/powerpoint/2010/main" val="24681214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Shape 732"/>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33" name="Shape 733"/>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734" name="Shape 734"/>
          <p:cNvSpPr txBox="1">
            <a:spLocks noGrp="1"/>
          </p:cNvSpPr>
          <p:nvPr>
            <p:ph type="sldNum" idx="12"/>
          </p:nvPr>
        </p:nvSpPr>
        <p:spPr>
          <a:xfrm>
            <a:off x="5265808" y="6658664"/>
            <a:ext cx="4028439" cy="350520"/>
          </a:xfrm>
          <a:prstGeom prst="rect">
            <a:avLst/>
          </a:prstGeom>
        </p:spPr>
        <p:txBody>
          <a:bodyPr lIns="93162" tIns="46568" rIns="93162" bIns="46568" anchor="b" anchorCtr="0">
            <a:noAutofit/>
          </a:bodyPr>
          <a:lstStyle/>
          <a:p>
            <a:pPr>
              <a:buClr>
                <a:srgbClr val="000000"/>
              </a:buClr>
              <a:buSzPct val="25000"/>
            </a:pPr>
            <a:fld id="{00000000-1234-1234-1234-123412341234}" type="slidenum">
              <a:rPr lang="en-US"/>
              <a:pPr>
                <a:buClr>
                  <a:srgbClr val="000000"/>
                </a:buClr>
                <a:buSzPct val="25000"/>
              </a:pPr>
              <a:t>79</a:t>
            </a:fld>
            <a:endParaRPr lang="en-US"/>
          </a:p>
        </p:txBody>
      </p:sp>
    </p:spTree>
    <p:extLst>
      <p:ext uri="{BB962C8B-B14F-4D97-AF65-F5344CB8AC3E}">
        <p14:creationId xmlns:p14="http://schemas.microsoft.com/office/powerpoint/2010/main" val="20197833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Shape 745"/>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746" name="Shape 746"/>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991077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755" name="Shape 755"/>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6839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157" name="Shape 157"/>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97795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a:p>
        </p:txBody>
      </p:sp>
      <p:sp>
        <p:nvSpPr>
          <p:cNvPr id="168" name="Shape 168"/>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82899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pPr marL="0" marR="0" lvl="0" indent="0" algn="ctr" rtl="0">
              <a:spcBef>
                <a:spcPts val="0"/>
              </a:spcBef>
              <a:buSzPct val="25000"/>
              <a:buNone/>
            </a:pPr>
            <a:fld id="{00000000-1234-1234-1234-123412341234}" type="slidenum">
              <a:rPr lang="en-US" sz="1800" b="0" i="0" u="none" strike="noStrike" cap="none" baseline="0" smtClean="0">
                <a:solidFill>
                  <a:srgbClr val="FFFFFF"/>
                </a:solidFill>
                <a:latin typeface="Calibri"/>
                <a:ea typeface="Calibri"/>
                <a:cs typeface="Calibri"/>
                <a:sym typeface="Calibri"/>
              </a:rPr>
              <a:t>‹#›</a:t>
            </a:fld>
            <a:endParaRPr lang="en-US" sz="1800" b="0" i="0" u="none" strike="noStrike" cap="none" baseline="0">
              <a:solidFill>
                <a:srgbClr val="FFFFFF"/>
              </a:solidFill>
              <a:latin typeface="Calibri"/>
              <a:ea typeface="Calibri"/>
              <a:cs typeface="Calibri"/>
              <a:sym typeface="Calibri"/>
            </a:endParaRPr>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800" b="0" i="0" u="none" strike="noStrike" cap="none" baseline="0" smtClean="0">
                <a:solidFill>
                  <a:srgbClr val="FFFFFF"/>
                </a:solidFill>
                <a:latin typeface="Calibri"/>
                <a:ea typeface="Calibri"/>
                <a:cs typeface="Calibri"/>
                <a:sym typeface="Calibri"/>
              </a:rPr>
              <a:t>‹#›</a:t>
            </a:fld>
            <a:endParaRPr lang="en-US" sz="1800" b="0" i="0" u="none" strike="noStrike" cap="none" baseline="0">
              <a:solidFill>
                <a:srgbClr val="FFFFFF"/>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800" b="0" i="0" u="none" strike="noStrike" cap="none" baseline="0" smtClean="0">
                <a:solidFill>
                  <a:srgbClr val="FFFFFF"/>
                </a:solidFill>
                <a:latin typeface="Calibri"/>
                <a:ea typeface="Calibri"/>
                <a:cs typeface="Calibri"/>
                <a:sym typeface="Calibri"/>
              </a:rPr>
              <a:t>‹#›</a:t>
            </a:fld>
            <a:endParaRPr lang="en-US" sz="1800" b="0" i="0" u="none" strike="noStrike" cap="none" baseline="0">
              <a:solidFill>
                <a:srgbClr val="FFFFFF"/>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800" b="0" i="0" u="none" strike="noStrike" cap="none" baseline="0" smtClean="0">
                <a:solidFill>
                  <a:srgbClr val="FFFFFF"/>
                </a:solidFill>
                <a:latin typeface="Calibri"/>
                <a:ea typeface="Calibri"/>
                <a:cs typeface="Calibri"/>
                <a:sym typeface="Calibri"/>
              </a:rPr>
              <a:t>‹#›</a:t>
            </a:fld>
            <a:endParaRPr lang="en-US" sz="1800" b="0" i="0" u="none" strike="noStrike" cap="none" baseline="0">
              <a:solidFill>
                <a:srgbClr val="FFFFFF"/>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800" b="0" i="0" u="none" strike="noStrike" cap="none" baseline="0" smtClean="0">
                <a:solidFill>
                  <a:srgbClr val="FFFFFF"/>
                </a:solidFill>
                <a:latin typeface="Calibri"/>
                <a:ea typeface="Calibri"/>
                <a:cs typeface="Calibri"/>
                <a:sym typeface="Calibri"/>
              </a:rPr>
              <a:t>‹#›</a:t>
            </a:fld>
            <a:endParaRPr lang="en-US" sz="1800" b="0" i="0" u="none" strike="noStrike" cap="none" baseline="0">
              <a:solidFill>
                <a:srgbClr val="FFFFFF"/>
              </a:solidFill>
              <a:latin typeface="Calibri"/>
              <a:ea typeface="Calibri"/>
              <a:cs typeface="Calibri"/>
              <a:sym typeface="Calibri"/>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800" b="0" i="0" u="none" strike="noStrike" cap="none" baseline="0" smtClean="0">
                <a:solidFill>
                  <a:srgbClr val="FFFFFF"/>
                </a:solidFill>
                <a:latin typeface="Calibri"/>
                <a:ea typeface="Calibri"/>
                <a:cs typeface="Calibri"/>
                <a:sym typeface="Calibri"/>
              </a:rPr>
              <a:t>‹#›</a:t>
            </a:fld>
            <a:endParaRPr lang="en-US" sz="1800" b="0" i="0" u="none" strike="noStrike" cap="none" baseline="0">
              <a:solidFill>
                <a:srgbClr val="FFFFFF"/>
              </a:solidFill>
              <a:latin typeface="Calibri"/>
              <a:ea typeface="Calibri"/>
              <a:cs typeface="Calibri"/>
              <a:sym typeface="Calibri"/>
            </a:endParaRPr>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800" b="0" i="0" u="none" strike="noStrike" cap="none" baseline="0" smtClean="0">
                <a:solidFill>
                  <a:srgbClr val="FFFFFF"/>
                </a:solidFill>
                <a:latin typeface="Calibri"/>
                <a:ea typeface="Calibri"/>
                <a:cs typeface="Calibri"/>
                <a:sym typeface="Calibri"/>
              </a:rPr>
              <a:t>‹#›</a:t>
            </a:fld>
            <a:endParaRPr lang="en-US" sz="1800" b="0" i="0" u="none" strike="noStrike" cap="none" baseline="0">
              <a:solidFill>
                <a:srgbClr val="FFFFFF"/>
              </a:solidFill>
              <a:latin typeface="Calibri"/>
              <a:ea typeface="Calibri"/>
              <a:cs typeface="Calibri"/>
              <a:sym typeface="Calibri"/>
            </a:endParaRPr>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800" b="0" i="0" u="none" strike="noStrike" cap="none" baseline="0" smtClean="0">
                <a:solidFill>
                  <a:srgbClr val="FFFFFF"/>
                </a:solidFill>
                <a:latin typeface="Calibri"/>
                <a:ea typeface="Calibri"/>
                <a:cs typeface="Calibri"/>
                <a:sym typeface="Calibri"/>
              </a:rPr>
              <a:t>‹#›</a:t>
            </a:fld>
            <a:endParaRPr lang="en-US" sz="1800" b="0" i="0" u="none" strike="noStrike" cap="none" baseline="0">
              <a:solidFill>
                <a:srgbClr val="FFFFFF"/>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800" b="0" i="0" u="none" strike="noStrike" cap="none" baseline="0" smtClean="0">
                <a:solidFill>
                  <a:srgbClr val="FFFFFF"/>
                </a:solidFill>
                <a:latin typeface="Calibri"/>
                <a:ea typeface="Calibri"/>
                <a:cs typeface="Calibri"/>
                <a:sym typeface="Calibri"/>
              </a:rPr>
              <a:t>‹#›</a:t>
            </a:fld>
            <a:endParaRPr lang="en-US" sz="1800" b="0" i="0" u="none" strike="noStrike" cap="none" baseline="0">
              <a:solidFill>
                <a:srgbClr val="FFFFFF"/>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800" b="0" i="0" u="none" strike="noStrike" cap="none" baseline="0" smtClean="0">
                <a:solidFill>
                  <a:srgbClr val="FFFFFF"/>
                </a:solidFill>
                <a:latin typeface="Calibri"/>
                <a:ea typeface="Calibri"/>
                <a:cs typeface="Calibri"/>
                <a:sym typeface="Calibri"/>
              </a:rPr>
              <a:t>‹#›</a:t>
            </a:fld>
            <a:endParaRPr lang="en-US" sz="1800" b="0" i="0" u="none" strike="noStrike" cap="none" baseline="0">
              <a:solidFill>
                <a:srgbClr val="FFFFFF"/>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800" b="0" i="0" u="none" strike="noStrike" cap="none" baseline="0" smtClean="0">
                <a:solidFill>
                  <a:srgbClr val="FFFFFF"/>
                </a:solidFill>
                <a:latin typeface="Calibri"/>
                <a:ea typeface="Calibri"/>
                <a:cs typeface="Calibri"/>
                <a:sym typeface="Calibri"/>
              </a:rPr>
              <a:t>‹#›</a:t>
            </a:fld>
            <a:endParaRPr lang="en-US" sz="1800" b="0" i="0" u="none" strike="noStrike" cap="none" baseline="0">
              <a:solidFill>
                <a:srgbClr val="FFFFFF"/>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marL="0" marR="0" lvl="0" indent="0" algn="ctr" rtl="0">
              <a:spcBef>
                <a:spcPts val="0"/>
              </a:spcBef>
              <a:buSzPct val="25000"/>
              <a:buNone/>
            </a:pPr>
            <a:fld id="{00000000-1234-1234-1234-123412341234}" type="slidenum">
              <a:rPr lang="en-US" sz="1800" b="0" i="0" u="none" strike="noStrike" cap="none" baseline="0" smtClean="0">
                <a:solidFill>
                  <a:srgbClr val="FFFFFF"/>
                </a:solidFill>
                <a:latin typeface="Calibri"/>
                <a:ea typeface="Calibri"/>
                <a:cs typeface="Calibri"/>
                <a:sym typeface="Calibri"/>
              </a:rPr>
              <a:t>‹#›</a:t>
            </a:fld>
            <a:endParaRPr lang="en-US" sz="1800" b="0" i="0" u="none" strike="noStrike" cap="none" baseline="0">
              <a:solidFill>
                <a:srgbClr val="FFFFFF"/>
              </a:solidFill>
              <a:latin typeface="Calibri"/>
              <a:ea typeface="Calibri"/>
              <a:cs typeface="Calibri"/>
              <a:sym typeface="Calibri"/>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6.jpg"/><Relationship Id="rId5" Type="http://schemas.openxmlformats.org/officeDocument/2006/relationships/image" Target="../media/image25.png"/><Relationship Id="rId10" Type="http://schemas.openxmlformats.org/officeDocument/2006/relationships/image" Target="../media/image30.jpg"/><Relationship Id="rId4" Type="http://schemas.openxmlformats.org/officeDocument/2006/relationships/image" Target="../media/image24.jpg"/><Relationship Id="rId9"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5.jp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0.jpg"/></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65.jpg"/><Relationship Id="rId4" Type="http://schemas.openxmlformats.org/officeDocument/2006/relationships/image" Target="../media/image64.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88.jpg"/><Relationship Id="rId4" Type="http://schemas.openxmlformats.org/officeDocument/2006/relationships/image" Target="../media/image87.jpg"/></Relationships>
</file>

<file path=ppt/slides/_rels/slide5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93.jpg"/><Relationship Id="rId4" Type="http://schemas.openxmlformats.org/officeDocument/2006/relationships/image" Target="../media/image92.jpg"/></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5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100.jpg"/></Relationships>
</file>

<file path=ppt/slides/_rels/slide5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04.jpg"/><Relationship Id="rId5" Type="http://schemas.openxmlformats.org/officeDocument/2006/relationships/image" Target="../media/image103.jpg"/><Relationship Id="rId4" Type="http://schemas.openxmlformats.org/officeDocument/2006/relationships/image" Target="../media/image102.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5.png"/><Relationship Id="rId4"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10.jp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11.png"/><Relationship Id="rId4" Type="http://schemas.openxmlformats.org/officeDocument/2006/relationships/notesSlide" Target="../notesSlides/notesSlide63.xml"/></Relationships>
</file>

<file path=ppt/slides/_rels/slide6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113.jpg"/></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5.xml"/><Relationship Id="rId1" Type="http://schemas.openxmlformats.org/officeDocument/2006/relationships/slideLayout" Target="../slideLayouts/slideLayout5.xml"/><Relationship Id="rId5" Type="http://schemas.openxmlformats.org/officeDocument/2006/relationships/image" Target="../media/image65.jpg"/><Relationship Id="rId4" Type="http://schemas.openxmlformats.org/officeDocument/2006/relationships/image" Target="../media/image64.jpg"/></Relationships>
</file>

<file path=ppt/slides/_rels/slide8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121.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85"/>
        <p:cNvGrpSpPr/>
        <p:nvPr/>
      </p:nvGrpSpPr>
      <p:grpSpPr>
        <a:xfrm>
          <a:off x="0" y="0"/>
          <a:ext cx="0" cy="0"/>
          <a:chOff x="0" y="0"/>
          <a:chExt cx="0" cy="0"/>
        </a:xfrm>
      </p:grpSpPr>
      <p:pic>
        <p:nvPicPr>
          <p:cNvPr id="86" name="Shape 86"/>
          <p:cNvPicPr preferRelativeResize="0"/>
          <p:nvPr/>
        </p:nvPicPr>
        <p:blipFill rotWithShape="1">
          <a:blip r:embed="rId3">
            <a:alphaModFix/>
          </a:blip>
          <a:srcRect l="7441" t="9143" r="24618" b="25887"/>
          <a:stretch/>
        </p:blipFill>
        <p:spPr>
          <a:xfrm>
            <a:off x="685800" y="1696526"/>
            <a:ext cx="4214003" cy="3045125"/>
          </a:xfrm>
          <a:prstGeom prst="rect">
            <a:avLst/>
          </a:prstGeom>
          <a:noFill/>
          <a:ln w="38100" cap="flat" cmpd="sng">
            <a:solidFill>
              <a:schemeClr val="dk1"/>
            </a:solidFill>
            <a:prstDash val="solid"/>
            <a:round/>
            <a:headEnd type="none" w="med" len="med"/>
            <a:tailEnd type="none" w="med" len="med"/>
          </a:ln>
        </p:spPr>
      </p:pic>
      <p:sp>
        <p:nvSpPr>
          <p:cNvPr id="87" name="Shape 87"/>
          <p:cNvSpPr txBox="1"/>
          <p:nvPr/>
        </p:nvSpPr>
        <p:spPr>
          <a:xfrm>
            <a:off x="655320" y="4968240"/>
            <a:ext cx="7792500" cy="17864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dirty="0">
                <a:solidFill>
                  <a:schemeClr val="dk1"/>
                </a:solidFill>
                <a:latin typeface="Cambria"/>
                <a:ea typeface="Cambria"/>
                <a:cs typeface="Cambria"/>
                <a:sym typeface="Cambria"/>
              </a:rPr>
              <a:t>Presentation</a:t>
            </a:r>
            <a:r>
              <a:rPr lang="en-US" sz="1800" b="1" i="0" u="none" strike="noStrike" cap="none" baseline="0" dirty="0">
                <a:solidFill>
                  <a:schemeClr val="dk1"/>
                </a:solidFill>
                <a:latin typeface="Cambria"/>
                <a:ea typeface="Cambria"/>
                <a:cs typeface="Cambria"/>
                <a:sym typeface="Cambria"/>
              </a:rPr>
              <a:t> By:</a:t>
            </a:r>
          </a:p>
          <a:p>
            <a:pPr marL="0" marR="0" lvl="0" indent="0" algn="l" rtl="0">
              <a:spcBef>
                <a:spcPts val="0"/>
              </a:spcBef>
              <a:buSzPct val="25000"/>
              <a:buNone/>
            </a:pPr>
            <a:r>
              <a:rPr lang="en-US" sz="1800" b="0" i="0" u="none" strike="noStrike" cap="none" baseline="0" dirty="0">
                <a:solidFill>
                  <a:schemeClr val="tx2"/>
                </a:solidFill>
                <a:latin typeface="Cambria"/>
                <a:ea typeface="Cambria"/>
                <a:cs typeface="Cambria"/>
                <a:sym typeface="Cambria"/>
              </a:rPr>
              <a:t>Vincent A </a:t>
            </a:r>
            <a:r>
              <a:rPr lang="en-US" sz="1800" b="0" i="0" u="none" strike="noStrike" cap="none" baseline="0" dirty="0" err="1" smtClean="0">
                <a:solidFill>
                  <a:schemeClr val="tx2"/>
                </a:solidFill>
                <a:latin typeface="Cambria"/>
                <a:ea typeface="Cambria"/>
                <a:cs typeface="Cambria"/>
                <a:sym typeface="Cambria"/>
              </a:rPr>
              <a:t>Siefert</a:t>
            </a:r>
            <a:r>
              <a:rPr lang="en-US" sz="1800" b="0" i="0" u="none" strike="noStrike" cap="none" baseline="0" dirty="0" smtClean="0">
                <a:solidFill>
                  <a:schemeClr val="tx2"/>
                </a:solidFill>
                <a:latin typeface="Cambria"/>
                <a:ea typeface="Cambria"/>
                <a:cs typeface="Cambria"/>
                <a:sym typeface="Cambria"/>
              </a:rPr>
              <a:t>, </a:t>
            </a:r>
            <a:r>
              <a:rPr lang="en-US" sz="1800" b="0" i="0" u="none" strike="noStrike" cap="none" baseline="0" dirty="0">
                <a:solidFill>
                  <a:schemeClr val="tx2"/>
                </a:solidFill>
                <a:latin typeface="Cambria"/>
                <a:ea typeface="Cambria"/>
                <a:cs typeface="Cambria"/>
                <a:sym typeface="Cambria"/>
              </a:rPr>
              <a:t>PE</a:t>
            </a:r>
          </a:p>
          <a:p>
            <a:pPr marL="0" marR="0" lvl="0" indent="0" algn="l" rtl="0">
              <a:spcBef>
                <a:spcPts val="0"/>
              </a:spcBef>
              <a:buSzPct val="25000"/>
              <a:buNone/>
            </a:pPr>
            <a:r>
              <a:rPr lang="en-US" sz="1800" b="0" i="0" u="none" strike="noStrike" cap="none" baseline="0" dirty="0" smtClean="0">
                <a:solidFill>
                  <a:schemeClr val="tx2"/>
                </a:solidFill>
                <a:latin typeface="Cambria"/>
                <a:ea typeface="Cambria"/>
                <a:cs typeface="Cambria"/>
                <a:sym typeface="Cambria"/>
              </a:rPr>
              <a:t>Benjamin Harmon, EIT</a:t>
            </a:r>
          </a:p>
          <a:p>
            <a:pPr marL="0" marR="0" lvl="0" indent="0" algn="l" rtl="0">
              <a:spcBef>
                <a:spcPts val="0"/>
              </a:spcBef>
              <a:buSzPct val="25000"/>
              <a:buNone/>
            </a:pPr>
            <a:r>
              <a:rPr lang="en-US" sz="1800" dirty="0" smtClean="0">
                <a:solidFill>
                  <a:schemeClr val="tx2"/>
                </a:solidFill>
                <a:latin typeface="Cambria"/>
                <a:ea typeface="Cambria"/>
                <a:cs typeface="Cambria"/>
                <a:sym typeface="Cambria"/>
              </a:rPr>
              <a:t>Siefert Associates, LLC</a:t>
            </a:r>
            <a:endParaRPr lang="en-US" sz="1800" b="0" i="0" u="none" strike="noStrike" cap="none" baseline="0" dirty="0">
              <a:solidFill>
                <a:schemeClr val="tx2"/>
              </a:solidFill>
              <a:latin typeface="Cambria"/>
              <a:ea typeface="Cambria"/>
              <a:cs typeface="Cambria"/>
              <a:sym typeface="Cambria"/>
            </a:endParaRPr>
          </a:p>
          <a:p>
            <a:pPr marL="0" marR="0" lvl="0" indent="0" algn="l" rtl="0">
              <a:spcBef>
                <a:spcPts val="0"/>
              </a:spcBef>
              <a:buSzPct val="25000"/>
              <a:buNone/>
            </a:pPr>
            <a:r>
              <a:rPr lang="en-US" sz="1800" b="1" dirty="0" smtClean="0">
                <a:solidFill>
                  <a:schemeClr val="dk1"/>
                </a:solidFill>
                <a:latin typeface="Cambria"/>
                <a:ea typeface="Cambria"/>
                <a:cs typeface="Cambria"/>
                <a:sym typeface="Cambria"/>
              </a:rPr>
              <a:t>ITI Webinar 1.26.16</a:t>
            </a:r>
            <a:endParaRPr lang="en-US" sz="1800" b="1" dirty="0">
              <a:solidFill>
                <a:schemeClr val="dk1"/>
              </a:solidFill>
              <a:latin typeface="Cambria"/>
              <a:ea typeface="Cambria"/>
              <a:cs typeface="Cambria"/>
              <a:sym typeface="Cambria"/>
            </a:endParaRPr>
          </a:p>
          <a:p>
            <a:pPr marL="0" marR="0" lvl="0" indent="0" algn="l" rtl="0">
              <a:spcBef>
                <a:spcPts val="0"/>
              </a:spcBef>
              <a:buSzPct val="25000"/>
              <a:buNone/>
            </a:pPr>
            <a:r>
              <a:rPr lang="en-US" sz="1800" b="0" i="0" u="none" strike="noStrike" cap="none" baseline="0" dirty="0">
                <a:solidFill>
                  <a:schemeClr val="tx2"/>
                </a:solidFill>
                <a:latin typeface="Cambria"/>
                <a:ea typeface="Cambria"/>
                <a:cs typeface="Cambria"/>
                <a:sym typeface="Cambria"/>
              </a:rPr>
              <a:t>In Collaboration With</a:t>
            </a:r>
            <a:r>
              <a:rPr lang="en-US" dirty="0">
                <a:solidFill>
                  <a:schemeClr val="tx2"/>
                </a:solidFill>
              </a:rPr>
              <a:t> </a:t>
            </a:r>
            <a:r>
              <a:rPr lang="en-US" sz="1800" b="0" i="0" u="none" strike="noStrike" cap="none" baseline="0" dirty="0">
                <a:solidFill>
                  <a:schemeClr val="tx2"/>
                </a:solidFill>
                <a:latin typeface="Cambria"/>
                <a:ea typeface="Cambria"/>
                <a:cs typeface="Cambria"/>
                <a:sym typeface="Cambria"/>
              </a:rPr>
              <a:t>Dr. Ahmad </a:t>
            </a:r>
            <a:r>
              <a:rPr lang="en-US" sz="1800" b="0" i="0" u="none" strike="noStrike" cap="none" baseline="0" dirty="0" err="1">
                <a:solidFill>
                  <a:schemeClr val="tx2"/>
                </a:solidFill>
                <a:latin typeface="Cambria"/>
                <a:ea typeface="Cambria"/>
                <a:cs typeface="Cambria"/>
                <a:sym typeface="Cambria"/>
              </a:rPr>
              <a:t>Itani</a:t>
            </a:r>
            <a:r>
              <a:rPr lang="en-US" sz="1800" b="0" i="0" u="none" strike="noStrike" cap="none" baseline="0" dirty="0">
                <a:solidFill>
                  <a:schemeClr val="tx2"/>
                </a:solidFill>
                <a:latin typeface="Cambria"/>
                <a:ea typeface="Cambria"/>
                <a:cs typeface="Cambria"/>
                <a:sym typeface="Cambria"/>
              </a:rPr>
              <a:t> University of Nevada</a:t>
            </a:r>
            <a:r>
              <a:rPr lang="en-US" sz="1800" dirty="0">
                <a:solidFill>
                  <a:schemeClr val="tx2"/>
                </a:solidFill>
                <a:latin typeface="Cambria"/>
                <a:ea typeface="Cambria"/>
                <a:cs typeface="Cambria"/>
                <a:sym typeface="Cambria"/>
              </a:rPr>
              <a:t>-Reno</a:t>
            </a:r>
          </a:p>
        </p:txBody>
      </p:sp>
      <p:sp>
        <p:nvSpPr>
          <p:cNvPr id="88" name="Shape 8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000" b="1" i="0" u="none" strike="noStrike" cap="none" baseline="0" dirty="0">
                <a:solidFill>
                  <a:schemeClr val="bg2"/>
                </a:solidFill>
                <a:effectLst/>
                <a:latin typeface="Cambria"/>
                <a:ea typeface="Cambria"/>
                <a:cs typeface="Cambria"/>
                <a:sym typeface="Cambria"/>
              </a:rPr>
              <a:t>Safe Lifting and Handling of Rebar Cages – Deep Foundations</a:t>
            </a:r>
          </a:p>
        </p:txBody>
      </p:sp>
      <p:pic>
        <p:nvPicPr>
          <p:cNvPr id="89" name="Shape 89"/>
          <p:cNvPicPr preferRelativeResize="0"/>
          <p:nvPr/>
        </p:nvPicPr>
        <p:blipFill rotWithShape="1">
          <a:blip r:embed="rId4">
            <a:alphaModFix/>
          </a:blip>
          <a:srcRect/>
          <a:stretch/>
        </p:blipFill>
        <p:spPr>
          <a:xfrm>
            <a:off x="5257800" y="1696526"/>
            <a:ext cx="3429000" cy="4586903"/>
          </a:xfrm>
          <a:prstGeom prst="rect">
            <a:avLst/>
          </a:prstGeom>
          <a:noFill/>
          <a:ln w="38100" cap="flat" cmpd="sng">
            <a:solidFill>
              <a:schemeClr val="dk1"/>
            </a:solidFill>
            <a:prstDash val="solid"/>
            <a:round/>
            <a:headEnd type="none" w="med" len="med"/>
            <a:tailEnd type="none" w="med" len="med"/>
          </a:ln>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PROBLEM-NOT </a:t>
            </a:r>
            <a:r>
              <a:rPr lang="en-US" sz="4400" b="1" dirty="0" smtClean="0">
                <a:solidFill>
                  <a:schemeClr val="tx1"/>
                </a:solidFill>
                <a:effectLst/>
                <a:latin typeface="Cambria"/>
                <a:ea typeface="Cambria"/>
                <a:cs typeface="Cambria"/>
                <a:sym typeface="Cambria"/>
              </a:rPr>
              <a:t>EASILY </a:t>
            </a:r>
            <a:r>
              <a:rPr lang="en-US" sz="4400" b="1" i="0" u="none" strike="noStrike" cap="none" baseline="0" dirty="0" smtClean="0">
                <a:solidFill>
                  <a:schemeClr val="tx1"/>
                </a:solidFill>
                <a:effectLst/>
                <a:latin typeface="Cambria"/>
                <a:ea typeface="Cambria"/>
                <a:cs typeface="Cambria"/>
                <a:sym typeface="Cambria"/>
              </a:rPr>
              <a:t>SOLVED </a:t>
            </a:r>
            <a:endParaRPr lang="en-US" sz="4400" b="1" i="0" u="none" strike="noStrike" cap="none" baseline="0" dirty="0">
              <a:solidFill>
                <a:schemeClr val="tx1"/>
              </a:solidFill>
              <a:effectLst/>
              <a:latin typeface="Cambria"/>
              <a:ea typeface="Cambria"/>
              <a:cs typeface="Cambria"/>
              <a:sym typeface="Cambria"/>
            </a:endParaRPr>
          </a:p>
        </p:txBody>
      </p:sp>
      <p:sp>
        <p:nvSpPr>
          <p:cNvPr id="171" name="Shape 171"/>
          <p:cNvSpPr txBox="1">
            <a:spLocks noGrp="1"/>
          </p:cNvSpPr>
          <p:nvPr>
            <p:ph idx="1"/>
          </p:nvPr>
        </p:nvSpPr>
        <p:spPr>
          <a:xfrm>
            <a:off x="457200" y="1600200"/>
            <a:ext cx="8686800" cy="4800600"/>
          </a:xfrm>
          <a:prstGeom prst="rect">
            <a:avLst/>
          </a:prstGeom>
          <a:blipFill rotWithShape="1">
            <a:blip r:embed="rId3">
              <a:alphaModFix/>
            </a:blip>
            <a:stretch>
              <a:fillRect t="-761"/>
            </a:stretch>
          </a:blipFill>
          <a:ln>
            <a:noFill/>
          </a:ln>
        </p:spPr>
        <p:txBody>
          <a:bodyPr lIns="91425" tIns="45700" rIns="91425" bIns="45700" anchor="t" anchorCtr="0">
            <a:noAutofit/>
          </a:bodyPr>
          <a:lstStyle/>
          <a:p>
            <a:pPr marL="0" marR="0" lvl="0" indent="0" algn="l" rtl="0">
              <a:spcBef>
                <a:spcPts val="0"/>
              </a:spcBef>
              <a:buNone/>
            </a:pPr>
            <a:r>
              <a:rPr lang="en-US" sz="1800" b="0" i="0" u="none" strike="noStrike" cap="none" baseline="0" dirty="0">
                <a:latin typeface="Cambria"/>
                <a:ea typeface="Cambria"/>
                <a:cs typeface="Cambria"/>
                <a:sym typeface="Cambria"/>
              </a:rPr>
              <a:t>						</a:t>
            </a:r>
          </a:p>
          <a:p>
            <a:pPr marL="0" marR="0" lvl="0" indent="0" algn="l" rtl="0">
              <a:spcBef>
                <a:spcPts val="0"/>
              </a:spcBef>
              <a:buNone/>
            </a:pPr>
            <a:r>
              <a:rPr lang="en-US" sz="1800" dirty="0">
                <a:solidFill>
                  <a:schemeClr val="tx2"/>
                </a:solidFill>
                <a:latin typeface="Cambria"/>
                <a:ea typeface="Cambria"/>
                <a:cs typeface="Cambria"/>
                <a:sym typeface="Cambria"/>
              </a:rPr>
              <a:t>Rebar Impalement #1 cause of Death on Construction Sites (61%)</a:t>
            </a:r>
          </a:p>
          <a:p>
            <a:pPr marL="0" marR="0" lvl="0" indent="0" algn="l" rtl="0">
              <a:spcBef>
                <a:spcPts val="0"/>
              </a:spcBef>
              <a:buNone/>
            </a:pPr>
            <a:r>
              <a:rPr lang="en-US" sz="1800" dirty="0">
                <a:solidFill>
                  <a:schemeClr val="tx2"/>
                </a:solidFill>
                <a:latin typeface="Cambria"/>
                <a:ea typeface="Cambria"/>
                <a:cs typeface="Cambria"/>
                <a:sym typeface="Cambria"/>
              </a:rPr>
              <a:t>Hardhats not able to Protect Workers from Falling Rebar</a:t>
            </a:r>
          </a:p>
          <a:p>
            <a:pPr marL="0" marR="0" lvl="0" indent="0" algn="l" rtl="0">
              <a:spcBef>
                <a:spcPts val="0"/>
              </a:spcBef>
              <a:buNone/>
            </a:pPr>
            <a:endParaRPr dirty="0"/>
          </a:p>
        </p:txBody>
      </p:sp>
      <p:pic>
        <p:nvPicPr>
          <p:cNvPr id="172" name="Shape 172"/>
          <p:cNvPicPr preferRelativeResize="0"/>
          <p:nvPr/>
        </p:nvPicPr>
        <p:blipFill rotWithShape="1">
          <a:blip r:embed="rId4">
            <a:alphaModFix/>
          </a:blip>
          <a:srcRect/>
          <a:stretch/>
        </p:blipFill>
        <p:spPr>
          <a:xfrm>
            <a:off x="591900" y="2582625"/>
            <a:ext cx="8018700" cy="3000300"/>
          </a:xfrm>
          <a:prstGeom prst="rect">
            <a:avLst/>
          </a:prstGeom>
          <a:noFill/>
          <a:ln w="38100" cap="flat" cmpd="sng">
            <a:solidFill>
              <a:schemeClr val="dk1"/>
            </a:solidFill>
            <a:prstDash val="solid"/>
            <a:round/>
            <a:headEnd type="none" w="med" len="med"/>
            <a:tailEnd type="none" w="med" len="med"/>
          </a:ln>
        </p:spPr>
      </p:pic>
      <p:sp>
        <p:nvSpPr>
          <p:cNvPr id="174" name="Shape 174"/>
          <p:cNvSpPr txBox="1"/>
          <p:nvPr/>
        </p:nvSpPr>
        <p:spPr>
          <a:xfrm>
            <a:off x="627574" y="5582925"/>
            <a:ext cx="7983026" cy="512400"/>
          </a:xfrm>
          <a:prstGeom prst="rect">
            <a:avLst/>
          </a:prstGeom>
          <a:noFill/>
          <a:ln>
            <a:noFill/>
          </a:ln>
        </p:spPr>
        <p:txBody>
          <a:bodyPr lIns="91425" tIns="91425" rIns="91425" bIns="91425" anchor="t" anchorCtr="0">
            <a:noAutofit/>
          </a:bodyPr>
          <a:lstStyle/>
          <a:p>
            <a:pPr algn="ctr">
              <a:spcBef>
                <a:spcPts val="0"/>
              </a:spcBef>
              <a:buNone/>
            </a:pPr>
            <a:r>
              <a:rPr lang="en-US" dirty="0">
                <a:solidFill>
                  <a:schemeClr val="tx2"/>
                </a:solidFill>
                <a:latin typeface="Cambria"/>
                <a:ea typeface="Cambria"/>
                <a:cs typeface="Cambria"/>
                <a:sym typeface="Cambria"/>
              </a:rPr>
              <a:t>Funding for Additional Research has not been a priority for Public Agencies - mainly since this Hazard primarily affects Contractor's Employees only and not the General Public!</a:t>
            </a:r>
          </a:p>
        </p:txBody>
      </p:sp>
      <p:sp>
        <p:nvSpPr>
          <p:cNvPr id="7" name="TextBox 6"/>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10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Outline</a:t>
            </a:r>
          </a:p>
        </p:txBody>
      </p:sp>
      <p:sp>
        <p:nvSpPr>
          <p:cNvPr id="189" name="Shape 189"/>
          <p:cNvSpPr txBox="1">
            <a:spLocks noGrp="1"/>
          </p:cNvSpPr>
          <p:nvPr>
            <p:ph idx="1"/>
          </p:nvPr>
        </p:nvSpPr>
        <p:spPr>
          <a:xfrm>
            <a:off x="457200" y="1295400"/>
            <a:ext cx="8229600" cy="4830763"/>
          </a:xfrm>
          <a:prstGeom prst="rect">
            <a:avLst/>
          </a:prstGeom>
          <a:noFill/>
          <a:ln>
            <a:noFill/>
          </a:ln>
        </p:spPr>
        <p:txBody>
          <a:bodyPr lIns="91425" tIns="45700" rIns="91425" bIns="45700" anchor="t" anchorCtr="0">
            <a:noAutofit/>
          </a:bodyPr>
          <a:lstStyle/>
          <a:p>
            <a:pPr marL="342900" marR="0" lvl="0" indent="-228600" algn="l" rtl="0">
              <a:lnSpc>
                <a:spcPct val="80000"/>
              </a:lnSpc>
              <a:spcBef>
                <a:spcPts val="0"/>
              </a:spcBef>
              <a:buClr>
                <a:srgbClr val="630102"/>
              </a:buClr>
              <a:buSzPct val="100749"/>
              <a:buFont typeface="Arial"/>
              <a:buChar char="•"/>
            </a:pPr>
            <a:r>
              <a:rPr lang="en-US" sz="2015" b="1" i="0" u="none" strike="noStrike" cap="none" baseline="0" dirty="0">
                <a:solidFill>
                  <a:schemeClr val="tx1"/>
                </a:solidFill>
                <a:latin typeface="Cambria"/>
                <a:ea typeface="Cambria"/>
                <a:cs typeface="Cambria"/>
                <a:sym typeface="Cambria"/>
              </a:rPr>
              <a:t>Preface-Danger that Surrounds our </a:t>
            </a:r>
            <a:r>
              <a:rPr lang="en-US" sz="2015" b="1" i="0" u="none" strike="noStrike" cap="none" baseline="0" dirty="0" smtClean="0">
                <a:solidFill>
                  <a:schemeClr val="tx1"/>
                </a:solidFill>
                <a:latin typeface="Cambria"/>
                <a:ea typeface="Cambria"/>
                <a:cs typeface="Cambria"/>
                <a:sym typeface="Cambria"/>
              </a:rPr>
              <a:t>Jobsites</a:t>
            </a:r>
          </a:p>
          <a:p>
            <a:pPr lvl="1" indent="-228600">
              <a:lnSpc>
                <a:spcPct val="80000"/>
              </a:lnSpc>
              <a:spcBef>
                <a:spcPts val="0"/>
              </a:spcBef>
              <a:buClr>
                <a:schemeClr val="bg1">
                  <a:lumMod val="50000"/>
                </a:schemeClr>
              </a:buClr>
              <a:buSzPct val="100749"/>
              <a:buFont typeface="Arial"/>
              <a:buChar char="•"/>
            </a:pPr>
            <a:r>
              <a:rPr lang="en-US" sz="2015" dirty="0" smtClean="0">
                <a:solidFill>
                  <a:schemeClr val="tx2"/>
                </a:solidFill>
                <a:latin typeface="Cambria"/>
                <a:ea typeface="Cambria"/>
                <a:cs typeface="Cambria"/>
                <a:sym typeface="Cambria"/>
              </a:rPr>
              <a:t>Previous </a:t>
            </a:r>
            <a:r>
              <a:rPr lang="en-US" sz="2015" dirty="0">
                <a:solidFill>
                  <a:schemeClr val="tx2"/>
                </a:solidFill>
                <a:latin typeface="Cambria"/>
                <a:ea typeface="Cambria"/>
                <a:cs typeface="Cambria"/>
                <a:sym typeface="Cambria"/>
              </a:rPr>
              <a:t>Slides</a:t>
            </a:r>
          </a:p>
          <a:p>
            <a:pPr marL="342900" marR="0" lvl="0" indent="-228600" algn="l" rtl="0">
              <a:lnSpc>
                <a:spcPct val="80000"/>
              </a:lnSpc>
              <a:spcBef>
                <a:spcPts val="403"/>
              </a:spcBef>
              <a:buClr>
                <a:srgbClr val="630102"/>
              </a:buClr>
              <a:buSzPct val="100749"/>
              <a:buFont typeface="Arial"/>
              <a:buChar char="•"/>
            </a:pPr>
            <a:r>
              <a:rPr lang="en-US" sz="2015" b="1" dirty="0">
                <a:solidFill>
                  <a:schemeClr val="tx1"/>
                </a:solidFill>
                <a:latin typeface="Cambria"/>
                <a:ea typeface="Cambria"/>
                <a:cs typeface="Cambria"/>
                <a:sym typeface="Cambria"/>
              </a:rPr>
              <a:t>Anatomy of a Rebar Cage</a:t>
            </a:r>
          </a:p>
          <a:p>
            <a:pPr marL="342900" marR="0" lvl="0" indent="-228600" algn="l" rtl="0">
              <a:lnSpc>
                <a:spcPct val="80000"/>
              </a:lnSpc>
              <a:spcBef>
                <a:spcPts val="403"/>
              </a:spcBef>
              <a:buClr>
                <a:srgbClr val="630102"/>
              </a:buClr>
              <a:buSzPct val="100749"/>
              <a:buFont typeface="Arial"/>
              <a:buChar char="•"/>
            </a:pPr>
            <a:r>
              <a:rPr lang="en-US" sz="2015" b="1" i="0" u="none" strike="noStrike" cap="none" baseline="0" dirty="0">
                <a:solidFill>
                  <a:schemeClr val="tx1"/>
                </a:solidFill>
                <a:latin typeface="Cambria"/>
                <a:ea typeface="Cambria"/>
                <a:cs typeface="Cambria"/>
                <a:sym typeface="Cambria"/>
              </a:rPr>
              <a:t>General </a:t>
            </a:r>
            <a:r>
              <a:rPr lang="en-US" sz="2015" b="1" i="0" u="none" strike="noStrike" cap="none" baseline="0" dirty="0" smtClean="0">
                <a:solidFill>
                  <a:schemeClr val="tx1"/>
                </a:solidFill>
                <a:latin typeface="Cambria"/>
                <a:ea typeface="Cambria"/>
                <a:cs typeface="Cambria"/>
                <a:sym typeface="Cambria"/>
              </a:rPr>
              <a:t>Crane and Rigging Practices</a:t>
            </a:r>
            <a:endParaRPr lang="en-US" sz="2015" b="1" i="0" u="none" strike="noStrike" cap="none" baseline="0" dirty="0">
              <a:solidFill>
                <a:schemeClr val="tx1"/>
              </a:solidFill>
              <a:latin typeface="Cambria"/>
              <a:ea typeface="Cambria"/>
              <a:cs typeface="Cambria"/>
              <a:sym typeface="Cambria"/>
            </a:endParaRPr>
          </a:p>
          <a:p>
            <a:pPr marL="640080" marR="0" lvl="1" indent="-233680" algn="l" rtl="0">
              <a:lnSpc>
                <a:spcPct val="80000"/>
              </a:lnSpc>
              <a:spcBef>
                <a:spcPts val="403"/>
              </a:spcBef>
              <a:buClr>
                <a:schemeClr val="tx2"/>
              </a:buClr>
              <a:buSzPct val="100749"/>
              <a:buFont typeface="Arial"/>
              <a:buChar char="•"/>
            </a:pPr>
            <a:r>
              <a:rPr lang="en-US" sz="2015" b="0" i="0" u="none" strike="noStrike" cap="none" baseline="0" dirty="0">
                <a:solidFill>
                  <a:schemeClr val="tx2"/>
                </a:solidFill>
                <a:latin typeface="Cambria"/>
                <a:ea typeface="Cambria"/>
                <a:cs typeface="Cambria"/>
                <a:sym typeface="Cambria"/>
              </a:rPr>
              <a:t>Single Crane, Two Cranes, Tilt </a:t>
            </a:r>
            <a:r>
              <a:rPr lang="en-US" sz="2015" b="0" i="0" u="none" strike="noStrike" cap="none" baseline="0" dirty="0" smtClean="0">
                <a:solidFill>
                  <a:schemeClr val="tx2"/>
                </a:solidFill>
                <a:latin typeface="Cambria"/>
                <a:ea typeface="Cambria"/>
                <a:cs typeface="Cambria"/>
                <a:sym typeface="Cambria"/>
              </a:rPr>
              <a:t>Table</a:t>
            </a:r>
          </a:p>
          <a:p>
            <a:pPr marL="640080" marR="0" lvl="1" indent="-233680" algn="l" rtl="0">
              <a:lnSpc>
                <a:spcPct val="80000"/>
              </a:lnSpc>
              <a:spcBef>
                <a:spcPts val="403"/>
              </a:spcBef>
              <a:buClr>
                <a:schemeClr val="tx2"/>
              </a:buClr>
              <a:buSzPct val="100749"/>
              <a:buFont typeface="Arial"/>
              <a:buChar char="•"/>
            </a:pPr>
            <a:r>
              <a:rPr lang="en-US" sz="2015" dirty="0" smtClean="0">
                <a:solidFill>
                  <a:schemeClr val="tx2"/>
                </a:solidFill>
                <a:latin typeface="Cambria"/>
                <a:ea typeface="Cambria"/>
                <a:cs typeface="Cambria"/>
                <a:sym typeface="Cambria"/>
              </a:rPr>
              <a:t>Handling, Upending</a:t>
            </a:r>
            <a:r>
              <a:rPr lang="en-US" sz="2015" b="0" i="0" u="none" strike="noStrike" cap="none" baseline="0" dirty="0" smtClean="0">
                <a:solidFill>
                  <a:schemeClr val="tx2"/>
                </a:solidFill>
                <a:latin typeface="Cambria"/>
                <a:ea typeface="Cambria"/>
                <a:cs typeface="Cambria"/>
                <a:sym typeface="Cambria"/>
              </a:rPr>
              <a:t> and Final Vertical</a:t>
            </a:r>
            <a:r>
              <a:rPr lang="en-US" sz="2015" b="0" i="0" u="none" strike="noStrike" cap="none" dirty="0" smtClean="0">
                <a:solidFill>
                  <a:schemeClr val="tx2"/>
                </a:solidFill>
                <a:latin typeface="Cambria"/>
                <a:ea typeface="Cambria"/>
                <a:cs typeface="Cambria"/>
                <a:sym typeface="Cambria"/>
              </a:rPr>
              <a:t> </a:t>
            </a:r>
            <a:r>
              <a:rPr lang="en-US" sz="2015" b="0" i="0" u="none" strike="noStrike" cap="none" baseline="0" dirty="0" smtClean="0">
                <a:solidFill>
                  <a:schemeClr val="tx2"/>
                </a:solidFill>
                <a:latin typeface="Cambria"/>
                <a:ea typeface="Cambria"/>
                <a:cs typeface="Cambria"/>
                <a:sym typeface="Cambria"/>
              </a:rPr>
              <a:t>Lift</a:t>
            </a:r>
            <a:endParaRPr lang="en-US" sz="2015" b="0" i="0" u="none" strike="noStrike" cap="none" baseline="0" dirty="0">
              <a:solidFill>
                <a:schemeClr val="tx2"/>
              </a:solidFill>
              <a:latin typeface="Cambria"/>
              <a:ea typeface="Cambria"/>
              <a:cs typeface="Cambria"/>
              <a:sym typeface="Cambria"/>
            </a:endParaRPr>
          </a:p>
          <a:p>
            <a:pPr marL="342900" marR="0" lvl="0" indent="-228600" algn="l" rtl="0">
              <a:lnSpc>
                <a:spcPct val="80000"/>
              </a:lnSpc>
              <a:spcBef>
                <a:spcPts val="403"/>
              </a:spcBef>
              <a:buClr>
                <a:srgbClr val="630102"/>
              </a:buClr>
              <a:buSzPct val="100749"/>
              <a:buFont typeface="Arial"/>
              <a:buChar char="•"/>
            </a:pPr>
            <a:r>
              <a:rPr lang="en-US" sz="2015" b="1" i="0" u="none" strike="noStrike" cap="none" baseline="0" dirty="0">
                <a:solidFill>
                  <a:schemeClr val="tx1"/>
                </a:solidFill>
                <a:latin typeface="Cambria"/>
                <a:ea typeface="Cambria"/>
                <a:cs typeface="Cambria"/>
                <a:sym typeface="Cambria"/>
              </a:rPr>
              <a:t>Construction Engineering Challenges</a:t>
            </a:r>
          </a:p>
          <a:p>
            <a:pPr indent="-228600">
              <a:lnSpc>
                <a:spcPct val="80000"/>
              </a:lnSpc>
              <a:spcBef>
                <a:spcPts val="403"/>
              </a:spcBef>
              <a:buClr>
                <a:srgbClr val="630102"/>
              </a:buClr>
              <a:buSzPct val="100749"/>
              <a:buFont typeface="Arial"/>
              <a:buChar char="•"/>
            </a:pPr>
            <a:r>
              <a:rPr lang="en-US" sz="2015" b="1" dirty="0" smtClean="0">
                <a:solidFill>
                  <a:schemeClr val="tx1"/>
                </a:solidFill>
                <a:latin typeface="Cambria"/>
                <a:ea typeface="Cambria"/>
                <a:cs typeface="Cambria"/>
                <a:sym typeface="Cambria"/>
              </a:rPr>
              <a:t>Brief Intermission</a:t>
            </a:r>
            <a:endParaRPr lang="en-US" sz="2015" b="1" dirty="0">
              <a:solidFill>
                <a:schemeClr val="tx1"/>
              </a:solidFill>
              <a:latin typeface="Cambria"/>
              <a:ea typeface="Cambria"/>
              <a:cs typeface="Cambria"/>
              <a:sym typeface="Cambria"/>
            </a:endParaRPr>
          </a:p>
          <a:p>
            <a:pPr marL="342900" marR="0" lvl="0" indent="-228600" algn="l" rtl="0">
              <a:lnSpc>
                <a:spcPct val="80000"/>
              </a:lnSpc>
              <a:spcBef>
                <a:spcPts val="403"/>
              </a:spcBef>
              <a:buClr>
                <a:srgbClr val="630102"/>
              </a:buClr>
              <a:buSzPct val="100749"/>
              <a:buFont typeface="Arial"/>
              <a:buChar char="•"/>
            </a:pPr>
            <a:r>
              <a:rPr lang="en-US" sz="2015" b="1" i="0" u="none" strike="noStrike" cap="none" baseline="0" dirty="0" smtClean="0">
                <a:solidFill>
                  <a:schemeClr val="tx1"/>
                </a:solidFill>
                <a:latin typeface="Cambria"/>
                <a:ea typeface="Cambria"/>
                <a:cs typeface="Cambria"/>
                <a:sym typeface="Cambria"/>
              </a:rPr>
              <a:t>Most </a:t>
            </a:r>
            <a:r>
              <a:rPr lang="en-US" sz="2015" b="1" i="0" u="none" strike="noStrike" cap="none" baseline="0" dirty="0">
                <a:solidFill>
                  <a:schemeClr val="tx1"/>
                </a:solidFill>
                <a:latin typeface="Cambria"/>
                <a:ea typeface="Cambria"/>
                <a:cs typeface="Cambria"/>
                <a:sym typeface="Cambria"/>
              </a:rPr>
              <a:t>Recent Research </a:t>
            </a:r>
            <a:r>
              <a:rPr lang="en-US" sz="2015" b="1" i="0" u="none" strike="noStrike" cap="none" baseline="0" dirty="0" smtClean="0">
                <a:solidFill>
                  <a:schemeClr val="tx1"/>
                </a:solidFill>
                <a:latin typeface="Cambria"/>
                <a:ea typeface="Cambria"/>
                <a:cs typeface="Cambria"/>
                <a:sym typeface="Cambria"/>
              </a:rPr>
              <a:t>Findings</a:t>
            </a:r>
          </a:p>
          <a:p>
            <a:pPr marL="342900" marR="0" lvl="0" indent="-228600" algn="l" rtl="0">
              <a:lnSpc>
                <a:spcPct val="80000"/>
              </a:lnSpc>
              <a:spcBef>
                <a:spcPts val="403"/>
              </a:spcBef>
              <a:buClr>
                <a:srgbClr val="630102"/>
              </a:buClr>
              <a:buSzPct val="100749"/>
              <a:buFont typeface="Arial"/>
              <a:buChar char="•"/>
            </a:pPr>
            <a:r>
              <a:rPr lang="en-US" sz="2015" b="1" dirty="0" smtClean="0">
                <a:solidFill>
                  <a:schemeClr val="tx1"/>
                </a:solidFill>
                <a:latin typeface="Cambria"/>
                <a:ea typeface="Cambria"/>
                <a:cs typeface="Cambria"/>
                <a:sym typeface="Cambria"/>
              </a:rPr>
              <a:t>Current Trends in the Field</a:t>
            </a:r>
            <a:endParaRPr lang="en-US" sz="2015" b="1" i="0" u="none" strike="noStrike" cap="none" baseline="0" dirty="0" smtClean="0">
              <a:solidFill>
                <a:schemeClr val="tx1"/>
              </a:solidFill>
              <a:latin typeface="Cambria"/>
              <a:ea typeface="Cambria"/>
              <a:cs typeface="Cambria"/>
              <a:sym typeface="Cambria"/>
            </a:endParaRPr>
          </a:p>
          <a:p>
            <a:pPr lvl="0" indent="-228600">
              <a:lnSpc>
                <a:spcPct val="80000"/>
              </a:lnSpc>
              <a:spcBef>
                <a:spcPts val="403"/>
              </a:spcBef>
              <a:buClr>
                <a:srgbClr val="630102"/>
              </a:buClr>
              <a:buSzPct val="100749"/>
              <a:buFont typeface="Arial"/>
              <a:buChar char="•"/>
            </a:pPr>
            <a:r>
              <a:rPr lang="en-US" sz="2015" b="1" dirty="0" smtClean="0">
                <a:solidFill>
                  <a:schemeClr val="tx1"/>
                </a:solidFill>
                <a:latin typeface="Cambria"/>
                <a:ea typeface="Cambria"/>
                <a:cs typeface="Cambria"/>
                <a:sym typeface="Cambria"/>
              </a:rPr>
              <a:t>Best Practices for the Four Main Players</a:t>
            </a:r>
            <a:endParaRPr lang="en-US" sz="2015" b="1" dirty="0">
              <a:solidFill>
                <a:schemeClr val="tx1"/>
              </a:solidFill>
              <a:latin typeface="Cambria"/>
              <a:ea typeface="Cambria"/>
              <a:cs typeface="Cambria"/>
              <a:sym typeface="Cambria"/>
            </a:endParaRPr>
          </a:p>
          <a:p>
            <a:pPr marL="868680" lvl="1" indent="-462280">
              <a:lnSpc>
                <a:spcPct val="80000"/>
              </a:lnSpc>
              <a:spcBef>
                <a:spcPts val="403"/>
              </a:spcBef>
              <a:buClr>
                <a:schemeClr val="tx2"/>
              </a:buClr>
              <a:buSzPct val="100749"/>
              <a:buFont typeface="+mj-lt"/>
              <a:buAutoNum type="arabicPeriod"/>
            </a:pPr>
            <a:r>
              <a:rPr lang="en-US" sz="2015" dirty="0" smtClean="0">
                <a:solidFill>
                  <a:schemeClr val="tx2"/>
                </a:solidFill>
                <a:latin typeface="Cambria"/>
                <a:ea typeface="Cambria"/>
                <a:cs typeface="Cambria"/>
                <a:sym typeface="Cambria"/>
              </a:rPr>
              <a:t>Permanent Design Engineer</a:t>
            </a:r>
            <a:endParaRPr lang="en-US" sz="2015" dirty="0">
              <a:solidFill>
                <a:schemeClr val="tx2"/>
              </a:solidFill>
              <a:latin typeface="Cambria"/>
              <a:ea typeface="Cambria"/>
              <a:cs typeface="Cambria"/>
              <a:sym typeface="Cambria"/>
            </a:endParaRPr>
          </a:p>
          <a:p>
            <a:pPr marL="868680" lvl="1" indent="-462280">
              <a:lnSpc>
                <a:spcPct val="80000"/>
              </a:lnSpc>
              <a:spcBef>
                <a:spcPts val="403"/>
              </a:spcBef>
              <a:buClr>
                <a:schemeClr val="tx2"/>
              </a:buClr>
              <a:buSzPct val="100749"/>
              <a:buFont typeface="+mj-lt"/>
              <a:buAutoNum type="arabicPeriod"/>
            </a:pPr>
            <a:r>
              <a:rPr lang="en-US" sz="2015" dirty="0" smtClean="0">
                <a:solidFill>
                  <a:schemeClr val="tx2"/>
                </a:solidFill>
                <a:latin typeface="Cambria"/>
                <a:ea typeface="Cambria"/>
                <a:cs typeface="Cambria"/>
                <a:sym typeface="Cambria"/>
              </a:rPr>
              <a:t>Contractors</a:t>
            </a:r>
            <a:endParaRPr lang="en-US" sz="2015" dirty="0">
              <a:solidFill>
                <a:schemeClr val="tx2"/>
              </a:solidFill>
              <a:latin typeface="Cambria"/>
              <a:ea typeface="Cambria"/>
              <a:cs typeface="Cambria"/>
              <a:sym typeface="Cambria"/>
            </a:endParaRPr>
          </a:p>
          <a:p>
            <a:pPr marL="868680" lvl="1" indent="-462280">
              <a:lnSpc>
                <a:spcPct val="80000"/>
              </a:lnSpc>
              <a:spcBef>
                <a:spcPts val="403"/>
              </a:spcBef>
              <a:buClr>
                <a:schemeClr val="tx2"/>
              </a:buClr>
              <a:buSzPct val="100749"/>
              <a:buFont typeface="+mj-lt"/>
              <a:buAutoNum type="arabicPeriod"/>
            </a:pPr>
            <a:r>
              <a:rPr lang="en-US" sz="2015" dirty="0" smtClean="0">
                <a:solidFill>
                  <a:schemeClr val="tx2"/>
                </a:solidFill>
                <a:latin typeface="Cambria"/>
                <a:ea typeface="Cambria"/>
                <a:cs typeface="Cambria"/>
                <a:sym typeface="Cambria"/>
              </a:rPr>
              <a:t>Construction Engineer</a:t>
            </a:r>
            <a:endParaRPr lang="en-US" sz="2015" dirty="0">
              <a:solidFill>
                <a:schemeClr val="tx2"/>
              </a:solidFill>
              <a:latin typeface="Cambria"/>
              <a:ea typeface="Cambria"/>
              <a:cs typeface="Cambria"/>
              <a:sym typeface="Cambria"/>
            </a:endParaRPr>
          </a:p>
          <a:p>
            <a:pPr marL="868680" lvl="1" indent="-462280">
              <a:lnSpc>
                <a:spcPct val="80000"/>
              </a:lnSpc>
              <a:spcBef>
                <a:spcPts val="403"/>
              </a:spcBef>
              <a:buClr>
                <a:schemeClr val="tx2"/>
              </a:buClr>
              <a:buSzPct val="100749"/>
              <a:buFont typeface="+mj-lt"/>
              <a:buAutoNum type="arabicPeriod"/>
            </a:pPr>
            <a:r>
              <a:rPr lang="en-US" sz="2015" dirty="0" smtClean="0">
                <a:solidFill>
                  <a:schemeClr val="tx2"/>
                </a:solidFill>
                <a:latin typeface="Cambria"/>
                <a:ea typeface="Cambria"/>
                <a:cs typeface="Cambria"/>
                <a:sym typeface="Cambria"/>
              </a:rPr>
              <a:t>Fabricator / Erector</a:t>
            </a:r>
            <a:endParaRPr lang="en-US" sz="2015" dirty="0">
              <a:solidFill>
                <a:schemeClr val="tx2"/>
              </a:solidFill>
              <a:latin typeface="Cambria"/>
              <a:ea typeface="Cambria"/>
              <a:cs typeface="Cambria"/>
              <a:sym typeface="Cambria"/>
            </a:endParaRPr>
          </a:p>
          <a:p>
            <a:pPr lvl="0" indent="-228600">
              <a:lnSpc>
                <a:spcPct val="80000"/>
              </a:lnSpc>
              <a:spcBef>
                <a:spcPts val="403"/>
              </a:spcBef>
              <a:buClr>
                <a:srgbClr val="630102"/>
              </a:buClr>
              <a:buSzPct val="100749"/>
              <a:buFont typeface="Arial"/>
              <a:buChar char="•"/>
            </a:pPr>
            <a:r>
              <a:rPr lang="en-US" sz="2015" b="1" dirty="0" smtClean="0">
                <a:solidFill>
                  <a:schemeClr val="tx1"/>
                </a:solidFill>
                <a:latin typeface="Cambria"/>
                <a:ea typeface="Cambria"/>
                <a:cs typeface="Cambria"/>
                <a:sym typeface="Cambria"/>
              </a:rPr>
              <a:t>Recommendations</a:t>
            </a:r>
            <a:endParaRPr lang="en-US" sz="2015" b="1" dirty="0">
              <a:solidFill>
                <a:schemeClr val="tx1"/>
              </a:solidFill>
              <a:latin typeface="Cambria"/>
              <a:ea typeface="Cambria"/>
              <a:cs typeface="Cambria"/>
              <a:sym typeface="Cambria"/>
            </a:endParaRPr>
          </a:p>
          <a:p>
            <a:pPr marL="868680" marR="0" lvl="1" indent="-462280" algn="l" rtl="0">
              <a:lnSpc>
                <a:spcPct val="80000"/>
              </a:lnSpc>
              <a:spcBef>
                <a:spcPts val="403"/>
              </a:spcBef>
              <a:buClr>
                <a:schemeClr val="tx2"/>
              </a:buClr>
              <a:buSzPct val="100749"/>
              <a:buFont typeface="Cambria"/>
              <a:buAutoNum type="arabicPeriod"/>
            </a:pPr>
            <a:endParaRPr lang="en-US" sz="2015" b="0" i="0" u="none" strike="noStrike" cap="none" baseline="0" dirty="0">
              <a:solidFill>
                <a:schemeClr val="tx2"/>
              </a:solidFill>
              <a:latin typeface="Cambria"/>
              <a:ea typeface="Cambria"/>
              <a:cs typeface="Cambria"/>
              <a:sym typeface="Cambria"/>
            </a:endParaRPr>
          </a:p>
          <a:p>
            <a:pPr marL="342900" marR="0" lvl="0" indent="-120332" algn="l" rtl="0">
              <a:lnSpc>
                <a:spcPct val="80000"/>
              </a:lnSpc>
              <a:spcBef>
                <a:spcPts val="341"/>
              </a:spcBef>
              <a:buClr>
                <a:schemeClr val="accent1"/>
              </a:buClr>
              <a:buFont typeface="Arial"/>
              <a:buNone/>
            </a:pPr>
            <a:endParaRPr sz="1704" b="0" i="0" u="none" strike="noStrike" cap="none" baseline="0" dirty="0">
              <a:solidFill>
                <a:schemeClr val="dk1"/>
              </a:solidFill>
              <a:latin typeface="Calibri"/>
              <a:ea typeface="Calibri"/>
              <a:cs typeface="Calibri"/>
              <a:sym typeface="Calibri"/>
            </a:endParaRPr>
          </a:p>
          <a:p>
            <a:pPr marL="342900" marR="0" lvl="0" indent="-120332" algn="l" rtl="0">
              <a:lnSpc>
                <a:spcPct val="80000"/>
              </a:lnSpc>
              <a:spcBef>
                <a:spcPts val="341"/>
              </a:spcBef>
              <a:buClr>
                <a:schemeClr val="accent1"/>
              </a:buClr>
              <a:buFont typeface="Arial"/>
              <a:buNone/>
            </a:pPr>
            <a:endParaRPr sz="1704" b="0" i="0" u="none" strike="noStrike" cap="none" baseline="0" dirty="0">
              <a:solidFill>
                <a:schemeClr val="dk1"/>
              </a:solidFill>
              <a:latin typeface="Calibri"/>
              <a:ea typeface="Calibri"/>
              <a:cs typeface="Calibri"/>
              <a:sym typeface="Calibri"/>
            </a:endParaRPr>
          </a:p>
          <a:p>
            <a:pPr marL="411480" marR="0" lvl="1" indent="-5080" algn="l" rtl="0">
              <a:lnSpc>
                <a:spcPct val="80000"/>
              </a:lnSpc>
              <a:spcBef>
                <a:spcPts val="310"/>
              </a:spcBef>
              <a:buClr>
                <a:schemeClr val="accent2"/>
              </a:buClr>
              <a:buSzPct val="25000"/>
              <a:buFont typeface="Arial"/>
              <a:buNone/>
            </a:pPr>
            <a:r>
              <a:rPr lang="en-US" sz="1550" b="0" i="0" u="none" strike="noStrike" cap="none" baseline="0" dirty="0">
                <a:solidFill>
                  <a:schemeClr val="dk1"/>
                </a:solidFill>
                <a:latin typeface="Calibri"/>
                <a:ea typeface="Calibri"/>
                <a:cs typeface="Calibri"/>
                <a:sym typeface="Calibri"/>
              </a:rPr>
              <a:t>		</a:t>
            </a:r>
          </a:p>
          <a:p>
            <a:pPr marL="342900" marR="0" lvl="0" indent="-120332" algn="l" rtl="0">
              <a:lnSpc>
                <a:spcPct val="80000"/>
              </a:lnSpc>
              <a:spcBef>
                <a:spcPts val="341"/>
              </a:spcBef>
              <a:buClr>
                <a:schemeClr val="accent1"/>
              </a:buClr>
              <a:buFont typeface="Arial"/>
              <a:buNone/>
            </a:pPr>
            <a:endParaRPr sz="1704" b="0" i="0" u="none" strike="noStrike" cap="none" baseline="0" dirty="0">
              <a:solidFill>
                <a:schemeClr val="dk1"/>
              </a:solidFill>
              <a:latin typeface="Calibri"/>
              <a:ea typeface="Calibri"/>
              <a:cs typeface="Calibri"/>
              <a:sym typeface="Calibri"/>
            </a:endParaRPr>
          </a:p>
          <a:p>
            <a:pPr marL="342900" marR="0" lvl="0" indent="-120332" algn="l" rtl="0">
              <a:lnSpc>
                <a:spcPct val="80000"/>
              </a:lnSpc>
              <a:spcBef>
                <a:spcPts val="341"/>
              </a:spcBef>
              <a:buClr>
                <a:schemeClr val="accent1"/>
              </a:buClr>
              <a:buFont typeface="Arial"/>
              <a:buNone/>
            </a:pPr>
            <a:endParaRPr sz="1704" b="0" i="0" u="none" strike="noStrike" cap="none" baseline="0" dirty="0">
              <a:solidFill>
                <a:schemeClr val="dk1"/>
              </a:solidFill>
              <a:latin typeface="Calibri"/>
              <a:ea typeface="Calibri"/>
              <a:cs typeface="Calibri"/>
              <a:sym typeface="Calibri"/>
            </a:endParaRPr>
          </a:p>
        </p:txBody>
      </p:sp>
      <p:sp>
        <p:nvSpPr>
          <p:cNvPr id="5" name="TextBox 4"/>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Anatomy of a Rebar Cage</a:t>
            </a:r>
          </a:p>
        </p:txBody>
      </p:sp>
      <p:pic>
        <p:nvPicPr>
          <p:cNvPr id="196" name="Shape 196"/>
          <p:cNvPicPr preferRelativeResize="0">
            <a:picLocks noGrp="1"/>
          </p:cNvPicPr>
          <p:nvPr>
            <p:ph idx="1"/>
          </p:nvPr>
        </p:nvPicPr>
        <p:blipFill rotWithShape="1">
          <a:blip r:embed="rId3">
            <a:alphaModFix/>
          </a:blip>
          <a:stretch/>
        </p:blipFill>
        <p:spPr>
          <a:xfrm>
            <a:off x="1635328" y="1600200"/>
            <a:ext cx="5873344" cy="4876800"/>
          </a:xfrm>
          <a:prstGeom prst="rect">
            <a:avLst/>
          </a:prstGeom>
          <a:noFill/>
          <a:ln w="38100" cap="flat" cmpd="sng">
            <a:solidFill>
              <a:schemeClr val="bg2"/>
            </a:solidFill>
            <a:prstDash val="solid"/>
            <a:round/>
            <a:headEnd type="none" w="med" len="med"/>
            <a:tailEnd type="none" w="med" len="med"/>
          </a:ln>
        </p:spPr>
      </p:pic>
      <p:sp>
        <p:nvSpPr>
          <p:cNvPr id="5" name="TextBox 4"/>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0" y="0"/>
            <a:ext cx="9144000" cy="1600200"/>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000" b="1" i="0" u="none" strike="noStrike" cap="none" baseline="0" dirty="0">
                <a:solidFill>
                  <a:schemeClr val="tx1"/>
                </a:solidFill>
                <a:effectLst/>
                <a:latin typeface="Cambria"/>
                <a:ea typeface="Cambria"/>
                <a:cs typeface="Cambria"/>
                <a:sym typeface="Cambria"/>
              </a:rPr>
              <a:t>Deep Foundation Rebar Cages – Drilled Shafts and Slurry Wall Panels</a:t>
            </a:r>
          </a:p>
        </p:txBody>
      </p:sp>
      <p:pic>
        <p:nvPicPr>
          <p:cNvPr id="203" name="Shape 203"/>
          <p:cNvPicPr preferRelativeResize="0">
            <a:picLocks noGrp="1"/>
          </p:cNvPicPr>
          <p:nvPr>
            <p:ph idx="1"/>
          </p:nvPr>
        </p:nvPicPr>
        <p:blipFill rotWithShape="1">
          <a:blip r:embed="rId3">
            <a:alphaModFix/>
          </a:blip>
          <a:stretch/>
        </p:blipFill>
        <p:spPr>
          <a:xfrm>
            <a:off x="1569027" y="1610432"/>
            <a:ext cx="6355773" cy="4741418"/>
          </a:xfrm>
          <a:prstGeom prst="rect">
            <a:avLst/>
          </a:prstGeom>
          <a:noFill/>
          <a:ln w="38100" cap="flat" cmpd="sng">
            <a:solidFill>
              <a:schemeClr val="bg2"/>
            </a:solidFill>
            <a:prstDash val="solid"/>
            <a:round/>
            <a:headEnd type="none" w="med" len="med"/>
            <a:tailEnd type="none" w="med" len="med"/>
          </a:ln>
        </p:spPr>
      </p:pic>
      <p:sp>
        <p:nvSpPr>
          <p:cNvPr id="205" name="Shape 205"/>
          <p:cNvSpPr txBox="1"/>
          <p:nvPr/>
        </p:nvSpPr>
        <p:spPr>
          <a:xfrm>
            <a:off x="0" y="6351850"/>
            <a:ext cx="9144000" cy="264300"/>
          </a:xfrm>
          <a:prstGeom prst="rect">
            <a:avLst/>
          </a:prstGeom>
          <a:noFill/>
          <a:ln>
            <a:noFill/>
          </a:ln>
        </p:spPr>
        <p:txBody>
          <a:bodyPr lIns="91425" tIns="91425" rIns="91425" bIns="91425" anchor="t" anchorCtr="0">
            <a:noAutofit/>
          </a:bodyPr>
          <a:lstStyle/>
          <a:p>
            <a:pPr algn="ctr">
              <a:spcBef>
                <a:spcPts val="0"/>
              </a:spcBef>
              <a:buNone/>
            </a:pPr>
            <a:r>
              <a:rPr lang="en-US" dirty="0">
                <a:solidFill>
                  <a:schemeClr val="tx2"/>
                </a:solidFill>
                <a:latin typeface="Cambria"/>
                <a:ea typeface="Cambria"/>
                <a:cs typeface="Cambria"/>
                <a:sym typeface="Cambria"/>
              </a:rPr>
              <a:t>EE Cruz Const. Inc.  Columbia University </a:t>
            </a:r>
            <a:r>
              <a:rPr lang="en-US" dirty="0" err="1">
                <a:solidFill>
                  <a:schemeClr val="tx2"/>
                </a:solidFill>
                <a:latin typeface="Cambria"/>
                <a:ea typeface="Cambria"/>
                <a:cs typeface="Cambria"/>
                <a:sym typeface="Cambria"/>
              </a:rPr>
              <a:t>Manhattanville</a:t>
            </a:r>
            <a:r>
              <a:rPr lang="en-US" dirty="0">
                <a:solidFill>
                  <a:schemeClr val="tx2"/>
                </a:solidFill>
                <a:latin typeface="Cambria"/>
                <a:ea typeface="Cambria"/>
                <a:cs typeface="Cambria"/>
                <a:sym typeface="Cambria"/>
              </a:rPr>
              <a:t> Campus NYC</a:t>
            </a:r>
          </a:p>
        </p:txBody>
      </p:sp>
      <p:sp>
        <p:nvSpPr>
          <p:cNvPr id="6" name="TextBox 5"/>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
        <p:nvSpPr>
          <p:cNvPr id="2" name="Right Arrow 1"/>
          <p:cNvSpPr/>
          <p:nvPr/>
        </p:nvSpPr>
        <p:spPr>
          <a:xfrm rot="1739329">
            <a:off x="596843" y="4094830"/>
            <a:ext cx="1524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rot="11598025">
            <a:off x="6830460" y="4356166"/>
            <a:ext cx="1600200" cy="6096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Field Fabricated </a:t>
            </a:r>
          </a:p>
        </p:txBody>
      </p:sp>
      <p:pic>
        <p:nvPicPr>
          <p:cNvPr id="211" name="Shape 211"/>
          <p:cNvPicPr preferRelativeResize="0">
            <a:picLocks noGrp="1"/>
          </p:cNvPicPr>
          <p:nvPr>
            <p:ph idx="1"/>
          </p:nvPr>
        </p:nvPicPr>
        <p:blipFill rotWithShape="1">
          <a:blip r:embed="rId3">
            <a:alphaModFix/>
          </a:blip>
          <a:stretch/>
        </p:blipFill>
        <p:spPr>
          <a:xfrm>
            <a:off x="1752600" y="1295400"/>
            <a:ext cx="5638800" cy="4664725"/>
          </a:xfrm>
          <a:prstGeom prst="rect">
            <a:avLst/>
          </a:prstGeom>
          <a:noFill/>
          <a:ln w="38100" cap="flat" cmpd="sng">
            <a:solidFill>
              <a:srgbClr val="630102"/>
            </a:solidFill>
            <a:prstDash val="solid"/>
            <a:round/>
            <a:headEnd type="none" w="med" len="med"/>
            <a:tailEnd type="none" w="med" len="med"/>
          </a:ln>
        </p:spPr>
      </p:pic>
      <p:sp>
        <p:nvSpPr>
          <p:cNvPr id="213" name="Shape 213"/>
          <p:cNvSpPr txBox="1"/>
          <p:nvPr/>
        </p:nvSpPr>
        <p:spPr>
          <a:xfrm>
            <a:off x="0" y="6021001"/>
            <a:ext cx="9144000" cy="532199"/>
          </a:xfrm>
          <a:prstGeom prst="rect">
            <a:avLst/>
          </a:prstGeom>
          <a:noFill/>
          <a:ln>
            <a:noFill/>
          </a:ln>
        </p:spPr>
        <p:txBody>
          <a:bodyPr lIns="91425" tIns="91425" rIns="91425" bIns="91425" anchor="t" anchorCtr="0">
            <a:noAutofit/>
          </a:bodyPr>
          <a:lstStyle/>
          <a:p>
            <a:pPr algn="ctr" rtl="0">
              <a:spcBef>
                <a:spcPts val="0"/>
              </a:spcBef>
              <a:buNone/>
            </a:pPr>
            <a:r>
              <a:rPr lang="en-US" sz="1800" dirty="0">
                <a:solidFill>
                  <a:schemeClr val="tx2"/>
                </a:solidFill>
                <a:latin typeface="Cambria"/>
                <a:ea typeface="Cambria"/>
                <a:cs typeface="Cambria"/>
                <a:sym typeface="Cambria"/>
              </a:rPr>
              <a:t>It's unfair to rely solely on the Ironworker’s to take full responsibility for the </a:t>
            </a:r>
          </a:p>
          <a:p>
            <a:pPr algn="ctr">
              <a:spcBef>
                <a:spcPts val="0"/>
              </a:spcBef>
              <a:buNone/>
            </a:pPr>
            <a:r>
              <a:rPr lang="en-US" sz="1800" dirty="0">
                <a:solidFill>
                  <a:schemeClr val="tx2"/>
                </a:solidFill>
                <a:latin typeface="Cambria"/>
                <a:ea typeface="Cambria"/>
                <a:cs typeface="Cambria"/>
                <a:sym typeface="Cambria"/>
              </a:rPr>
              <a:t>Safe Lifting and Handling of Cages</a:t>
            </a:r>
            <a:r>
              <a:rPr lang="en-US" dirty="0">
                <a:solidFill>
                  <a:schemeClr val="tx2"/>
                </a:solidFill>
                <a:latin typeface="Cambria"/>
                <a:ea typeface="Cambria"/>
                <a:cs typeface="Cambria"/>
                <a:sym typeface="Cambria"/>
              </a:rPr>
              <a:t> </a:t>
            </a:r>
          </a:p>
        </p:txBody>
      </p:sp>
      <p:sp>
        <p:nvSpPr>
          <p:cNvPr id="6" name="TextBox 5"/>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10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Shop Fabricated</a:t>
            </a:r>
          </a:p>
        </p:txBody>
      </p:sp>
      <p:pic>
        <p:nvPicPr>
          <p:cNvPr id="219" name="Shape 219"/>
          <p:cNvPicPr preferRelativeResize="0">
            <a:picLocks noGrp="1"/>
          </p:cNvPicPr>
          <p:nvPr>
            <p:ph idx="1"/>
          </p:nvPr>
        </p:nvPicPr>
        <p:blipFill rotWithShape="1">
          <a:blip r:embed="rId3">
            <a:alphaModFix/>
          </a:blip>
          <a:stretch/>
        </p:blipFill>
        <p:spPr>
          <a:xfrm>
            <a:off x="0" y="1600200"/>
            <a:ext cx="9144000" cy="4267200"/>
          </a:xfrm>
          <a:prstGeom prst="rect">
            <a:avLst/>
          </a:prstGeom>
          <a:noFill/>
          <a:ln>
            <a:noFill/>
          </a:ln>
        </p:spPr>
      </p:pic>
      <p:sp>
        <p:nvSpPr>
          <p:cNvPr id="221" name="Shape 221"/>
          <p:cNvSpPr txBox="1"/>
          <p:nvPr/>
        </p:nvSpPr>
        <p:spPr>
          <a:xfrm>
            <a:off x="609600" y="6012800"/>
            <a:ext cx="7848600" cy="365699"/>
          </a:xfrm>
          <a:prstGeom prst="rect">
            <a:avLst/>
          </a:prstGeom>
          <a:noFill/>
          <a:ln>
            <a:noFill/>
          </a:ln>
        </p:spPr>
        <p:txBody>
          <a:bodyPr lIns="91425" tIns="91425" rIns="91425" bIns="91425" anchor="t" anchorCtr="0">
            <a:noAutofit/>
          </a:bodyPr>
          <a:lstStyle/>
          <a:p>
            <a:pPr algn="ctr">
              <a:spcBef>
                <a:spcPts val="0"/>
              </a:spcBef>
              <a:buNone/>
            </a:pPr>
            <a:r>
              <a:rPr lang="en-US" sz="1800" dirty="0">
                <a:solidFill>
                  <a:schemeClr val="dk1"/>
                </a:solidFill>
                <a:latin typeface="Cambria"/>
                <a:ea typeface="Cambria"/>
                <a:cs typeface="Cambria"/>
                <a:sym typeface="Cambria"/>
              </a:rPr>
              <a:t>Advantage -Controlled Environment- Courtesy of Dimension Fabricators </a:t>
            </a:r>
            <a:r>
              <a:rPr lang="en-US" sz="1800" dirty="0" err="1" smtClean="0">
                <a:solidFill>
                  <a:schemeClr val="dk1"/>
                </a:solidFill>
                <a:latin typeface="Cambria"/>
                <a:ea typeface="Cambria"/>
                <a:cs typeface="Cambria"/>
                <a:sym typeface="Cambria"/>
              </a:rPr>
              <a:t>Scotia,NY</a:t>
            </a:r>
            <a:endParaRPr lang="en-US" sz="1800" dirty="0">
              <a:solidFill>
                <a:schemeClr val="dk1"/>
              </a:solidFill>
              <a:latin typeface="Cambria"/>
              <a:ea typeface="Cambria"/>
              <a:cs typeface="Cambria"/>
              <a:sym typeface="Cambria"/>
            </a:endParaRPr>
          </a:p>
        </p:txBody>
      </p:sp>
      <p:sp>
        <p:nvSpPr>
          <p:cNvPr id="6" name="TextBox 5"/>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25"/>
        <p:cNvGrpSpPr/>
        <p:nvPr/>
      </p:nvGrpSpPr>
      <p:grpSpPr>
        <a:xfrm>
          <a:off x="0" y="0"/>
          <a:ext cx="0" cy="0"/>
          <a:chOff x="0" y="0"/>
          <a:chExt cx="0" cy="0"/>
        </a:xfrm>
      </p:grpSpPr>
      <p:pic>
        <p:nvPicPr>
          <p:cNvPr id="226" name="Shape 226"/>
          <p:cNvPicPr preferRelativeResize="0"/>
          <p:nvPr/>
        </p:nvPicPr>
        <p:blipFill rotWithShape="1">
          <a:blip r:embed="rId3">
            <a:alphaModFix/>
          </a:blip>
          <a:srcRect/>
          <a:stretch/>
        </p:blipFill>
        <p:spPr>
          <a:xfrm>
            <a:off x="3375046" y="1421687"/>
            <a:ext cx="1640376" cy="2103120"/>
          </a:xfrm>
          <a:prstGeom prst="rect">
            <a:avLst/>
          </a:prstGeom>
          <a:noFill/>
          <a:ln>
            <a:noFill/>
          </a:ln>
        </p:spPr>
      </p:pic>
      <p:pic>
        <p:nvPicPr>
          <p:cNvPr id="227" name="Shape 227"/>
          <p:cNvPicPr preferRelativeResize="0"/>
          <p:nvPr/>
        </p:nvPicPr>
        <p:blipFill rotWithShape="1">
          <a:blip r:embed="rId4">
            <a:alphaModFix/>
          </a:blip>
          <a:srcRect/>
          <a:stretch/>
        </p:blipFill>
        <p:spPr>
          <a:xfrm>
            <a:off x="3482869" y="3962400"/>
            <a:ext cx="1424729" cy="2103365"/>
          </a:xfrm>
          <a:prstGeom prst="rect">
            <a:avLst/>
          </a:prstGeom>
          <a:noFill/>
          <a:ln>
            <a:noFill/>
          </a:ln>
        </p:spPr>
      </p:pic>
      <p:grpSp>
        <p:nvGrpSpPr>
          <p:cNvPr id="228" name="Shape 228"/>
          <p:cNvGrpSpPr/>
          <p:nvPr/>
        </p:nvGrpSpPr>
        <p:grpSpPr>
          <a:xfrm>
            <a:off x="611478" y="3777613"/>
            <a:ext cx="2165983" cy="2691748"/>
            <a:chOff x="1114" y="6390"/>
            <a:chExt cx="3409" cy="4237"/>
          </a:xfrm>
        </p:grpSpPr>
        <p:pic>
          <p:nvPicPr>
            <p:cNvPr id="229" name="Shape 229"/>
            <p:cNvPicPr preferRelativeResize="0"/>
            <p:nvPr/>
          </p:nvPicPr>
          <p:blipFill rotWithShape="1">
            <a:blip r:embed="rId5">
              <a:alphaModFix/>
            </a:blip>
            <a:srcRect/>
            <a:stretch/>
          </p:blipFill>
          <p:spPr>
            <a:xfrm>
              <a:off x="1114" y="6390"/>
              <a:ext cx="3409" cy="4237"/>
            </a:xfrm>
            <a:prstGeom prst="rect">
              <a:avLst/>
            </a:prstGeom>
            <a:noFill/>
            <a:ln>
              <a:noFill/>
            </a:ln>
          </p:spPr>
        </p:pic>
        <p:pic>
          <p:nvPicPr>
            <p:cNvPr id="230" name="Shape 230"/>
            <p:cNvPicPr preferRelativeResize="0"/>
            <p:nvPr/>
          </p:nvPicPr>
          <p:blipFill rotWithShape="1">
            <a:blip r:embed="rId6">
              <a:alphaModFix/>
            </a:blip>
            <a:srcRect/>
            <a:stretch/>
          </p:blipFill>
          <p:spPr>
            <a:xfrm>
              <a:off x="1421" y="6698"/>
              <a:ext cx="2484" cy="3312"/>
            </a:xfrm>
            <a:prstGeom prst="rect">
              <a:avLst/>
            </a:prstGeom>
            <a:noFill/>
            <a:ln>
              <a:noFill/>
            </a:ln>
          </p:spPr>
        </p:pic>
      </p:grpSp>
      <p:grpSp>
        <p:nvGrpSpPr>
          <p:cNvPr id="231" name="Shape 231"/>
          <p:cNvGrpSpPr/>
          <p:nvPr/>
        </p:nvGrpSpPr>
        <p:grpSpPr>
          <a:xfrm>
            <a:off x="5510487" y="3777920"/>
            <a:ext cx="2862262" cy="2691442"/>
            <a:chOff x="8788" y="6358"/>
            <a:chExt cx="4506" cy="4237"/>
          </a:xfrm>
        </p:grpSpPr>
        <p:pic>
          <p:nvPicPr>
            <p:cNvPr id="232" name="Shape 232"/>
            <p:cNvPicPr preferRelativeResize="0"/>
            <p:nvPr/>
          </p:nvPicPr>
          <p:blipFill rotWithShape="1">
            <a:blip r:embed="rId7">
              <a:alphaModFix/>
            </a:blip>
            <a:srcRect/>
            <a:stretch/>
          </p:blipFill>
          <p:spPr>
            <a:xfrm>
              <a:off x="8788" y="6358"/>
              <a:ext cx="4506" cy="4237"/>
            </a:xfrm>
            <a:prstGeom prst="rect">
              <a:avLst/>
            </a:prstGeom>
            <a:noFill/>
            <a:ln>
              <a:noFill/>
            </a:ln>
          </p:spPr>
        </p:pic>
        <p:pic>
          <p:nvPicPr>
            <p:cNvPr id="233" name="Shape 233"/>
            <p:cNvPicPr preferRelativeResize="0"/>
            <p:nvPr/>
          </p:nvPicPr>
          <p:blipFill rotWithShape="1">
            <a:blip r:embed="rId8">
              <a:alphaModFix/>
            </a:blip>
            <a:srcRect/>
            <a:stretch/>
          </p:blipFill>
          <p:spPr>
            <a:xfrm>
              <a:off x="9098" y="6665"/>
              <a:ext cx="3579" cy="3312"/>
            </a:xfrm>
            <a:prstGeom prst="rect">
              <a:avLst/>
            </a:prstGeom>
            <a:noFill/>
            <a:ln>
              <a:noFill/>
            </a:ln>
          </p:spPr>
        </p:pic>
      </p:grpSp>
      <p:pic>
        <p:nvPicPr>
          <p:cNvPr id="234" name="Shape 234"/>
          <p:cNvPicPr preferRelativeResize="0"/>
          <p:nvPr/>
        </p:nvPicPr>
        <p:blipFill rotWithShape="1">
          <a:blip r:embed="rId9">
            <a:alphaModFix/>
          </a:blip>
          <a:srcRect/>
          <a:stretch/>
        </p:blipFill>
        <p:spPr>
          <a:xfrm>
            <a:off x="510270" y="1421687"/>
            <a:ext cx="2363977" cy="2011680"/>
          </a:xfrm>
          <a:prstGeom prst="rect">
            <a:avLst/>
          </a:prstGeom>
          <a:noFill/>
          <a:ln>
            <a:noFill/>
          </a:ln>
        </p:spPr>
      </p:pic>
      <p:pic>
        <p:nvPicPr>
          <p:cNvPr id="235" name="Shape 235"/>
          <p:cNvPicPr preferRelativeResize="0"/>
          <p:nvPr/>
        </p:nvPicPr>
        <p:blipFill rotWithShape="1">
          <a:blip r:embed="rId10">
            <a:alphaModFix/>
          </a:blip>
          <a:srcRect/>
          <a:stretch/>
        </p:blipFill>
        <p:spPr>
          <a:xfrm>
            <a:off x="5806508" y="1422178"/>
            <a:ext cx="2234817" cy="2102629"/>
          </a:xfrm>
          <a:prstGeom prst="rect">
            <a:avLst/>
          </a:prstGeom>
          <a:noFill/>
          <a:ln>
            <a:noFill/>
          </a:ln>
        </p:spPr>
      </p:pic>
      <p:sp>
        <p:nvSpPr>
          <p:cNvPr id="236" name="Shape 236"/>
          <p:cNvSpPr txBox="1"/>
          <p:nvPr/>
        </p:nvSpPr>
        <p:spPr>
          <a:xfrm>
            <a:off x="840409" y="914400"/>
            <a:ext cx="1708119"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baseline="0">
                <a:solidFill>
                  <a:schemeClr val="dk1"/>
                </a:solidFill>
                <a:latin typeface="Cambria"/>
                <a:ea typeface="Cambria"/>
                <a:cs typeface="Cambria"/>
                <a:sym typeface="Cambria"/>
              </a:rPr>
              <a:t>Single Snap</a:t>
            </a:r>
          </a:p>
        </p:txBody>
      </p:sp>
      <p:sp>
        <p:nvSpPr>
          <p:cNvPr id="237" name="Shape 237"/>
          <p:cNvSpPr txBox="1"/>
          <p:nvPr/>
        </p:nvSpPr>
        <p:spPr>
          <a:xfrm>
            <a:off x="3361457" y="914400"/>
            <a:ext cx="1708119"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baseline="0">
                <a:solidFill>
                  <a:schemeClr val="dk1"/>
                </a:solidFill>
                <a:latin typeface="Cambria"/>
                <a:ea typeface="Cambria"/>
                <a:cs typeface="Cambria"/>
                <a:sym typeface="Cambria"/>
              </a:rPr>
              <a:t>Double Snap</a:t>
            </a:r>
          </a:p>
        </p:txBody>
      </p:sp>
      <p:sp>
        <p:nvSpPr>
          <p:cNvPr id="238" name="Shape 238"/>
          <p:cNvSpPr txBox="1"/>
          <p:nvPr/>
        </p:nvSpPr>
        <p:spPr>
          <a:xfrm>
            <a:off x="6174176" y="914400"/>
            <a:ext cx="1708119"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baseline="0">
                <a:solidFill>
                  <a:schemeClr val="dk1"/>
                </a:solidFill>
                <a:latin typeface="Cambria"/>
                <a:ea typeface="Cambria"/>
                <a:cs typeface="Cambria"/>
                <a:sym typeface="Cambria"/>
              </a:rPr>
              <a:t>Single U-Tie</a:t>
            </a:r>
          </a:p>
        </p:txBody>
      </p:sp>
      <p:sp>
        <p:nvSpPr>
          <p:cNvPr id="239" name="Shape 239"/>
          <p:cNvSpPr txBox="1"/>
          <p:nvPr/>
        </p:nvSpPr>
        <p:spPr>
          <a:xfrm>
            <a:off x="782037" y="6181692"/>
            <a:ext cx="1708119"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baseline="0">
                <a:solidFill>
                  <a:schemeClr val="dk1"/>
                </a:solidFill>
                <a:latin typeface="Cambria"/>
                <a:ea typeface="Cambria"/>
                <a:cs typeface="Cambria"/>
                <a:sym typeface="Cambria"/>
              </a:rPr>
              <a:t>Double U-Tie</a:t>
            </a:r>
          </a:p>
        </p:txBody>
      </p:sp>
      <p:sp>
        <p:nvSpPr>
          <p:cNvPr id="240" name="Shape 240"/>
          <p:cNvSpPr txBox="1"/>
          <p:nvPr/>
        </p:nvSpPr>
        <p:spPr>
          <a:xfrm>
            <a:off x="3338453" y="6168982"/>
            <a:ext cx="1708119"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baseline="0">
                <a:solidFill>
                  <a:schemeClr val="dk1"/>
                </a:solidFill>
                <a:latin typeface="Cambria"/>
                <a:ea typeface="Cambria"/>
                <a:cs typeface="Cambria"/>
                <a:sym typeface="Cambria"/>
              </a:rPr>
              <a:t>Column Tie</a:t>
            </a:r>
          </a:p>
        </p:txBody>
      </p:sp>
      <p:sp>
        <p:nvSpPr>
          <p:cNvPr id="241" name="Shape 241"/>
          <p:cNvSpPr txBox="1"/>
          <p:nvPr/>
        </p:nvSpPr>
        <p:spPr>
          <a:xfrm>
            <a:off x="5706725" y="6181692"/>
            <a:ext cx="2469788"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baseline="0">
                <a:solidFill>
                  <a:schemeClr val="dk1"/>
                </a:solidFill>
                <a:latin typeface="Cambria"/>
                <a:ea typeface="Cambria"/>
                <a:cs typeface="Cambria"/>
                <a:sym typeface="Cambria"/>
              </a:rPr>
              <a:t>Double Wrap &amp; Saddle</a:t>
            </a:r>
          </a:p>
        </p:txBody>
      </p:sp>
      <p:sp>
        <p:nvSpPr>
          <p:cNvPr id="242" name="Shape 24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3600" b="1" i="0" u="none" strike="noStrike" cap="none" baseline="0" dirty="0">
                <a:solidFill>
                  <a:schemeClr val="tx1"/>
                </a:solidFill>
                <a:effectLst/>
                <a:latin typeface="Cambria"/>
                <a:ea typeface="Cambria"/>
                <a:cs typeface="Cambria"/>
                <a:sym typeface="Cambria"/>
              </a:rPr>
              <a:t>Tie Wire Connection Types per CRSI</a:t>
            </a:r>
            <a:br>
              <a:rPr lang="en-US" sz="3600" b="1" i="0" u="none" strike="noStrike" cap="none" baseline="0" dirty="0">
                <a:solidFill>
                  <a:schemeClr val="tx1"/>
                </a:solidFill>
                <a:effectLst/>
                <a:latin typeface="Cambria"/>
                <a:ea typeface="Cambria"/>
                <a:cs typeface="Cambria"/>
                <a:sym typeface="Cambria"/>
              </a:rPr>
            </a:br>
            <a:endParaRPr lang="en-US" sz="3600" b="1" i="0" u="none" strike="noStrike" cap="none" baseline="0" dirty="0">
              <a:solidFill>
                <a:schemeClr val="tx1"/>
              </a:solidFill>
              <a:effectLst/>
              <a:latin typeface="Cambria"/>
              <a:ea typeface="Cambria"/>
              <a:cs typeface="Cambria"/>
              <a:sym typeface="Cambria"/>
            </a:endParaRPr>
          </a:p>
        </p:txBody>
      </p:sp>
      <p:sp>
        <p:nvSpPr>
          <p:cNvPr id="2" name="Rounded Rectangle 1"/>
          <p:cNvSpPr/>
          <p:nvPr/>
        </p:nvSpPr>
        <p:spPr>
          <a:xfrm>
            <a:off x="228600" y="838200"/>
            <a:ext cx="2971800" cy="29394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5358212" y="3777920"/>
            <a:ext cx="2971800" cy="293941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Anatomy Lesson 101</a:t>
            </a:r>
          </a:p>
        </p:txBody>
      </p:sp>
      <p:sp>
        <p:nvSpPr>
          <p:cNvPr id="2" name="Content Placeholder 1"/>
          <p:cNvSpPr>
            <a:spLocks noGrp="1"/>
          </p:cNvSpPr>
          <p:nvPr>
            <p:ph idx="1"/>
          </p:nvPr>
        </p:nvSpPr>
        <p:spPr/>
        <p:txBody>
          <a:bodyPr/>
          <a:lstStyle/>
          <a:p>
            <a:endParaRPr lang="en-US"/>
          </a:p>
        </p:txBody>
      </p:sp>
      <p:sp>
        <p:nvSpPr>
          <p:cNvPr id="251" name="Shape 251"/>
          <p:cNvSpPr txBox="1"/>
          <p:nvPr/>
        </p:nvSpPr>
        <p:spPr>
          <a:xfrm>
            <a:off x="475528" y="5069624"/>
            <a:ext cx="3552776" cy="1016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dirty="0">
                <a:solidFill>
                  <a:schemeClr val="dk1"/>
                </a:solidFill>
                <a:latin typeface="Cambria"/>
                <a:ea typeface="Cambria"/>
                <a:cs typeface="Cambria"/>
                <a:sym typeface="Cambria"/>
              </a:rPr>
              <a:t>Main Cage Components</a:t>
            </a:r>
          </a:p>
          <a:p>
            <a:pPr marL="0" marR="0" lvl="0" indent="0" algn="l" rtl="0">
              <a:spcBef>
                <a:spcPts val="0"/>
              </a:spcBef>
              <a:buSzPct val="25000"/>
              <a:buNone/>
            </a:pPr>
            <a:r>
              <a:rPr lang="en-US" sz="1800" b="0" i="0" u="none" strike="noStrike" cap="none" baseline="0" dirty="0" smtClean="0">
                <a:solidFill>
                  <a:schemeClr val="dk1"/>
                </a:solidFill>
                <a:latin typeface="Cambria"/>
                <a:ea typeface="Cambria"/>
                <a:cs typeface="Cambria"/>
                <a:sym typeface="Cambria"/>
              </a:rPr>
              <a:t>• Template </a:t>
            </a:r>
            <a:r>
              <a:rPr lang="en-US" sz="1800" b="0" i="0" u="none" strike="noStrike" cap="none" baseline="0" dirty="0">
                <a:solidFill>
                  <a:schemeClr val="dk1"/>
                </a:solidFill>
                <a:latin typeface="Cambria"/>
                <a:ea typeface="Cambria"/>
                <a:cs typeface="Cambria"/>
                <a:sym typeface="Cambria"/>
              </a:rPr>
              <a:t>Hoops (Orange Color)</a:t>
            </a:r>
          </a:p>
          <a:p>
            <a:pPr marL="0" marR="0" lvl="0" indent="0" algn="l" rtl="0">
              <a:spcBef>
                <a:spcPts val="0"/>
              </a:spcBef>
              <a:buSzPct val="25000"/>
              <a:buNone/>
            </a:pPr>
            <a:r>
              <a:rPr lang="en-US" sz="1800" b="0" i="0" u="none" strike="noStrike" cap="none" baseline="0" dirty="0" smtClean="0">
                <a:solidFill>
                  <a:schemeClr val="dk1"/>
                </a:solidFill>
                <a:latin typeface="Cambria"/>
                <a:ea typeface="Cambria"/>
                <a:cs typeface="Cambria"/>
                <a:sym typeface="Cambria"/>
              </a:rPr>
              <a:t>• Pick </a:t>
            </a:r>
            <a:r>
              <a:rPr lang="en-US" sz="1800" b="0" i="0" u="none" strike="noStrike" cap="none" baseline="0" dirty="0">
                <a:solidFill>
                  <a:schemeClr val="dk1"/>
                </a:solidFill>
                <a:latin typeface="Cambria"/>
                <a:ea typeface="Cambria"/>
                <a:cs typeface="Cambria"/>
                <a:sym typeface="Cambria"/>
              </a:rPr>
              <a:t>Up Bars (Green Color)</a:t>
            </a:r>
          </a:p>
          <a:p>
            <a:pPr marL="0" marR="0" lvl="0" indent="0" algn="l" rtl="0">
              <a:spcBef>
                <a:spcPts val="0"/>
              </a:spcBef>
              <a:buNone/>
            </a:pPr>
            <a:endParaRPr sz="1800" b="0" i="0" u="none" strike="noStrike" cap="none" baseline="0" dirty="0">
              <a:solidFill>
                <a:schemeClr val="dk1"/>
              </a:solidFill>
              <a:latin typeface="Cambria"/>
              <a:ea typeface="Cambria"/>
              <a:cs typeface="Cambria"/>
              <a:sym typeface="Cambria"/>
            </a:endParaRPr>
          </a:p>
          <a:p>
            <a:pPr marL="0" marR="0" lvl="0" indent="0" algn="l" rtl="0">
              <a:spcBef>
                <a:spcPts val="0"/>
              </a:spcBef>
              <a:buSzPct val="25000"/>
              <a:buNone/>
            </a:pPr>
            <a:r>
              <a:rPr lang="en-US" sz="1800" b="0" i="0" u="none" strike="noStrike" cap="none" baseline="0" dirty="0">
                <a:solidFill>
                  <a:schemeClr val="dk1"/>
                </a:solidFill>
                <a:latin typeface="Cambria"/>
                <a:ea typeface="Cambria"/>
                <a:cs typeface="Cambria"/>
                <a:sym typeface="Cambria"/>
              </a:rPr>
              <a:t/>
            </a:r>
            <a:br>
              <a:rPr lang="en-US" sz="1800" b="0" i="0" u="none" strike="noStrike" cap="none" baseline="0" dirty="0">
                <a:solidFill>
                  <a:schemeClr val="dk1"/>
                </a:solidFill>
                <a:latin typeface="Cambria"/>
                <a:ea typeface="Cambria"/>
                <a:cs typeface="Cambria"/>
                <a:sym typeface="Cambria"/>
              </a:rPr>
            </a:br>
            <a:endParaRPr lang="en-US" sz="1800" b="0" i="0" u="none" strike="noStrike" cap="none" baseline="0" dirty="0">
              <a:solidFill>
                <a:schemeClr val="dk1"/>
              </a:solidFill>
              <a:latin typeface="Cambria"/>
              <a:ea typeface="Cambria"/>
              <a:cs typeface="Cambria"/>
              <a:sym typeface="Cambria"/>
            </a:endParaRPr>
          </a:p>
        </p:txBody>
      </p:sp>
      <p:sp>
        <p:nvSpPr>
          <p:cNvPr id="254" name="Shape 254"/>
          <p:cNvSpPr txBox="1"/>
          <p:nvPr/>
        </p:nvSpPr>
        <p:spPr>
          <a:xfrm>
            <a:off x="685800" y="6324600"/>
            <a:ext cx="3777299" cy="368360"/>
          </a:xfrm>
          <a:prstGeom prst="rect">
            <a:avLst/>
          </a:prstGeom>
          <a:noFill/>
          <a:ln>
            <a:noFill/>
          </a:ln>
        </p:spPr>
        <p:txBody>
          <a:bodyPr lIns="91425" tIns="91425" rIns="91425" bIns="91425" anchor="t" anchorCtr="0">
            <a:noAutofit/>
          </a:bodyPr>
          <a:lstStyle/>
          <a:p>
            <a:pPr>
              <a:spcBef>
                <a:spcPts val="0"/>
              </a:spcBef>
              <a:buNone/>
            </a:pPr>
            <a:r>
              <a:rPr lang="en-US" sz="1200" dirty="0">
                <a:solidFill>
                  <a:schemeClr val="dk1"/>
                </a:solidFill>
                <a:latin typeface="Cambria"/>
                <a:ea typeface="Cambria"/>
                <a:cs typeface="Cambria"/>
                <a:sym typeface="Cambria"/>
              </a:rPr>
              <a:t>Ref: A. </a:t>
            </a:r>
            <a:r>
              <a:rPr lang="en-US" sz="1200" dirty="0" err="1">
                <a:solidFill>
                  <a:schemeClr val="dk1"/>
                </a:solidFill>
                <a:latin typeface="Cambria"/>
                <a:ea typeface="Cambria"/>
                <a:cs typeface="Cambria"/>
                <a:sym typeface="Cambria"/>
              </a:rPr>
              <a:t>Itani</a:t>
            </a:r>
            <a:r>
              <a:rPr lang="en-US" sz="1200" dirty="0">
                <a:solidFill>
                  <a:schemeClr val="dk1"/>
                </a:solidFill>
                <a:latin typeface="Cambria"/>
                <a:ea typeface="Cambria"/>
                <a:cs typeface="Cambria"/>
                <a:sym typeface="Cambria"/>
              </a:rPr>
              <a:t> Publication</a:t>
            </a:r>
          </a:p>
        </p:txBody>
      </p:sp>
      <p:grpSp>
        <p:nvGrpSpPr>
          <p:cNvPr id="248" name="Shape 248"/>
          <p:cNvGrpSpPr/>
          <p:nvPr/>
        </p:nvGrpSpPr>
        <p:grpSpPr>
          <a:xfrm>
            <a:off x="390638" y="1365231"/>
            <a:ext cx="8588605" cy="3968769"/>
            <a:chOff x="0" y="1235"/>
            <a:chExt cx="10061" cy="5854"/>
          </a:xfrm>
        </p:grpSpPr>
        <p:pic>
          <p:nvPicPr>
            <p:cNvPr id="249" name="Shape 249"/>
            <p:cNvPicPr preferRelativeResize="0"/>
            <p:nvPr/>
          </p:nvPicPr>
          <p:blipFill rotWithShape="1">
            <a:blip r:embed="rId3">
              <a:alphaModFix/>
            </a:blip>
            <a:srcRect/>
            <a:stretch/>
          </p:blipFill>
          <p:spPr>
            <a:xfrm>
              <a:off x="0" y="1235"/>
              <a:ext cx="10061" cy="5854"/>
            </a:xfrm>
            <a:prstGeom prst="rect">
              <a:avLst/>
            </a:prstGeom>
            <a:noFill/>
            <a:ln>
              <a:noFill/>
            </a:ln>
          </p:spPr>
        </p:pic>
        <p:pic>
          <p:nvPicPr>
            <p:cNvPr id="250" name="Shape 250"/>
            <p:cNvPicPr preferRelativeResize="0"/>
            <p:nvPr/>
          </p:nvPicPr>
          <p:blipFill rotWithShape="1">
            <a:blip r:embed="rId4">
              <a:alphaModFix/>
            </a:blip>
            <a:srcRect/>
            <a:stretch/>
          </p:blipFill>
          <p:spPr>
            <a:xfrm>
              <a:off x="169" y="1543"/>
              <a:ext cx="9271" cy="4927"/>
            </a:xfrm>
            <a:prstGeom prst="rect">
              <a:avLst/>
            </a:prstGeom>
            <a:noFill/>
            <a:ln>
              <a:noFill/>
            </a:ln>
          </p:spPr>
        </p:pic>
      </p:grpSp>
      <p:sp>
        <p:nvSpPr>
          <p:cNvPr id="11" name="TextBox 10"/>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10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4"/>
                                        </p:tgtEl>
                                        <p:attrNameLst>
                                          <p:attrName>style.visibility</p:attrName>
                                        </p:attrNameLst>
                                      </p:cBhvr>
                                      <p:to>
                                        <p:strVal val="visible"/>
                                      </p:to>
                                    </p:set>
                                    <p:animEffect transition="in" filter="fade">
                                      <p:cBhvr>
                                        <p:cTn id="12" dur="10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58"/>
        <p:cNvGrpSpPr/>
        <p:nvPr/>
      </p:nvGrpSpPr>
      <p:grpSpPr>
        <a:xfrm>
          <a:off x="0" y="0"/>
          <a:ext cx="0" cy="0"/>
          <a:chOff x="0" y="0"/>
          <a:chExt cx="0" cy="0"/>
        </a:xfrm>
      </p:grpSpPr>
      <p:grpSp>
        <p:nvGrpSpPr>
          <p:cNvPr id="259" name="Shape 259"/>
          <p:cNvGrpSpPr/>
          <p:nvPr/>
        </p:nvGrpSpPr>
        <p:grpSpPr>
          <a:xfrm>
            <a:off x="609600" y="1020981"/>
            <a:ext cx="7543799" cy="5422069"/>
            <a:chOff x="0" y="571"/>
            <a:chExt cx="14399" cy="10228"/>
          </a:xfrm>
        </p:grpSpPr>
        <p:pic>
          <p:nvPicPr>
            <p:cNvPr id="260" name="Shape 260"/>
            <p:cNvPicPr preferRelativeResize="0"/>
            <p:nvPr/>
          </p:nvPicPr>
          <p:blipFill rotWithShape="1">
            <a:blip r:embed="rId3">
              <a:alphaModFix/>
            </a:blip>
            <a:srcRect/>
            <a:stretch/>
          </p:blipFill>
          <p:spPr>
            <a:xfrm>
              <a:off x="1561" y="571"/>
              <a:ext cx="12837" cy="7583"/>
            </a:xfrm>
            <a:prstGeom prst="rect">
              <a:avLst/>
            </a:prstGeom>
            <a:noFill/>
            <a:ln>
              <a:noFill/>
            </a:ln>
          </p:spPr>
        </p:pic>
        <p:pic>
          <p:nvPicPr>
            <p:cNvPr id="261" name="Shape 261"/>
            <p:cNvPicPr preferRelativeResize="0"/>
            <p:nvPr/>
          </p:nvPicPr>
          <p:blipFill rotWithShape="1">
            <a:blip r:embed="rId4">
              <a:alphaModFix/>
            </a:blip>
            <a:srcRect/>
            <a:stretch/>
          </p:blipFill>
          <p:spPr>
            <a:xfrm>
              <a:off x="1870" y="877"/>
              <a:ext cx="12529" cy="6657"/>
            </a:xfrm>
            <a:prstGeom prst="rect">
              <a:avLst/>
            </a:prstGeom>
            <a:noFill/>
            <a:ln>
              <a:noFill/>
            </a:ln>
          </p:spPr>
        </p:pic>
        <p:pic>
          <p:nvPicPr>
            <p:cNvPr id="262" name="Shape 262"/>
            <p:cNvPicPr preferRelativeResize="0"/>
            <p:nvPr/>
          </p:nvPicPr>
          <p:blipFill rotWithShape="1">
            <a:blip r:embed="rId5">
              <a:alphaModFix/>
            </a:blip>
            <a:srcRect/>
            <a:stretch/>
          </p:blipFill>
          <p:spPr>
            <a:xfrm>
              <a:off x="0" y="5116"/>
              <a:ext cx="5918" cy="5682"/>
            </a:xfrm>
            <a:prstGeom prst="rect">
              <a:avLst/>
            </a:prstGeom>
            <a:noFill/>
            <a:ln>
              <a:noFill/>
            </a:ln>
          </p:spPr>
        </p:pic>
      </p:grpSp>
      <p:sp>
        <p:nvSpPr>
          <p:cNvPr id="263" name="Shape 263"/>
          <p:cNvSpPr txBox="1"/>
          <p:nvPr/>
        </p:nvSpPr>
        <p:spPr>
          <a:xfrm>
            <a:off x="3886200" y="4936448"/>
            <a:ext cx="4829399" cy="1490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dirty="0">
                <a:solidFill>
                  <a:schemeClr val="tx2"/>
                </a:solidFill>
                <a:latin typeface="Cambria"/>
                <a:ea typeface="Cambria"/>
                <a:cs typeface="Cambria"/>
                <a:sym typeface="Cambria"/>
              </a:rPr>
              <a:t>• Four longitudinal bars that form a square</a:t>
            </a:r>
          </a:p>
          <a:p>
            <a:pPr marL="0" marR="0" lvl="0" indent="0" algn="l" rtl="0">
              <a:spcBef>
                <a:spcPts val="0"/>
              </a:spcBef>
              <a:buSzPct val="25000"/>
              <a:buNone/>
            </a:pPr>
            <a:r>
              <a:rPr lang="en-US" sz="1800" b="0" i="0" u="none" strike="noStrike" cap="none" baseline="0" dirty="0">
                <a:solidFill>
                  <a:schemeClr val="tx2"/>
                </a:solidFill>
                <a:latin typeface="Cambria"/>
                <a:ea typeface="Cambria"/>
                <a:cs typeface="Cambria"/>
                <a:sym typeface="Cambria"/>
              </a:rPr>
              <a:t>• Tie at every intersection</a:t>
            </a:r>
          </a:p>
          <a:p>
            <a:pPr marL="0" marR="0" lvl="0" indent="0" algn="l" rtl="0">
              <a:spcBef>
                <a:spcPts val="0"/>
              </a:spcBef>
              <a:buSzPct val="25000"/>
              <a:buNone/>
            </a:pPr>
            <a:r>
              <a:rPr lang="en-US" sz="1800" b="0" i="0" u="none" strike="noStrike" cap="none" baseline="0" dirty="0">
                <a:solidFill>
                  <a:schemeClr val="tx2"/>
                </a:solidFill>
                <a:latin typeface="Cambria"/>
                <a:ea typeface="Cambria"/>
                <a:cs typeface="Cambria"/>
                <a:sym typeface="Cambria"/>
              </a:rPr>
              <a:t>• Double snap tie, Quadruple snap tie</a:t>
            </a:r>
          </a:p>
          <a:p>
            <a:pPr marL="0" marR="0" lvl="0" indent="0" algn="l" rtl="0">
              <a:spcBef>
                <a:spcPts val="0"/>
              </a:spcBef>
              <a:buSzPct val="25000"/>
              <a:buNone/>
            </a:pPr>
            <a:r>
              <a:rPr lang="en-US" sz="1800" b="0" i="0" u="none" strike="noStrike" cap="none" baseline="0" dirty="0">
                <a:solidFill>
                  <a:schemeClr val="tx2"/>
                </a:solidFill>
                <a:latin typeface="Cambria"/>
                <a:ea typeface="Cambria"/>
                <a:cs typeface="Cambria"/>
                <a:sym typeface="Cambria"/>
              </a:rPr>
              <a:t>• Crosby Clip Spliced Pickup </a:t>
            </a:r>
            <a:r>
              <a:rPr lang="en-US" sz="1800" b="0" i="0" u="none" strike="noStrike" cap="none" baseline="0" dirty="0" smtClean="0">
                <a:solidFill>
                  <a:schemeClr val="tx2"/>
                </a:solidFill>
                <a:latin typeface="Cambria"/>
                <a:ea typeface="Cambria"/>
                <a:cs typeface="Cambria"/>
                <a:sym typeface="Cambria"/>
              </a:rPr>
              <a:t>Bars- Alternate</a:t>
            </a:r>
            <a:endParaRPr lang="en-US" sz="1800" b="0" i="0" u="none" strike="noStrike" cap="none" baseline="0" dirty="0">
              <a:solidFill>
                <a:schemeClr val="tx2"/>
              </a:solidFill>
              <a:latin typeface="Cambria"/>
              <a:ea typeface="Cambria"/>
              <a:cs typeface="Cambria"/>
              <a:sym typeface="Cambria"/>
            </a:endParaRPr>
          </a:p>
          <a:p>
            <a:pPr marL="0" marR="0" lvl="0" indent="0" algn="l" rtl="0">
              <a:spcBef>
                <a:spcPts val="0"/>
              </a:spcBef>
              <a:buNone/>
            </a:pPr>
            <a:endParaRPr sz="18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800" b="0" i="0" u="none" strike="noStrike" cap="none" baseline="0" dirty="0">
              <a:solidFill>
                <a:schemeClr val="dk1"/>
              </a:solidFill>
              <a:latin typeface="Calibri"/>
              <a:ea typeface="Calibri"/>
              <a:cs typeface="Calibri"/>
              <a:sym typeface="Calibri"/>
            </a:endParaRPr>
          </a:p>
        </p:txBody>
      </p:sp>
      <p:sp>
        <p:nvSpPr>
          <p:cNvPr id="2" name="Title 1"/>
          <p:cNvSpPr>
            <a:spLocks noGrp="1"/>
          </p:cNvSpPr>
          <p:nvPr>
            <p:ph type="title"/>
          </p:nvPr>
        </p:nvSpPr>
        <p:spPr/>
        <p:txBody>
          <a:bodyPr/>
          <a:lstStyle/>
          <a:p>
            <a:r>
              <a:rPr lang="en-US" sz="4400" b="1" dirty="0">
                <a:solidFill>
                  <a:schemeClr val="tx1"/>
                </a:solidFill>
                <a:effectLst/>
                <a:latin typeface="Cambria"/>
                <a:ea typeface="Cambria"/>
                <a:cs typeface="Cambria"/>
                <a:sym typeface="Cambria"/>
              </a:rPr>
              <a:t>Pick Up </a:t>
            </a:r>
            <a:r>
              <a:rPr lang="en-US" sz="4400" b="1" dirty="0" smtClean="0">
                <a:solidFill>
                  <a:schemeClr val="tx1"/>
                </a:solidFill>
                <a:effectLst/>
                <a:latin typeface="Cambria"/>
                <a:ea typeface="Cambria"/>
                <a:cs typeface="Cambria"/>
                <a:sym typeface="Cambria"/>
              </a:rPr>
              <a:t>Bars</a:t>
            </a:r>
            <a:br>
              <a:rPr lang="en-US" sz="4400" b="1" dirty="0" smtClean="0">
                <a:solidFill>
                  <a:schemeClr val="tx1"/>
                </a:solidFill>
                <a:effectLst/>
                <a:latin typeface="Cambria"/>
                <a:ea typeface="Cambria"/>
                <a:cs typeface="Cambria"/>
                <a:sym typeface="Cambria"/>
              </a:rPr>
            </a:br>
            <a:endParaRPr lang="en-US" sz="4400" b="1" dirty="0">
              <a:solidFill>
                <a:schemeClr val="tx1"/>
              </a:solidFill>
              <a:effectLst/>
            </a:endParaRPr>
          </a:p>
        </p:txBody>
      </p:sp>
      <p:sp>
        <p:nvSpPr>
          <p:cNvPr id="10" name="TextBox 9"/>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0" y="0"/>
            <a:ext cx="9144000" cy="1600200"/>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600" b="1" i="0" u="none" strike="noStrike" cap="none" baseline="0" dirty="0">
                <a:solidFill>
                  <a:schemeClr val="tx1"/>
                </a:solidFill>
                <a:effectLst/>
                <a:latin typeface="Cambria"/>
                <a:ea typeface="Cambria"/>
                <a:cs typeface="Cambria"/>
                <a:sym typeface="Cambria"/>
              </a:rPr>
              <a:t>Template Hoops or Crush Rings</a:t>
            </a:r>
          </a:p>
        </p:txBody>
      </p:sp>
      <p:grpSp>
        <p:nvGrpSpPr>
          <p:cNvPr id="271" name="Shape 271"/>
          <p:cNvGrpSpPr/>
          <p:nvPr/>
        </p:nvGrpSpPr>
        <p:grpSpPr>
          <a:xfrm>
            <a:off x="180300" y="1414891"/>
            <a:ext cx="8845925" cy="5235969"/>
            <a:chOff x="542" y="1804"/>
            <a:chExt cx="13858" cy="7836"/>
          </a:xfrm>
        </p:grpSpPr>
        <p:pic>
          <p:nvPicPr>
            <p:cNvPr id="272" name="Shape 272"/>
            <p:cNvPicPr preferRelativeResize="0"/>
            <p:nvPr/>
          </p:nvPicPr>
          <p:blipFill rotWithShape="1">
            <a:blip r:embed="rId3">
              <a:alphaModFix/>
            </a:blip>
            <a:srcRect/>
            <a:stretch/>
          </p:blipFill>
          <p:spPr>
            <a:xfrm>
              <a:off x="542" y="1804"/>
              <a:ext cx="13858" cy="7836"/>
            </a:xfrm>
            <a:prstGeom prst="rect">
              <a:avLst/>
            </a:prstGeom>
            <a:noFill/>
            <a:ln>
              <a:noFill/>
            </a:ln>
          </p:spPr>
        </p:pic>
        <p:pic>
          <p:nvPicPr>
            <p:cNvPr id="273" name="Shape 273"/>
            <p:cNvPicPr preferRelativeResize="0"/>
            <p:nvPr/>
          </p:nvPicPr>
          <p:blipFill rotWithShape="1">
            <a:blip r:embed="rId4">
              <a:alphaModFix/>
            </a:blip>
            <a:srcRect/>
            <a:stretch/>
          </p:blipFill>
          <p:spPr>
            <a:xfrm>
              <a:off x="850" y="2111"/>
              <a:ext cx="13006" cy="6912"/>
            </a:xfrm>
            <a:prstGeom prst="rect">
              <a:avLst/>
            </a:prstGeom>
            <a:noFill/>
            <a:ln>
              <a:noFill/>
            </a:ln>
          </p:spPr>
        </p:pic>
      </p:grpSp>
      <p:sp>
        <p:nvSpPr>
          <p:cNvPr id="274" name="Shape 274"/>
          <p:cNvSpPr txBox="1"/>
          <p:nvPr/>
        </p:nvSpPr>
        <p:spPr>
          <a:xfrm>
            <a:off x="602875" y="4694625"/>
            <a:ext cx="4302300" cy="1401375"/>
          </a:xfrm>
          <a:prstGeom prst="rect">
            <a:avLst/>
          </a:prstGeom>
          <a:noFill/>
          <a:ln>
            <a:noFill/>
          </a:ln>
        </p:spPr>
        <p:txBody>
          <a:bodyPr lIns="91425" tIns="45700" rIns="91425" bIns="45700" anchor="t" anchorCtr="0">
            <a:noAutofit/>
          </a:bodyPr>
          <a:lstStyle/>
          <a:p>
            <a:pPr marL="457200" marR="0" lvl="0" indent="-342900" algn="l" rtl="0">
              <a:spcBef>
                <a:spcPts val="0"/>
              </a:spcBef>
              <a:buClr>
                <a:schemeClr val="tx2"/>
              </a:buClr>
              <a:buSzPct val="100000"/>
              <a:buFont typeface="Cambria"/>
              <a:buChar char="●"/>
            </a:pPr>
            <a:r>
              <a:rPr lang="en-US" sz="1800" b="0" i="0" u="none" strike="noStrike" cap="none" baseline="0" dirty="0">
                <a:solidFill>
                  <a:schemeClr val="tx2"/>
                </a:solidFill>
                <a:latin typeface="Cambria"/>
                <a:ea typeface="Cambria"/>
                <a:cs typeface="Cambria"/>
                <a:sym typeface="Cambria"/>
              </a:rPr>
              <a:t>Spaced at 8 to 10 </a:t>
            </a:r>
            <a:r>
              <a:rPr lang="en-US" sz="1800" b="0" i="0" u="none" strike="noStrike" cap="none" baseline="0" dirty="0" err="1">
                <a:solidFill>
                  <a:schemeClr val="tx2"/>
                </a:solidFill>
                <a:latin typeface="Cambria"/>
                <a:ea typeface="Cambria"/>
                <a:cs typeface="Cambria"/>
                <a:sym typeface="Cambria"/>
              </a:rPr>
              <a:t>ft</a:t>
            </a:r>
            <a:r>
              <a:rPr lang="en-US" sz="1800" b="0" i="0" u="none" strike="noStrike" cap="none" baseline="0" dirty="0">
                <a:solidFill>
                  <a:schemeClr val="tx2"/>
                </a:solidFill>
                <a:latin typeface="Cambria"/>
                <a:ea typeface="Cambria"/>
                <a:cs typeface="Cambria"/>
                <a:sym typeface="Cambria"/>
              </a:rPr>
              <a:t> </a:t>
            </a:r>
          </a:p>
          <a:p>
            <a:pPr marL="457200" marR="0" lvl="0" indent="-342900" algn="l" rtl="0">
              <a:spcBef>
                <a:spcPts val="0"/>
              </a:spcBef>
              <a:buClr>
                <a:schemeClr val="tx2"/>
              </a:buClr>
              <a:buSzPct val="100000"/>
              <a:buFont typeface="Cambria"/>
              <a:buChar char="●"/>
            </a:pPr>
            <a:r>
              <a:rPr lang="en-US" sz="1800" dirty="0">
                <a:solidFill>
                  <a:schemeClr val="tx2"/>
                </a:solidFill>
                <a:latin typeface="Cambria"/>
                <a:ea typeface="Cambria"/>
                <a:cs typeface="Cambria"/>
                <a:sym typeface="Cambria"/>
              </a:rPr>
              <a:t>T</a:t>
            </a:r>
            <a:r>
              <a:rPr lang="en-US" sz="1800" b="0" i="0" u="none" strike="noStrike" cap="none" baseline="0" dirty="0">
                <a:solidFill>
                  <a:schemeClr val="tx2"/>
                </a:solidFill>
                <a:latin typeface="Cambria"/>
                <a:ea typeface="Cambria"/>
                <a:cs typeface="Cambria"/>
                <a:sym typeface="Cambria"/>
              </a:rPr>
              <a:t>ied at every intersection with the longitudinal Rebar </a:t>
            </a:r>
          </a:p>
          <a:p>
            <a:pPr marL="457200" marR="0" lvl="0" indent="-342900" algn="l" rtl="0">
              <a:spcBef>
                <a:spcPts val="0"/>
              </a:spcBef>
              <a:buClr>
                <a:schemeClr val="tx2"/>
              </a:buClr>
              <a:buSzPct val="100000"/>
              <a:buFont typeface="Cambria"/>
              <a:buChar char="●"/>
            </a:pPr>
            <a:r>
              <a:rPr lang="en-US" sz="1800" b="0" i="0" u="none" strike="noStrike" cap="none" baseline="0" dirty="0">
                <a:solidFill>
                  <a:schemeClr val="tx2"/>
                </a:solidFill>
                <a:latin typeface="Cambria"/>
                <a:ea typeface="Cambria"/>
                <a:cs typeface="Cambria"/>
                <a:sym typeface="Cambria"/>
              </a:rPr>
              <a:t>Double U-Tie, </a:t>
            </a:r>
            <a:r>
              <a:rPr lang="en-US" sz="1800" b="0" i="0" u="none" strike="noStrike" cap="none" baseline="0" dirty="0" smtClean="0">
                <a:solidFill>
                  <a:schemeClr val="tx2"/>
                </a:solidFill>
                <a:latin typeface="Cambria"/>
                <a:ea typeface="Cambria"/>
                <a:cs typeface="Cambria"/>
                <a:sym typeface="Cambria"/>
              </a:rPr>
              <a:t>Wrap-and-Saddle</a:t>
            </a:r>
          </a:p>
          <a:p>
            <a:pPr marL="457200" marR="0" lvl="0" indent="-342900" algn="l" rtl="0">
              <a:spcBef>
                <a:spcPts val="0"/>
              </a:spcBef>
              <a:buClr>
                <a:schemeClr val="tx2"/>
              </a:buClr>
              <a:buSzPct val="100000"/>
              <a:buFont typeface="Cambria"/>
              <a:buChar char="●"/>
            </a:pPr>
            <a:r>
              <a:rPr lang="en-US" sz="1800" b="0" i="0" u="none" strike="noStrike" cap="none" baseline="0" dirty="0" smtClean="0">
                <a:solidFill>
                  <a:schemeClr val="tx2"/>
                </a:solidFill>
                <a:latin typeface="Cambria"/>
                <a:ea typeface="Cambria"/>
                <a:cs typeface="Cambria"/>
                <a:sym typeface="Cambria"/>
              </a:rPr>
              <a:t>Alt-Fabricated Steel Rings</a:t>
            </a:r>
            <a:endParaRPr lang="en-US" sz="1800" b="0" i="0" u="none" strike="noStrike" cap="none" baseline="0" dirty="0">
              <a:solidFill>
                <a:schemeClr val="tx2"/>
              </a:solidFill>
              <a:latin typeface="Cambria"/>
              <a:ea typeface="Cambria"/>
              <a:cs typeface="Cambria"/>
              <a:sym typeface="Cambria"/>
            </a:endParaRPr>
          </a:p>
        </p:txBody>
      </p:sp>
      <p:sp>
        <p:nvSpPr>
          <p:cNvPr id="10" name="TextBox 9"/>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93"/>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1"/>
                </a:solidFill>
                <a:effectLst/>
                <a:latin typeface="Cambria"/>
                <a:ea typeface="Cambria"/>
                <a:cs typeface="Cambria"/>
                <a:sym typeface="Cambria"/>
              </a:rPr>
              <a:t>Other Notoriously Difficult </a:t>
            </a:r>
            <a:r>
              <a:rPr lang="en-US" sz="4000" b="1" dirty="0" smtClean="0">
                <a:solidFill>
                  <a:schemeClr val="tx1"/>
                </a:solidFill>
                <a:effectLst/>
                <a:latin typeface="Cambria"/>
                <a:ea typeface="Cambria"/>
                <a:cs typeface="Cambria"/>
                <a:sym typeface="Cambria"/>
              </a:rPr>
              <a:t>Situations</a:t>
            </a:r>
            <a:endParaRPr lang="en-US" sz="4000" b="1" dirty="0">
              <a:solidFill>
                <a:schemeClr val="tx1"/>
              </a:solidFill>
              <a:effectLst/>
            </a:endParaRPr>
          </a:p>
        </p:txBody>
      </p:sp>
      <p:pic>
        <p:nvPicPr>
          <p:cNvPr id="94" name="Shape 94"/>
          <p:cNvPicPr preferRelativeResize="0">
            <a:picLocks noGrp="1"/>
          </p:cNvPicPr>
          <p:nvPr>
            <p:ph idx="1"/>
          </p:nvPr>
        </p:nvPicPr>
        <p:blipFill rotWithShape="1">
          <a:blip r:embed="rId3">
            <a:alphaModFix/>
          </a:blip>
          <a:stretch/>
        </p:blipFill>
        <p:spPr>
          <a:xfrm>
            <a:off x="1252637" y="1600200"/>
            <a:ext cx="6638727" cy="5029200"/>
          </a:xfrm>
          <a:prstGeom prst="rect">
            <a:avLst/>
          </a:prstGeom>
          <a:noFill/>
          <a:ln>
            <a:noFill/>
          </a:ln>
        </p:spPr>
      </p:pic>
      <p:pic>
        <p:nvPicPr>
          <p:cNvPr id="97" name="Shape 97"/>
          <p:cNvPicPr preferRelativeResize="0"/>
          <p:nvPr/>
        </p:nvPicPr>
        <p:blipFill>
          <a:blip r:embed="rId4">
            <a:alphaModFix/>
          </a:blip>
          <a:stretch>
            <a:fillRect/>
          </a:stretch>
        </p:blipFill>
        <p:spPr>
          <a:xfrm>
            <a:off x="1789781" y="2162198"/>
            <a:ext cx="5564438" cy="3857602"/>
          </a:xfrm>
          <a:prstGeom prst="rect">
            <a:avLst/>
          </a:prstGeom>
          <a:noFill/>
          <a:ln>
            <a:noFill/>
          </a:ln>
        </p:spPr>
      </p:pic>
      <p:sp>
        <p:nvSpPr>
          <p:cNvPr id="98" name="Shape 98"/>
          <p:cNvSpPr txBox="1"/>
          <p:nvPr/>
        </p:nvSpPr>
        <p:spPr>
          <a:xfrm>
            <a:off x="2732950" y="2698800"/>
            <a:ext cx="3363000" cy="2194799"/>
          </a:xfrm>
          <a:prstGeom prst="rect">
            <a:avLst/>
          </a:prstGeom>
          <a:noFill/>
          <a:ln>
            <a:noFill/>
          </a:ln>
        </p:spPr>
        <p:txBody>
          <a:bodyPr lIns="91425" tIns="91425" rIns="91425" bIns="91425" anchor="t" anchorCtr="0">
            <a:noAutofit/>
          </a:bodyPr>
          <a:lstStyle/>
          <a:p>
            <a:pPr>
              <a:spcBef>
                <a:spcPts val="0"/>
              </a:spcBef>
              <a:buNone/>
            </a:pPr>
            <a:endParaRPr/>
          </a:p>
        </p:txBody>
      </p:sp>
      <p:pic>
        <p:nvPicPr>
          <p:cNvPr id="99" name="Shape 99"/>
          <p:cNvPicPr preferRelativeResize="0"/>
          <p:nvPr/>
        </p:nvPicPr>
        <p:blipFill>
          <a:blip r:embed="rId5">
            <a:alphaModFix/>
          </a:blip>
          <a:stretch>
            <a:fillRect/>
          </a:stretch>
        </p:blipFill>
        <p:spPr>
          <a:xfrm rot="-5400000">
            <a:off x="2860887" y="2251286"/>
            <a:ext cx="3516101" cy="3563725"/>
          </a:xfrm>
          <a:prstGeom prst="rect">
            <a:avLst/>
          </a:prstGeom>
          <a:noFill/>
          <a:ln>
            <a:noFill/>
          </a:ln>
        </p:spPr>
      </p:pic>
      <p:cxnSp>
        <p:nvCxnSpPr>
          <p:cNvPr id="100" name="Shape 100"/>
          <p:cNvCxnSpPr/>
          <p:nvPr/>
        </p:nvCxnSpPr>
        <p:spPr>
          <a:xfrm rot="10800000">
            <a:off x="4439538" y="2459625"/>
            <a:ext cx="179399" cy="1041899"/>
          </a:xfrm>
          <a:prstGeom prst="straightConnector1">
            <a:avLst/>
          </a:prstGeom>
          <a:noFill/>
          <a:ln w="9525" cap="flat" cmpd="sng">
            <a:solidFill>
              <a:schemeClr val="dk2"/>
            </a:solidFill>
            <a:prstDash val="solid"/>
            <a:round/>
            <a:headEnd type="none" w="lg" len="lg"/>
            <a:tailEnd type="none" w="lg" len="lg"/>
          </a:ln>
        </p:spPr>
      </p:cxnSp>
      <p:cxnSp>
        <p:nvCxnSpPr>
          <p:cNvPr id="101" name="Shape 101"/>
          <p:cNvCxnSpPr/>
          <p:nvPr/>
        </p:nvCxnSpPr>
        <p:spPr>
          <a:xfrm rot="10800000">
            <a:off x="3228375" y="2630475"/>
            <a:ext cx="461099" cy="930899"/>
          </a:xfrm>
          <a:prstGeom prst="straightConnector1">
            <a:avLst/>
          </a:prstGeom>
          <a:noFill/>
          <a:ln w="9525" cap="flat" cmpd="sng">
            <a:solidFill>
              <a:schemeClr val="dk2"/>
            </a:solidFill>
            <a:prstDash val="solid"/>
            <a:round/>
            <a:headEnd type="none" w="lg" len="lg"/>
            <a:tailEnd type="none" w="lg" len="lg"/>
          </a:ln>
        </p:spPr>
      </p:cxnSp>
      <p:cxnSp>
        <p:nvCxnSpPr>
          <p:cNvPr id="102" name="Shape 102"/>
          <p:cNvCxnSpPr/>
          <p:nvPr/>
        </p:nvCxnSpPr>
        <p:spPr>
          <a:xfrm rot="10800000">
            <a:off x="3177199" y="2357200"/>
            <a:ext cx="409800" cy="640499"/>
          </a:xfrm>
          <a:prstGeom prst="straightConnector1">
            <a:avLst/>
          </a:prstGeom>
          <a:noFill/>
          <a:ln w="9525" cap="flat" cmpd="sng">
            <a:solidFill>
              <a:schemeClr val="dk2"/>
            </a:solidFill>
            <a:prstDash val="solid"/>
            <a:round/>
            <a:headEnd type="none" w="lg" len="lg"/>
            <a:tailEnd type="none" w="lg" len="lg"/>
          </a:ln>
        </p:spPr>
      </p:cxnSp>
      <p:cxnSp>
        <p:nvCxnSpPr>
          <p:cNvPr id="103" name="Shape 103"/>
          <p:cNvCxnSpPr/>
          <p:nvPr/>
        </p:nvCxnSpPr>
        <p:spPr>
          <a:xfrm rot="10800000">
            <a:off x="4116499" y="2323000"/>
            <a:ext cx="162299" cy="546599"/>
          </a:xfrm>
          <a:prstGeom prst="straightConnector1">
            <a:avLst/>
          </a:prstGeom>
          <a:noFill/>
          <a:ln w="9525" cap="flat" cmpd="sng">
            <a:solidFill>
              <a:schemeClr val="dk2"/>
            </a:solidFill>
            <a:prstDash val="solid"/>
            <a:round/>
            <a:headEnd type="none" w="lg" len="lg"/>
            <a:tailEnd type="none" w="lg" len="lg"/>
          </a:ln>
        </p:spPr>
      </p:cxnSp>
      <p:cxnSp>
        <p:nvCxnSpPr>
          <p:cNvPr id="104" name="Shape 104"/>
          <p:cNvCxnSpPr/>
          <p:nvPr/>
        </p:nvCxnSpPr>
        <p:spPr>
          <a:xfrm rot="10800000">
            <a:off x="3356400" y="2305875"/>
            <a:ext cx="145199" cy="307499"/>
          </a:xfrm>
          <a:prstGeom prst="straightConnector1">
            <a:avLst/>
          </a:prstGeom>
          <a:noFill/>
          <a:ln w="9525" cap="flat" cmpd="sng">
            <a:solidFill>
              <a:schemeClr val="dk2"/>
            </a:solidFill>
            <a:prstDash val="solid"/>
            <a:round/>
            <a:headEnd type="none" w="lg" len="lg"/>
            <a:tailEnd type="none" w="lg" len="lg"/>
          </a:ln>
        </p:spPr>
      </p:cxnSp>
      <p:sp>
        <p:nvSpPr>
          <p:cNvPr id="3" name="TextBox 2"/>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childTnLst>
                                </p:cTn>
                              </p:par>
                              <p:par>
                                <p:cTn id="13" presetID="1" presetClass="entr" presetSubtype="0" fill="hold"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400" b="1" dirty="0" smtClean="0">
                <a:solidFill>
                  <a:schemeClr val="tx1"/>
                </a:solidFill>
                <a:effectLst/>
                <a:latin typeface="Cambria" panose="02040503050406030204" pitchFamily="18" charset="0"/>
              </a:rPr>
              <a:t>Internal Bracing </a:t>
            </a:r>
            <a:endParaRPr lang="en-US" sz="4400" b="1" dirty="0">
              <a:solidFill>
                <a:schemeClr val="tx1"/>
              </a:solidFill>
              <a:effectLst/>
              <a:latin typeface="Cambria" panose="02040503050406030204" pitchFamily="18" charset="0"/>
            </a:endParaRPr>
          </a:p>
        </p:txBody>
      </p:sp>
      <p:pic>
        <p:nvPicPr>
          <p:cNvPr id="4" name="Shape 455"/>
          <p:cNvPicPr preferRelativeResize="0">
            <a:picLocks noGrp="1"/>
          </p:cNvPicPr>
          <p:nvPr>
            <p:ph idx="1"/>
          </p:nvPr>
        </p:nvPicPr>
        <p:blipFill rotWithShape="1">
          <a:blip r:embed="rId2">
            <a:alphaModFix/>
          </a:blip>
          <a:srcRect/>
          <a:stretch/>
        </p:blipFill>
        <p:spPr>
          <a:xfrm>
            <a:off x="19050" y="1447800"/>
            <a:ext cx="9067800" cy="4242399"/>
          </a:xfrm>
          <a:prstGeom prst="rect">
            <a:avLst/>
          </a:prstGeom>
          <a:noFill/>
          <a:ln>
            <a:noFill/>
          </a:ln>
        </p:spPr>
      </p:pic>
      <p:sp>
        <p:nvSpPr>
          <p:cNvPr id="5" name="TextBox 4"/>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
        <p:nvSpPr>
          <p:cNvPr id="3" name="TextBox 2"/>
          <p:cNvSpPr txBox="1"/>
          <p:nvPr/>
        </p:nvSpPr>
        <p:spPr>
          <a:xfrm>
            <a:off x="5334000" y="4114800"/>
            <a:ext cx="3505200" cy="1754326"/>
          </a:xfrm>
          <a:prstGeom prst="rect">
            <a:avLst/>
          </a:prstGeom>
          <a:noFill/>
        </p:spPr>
        <p:txBody>
          <a:bodyPr wrap="square" rtlCol="0">
            <a:spAutoFit/>
          </a:bodyPr>
          <a:lstStyle/>
          <a:p>
            <a:pPr marL="285750" indent="-285750">
              <a:buSzPct val="100000"/>
              <a:buFont typeface="Arial" panose="020B0604020202020204" pitchFamily="34" charset="0"/>
              <a:buChar char="•"/>
            </a:pPr>
            <a:r>
              <a:rPr lang="en-US" sz="1800" dirty="0" smtClean="0">
                <a:solidFill>
                  <a:schemeClr val="tx2"/>
                </a:solidFill>
                <a:latin typeface="Cambria"/>
                <a:ea typeface="Cambria"/>
                <a:cs typeface="Cambria"/>
              </a:rPr>
              <a:t>Shown in Red</a:t>
            </a:r>
          </a:p>
          <a:p>
            <a:pPr marL="285750" indent="-285750">
              <a:buSzPct val="100000"/>
              <a:buFont typeface="Arial" panose="020B0604020202020204" pitchFamily="34" charset="0"/>
              <a:buChar char="•"/>
            </a:pPr>
            <a:r>
              <a:rPr lang="en-US" sz="1800" dirty="0" smtClean="0">
                <a:solidFill>
                  <a:schemeClr val="tx2"/>
                </a:solidFill>
                <a:latin typeface="Cambria"/>
                <a:ea typeface="Cambria"/>
                <a:cs typeface="Cambria"/>
              </a:rPr>
              <a:t>Min 4-#8 </a:t>
            </a:r>
            <a:r>
              <a:rPr lang="en-US" sz="1800" dirty="0">
                <a:solidFill>
                  <a:schemeClr val="tx2"/>
                </a:solidFill>
                <a:latin typeface="Cambria"/>
                <a:ea typeface="Cambria"/>
                <a:cs typeface="Cambria"/>
              </a:rPr>
              <a:t>Rebar</a:t>
            </a:r>
          </a:p>
          <a:p>
            <a:pPr marL="285750" indent="-285750">
              <a:buSzPct val="100000"/>
              <a:buFont typeface="Arial" panose="020B0604020202020204" pitchFamily="34" charset="0"/>
              <a:buChar char="•"/>
            </a:pPr>
            <a:r>
              <a:rPr lang="en-US" sz="1800" dirty="0">
                <a:solidFill>
                  <a:schemeClr val="tx2"/>
                </a:solidFill>
                <a:latin typeface="Cambria"/>
                <a:ea typeface="Cambria"/>
                <a:cs typeface="Cambria"/>
              </a:rPr>
              <a:t>Spaced 10ft o/c</a:t>
            </a:r>
          </a:p>
          <a:p>
            <a:pPr marL="285750" indent="-285750">
              <a:buSzPct val="100000"/>
              <a:buFont typeface="Arial" panose="020B0604020202020204" pitchFamily="34" charset="0"/>
              <a:buChar char="•"/>
            </a:pPr>
            <a:r>
              <a:rPr lang="en-US" sz="1800" dirty="0">
                <a:solidFill>
                  <a:schemeClr val="tx2"/>
                </a:solidFill>
                <a:latin typeface="Cambria"/>
                <a:ea typeface="Cambria"/>
                <a:cs typeface="Cambria"/>
              </a:rPr>
              <a:t>Connected to Hoops</a:t>
            </a:r>
          </a:p>
          <a:p>
            <a:pPr marL="285750" indent="-285750">
              <a:buSzPct val="100000"/>
              <a:buFont typeface="Arial" panose="020B0604020202020204" pitchFamily="34" charset="0"/>
              <a:buChar char="•"/>
            </a:pPr>
            <a:r>
              <a:rPr lang="en-US" sz="1800" dirty="0">
                <a:solidFill>
                  <a:schemeClr val="tx2"/>
                </a:solidFill>
                <a:latin typeface="Cambria"/>
                <a:ea typeface="Cambria"/>
                <a:cs typeface="Cambria"/>
              </a:rPr>
              <a:t>Tied to Pickup </a:t>
            </a:r>
            <a:r>
              <a:rPr lang="en-US" sz="1800" dirty="0" smtClean="0">
                <a:solidFill>
                  <a:schemeClr val="tx2"/>
                </a:solidFill>
                <a:latin typeface="Cambria"/>
                <a:ea typeface="Cambria"/>
                <a:cs typeface="Cambria"/>
              </a:rPr>
              <a:t>Bars</a:t>
            </a:r>
          </a:p>
          <a:p>
            <a:pPr marL="285750" indent="-285750">
              <a:buSzPct val="100000"/>
              <a:buFont typeface="Arial" panose="020B0604020202020204" pitchFamily="34" charset="0"/>
              <a:buChar char="•"/>
            </a:pPr>
            <a:r>
              <a:rPr lang="en-US" sz="1800" dirty="0" smtClean="0">
                <a:solidFill>
                  <a:schemeClr val="tx2"/>
                </a:solidFill>
                <a:latin typeface="Cambria"/>
                <a:ea typeface="Cambria"/>
                <a:cs typeface="Cambria"/>
              </a:rPr>
              <a:t>Alt- Structural Steel or Prefab</a:t>
            </a:r>
            <a:endParaRPr lang="en-US" sz="1800" dirty="0">
              <a:solidFill>
                <a:schemeClr val="tx2"/>
              </a:solidFill>
              <a:latin typeface="Cambria"/>
              <a:ea typeface="Cambria"/>
              <a:cs typeface="Cambria"/>
            </a:endParaRPr>
          </a:p>
        </p:txBody>
      </p:sp>
    </p:spTree>
    <p:extLst>
      <p:ext uri="{BB962C8B-B14F-4D97-AF65-F5344CB8AC3E}">
        <p14:creationId xmlns:p14="http://schemas.microsoft.com/office/powerpoint/2010/main" val="290484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15815" y="228600"/>
            <a:ext cx="9144000" cy="1600200"/>
          </a:xfrm>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400" b="1" i="0" u="none" strike="noStrike" cap="none" baseline="0" dirty="0" smtClean="0">
                <a:solidFill>
                  <a:schemeClr val="tx1"/>
                </a:solidFill>
                <a:effectLst/>
                <a:latin typeface="Cambria"/>
                <a:ea typeface="Cambria"/>
                <a:cs typeface="Cambria"/>
                <a:sym typeface="Cambria"/>
              </a:rPr>
              <a:t>General Crane and Rigging Practices</a:t>
            </a:r>
            <a:endParaRPr lang="en-US" sz="4400" b="1" i="0" u="none" strike="noStrike" cap="none" baseline="0" dirty="0">
              <a:solidFill>
                <a:schemeClr val="tx1"/>
              </a:solidFill>
              <a:effectLst/>
              <a:latin typeface="Cambria"/>
              <a:ea typeface="Cambria"/>
              <a:cs typeface="Cambria"/>
              <a:sym typeface="Cambria"/>
            </a:endParaRPr>
          </a:p>
        </p:txBody>
      </p:sp>
      <p:pic>
        <p:nvPicPr>
          <p:cNvPr id="180" name="Shape 180"/>
          <p:cNvPicPr preferRelativeResize="0">
            <a:picLocks noGrp="1"/>
          </p:cNvPicPr>
          <p:nvPr>
            <p:ph idx="1"/>
          </p:nvPr>
        </p:nvPicPr>
        <p:blipFill rotWithShape="1">
          <a:blip r:embed="rId3">
            <a:alphaModFix/>
          </a:blip>
          <a:stretch/>
        </p:blipFill>
        <p:spPr>
          <a:xfrm>
            <a:off x="4724400" y="2575560"/>
            <a:ext cx="4114800" cy="3291840"/>
          </a:xfrm>
          <a:prstGeom prst="rect">
            <a:avLst/>
          </a:prstGeom>
          <a:noFill/>
          <a:ln w="38100" cap="flat" cmpd="sng">
            <a:solidFill>
              <a:schemeClr val="bg2"/>
            </a:solidFill>
            <a:prstDash val="solid"/>
            <a:round/>
            <a:headEnd type="none" w="med" len="med"/>
            <a:tailEnd type="none" w="med" len="med"/>
          </a:ln>
        </p:spPr>
      </p:pic>
      <p:pic>
        <p:nvPicPr>
          <p:cNvPr id="182" name="Shape 182"/>
          <p:cNvPicPr preferRelativeResize="0"/>
          <p:nvPr/>
        </p:nvPicPr>
        <p:blipFill rotWithShape="1">
          <a:blip r:embed="rId4">
            <a:alphaModFix/>
          </a:blip>
          <a:srcRect/>
          <a:stretch/>
        </p:blipFill>
        <p:spPr>
          <a:xfrm>
            <a:off x="381000" y="2590800"/>
            <a:ext cx="4191000" cy="3276600"/>
          </a:xfrm>
          <a:prstGeom prst="rect">
            <a:avLst/>
          </a:prstGeom>
          <a:noFill/>
          <a:ln w="38100" cap="flat" cmpd="sng">
            <a:solidFill>
              <a:schemeClr val="bg2"/>
            </a:solidFill>
            <a:prstDash val="solid"/>
            <a:round/>
            <a:headEnd type="none" w="med" len="med"/>
            <a:tailEnd type="none" w="med" len="med"/>
          </a:ln>
        </p:spPr>
      </p:pic>
      <p:sp>
        <p:nvSpPr>
          <p:cNvPr id="183" name="Shape 183"/>
          <p:cNvSpPr txBox="1"/>
          <p:nvPr/>
        </p:nvSpPr>
        <p:spPr>
          <a:xfrm>
            <a:off x="-15815" y="6019800"/>
            <a:ext cx="9144000" cy="457200"/>
          </a:xfrm>
          <a:prstGeom prst="rect">
            <a:avLst/>
          </a:prstGeom>
          <a:noFill/>
          <a:ln>
            <a:noFill/>
          </a:ln>
        </p:spPr>
        <p:txBody>
          <a:bodyPr lIns="91425" tIns="91425" rIns="91425" bIns="91425" anchor="t" anchorCtr="0">
            <a:noAutofit/>
          </a:bodyPr>
          <a:lstStyle/>
          <a:p>
            <a:pPr algn="ctr">
              <a:spcBef>
                <a:spcPts val="0"/>
              </a:spcBef>
              <a:buNone/>
            </a:pPr>
            <a:r>
              <a:rPr lang="en-US" sz="1800" dirty="0">
                <a:solidFill>
                  <a:schemeClr val="tx2"/>
                </a:solidFill>
                <a:latin typeface="Cambria"/>
                <a:ea typeface="Cambria"/>
                <a:cs typeface="Cambria"/>
                <a:sym typeface="Cambria"/>
              </a:rPr>
              <a:t>Most Critical Operation is the Upending Process</a:t>
            </a:r>
          </a:p>
        </p:txBody>
      </p:sp>
      <p:sp>
        <p:nvSpPr>
          <p:cNvPr id="7" name="TextBox 6"/>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0" y="0"/>
            <a:ext cx="9144000" cy="1600200"/>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800" b="1" dirty="0">
                <a:solidFill>
                  <a:schemeClr val="tx1"/>
                </a:solidFill>
                <a:effectLst/>
              </a:rPr>
              <a:t>Crane Layout Plans </a:t>
            </a:r>
          </a:p>
          <a:p>
            <a:pPr marL="0" marR="0" lvl="0" indent="0" algn="ctr" rtl="0">
              <a:spcBef>
                <a:spcPts val="0"/>
              </a:spcBef>
              <a:buClr>
                <a:schemeClr val="dk2"/>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Single Crane Lift</a:t>
            </a:r>
          </a:p>
        </p:txBody>
      </p:sp>
      <p:pic>
        <p:nvPicPr>
          <p:cNvPr id="282" name="Shape 282"/>
          <p:cNvPicPr preferRelativeResize="0">
            <a:picLocks noGrp="1"/>
          </p:cNvPicPr>
          <p:nvPr>
            <p:ph idx="1"/>
          </p:nvPr>
        </p:nvPicPr>
        <p:blipFill rotWithShape="1">
          <a:blip r:embed="rId3">
            <a:alphaModFix/>
          </a:blip>
          <a:stretch/>
        </p:blipFill>
        <p:spPr>
          <a:xfrm>
            <a:off x="1271249" y="1600200"/>
            <a:ext cx="6601502" cy="4800600"/>
          </a:xfrm>
          <a:prstGeom prst="rect">
            <a:avLst/>
          </a:prstGeom>
          <a:noFill/>
          <a:ln w="38100" cap="flat" cmpd="sng">
            <a:solidFill>
              <a:schemeClr val="bg2"/>
            </a:solidFill>
            <a:prstDash val="solid"/>
            <a:round/>
            <a:headEnd type="none" w="med" len="med"/>
            <a:tailEnd type="none" w="med" len="med"/>
          </a:ln>
        </p:spPr>
      </p:pic>
      <p:sp>
        <p:nvSpPr>
          <p:cNvPr id="284" name="Shape 284"/>
          <p:cNvSpPr txBox="1"/>
          <p:nvPr/>
        </p:nvSpPr>
        <p:spPr>
          <a:xfrm>
            <a:off x="1219200" y="6444900"/>
            <a:ext cx="6705600" cy="413100"/>
          </a:xfrm>
          <a:prstGeom prst="rect">
            <a:avLst/>
          </a:prstGeom>
          <a:noFill/>
          <a:ln>
            <a:noFill/>
          </a:ln>
        </p:spPr>
        <p:txBody>
          <a:bodyPr lIns="91425" tIns="91425" rIns="91425" bIns="91425" anchor="t" anchorCtr="0">
            <a:noAutofit/>
          </a:bodyPr>
          <a:lstStyle/>
          <a:p>
            <a:pPr algn="ctr">
              <a:spcBef>
                <a:spcPts val="0"/>
              </a:spcBef>
              <a:buNone/>
            </a:pPr>
            <a:r>
              <a:rPr lang="en-US" dirty="0">
                <a:solidFill>
                  <a:schemeClr val="tx2"/>
                </a:solidFill>
                <a:latin typeface="Cambria"/>
                <a:ea typeface="Cambria"/>
                <a:cs typeface="Cambria"/>
                <a:sym typeface="Cambria"/>
              </a:rPr>
              <a:t>Courtesy of Dimension Fabricators  </a:t>
            </a:r>
            <a:r>
              <a:rPr lang="en-US" dirty="0" err="1" smtClean="0">
                <a:solidFill>
                  <a:schemeClr val="tx2"/>
                </a:solidFill>
                <a:latin typeface="Cambria"/>
                <a:ea typeface="Cambria"/>
                <a:cs typeface="Cambria"/>
                <a:sym typeface="Cambria"/>
              </a:rPr>
              <a:t>Inc</a:t>
            </a:r>
            <a:endParaRPr lang="en-US" dirty="0">
              <a:solidFill>
                <a:schemeClr val="tx2"/>
              </a:solidFill>
              <a:latin typeface="Cambria"/>
              <a:ea typeface="Cambria"/>
              <a:cs typeface="Cambria"/>
              <a:sym typeface="Cambria"/>
            </a:endParaRPr>
          </a:p>
        </p:txBody>
      </p:sp>
      <p:sp>
        <p:nvSpPr>
          <p:cNvPr id="6" name="TextBox 5"/>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 y="0"/>
            <a:ext cx="9128185" cy="1600200"/>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Single Crane Lift</a:t>
            </a:r>
          </a:p>
        </p:txBody>
      </p:sp>
      <p:pic>
        <p:nvPicPr>
          <p:cNvPr id="290" name="Shape 290"/>
          <p:cNvPicPr preferRelativeResize="0">
            <a:picLocks noGrp="1"/>
          </p:cNvPicPr>
          <p:nvPr>
            <p:ph idx="1"/>
          </p:nvPr>
        </p:nvPicPr>
        <p:blipFill rotWithShape="1">
          <a:blip r:embed="rId3">
            <a:alphaModFix/>
          </a:blip>
          <a:stretch/>
        </p:blipFill>
        <p:spPr>
          <a:xfrm>
            <a:off x="4953000" y="1600200"/>
            <a:ext cx="3469227" cy="4602163"/>
          </a:xfrm>
          <a:prstGeom prst="rect">
            <a:avLst/>
          </a:prstGeom>
          <a:noFill/>
          <a:ln w="38100" cap="flat" cmpd="sng">
            <a:solidFill>
              <a:schemeClr val="dk1"/>
            </a:solidFill>
            <a:prstDash val="solid"/>
            <a:round/>
            <a:headEnd type="none" w="med" len="med"/>
            <a:tailEnd type="none" w="med" len="med"/>
          </a:ln>
        </p:spPr>
      </p:pic>
      <p:pic>
        <p:nvPicPr>
          <p:cNvPr id="291" name="Shape 291"/>
          <p:cNvPicPr preferRelativeResize="0">
            <a:picLocks noGrp="1"/>
          </p:cNvPicPr>
          <p:nvPr>
            <p:ph sz="quarter" idx="4294967295"/>
          </p:nvPr>
        </p:nvPicPr>
        <p:blipFill rotWithShape="1">
          <a:blip r:embed="rId4">
            <a:alphaModFix/>
          </a:blip>
          <a:srcRect/>
          <a:stretch/>
        </p:blipFill>
        <p:spPr>
          <a:xfrm>
            <a:off x="838200" y="1600200"/>
            <a:ext cx="3443288" cy="4589463"/>
          </a:xfrm>
          <a:prstGeom prst="rect">
            <a:avLst/>
          </a:prstGeom>
          <a:noFill/>
          <a:ln w="38100" cap="flat" cmpd="sng">
            <a:solidFill>
              <a:schemeClr val="dk1"/>
            </a:solidFill>
            <a:prstDash val="solid"/>
            <a:round/>
            <a:headEnd type="none" w="med" len="med"/>
            <a:tailEnd type="none" w="med" len="med"/>
          </a:ln>
        </p:spPr>
      </p:pic>
      <p:sp>
        <p:nvSpPr>
          <p:cNvPr id="293" name="Shape 293"/>
          <p:cNvSpPr txBox="1"/>
          <p:nvPr/>
        </p:nvSpPr>
        <p:spPr>
          <a:xfrm>
            <a:off x="762001" y="6219000"/>
            <a:ext cx="7696200" cy="363600"/>
          </a:xfrm>
          <a:prstGeom prst="rect">
            <a:avLst/>
          </a:prstGeom>
          <a:noFill/>
          <a:ln>
            <a:noFill/>
          </a:ln>
        </p:spPr>
        <p:txBody>
          <a:bodyPr lIns="91425" tIns="91425" rIns="91425" bIns="91425" anchor="t" anchorCtr="0">
            <a:noAutofit/>
          </a:bodyPr>
          <a:lstStyle/>
          <a:p>
            <a:pPr algn="ctr">
              <a:spcBef>
                <a:spcPts val="0"/>
              </a:spcBef>
              <a:buNone/>
            </a:pPr>
            <a:r>
              <a:rPr lang="en-US" sz="1800" dirty="0">
                <a:solidFill>
                  <a:schemeClr val="tx2"/>
                </a:solidFill>
                <a:latin typeface="Cambria"/>
                <a:ea typeface="Cambria"/>
                <a:cs typeface="Cambria"/>
                <a:sym typeface="Cambria"/>
              </a:rPr>
              <a:t>Single Crane 1 rig point 20ft max, 2 rigging </a:t>
            </a:r>
            <a:r>
              <a:rPr lang="en-US" sz="1800" dirty="0" err="1">
                <a:solidFill>
                  <a:schemeClr val="tx2"/>
                </a:solidFill>
                <a:latin typeface="Cambria"/>
                <a:ea typeface="Cambria"/>
                <a:cs typeface="Cambria"/>
                <a:sym typeface="Cambria"/>
              </a:rPr>
              <a:t>pt</a:t>
            </a:r>
            <a:r>
              <a:rPr lang="en-US" sz="1800" dirty="0">
                <a:solidFill>
                  <a:schemeClr val="tx2"/>
                </a:solidFill>
                <a:latin typeface="Cambria"/>
                <a:ea typeface="Cambria"/>
                <a:cs typeface="Cambria"/>
                <a:sym typeface="Cambria"/>
              </a:rPr>
              <a:t> 40ft-60ft</a:t>
            </a:r>
          </a:p>
        </p:txBody>
      </p:sp>
      <p:sp>
        <p:nvSpPr>
          <p:cNvPr id="7" name="TextBox 6"/>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457200" y="0"/>
            <a:ext cx="8229600" cy="1600200"/>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Two Crane Lift</a:t>
            </a:r>
          </a:p>
        </p:txBody>
      </p:sp>
      <p:pic>
        <p:nvPicPr>
          <p:cNvPr id="299" name="Shape 299"/>
          <p:cNvPicPr preferRelativeResize="0">
            <a:picLocks noGrp="1"/>
          </p:cNvPicPr>
          <p:nvPr>
            <p:ph idx="1"/>
          </p:nvPr>
        </p:nvPicPr>
        <p:blipFill rotWithShape="1">
          <a:blip r:embed="rId3">
            <a:alphaModFix/>
          </a:blip>
          <a:stretch/>
        </p:blipFill>
        <p:spPr>
          <a:xfrm>
            <a:off x="5181600" y="1600200"/>
            <a:ext cx="3392997" cy="4525963"/>
          </a:xfrm>
          <a:prstGeom prst="rect">
            <a:avLst/>
          </a:prstGeom>
          <a:noFill/>
          <a:ln w="38100" cap="flat" cmpd="sng">
            <a:solidFill>
              <a:schemeClr val="dk1"/>
            </a:solidFill>
            <a:prstDash val="solid"/>
            <a:round/>
            <a:headEnd type="none" w="med" len="med"/>
            <a:tailEnd type="none" w="med" len="med"/>
          </a:ln>
        </p:spPr>
      </p:pic>
      <p:pic>
        <p:nvPicPr>
          <p:cNvPr id="300" name="Shape 300"/>
          <p:cNvPicPr preferRelativeResize="0">
            <a:picLocks noGrp="1"/>
          </p:cNvPicPr>
          <p:nvPr>
            <p:ph sz="quarter" idx="4294967295"/>
          </p:nvPr>
        </p:nvPicPr>
        <p:blipFill rotWithShape="1">
          <a:blip r:embed="rId4">
            <a:alphaModFix/>
          </a:blip>
          <a:stretch/>
        </p:blipFill>
        <p:spPr>
          <a:xfrm>
            <a:off x="685800" y="1600200"/>
            <a:ext cx="3394075" cy="4525962"/>
          </a:xfrm>
          <a:prstGeom prst="rect">
            <a:avLst/>
          </a:prstGeom>
          <a:noFill/>
          <a:ln w="38100" cap="flat" cmpd="sng">
            <a:solidFill>
              <a:schemeClr val="dk1"/>
            </a:solidFill>
            <a:prstDash val="solid"/>
            <a:round/>
            <a:headEnd type="none" w="med" len="med"/>
            <a:tailEnd type="none" w="med" len="med"/>
          </a:ln>
        </p:spPr>
      </p:pic>
      <p:sp>
        <p:nvSpPr>
          <p:cNvPr id="302" name="Shape 302"/>
          <p:cNvSpPr txBox="1"/>
          <p:nvPr/>
        </p:nvSpPr>
        <p:spPr>
          <a:xfrm>
            <a:off x="565700" y="6245225"/>
            <a:ext cx="8044900" cy="297600"/>
          </a:xfrm>
          <a:prstGeom prst="rect">
            <a:avLst/>
          </a:prstGeom>
          <a:noFill/>
          <a:ln>
            <a:noFill/>
          </a:ln>
        </p:spPr>
        <p:txBody>
          <a:bodyPr lIns="91425" tIns="91425" rIns="91425" bIns="91425" anchor="t" anchorCtr="0">
            <a:noAutofit/>
          </a:bodyPr>
          <a:lstStyle/>
          <a:p>
            <a:pPr algn="ctr">
              <a:spcBef>
                <a:spcPts val="0"/>
              </a:spcBef>
              <a:buNone/>
            </a:pPr>
            <a:r>
              <a:rPr lang="en-US" dirty="0">
                <a:solidFill>
                  <a:schemeClr val="tx2"/>
                </a:solidFill>
                <a:latin typeface="Cambria"/>
                <a:ea typeface="Cambria"/>
                <a:cs typeface="Cambria"/>
                <a:sym typeface="Cambria"/>
              </a:rPr>
              <a:t>Two Cranes shown, One Crane with 2 hooks sim, 2pt rigging 50ft shown, up to </a:t>
            </a:r>
            <a:r>
              <a:rPr lang="en-US" dirty="0" smtClean="0">
                <a:solidFill>
                  <a:schemeClr val="tx2"/>
                </a:solidFill>
                <a:latin typeface="Cambria"/>
                <a:ea typeface="Cambria"/>
                <a:cs typeface="Cambria"/>
                <a:sym typeface="Cambria"/>
              </a:rPr>
              <a:t>130ft </a:t>
            </a:r>
            <a:r>
              <a:rPr lang="en-US" dirty="0">
                <a:solidFill>
                  <a:schemeClr val="tx2"/>
                </a:solidFill>
                <a:latin typeface="Cambria"/>
                <a:ea typeface="Cambria"/>
                <a:cs typeface="Cambria"/>
                <a:sym typeface="Cambria"/>
              </a:rPr>
              <a:t>possible</a:t>
            </a:r>
          </a:p>
        </p:txBody>
      </p:sp>
      <p:sp>
        <p:nvSpPr>
          <p:cNvPr id="7" name="TextBox 6"/>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Tilt Table </a:t>
            </a:r>
          </a:p>
        </p:txBody>
      </p:sp>
      <p:pic>
        <p:nvPicPr>
          <p:cNvPr id="308" name="Shape 308"/>
          <p:cNvPicPr preferRelativeResize="0"/>
          <p:nvPr/>
        </p:nvPicPr>
        <p:blipFill rotWithShape="1">
          <a:blip r:embed="rId3">
            <a:alphaModFix/>
          </a:blip>
          <a:srcRect/>
          <a:stretch/>
        </p:blipFill>
        <p:spPr>
          <a:xfrm>
            <a:off x="533400" y="1498600"/>
            <a:ext cx="3581399" cy="4775200"/>
          </a:xfrm>
          <a:prstGeom prst="rect">
            <a:avLst/>
          </a:prstGeom>
          <a:noFill/>
          <a:ln w="38100" cap="flat" cmpd="sng">
            <a:solidFill>
              <a:schemeClr val="bg2"/>
            </a:solidFill>
            <a:prstDash val="solid"/>
            <a:round/>
            <a:headEnd type="none" w="med" len="med"/>
            <a:tailEnd type="none" w="med" len="med"/>
          </a:ln>
        </p:spPr>
      </p:pic>
      <p:pic>
        <p:nvPicPr>
          <p:cNvPr id="309" name="Shape 309"/>
          <p:cNvPicPr preferRelativeResize="0"/>
          <p:nvPr/>
        </p:nvPicPr>
        <p:blipFill rotWithShape="1">
          <a:blip r:embed="rId4">
            <a:alphaModFix/>
          </a:blip>
          <a:srcRect/>
          <a:stretch/>
        </p:blipFill>
        <p:spPr>
          <a:xfrm>
            <a:off x="4419600" y="1752600"/>
            <a:ext cx="4419600" cy="3371849"/>
          </a:xfrm>
          <a:prstGeom prst="rect">
            <a:avLst/>
          </a:prstGeom>
          <a:noFill/>
          <a:ln w="38100" cap="flat" cmpd="sng">
            <a:solidFill>
              <a:schemeClr val="bg2"/>
            </a:solidFill>
            <a:prstDash val="solid"/>
            <a:round/>
            <a:headEnd type="none" w="med" len="med"/>
            <a:tailEnd type="none" w="med" len="med"/>
          </a:ln>
        </p:spPr>
      </p:pic>
      <p:sp>
        <p:nvSpPr>
          <p:cNvPr id="311" name="Shape 311"/>
          <p:cNvSpPr txBox="1"/>
          <p:nvPr/>
        </p:nvSpPr>
        <p:spPr>
          <a:xfrm>
            <a:off x="4686300" y="5284940"/>
            <a:ext cx="3886200" cy="365699"/>
          </a:xfrm>
          <a:prstGeom prst="rect">
            <a:avLst/>
          </a:prstGeom>
          <a:noFill/>
          <a:ln>
            <a:noFill/>
          </a:ln>
        </p:spPr>
        <p:txBody>
          <a:bodyPr lIns="91425" tIns="91425" rIns="91425" bIns="91425" anchor="t" anchorCtr="0">
            <a:noAutofit/>
          </a:bodyPr>
          <a:lstStyle/>
          <a:p>
            <a:pPr algn="ctr">
              <a:spcBef>
                <a:spcPts val="0"/>
              </a:spcBef>
              <a:buNone/>
            </a:pPr>
            <a:r>
              <a:rPr lang="en-US" sz="1800" dirty="0">
                <a:solidFill>
                  <a:schemeClr val="tx2"/>
                </a:solidFill>
                <a:latin typeface="Cambria"/>
                <a:ea typeface="Cambria"/>
                <a:cs typeface="Cambria"/>
                <a:sym typeface="Cambria"/>
              </a:rPr>
              <a:t> </a:t>
            </a:r>
            <a:r>
              <a:rPr lang="en-US" sz="1800" dirty="0" err="1">
                <a:solidFill>
                  <a:schemeClr val="tx2"/>
                </a:solidFill>
                <a:latin typeface="Cambria"/>
                <a:ea typeface="Cambria"/>
                <a:cs typeface="Cambria"/>
                <a:sym typeface="Cambria"/>
              </a:rPr>
              <a:t>Bermingham</a:t>
            </a:r>
            <a:r>
              <a:rPr lang="en-US" sz="1800" dirty="0">
                <a:solidFill>
                  <a:schemeClr val="tx2"/>
                </a:solidFill>
                <a:latin typeface="Cambria"/>
                <a:ea typeface="Cambria"/>
                <a:cs typeface="Cambria"/>
                <a:sym typeface="Cambria"/>
              </a:rPr>
              <a:t> Foundation Solutions  </a:t>
            </a:r>
          </a:p>
        </p:txBody>
      </p:sp>
      <p:sp>
        <p:nvSpPr>
          <p:cNvPr id="7" name="TextBox 6"/>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600" b="1" i="0" u="none" strike="noStrike" cap="none" baseline="0" dirty="0">
                <a:solidFill>
                  <a:schemeClr val="tx1"/>
                </a:solidFill>
                <a:effectLst/>
                <a:latin typeface="Cambria"/>
                <a:ea typeface="Cambria"/>
                <a:cs typeface="Cambria"/>
                <a:sym typeface="Cambria"/>
              </a:rPr>
              <a:t>Tilt Table – Two Crane Lift</a:t>
            </a:r>
          </a:p>
        </p:txBody>
      </p:sp>
      <p:pic>
        <p:nvPicPr>
          <p:cNvPr id="317" name="Shape 317"/>
          <p:cNvPicPr preferRelativeResize="0">
            <a:picLocks noGrp="1"/>
          </p:cNvPicPr>
          <p:nvPr>
            <p:ph sz="half" idx="2"/>
          </p:nvPr>
        </p:nvPicPr>
        <p:blipFill rotWithShape="1">
          <a:blip r:embed="rId3">
            <a:alphaModFix/>
          </a:blip>
          <a:stretch/>
        </p:blipFill>
        <p:spPr>
          <a:xfrm>
            <a:off x="4648200" y="2350831"/>
            <a:ext cx="4038600" cy="3024701"/>
          </a:xfrm>
          <a:prstGeom prst="rect">
            <a:avLst/>
          </a:prstGeom>
          <a:noFill/>
          <a:ln w="38100" cap="flat" cmpd="sng">
            <a:solidFill>
              <a:schemeClr val="bg2"/>
            </a:solidFill>
            <a:prstDash val="solid"/>
            <a:round/>
            <a:headEnd type="none" w="med" len="med"/>
            <a:tailEnd type="none" w="med" len="med"/>
          </a:ln>
        </p:spPr>
      </p:pic>
      <p:pic>
        <p:nvPicPr>
          <p:cNvPr id="318" name="Shape 318"/>
          <p:cNvPicPr preferRelativeResize="0">
            <a:picLocks noGrp="1"/>
          </p:cNvPicPr>
          <p:nvPr>
            <p:ph sz="quarter" idx="13"/>
          </p:nvPr>
        </p:nvPicPr>
        <p:blipFill rotWithShape="1">
          <a:blip r:embed="rId4">
            <a:alphaModFix/>
          </a:blip>
          <a:stretch/>
        </p:blipFill>
        <p:spPr>
          <a:xfrm>
            <a:off x="365125" y="2348175"/>
            <a:ext cx="4041775" cy="3030013"/>
          </a:xfrm>
          <a:prstGeom prst="rect">
            <a:avLst/>
          </a:prstGeom>
          <a:noFill/>
          <a:ln w="38100" cap="flat" cmpd="sng">
            <a:solidFill>
              <a:schemeClr val="bg2"/>
            </a:solidFill>
            <a:prstDash val="solid"/>
            <a:round/>
            <a:headEnd type="none" w="med" len="med"/>
            <a:tailEnd type="none" w="med" len="med"/>
          </a:ln>
        </p:spPr>
      </p:pic>
      <p:sp>
        <p:nvSpPr>
          <p:cNvPr id="320" name="Shape 320"/>
          <p:cNvSpPr txBox="1"/>
          <p:nvPr/>
        </p:nvSpPr>
        <p:spPr>
          <a:xfrm>
            <a:off x="304800" y="5479550"/>
            <a:ext cx="8458200" cy="365699"/>
          </a:xfrm>
          <a:prstGeom prst="rect">
            <a:avLst/>
          </a:prstGeom>
          <a:noFill/>
          <a:ln>
            <a:noFill/>
          </a:ln>
        </p:spPr>
        <p:txBody>
          <a:bodyPr lIns="91425" tIns="91425" rIns="91425" bIns="91425" anchor="t" anchorCtr="0">
            <a:noAutofit/>
          </a:bodyPr>
          <a:lstStyle/>
          <a:p>
            <a:pPr algn="ctr">
              <a:spcBef>
                <a:spcPts val="0"/>
              </a:spcBef>
              <a:buNone/>
            </a:pPr>
            <a:r>
              <a:rPr lang="en-US" sz="1800" dirty="0">
                <a:solidFill>
                  <a:schemeClr val="tx2"/>
                </a:solidFill>
                <a:latin typeface="Cambria"/>
                <a:ea typeface="Cambria"/>
                <a:cs typeface="Cambria"/>
                <a:sym typeface="Cambria"/>
              </a:rPr>
              <a:t>Used for very long cages up to 120ft-and Beyond</a:t>
            </a:r>
          </a:p>
        </p:txBody>
      </p:sp>
      <p:sp>
        <p:nvSpPr>
          <p:cNvPr id="7" name="TextBox 6"/>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1" y="0"/>
            <a:ext cx="9128185" cy="1600200"/>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600" b="1" i="0" u="none" strike="noStrike" cap="none" baseline="0" dirty="0">
                <a:solidFill>
                  <a:schemeClr val="tx1"/>
                </a:solidFill>
                <a:effectLst/>
                <a:latin typeface="Cambria"/>
                <a:ea typeface="Cambria"/>
                <a:cs typeface="Cambria"/>
                <a:sym typeface="Cambria"/>
              </a:rPr>
              <a:t>Vertical Cage – Safely Upended</a:t>
            </a:r>
          </a:p>
        </p:txBody>
      </p:sp>
      <p:pic>
        <p:nvPicPr>
          <p:cNvPr id="326" name="Shape 326"/>
          <p:cNvPicPr preferRelativeResize="0">
            <a:picLocks noGrp="1"/>
          </p:cNvPicPr>
          <p:nvPr>
            <p:ph sz="half" idx="2"/>
          </p:nvPr>
        </p:nvPicPr>
        <p:blipFill rotWithShape="1">
          <a:blip r:embed="rId3">
            <a:alphaModFix/>
          </a:blip>
          <a:stretch/>
        </p:blipFill>
        <p:spPr>
          <a:xfrm>
            <a:off x="838200" y="1676400"/>
            <a:ext cx="3392997" cy="4525963"/>
          </a:xfrm>
          <a:prstGeom prst="rect">
            <a:avLst/>
          </a:prstGeom>
          <a:noFill/>
          <a:ln w="38100" cap="flat" cmpd="sng">
            <a:solidFill>
              <a:schemeClr val="bg2"/>
            </a:solidFill>
            <a:prstDash val="solid"/>
            <a:round/>
            <a:headEnd type="none" w="med" len="med"/>
            <a:tailEnd type="none" w="med" len="med"/>
          </a:ln>
        </p:spPr>
      </p:pic>
      <p:pic>
        <p:nvPicPr>
          <p:cNvPr id="328" name="Shape 328"/>
          <p:cNvPicPr preferRelativeResize="0"/>
          <p:nvPr/>
        </p:nvPicPr>
        <p:blipFill rotWithShape="1">
          <a:blip r:embed="rId4">
            <a:alphaModFix/>
          </a:blip>
          <a:srcRect/>
          <a:stretch/>
        </p:blipFill>
        <p:spPr>
          <a:xfrm>
            <a:off x="4953000" y="1676400"/>
            <a:ext cx="3475110" cy="4571999"/>
          </a:xfrm>
          <a:prstGeom prst="rect">
            <a:avLst/>
          </a:prstGeom>
          <a:noFill/>
          <a:ln w="28575" cap="flat" cmpd="sng">
            <a:solidFill>
              <a:schemeClr val="bg2"/>
            </a:solidFill>
            <a:prstDash val="solid"/>
            <a:round/>
            <a:headEnd type="none" w="med" len="med"/>
            <a:tailEnd type="none" w="med" len="med"/>
          </a:ln>
        </p:spPr>
      </p:pic>
      <p:sp>
        <p:nvSpPr>
          <p:cNvPr id="8" name="TextBox 7"/>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564"/>
        <p:cNvGrpSpPr/>
        <p:nvPr/>
      </p:nvGrpSpPr>
      <p:grpSpPr>
        <a:xfrm>
          <a:off x="0" y="0"/>
          <a:ext cx="0" cy="0"/>
          <a:chOff x="0" y="0"/>
          <a:chExt cx="0" cy="0"/>
        </a:xfrm>
      </p:grpSpPr>
      <p:pic>
        <p:nvPicPr>
          <p:cNvPr id="566" name="Shape 566"/>
          <p:cNvPicPr preferRelativeResize="0">
            <a:picLocks noGrp="1"/>
          </p:cNvPicPr>
          <p:nvPr>
            <p:ph idx="1"/>
          </p:nvPr>
        </p:nvPicPr>
        <p:blipFill rotWithShape="1">
          <a:blip r:embed="rId3">
            <a:alphaModFix/>
          </a:blip>
          <a:srcRect/>
          <a:stretch/>
        </p:blipFill>
        <p:spPr>
          <a:xfrm>
            <a:off x="419100" y="1085850"/>
            <a:ext cx="8305800" cy="5334000"/>
          </a:xfrm>
          <a:prstGeom prst="rect">
            <a:avLst/>
          </a:prstGeom>
          <a:noFill/>
          <a:ln>
            <a:noFill/>
          </a:ln>
        </p:spPr>
      </p:pic>
      <p:sp>
        <p:nvSpPr>
          <p:cNvPr id="567" name="Shape 567"/>
          <p:cNvSpPr txBox="1"/>
          <p:nvPr/>
        </p:nvSpPr>
        <p:spPr>
          <a:xfrm>
            <a:off x="0" y="6400800"/>
            <a:ext cx="9144000"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baseline="0" dirty="0" smtClean="0">
                <a:solidFill>
                  <a:schemeClr val="dk1"/>
                </a:solidFill>
                <a:latin typeface="Cambria"/>
                <a:ea typeface="Cambria"/>
                <a:cs typeface="Cambria"/>
                <a:sym typeface="Cambria"/>
              </a:rPr>
              <a:t>Special Rigging </a:t>
            </a:r>
            <a:r>
              <a:rPr lang="en-US" sz="1800" b="0" i="0" u="none" strike="noStrike" cap="none" baseline="0" dirty="0">
                <a:solidFill>
                  <a:schemeClr val="dk1"/>
                </a:solidFill>
                <a:latin typeface="Cambria"/>
                <a:ea typeface="Cambria"/>
                <a:cs typeface="Cambria"/>
                <a:sym typeface="Cambria"/>
              </a:rPr>
              <a:t>for </a:t>
            </a:r>
            <a:r>
              <a:rPr lang="en-US" sz="1800" b="0" i="0" u="none" strike="noStrike" cap="none" baseline="0" dirty="0" smtClean="0">
                <a:solidFill>
                  <a:schemeClr val="dk1"/>
                </a:solidFill>
                <a:latin typeface="Cambria"/>
                <a:ea typeface="Cambria"/>
                <a:cs typeface="Cambria"/>
                <a:sym typeface="Cambria"/>
              </a:rPr>
              <a:t>Delivery, Handling and Staging</a:t>
            </a:r>
            <a:endParaRPr lang="en-US" sz="1800" b="0" i="0" u="none" strike="noStrike" cap="none" baseline="0" dirty="0">
              <a:solidFill>
                <a:schemeClr val="dk1"/>
              </a:solidFill>
              <a:latin typeface="Cambria"/>
              <a:ea typeface="Cambria"/>
              <a:cs typeface="Cambria"/>
              <a:sym typeface="Cambria"/>
            </a:endParaRPr>
          </a:p>
        </p:txBody>
      </p:sp>
      <p:sp>
        <p:nvSpPr>
          <p:cNvPr id="5" name="TextBox 4"/>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
        <p:nvSpPr>
          <p:cNvPr id="2" name="TextBox 1"/>
          <p:cNvSpPr txBox="1"/>
          <p:nvPr/>
        </p:nvSpPr>
        <p:spPr>
          <a:xfrm>
            <a:off x="1531907" y="228600"/>
            <a:ext cx="6080185" cy="769441"/>
          </a:xfrm>
          <a:prstGeom prst="rect">
            <a:avLst/>
          </a:prstGeom>
          <a:noFill/>
        </p:spPr>
        <p:txBody>
          <a:bodyPr wrap="square" rtlCol="0">
            <a:spAutoFit/>
          </a:bodyPr>
          <a:lstStyle/>
          <a:p>
            <a:pPr algn="ctr"/>
            <a:r>
              <a:rPr lang="en-US" sz="4400" b="1" kern="1200" dirty="0" smtClean="0">
                <a:solidFill>
                  <a:schemeClr val="tx1"/>
                </a:solidFill>
                <a:latin typeface="Cambria"/>
                <a:ea typeface="Cambria"/>
                <a:cs typeface="Cambria"/>
              </a:rPr>
              <a:t>Rigging Practices</a:t>
            </a:r>
            <a:endParaRPr lang="en-US" sz="4400" b="1" kern="1200" dirty="0">
              <a:solidFill>
                <a:schemeClr val="tx1"/>
              </a:solidFill>
              <a:latin typeface="Cambria"/>
              <a:ea typeface="Cambria"/>
              <a:cs typeface="Cambria"/>
            </a:endParaRP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571"/>
        <p:cNvGrpSpPr/>
        <p:nvPr/>
      </p:nvGrpSpPr>
      <p:grpSpPr>
        <a:xfrm>
          <a:off x="0" y="0"/>
          <a:ext cx="0" cy="0"/>
          <a:chOff x="0" y="0"/>
          <a:chExt cx="0" cy="0"/>
        </a:xfrm>
      </p:grpSpPr>
      <p:sp>
        <p:nvSpPr>
          <p:cNvPr id="572" name="Shape 572"/>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4400" dirty="0">
                <a:solidFill>
                  <a:schemeClr val="tx1"/>
                </a:solidFill>
                <a:latin typeface="Cambria" panose="02040503050406030204" pitchFamily="18" charset="0"/>
              </a:rPr>
              <a:t>Upending Rigging - Single Crane with Two Hooks</a:t>
            </a:r>
          </a:p>
        </p:txBody>
      </p:sp>
      <p:pic>
        <p:nvPicPr>
          <p:cNvPr id="574" name="Shape 574"/>
          <p:cNvPicPr preferRelativeResize="0"/>
          <p:nvPr/>
        </p:nvPicPr>
        <p:blipFill>
          <a:blip r:embed="rId3">
            <a:alphaModFix/>
          </a:blip>
          <a:stretch>
            <a:fillRect/>
          </a:stretch>
        </p:blipFill>
        <p:spPr>
          <a:xfrm>
            <a:off x="703526" y="1625150"/>
            <a:ext cx="7736948" cy="4750700"/>
          </a:xfrm>
          <a:prstGeom prst="rect">
            <a:avLst/>
          </a:prstGeom>
          <a:noFill/>
          <a:ln>
            <a:noFill/>
          </a:ln>
        </p:spPr>
      </p:pic>
      <p:sp>
        <p:nvSpPr>
          <p:cNvPr id="5" name="TextBox 4"/>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
        <p:nvSpPr>
          <p:cNvPr id="2" name="Right Arrow 1"/>
          <p:cNvSpPr/>
          <p:nvPr/>
        </p:nvSpPr>
        <p:spPr>
          <a:xfrm>
            <a:off x="1447800" y="3657600"/>
            <a:ext cx="762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rot="10800000">
            <a:off x="2743200" y="2438400"/>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08"/>
        <p:cNvGrpSpPr/>
        <p:nvPr/>
      </p:nvGrpSpPr>
      <p:grpSpPr>
        <a:xfrm>
          <a:off x="0" y="0"/>
          <a:ext cx="0" cy="0"/>
          <a:chOff x="0" y="0"/>
          <a:chExt cx="0" cy="0"/>
        </a:xfrm>
      </p:grpSpPr>
      <p:pic>
        <p:nvPicPr>
          <p:cNvPr id="109" name="Shape 109"/>
          <p:cNvPicPr preferRelativeResize="0"/>
          <p:nvPr/>
        </p:nvPicPr>
        <p:blipFill rotWithShape="1">
          <a:blip r:embed="rId3">
            <a:alphaModFix/>
          </a:blip>
          <a:srcRect/>
          <a:stretch/>
        </p:blipFill>
        <p:spPr>
          <a:xfrm>
            <a:off x="3733800" y="1710113"/>
            <a:ext cx="5147699" cy="2879400"/>
          </a:xfrm>
          <a:prstGeom prst="rect">
            <a:avLst/>
          </a:prstGeom>
          <a:noFill/>
          <a:ln w="28575" cap="flat" cmpd="sng">
            <a:solidFill>
              <a:schemeClr val="bg2"/>
            </a:solidFill>
            <a:prstDash val="solid"/>
            <a:round/>
            <a:headEnd type="none" w="med" len="med"/>
            <a:tailEnd type="none" w="med" len="med"/>
          </a:ln>
        </p:spPr>
      </p:pic>
      <p:sp>
        <p:nvSpPr>
          <p:cNvPr id="110" name="Shape 110"/>
          <p:cNvSpPr txBox="1">
            <a:spLocks noGrp="1"/>
          </p:cNvSpPr>
          <p:nvPr>
            <p:ph type="title"/>
          </p:nvPr>
        </p:nvSpPr>
        <p:spPr>
          <a:xfrm>
            <a:off x="0" y="0"/>
            <a:ext cx="9144000" cy="1600200"/>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dirty="0">
                <a:solidFill>
                  <a:schemeClr val="tx1"/>
                </a:solidFill>
                <a:effectLst/>
                <a:latin typeface="Cambria" panose="02040503050406030204" pitchFamily="18" charset="0"/>
              </a:rPr>
              <a:t>Notoriously Dangerous Situation </a:t>
            </a:r>
          </a:p>
        </p:txBody>
      </p:sp>
      <p:pic>
        <p:nvPicPr>
          <p:cNvPr id="113" name="Shape 113"/>
          <p:cNvPicPr preferRelativeResize="0">
            <a:picLocks noGrp="1"/>
          </p:cNvPicPr>
          <p:nvPr>
            <p:ph idx="1"/>
          </p:nvPr>
        </p:nvPicPr>
        <p:blipFill rotWithShape="1">
          <a:blip r:embed="rId4">
            <a:alphaModFix/>
          </a:blip>
          <a:stretch/>
        </p:blipFill>
        <p:spPr>
          <a:xfrm>
            <a:off x="475000" y="1710113"/>
            <a:ext cx="2464000" cy="2328487"/>
          </a:xfrm>
          <a:prstGeom prst="rect">
            <a:avLst/>
          </a:prstGeom>
          <a:noFill/>
          <a:ln w="38100" cap="flat" cmpd="sng">
            <a:solidFill>
              <a:schemeClr val="bg2"/>
            </a:solidFill>
            <a:prstDash val="solid"/>
            <a:round/>
            <a:headEnd type="none" w="med" len="med"/>
            <a:tailEnd type="none" w="med" len="med"/>
          </a:ln>
        </p:spPr>
      </p:pic>
      <p:sp>
        <p:nvSpPr>
          <p:cNvPr id="112" name="Shape 112"/>
          <p:cNvSpPr txBox="1"/>
          <p:nvPr/>
        </p:nvSpPr>
        <p:spPr>
          <a:xfrm>
            <a:off x="3703319" y="4660640"/>
            <a:ext cx="5178179" cy="1001700"/>
          </a:xfrm>
          <a:prstGeom prst="rect">
            <a:avLst/>
          </a:prstGeom>
          <a:noFill/>
          <a:ln>
            <a:noFill/>
          </a:ln>
        </p:spPr>
        <p:txBody>
          <a:bodyPr lIns="91425" tIns="91425" rIns="91425" bIns="91425" anchor="t" anchorCtr="0">
            <a:noAutofit/>
          </a:bodyPr>
          <a:lstStyle/>
          <a:p>
            <a:pPr lvl="0" algn="ctr" rtl="0">
              <a:spcBef>
                <a:spcPts val="0"/>
              </a:spcBef>
              <a:buClr>
                <a:srgbClr val="000000"/>
              </a:buClr>
              <a:buSzPct val="25000"/>
              <a:buFont typeface="Arial"/>
              <a:buNone/>
            </a:pPr>
            <a:r>
              <a:rPr lang="en-US" sz="1800" dirty="0">
                <a:solidFill>
                  <a:schemeClr val="tx2"/>
                </a:solidFill>
                <a:latin typeface="Cambria"/>
                <a:ea typeface="Cambria"/>
                <a:cs typeface="Cambria"/>
                <a:sym typeface="Cambria"/>
              </a:rPr>
              <a:t>6,100 People sent to ER in 8 </a:t>
            </a:r>
            <a:r>
              <a:rPr lang="en-US" sz="1800" dirty="0" err="1">
                <a:solidFill>
                  <a:schemeClr val="tx2"/>
                </a:solidFill>
                <a:latin typeface="Cambria"/>
                <a:ea typeface="Cambria"/>
                <a:cs typeface="Cambria"/>
                <a:sym typeface="Cambria"/>
              </a:rPr>
              <a:t>yr</a:t>
            </a:r>
            <a:r>
              <a:rPr lang="en-US" sz="1800" dirty="0">
                <a:solidFill>
                  <a:schemeClr val="tx2"/>
                </a:solidFill>
                <a:latin typeface="Cambria"/>
                <a:ea typeface="Cambria"/>
                <a:cs typeface="Cambria"/>
                <a:sym typeface="Cambria"/>
              </a:rPr>
              <a:t> Period</a:t>
            </a:r>
          </a:p>
          <a:p>
            <a:pPr algn="ctr">
              <a:spcBef>
                <a:spcPts val="0"/>
              </a:spcBef>
              <a:buNone/>
            </a:pPr>
            <a:r>
              <a:rPr lang="en-US" sz="1800" dirty="0" err="1">
                <a:solidFill>
                  <a:schemeClr val="tx2"/>
                </a:solidFill>
                <a:latin typeface="Cambria"/>
                <a:ea typeface="Cambria"/>
                <a:cs typeface="Cambria"/>
                <a:sym typeface="Cambria"/>
              </a:rPr>
              <a:t>Jarts</a:t>
            </a:r>
            <a:r>
              <a:rPr lang="en-US" sz="1800" dirty="0">
                <a:solidFill>
                  <a:schemeClr val="tx2"/>
                </a:solidFill>
                <a:latin typeface="Cambria"/>
                <a:ea typeface="Cambria"/>
                <a:cs typeface="Cambria"/>
                <a:sym typeface="Cambria"/>
              </a:rPr>
              <a:t> were Permanently banned in the US the week before Christmas 1988 </a:t>
            </a:r>
          </a:p>
        </p:txBody>
      </p:sp>
      <p:sp>
        <p:nvSpPr>
          <p:cNvPr id="114" name="Shape 114"/>
          <p:cNvSpPr txBox="1"/>
          <p:nvPr/>
        </p:nvSpPr>
        <p:spPr>
          <a:xfrm>
            <a:off x="279200" y="4223625"/>
            <a:ext cx="2659800" cy="1387799"/>
          </a:xfrm>
          <a:prstGeom prst="rect">
            <a:avLst/>
          </a:prstGeom>
          <a:noFill/>
          <a:ln>
            <a:noFill/>
          </a:ln>
        </p:spPr>
        <p:txBody>
          <a:bodyPr lIns="91425" tIns="91425" rIns="91425" bIns="91425" anchor="t" anchorCtr="0">
            <a:noAutofit/>
          </a:bodyPr>
          <a:lstStyle/>
          <a:p>
            <a:pPr lvl="0" algn="ctr" rtl="0">
              <a:spcBef>
                <a:spcPts val="0"/>
              </a:spcBef>
              <a:buClr>
                <a:srgbClr val="000000"/>
              </a:buClr>
              <a:buSzPct val="25000"/>
              <a:buFont typeface="Arial"/>
              <a:buNone/>
            </a:pPr>
            <a:r>
              <a:rPr lang="en-US" sz="1800" dirty="0">
                <a:solidFill>
                  <a:schemeClr val="tx2"/>
                </a:solidFill>
                <a:latin typeface="Cambria"/>
                <a:ea typeface="Cambria"/>
                <a:cs typeface="Cambria"/>
                <a:sym typeface="Cambria"/>
              </a:rPr>
              <a:t>Intended to be a Family Fun Lawn Game Originated in 1961 and by the 80’s it’s so Popular there were </a:t>
            </a:r>
          </a:p>
          <a:p>
            <a:pPr lvl="0" algn="ctr" rtl="0">
              <a:spcBef>
                <a:spcPts val="0"/>
              </a:spcBef>
              <a:buClr>
                <a:srgbClr val="000000"/>
              </a:buClr>
              <a:buSzPct val="25000"/>
              <a:buFont typeface="Arial"/>
              <a:buNone/>
            </a:pPr>
            <a:r>
              <a:rPr lang="en-US" sz="1800" dirty="0">
                <a:solidFill>
                  <a:schemeClr val="tx2"/>
                </a:solidFill>
                <a:latin typeface="Cambria"/>
                <a:ea typeface="Cambria"/>
                <a:cs typeface="Cambria"/>
                <a:sym typeface="Cambria"/>
              </a:rPr>
              <a:t>14 Different Manufacturers</a:t>
            </a:r>
          </a:p>
        </p:txBody>
      </p:sp>
      <p:sp>
        <p:nvSpPr>
          <p:cNvPr id="115" name="Shape 115"/>
          <p:cNvSpPr txBox="1"/>
          <p:nvPr/>
        </p:nvSpPr>
        <p:spPr>
          <a:xfrm>
            <a:off x="4206749" y="5870725"/>
            <a:ext cx="4201799" cy="557400"/>
          </a:xfrm>
          <a:prstGeom prst="rect">
            <a:avLst/>
          </a:prstGeom>
          <a:noFill/>
          <a:ln>
            <a:noFill/>
          </a:ln>
        </p:spPr>
        <p:txBody>
          <a:bodyPr lIns="91425" tIns="91425" rIns="91425" bIns="91425" anchor="t" anchorCtr="0">
            <a:noAutofit/>
          </a:bodyPr>
          <a:lstStyle/>
          <a:p>
            <a:pPr algn="ctr">
              <a:spcBef>
                <a:spcPts val="0"/>
              </a:spcBef>
              <a:buNone/>
            </a:pPr>
            <a:r>
              <a:rPr lang="en-US" sz="1800" b="1" dirty="0">
                <a:solidFill>
                  <a:schemeClr val="dk1"/>
                </a:solidFill>
                <a:latin typeface="Cambria"/>
                <a:ea typeface="Cambria"/>
                <a:cs typeface="Cambria"/>
                <a:sym typeface="Cambria"/>
              </a:rPr>
              <a:t>Notorious- Unexpectedly Dangerous!</a:t>
            </a:r>
          </a:p>
        </p:txBody>
      </p:sp>
      <p:sp>
        <p:nvSpPr>
          <p:cNvPr id="9" name="TextBox 8"/>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500"/>
                                        <p:tgtEl>
                                          <p:spTgt spid="10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fade">
                                      <p:cBhvr>
                                        <p:cTn id="15" dur="500"/>
                                        <p:tgtEl>
                                          <p:spTgt spid="1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5"/>
                                        </p:tgtEl>
                                        <p:attrNameLst>
                                          <p:attrName>style.visibility</p:attrName>
                                        </p:attrNameLst>
                                      </p:cBhvr>
                                      <p:to>
                                        <p:strVal val="visible"/>
                                      </p:to>
                                    </p:set>
                                    <p:animEffect transition="in" filter="fade">
                                      <p:cBhvr>
                                        <p:cTn id="20"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4" grpId="0"/>
      <p:bldP spid="11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579"/>
        <p:cNvGrpSpPr/>
        <p:nvPr/>
      </p:nvGrpSpPr>
      <p:grpSpPr>
        <a:xfrm>
          <a:off x="0" y="0"/>
          <a:ext cx="0" cy="0"/>
          <a:chOff x="0" y="0"/>
          <a:chExt cx="0" cy="0"/>
        </a:xfrm>
      </p:grpSpPr>
      <p:sp>
        <p:nvSpPr>
          <p:cNvPr id="580" name="Shape 580"/>
          <p:cNvSpPr txBox="1">
            <a:spLocks noGrp="1"/>
          </p:cNvSpPr>
          <p:nvPr>
            <p:ph type="title"/>
          </p:nvPr>
        </p:nvSpPr>
        <p:spPr>
          <a:xfrm>
            <a:off x="0" y="0"/>
            <a:ext cx="9144000" cy="1600200"/>
          </a:xfrm>
          <a:prstGeom prst="rect">
            <a:avLst/>
          </a:prstGeom>
        </p:spPr>
        <p:txBody>
          <a:bodyPr lIns="91425" tIns="91425" rIns="91425" bIns="91425" anchor="ctr" anchorCtr="0">
            <a:noAutofit/>
          </a:bodyPr>
          <a:lstStyle/>
          <a:p>
            <a:pPr>
              <a:spcBef>
                <a:spcPts val="0"/>
              </a:spcBef>
              <a:buNone/>
            </a:pPr>
            <a:r>
              <a:rPr lang="en-US" sz="4400" b="1" dirty="0">
                <a:solidFill>
                  <a:schemeClr val="tx1"/>
                </a:solidFill>
                <a:effectLst/>
                <a:latin typeface="Cambria" panose="02040503050406030204" pitchFamily="18" charset="0"/>
              </a:rPr>
              <a:t>Upending Rigging with Two Cranes</a:t>
            </a:r>
          </a:p>
        </p:txBody>
      </p:sp>
      <p:pic>
        <p:nvPicPr>
          <p:cNvPr id="582" name="Shape 582"/>
          <p:cNvPicPr preferRelativeResize="0"/>
          <p:nvPr/>
        </p:nvPicPr>
        <p:blipFill>
          <a:blip r:embed="rId3">
            <a:alphaModFix/>
          </a:blip>
          <a:stretch>
            <a:fillRect/>
          </a:stretch>
        </p:blipFill>
        <p:spPr>
          <a:xfrm>
            <a:off x="999461" y="1219200"/>
            <a:ext cx="7145077" cy="4912154"/>
          </a:xfrm>
          <a:prstGeom prst="rect">
            <a:avLst/>
          </a:prstGeom>
          <a:noFill/>
          <a:ln>
            <a:noFill/>
          </a:ln>
        </p:spPr>
      </p:pic>
      <p:sp>
        <p:nvSpPr>
          <p:cNvPr id="5" name="TextBox 4"/>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
        <p:nvSpPr>
          <p:cNvPr id="2" name="Right Arrow 1"/>
          <p:cNvSpPr/>
          <p:nvPr/>
        </p:nvSpPr>
        <p:spPr>
          <a:xfrm>
            <a:off x="533400" y="4800600"/>
            <a:ext cx="685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rot="7836078">
            <a:off x="4371017" y="4062388"/>
            <a:ext cx="609599"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587"/>
        <p:cNvGrpSpPr/>
        <p:nvPr/>
      </p:nvGrpSpPr>
      <p:grpSpPr>
        <a:xfrm>
          <a:off x="0" y="0"/>
          <a:ext cx="0" cy="0"/>
          <a:chOff x="0" y="0"/>
          <a:chExt cx="0" cy="0"/>
        </a:xfrm>
      </p:grpSpPr>
      <p:sp>
        <p:nvSpPr>
          <p:cNvPr id="588" name="Shape 58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Font typeface="Cambria"/>
              <a:buNone/>
            </a:pPr>
            <a:endParaRPr sz="4600" b="0" i="0" u="none" strike="noStrike" cap="none" baseline="0">
              <a:solidFill>
                <a:schemeClr val="dk2"/>
              </a:solidFill>
              <a:latin typeface="Cambria"/>
              <a:ea typeface="Cambria"/>
              <a:cs typeface="Cambria"/>
              <a:sym typeface="Cambria"/>
            </a:endParaRPr>
          </a:p>
        </p:txBody>
      </p:sp>
      <p:pic>
        <p:nvPicPr>
          <p:cNvPr id="589" name="Shape 589"/>
          <p:cNvPicPr preferRelativeResize="0">
            <a:picLocks noGrp="1"/>
          </p:cNvPicPr>
          <p:nvPr>
            <p:ph idx="1"/>
          </p:nvPr>
        </p:nvPicPr>
        <p:blipFill rotWithShape="1">
          <a:blip r:embed="rId3">
            <a:alphaModFix/>
          </a:blip>
          <a:srcRect/>
          <a:stretch/>
        </p:blipFill>
        <p:spPr>
          <a:xfrm>
            <a:off x="-15815" y="0"/>
            <a:ext cx="9144000" cy="6400800"/>
          </a:xfrm>
          <a:prstGeom prst="rect">
            <a:avLst/>
          </a:prstGeom>
          <a:noFill/>
          <a:ln>
            <a:noFill/>
          </a:ln>
        </p:spPr>
      </p:pic>
      <p:sp>
        <p:nvSpPr>
          <p:cNvPr id="590" name="Shape 590"/>
          <p:cNvSpPr txBox="1"/>
          <p:nvPr/>
        </p:nvSpPr>
        <p:spPr>
          <a:xfrm>
            <a:off x="0" y="6400800"/>
            <a:ext cx="8458200"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baseline="0">
                <a:solidFill>
                  <a:schemeClr val="dk1"/>
                </a:solidFill>
                <a:latin typeface="Cambria"/>
                <a:ea typeface="Cambria"/>
                <a:cs typeface="Cambria"/>
                <a:sym typeface="Cambria"/>
              </a:rPr>
              <a:t>Rigging for Upending Operation</a:t>
            </a:r>
          </a:p>
        </p:txBody>
      </p:sp>
      <p:sp>
        <p:nvSpPr>
          <p:cNvPr id="5" name="TextBox 4"/>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
        <p:nvSpPr>
          <p:cNvPr id="4" name="Rectangle 3"/>
          <p:cNvSpPr/>
          <p:nvPr/>
        </p:nvSpPr>
        <p:spPr>
          <a:xfrm>
            <a:off x="609600" y="457200"/>
            <a:ext cx="1981200" cy="584775"/>
          </a:xfrm>
          <a:prstGeom prst="rect">
            <a:avLst/>
          </a:prstGeom>
          <a:noFill/>
        </p:spPr>
        <p:txBody>
          <a:bodyPr wrap="square" lIns="91440" tIns="45720" rIns="91440" bIns="45720">
            <a:spAutoFit/>
          </a:bodyPr>
          <a:lstStyle/>
          <a:p>
            <a:pPr algn="ctr"/>
            <a:r>
              <a:rPr lang="en-US"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Crane 2</a:t>
            </a:r>
            <a:endPar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9" name="Rectangle 8"/>
          <p:cNvSpPr/>
          <p:nvPr/>
        </p:nvSpPr>
        <p:spPr>
          <a:xfrm>
            <a:off x="6318310" y="164811"/>
            <a:ext cx="1981200" cy="584775"/>
          </a:xfrm>
          <a:prstGeom prst="rect">
            <a:avLst/>
          </a:prstGeom>
          <a:noFill/>
        </p:spPr>
        <p:txBody>
          <a:bodyPr wrap="square" lIns="91440" tIns="45720" rIns="91440" bIns="45720">
            <a:spAutoFit/>
          </a:bodyPr>
          <a:lstStyle/>
          <a:p>
            <a:pPr algn="ctr"/>
            <a:r>
              <a:rPr lang="en-US"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Crane 1</a:t>
            </a:r>
            <a:endPar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595" name="Shape 595"/>
          <p:cNvSpPr txBox="1">
            <a:spLocks noGrp="1"/>
          </p:cNvSpPr>
          <p:nvPr>
            <p:ph type="title"/>
          </p:nvPr>
        </p:nvSpPr>
        <p:spPr>
          <a:xfrm>
            <a:off x="0" y="228600"/>
            <a:ext cx="9144000" cy="1143000"/>
          </a:xfrm>
          <a:prstGeom prst="rect">
            <a:avLst/>
          </a:prstGeom>
        </p:spPr>
        <p:txBody>
          <a:bodyPr lIns="91425" tIns="91425" rIns="91425" bIns="91425" anchor="ctr" anchorCtr="0">
            <a:noAutofit/>
          </a:bodyPr>
          <a:lstStyle/>
          <a:p>
            <a:pPr algn="ctr">
              <a:spcBef>
                <a:spcPts val="0"/>
              </a:spcBef>
              <a:buNone/>
            </a:pPr>
            <a:r>
              <a:rPr lang="en-US" sz="4400" b="1" dirty="0">
                <a:solidFill>
                  <a:schemeClr val="tx1"/>
                </a:solidFill>
                <a:effectLst/>
                <a:latin typeface="Cambria" panose="02040503050406030204" pitchFamily="18" charset="0"/>
              </a:rPr>
              <a:t>Rigging for Upending</a:t>
            </a:r>
          </a:p>
        </p:txBody>
      </p:sp>
      <p:sp>
        <p:nvSpPr>
          <p:cNvPr id="596" name="Shape 596"/>
          <p:cNvSpPr txBox="1"/>
          <p:nvPr/>
        </p:nvSpPr>
        <p:spPr>
          <a:xfrm>
            <a:off x="427025" y="1631225"/>
            <a:ext cx="3809100" cy="4663199"/>
          </a:xfrm>
          <a:prstGeom prst="rect">
            <a:avLst/>
          </a:prstGeom>
          <a:noFill/>
          <a:ln>
            <a:noFill/>
          </a:ln>
        </p:spPr>
        <p:txBody>
          <a:bodyPr lIns="91425" tIns="91425" rIns="91425" bIns="91425" anchor="t" anchorCtr="0">
            <a:noAutofit/>
          </a:bodyPr>
          <a:lstStyle/>
          <a:p>
            <a:pPr>
              <a:spcBef>
                <a:spcPts val="0"/>
              </a:spcBef>
              <a:buNone/>
            </a:pPr>
            <a:endParaRPr/>
          </a:p>
        </p:txBody>
      </p:sp>
      <p:pic>
        <p:nvPicPr>
          <p:cNvPr id="597" name="Shape 597"/>
          <p:cNvPicPr preferRelativeResize="0"/>
          <p:nvPr/>
        </p:nvPicPr>
        <p:blipFill>
          <a:blip r:embed="rId3">
            <a:alphaModFix/>
          </a:blip>
          <a:stretch>
            <a:fillRect/>
          </a:stretch>
        </p:blipFill>
        <p:spPr>
          <a:xfrm>
            <a:off x="468710" y="1625473"/>
            <a:ext cx="3494615" cy="4663199"/>
          </a:xfrm>
          <a:prstGeom prst="rect">
            <a:avLst/>
          </a:prstGeom>
          <a:noFill/>
          <a:ln w="38100" cmpd="sng">
            <a:solidFill>
              <a:schemeClr val="bg2"/>
            </a:solidFill>
          </a:ln>
        </p:spPr>
      </p:pic>
      <p:sp>
        <p:nvSpPr>
          <p:cNvPr id="598" name="Shape 598"/>
          <p:cNvSpPr txBox="1"/>
          <p:nvPr/>
        </p:nvSpPr>
        <p:spPr>
          <a:xfrm>
            <a:off x="4381275" y="1742250"/>
            <a:ext cx="3279599" cy="4552200"/>
          </a:xfrm>
          <a:prstGeom prst="rect">
            <a:avLst/>
          </a:prstGeom>
          <a:noFill/>
          <a:ln>
            <a:noFill/>
          </a:ln>
        </p:spPr>
        <p:txBody>
          <a:bodyPr lIns="91425" tIns="91425" rIns="91425" bIns="91425" anchor="t" anchorCtr="0">
            <a:noAutofit/>
          </a:bodyPr>
          <a:lstStyle/>
          <a:p>
            <a:pPr>
              <a:spcBef>
                <a:spcPts val="0"/>
              </a:spcBef>
              <a:buNone/>
            </a:pPr>
            <a:endParaRPr/>
          </a:p>
        </p:txBody>
      </p:sp>
      <p:pic>
        <p:nvPicPr>
          <p:cNvPr id="599" name="Shape 599"/>
          <p:cNvPicPr preferRelativeResize="0"/>
          <p:nvPr/>
        </p:nvPicPr>
        <p:blipFill rotWithShape="1">
          <a:blip r:embed="rId4">
            <a:alphaModFix/>
          </a:blip>
          <a:srcRect l="11407" r="23741"/>
          <a:stretch/>
        </p:blipFill>
        <p:spPr>
          <a:xfrm>
            <a:off x="4648200" y="1631224"/>
            <a:ext cx="4031099" cy="4663199"/>
          </a:xfrm>
          <a:prstGeom prst="rect">
            <a:avLst/>
          </a:prstGeom>
          <a:noFill/>
          <a:ln w="38100" cmpd="sng">
            <a:solidFill>
              <a:schemeClr val="bg2"/>
            </a:solidFill>
          </a:ln>
        </p:spPr>
      </p:pic>
      <p:sp>
        <p:nvSpPr>
          <p:cNvPr id="600" name="Shape 600"/>
          <p:cNvSpPr txBox="1"/>
          <p:nvPr/>
        </p:nvSpPr>
        <p:spPr>
          <a:xfrm>
            <a:off x="1942875" y="6451026"/>
            <a:ext cx="4876800" cy="281700"/>
          </a:xfrm>
          <a:prstGeom prst="rect">
            <a:avLst/>
          </a:prstGeom>
          <a:noFill/>
          <a:ln>
            <a:noFill/>
          </a:ln>
        </p:spPr>
        <p:txBody>
          <a:bodyPr lIns="91425" tIns="91425" rIns="91425" bIns="91425" anchor="t" anchorCtr="0">
            <a:noAutofit/>
          </a:bodyPr>
          <a:lstStyle/>
          <a:p>
            <a:pPr algn="ctr">
              <a:spcBef>
                <a:spcPts val="0"/>
              </a:spcBef>
              <a:buNone/>
            </a:pPr>
            <a:r>
              <a:rPr lang="en-US" dirty="0">
                <a:solidFill>
                  <a:schemeClr val="dk1"/>
                </a:solidFill>
                <a:latin typeface="Cambria"/>
                <a:ea typeface="Cambria"/>
                <a:cs typeface="Cambria"/>
                <a:sym typeface="Cambria"/>
              </a:rPr>
              <a:t>Courtesy CCA Civil </a:t>
            </a:r>
            <a:r>
              <a:rPr lang="en-US" dirty="0" err="1">
                <a:solidFill>
                  <a:schemeClr val="dk1"/>
                </a:solidFill>
                <a:latin typeface="Cambria"/>
                <a:ea typeface="Cambria"/>
                <a:cs typeface="Cambria"/>
                <a:sym typeface="Cambria"/>
              </a:rPr>
              <a:t>Inc</a:t>
            </a:r>
            <a:r>
              <a:rPr lang="en-US" dirty="0">
                <a:solidFill>
                  <a:schemeClr val="dk1"/>
                </a:solidFill>
                <a:latin typeface="Cambria"/>
                <a:ea typeface="Cambria"/>
                <a:cs typeface="Cambria"/>
                <a:sym typeface="Cambria"/>
              </a:rPr>
              <a:t>, </a:t>
            </a:r>
            <a:r>
              <a:rPr lang="en-US" dirty="0" err="1">
                <a:solidFill>
                  <a:schemeClr val="dk1"/>
                </a:solidFill>
                <a:latin typeface="Cambria"/>
                <a:ea typeface="Cambria"/>
                <a:cs typeface="Cambria"/>
                <a:sym typeface="Cambria"/>
              </a:rPr>
              <a:t>Wittpenn</a:t>
            </a:r>
            <a:r>
              <a:rPr lang="en-US" dirty="0">
                <a:solidFill>
                  <a:schemeClr val="dk1"/>
                </a:solidFill>
                <a:latin typeface="Cambria"/>
                <a:ea typeface="Cambria"/>
                <a:cs typeface="Cambria"/>
                <a:sym typeface="Cambria"/>
              </a:rPr>
              <a:t> Br, Jersey City NJ</a:t>
            </a:r>
          </a:p>
        </p:txBody>
      </p:sp>
      <p:sp>
        <p:nvSpPr>
          <p:cNvPr id="8" name="TextBox 7"/>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
        <p:nvSpPr>
          <p:cNvPr id="2" name="Right Arrow 1"/>
          <p:cNvSpPr/>
          <p:nvPr/>
        </p:nvSpPr>
        <p:spPr>
          <a:xfrm>
            <a:off x="1143000" y="2362200"/>
            <a:ext cx="4572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rot="10800000">
            <a:off x="2514600" y="2667000"/>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00"/>
                                        </p:tgtEl>
                                        <p:attrNameLst>
                                          <p:attrName>style.visibility</p:attrName>
                                        </p:attrNameLst>
                                      </p:cBhvr>
                                      <p:to>
                                        <p:strVal val="visible"/>
                                      </p:to>
                                    </p:set>
                                    <p:animEffect transition="in" filter="fade">
                                      <p:cBhvr>
                                        <p:cTn id="19" dur="1000"/>
                                        <p:tgtEl>
                                          <p:spTgt spid="600"/>
                                        </p:tgtEl>
                                      </p:cBhvr>
                                    </p:animEffect>
                                    <p:anim calcmode="lin" valueType="num">
                                      <p:cBhvr>
                                        <p:cTn id="20" dur="1000" fill="hold"/>
                                        <p:tgtEl>
                                          <p:spTgt spid="600"/>
                                        </p:tgtEl>
                                        <p:attrNameLst>
                                          <p:attrName>ppt_x</p:attrName>
                                        </p:attrNameLst>
                                      </p:cBhvr>
                                      <p:tavLst>
                                        <p:tav tm="0">
                                          <p:val>
                                            <p:strVal val="#ppt_x"/>
                                          </p:val>
                                        </p:tav>
                                        <p:tav tm="100000">
                                          <p:val>
                                            <p:strVal val="#ppt_x"/>
                                          </p:val>
                                        </p:tav>
                                      </p:tavLst>
                                    </p:anim>
                                    <p:anim calcmode="lin" valueType="num">
                                      <p:cBhvr>
                                        <p:cTn id="21" dur="1000" fill="hold"/>
                                        <p:tgtEl>
                                          <p:spTgt spid="6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 grpId="0"/>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77112" y="-76200"/>
            <a:ext cx="8915400" cy="1676400"/>
          </a:xfrm>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800" b="1" i="0" u="none" strike="noStrike" cap="none" baseline="0" dirty="0" smtClean="0">
                <a:solidFill>
                  <a:schemeClr val="tx1"/>
                </a:solidFill>
                <a:effectLst/>
                <a:latin typeface="Cambria"/>
                <a:ea typeface="Cambria"/>
                <a:cs typeface="Cambria"/>
                <a:sym typeface="Cambria"/>
              </a:rPr>
              <a:t>Construction Engineering Challenges</a:t>
            </a:r>
            <a:endParaRPr lang="en-US" sz="3200" b="1" i="0" u="none" strike="noStrike" cap="none" baseline="0" dirty="0">
              <a:solidFill>
                <a:schemeClr val="tx1"/>
              </a:solidFill>
              <a:effectLst/>
              <a:latin typeface="Cambria"/>
              <a:ea typeface="Cambria"/>
              <a:cs typeface="Cambria"/>
              <a:sym typeface="Cambria"/>
            </a:endParaRPr>
          </a:p>
        </p:txBody>
      </p:sp>
      <p:pic>
        <p:nvPicPr>
          <p:cNvPr id="335" name="Shape 335"/>
          <p:cNvPicPr preferRelativeResize="0">
            <a:picLocks noGrp="1"/>
          </p:cNvPicPr>
          <p:nvPr>
            <p:ph idx="1"/>
          </p:nvPr>
        </p:nvPicPr>
        <p:blipFill rotWithShape="1">
          <a:blip r:embed="rId3">
            <a:alphaModFix/>
          </a:blip>
          <a:stretch/>
        </p:blipFill>
        <p:spPr>
          <a:xfrm>
            <a:off x="1541938" y="1600200"/>
            <a:ext cx="6060123" cy="4525963"/>
          </a:xfrm>
          <a:prstGeom prst="rect">
            <a:avLst/>
          </a:prstGeom>
          <a:noFill/>
          <a:ln w="38100" cap="flat" cmpd="sng">
            <a:solidFill>
              <a:schemeClr val="bg2"/>
            </a:solidFill>
            <a:prstDash val="solid"/>
            <a:round/>
            <a:headEnd type="none" w="med" len="med"/>
            <a:tailEnd type="none" w="med" len="med"/>
          </a:ln>
        </p:spPr>
      </p:pic>
      <p:sp>
        <p:nvSpPr>
          <p:cNvPr id="337" name="Shape 337"/>
          <p:cNvSpPr txBox="1"/>
          <p:nvPr/>
        </p:nvSpPr>
        <p:spPr>
          <a:xfrm>
            <a:off x="1449625" y="6186350"/>
            <a:ext cx="6170375" cy="365699"/>
          </a:xfrm>
          <a:prstGeom prst="rect">
            <a:avLst/>
          </a:prstGeom>
          <a:noFill/>
          <a:ln>
            <a:noFill/>
          </a:ln>
        </p:spPr>
        <p:txBody>
          <a:bodyPr lIns="91425" tIns="91425" rIns="91425" bIns="91425" anchor="t" anchorCtr="0">
            <a:noAutofit/>
          </a:bodyPr>
          <a:lstStyle/>
          <a:p>
            <a:pPr algn="ctr"/>
            <a:r>
              <a:rPr lang="en-US" sz="1800" b="1" dirty="0" smtClean="0">
                <a:solidFill>
                  <a:schemeClr val="tx1"/>
                </a:solidFill>
                <a:latin typeface="Cambria"/>
                <a:ea typeface="Cambria"/>
                <a:cs typeface="Cambria"/>
                <a:sym typeface="Cambria"/>
              </a:rPr>
              <a:t>Determining the Structural Stability of  a “Wet Noodle”</a:t>
            </a:r>
            <a:endParaRPr lang="en-US" sz="1800" dirty="0">
              <a:solidFill>
                <a:schemeClr val="tx2"/>
              </a:solidFill>
              <a:latin typeface="Cambria"/>
              <a:ea typeface="Cambria"/>
              <a:cs typeface="Cambria"/>
              <a:sym typeface="Cambria"/>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7"/>
                                        </p:tgtEl>
                                        <p:attrNameLst>
                                          <p:attrName>style.visibility</p:attrName>
                                        </p:attrNameLst>
                                      </p:cBhvr>
                                      <p:to>
                                        <p:strVal val="visible"/>
                                      </p:to>
                                    </p:set>
                                    <p:animEffect transition="in" filter="fade">
                                      <p:cBhvr>
                                        <p:cTn id="7" dur="1000"/>
                                        <p:tgtEl>
                                          <p:spTgt spid="337"/>
                                        </p:tgtEl>
                                      </p:cBhvr>
                                    </p:animEffect>
                                    <p:anim calcmode="lin" valueType="num">
                                      <p:cBhvr>
                                        <p:cTn id="8" dur="1000" fill="hold"/>
                                        <p:tgtEl>
                                          <p:spTgt spid="337"/>
                                        </p:tgtEl>
                                        <p:attrNameLst>
                                          <p:attrName>ppt_x</p:attrName>
                                        </p:attrNameLst>
                                      </p:cBhvr>
                                      <p:tavLst>
                                        <p:tav tm="0">
                                          <p:val>
                                            <p:strVal val="#ppt_x"/>
                                          </p:val>
                                        </p:tav>
                                        <p:tav tm="100000">
                                          <p:val>
                                            <p:strVal val="#ppt_x"/>
                                          </p:val>
                                        </p:tav>
                                      </p:tavLst>
                                    </p:anim>
                                    <p:anim calcmode="lin" valueType="num">
                                      <p:cBhvr>
                                        <p:cTn id="9" dur="1000" fill="hold"/>
                                        <p:tgtEl>
                                          <p:spTgt spid="3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341"/>
        <p:cNvGrpSpPr/>
        <p:nvPr/>
      </p:nvGrpSpPr>
      <p:grpSpPr>
        <a:xfrm>
          <a:off x="0" y="0"/>
          <a:ext cx="0" cy="0"/>
          <a:chOff x="0" y="0"/>
          <a:chExt cx="0" cy="0"/>
        </a:xfrm>
      </p:grpSpPr>
      <p:pic>
        <p:nvPicPr>
          <p:cNvPr id="342" name="Shape 342"/>
          <p:cNvPicPr preferRelativeResize="0">
            <a:picLocks noGrp="1"/>
          </p:cNvPicPr>
          <p:nvPr>
            <p:ph type="body" idx="1"/>
          </p:nvPr>
        </p:nvPicPr>
        <p:blipFill rotWithShape="1">
          <a:blip r:embed="rId3">
            <a:alphaModFix/>
          </a:blip>
          <a:srcRect/>
          <a:stretch/>
        </p:blipFill>
        <p:spPr>
          <a:xfrm>
            <a:off x="228600" y="152400"/>
            <a:ext cx="6008699" cy="3204599"/>
          </a:xfrm>
          <a:prstGeom prst="rect">
            <a:avLst/>
          </a:prstGeom>
          <a:noFill/>
          <a:ln w="38100" cap="flat" cmpd="sng">
            <a:solidFill>
              <a:schemeClr val="bg2"/>
            </a:solidFill>
            <a:prstDash val="solid"/>
            <a:round/>
            <a:headEnd type="none" w="med" len="med"/>
            <a:tailEnd type="none" w="med" len="med"/>
          </a:ln>
        </p:spPr>
      </p:pic>
      <p:pic>
        <p:nvPicPr>
          <p:cNvPr id="343" name="Shape 343"/>
          <p:cNvPicPr preferRelativeResize="0"/>
          <p:nvPr/>
        </p:nvPicPr>
        <p:blipFill rotWithShape="1">
          <a:blip r:embed="rId4">
            <a:alphaModFix/>
          </a:blip>
          <a:srcRect/>
          <a:stretch/>
        </p:blipFill>
        <p:spPr>
          <a:xfrm>
            <a:off x="3581400" y="3657600"/>
            <a:ext cx="4682655" cy="3024178"/>
          </a:xfrm>
          <a:prstGeom prst="rect">
            <a:avLst/>
          </a:prstGeom>
          <a:noFill/>
          <a:ln w="38100" cap="flat" cmpd="sng">
            <a:solidFill>
              <a:schemeClr val="bg2"/>
            </a:solidFill>
            <a:prstDash val="solid"/>
            <a:round/>
            <a:headEnd type="none" w="med" len="med"/>
            <a:tailEnd type="none" w="med" len="med"/>
          </a:ln>
        </p:spPr>
      </p:pic>
      <p:sp>
        <p:nvSpPr>
          <p:cNvPr id="344" name="Shape 344"/>
          <p:cNvSpPr txBox="1"/>
          <p:nvPr/>
        </p:nvSpPr>
        <p:spPr>
          <a:xfrm>
            <a:off x="152400" y="3974575"/>
            <a:ext cx="3246899" cy="23902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0" u="none" strike="noStrike" cap="none" baseline="0" dirty="0">
                <a:solidFill>
                  <a:schemeClr val="tx2"/>
                </a:solidFill>
                <a:latin typeface="Cambria"/>
                <a:ea typeface="Cambria"/>
                <a:cs typeface="Cambria"/>
                <a:sym typeface="Cambria"/>
              </a:rPr>
              <a:t>Rebar Cages Section Properties are Impossible to Accurately </a:t>
            </a:r>
            <a:r>
              <a:rPr lang="en-US" sz="1800" b="1" i="0" u="none" strike="noStrike" cap="none" baseline="0" dirty="0" smtClean="0">
                <a:solidFill>
                  <a:schemeClr val="tx2"/>
                </a:solidFill>
                <a:latin typeface="Cambria"/>
                <a:ea typeface="Cambria"/>
                <a:cs typeface="Cambria"/>
                <a:sym typeface="Cambria"/>
              </a:rPr>
              <a:t>Define</a:t>
            </a:r>
          </a:p>
          <a:p>
            <a:pPr marL="0" marR="0" lvl="0" indent="0" algn="l" rtl="0">
              <a:spcBef>
                <a:spcPts val="0"/>
              </a:spcBef>
              <a:buSzPct val="25000"/>
              <a:buNone/>
            </a:pPr>
            <a:endParaRPr lang="en-US" sz="1800" b="1" dirty="0">
              <a:solidFill>
                <a:schemeClr val="tx2"/>
              </a:solidFill>
              <a:latin typeface="Cambria"/>
              <a:ea typeface="Cambria"/>
              <a:cs typeface="Cambria"/>
              <a:sym typeface="Cambria"/>
            </a:endParaRPr>
          </a:p>
          <a:p>
            <a:pPr marL="0" marR="0" lvl="0" indent="0" algn="l" rtl="0">
              <a:spcBef>
                <a:spcPts val="0"/>
              </a:spcBef>
              <a:buSzPct val="25000"/>
              <a:buNone/>
            </a:pPr>
            <a:r>
              <a:rPr lang="en-US" sz="1800" b="1" i="0" u="none" strike="noStrike" cap="none" baseline="0" dirty="0" smtClean="0">
                <a:solidFill>
                  <a:schemeClr val="tx2"/>
                </a:solidFill>
                <a:latin typeface="Cambria"/>
                <a:ea typeface="Cambria"/>
                <a:cs typeface="Cambria"/>
                <a:sym typeface="Cambria"/>
              </a:rPr>
              <a:t>Current General Practice </a:t>
            </a:r>
          </a:p>
          <a:p>
            <a:pPr marL="0" marR="0" lvl="0" indent="0" algn="l" rtl="0">
              <a:spcBef>
                <a:spcPts val="0"/>
              </a:spcBef>
              <a:buSzPct val="25000"/>
              <a:buNone/>
            </a:pPr>
            <a:r>
              <a:rPr lang="en-US" sz="1800" b="1" i="0" u="none" strike="noStrike" cap="none" baseline="0" dirty="0" smtClean="0">
                <a:solidFill>
                  <a:schemeClr val="tx2"/>
                </a:solidFill>
                <a:latin typeface="Cambria"/>
                <a:ea typeface="Cambria"/>
                <a:cs typeface="Cambria"/>
                <a:sym typeface="Cambria"/>
              </a:rPr>
              <a:t>– Trial and Error!</a:t>
            </a:r>
            <a:endParaRPr lang="en-US" sz="1800" b="1" i="0" u="none" strike="noStrike" cap="none" baseline="0" dirty="0">
              <a:solidFill>
                <a:schemeClr val="tx2"/>
              </a:solidFill>
              <a:latin typeface="Cambria"/>
              <a:ea typeface="Cambria"/>
              <a:cs typeface="Cambria"/>
              <a:sym typeface="Cambria"/>
            </a:endParaRPr>
          </a:p>
          <a:p>
            <a:pPr marL="0" marR="0" lvl="0" indent="0" algn="l" rtl="0">
              <a:spcBef>
                <a:spcPts val="0"/>
              </a:spcBef>
              <a:buNone/>
            </a:pPr>
            <a:endParaRPr sz="1800" b="1" i="0" u="none" strike="noStrike" cap="none" baseline="0" dirty="0">
              <a:solidFill>
                <a:schemeClr val="tx2"/>
              </a:solidFill>
              <a:latin typeface="Cambria"/>
              <a:ea typeface="Cambria"/>
              <a:cs typeface="Cambria"/>
              <a:sym typeface="Cambria"/>
            </a:endParaRPr>
          </a:p>
          <a:p>
            <a:pPr marL="0" marR="0" lvl="0" indent="0" algn="l" rtl="0">
              <a:spcBef>
                <a:spcPts val="0"/>
              </a:spcBef>
              <a:buNone/>
            </a:pPr>
            <a:endParaRPr sz="1800" b="1" dirty="0">
              <a:solidFill>
                <a:schemeClr val="tx2"/>
              </a:solidFill>
              <a:latin typeface="Cambria"/>
              <a:ea typeface="Cambria"/>
              <a:cs typeface="Cambria"/>
              <a:sym typeface="Cambria"/>
            </a:endParaRPr>
          </a:p>
        </p:txBody>
      </p:sp>
      <p:sp>
        <p:nvSpPr>
          <p:cNvPr id="345" name="Shape 345"/>
          <p:cNvSpPr txBox="1"/>
          <p:nvPr/>
        </p:nvSpPr>
        <p:spPr>
          <a:xfrm>
            <a:off x="6431975" y="433475"/>
            <a:ext cx="1737600" cy="2923500"/>
          </a:xfrm>
          <a:prstGeom prst="rect">
            <a:avLst/>
          </a:prstGeom>
          <a:noFill/>
          <a:ln>
            <a:noFill/>
          </a:ln>
        </p:spPr>
        <p:txBody>
          <a:bodyPr lIns="91425" tIns="91425" rIns="91425" bIns="91425" anchor="t" anchorCtr="0">
            <a:noAutofit/>
          </a:bodyPr>
          <a:lstStyle/>
          <a:p>
            <a:pPr rtl="0">
              <a:spcBef>
                <a:spcPts val="0"/>
              </a:spcBef>
              <a:buNone/>
            </a:pPr>
            <a:endParaRPr sz="1800" b="1" dirty="0">
              <a:solidFill>
                <a:schemeClr val="tx2"/>
              </a:solidFill>
              <a:latin typeface="Cambria"/>
              <a:ea typeface="Cambria"/>
              <a:cs typeface="Cambria"/>
              <a:sym typeface="Cambria"/>
            </a:endParaRPr>
          </a:p>
          <a:p>
            <a:pPr rtl="0">
              <a:spcBef>
                <a:spcPts val="0"/>
              </a:spcBef>
              <a:buNone/>
            </a:pPr>
            <a:r>
              <a:rPr lang="en-US" sz="1800" b="1" dirty="0">
                <a:solidFill>
                  <a:schemeClr val="tx2"/>
                </a:solidFill>
                <a:latin typeface="Cambria"/>
                <a:ea typeface="Cambria"/>
                <a:cs typeface="Cambria"/>
                <a:sym typeface="Cambria"/>
              </a:rPr>
              <a:t>Slurry Wall Cage  at World Trade Center (left)</a:t>
            </a:r>
          </a:p>
          <a:p>
            <a:pPr rtl="0">
              <a:spcBef>
                <a:spcPts val="0"/>
              </a:spcBef>
              <a:buNone/>
            </a:pPr>
            <a:endParaRPr sz="1800" b="1" dirty="0">
              <a:solidFill>
                <a:schemeClr val="tx2"/>
              </a:solidFill>
              <a:latin typeface="Cambria"/>
              <a:ea typeface="Cambria"/>
              <a:cs typeface="Cambria"/>
              <a:sym typeface="Cambria"/>
            </a:endParaRPr>
          </a:p>
          <a:p>
            <a:pPr rtl="0">
              <a:spcBef>
                <a:spcPts val="0"/>
              </a:spcBef>
              <a:buNone/>
            </a:pPr>
            <a:endParaRPr sz="1800" b="1" dirty="0">
              <a:solidFill>
                <a:schemeClr val="tx2"/>
              </a:solidFill>
              <a:latin typeface="Cambria"/>
              <a:ea typeface="Cambria"/>
              <a:cs typeface="Cambria"/>
              <a:sym typeface="Cambria"/>
            </a:endParaRPr>
          </a:p>
          <a:p>
            <a:pPr>
              <a:spcBef>
                <a:spcPts val="0"/>
              </a:spcBef>
              <a:buNone/>
            </a:pPr>
            <a:r>
              <a:rPr lang="en-US" sz="1800" b="1" dirty="0">
                <a:solidFill>
                  <a:schemeClr val="tx2"/>
                </a:solidFill>
                <a:latin typeface="Cambria"/>
                <a:ea typeface="Cambria"/>
                <a:cs typeface="Cambria"/>
                <a:sym typeface="Cambria"/>
              </a:rPr>
              <a:t>Drilled Shaft at unknown bridge site (below)</a:t>
            </a:r>
          </a:p>
        </p:txBody>
      </p:sp>
      <p:sp>
        <p:nvSpPr>
          <p:cNvPr id="6" name="TextBox 5"/>
          <p:cNvSpPr txBox="1"/>
          <p:nvPr/>
        </p:nvSpPr>
        <p:spPr>
          <a:xfrm>
            <a:off x="7467600" y="6705600"/>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1000"/>
                                        <p:tgtEl>
                                          <p:spTgt spid="3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4"/>
                                        </p:tgtEl>
                                        <p:attrNameLst>
                                          <p:attrName>style.visibility</p:attrName>
                                        </p:attrNameLst>
                                      </p:cBhvr>
                                      <p:to>
                                        <p:strVal val="visible"/>
                                      </p:to>
                                    </p:set>
                                    <p:animEffect transition="in" filter="fade">
                                      <p:cBhvr>
                                        <p:cTn id="12" dur="1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chor="ctr"/>
          <a:lstStyle/>
          <a:p>
            <a:pPr lvl="0">
              <a:spcBef>
                <a:spcPts val="0"/>
              </a:spcBef>
            </a:pPr>
            <a:r>
              <a:rPr lang="en-US" sz="4400" b="1" dirty="0" smtClean="0">
                <a:solidFill>
                  <a:schemeClr val="dk1"/>
                </a:solidFill>
                <a:effectLst/>
                <a:latin typeface="Cambria"/>
                <a:ea typeface="Cambria"/>
                <a:cs typeface="Cambria"/>
                <a:sym typeface="Cambria"/>
              </a:rPr>
              <a:t>Calculating Structural Properties</a:t>
            </a:r>
            <a:endParaRPr lang="en-US" sz="4400" b="1" dirty="0">
              <a:solidFill>
                <a:schemeClr val="dk1"/>
              </a:solidFill>
              <a:effectLst/>
              <a:latin typeface="Cambria"/>
              <a:ea typeface="Cambria"/>
              <a:cs typeface="Cambria"/>
              <a:sym typeface="Cambria"/>
            </a:endParaRPr>
          </a:p>
        </p:txBody>
      </p:sp>
      <p:sp>
        <p:nvSpPr>
          <p:cNvPr id="2" name="Content Placeholder 1"/>
          <p:cNvSpPr>
            <a:spLocks noGrp="1"/>
          </p:cNvSpPr>
          <p:nvPr>
            <p:ph idx="1"/>
          </p:nvPr>
        </p:nvSpPr>
        <p:spPr>
          <a:xfrm>
            <a:off x="990600" y="2286000"/>
            <a:ext cx="7172325" cy="1447800"/>
          </a:xfrm>
        </p:spPr>
        <p:txBody>
          <a:bodyPr>
            <a:noAutofit/>
          </a:bodyPr>
          <a:lstStyle/>
          <a:p>
            <a:pPr marL="0" indent="0" algn="ctr">
              <a:buNone/>
            </a:pPr>
            <a:r>
              <a:rPr lang="en-US" sz="3200" b="1" dirty="0" smtClean="0">
                <a:solidFill>
                  <a:schemeClr val="dk1"/>
                </a:solidFill>
                <a:latin typeface="Cambria"/>
                <a:ea typeface="Cambria"/>
                <a:cs typeface="Cambria"/>
                <a:sym typeface="Cambria"/>
              </a:rPr>
              <a:t>Moment of Inertia for Rebar Cage</a:t>
            </a:r>
          </a:p>
          <a:p>
            <a:pPr marL="0" indent="0" algn="ctr">
              <a:buNone/>
            </a:pPr>
            <a:r>
              <a:rPr lang="en-US" sz="3200" b="1" dirty="0" smtClean="0">
                <a:solidFill>
                  <a:schemeClr val="dk1"/>
                </a:solidFill>
                <a:latin typeface="Cambria"/>
                <a:ea typeface="Cambria"/>
                <a:cs typeface="Cambria"/>
                <a:sym typeface="Cambria"/>
              </a:rPr>
              <a:t>I</a:t>
            </a:r>
            <a:r>
              <a:rPr lang="en-US" sz="3200" b="1" dirty="0">
                <a:solidFill>
                  <a:schemeClr val="dk1"/>
                </a:solidFill>
                <a:latin typeface="Cambria"/>
                <a:ea typeface="Cambria"/>
                <a:cs typeface="Cambria"/>
                <a:sym typeface="Cambria"/>
              </a:rPr>
              <a:t>=∑I₀+β∑Ad²</a:t>
            </a:r>
            <a:endParaRPr lang="en-US" sz="3200" b="1" dirty="0"/>
          </a:p>
        </p:txBody>
      </p:sp>
      <p:sp>
        <p:nvSpPr>
          <p:cNvPr id="10" name="TextBox 9"/>
          <p:cNvSpPr txBox="1"/>
          <p:nvPr/>
        </p:nvSpPr>
        <p:spPr>
          <a:xfrm>
            <a:off x="5543550" y="4370367"/>
            <a:ext cx="2895600" cy="830997"/>
          </a:xfrm>
          <a:prstGeom prst="rect">
            <a:avLst/>
          </a:prstGeom>
          <a:noFill/>
        </p:spPr>
        <p:txBody>
          <a:bodyPr wrap="square" rtlCol="0">
            <a:spAutoFit/>
          </a:bodyPr>
          <a:lstStyle/>
          <a:p>
            <a:r>
              <a:rPr lang="en-US" sz="1600" dirty="0" smtClean="0">
                <a:solidFill>
                  <a:schemeClr val="tx2"/>
                </a:solidFill>
                <a:latin typeface="Cambria"/>
                <a:ea typeface="Cambria"/>
                <a:cs typeface="Cambria"/>
                <a:sym typeface="Cambria"/>
              </a:rPr>
              <a:t>β </a:t>
            </a:r>
            <a:r>
              <a:rPr lang="en-US" sz="1600" dirty="0">
                <a:solidFill>
                  <a:schemeClr val="tx2"/>
                </a:solidFill>
                <a:latin typeface="Cambria"/>
                <a:ea typeface="Cambria"/>
                <a:cs typeface="Cambria"/>
                <a:sym typeface="Cambria"/>
              </a:rPr>
              <a:t>is a </a:t>
            </a:r>
            <a:r>
              <a:rPr lang="en-US" sz="1600" dirty="0" smtClean="0">
                <a:solidFill>
                  <a:schemeClr val="tx2"/>
                </a:solidFill>
                <a:latin typeface="Cambria"/>
                <a:ea typeface="Cambria"/>
                <a:cs typeface="Cambria"/>
                <a:sym typeface="Cambria"/>
              </a:rPr>
              <a:t>Reduction Factor </a:t>
            </a:r>
          </a:p>
          <a:p>
            <a:r>
              <a:rPr lang="en-US" sz="1600" dirty="0" smtClean="0">
                <a:solidFill>
                  <a:schemeClr val="tx2"/>
                </a:solidFill>
                <a:latin typeface="Cambria"/>
                <a:ea typeface="Cambria"/>
                <a:cs typeface="Cambria"/>
                <a:sym typeface="Cambria"/>
              </a:rPr>
              <a:t>Based </a:t>
            </a:r>
            <a:r>
              <a:rPr lang="en-US" sz="1600" dirty="0">
                <a:solidFill>
                  <a:schemeClr val="tx2"/>
                </a:solidFill>
                <a:latin typeface="Cambria"/>
                <a:ea typeface="Cambria"/>
                <a:cs typeface="Cambria"/>
                <a:sym typeface="Cambria"/>
              </a:rPr>
              <a:t>on connection strength </a:t>
            </a:r>
            <a:br>
              <a:rPr lang="en-US" sz="1600" dirty="0">
                <a:solidFill>
                  <a:schemeClr val="tx2"/>
                </a:solidFill>
                <a:latin typeface="Cambria"/>
                <a:ea typeface="Cambria"/>
                <a:cs typeface="Cambria"/>
                <a:sym typeface="Cambria"/>
              </a:rPr>
            </a:br>
            <a:r>
              <a:rPr lang="en-US" sz="1600" dirty="0">
                <a:solidFill>
                  <a:schemeClr val="tx2"/>
                </a:solidFill>
                <a:latin typeface="Cambria"/>
                <a:ea typeface="Cambria"/>
                <a:cs typeface="Cambria"/>
                <a:sym typeface="Cambria"/>
              </a:rPr>
              <a:t>usually tie wire joints</a:t>
            </a:r>
            <a:endParaRPr lang="en-US" sz="1600" dirty="0">
              <a:solidFill>
                <a:schemeClr val="tx2"/>
              </a:solidFill>
            </a:endParaRPr>
          </a:p>
        </p:txBody>
      </p:sp>
      <p:sp>
        <p:nvSpPr>
          <p:cNvPr id="5" name="TextBox 4"/>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
        <p:nvSpPr>
          <p:cNvPr id="6" name="TextBox 5"/>
          <p:cNvSpPr txBox="1"/>
          <p:nvPr/>
        </p:nvSpPr>
        <p:spPr>
          <a:xfrm>
            <a:off x="1295400" y="4370367"/>
            <a:ext cx="2895600" cy="1077218"/>
          </a:xfrm>
          <a:prstGeom prst="rect">
            <a:avLst/>
          </a:prstGeom>
          <a:noFill/>
        </p:spPr>
        <p:txBody>
          <a:bodyPr wrap="square" rtlCol="0">
            <a:spAutoFit/>
          </a:bodyPr>
          <a:lstStyle/>
          <a:p>
            <a:r>
              <a:rPr lang="en-US" sz="1600" dirty="0" smtClean="0">
                <a:solidFill>
                  <a:schemeClr val="tx2"/>
                </a:solidFill>
                <a:latin typeface="Cambria"/>
                <a:ea typeface="Cambria"/>
                <a:cs typeface="Cambria"/>
                <a:sym typeface="Cambria"/>
              </a:rPr>
              <a:t>Parallel Axis Theory:</a:t>
            </a:r>
          </a:p>
          <a:p>
            <a:r>
              <a:rPr lang="en-US" sz="1600" dirty="0" smtClean="0">
                <a:solidFill>
                  <a:schemeClr val="tx2"/>
                </a:solidFill>
                <a:latin typeface="Cambria"/>
                <a:ea typeface="Cambria"/>
                <a:cs typeface="Cambria"/>
                <a:sym typeface="Cambria"/>
              </a:rPr>
              <a:t>Sum of Individual Bars  +  Product of Bar Areas times Square of the Distances</a:t>
            </a:r>
            <a:endParaRPr lang="en-US" sz="1600" dirty="0">
              <a:solidFill>
                <a:schemeClr val="tx2"/>
              </a:solidFill>
            </a:endParaRPr>
          </a:p>
        </p:txBody>
      </p:sp>
      <p:sp>
        <p:nvSpPr>
          <p:cNvPr id="3" name="Down Arrow 2"/>
          <p:cNvSpPr/>
          <p:nvPr/>
        </p:nvSpPr>
        <p:spPr>
          <a:xfrm flipV="1">
            <a:off x="4562475" y="3505200"/>
            <a:ext cx="2286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305050" y="5714999"/>
            <a:ext cx="4972050" cy="830997"/>
          </a:xfrm>
          <a:prstGeom prst="rect">
            <a:avLst/>
          </a:prstGeom>
          <a:noFill/>
        </p:spPr>
        <p:txBody>
          <a:bodyPr wrap="square" rtlCol="0">
            <a:spAutoFit/>
          </a:bodyPr>
          <a:lstStyle/>
          <a:p>
            <a:r>
              <a:rPr lang="en-US" sz="1600" dirty="0" smtClean="0">
                <a:solidFill>
                  <a:schemeClr val="tx2"/>
                </a:solidFill>
                <a:latin typeface="Cambria"/>
                <a:ea typeface="Cambria"/>
                <a:cs typeface="Cambria"/>
                <a:sym typeface="Cambria"/>
              </a:rPr>
              <a:t>Recommendation – Verify Calculated Section Properties with Full Scale Deflection Test in the Field – As a Separate Operation (Allows for Modifications)</a:t>
            </a:r>
            <a:endParaRPr lang="en-US" sz="1600" dirty="0">
              <a:solidFill>
                <a:schemeClr val="tx2"/>
              </a:solidFill>
            </a:endParaRPr>
          </a:p>
        </p:txBody>
      </p:sp>
    </p:spTree>
    <p:extLst>
      <p:ext uri="{BB962C8B-B14F-4D97-AF65-F5344CB8AC3E}">
        <p14:creationId xmlns:p14="http://schemas.microsoft.com/office/powerpoint/2010/main" val="67079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3"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349"/>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effectLst/>
                <a:latin typeface="Cambria"/>
                <a:ea typeface="Cambria"/>
                <a:cs typeface="Cambria"/>
                <a:sym typeface="Cambria"/>
              </a:rPr>
              <a:t>Tie Wires for Rebar </a:t>
            </a:r>
            <a:r>
              <a:rPr lang="en-US" sz="4400" b="1" dirty="0" smtClean="0">
                <a:solidFill>
                  <a:schemeClr val="tx1"/>
                </a:solidFill>
                <a:effectLst/>
                <a:latin typeface="Cambria"/>
                <a:ea typeface="Cambria"/>
                <a:cs typeface="Cambria"/>
                <a:sym typeface="Cambria"/>
              </a:rPr>
              <a:t>Cages</a:t>
            </a:r>
            <a:br>
              <a:rPr lang="en-US" sz="4400" b="1" dirty="0" smtClean="0">
                <a:solidFill>
                  <a:schemeClr val="tx1"/>
                </a:solidFill>
                <a:effectLst/>
                <a:latin typeface="Cambria"/>
                <a:ea typeface="Cambria"/>
                <a:cs typeface="Cambria"/>
                <a:sym typeface="Cambria"/>
              </a:rPr>
            </a:br>
            <a:r>
              <a:rPr lang="en-US" sz="4400" b="1" dirty="0" smtClean="0">
                <a:solidFill>
                  <a:schemeClr val="tx1"/>
                </a:solidFill>
                <a:effectLst/>
                <a:latin typeface="Cambria"/>
                <a:ea typeface="Cambria"/>
                <a:cs typeface="Cambria"/>
                <a:sym typeface="Cambria"/>
              </a:rPr>
              <a:t> </a:t>
            </a:r>
            <a:endParaRPr lang="en-US" sz="4400" b="1" dirty="0">
              <a:solidFill>
                <a:schemeClr val="tx1"/>
              </a:solidFill>
              <a:effectLst/>
            </a:endParaRPr>
          </a:p>
        </p:txBody>
      </p:sp>
      <p:pic>
        <p:nvPicPr>
          <p:cNvPr id="350" name="Shape 350"/>
          <p:cNvPicPr preferRelativeResize="0">
            <a:picLocks noGrp="1"/>
          </p:cNvPicPr>
          <p:nvPr>
            <p:ph idx="1"/>
          </p:nvPr>
        </p:nvPicPr>
        <p:blipFill rotWithShape="1">
          <a:blip r:embed="rId3">
            <a:alphaModFix/>
          </a:blip>
          <a:stretch/>
        </p:blipFill>
        <p:spPr>
          <a:xfrm>
            <a:off x="1080421" y="838200"/>
            <a:ext cx="6868228" cy="4924049"/>
          </a:xfrm>
          <a:prstGeom prst="rect">
            <a:avLst/>
          </a:prstGeom>
          <a:noFill/>
          <a:ln w="9525" cap="flat" cmpd="sng">
            <a:noFill/>
            <a:prstDash val="solid"/>
            <a:round/>
            <a:headEnd type="none" w="med" len="med"/>
            <a:tailEnd type="none" w="med" len="med"/>
          </a:ln>
        </p:spPr>
      </p:pic>
      <p:sp>
        <p:nvSpPr>
          <p:cNvPr id="353" name="Shape 353"/>
          <p:cNvSpPr txBox="1"/>
          <p:nvPr/>
        </p:nvSpPr>
        <p:spPr>
          <a:xfrm>
            <a:off x="0" y="5579400"/>
            <a:ext cx="9128185" cy="1051654"/>
          </a:xfrm>
          <a:prstGeom prst="rect">
            <a:avLst/>
          </a:prstGeom>
          <a:noFill/>
          <a:ln>
            <a:noFill/>
          </a:ln>
        </p:spPr>
        <p:txBody>
          <a:bodyPr lIns="91425" tIns="91425" rIns="91425" bIns="91425" anchor="t" anchorCtr="0">
            <a:noAutofit/>
          </a:bodyPr>
          <a:lstStyle/>
          <a:p>
            <a:pPr algn="ctr" rtl="0">
              <a:spcBef>
                <a:spcPts val="0"/>
              </a:spcBef>
              <a:buNone/>
            </a:pPr>
            <a:r>
              <a:rPr lang="en-US" sz="1800" dirty="0">
                <a:solidFill>
                  <a:schemeClr val="tx2"/>
                </a:solidFill>
                <a:latin typeface="Cambria"/>
                <a:ea typeface="Cambria"/>
                <a:cs typeface="Cambria"/>
                <a:sym typeface="Cambria"/>
              </a:rPr>
              <a:t>#15 wire should be used for critical fabrication,  #14 even </a:t>
            </a:r>
            <a:r>
              <a:rPr lang="en-US" sz="1800" dirty="0" smtClean="0">
                <a:solidFill>
                  <a:schemeClr val="tx2"/>
                </a:solidFill>
                <a:latin typeface="Cambria"/>
                <a:ea typeface="Cambria"/>
                <a:cs typeface="Cambria"/>
                <a:sym typeface="Cambria"/>
              </a:rPr>
              <a:t>better</a:t>
            </a:r>
          </a:p>
          <a:p>
            <a:pPr algn="ctr" rtl="0">
              <a:spcBef>
                <a:spcPts val="0"/>
              </a:spcBef>
              <a:buNone/>
            </a:pPr>
            <a:r>
              <a:rPr lang="en-US" sz="1800" dirty="0" smtClean="0">
                <a:solidFill>
                  <a:schemeClr val="tx2"/>
                </a:solidFill>
                <a:latin typeface="Cambria"/>
                <a:ea typeface="Cambria"/>
                <a:cs typeface="Cambria"/>
                <a:sym typeface="Cambria"/>
              </a:rPr>
              <a:t>Tie Wire Connection types are important too. </a:t>
            </a:r>
          </a:p>
          <a:p>
            <a:pPr algn="ctr">
              <a:spcBef>
                <a:spcPts val="0"/>
              </a:spcBef>
              <a:buNone/>
            </a:pPr>
            <a:r>
              <a:rPr lang="en-US" sz="1800" dirty="0" smtClean="0">
                <a:solidFill>
                  <a:schemeClr val="tx2"/>
                </a:solidFill>
                <a:latin typeface="Cambria"/>
                <a:ea typeface="Cambria"/>
                <a:cs typeface="Cambria"/>
                <a:sym typeface="Cambria"/>
              </a:rPr>
              <a:t>Alt.-Use </a:t>
            </a:r>
            <a:r>
              <a:rPr lang="en-US" sz="1800" dirty="0">
                <a:solidFill>
                  <a:schemeClr val="tx2"/>
                </a:solidFill>
                <a:latin typeface="Cambria"/>
                <a:ea typeface="Cambria"/>
                <a:cs typeface="Cambria"/>
                <a:sym typeface="Cambria"/>
              </a:rPr>
              <a:t>of Weldable Rebar Grade A706 would Provide Much Stronger Joints!</a:t>
            </a:r>
          </a:p>
        </p:txBody>
      </p:sp>
      <p:sp>
        <p:nvSpPr>
          <p:cNvPr id="7" name="TextBox 6"/>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3"/>
                                        </p:tgtEl>
                                        <p:attrNameLst>
                                          <p:attrName>style.visibility</p:attrName>
                                        </p:attrNameLst>
                                      </p:cBhvr>
                                      <p:to>
                                        <p:strVal val="visible"/>
                                      </p:to>
                                    </p:set>
                                    <p:animEffect transition="in" filter="fade">
                                      <p:cBhvr>
                                        <p:cTn id="7" dur="10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0" y="0"/>
            <a:ext cx="9144000" cy="1600200"/>
          </a:xfrm>
          <a:prstGeom prst="rect">
            <a:avLst/>
          </a:prstGeom>
          <a:noFill/>
          <a:ln>
            <a:noFill/>
          </a:ln>
        </p:spPr>
        <p:txBody>
          <a:bodyPr lIns="91425" tIns="45700" rIns="91425" bIns="45700" anchor="ctr" anchorCtr="0">
            <a:noAutofit/>
          </a:bodyPr>
          <a:lstStyle/>
          <a:p>
            <a:pPr marL="0" marR="0" lvl="0" indent="0" rtl="0">
              <a:spcBef>
                <a:spcPts val="0"/>
              </a:spcBef>
              <a:buClr>
                <a:schemeClr val="dk2"/>
              </a:buClr>
              <a:buSzPct val="25000"/>
              <a:buFont typeface="Cambria"/>
              <a:buNone/>
            </a:pPr>
            <a:r>
              <a:rPr lang="en-US" sz="4400" b="1" dirty="0">
                <a:solidFill>
                  <a:schemeClr val="tx1"/>
                </a:solidFill>
                <a:effectLst/>
                <a:latin typeface="Cambria" panose="02040503050406030204" pitchFamily="18" charset="0"/>
              </a:rPr>
              <a:t>Const. Engineering Challenges</a:t>
            </a:r>
          </a:p>
        </p:txBody>
      </p:sp>
      <p:pic>
        <p:nvPicPr>
          <p:cNvPr id="359" name="Shape 359"/>
          <p:cNvPicPr preferRelativeResize="0">
            <a:picLocks noGrp="1"/>
          </p:cNvPicPr>
          <p:nvPr>
            <p:ph idx="1"/>
          </p:nvPr>
        </p:nvPicPr>
        <p:blipFill rotWithShape="1">
          <a:blip r:embed="rId3">
            <a:alphaModFix/>
          </a:blip>
          <a:stretch/>
        </p:blipFill>
        <p:spPr>
          <a:xfrm>
            <a:off x="1354497" y="1219200"/>
            <a:ext cx="6435007" cy="4906963"/>
          </a:xfrm>
          <a:prstGeom prst="rect">
            <a:avLst/>
          </a:prstGeom>
          <a:noFill/>
          <a:ln>
            <a:noFill/>
          </a:ln>
        </p:spPr>
      </p:pic>
      <p:sp>
        <p:nvSpPr>
          <p:cNvPr id="360" name="Shape 360"/>
          <p:cNvSpPr txBox="1"/>
          <p:nvPr/>
        </p:nvSpPr>
        <p:spPr>
          <a:xfrm>
            <a:off x="609600" y="6161025"/>
            <a:ext cx="7924800" cy="386999"/>
          </a:xfrm>
          <a:prstGeom prst="rect">
            <a:avLst/>
          </a:prstGeom>
          <a:noFill/>
          <a:ln>
            <a:noFill/>
          </a:ln>
        </p:spPr>
        <p:txBody>
          <a:bodyPr lIns="91425" tIns="91425" rIns="91425" bIns="91425" anchor="t" anchorCtr="0">
            <a:noAutofit/>
          </a:bodyPr>
          <a:lstStyle/>
          <a:p>
            <a:pPr algn="ctr">
              <a:spcBef>
                <a:spcPts val="0"/>
              </a:spcBef>
              <a:buNone/>
            </a:pPr>
            <a:r>
              <a:rPr lang="en-US" sz="1800" dirty="0" smtClean="0">
                <a:solidFill>
                  <a:schemeClr val="tx2"/>
                </a:solidFill>
                <a:latin typeface="Cambria"/>
                <a:ea typeface="Cambria"/>
                <a:cs typeface="Cambria"/>
                <a:sym typeface="Cambria"/>
              </a:rPr>
              <a:t>ITI Webinar July 2015 -Six </a:t>
            </a:r>
            <a:r>
              <a:rPr lang="en-US" sz="1800" dirty="0">
                <a:solidFill>
                  <a:schemeClr val="tx2"/>
                </a:solidFill>
                <a:latin typeface="Cambria"/>
                <a:ea typeface="Cambria"/>
                <a:cs typeface="Cambria"/>
                <a:sym typeface="Cambria"/>
              </a:rPr>
              <a:t>Most Important Issues during Crane Lifts</a:t>
            </a:r>
          </a:p>
        </p:txBody>
      </p:sp>
      <p:sp>
        <p:nvSpPr>
          <p:cNvPr id="5" name="TextBox 4"/>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animEffect transition="in" filter="fade">
                                      <p:cBhvr>
                                        <p:cTn id="7" dur="1000"/>
                                        <p:tgtEl>
                                          <p:spTgt spid="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365"/>
        <p:cNvGrpSpPr/>
        <p:nvPr/>
      </p:nvGrpSpPr>
      <p:grpSpPr>
        <a:xfrm>
          <a:off x="0" y="0"/>
          <a:ext cx="0" cy="0"/>
          <a:chOff x="0" y="0"/>
          <a:chExt cx="0" cy="0"/>
        </a:xfrm>
      </p:grpSpPr>
      <p:sp>
        <p:nvSpPr>
          <p:cNvPr id="2" name="Title 1"/>
          <p:cNvSpPr>
            <a:spLocks noGrp="1"/>
          </p:cNvSpPr>
          <p:nvPr>
            <p:ph type="title"/>
          </p:nvPr>
        </p:nvSpPr>
        <p:spPr>
          <a:xfrm>
            <a:off x="-8350" y="0"/>
            <a:ext cx="9152350" cy="1600200"/>
          </a:xfrm>
        </p:spPr>
        <p:txBody>
          <a:bodyPr anchor="ctr"/>
          <a:lstStyle/>
          <a:p>
            <a:r>
              <a:rPr lang="en-US" sz="4400" b="1" dirty="0">
                <a:solidFill>
                  <a:schemeClr val="tx1"/>
                </a:solidFill>
                <a:effectLst/>
                <a:latin typeface="Cambria"/>
                <a:ea typeface="Cambria"/>
                <a:cs typeface="Cambria"/>
                <a:sym typeface="Cambria"/>
              </a:rPr>
              <a:t>#5-Stability of  the Lifted </a:t>
            </a:r>
            <a:r>
              <a:rPr lang="en-US" sz="4400" b="1" dirty="0" smtClean="0">
                <a:solidFill>
                  <a:schemeClr val="tx1"/>
                </a:solidFill>
                <a:effectLst/>
                <a:latin typeface="Cambria"/>
                <a:ea typeface="Cambria"/>
                <a:cs typeface="Cambria"/>
                <a:sym typeface="Cambria"/>
              </a:rPr>
              <a:t>Load</a:t>
            </a:r>
            <a:endParaRPr lang="en-US" sz="4400" b="1" dirty="0">
              <a:solidFill>
                <a:schemeClr val="tx1"/>
              </a:solidFill>
              <a:effectLst/>
            </a:endParaRPr>
          </a:p>
        </p:txBody>
      </p:sp>
      <p:pic>
        <p:nvPicPr>
          <p:cNvPr id="366" name="Shape 366"/>
          <p:cNvPicPr preferRelativeResize="0">
            <a:picLocks noGrp="1"/>
          </p:cNvPicPr>
          <p:nvPr>
            <p:ph idx="1"/>
          </p:nvPr>
        </p:nvPicPr>
        <p:blipFill rotWithShape="1">
          <a:blip r:embed="rId3">
            <a:alphaModFix/>
          </a:blip>
          <a:stretch/>
        </p:blipFill>
        <p:spPr>
          <a:xfrm>
            <a:off x="1460422" y="1143001"/>
            <a:ext cx="6223156" cy="4648200"/>
          </a:xfrm>
          <a:prstGeom prst="rect">
            <a:avLst/>
          </a:prstGeom>
          <a:noFill/>
          <a:ln>
            <a:noFill/>
          </a:ln>
        </p:spPr>
      </p:pic>
      <p:sp>
        <p:nvSpPr>
          <p:cNvPr id="367" name="Shape 367"/>
          <p:cNvSpPr txBox="1"/>
          <p:nvPr/>
        </p:nvSpPr>
        <p:spPr>
          <a:xfrm>
            <a:off x="-8350" y="5717656"/>
            <a:ext cx="9152350" cy="696899"/>
          </a:xfrm>
          <a:prstGeom prst="rect">
            <a:avLst/>
          </a:prstGeom>
          <a:noFill/>
          <a:ln>
            <a:noFill/>
          </a:ln>
        </p:spPr>
        <p:txBody>
          <a:bodyPr lIns="91425" tIns="91425" rIns="91425" bIns="91425" anchor="t" anchorCtr="0">
            <a:noAutofit/>
          </a:bodyPr>
          <a:lstStyle/>
          <a:p>
            <a:pPr algn="ctr" rtl="0">
              <a:spcBef>
                <a:spcPts val="0"/>
              </a:spcBef>
              <a:buNone/>
            </a:pPr>
            <a:r>
              <a:rPr lang="en-US" sz="1800" dirty="0">
                <a:solidFill>
                  <a:schemeClr val="tx2"/>
                </a:solidFill>
                <a:latin typeface="Cambria"/>
                <a:ea typeface="Cambria"/>
                <a:cs typeface="Cambria"/>
                <a:sym typeface="Cambria"/>
              </a:rPr>
              <a:t>Q-What other critical lift is routinely performed on a jobsite without requirement </a:t>
            </a:r>
            <a:r>
              <a:rPr lang="en-US" sz="1800" dirty="0" smtClean="0">
                <a:solidFill>
                  <a:schemeClr val="tx2"/>
                </a:solidFill>
                <a:latin typeface="Cambria"/>
                <a:ea typeface="Cambria"/>
                <a:cs typeface="Cambria"/>
                <a:sym typeface="Cambria"/>
              </a:rPr>
              <a:t>for </a:t>
            </a:r>
            <a:r>
              <a:rPr lang="en-US" sz="1800" dirty="0">
                <a:solidFill>
                  <a:schemeClr val="tx2"/>
                </a:solidFill>
                <a:latin typeface="Cambria"/>
                <a:ea typeface="Cambria"/>
                <a:cs typeface="Cambria"/>
                <a:sym typeface="Cambria"/>
              </a:rPr>
              <a:t>a stability check??</a:t>
            </a:r>
          </a:p>
          <a:p>
            <a:pPr lvl="0" algn="ctr" rtl="0">
              <a:spcBef>
                <a:spcPts val="0"/>
              </a:spcBef>
              <a:buNone/>
            </a:pPr>
            <a:endParaRPr sz="1800" dirty="0">
              <a:solidFill>
                <a:schemeClr val="dk1"/>
              </a:solidFill>
              <a:latin typeface="Cambria"/>
              <a:ea typeface="Cambria"/>
              <a:cs typeface="Cambria"/>
              <a:sym typeface="Cambria"/>
            </a:endParaRPr>
          </a:p>
          <a:p>
            <a:pPr algn="ctr">
              <a:spcBef>
                <a:spcPts val="0"/>
              </a:spcBef>
              <a:buNone/>
            </a:pPr>
            <a:endParaRPr sz="1800" dirty="0">
              <a:solidFill>
                <a:schemeClr val="dk1"/>
              </a:solidFill>
              <a:latin typeface="Cambria"/>
              <a:ea typeface="Cambria"/>
              <a:cs typeface="Cambria"/>
              <a:sym typeface="Cambria"/>
            </a:endParaRPr>
          </a:p>
        </p:txBody>
      </p:sp>
      <p:sp>
        <p:nvSpPr>
          <p:cNvPr id="369" name="Shape 369"/>
          <p:cNvSpPr txBox="1"/>
          <p:nvPr/>
        </p:nvSpPr>
        <p:spPr>
          <a:xfrm>
            <a:off x="-8350" y="6398575"/>
            <a:ext cx="9152350" cy="459299"/>
          </a:xfrm>
          <a:prstGeom prst="rect">
            <a:avLst/>
          </a:prstGeom>
          <a:noFill/>
          <a:ln>
            <a:noFill/>
          </a:ln>
        </p:spPr>
        <p:txBody>
          <a:bodyPr lIns="91425" tIns="91425" rIns="91425" bIns="91425" anchor="t" anchorCtr="0">
            <a:noAutofit/>
          </a:bodyPr>
          <a:lstStyle/>
          <a:p>
            <a:pPr marL="457200" lvl="0" indent="-342900" algn="ctr" rtl="0">
              <a:spcBef>
                <a:spcPts val="0"/>
              </a:spcBef>
              <a:buClr>
                <a:schemeClr val="tx2"/>
              </a:buClr>
              <a:buSzPct val="100000"/>
              <a:buFont typeface="Cambria"/>
              <a:buAutoNum type="alphaUcPeriod"/>
            </a:pPr>
            <a:r>
              <a:rPr lang="en-US" sz="1800" dirty="0">
                <a:solidFill>
                  <a:schemeClr val="tx2"/>
                </a:solidFill>
                <a:latin typeface="Cambria"/>
                <a:ea typeface="Cambria"/>
                <a:cs typeface="Cambria"/>
                <a:sym typeface="Cambria"/>
              </a:rPr>
              <a:t>REBAR CAGES !!</a:t>
            </a:r>
          </a:p>
        </p:txBody>
      </p:sp>
      <p:sp>
        <p:nvSpPr>
          <p:cNvPr id="7" name="TextBox 6"/>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1000"/>
                                        <p:tgtEl>
                                          <p:spTgt spid="3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9"/>
                                        </p:tgtEl>
                                        <p:attrNameLst>
                                          <p:attrName>style.visibility</p:attrName>
                                        </p:attrNameLst>
                                      </p:cBhvr>
                                      <p:to>
                                        <p:strVal val="visible"/>
                                      </p:to>
                                    </p:set>
                                    <p:animEffect transition="in" filter="fade">
                                      <p:cBhvr>
                                        <p:cTn id="12" dur="10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373"/>
        <p:cNvGrpSpPr/>
        <p:nvPr/>
      </p:nvGrpSpPr>
      <p:grpSpPr>
        <a:xfrm>
          <a:off x="0" y="0"/>
          <a:ext cx="0" cy="0"/>
          <a:chOff x="0" y="0"/>
          <a:chExt cx="0" cy="0"/>
        </a:xfrm>
      </p:grpSpPr>
      <p:sp>
        <p:nvSpPr>
          <p:cNvPr id="374" name="Shape 37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600" b="1" i="0" u="none" strike="noStrike" cap="none" baseline="0" dirty="0">
                <a:solidFill>
                  <a:schemeClr val="tx1"/>
                </a:solidFill>
                <a:effectLst/>
                <a:latin typeface="Cambria"/>
                <a:ea typeface="Cambria"/>
                <a:cs typeface="Cambria"/>
                <a:sym typeface="Cambria"/>
              </a:rPr>
              <a:t>Limited Available </a:t>
            </a:r>
            <a:r>
              <a:rPr lang="en-US" b="1" dirty="0">
                <a:solidFill>
                  <a:schemeClr val="tx1"/>
                </a:solidFill>
                <a:effectLst/>
              </a:rPr>
              <a:t>D</a:t>
            </a:r>
            <a:r>
              <a:rPr lang="en-US" sz="4600" b="1" i="0" u="none" strike="noStrike" cap="none" baseline="0" dirty="0">
                <a:solidFill>
                  <a:schemeClr val="tx1"/>
                </a:solidFill>
                <a:effectLst/>
                <a:latin typeface="Cambria"/>
                <a:ea typeface="Cambria"/>
                <a:cs typeface="Cambria"/>
                <a:sym typeface="Cambria"/>
              </a:rPr>
              <a:t>ocuments</a:t>
            </a:r>
          </a:p>
        </p:txBody>
      </p:sp>
      <p:pic>
        <p:nvPicPr>
          <p:cNvPr id="375" name="Shape 375"/>
          <p:cNvPicPr preferRelativeResize="0">
            <a:picLocks noGrp="1"/>
          </p:cNvPicPr>
          <p:nvPr>
            <p:ph type="body" idx="1"/>
          </p:nvPr>
        </p:nvPicPr>
        <p:blipFill rotWithShape="1">
          <a:blip r:embed="rId3">
            <a:alphaModFix/>
          </a:blip>
          <a:stretch/>
        </p:blipFill>
        <p:spPr>
          <a:xfrm>
            <a:off x="6038793" y="1752598"/>
            <a:ext cx="2424506" cy="3352799"/>
          </a:xfrm>
          <a:prstGeom prst="rect">
            <a:avLst/>
          </a:prstGeom>
          <a:noFill/>
          <a:ln w="38100" cap="flat" cmpd="sng">
            <a:solidFill>
              <a:schemeClr val="dk1"/>
            </a:solidFill>
            <a:prstDash val="solid"/>
            <a:round/>
            <a:headEnd type="none" w="med" len="med"/>
            <a:tailEnd type="none" w="med" len="med"/>
          </a:ln>
        </p:spPr>
      </p:pic>
      <p:pic>
        <p:nvPicPr>
          <p:cNvPr id="376" name="Shape 376"/>
          <p:cNvPicPr preferRelativeResize="0">
            <a:picLocks noGrp="1"/>
          </p:cNvPicPr>
          <p:nvPr>
            <p:ph type="body" sz="quarter" idx="3"/>
          </p:nvPr>
        </p:nvPicPr>
        <p:blipFill rotWithShape="1">
          <a:blip r:embed="rId4">
            <a:alphaModFix/>
          </a:blip>
          <a:srcRect/>
          <a:stretch/>
        </p:blipFill>
        <p:spPr>
          <a:xfrm>
            <a:off x="576550" y="1769212"/>
            <a:ext cx="2141700" cy="3352799"/>
          </a:xfrm>
          <a:prstGeom prst="rect">
            <a:avLst/>
          </a:prstGeom>
          <a:noFill/>
          <a:ln w="38100" cap="flat" cmpd="sng">
            <a:solidFill>
              <a:schemeClr val="dk1"/>
            </a:solidFill>
            <a:prstDash val="solid"/>
            <a:round/>
            <a:headEnd type="none" w="med" len="med"/>
            <a:tailEnd type="none" w="med" len="med"/>
          </a:ln>
        </p:spPr>
      </p:pic>
      <p:pic>
        <p:nvPicPr>
          <p:cNvPr id="377" name="Shape 377"/>
          <p:cNvPicPr preferRelativeResize="0"/>
          <p:nvPr/>
        </p:nvPicPr>
        <p:blipFill rotWithShape="1">
          <a:blip r:embed="rId5">
            <a:alphaModFix/>
          </a:blip>
          <a:srcRect l="4046" t="4402" r="3542" b="2516"/>
          <a:stretch/>
        </p:blipFill>
        <p:spPr>
          <a:xfrm>
            <a:off x="3124200" y="1752599"/>
            <a:ext cx="2496476" cy="3352799"/>
          </a:xfrm>
          <a:prstGeom prst="rect">
            <a:avLst/>
          </a:prstGeom>
          <a:noFill/>
          <a:ln w="38100" cap="flat" cmpd="sng">
            <a:solidFill>
              <a:schemeClr val="dk1"/>
            </a:solidFill>
            <a:prstDash val="solid"/>
            <a:round/>
            <a:headEnd type="none" w="med" len="med"/>
            <a:tailEnd type="none" w="med" len="med"/>
          </a:ln>
        </p:spPr>
      </p:pic>
      <p:sp>
        <p:nvSpPr>
          <p:cNvPr id="379" name="Shape 379"/>
          <p:cNvSpPr txBox="1"/>
          <p:nvPr/>
        </p:nvSpPr>
        <p:spPr>
          <a:xfrm>
            <a:off x="3124125" y="5271700"/>
            <a:ext cx="2496599" cy="776699"/>
          </a:xfrm>
          <a:prstGeom prst="rect">
            <a:avLst/>
          </a:prstGeom>
          <a:noFill/>
          <a:ln>
            <a:noFill/>
          </a:ln>
        </p:spPr>
        <p:txBody>
          <a:bodyPr lIns="91425" tIns="91425" rIns="91425" bIns="91425" anchor="t" anchorCtr="0">
            <a:noAutofit/>
          </a:bodyPr>
          <a:lstStyle/>
          <a:p>
            <a:pPr algn="ctr" rtl="0">
              <a:spcBef>
                <a:spcPts val="0"/>
              </a:spcBef>
              <a:buNone/>
            </a:pPr>
            <a:r>
              <a:rPr lang="en-US" sz="1200" dirty="0">
                <a:solidFill>
                  <a:schemeClr val="tx2"/>
                </a:solidFill>
                <a:latin typeface="Cambria"/>
                <a:ea typeface="Cambria"/>
                <a:cs typeface="Cambria"/>
                <a:sym typeface="Cambria"/>
              </a:rPr>
              <a:t>“Stability of Bridge Column Rebar Cages during Construction” </a:t>
            </a:r>
          </a:p>
          <a:p>
            <a:pPr lvl="0" algn="ctr" rtl="0">
              <a:spcBef>
                <a:spcPts val="0"/>
              </a:spcBef>
              <a:buNone/>
            </a:pPr>
            <a:r>
              <a:rPr lang="en-US" sz="1200" dirty="0">
                <a:solidFill>
                  <a:schemeClr val="tx2"/>
                </a:solidFill>
                <a:latin typeface="Cambria"/>
                <a:ea typeface="Cambria"/>
                <a:cs typeface="Cambria"/>
                <a:sym typeface="Cambria"/>
              </a:rPr>
              <a:t>Nov. 2010 </a:t>
            </a:r>
          </a:p>
        </p:txBody>
      </p:sp>
      <p:sp>
        <p:nvSpPr>
          <p:cNvPr id="380" name="Shape 380"/>
          <p:cNvSpPr txBox="1"/>
          <p:nvPr/>
        </p:nvSpPr>
        <p:spPr>
          <a:xfrm>
            <a:off x="6240975" y="5271700"/>
            <a:ext cx="1781099" cy="479100"/>
          </a:xfrm>
          <a:prstGeom prst="rect">
            <a:avLst/>
          </a:prstGeom>
          <a:noFill/>
          <a:ln>
            <a:noFill/>
          </a:ln>
        </p:spPr>
        <p:txBody>
          <a:bodyPr lIns="91425" tIns="91425" rIns="91425" bIns="91425" anchor="t" anchorCtr="0">
            <a:noAutofit/>
          </a:bodyPr>
          <a:lstStyle/>
          <a:p>
            <a:pPr algn="ctr">
              <a:spcBef>
                <a:spcPts val="0"/>
              </a:spcBef>
              <a:buNone/>
            </a:pPr>
            <a:r>
              <a:rPr lang="en-US" sz="1200" dirty="0">
                <a:solidFill>
                  <a:schemeClr val="tx2"/>
                </a:solidFill>
                <a:latin typeface="Cambria"/>
                <a:ea typeface="Cambria"/>
                <a:cs typeface="Cambria"/>
                <a:sym typeface="Cambria"/>
              </a:rPr>
              <a:t>Published 2013</a:t>
            </a:r>
          </a:p>
        </p:txBody>
      </p:sp>
      <p:sp>
        <p:nvSpPr>
          <p:cNvPr id="381" name="Shape 381"/>
          <p:cNvSpPr txBox="1"/>
          <p:nvPr/>
        </p:nvSpPr>
        <p:spPr>
          <a:xfrm>
            <a:off x="0" y="6149150"/>
            <a:ext cx="9144000" cy="365699"/>
          </a:xfrm>
          <a:prstGeom prst="rect">
            <a:avLst/>
          </a:prstGeom>
          <a:noFill/>
          <a:ln>
            <a:noFill/>
          </a:ln>
        </p:spPr>
        <p:txBody>
          <a:bodyPr lIns="91425" tIns="91425" rIns="91425" bIns="91425" anchor="t" anchorCtr="0">
            <a:noAutofit/>
          </a:bodyPr>
          <a:lstStyle/>
          <a:p>
            <a:pPr algn="ctr">
              <a:spcBef>
                <a:spcPts val="0"/>
              </a:spcBef>
              <a:buNone/>
            </a:pPr>
            <a:r>
              <a:rPr lang="en-US" dirty="0">
                <a:solidFill>
                  <a:schemeClr val="dk1"/>
                </a:solidFill>
                <a:latin typeface="Cambria"/>
                <a:ea typeface="Cambria"/>
                <a:cs typeface="Cambria"/>
                <a:sym typeface="Cambria"/>
              </a:rPr>
              <a:t>Private Contractors, Fabricators and Engineers Internal Documents-Lessons Learned</a:t>
            </a:r>
          </a:p>
        </p:txBody>
      </p:sp>
      <p:sp>
        <p:nvSpPr>
          <p:cNvPr id="10" name="TextBox 9"/>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fade">
                                      <p:cBhvr>
                                        <p:cTn id="7" dur="1000"/>
                                        <p:tgtEl>
                                          <p:spTgt spid="377"/>
                                        </p:tgtEl>
                                      </p:cBhvr>
                                    </p:animEffect>
                                  </p:childTnLst>
                                </p:cTn>
                              </p:par>
                              <p:par>
                                <p:cTn id="8" presetID="10" presetClass="entr" presetSubtype="0" fill="hold" nodeType="withEffect">
                                  <p:stCondLst>
                                    <p:cond delay="0"/>
                                  </p:stCondLst>
                                  <p:childTnLst>
                                    <p:set>
                                      <p:cBhvr>
                                        <p:cTn id="9" dur="1" fill="hold">
                                          <p:stCondLst>
                                            <p:cond delay="0"/>
                                          </p:stCondLst>
                                        </p:cTn>
                                        <p:tgtEl>
                                          <p:spTgt spid="379"/>
                                        </p:tgtEl>
                                        <p:attrNameLst>
                                          <p:attrName>style.visibility</p:attrName>
                                        </p:attrNameLst>
                                      </p:cBhvr>
                                      <p:to>
                                        <p:strVal val="visible"/>
                                      </p:to>
                                    </p:set>
                                    <p:animEffect transition="in" filter="fade">
                                      <p:cBhvr>
                                        <p:cTn id="10" dur="1000"/>
                                        <p:tgtEl>
                                          <p:spTgt spid="37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5"/>
                                        </p:tgtEl>
                                        <p:attrNameLst>
                                          <p:attrName>style.visibility</p:attrName>
                                        </p:attrNameLst>
                                      </p:cBhvr>
                                      <p:to>
                                        <p:strVal val="visible"/>
                                      </p:to>
                                    </p:set>
                                    <p:animEffect transition="in" filter="fade">
                                      <p:cBhvr>
                                        <p:cTn id="15" dur="1000"/>
                                        <p:tgtEl>
                                          <p:spTgt spid="375"/>
                                        </p:tgtEl>
                                      </p:cBhvr>
                                    </p:animEffect>
                                  </p:childTnLst>
                                </p:cTn>
                              </p:par>
                              <p:par>
                                <p:cTn id="16" presetID="10" presetClass="entr" presetSubtype="0" fill="hold" nodeType="withEffect">
                                  <p:stCondLst>
                                    <p:cond delay="0"/>
                                  </p:stCondLst>
                                  <p:childTnLst>
                                    <p:set>
                                      <p:cBhvr>
                                        <p:cTn id="17" dur="1" fill="hold">
                                          <p:stCondLst>
                                            <p:cond delay="0"/>
                                          </p:stCondLst>
                                        </p:cTn>
                                        <p:tgtEl>
                                          <p:spTgt spid="380"/>
                                        </p:tgtEl>
                                        <p:attrNameLst>
                                          <p:attrName>style.visibility</p:attrName>
                                        </p:attrNameLst>
                                      </p:cBhvr>
                                      <p:to>
                                        <p:strVal val="visible"/>
                                      </p:to>
                                    </p:set>
                                    <p:animEffect transition="in" filter="fade">
                                      <p:cBhvr>
                                        <p:cTn id="18" dur="1000"/>
                                        <p:tgtEl>
                                          <p:spTgt spid="38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81"/>
                                        </p:tgtEl>
                                        <p:attrNameLst>
                                          <p:attrName>style.visibility</p:attrName>
                                        </p:attrNameLst>
                                      </p:cBhvr>
                                      <p:to>
                                        <p:strVal val="visible"/>
                                      </p:to>
                                    </p:set>
                                    <p:animEffect transition="in" filter="fade">
                                      <p:cBhvr>
                                        <p:cTn id="23" dur="1000"/>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1" y="0"/>
            <a:ext cx="9128184" cy="1600200"/>
          </a:xfrm>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400" b="1" dirty="0" smtClean="0">
                <a:solidFill>
                  <a:schemeClr val="tx1"/>
                </a:solidFill>
                <a:effectLst/>
                <a:latin typeface="Cambria" panose="02040503050406030204" pitchFamily="18" charset="0"/>
              </a:rPr>
              <a:t>Serious</a:t>
            </a:r>
            <a:r>
              <a:rPr lang="en-US" sz="4400" b="1" i="0" u="none" strike="noStrike" cap="none" baseline="0" dirty="0" smtClean="0">
                <a:solidFill>
                  <a:schemeClr val="tx1"/>
                </a:solidFill>
                <a:effectLst/>
                <a:latin typeface="Cambria" panose="02040503050406030204" pitchFamily="18" charset="0"/>
                <a:ea typeface="Cambria"/>
                <a:cs typeface="Cambria"/>
                <a:sym typeface="Cambria"/>
              </a:rPr>
              <a:t> Danger on our Jobsites</a:t>
            </a:r>
            <a:endParaRPr lang="en-US" sz="4400" b="1" i="0" u="none" strike="noStrike" cap="none" baseline="0" dirty="0">
              <a:solidFill>
                <a:schemeClr val="tx1"/>
              </a:solidFill>
              <a:effectLst/>
              <a:latin typeface="Cambria" panose="02040503050406030204" pitchFamily="18" charset="0"/>
              <a:ea typeface="Cambria"/>
              <a:cs typeface="Cambria"/>
              <a:sym typeface="Cambria"/>
            </a:endParaRPr>
          </a:p>
        </p:txBody>
      </p:sp>
      <p:pic>
        <p:nvPicPr>
          <p:cNvPr id="121" name="Shape 121"/>
          <p:cNvPicPr preferRelativeResize="0">
            <a:picLocks noGrp="1"/>
          </p:cNvPicPr>
          <p:nvPr>
            <p:ph idx="4294967295"/>
          </p:nvPr>
        </p:nvPicPr>
        <p:blipFill rotWithShape="1">
          <a:blip r:embed="rId3">
            <a:alphaModFix/>
          </a:blip>
          <a:srcRect/>
          <a:stretch/>
        </p:blipFill>
        <p:spPr>
          <a:xfrm>
            <a:off x="1198563" y="1404938"/>
            <a:ext cx="6746875" cy="4577561"/>
          </a:xfrm>
          <a:prstGeom prst="rect">
            <a:avLst/>
          </a:prstGeom>
          <a:noFill/>
          <a:ln w="38100" cap="flat" cmpd="sng">
            <a:solidFill>
              <a:schemeClr val="bg2"/>
            </a:solidFill>
            <a:prstDash val="solid"/>
            <a:round/>
            <a:headEnd type="none" w="med" len="med"/>
            <a:tailEnd type="none" w="med" len="med"/>
          </a:ln>
        </p:spPr>
      </p:pic>
      <p:sp>
        <p:nvSpPr>
          <p:cNvPr id="123" name="Shape 123"/>
          <p:cNvSpPr txBox="1"/>
          <p:nvPr/>
        </p:nvSpPr>
        <p:spPr>
          <a:xfrm>
            <a:off x="-1" y="6024998"/>
            <a:ext cx="9128185" cy="464399"/>
          </a:xfrm>
          <a:prstGeom prst="rect">
            <a:avLst/>
          </a:prstGeom>
          <a:noFill/>
          <a:ln w="9525" cap="flat" cmpd="sng">
            <a:noFill/>
            <a:prstDash val="solid"/>
            <a:round/>
            <a:headEnd type="none" w="med" len="med"/>
            <a:tailEnd type="none" w="med" len="med"/>
          </a:ln>
        </p:spPr>
        <p:txBody>
          <a:bodyPr lIns="91425" tIns="91425" rIns="91425" bIns="91425" anchor="t" anchorCtr="0">
            <a:noAutofit/>
          </a:bodyPr>
          <a:lstStyle/>
          <a:p>
            <a:pPr algn="ctr">
              <a:spcBef>
                <a:spcPts val="0"/>
              </a:spcBef>
              <a:buNone/>
            </a:pPr>
            <a:r>
              <a:rPr lang="en-US" sz="1800" dirty="0">
                <a:solidFill>
                  <a:schemeClr val="tx2"/>
                </a:solidFill>
                <a:latin typeface="Cambria"/>
                <a:ea typeface="Cambria"/>
                <a:cs typeface="Cambria"/>
                <a:sym typeface="Cambria"/>
              </a:rPr>
              <a:t>Unexpectedly Sudden Collapse of a Rebar Cage</a:t>
            </a:r>
          </a:p>
        </p:txBody>
      </p:sp>
      <p:sp>
        <p:nvSpPr>
          <p:cNvPr id="9" name="TextBox 8"/>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373"/>
        <p:cNvGrpSpPr/>
        <p:nvPr/>
      </p:nvGrpSpPr>
      <p:grpSpPr>
        <a:xfrm>
          <a:off x="0" y="0"/>
          <a:ext cx="0" cy="0"/>
          <a:chOff x="0" y="0"/>
          <a:chExt cx="0" cy="0"/>
        </a:xfrm>
      </p:grpSpPr>
      <p:sp>
        <p:nvSpPr>
          <p:cNvPr id="374" name="Shape 37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600" b="1" i="0" u="none" strike="noStrike" cap="none" baseline="0" dirty="0" smtClean="0">
                <a:solidFill>
                  <a:schemeClr val="tx1"/>
                </a:solidFill>
                <a:effectLst/>
                <a:latin typeface="Cambria"/>
                <a:ea typeface="Cambria"/>
                <a:cs typeface="Cambria"/>
                <a:sym typeface="Cambria"/>
              </a:rPr>
              <a:t>Brief Intermission Slide</a:t>
            </a:r>
            <a:endParaRPr lang="en-US" sz="4600" b="1" i="0" u="none" strike="noStrike" cap="none" baseline="0" dirty="0">
              <a:solidFill>
                <a:schemeClr val="tx1"/>
              </a:solidFill>
              <a:effectLst/>
              <a:latin typeface="Cambria"/>
              <a:ea typeface="Cambria"/>
              <a:cs typeface="Cambria"/>
              <a:sym typeface="Cambria"/>
            </a:endParaRPr>
          </a:p>
        </p:txBody>
      </p:sp>
      <p:sp>
        <p:nvSpPr>
          <p:cNvPr id="381" name="Shape 381"/>
          <p:cNvSpPr txBox="1"/>
          <p:nvPr/>
        </p:nvSpPr>
        <p:spPr>
          <a:xfrm>
            <a:off x="238125" y="5562600"/>
            <a:ext cx="3965635" cy="365699"/>
          </a:xfrm>
          <a:prstGeom prst="rect">
            <a:avLst/>
          </a:prstGeom>
          <a:noFill/>
          <a:ln>
            <a:noFill/>
          </a:ln>
        </p:spPr>
        <p:txBody>
          <a:bodyPr lIns="91425" tIns="91425" rIns="91425" bIns="91425" anchor="t" anchorCtr="0">
            <a:noAutofit/>
          </a:bodyPr>
          <a:lstStyle/>
          <a:p>
            <a:pPr algn="ctr">
              <a:spcBef>
                <a:spcPts val="0"/>
              </a:spcBef>
              <a:buNone/>
            </a:pPr>
            <a:r>
              <a:rPr lang="en-US" dirty="0" smtClean="0">
                <a:solidFill>
                  <a:schemeClr val="dk1"/>
                </a:solidFill>
                <a:latin typeface="Cambria"/>
                <a:ea typeface="Cambria"/>
                <a:cs typeface="Cambria"/>
                <a:sym typeface="Cambria"/>
              </a:rPr>
              <a:t>Ever Feel Caged In ?</a:t>
            </a:r>
          </a:p>
          <a:p>
            <a:pPr algn="ctr">
              <a:spcBef>
                <a:spcPts val="0"/>
              </a:spcBef>
              <a:buNone/>
            </a:pPr>
            <a:r>
              <a:rPr lang="en-US" dirty="0" smtClean="0">
                <a:solidFill>
                  <a:schemeClr val="dk1"/>
                </a:solidFill>
                <a:latin typeface="Cambria"/>
                <a:ea typeface="Cambria"/>
                <a:cs typeface="Cambria"/>
                <a:sym typeface="Cambria"/>
              </a:rPr>
              <a:t>Don’ t be This Guy</a:t>
            </a:r>
            <a:endParaRPr lang="en-US" dirty="0">
              <a:solidFill>
                <a:schemeClr val="dk1"/>
              </a:solidFill>
              <a:latin typeface="Cambria"/>
              <a:ea typeface="Cambria"/>
              <a:cs typeface="Cambria"/>
              <a:sym typeface="Cambria"/>
            </a:endParaRPr>
          </a:p>
        </p:txBody>
      </p:sp>
      <p:sp>
        <p:nvSpPr>
          <p:cNvPr id="10" name="TextBox 9"/>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pic>
        <p:nvPicPr>
          <p:cNvPr id="12"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4247" y="1359892"/>
            <a:ext cx="3614340" cy="3614340"/>
          </a:xfrm>
        </p:spPr>
      </p:pic>
      <p:pic>
        <p:nvPicPr>
          <p:cNvPr id="5122" name="Picture 2" descr="http://www.brodheadsteel.com/wp-content/uploads/2015/07/02-large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910" y="1447800"/>
            <a:ext cx="4584700" cy="3438525"/>
          </a:xfrm>
          <a:prstGeom prst="rect">
            <a:avLst/>
          </a:prstGeom>
          <a:noFill/>
          <a:extLst>
            <a:ext uri="{909E8E84-426E-40DD-AFC4-6F175D3DCCD1}">
              <a14:hiddenFill xmlns:a14="http://schemas.microsoft.com/office/drawing/2010/main">
                <a:solidFill>
                  <a:srgbClr val="FFFFFF"/>
                </a:solidFill>
              </a14:hiddenFill>
            </a:ext>
          </a:extLst>
        </p:spPr>
      </p:pic>
      <p:sp>
        <p:nvSpPr>
          <p:cNvPr id="14" name="Shape 381"/>
          <p:cNvSpPr txBox="1"/>
          <p:nvPr/>
        </p:nvSpPr>
        <p:spPr>
          <a:xfrm>
            <a:off x="4824441" y="5562600"/>
            <a:ext cx="3965635" cy="533400"/>
          </a:xfrm>
          <a:prstGeom prst="rect">
            <a:avLst/>
          </a:prstGeom>
          <a:noFill/>
          <a:ln>
            <a:noFill/>
          </a:ln>
        </p:spPr>
        <p:txBody>
          <a:bodyPr lIns="91425" tIns="91425" rIns="91425" bIns="91425" anchor="t" anchorCtr="0">
            <a:noAutofit/>
          </a:bodyPr>
          <a:lstStyle/>
          <a:p>
            <a:pPr algn="ctr">
              <a:spcBef>
                <a:spcPts val="0"/>
              </a:spcBef>
              <a:buNone/>
            </a:pPr>
            <a:r>
              <a:rPr lang="en-US" dirty="0" smtClean="0">
                <a:solidFill>
                  <a:schemeClr val="dk1"/>
                </a:solidFill>
                <a:latin typeface="Cambria"/>
                <a:ea typeface="Cambria"/>
                <a:cs typeface="Cambria"/>
                <a:sym typeface="Cambria"/>
              </a:rPr>
              <a:t>Be This Guy!</a:t>
            </a:r>
          </a:p>
          <a:p>
            <a:pPr algn="ctr">
              <a:spcBef>
                <a:spcPts val="0"/>
              </a:spcBef>
              <a:buNone/>
            </a:pPr>
            <a:r>
              <a:rPr lang="en-US" dirty="0" smtClean="0">
                <a:solidFill>
                  <a:schemeClr val="dk1"/>
                </a:solidFill>
                <a:latin typeface="Cambria"/>
                <a:ea typeface="Cambria"/>
                <a:cs typeface="Cambria"/>
                <a:sym typeface="Cambria"/>
              </a:rPr>
              <a:t>Part 2 Coming Up</a:t>
            </a:r>
            <a:endParaRPr lang="en-US" dirty="0">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28480428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1"/>
                                        </p:tgtEl>
                                        <p:attrNameLst>
                                          <p:attrName>style.visibility</p:attrName>
                                        </p:attrNameLst>
                                      </p:cBhvr>
                                      <p:to>
                                        <p:strVal val="visible"/>
                                      </p:to>
                                    </p:set>
                                    <p:animEffect transition="in" filter="fade">
                                      <p:cBhvr>
                                        <p:cTn id="7" dur="1000"/>
                                        <p:tgtEl>
                                          <p:spTgt spid="3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Most Recent Research</a:t>
            </a:r>
          </a:p>
        </p:txBody>
      </p:sp>
      <p:sp>
        <p:nvSpPr>
          <p:cNvPr id="387" name="Shape 387"/>
          <p:cNvSpPr txBox="1">
            <a:spLocks noGrp="1"/>
          </p:cNvSpPr>
          <p:nvPr>
            <p:ph idx="1"/>
          </p:nvPr>
        </p:nvSpPr>
        <p:spPr>
          <a:prstGeom prst="rect">
            <a:avLst/>
          </a:prstGeom>
          <a:noFill/>
          <a:ln>
            <a:noFill/>
          </a:ln>
        </p:spPr>
        <p:txBody>
          <a:bodyPr lIns="91425" tIns="45700" rIns="91425" bIns="45700" anchor="t" anchorCtr="0">
            <a:noAutofit/>
          </a:bodyPr>
          <a:lstStyle/>
          <a:p>
            <a:pPr marL="457200" marR="0" lvl="0" indent="-228600" algn="l" rtl="0">
              <a:spcBef>
                <a:spcPts val="0"/>
              </a:spcBef>
              <a:buClr>
                <a:schemeClr val="dk1"/>
              </a:buClr>
              <a:buSzPct val="100000"/>
              <a:buFont typeface="Cambria"/>
            </a:pPr>
            <a:r>
              <a:rPr lang="en-US" sz="2400" b="0" i="0" u="none" strike="noStrike" cap="none" baseline="0" dirty="0">
                <a:solidFill>
                  <a:schemeClr val="tx2"/>
                </a:solidFill>
                <a:latin typeface="Cambria"/>
                <a:ea typeface="Cambria"/>
                <a:cs typeface="Cambria"/>
                <a:sym typeface="Cambria"/>
              </a:rPr>
              <a:t>“Stability of Bridge Column Rebar Cages during Construction” – Nov. 2010</a:t>
            </a:r>
          </a:p>
          <a:p>
            <a:pPr marL="457200" marR="0" lvl="0" indent="-228600" algn="l" rtl="0">
              <a:spcBef>
                <a:spcPts val="440"/>
              </a:spcBef>
              <a:buClr>
                <a:schemeClr val="dk1"/>
              </a:buClr>
              <a:buSzPct val="100000"/>
              <a:buFont typeface="Cambria"/>
            </a:pPr>
            <a:r>
              <a:rPr lang="en-US" sz="2400" b="1" i="0" u="none" strike="noStrike" cap="none" baseline="0" dirty="0">
                <a:solidFill>
                  <a:schemeClr val="tx2"/>
                </a:solidFill>
                <a:latin typeface="Cambria"/>
                <a:ea typeface="Cambria"/>
                <a:cs typeface="Cambria"/>
                <a:sym typeface="Cambria"/>
              </a:rPr>
              <a:t>Ahmad M. </a:t>
            </a:r>
            <a:r>
              <a:rPr lang="en-US" sz="2400" b="1" i="0" u="none" strike="noStrike" cap="none" baseline="0" dirty="0" err="1">
                <a:solidFill>
                  <a:schemeClr val="tx2"/>
                </a:solidFill>
                <a:latin typeface="Cambria"/>
                <a:ea typeface="Cambria"/>
                <a:cs typeface="Cambria"/>
                <a:sym typeface="Cambria"/>
              </a:rPr>
              <a:t>Itani</a:t>
            </a:r>
            <a:r>
              <a:rPr lang="en-US" sz="2400" b="1" i="0" u="none" strike="noStrike" cap="none" baseline="0" dirty="0">
                <a:solidFill>
                  <a:schemeClr val="tx2"/>
                </a:solidFill>
                <a:latin typeface="Cambria"/>
                <a:ea typeface="Cambria"/>
                <a:cs typeface="Cambria"/>
                <a:sym typeface="Cambria"/>
              </a:rPr>
              <a:t>, Ph.D., S.E.</a:t>
            </a:r>
          </a:p>
          <a:p>
            <a:pPr marL="1028700" lvl="1" indent="-342900">
              <a:spcBef>
                <a:spcPts val="440"/>
              </a:spcBef>
              <a:buClr>
                <a:schemeClr val="dk1"/>
              </a:buClr>
              <a:buSzPct val="100000"/>
              <a:buFont typeface="Arial" panose="020B0604020202020204" pitchFamily="34" charset="0"/>
              <a:buChar char="•"/>
            </a:pPr>
            <a:r>
              <a:rPr lang="en-US" sz="2400" dirty="0">
                <a:solidFill>
                  <a:schemeClr val="tx2"/>
                </a:solidFill>
                <a:latin typeface="Cambria"/>
                <a:ea typeface="Cambria"/>
                <a:cs typeface="Cambria"/>
                <a:sym typeface="Cambria"/>
              </a:rPr>
              <a:t>Professor at University of Nevada, Reno</a:t>
            </a:r>
          </a:p>
          <a:p>
            <a:pPr marL="457200" marR="0" lvl="0" indent="-228600" algn="l" rtl="0">
              <a:lnSpc>
                <a:spcPct val="100000"/>
              </a:lnSpc>
              <a:spcBef>
                <a:spcPts val="400"/>
              </a:spcBef>
              <a:spcAft>
                <a:spcPts val="0"/>
              </a:spcAft>
              <a:buClr>
                <a:schemeClr val="dk1"/>
              </a:buClr>
              <a:buSzPct val="100000"/>
              <a:buFont typeface="Cambria"/>
            </a:pPr>
            <a:r>
              <a:rPr lang="en-US" sz="2400" dirty="0">
                <a:solidFill>
                  <a:schemeClr val="tx2"/>
                </a:solidFill>
                <a:latin typeface="Cambria"/>
                <a:ea typeface="Cambria"/>
                <a:cs typeface="Cambria"/>
                <a:sym typeface="Cambria"/>
              </a:rPr>
              <a:t>J. Camilo </a:t>
            </a:r>
            <a:r>
              <a:rPr lang="en-US" sz="2400" dirty="0" err="1">
                <a:solidFill>
                  <a:schemeClr val="tx2"/>
                </a:solidFill>
                <a:latin typeface="Cambria"/>
                <a:ea typeface="Cambria"/>
                <a:cs typeface="Cambria"/>
                <a:sym typeface="Cambria"/>
              </a:rPr>
              <a:t>Builes</a:t>
            </a:r>
            <a:r>
              <a:rPr lang="en-US" sz="2400" dirty="0">
                <a:solidFill>
                  <a:schemeClr val="tx2"/>
                </a:solidFill>
                <a:highlight>
                  <a:srgbClr val="FFFFFF"/>
                </a:highlight>
                <a:latin typeface="Cambria"/>
                <a:ea typeface="Cambria"/>
                <a:cs typeface="Cambria"/>
                <a:sym typeface="Cambria"/>
              </a:rPr>
              <a:t>-</a:t>
            </a:r>
            <a:r>
              <a:rPr lang="en-US" sz="2400" dirty="0">
                <a:solidFill>
                  <a:schemeClr val="tx2"/>
                </a:solidFill>
                <a:latin typeface="Cambria"/>
                <a:ea typeface="Cambria"/>
                <a:cs typeface="Cambria"/>
                <a:sym typeface="Cambria"/>
              </a:rPr>
              <a:t>Mejia</a:t>
            </a:r>
          </a:p>
          <a:p>
            <a:pPr marL="457200" marR="0" lvl="0" indent="-228600" algn="l" rtl="0">
              <a:spcBef>
                <a:spcPts val="400"/>
              </a:spcBef>
              <a:buClr>
                <a:schemeClr val="dk1"/>
              </a:buClr>
              <a:buSzPct val="100000"/>
              <a:buFont typeface="Cambria"/>
            </a:pPr>
            <a:r>
              <a:rPr lang="en-US" sz="2400" dirty="0">
                <a:solidFill>
                  <a:schemeClr val="tx2"/>
                </a:solidFill>
                <a:highlight>
                  <a:srgbClr val="FFFFFF"/>
                </a:highlight>
                <a:latin typeface="Cambria"/>
                <a:ea typeface="Cambria"/>
                <a:cs typeface="Cambria"/>
                <a:sym typeface="Cambria"/>
              </a:rPr>
              <a:t>Hassan </a:t>
            </a:r>
            <a:r>
              <a:rPr lang="en-US" sz="2400" dirty="0" err="1">
                <a:solidFill>
                  <a:schemeClr val="tx2"/>
                </a:solidFill>
                <a:highlight>
                  <a:srgbClr val="FFFFFF"/>
                </a:highlight>
                <a:latin typeface="Cambria"/>
                <a:ea typeface="Cambria"/>
                <a:cs typeface="Cambria"/>
                <a:sym typeface="Cambria"/>
              </a:rPr>
              <a:t>Sedarat</a:t>
            </a:r>
            <a:endParaRPr lang="en-US" sz="2400" dirty="0">
              <a:solidFill>
                <a:schemeClr val="tx2"/>
              </a:solidFill>
              <a:highlight>
                <a:srgbClr val="FFFFFF"/>
              </a:highlight>
              <a:latin typeface="Cambria"/>
              <a:ea typeface="Cambria"/>
              <a:cs typeface="Cambria"/>
              <a:sym typeface="Cambria"/>
            </a:endParaRPr>
          </a:p>
          <a:p>
            <a:pPr marL="457200" lvl="0" indent="0" rtl="0">
              <a:spcBef>
                <a:spcPts val="0"/>
              </a:spcBef>
              <a:buNone/>
            </a:pPr>
            <a:endParaRPr sz="2400" dirty="0">
              <a:latin typeface="Cambria"/>
              <a:ea typeface="Cambria"/>
              <a:cs typeface="Cambria"/>
              <a:sym typeface="Cambria"/>
            </a:endParaRPr>
          </a:p>
        </p:txBody>
      </p:sp>
      <p:pic>
        <p:nvPicPr>
          <p:cNvPr id="389" name="Shape 389"/>
          <p:cNvPicPr preferRelativeResize="0"/>
          <p:nvPr/>
        </p:nvPicPr>
        <p:blipFill rotWithShape="1">
          <a:blip r:embed="rId3">
            <a:alphaModFix/>
          </a:blip>
          <a:srcRect t="20031"/>
          <a:stretch/>
        </p:blipFill>
        <p:spPr>
          <a:xfrm>
            <a:off x="1935939" y="4114800"/>
            <a:ext cx="5328950" cy="2512875"/>
          </a:xfrm>
          <a:prstGeom prst="rect">
            <a:avLst/>
          </a:prstGeom>
          <a:noFill/>
          <a:ln>
            <a:noFill/>
          </a:ln>
        </p:spPr>
      </p:pic>
      <p:sp>
        <p:nvSpPr>
          <p:cNvPr id="6" name="TextBox 5"/>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0" y="274650"/>
            <a:ext cx="91440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3800" b="0" i="0" u="none" strike="noStrike" cap="none" baseline="0" dirty="0">
                <a:solidFill>
                  <a:schemeClr val="tx1"/>
                </a:solidFill>
                <a:latin typeface="Cambria"/>
                <a:ea typeface="Cambria"/>
                <a:cs typeface="Cambria"/>
                <a:sym typeface="Cambria"/>
              </a:rPr>
              <a:t>Ultimate Strength of Tie Wire Connections</a:t>
            </a:r>
          </a:p>
        </p:txBody>
      </p:sp>
      <p:graphicFrame>
        <p:nvGraphicFramePr>
          <p:cNvPr id="395" name="Shape 395"/>
          <p:cNvGraphicFramePr/>
          <p:nvPr>
            <p:extLst>
              <p:ext uri="{D42A27DB-BD31-4B8C-83A1-F6EECF244321}">
                <p14:modId xmlns:p14="http://schemas.microsoft.com/office/powerpoint/2010/main" val="4111433105"/>
              </p:ext>
            </p:extLst>
          </p:nvPr>
        </p:nvGraphicFramePr>
        <p:xfrm>
          <a:off x="685800" y="1371600"/>
          <a:ext cx="7772400" cy="4216055"/>
        </p:xfrm>
        <a:graphic>
          <a:graphicData uri="http://schemas.openxmlformats.org/drawingml/2006/table">
            <a:tbl>
              <a:tblPr>
                <a:noFill/>
                <a:tableStyleId>{BEC93B35-9C0F-4BA7-8D6E-DFE4A08EFBBE}</a:tableStyleId>
              </a:tblPr>
              <a:tblGrid>
                <a:gridCol w="1379925">
                  <a:extLst>
                    <a:ext uri="{9D8B030D-6E8A-4147-A177-3AD203B41FA5}">
                      <a16:colId xmlns:a16="http://schemas.microsoft.com/office/drawing/2014/main" xmlns="" val="20000"/>
                    </a:ext>
                  </a:extLst>
                </a:gridCol>
                <a:gridCol w="1156650">
                  <a:extLst>
                    <a:ext uri="{9D8B030D-6E8A-4147-A177-3AD203B41FA5}">
                      <a16:colId xmlns:a16="http://schemas.microsoft.com/office/drawing/2014/main" xmlns="" val="20001"/>
                    </a:ext>
                  </a:extLst>
                </a:gridCol>
                <a:gridCol w="1156650">
                  <a:extLst>
                    <a:ext uri="{9D8B030D-6E8A-4147-A177-3AD203B41FA5}">
                      <a16:colId xmlns:a16="http://schemas.microsoft.com/office/drawing/2014/main" xmlns="" val="20002"/>
                    </a:ext>
                  </a:extLst>
                </a:gridCol>
                <a:gridCol w="1156650">
                  <a:extLst>
                    <a:ext uri="{9D8B030D-6E8A-4147-A177-3AD203B41FA5}">
                      <a16:colId xmlns:a16="http://schemas.microsoft.com/office/drawing/2014/main" xmlns="" val="20003"/>
                    </a:ext>
                  </a:extLst>
                </a:gridCol>
                <a:gridCol w="974175">
                  <a:extLst>
                    <a:ext uri="{9D8B030D-6E8A-4147-A177-3AD203B41FA5}">
                      <a16:colId xmlns:a16="http://schemas.microsoft.com/office/drawing/2014/main" xmlns="" val="20004"/>
                    </a:ext>
                  </a:extLst>
                </a:gridCol>
                <a:gridCol w="974175">
                  <a:extLst>
                    <a:ext uri="{9D8B030D-6E8A-4147-A177-3AD203B41FA5}">
                      <a16:colId xmlns:a16="http://schemas.microsoft.com/office/drawing/2014/main" xmlns="" val="20005"/>
                    </a:ext>
                  </a:extLst>
                </a:gridCol>
                <a:gridCol w="974175">
                  <a:extLst>
                    <a:ext uri="{9D8B030D-6E8A-4147-A177-3AD203B41FA5}">
                      <a16:colId xmlns:a16="http://schemas.microsoft.com/office/drawing/2014/main" xmlns="" val="20006"/>
                    </a:ext>
                  </a:extLst>
                </a:gridCol>
              </a:tblGrid>
              <a:tr h="351250">
                <a:tc gridSpan="7">
                  <a:txBody>
                    <a:bodyPr/>
                    <a:lstStyle/>
                    <a:p>
                      <a:pPr marL="0" marR="0" lvl="0" indent="0" algn="l" rtl="0">
                        <a:lnSpc>
                          <a:spcPct val="100000"/>
                        </a:lnSpc>
                        <a:spcBef>
                          <a:spcPts val="0"/>
                        </a:spcBef>
                        <a:spcAft>
                          <a:spcPts val="0"/>
                        </a:spcAft>
                        <a:buSzPct val="25000"/>
                        <a:buNone/>
                      </a:pPr>
                      <a:r>
                        <a:rPr lang="en-US" sz="500" u="none" strike="noStrike" cap="none" baseline="0" dirty="0">
                          <a:latin typeface="Calibri"/>
                          <a:ea typeface="Calibri"/>
                          <a:cs typeface="Calibri"/>
                          <a:sym typeface="Calibri"/>
                        </a:rPr>
                        <a:t> </a:t>
                      </a:r>
                    </a:p>
                    <a:p>
                      <a:pPr marL="2726690" marR="2714625" lvl="0" indent="-8889" algn="ctr" rtl="0">
                        <a:lnSpc>
                          <a:spcPct val="115000"/>
                        </a:lnSpc>
                        <a:spcBef>
                          <a:spcPts val="0"/>
                        </a:spcBef>
                        <a:spcAft>
                          <a:spcPts val="0"/>
                        </a:spcAft>
                        <a:buSzPct val="25000"/>
                        <a:buNone/>
                      </a:pPr>
                      <a:r>
                        <a:rPr lang="en-US" sz="1600" b="1" u="none" strike="noStrike" cap="none" baseline="0" dirty="0">
                          <a:latin typeface="Calibri"/>
                          <a:ea typeface="Calibri"/>
                          <a:cs typeface="Calibri"/>
                          <a:sym typeface="Calibri"/>
                        </a:rPr>
                        <a:t>Connection Ultimate Strength</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685275">
                <a:tc rowSpan="2">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0" marR="0" lvl="0" indent="0" algn="l" rtl="0">
                        <a:lnSpc>
                          <a:spcPct val="100000"/>
                        </a:lnSpc>
                        <a:spcBef>
                          <a:spcPts val="0"/>
                        </a:spcBef>
                        <a:spcAft>
                          <a:spcPts val="0"/>
                        </a:spcAft>
                        <a:buSzPct val="25000"/>
                        <a:buNone/>
                      </a:pPr>
                      <a:r>
                        <a:rPr lang="en-US" sz="1000" u="none" strike="noStrike" cap="none" baseline="0">
                          <a:latin typeface="Calibri"/>
                          <a:ea typeface="Calibri"/>
                          <a:cs typeface="Calibri"/>
                          <a:sym typeface="Calibri"/>
                        </a:rPr>
                        <a:t> </a:t>
                      </a:r>
                    </a:p>
                    <a:p>
                      <a:pPr marL="0" marR="0" lvl="0" indent="0" algn="l" rtl="0">
                        <a:lnSpc>
                          <a:spcPct val="100000"/>
                        </a:lnSpc>
                        <a:spcBef>
                          <a:spcPts val="0"/>
                        </a:spcBef>
                        <a:spcAft>
                          <a:spcPts val="0"/>
                        </a:spcAft>
                        <a:buSzPct val="25000"/>
                        <a:buNone/>
                      </a:pPr>
                      <a:r>
                        <a:rPr lang="en-US" sz="1000" u="none" strike="noStrike" cap="none" baseline="0">
                          <a:latin typeface="Calibri"/>
                          <a:ea typeface="Calibri"/>
                          <a:cs typeface="Calibri"/>
                          <a:sym typeface="Calibri"/>
                        </a:rPr>
                        <a:t> </a:t>
                      </a:r>
                    </a:p>
                    <a:p>
                      <a:pPr marL="0" marR="0" lvl="0" indent="0" algn="l" rtl="0">
                        <a:lnSpc>
                          <a:spcPct val="100000"/>
                        </a:lnSpc>
                        <a:spcBef>
                          <a:spcPts val="0"/>
                        </a:spcBef>
                        <a:spcAft>
                          <a:spcPts val="0"/>
                        </a:spcAft>
                        <a:buSzPct val="25000"/>
                        <a:buNone/>
                      </a:pPr>
                      <a:r>
                        <a:rPr lang="en-US" sz="1000" u="none" strike="noStrike" cap="none" baseline="0">
                          <a:latin typeface="Calibri"/>
                          <a:ea typeface="Calibri"/>
                          <a:cs typeface="Calibri"/>
                          <a:sym typeface="Calibri"/>
                        </a:rPr>
                        <a:t> </a:t>
                      </a:r>
                    </a:p>
                    <a:p>
                      <a:pPr marL="20320" marR="0" lvl="0" indent="-7620" algn="l" rtl="0">
                        <a:lnSpc>
                          <a:spcPct val="115000"/>
                        </a:lnSpc>
                        <a:spcBef>
                          <a:spcPts val="0"/>
                        </a:spcBef>
                        <a:spcAft>
                          <a:spcPts val="0"/>
                        </a:spcAft>
                        <a:buSzPct val="25000"/>
                        <a:buNone/>
                      </a:pPr>
                      <a:r>
                        <a:rPr lang="en-US" sz="1600" b="1" u="none" strike="noStrike" cap="none" baseline="0">
                          <a:latin typeface="Calibri"/>
                          <a:ea typeface="Calibri"/>
                          <a:cs typeface="Calibri"/>
                          <a:sym typeface="Calibri"/>
                        </a:rPr>
                        <a:t>Connection Type</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gridSpan="3">
                  <a:txBody>
                    <a:bodyPr/>
                    <a:lstStyle/>
                    <a:p>
                      <a:pPr marL="0" marR="0" lvl="0" indent="0" algn="l" rtl="0">
                        <a:lnSpc>
                          <a:spcPct val="100000"/>
                        </a:lnSpc>
                        <a:spcBef>
                          <a:spcPts val="0"/>
                        </a:spcBef>
                        <a:spcAft>
                          <a:spcPts val="0"/>
                        </a:spcAft>
                        <a:buSzPct val="25000"/>
                        <a:buNone/>
                      </a:pPr>
                      <a:r>
                        <a:rPr lang="en-US" sz="950" u="none" strike="noStrike" cap="none" baseline="0" dirty="0">
                          <a:latin typeface="Calibri"/>
                          <a:ea typeface="Calibri"/>
                          <a:cs typeface="Calibri"/>
                          <a:sym typeface="Calibri"/>
                        </a:rPr>
                        <a:t> </a:t>
                      </a:r>
                    </a:p>
                    <a:p>
                      <a:pPr marL="0" marR="0" lvl="0" indent="0" algn="l" rtl="0">
                        <a:lnSpc>
                          <a:spcPct val="100000"/>
                        </a:lnSpc>
                        <a:spcBef>
                          <a:spcPts val="0"/>
                        </a:spcBef>
                        <a:spcAft>
                          <a:spcPts val="0"/>
                        </a:spcAft>
                        <a:buSzPct val="25000"/>
                        <a:buNone/>
                      </a:pPr>
                      <a:r>
                        <a:rPr lang="en-US" sz="1000" u="none" strike="noStrike" cap="none" baseline="0" dirty="0">
                          <a:latin typeface="Calibri"/>
                          <a:ea typeface="Calibri"/>
                          <a:cs typeface="Calibri"/>
                          <a:sym typeface="Calibri"/>
                        </a:rPr>
                        <a:t> </a:t>
                      </a:r>
                    </a:p>
                    <a:p>
                      <a:pPr marL="687070" marR="0" lvl="0" indent="-1269" algn="l" rtl="0">
                        <a:lnSpc>
                          <a:spcPct val="115000"/>
                        </a:lnSpc>
                        <a:spcBef>
                          <a:spcPts val="0"/>
                        </a:spcBef>
                        <a:spcAft>
                          <a:spcPts val="0"/>
                        </a:spcAft>
                        <a:buSzPct val="25000"/>
                        <a:buNone/>
                      </a:pPr>
                      <a:r>
                        <a:rPr lang="en-US" sz="1600" b="1" u="none" strike="noStrike" cap="none" baseline="0" dirty="0">
                          <a:latin typeface="Calibri"/>
                          <a:ea typeface="Calibri"/>
                          <a:cs typeface="Calibri"/>
                          <a:sym typeface="Calibri"/>
                        </a:rPr>
                        <a:t>Experienced Iron Worker</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0" marR="0" lvl="0" indent="0" algn="l" rtl="0">
                        <a:lnSpc>
                          <a:spcPct val="100000"/>
                        </a:lnSpc>
                        <a:spcBef>
                          <a:spcPts val="0"/>
                        </a:spcBef>
                        <a:spcAft>
                          <a:spcPts val="0"/>
                        </a:spcAft>
                        <a:buSzPct val="25000"/>
                        <a:buNone/>
                      </a:pPr>
                      <a:r>
                        <a:rPr lang="en-US" sz="950" u="none" strike="noStrike" cap="none" baseline="0" dirty="0">
                          <a:latin typeface="Calibri"/>
                          <a:ea typeface="Calibri"/>
                          <a:cs typeface="Calibri"/>
                          <a:sym typeface="Calibri"/>
                        </a:rPr>
                        <a:t> </a:t>
                      </a:r>
                    </a:p>
                    <a:p>
                      <a:pPr marL="0" marR="0" lvl="0" indent="0" algn="l" rtl="0">
                        <a:lnSpc>
                          <a:spcPct val="100000"/>
                        </a:lnSpc>
                        <a:spcBef>
                          <a:spcPts val="0"/>
                        </a:spcBef>
                        <a:spcAft>
                          <a:spcPts val="0"/>
                        </a:spcAft>
                        <a:buSzPct val="25000"/>
                        <a:buNone/>
                      </a:pPr>
                      <a:r>
                        <a:rPr lang="en-US" sz="1000" u="none" strike="noStrike" cap="none" baseline="0" dirty="0">
                          <a:latin typeface="Calibri"/>
                          <a:ea typeface="Calibri"/>
                          <a:cs typeface="Calibri"/>
                          <a:sym typeface="Calibri"/>
                        </a:rPr>
                        <a:t> </a:t>
                      </a:r>
                    </a:p>
                    <a:p>
                      <a:pPr marL="412750" marR="0" lvl="0" indent="-6350" algn="l" rtl="0">
                        <a:lnSpc>
                          <a:spcPct val="115000"/>
                        </a:lnSpc>
                        <a:spcBef>
                          <a:spcPts val="0"/>
                        </a:spcBef>
                        <a:spcAft>
                          <a:spcPts val="0"/>
                        </a:spcAft>
                        <a:buSzPct val="25000"/>
                        <a:buNone/>
                      </a:pPr>
                      <a:r>
                        <a:rPr lang="en-US" sz="1600" b="1" u="none" strike="noStrike" cap="none" baseline="0" dirty="0">
                          <a:latin typeface="Calibri"/>
                          <a:ea typeface="Calibri"/>
                          <a:cs typeface="Calibri"/>
                          <a:sym typeface="Calibri"/>
                        </a:rPr>
                        <a:t>Inexperienced Iron Worker</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351250">
                <a:tc vMerge="1">
                  <a:txBody>
                    <a:bodyPr/>
                    <a:lstStyle/>
                    <a:p>
                      <a:endParaRPr lang="en-US"/>
                    </a:p>
                  </a:txBody>
                  <a:tcPr/>
                </a:tc>
                <a:tc>
                  <a:txBody>
                    <a:bodyPr/>
                    <a:lstStyle/>
                    <a:p>
                      <a:pPr marL="0" marR="0" lvl="0" indent="0" algn="l" rtl="0">
                        <a:lnSpc>
                          <a:spcPct val="100000"/>
                        </a:lnSpc>
                        <a:spcBef>
                          <a:spcPts val="0"/>
                        </a:spcBef>
                        <a:spcAft>
                          <a:spcPts val="0"/>
                        </a:spcAft>
                        <a:buSzPct val="25000"/>
                        <a:buNone/>
                      </a:pPr>
                      <a:r>
                        <a:rPr lang="en-US" sz="550" u="none" strike="noStrike" cap="none" baseline="0">
                          <a:latin typeface="Calibri"/>
                          <a:ea typeface="Calibri"/>
                          <a:cs typeface="Calibri"/>
                          <a:sym typeface="Calibri"/>
                        </a:rPr>
                        <a:t> </a:t>
                      </a:r>
                    </a:p>
                    <a:p>
                      <a:pPr marL="278130" marR="0" lvl="0" indent="-11429" algn="l" rtl="0">
                        <a:lnSpc>
                          <a:spcPct val="115000"/>
                        </a:lnSpc>
                        <a:spcBef>
                          <a:spcPts val="0"/>
                        </a:spcBef>
                        <a:spcAft>
                          <a:spcPts val="0"/>
                        </a:spcAft>
                        <a:buSzPct val="25000"/>
                        <a:buNone/>
                      </a:pPr>
                      <a:r>
                        <a:rPr lang="en-US" sz="1600" b="1" u="none" strike="noStrike" cap="none" baseline="0">
                          <a:latin typeface="Calibri"/>
                          <a:ea typeface="Calibri"/>
                          <a:cs typeface="Calibri"/>
                          <a:sym typeface="Calibri"/>
                        </a:rPr>
                        <a:t>N (lb)</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50" u="none" strike="noStrike" cap="none" baseline="0">
                          <a:latin typeface="Calibri"/>
                          <a:ea typeface="Calibri"/>
                          <a:cs typeface="Calibri"/>
                          <a:sym typeface="Calibri"/>
                        </a:rPr>
                        <a:t> </a:t>
                      </a:r>
                    </a:p>
                    <a:p>
                      <a:pPr marL="394335" marR="0" lvl="0" indent="-634" algn="l" rtl="0">
                        <a:lnSpc>
                          <a:spcPct val="115000"/>
                        </a:lnSpc>
                        <a:spcBef>
                          <a:spcPts val="0"/>
                        </a:spcBef>
                        <a:spcAft>
                          <a:spcPts val="0"/>
                        </a:spcAft>
                        <a:buSzPct val="25000"/>
                        <a:buNone/>
                      </a:pPr>
                      <a:r>
                        <a:rPr lang="en-US" sz="1600" b="1" u="none" strike="noStrike" cap="none" baseline="0">
                          <a:latin typeface="Calibri"/>
                          <a:ea typeface="Calibri"/>
                          <a:cs typeface="Calibri"/>
                          <a:sym typeface="Calibri"/>
                        </a:rPr>
                        <a:t>T (lb)</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50" u="none" strike="noStrike" cap="none" baseline="0">
                          <a:latin typeface="Calibri"/>
                          <a:ea typeface="Calibri"/>
                          <a:cs typeface="Calibri"/>
                          <a:sym typeface="Calibri"/>
                        </a:rPr>
                        <a:t> </a:t>
                      </a:r>
                    </a:p>
                    <a:p>
                      <a:pPr marL="277495" marR="0" lvl="0" indent="-10795" algn="l" rtl="0">
                        <a:lnSpc>
                          <a:spcPct val="115000"/>
                        </a:lnSpc>
                        <a:spcBef>
                          <a:spcPts val="0"/>
                        </a:spcBef>
                        <a:spcAft>
                          <a:spcPts val="0"/>
                        </a:spcAft>
                        <a:buSzPct val="25000"/>
                        <a:buNone/>
                      </a:pPr>
                      <a:r>
                        <a:rPr lang="en-US" sz="1600" b="1" u="none" strike="noStrike" cap="none" baseline="0">
                          <a:latin typeface="Calibri"/>
                          <a:ea typeface="Calibri"/>
                          <a:cs typeface="Calibri"/>
                          <a:sym typeface="Calibri"/>
                        </a:rPr>
                        <a:t>R (lb-in)</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50" u="none" strike="noStrike" cap="none" baseline="0" dirty="0">
                          <a:latin typeface="Calibri"/>
                          <a:ea typeface="Calibri"/>
                          <a:cs typeface="Calibri"/>
                          <a:sym typeface="Calibri"/>
                        </a:rPr>
                        <a:t> </a:t>
                      </a:r>
                    </a:p>
                    <a:p>
                      <a:pPr marL="278130" marR="0" lvl="0" indent="-11429" algn="l" rtl="0">
                        <a:lnSpc>
                          <a:spcPct val="115000"/>
                        </a:lnSpc>
                        <a:spcBef>
                          <a:spcPts val="0"/>
                        </a:spcBef>
                        <a:spcAft>
                          <a:spcPts val="0"/>
                        </a:spcAft>
                        <a:buSzPct val="25000"/>
                        <a:buNone/>
                      </a:pPr>
                      <a:r>
                        <a:rPr lang="en-US" sz="1600" b="1" u="none" strike="noStrike" cap="none" baseline="0" dirty="0">
                          <a:latin typeface="Calibri"/>
                          <a:ea typeface="Calibri"/>
                          <a:cs typeface="Calibri"/>
                          <a:sym typeface="Calibri"/>
                        </a:rPr>
                        <a:t>N (</a:t>
                      </a:r>
                      <a:r>
                        <a:rPr lang="en-US" sz="1600" b="1" u="none" strike="noStrike" cap="none" baseline="0" dirty="0" err="1">
                          <a:latin typeface="Calibri"/>
                          <a:ea typeface="Calibri"/>
                          <a:cs typeface="Calibri"/>
                          <a:sym typeface="Calibri"/>
                        </a:rPr>
                        <a:t>lb</a:t>
                      </a:r>
                      <a:r>
                        <a:rPr lang="en-US" sz="1600" b="1" u="none" strike="noStrike" cap="none" baseline="0" dirty="0">
                          <a:latin typeface="Calibri"/>
                          <a:ea typeface="Calibri"/>
                          <a:cs typeface="Calibri"/>
                          <a:sym typeface="Calibri"/>
                        </a:rPr>
                        <a:t>)</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50" u="none" strike="noStrike" cap="none" baseline="0">
                          <a:latin typeface="Calibri"/>
                          <a:ea typeface="Calibri"/>
                          <a:cs typeface="Calibri"/>
                          <a:sym typeface="Calibri"/>
                        </a:rPr>
                        <a:t> </a:t>
                      </a:r>
                    </a:p>
                    <a:p>
                      <a:pPr marL="298450" marR="0" lvl="0" indent="-6350" algn="l" rtl="0">
                        <a:lnSpc>
                          <a:spcPct val="115000"/>
                        </a:lnSpc>
                        <a:spcBef>
                          <a:spcPts val="0"/>
                        </a:spcBef>
                        <a:spcAft>
                          <a:spcPts val="0"/>
                        </a:spcAft>
                        <a:buSzPct val="25000"/>
                        <a:buNone/>
                      </a:pPr>
                      <a:r>
                        <a:rPr lang="en-US" sz="1600" b="1" u="none" strike="noStrike" cap="none" baseline="0">
                          <a:latin typeface="Calibri"/>
                          <a:ea typeface="Calibri"/>
                          <a:cs typeface="Calibri"/>
                          <a:sym typeface="Calibri"/>
                        </a:rPr>
                        <a:t>T (lb)</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50" u="none" strike="noStrike" cap="none" baseline="0">
                          <a:latin typeface="Calibri"/>
                          <a:ea typeface="Calibri"/>
                          <a:cs typeface="Calibri"/>
                          <a:sym typeface="Calibri"/>
                        </a:rPr>
                        <a:t> </a:t>
                      </a:r>
                    </a:p>
                    <a:p>
                      <a:pPr marL="180975" marR="0" lvl="0" indent="-3175" algn="l" rtl="0">
                        <a:lnSpc>
                          <a:spcPct val="115000"/>
                        </a:lnSpc>
                        <a:spcBef>
                          <a:spcPts val="0"/>
                        </a:spcBef>
                        <a:spcAft>
                          <a:spcPts val="0"/>
                        </a:spcAft>
                        <a:buSzPct val="25000"/>
                        <a:buNone/>
                      </a:pPr>
                      <a:r>
                        <a:rPr lang="en-US" sz="1600" b="1" u="none" strike="noStrike" cap="none" baseline="0">
                          <a:latin typeface="Calibri"/>
                          <a:ea typeface="Calibri"/>
                          <a:cs typeface="Calibri"/>
                          <a:sym typeface="Calibri"/>
                        </a:rPr>
                        <a:t>R (lb-in)</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37475">
                <a:tc>
                  <a:txBody>
                    <a:bodyPr/>
                    <a:lstStyle/>
                    <a:p>
                      <a:pPr marL="3175" marR="0" lvl="0" indent="-3175" algn="l"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Single Snap</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327660" marR="318135" lvl="0" indent="-10159" algn="ctr" rtl="0">
                        <a:lnSpc>
                          <a:spcPct val="115000"/>
                        </a:lnSpc>
                        <a:spcBef>
                          <a:spcPts val="0"/>
                        </a:spcBef>
                        <a:spcAft>
                          <a:spcPts val="0"/>
                        </a:spcAft>
                        <a:buSzPct val="25000"/>
                        <a:buNone/>
                      </a:pPr>
                      <a:r>
                        <a:rPr lang="en-US" sz="1600" u="none" strike="noStrike" cap="none" baseline="0" dirty="0">
                          <a:latin typeface="Calibri"/>
                          <a:ea typeface="Calibri"/>
                          <a:cs typeface="Calibri"/>
                          <a:sym typeface="Calibri"/>
                        </a:rPr>
                        <a:t>305</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27355" marR="414655" lvl="0" indent="-8255"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269</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27990" marR="411480" lvl="0" indent="-8890"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223</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328295" marR="318135" lvl="0" indent="-10795"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281</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331470" marR="317500" lvl="0" indent="-1270"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186</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331470" marR="314325" lvl="0" indent="-1270"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198</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37475">
                <a:tc>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3175" marR="0" lvl="0" indent="-3175" algn="l"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Double Snap</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327660" marR="318135" lvl="0" indent="-10159"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465</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427355" marR="414655" lvl="0" indent="-8255"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506</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427990" marR="411480" lvl="0" indent="-8890"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469</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328295" marR="318135" lvl="0" indent="-10795"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403</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331470" marR="317500" lvl="0" indent="-1270"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313</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331470" marR="314325" lvl="0" indent="-1270"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510</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51250">
                <a:tc>
                  <a:txBody>
                    <a:bodyPr/>
                    <a:lstStyle/>
                    <a:p>
                      <a:pPr marL="0" marR="0" lvl="0" indent="0" algn="l" rtl="0">
                        <a:lnSpc>
                          <a:spcPct val="100000"/>
                        </a:lnSpc>
                        <a:spcBef>
                          <a:spcPts val="0"/>
                        </a:spcBef>
                        <a:spcAft>
                          <a:spcPts val="0"/>
                        </a:spcAft>
                        <a:buSzPct val="25000"/>
                        <a:buNone/>
                      </a:pPr>
                      <a:r>
                        <a:rPr lang="en-US" sz="550" u="none" strike="noStrike" cap="none" baseline="0">
                          <a:latin typeface="Calibri"/>
                          <a:ea typeface="Calibri"/>
                          <a:cs typeface="Calibri"/>
                          <a:sym typeface="Calibri"/>
                        </a:rPr>
                        <a:t> </a:t>
                      </a:r>
                    </a:p>
                    <a:p>
                      <a:pPr marL="3175" marR="0" lvl="0" indent="-3175" algn="l"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Single-U</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50" u="none" strike="noStrike" cap="none" baseline="0">
                          <a:latin typeface="Calibri"/>
                          <a:ea typeface="Calibri"/>
                          <a:cs typeface="Calibri"/>
                          <a:sym typeface="Calibri"/>
                        </a:rPr>
                        <a:t> </a:t>
                      </a:r>
                    </a:p>
                    <a:p>
                      <a:pPr marL="327660" marR="318135" lvl="0" indent="-10159"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681</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50" u="none" strike="noStrike" cap="none" baseline="0">
                          <a:latin typeface="Calibri"/>
                          <a:ea typeface="Calibri"/>
                          <a:cs typeface="Calibri"/>
                          <a:sym typeface="Calibri"/>
                        </a:rPr>
                        <a:t> </a:t>
                      </a:r>
                    </a:p>
                    <a:p>
                      <a:pPr marL="427355" marR="414655" lvl="0" indent="-8255"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469</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50" u="none" strike="noStrike" cap="none" baseline="0">
                          <a:latin typeface="Calibri"/>
                          <a:ea typeface="Calibri"/>
                          <a:cs typeface="Calibri"/>
                          <a:sym typeface="Calibri"/>
                        </a:rPr>
                        <a:t> </a:t>
                      </a:r>
                    </a:p>
                    <a:p>
                      <a:pPr marL="427990" marR="411480" lvl="0" indent="-8890"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479</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50" u="none" strike="noStrike" cap="none" baseline="0">
                          <a:latin typeface="Calibri"/>
                          <a:ea typeface="Calibri"/>
                          <a:cs typeface="Calibri"/>
                          <a:sym typeface="Calibri"/>
                        </a:rPr>
                        <a:t> </a:t>
                      </a:r>
                    </a:p>
                    <a:p>
                      <a:pPr marL="328295" marR="318135" lvl="0" indent="-10795"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541</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50" u="none" strike="noStrike" cap="none" baseline="0">
                          <a:latin typeface="Calibri"/>
                          <a:ea typeface="Calibri"/>
                          <a:cs typeface="Calibri"/>
                          <a:sym typeface="Calibri"/>
                        </a:rPr>
                        <a:t> </a:t>
                      </a:r>
                    </a:p>
                    <a:p>
                      <a:pPr marL="331470" marR="317500" lvl="0" indent="-1270"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544</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50" u="none" strike="noStrike" cap="none" baseline="0">
                          <a:latin typeface="Calibri"/>
                          <a:ea typeface="Calibri"/>
                          <a:cs typeface="Calibri"/>
                          <a:sym typeface="Calibri"/>
                        </a:rPr>
                        <a:t> </a:t>
                      </a:r>
                    </a:p>
                    <a:p>
                      <a:pPr marL="331470" marR="314325" lvl="0" indent="-1270"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448</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37475">
                <a:tc>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3175" marR="0" lvl="0" indent="-3175" algn="l"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Double-U</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305435" marR="0" lvl="0" indent="-634" algn="l"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1310</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405130" marR="0" lvl="0" indent="-11429" algn="l"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1034</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427990" marR="411480" lvl="0" indent="-8890"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912</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305435" marR="0" lvl="0" indent="-634" algn="l"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1025</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331470" marR="317500" lvl="0" indent="-1270"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721</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331470" marR="314325" lvl="0" indent="-1270"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845</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37475">
                <a:tc>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3175" marR="0" lvl="0" indent="-3175" algn="l"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Column Tie</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305435" marR="0" lvl="0" indent="-634" algn="l"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1101</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427355" marR="414655" lvl="0" indent="-8255"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810</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427990" marR="411480" lvl="0" indent="-8890"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518</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328295" marR="318135" lvl="0" indent="-10795"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972</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331470" marR="317500" lvl="0" indent="-1270"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608</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500" u="none" strike="noStrike" cap="none" baseline="0">
                          <a:latin typeface="Calibri"/>
                          <a:ea typeface="Calibri"/>
                          <a:cs typeface="Calibri"/>
                          <a:sym typeface="Calibri"/>
                        </a:rPr>
                        <a:t> </a:t>
                      </a:r>
                    </a:p>
                    <a:p>
                      <a:pPr marL="331470" marR="314325" lvl="0" indent="-1270"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513</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492450">
                <a:tc>
                  <a:txBody>
                    <a:bodyPr/>
                    <a:lstStyle/>
                    <a:p>
                      <a:pPr marL="0" marR="0" lvl="0" indent="0" algn="l" rtl="0">
                        <a:lnSpc>
                          <a:spcPct val="100000"/>
                        </a:lnSpc>
                        <a:spcBef>
                          <a:spcPts val="0"/>
                        </a:spcBef>
                        <a:spcAft>
                          <a:spcPts val="0"/>
                        </a:spcAft>
                        <a:buSzPct val="25000"/>
                        <a:buNone/>
                      </a:pPr>
                      <a:r>
                        <a:rPr lang="en-US" sz="1000" u="none" strike="noStrike" cap="none" baseline="0">
                          <a:latin typeface="Calibri"/>
                          <a:ea typeface="Calibri"/>
                          <a:cs typeface="Calibri"/>
                          <a:sym typeface="Calibri"/>
                        </a:rPr>
                        <a:t> </a:t>
                      </a:r>
                    </a:p>
                    <a:p>
                      <a:pPr marL="3175" marR="0" lvl="0" indent="-3175" algn="l"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Wrap-and Saddle</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1000" u="none" strike="noStrike" cap="none" baseline="0" dirty="0">
                          <a:latin typeface="Calibri"/>
                          <a:ea typeface="Calibri"/>
                          <a:cs typeface="Calibri"/>
                          <a:sym typeface="Calibri"/>
                        </a:rPr>
                        <a:t> </a:t>
                      </a:r>
                    </a:p>
                    <a:p>
                      <a:pPr marL="305435" marR="0" lvl="0" indent="-634" algn="l" rtl="0">
                        <a:lnSpc>
                          <a:spcPct val="115000"/>
                        </a:lnSpc>
                        <a:spcBef>
                          <a:spcPts val="0"/>
                        </a:spcBef>
                        <a:spcAft>
                          <a:spcPts val="0"/>
                        </a:spcAft>
                        <a:buSzPct val="25000"/>
                        <a:buNone/>
                      </a:pPr>
                      <a:r>
                        <a:rPr lang="en-US" sz="1600" u="none" strike="noStrike" cap="none" baseline="0" dirty="0">
                          <a:latin typeface="Calibri"/>
                          <a:ea typeface="Calibri"/>
                          <a:cs typeface="Calibri"/>
                          <a:sym typeface="Calibri"/>
                        </a:rPr>
                        <a:t>1393</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1000" u="none" strike="noStrike" cap="none" baseline="0">
                          <a:latin typeface="Calibri"/>
                          <a:ea typeface="Calibri"/>
                          <a:cs typeface="Calibri"/>
                          <a:sym typeface="Calibri"/>
                        </a:rPr>
                        <a:t> </a:t>
                      </a:r>
                    </a:p>
                    <a:p>
                      <a:pPr marL="405130" marR="0" lvl="0" indent="-11429" algn="l"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1139</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90909"/>
                        </a:lnSpc>
                        <a:spcBef>
                          <a:spcPts val="0"/>
                        </a:spcBef>
                        <a:spcAft>
                          <a:spcPts val="0"/>
                        </a:spcAft>
                        <a:buNone/>
                      </a:pPr>
                      <a:endParaRPr sz="1100" u="none" strike="noStrike" cap="none" baseline="0" dirty="0">
                        <a:latin typeface="Calibri"/>
                        <a:ea typeface="Calibri"/>
                        <a:cs typeface="Calibri"/>
                        <a:sym typeface="Calibri"/>
                      </a:endParaRPr>
                    </a:p>
                    <a:p>
                      <a:pPr marL="427990" marR="411480" lvl="0" indent="-8890" algn="ctr" rtl="0">
                        <a:lnSpc>
                          <a:spcPct val="115000"/>
                        </a:lnSpc>
                        <a:spcBef>
                          <a:spcPts val="0"/>
                        </a:spcBef>
                        <a:spcAft>
                          <a:spcPts val="0"/>
                        </a:spcAft>
                        <a:buSzPct val="25000"/>
                        <a:buNone/>
                      </a:pPr>
                      <a:r>
                        <a:rPr lang="en-US" sz="1600" u="none" strike="noStrike" cap="none" baseline="0" dirty="0">
                          <a:latin typeface="Calibri"/>
                          <a:ea typeface="Calibri"/>
                          <a:cs typeface="Calibri"/>
                          <a:sym typeface="Calibri"/>
                        </a:rPr>
                        <a:t>865</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1000" u="none" strike="noStrike" cap="none" baseline="0">
                          <a:latin typeface="Calibri"/>
                          <a:ea typeface="Calibri"/>
                          <a:cs typeface="Calibri"/>
                          <a:sym typeface="Calibri"/>
                        </a:rPr>
                        <a:t> </a:t>
                      </a:r>
                    </a:p>
                    <a:p>
                      <a:pPr marL="305435" marR="0" lvl="0" indent="-634" algn="l"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1235</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1000" u="none" strike="noStrike" cap="none" baseline="0">
                          <a:latin typeface="Calibri"/>
                          <a:ea typeface="Calibri"/>
                          <a:cs typeface="Calibri"/>
                          <a:sym typeface="Calibri"/>
                        </a:rPr>
                        <a:t> </a:t>
                      </a:r>
                    </a:p>
                    <a:p>
                      <a:pPr marL="331470" marR="317500" lvl="0" indent="-1270" algn="ctr" rtl="0">
                        <a:lnSpc>
                          <a:spcPct val="115000"/>
                        </a:lnSpc>
                        <a:spcBef>
                          <a:spcPts val="0"/>
                        </a:spcBef>
                        <a:spcAft>
                          <a:spcPts val="0"/>
                        </a:spcAft>
                        <a:buSzPct val="25000"/>
                        <a:buNone/>
                      </a:pPr>
                      <a:r>
                        <a:rPr lang="en-US" sz="1600" u="none" strike="noStrike" cap="none" baseline="0">
                          <a:latin typeface="Calibri"/>
                          <a:ea typeface="Calibri"/>
                          <a:cs typeface="Calibri"/>
                          <a:sym typeface="Calibri"/>
                        </a:rPr>
                        <a:t>999</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1000" u="none" strike="noStrike" cap="none" baseline="0" dirty="0">
                          <a:latin typeface="Calibri"/>
                          <a:ea typeface="Calibri"/>
                          <a:cs typeface="Calibri"/>
                          <a:sym typeface="Calibri"/>
                        </a:rPr>
                        <a:t> </a:t>
                      </a:r>
                    </a:p>
                    <a:p>
                      <a:pPr marL="331470" marR="314325" lvl="0" indent="-1270" algn="ctr" rtl="0">
                        <a:lnSpc>
                          <a:spcPct val="115000"/>
                        </a:lnSpc>
                        <a:spcBef>
                          <a:spcPts val="0"/>
                        </a:spcBef>
                        <a:spcAft>
                          <a:spcPts val="0"/>
                        </a:spcAft>
                        <a:buSzPct val="25000"/>
                        <a:buNone/>
                      </a:pPr>
                      <a:r>
                        <a:rPr lang="en-US" sz="1600" u="none" strike="noStrike" cap="none" baseline="0" dirty="0">
                          <a:latin typeface="Calibri"/>
                          <a:ea typeface="Calibri"/>
                          <a:cs typeface="Calibri"/>
                          <a:sym typeface="Calibri"/>
                        </a:rPr>
                        <a:t>692</a:t>
                      </a:r>
                    </a:p>
                  </a:txBody>
                  <a:tcPr marL="0" marR="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396" name="Shape 396"/>
          <p:cNvSpPr txBox="1"/>
          <p:nvPr/>
        </p:nvSpPr>
        <p:spPr>
          <a:xfrm>
            <a:off x="381000" y="5638800"/>
            <a:ext cx="7848599" cy="892551"/>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i="0" u="none" strike="noStrike" cap="none" baseline="0" dirty="0">
                <a:solidFill>
                  <a:schemeClr val="tx2"/>
                </a:solidFill>
                <a:latin typeface="Cambria"/>
                <a:ea typeface="Cambria"/>
                <a:cs typeface="Cambria"/>
                <a:sym typeface="Cambria"/>
              </a:rPr>
              <a:t>Strength of connection determines how much bar area can be developed</a:t>
            </a:r>
          </a:p>
        </p:txBody>
      </p:sp>
      <p:sp>
        <p:nvSpPr>
          <p:cNvPr id="2" name="Rounded Rectangle 1"/>
          <p:cNvSpPr/>
          <p:nvPr/>
        </p:nvSpPr>
        <p:spPr>
          <a:xfrm>
            <a:off x="1981200" y="3103784"/>
            <a:ext cx="6476999" cy="381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981199" y="4953000"/>
            <a:ext cx="6476999" cy="381000"/>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
        <p:nvSpPr>
          <p:cNvPr id="9" name="Rounded Rectangle 8"/>
          <p:cNvSpPr/>
          <p:nvPr/>
        </p:nvSpPr>
        <p:spPr>
          <a:xfrm>
            <a:off x="2322039" y="2209800"/>
            <a:ext cx="2895600" cy="381000"/>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791200" y="2215978"/>
            <a:ext cx="2590799" cy="3810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1000"/>
                                        <p:tgtEl>
                                          <p:spTgt spid="3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rtl="0">
              <a:spcBef>
                <a:spcPts val="0"/>
              </a:spcBef>
              <a:buClr>
                <a:schemeClr val="dk2"/>
              </a:buClr>
              <a:buSzPct val="25000"/>
              <a:buFont typeface="Cambria"/>
              <a:buNone/>
            </a:pPr>
            <a:r>
              <a:rPr lang="en-US" sz="4000" b="1" i="0" u="none" strike="noStrike" cap="none" baseline="0" dirty="0">
                <a:solidFill>
                  <a:schemeClr val="tx1"/>
                </a:solidFill>
                <a:effectLst/>
                <a:latin typeface="Cambria"/>
                <a:ea typeface="Cambria"/>
                <a:cs typeface="Cambria"/>
                <a:sym typeface="Cambria"/>
              </a:rPr>
              <a:t>Nonlinear Finite Element Analysis</a:t>
            </a:r>
          </a:p>
        </p:txBody>
      </p:sp>
      <p:pic>
        <p:nvPicPr>
          <p:cNvPr id="403" name="Shape 403"/>
          <p:cNvPicPr preferRelativeResize="0"/>
          <p:nvPr/>
        </p:nvPicPr>
        <p:blipFill rotWithShape="1">
          <a:blip r:embed="rId3">
            <a:alphaModFix/>
          </a:blip>
          <a:srcRect/>
          <a:stretch/>
        </p:blipFill>
        <p:spPr>
          <a:xfrm>
            <a:off x="6477000" y="1295397"/>
            <a:ext cx="1917388" cy="5475401"/>
          </a:xfrm>
          <a:prstGeom prst="rect">
            <a:avLst/>
          </a:prstGeom>
          <a:noFill/>
          <a:ln>
            <a:noFill/>
          </a:ln>
        </p:spPr>
      </p:pic>
      <p:sp>
        <p:nvSpPr>
          <p:cNvPr id="404" name="Shape 404"/>
          <p:cNvSpPr txBox="1"/>
          <p:nvPr/>
        </p:nvSpPr>
        <p:spPr>
          <a:xfrm>
            <a:off x="457200" y="1470250"/>
            <a:ext cx="3422649" cy="2677656"/>
          </a:xfrm>
          <a:prstGeom prst="rect">
            <a:avLst/>
          </a:prstGeom>
          <a:noFill/>
          <a:ln>
            <a:noFill/>
          </a:ln>
        </p:spPr>
        <p:txBody>
          <a:bodyPr lIns="91425" tIns="45700" rIns="91425" bIns="45700" anchor="t" anchorCtr="0">
            <a:noAutofit/>
          </a:bodyPr>
          <a:lstStyle/>
          <a:p>
            <a:pPr marL="0" marR="0" lvl="0" indent="0" algn="l" rtl="0">
              <a:spcBef>
                <a:spcPts val="0"/>
              </a:spcBef>
              <a:buClr>
                <a:schemeClr val="tx2"/>
              </a:buClr>
              <a:buSzPct val="25000"/>
              <a:buNone/>
            </a:pPr>
            <a:r>
              <a:rPr lang="en-US" sz="2400" b="0" i="0" u="none" strike="noStrike" cap="none" baseline="0" dirty="0">
                <a:solidFill>
                  <a:schemeClr val="tx2"/>
                </a:solidFill>
                <a:latin typeface="Cambria" panose="02040503050406030204" pitchFamily="18" charset="0"/>
                <a:ea typeface="Calibri"/>
                <a:cs typeface="Calibri"/>
                <a:sym typeface="Calibri"/>
              </a:rPr>
              <a:t>Four cases analyzed:</a:t>
            </a:r>
          </a:p>
          <a:p>
            <a:pPr marL="342900" marR="0" lvl="0" indent="-342900" algn="l" rtl="0">
              <a:spcBef>
                <a:spcPts val="0"/>
              </a:spcBef>
              <a:buClr>
                <a:schemeClr val="tx2"/>
              </a:buClr>
              <a:buSzPct val="100000"/>
              <a:buFont typeface="Cambria"/>
              <a:buAutoNum type="arabicPeriod"/>
            </a:pPr>
            <a:r>
              <a:rPr lang="en-US" sz="2400" b="0" i="0" u="none" strike="noStrike" cap="none" baseline="0" dirty="0">
                <a:solidFill>
                  <a:schemeClr val="tx2"/>
                </a:solidFill>
                <a:latin typeface="Cambria" panose="02040503050406030204" pitchFamily="18" charset="0"/>
                <a:ea typeface="Calibri"/>
                <a:cs typeface="Calibri"/>
                <a:sym typeface="Calibri"/>
              </a:rPr>
              <a:t>Minimum # of ties</a:t>
            </a:r>
          </a:p>
          <a:p>
            <a:pPr marL="342900" marR="0" lvl="0" indent="-342900" algn="l" rtl="0">
              <a:spcBef>
                <a:spcPts val="0"/>
              </a:spcBef>
              <a:buClr>
                <a:schemeClr val="tx2"/>
              </a:buClr>
              <a:buSzPct val="100000"/>
              <a:buFont typeface="Cambria"/>
              <a:buAutoNum type="arabicPeriod"/>
            </a:pPr>
            <a:r>
              <a:rPr lang="en-US" sz="2400" b="0" i="0" u="none" strike="noStrike" cap="none" baseline="0" dirty="0">
                <a:solidFill>
                  <a:schemeClr val="tx2"/>
                </a:solidFill>
                <a:latin typeface="Cambria" panose="02040503050406030204" pitchFamily="18" charset="0"/>
                <a:ea typeface="Calibri"/>
                <a:cs typeface="Calibri"/>
                <a:sym typeface="Calibri"/>
              </a:rPr>
              <a:t>Maximum # of ties</a:t>
            </a:r>
          </a:p>
          <a:p>
            <a:pPr marL="342900" marR="0" lvl="0" indent="-342900" algn="l" rtl="0">
              <a:spcBef>
                <a:spcPts val="0"/>
              </a:spcBef>
              <a:buClr>
                <a:schemeClr val="tx2"/>
              </a:buClr>
              <a:buSzPct val="100000"/>
              <a:buFont typeface="Cambria"/>
              <a:buAutoNum type="arabicPeriod"/>
            </a:pPr>
            <a:r>
              <a:rPr lang="en-US" sz="2400" b="0" i="0" u="none" strike="noStrike" cap="none" baseline="0" dirty="0">
                <a:solidFill>
                  <a:schemeClr val="tx2"/>
                </a:solidFill>
                <a:latin typeface="Cambria" panose="02040503050406030204" pitchFamily="18" charset="0"/>
                <a:ea typeface="Calibri"/>
                <a:cs typeface="Calibri"/>
                <a:sym typeface="Calibri"/>
              </a:rPr>
              <a:t>Minimum # of ties with X-braces</a:t>
            </a:r>
          </a:p>
          <a:p>
            <a:pPr marL="342900" marR="0" lvl="0" indent="-342900" algn="l" rtl="0">
              <a:spcBef>
                <a:spcPts val="0"/>
              </a:spcBef>
              <a:buClr>
                <a:schemeClr val="tx2"/>
              </a:buClr>
              <a:buSzPct val="100000"/>
              <a:buFont typeface="Cambria"/>
              <a:buAutoNum type="arabicPeriod"/>
            </a:pPr>
            <a:r>
              <a:rPr lang="en-US" sz="2400" b="0" i="0" u="none" strike="noStrike" cap="none" baseline="0" dirty="0">
                <a:solidFill>
                  <a:schemeClr val="tx2"/>
                </a:solidFill>
                <a:latin typeface="Cambria" panose="02040503050406030204" pitchFamily="18" charset="0"/>
                <a:ea typeface="Calibri"/>
                <a:cs typeface="Calibri"/>
                <a:sym typeface="Calibri"/>
              </a:rPr>
              <a:t>Minimum # of ties with box braces</a:t>
            </a:r>
          </a:p>
        </p:txBody>
      </p:sp>
      <p:pic>
        <p:nvPicPr>
          <p:cNvPr id="405" name="Shape 405"/>
          <p:cNvPicPr preferRelativeResize="0"/>
          <p:nvPr/>
        </p:nvPicPr>
        <p:blipFill rotWithShape="1">
          <a:blip r:embed="rId4">
            <a:alphaModFix/>
          </a:blip>
          <a:srcRect/>
          <a:stretch/>
        </p:blipFill>
        <p:spPr>
          <a:xfrm>
            <a:off x="2700550" y="1443785"/>
            <a:ext cx="3712419" cy="5246799"/>
          </a:xfrm>
          <a:prstGeom prst="rect">
            <a:avLst/>
          </a:prstGeom>
          <a:noFill/>
          <a:ln>
            <a:noFill/>
          </a:ln>
        </p:spPr>
      </p:pic>
      <p:sp>
        <p:nvSpPr>
          <p:cNvPr id="6" name="TextBox 5"/>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1000"/>
                                        <p:tgtEl>
                                          <p:spTgt spid="4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4"/>
                                        </p:tgtEl>
                                        <p:attrNameLst>
                                          <p:attrName>style.visibility</p:attrName>
                                        </p:attrNameLst>
                                      </p:cBhvr>
                                      <p:to>
                                        <p:strVal val="visible"/>
                                      </p:to>
                                    </p:set>
                                    <p:animEffect transition="in" filter="fade">
                                      <p:cBhvr>
                                        <p:cTn id="12" dur="10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Nonlinear FEA Results</a:t>
            </a:r>
          </a:p>
        </p:txBody>
      </p:sp>
      <p:pic>
        <p:nvPicPr>
          <p:cNvPr id="411" name="Shape 411"/>
          <p:cNvPicPr preferRelativeResize="0"/>
          <p:nvPr/>
        </p:nvPicPr>
        <p:blipFill rotWithShape="1">
          <a:blip r:embed="rId3">
            <a:alphaModFix/>
          </a:blip>
          <a:srcRect/>
          <a:stretch/>
        </p:blipFill>
        <p:spPr>
          <a:xfrm>
            <a:off x="152400" y="1524000"/>
            <a:ext cx="6553200" cy="5029200"/>
          </a:xfrm>
          <a:prstGeom prst="rect">
            <a:avLst/>
          </a:prstGeom>
          <a:noFill/>
          <a:ln>
            <a:noFill/>
          </a:ln>
        </p:spPr>
      </p:pic>
      <p:sp>
        <p:nvSpPr>
          <p:cNvPr id="412" name="Shape 412"/>
          <p:cNvSpPr txBox="1"/>
          <p:nvPr/>
        </p:nvSpPr>
        <p:spPr>
          <a:xfrm>
            <a:off x="6553200" y="2095500"/>
            <a:ext cx="2362199" cy="2667000"/>
          </a:xfrm>
          <a:prstGeom prst="rect">
            <a:avLst/>
          </a:prstGeom>
          <a:noFill/>
          <a:ln>
            <a:noFill/>
          </a:ln>
        </p:spPr>
        <p:txBody>
          <a:bodyPr lIns="91425" tIns="45700" rIns="91425" bIns="45700" anchor="t" anchorCtr="0">
            <a:noAutofit/>
          </a:bodyPr>
          <a:lstStyle/>
          <a:p>
            <a:pPr marL="285750" marR="0" lvl="0" indent="-247650" algn="l" rtl="0">
              <a:spcBef>
                <a:spcPts val="0"/>
              </a:spcBef>
              <a:buClr>
                <a:schemeClr val="dk1"/>
              </a:buClr>
              <a:buSzPct val="100000"/>
              <a:buFont typeface="Arial"/>
              <a:buChar char="•"/>
            </a:pPr>
            <a:r>
              <a:rPr lang="en-US" sz="1800" b="0" i="0" u="none" strike="noStrike" cap="none" baseline="0" dirty="0">
                <a:solidFill>
                  <a:schemeClr val="tx2"/>
                </a:solidFill>
                <a:latin typeface="Cambria"/>
                <a:ea typeface="Cambria"/>
                <a:cs typeface="Cambria"/>
                <a:sym typeface="Cambria"/>
              </a:rPr>
              <a:t>Adding internal bracing is most effective way to increase stiffness</a:t>
            </a:r>
          </a:p>
          <a:p>
            <a:pPr marL="285750" marR="0" lvl="0" indent="-133350" algn="l" rtl="0">
              <a:spcBef>
                <a:spcPts val="0"/>
              </a:spcBef>
              <a:buClr>
                <a:schemeClr val="dk1"/>
              </a:buClr>
              <a:buFont typeface="Arial"/>
              <a:buNone/>
            </a:pPr>
            <a:endParaRPr sz="1800" b="0" i="0" u="none" strike="noStrike" cap="none" baseline="0" dirty="0">
              <a:solidFill>
                <a:schemeClr val="tx2"/>
              </a:solidFill>
              <a:latin typeface="Cambria"/>
              <a:ea typeface="Cambria"/>
              <a:cs typeface="Cambria"/>
              <a:sym typeface="Cambria"/>
            </a:endParaRPr>
          </a:p>
          <a:p>
            <a:pPr marL="285750" marR="0" lvl="0" indent="-247650" algn="l" rtl="0">
              <a:spcBef>
                <a:spcPts val="0"/>
              </a:spcBef>
              <a:buClr>
                <a:schemeClr val="dk1"/>
              </a:buClr>
              <a:buSzPct val="100000"/>
              <a:buFont typeface="Arial"/>
              <a:buChar char="•"/>
            </a:pPr>
            <a:r>
              <a:rPr lang="en-US" sz="1800" b="0" i="0" u="none" strike="noStrike" cap="none" baseline="0" dirty="0">
                <a:solidFill>
                  <a:schemeClr val="tx2"/>
                </a:solidFill>
                <a:latin typeface="Cambria"/>
                <a:ea typeface="Cambria"/>
                <a:cs typeface="Cambria"/>
                <a:sym typeface="Cambria"/>
              </a:rPr>
              <a:t>It is not necessary to tie every rebar intersection</a:t>
            </a:r>
          </a:p>
        </p:txBody>
      </p:sp>
      <p:sp>
        <p:nvSpPr>
          <p:cNvPr id="2" name="Rounded Rectangle 1"/>
          <p:cNvSpPr/>
          <p:nvPr/>
        </p:nvSpPr>
        <p:spPr>
          <a:xfrm>
            <a:off x="4495800" y="2901351"/>
            <a:ext cx="914400" cy="3352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10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417"/>
        <p:cNvGrpSpPr/>
        <p:nvPr/>
      </p:nvGrpSpPr>
      <p:grpSpPr>
        <a:xfrm>
          <a:off x="0" y="0"/>
          <a:ext cx="0" cy="0"/>
          <a:chOff x="0" y="0"/>
          <a:chExt cx="0" cy="0"/>
        </a:xfrm>
      </p:grpSpPr>
      <p:sp>
        <p:nvSpPr>
          <p:cNvPr id="418" name="Shape 41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Rebar Cage Experiments</a:t>
            </a:r>
          </a:p>
        </p:txBody>
      </p:sp>
      <p:sp>
        <p:nvSpPr>
          <p:cNvPr id="419" name="Shape 419"/>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228600" algn="l" rtl="0">
              <a:spcBef>
                <a:spcPts val="0"/>
              </a:spcBef>
              <a:buClr>
                <a:schemeClr val="tx2"/>
              </a:buClr>
              <a:buSzPct val="100000"/>
              <a:buFont typeface="Arial"/>
              <a:buChar char="•"/>
            </a:pPr>
            <a:r>
              <a:rPr lang="en-US" sz="2200" b="0" i="0" u="none" strike="noStrike" cap="none" baseline="0" dirty="0">
                <a:solidFill>
                  <a:schemeClr val="tx2"/>
                </a:solidFill>
                <a:latin typeface="Cambria"/>
                <a:ea typeface="Cambria"/>
                <a:cs typeface="Cambria"/>
                <a:sym typeface="Cambria"/>
              </a:rPr>
              <a:t>Two full scale specimens</a:t>
            </a:r>
          </a:p>
          <a:p>
            <a:pPr marL="640080" marR="0" lvl="1" indent="-233680" algn="l" rtl="0">
              <a:spcBef>
                <a:spcPts val="400"/>
              </a:spcBef>
              <a:buClr>
                <a:schemeClr val="tx2"/>
              </a:buClr>
              <a:buSzPct val="100000"/>
              <a:buFont typeface="Arial"/>
              <a:buChar char="•"/>
            </a:pPr>
            <a:r>
              <a:rPr lang="en-US" sz="2000" b="0" i="0" u="none" strike="noStrike" cap="none" baseline="0" dirty="0">
                <a:solidFill>
                  <a:schemeClr val="tx2"/>
                </a:solidFill>
                <a:latin typeface="Cambria"/>
                <a:ea typeface="Cambria"/>
                <a:cs typeface="Cambria"/>
                <a:sym typeface="Cambria"/>
              </a:rPr>
              <a:t>Identical height and diameter (H=34’, D=3’-8”)</a:t>
            </a:r>
          </a:p>
          <a:p>
            <a:pPr marL="640080" marR="0" lvl="1" indent="-233680" algn="l" rtl="0">
              <a:spcBef>
                <a:spcPts val="400"/>
              </a:spcBef>
              <a:buClr>
                <a:schemeClr val="tx2"/>
              </a:buClr>
              <a:buSzPct val="100000"/>
              <a:buFont typeface="Arial"/>
              <a:buChar char="•"/>
            </a:pPr>
            <a:r>
              <a:rPr lang="en-US" sz="2000" b="0" i="0" u="none" strike="noStrike" cap="none" baseline="0" dirty="0">
                <a:solidFill>
                  <a:schemeClr val="tx2"/>
                </a:solidFill>
                <a:latin typeface="Cambria"/>
                <a:ea typeface="Cambria"/>
                <a:cs typeface="Cambria"/>
                <a:sym typeface="Cambria"/>
              </a:rPr>
              <a:t>Different longitudinal and transverse bar spacing</a:t>
            </a:r>
          </a:p>
          <a:p>
            <a:pPr marL="640080" marR="0" lvl="1" indent="-233680" algn="l" rtl="0">
              <a:spcBef>
                <a:spcPts val="400"/>
              </a:spcBef>
              <a:buClr>
                <a:schemeClr val="tx2"/>
              </a:buClr>
              <a:buSzPct val="100000"/>
              <a:buFont typeface="Arial"/>
              <a:buChar char="•"/>
            </a:pPr>
            <a:r>
              <a:rPr lang="en-US" sz="2000" b="0" i="0" u="none" strike="noStrike" cap="none" baseline="0" dirty="0">
                <a:solidFill>
                  <a:schemeClr val="tx2"/>
                </a:solidFill>
                <a:latin typeface="Cambria"/>
                <a:ea typeface="Cambria"/>
                <a:cs typeface="Cambria"/>
                <a:sym typeface="Cambria"/>
              </a:rPr>
              <a:t>Different type of internal brace</a:t>
            </a:r>
          </a:p>
        </p:txBody>
      </p:sp>
      <p:graphicFrame>
        <p:nvGraphicFramePr>
          <p:cNvPr id="420" name="Shape 420"/>
          <p:cNvGraphicFramePr/>
          <p:nvPr>
            <p:extLst>
              <p:ext uri="{D42A27DB-BD31-4B8C-83A1-F6EECF244321}">
                <p14:modId xmlns:p14="http://schemas.microsoft.com/office/powerpoint/2010/main" val="3312696704"/>
              </p:ext>
            </p:extLst>
          </p:nvPr>
        </p:nvGraphicFramePr>
        <p:xfrm>
          <a:off x="533400" y="3581400"/>
          <a:ext cx="8077200" cy="2420534"/>
        </p:xfrm>
        <a:graphic>
          <a:graphicData uri="http://schemas.openxmlformats.org/drawingml/2006/table">
            <a:tbl>
              <a:tblPr>
                <a:noFill/>
                <a:tableStyleId>{E6EA1B96-D089-4E92-AAC3-39E4709BD5A7}</a:tableStyleId>
              </a:tblPr>
              <a:tblGrid>
                <a:gridCol w="1153800">
                  <a:extLst>
                    <a:ext uri="{9D8B030D-6E8A-4147-A177-3AD203B41FA5}">
                      <a16:colId xmlns:a16="http://schemas.microsoft.com/office/drawing/2014/main" xmlns="" val="20000"/>
                    </a:ext>
                  </a:extLst>
                </a:gridCol>
                <a:gridCol w="1153800">
                  <a:extLst>
                    <a:ext uri="{9D8B030D-6E8A-4147-A177-3AD203B41FA5}">
                      <a16:colId xmlns:a16="http://schemas.microsoft.com/office/drawing/2014/main" xmlns="" val="20001"/>
                    </a:ext>
                  </a:extLst>
                </a:gridCol>
                <a:gridCol w="1153800">
                  <a:extLst>
                    <a:ext uri="{9D8B030D-6E8A-4147-A177-3AD203B41FA5}">
                      <a16:colId xmlns:a16="http://schemas.microsoft.com/office/drawing/2014/main" xmlns="" val="20002"/>
                    </a:ext>
                  </a:extLst>
                </a:gridCol>
                <a:gridCol w="1153800">
                  <a:extLst>
                    <a:ext uri="{9D8B030D-6E8A-4147-A177-3AD203B41FA5}">
                      <a16:colId xmlns:a16="http://schemas.microsoft.com/office/drawing/2014/main" xmlns="" val="20003"/>
                    </a:ext>
                  </a:extLst>
                </a:gridCol>
                <a:gridCol w="2308200">
                  <a:extLst>
                    <a:ext uri="{9D8B030D-6E8A-4147-A177-3AD203B41FA5}">
                      <a16:colId xmlns:a16="http://schemas.microsoft.com/office/drawing/2014/main" xmlns="" val="20004"/>
                    </a:ext>
                  </a:extLst>
                </a:gridCol>
                <a:gridCol w="1153800">
                  <a:extLst>
                    <a:ext uri="{9D8B030D-6E8A-4147-A177-3AD203B41FA5}">
                      <a16:colId xmlns:a16="http://schemas.microsoft.com/office/drawing/2014/main" xmlns="" val="20005"/>
                    </a:ext>
                  </a:extLst>
                </a:gridCol>
              </a:tblGrid>
              <a:tr h="477700">
                <a:tc>
                  <a:txBody>
                    <a:bodyPr/>
                    <a:lstStyle/>
                    <a:p>
                      <a:pPr marL="141605" marR="0" lvl="0" indent="-1904" algn="l" rtl="0">
                        <a:lnSpc>
                          <a:spcPct val="115000"/>
                        </a:lnSpc>
                        <a:spcBef>
                          <a:spcPts val="0"/>
                        </a:spcBef>
                        <a:spcAft>
                          <a:spcPts val="0"/>
                        </a:spcAft>
                        <a:buSzPct val="25000"/>
                        <a:buNone/>
                      </a:pPr>
                      <a:r>
                        <a:rPr lang="en-US" sz="1700" b="1" u="none" strike="noStrike" cap="none" baseline="0" dirty="0">
                          <a:solidFill>
                            <a:srgbClr val="FFFFFF"/>
                          </a:solidFill>
                          <a:latin typeface="Calibri"/>
                          <a:ea typeface="Calibri"/>
                          <a:cs typeface="Calibri"/>
                          <a:sym typeface="Calibri"/>
                        </a:rPr>
                        <a:t>Specimen</a:t>
                      </a:r>
                    </a:p>
                  </a:txBody>
                  <a:tcPr marL="0" marR="0" marT="0" marB="0">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C"/>
                    </a:solidFill>
                  </a:tcPr>
                </a:tc>
                <a:tc gridSpan="2">
                  <a:txBody>
                    <a:bodyPr/>
                    <a:lstStyle/>
                    <a:p>
                      <a:pPr marL="394970" marR="0" lvl="0" indent="-1270" algn="l" rtl="0">
                        <a:lnSpc>
                          <a:spcPct val="115000"/>
                        </a:lnSpc>
                        <a:spcBef>
                          <a:spcPts val="0"/>
                        </a:spcBef>
                        <a:spcAft>
                          <a:spcPts val="0"/>
                        </a:spcAft>
                        <a:buSzPct val="25000"/>
                        <a:buNone/>
                      </a:pPr>
                      <a:r>
                        <a:rPr lang="en-US" sz="1700" b="1" u="none" strike="noStrike" cap="none" baseline="0">
                          <a:solidFill>
                            <a:srgbClr val="FFFFFF"/>
                          </a:solidFill>
                          <a:latin typeface="Calibri"/>
                          <a:ea typeface="Calibri"/>
                          <a:cs typeface="Calibri"/>
                          <a:sym typeface="Calibri"/>
                        </a:rPr>
                        <a:t>Longitudinal Bars</a:t>
                      </a:r>
                    </a:p>
                  </a:txBody>
                  <a:tcPr marL="0" marR="0" marT="0" marB="0">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C"/>
                    </a:solidFill>
                  </a:tcPr>
                </a:tc>
                <a:tc hMerge="1">
                  <a:txBody>
                    <a:bodyPr/>
                    <a:lstStyle/>
                    <a:p>
                      <a:endParaRPr lang="en-US"/>
                    </a:p>
                  </a:txBody>
                  <a:tcPr/>
                </a:tc>
                <a:tc gridSpan="2">
                  <a:txBody>
                    <a:bodyPr/>
                    <a:lstStyle/>
                    <a:p>
                      <a:pPr marL="480694" marR="0" lvl="0" indent="-10794" algn="l" rtl="0">
                        <a:lnSpc>
                          <a:spcPct val="115000"/>
                        </a:lnSpc>
                        <a:spcBef>
                          <a:spcPts val="0"/>
                        </a:spcBef>
                        <a:spcAft>
                          <a:spcPts val="0"/>
                        </a:spcAft>
                        <a:buSzPct val="25000"/>
                        <a:buNone/>
                      </a:pPr>
                      <a:r>
                        <a:rPr lang="en-US" sz="1700" b="1" u="none" strike="noStrike" cap="none" baseline="0" dirty="0">
                          <a:solidFill>
                            <a:srgbClr val="FFFFFF"/>
                          </a:solidFill>
                          <a:latin typeface="Calibri"/>
                          <a:ea typeface="Calibri"/>
                          <a:cs typeface="Calibri"/>
                          <a:sym typeface="Calibri"/>
                        </a:rPr>
                        <a:t>Transverse Bars	Brace Type</a:t>
                      </a:r>
                    </a:p>
                  </a:txBody>
                  <a:tcPr marL="0" marR="0" marT="0" marB="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C"/>
                    </a:solidFill>
                  </a:tcPr>
                </a:tc>
                <a:tc hMerge="1">
                  <a:txBody>
                    <a:bodyPr/>
                    <a:lstStyle/>
                    <a:p>
                      <a:endParaRPr lang="en-US"/>
                    </a:p>
                  </a:txBody>
                  <a:tcPr/>
                </a:tc>
                <a:tc>
                  <a:txBody>
                    <a:bodyPr/>
                    <a:lstStyle/>
                    <a:p>
                      <a:pPr marL="263525" marR="0" lvl="0" indent="-9525" algn="l" rtl="0">
                        <a:lnSpc>
                          <a:spcPct val="115000"/>
                        </a:lnSpc>
                        <a:spcBef>
                          <a:spcPts val="0"/>
                        </a:spcBef>
                        <a:spcAft>
                          <a:spcPts val="0"/>
                        </a:spcAft>
                        <a:buSzPct val="25000"/>
                        <a:buNone/>
                      </a:pPr>
                      <a:r>
                        <a:rPr lang="en-US" sz="1700" b="1" u="none" strike="noStrike" cap="none" baseline="0" dirty="0">
                          <a:solidFill>
                            <a:srgbClr val="FFFFFF"/>
                          </a:solidFill>
                          <a:latin typeface="Calibri"/>
                          <a:ea typeface="Calibri"/>
                          <a:cs typeface="Calibri"/>
                          <a:sym typeface="Calibri"/>
                        </a:rPr>
                        <a:t>Weight</a:t>
                      </a:r>
                    </a:p>
                  </a:txBody>
                  <a:tcPr marL="0" marR="0" marT="0" marB="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C"/>
                    </a:solidFill>
                  </a:tcPr>
                </a:tc>
                <a:extLst>
                  <a:ext uri="{0D108BD9-81ED-4DB2-BD59-A6C34878D82A}">
                    <a16:rowId xmlns:a16="http://schemas.microsoft.com/office/drawing/2014/main" xmlns="" val="10000"/>
                  </a:ext>
                </a:extLst>
              </a:tr>
              <a:tr h="912325">
                <a:tc>
                  <a:txBody>
                    <a:bodyPr/>
                    <a:lstStyle/>
                    <a:p>
                      <a:pPr marL="0" marR="0" lvl="0" indent="0" algn="l" rtl="0">
                        <a:lnSpc>
                          <a:spcPct val="100000"/>
                        </a:lnSpc>
                        <a:spcBef>
                          <a:spcPts val="0"/>
                        </a:spcBef>
                        <a:spcAft>
                          <a:spcPts val="0"/>
                        </a:spcAft>
                        <a:buSzPct val="25000"/>
                        <a:buNone/>
                      </a:pPr>
                      <a:r>
                        <a:rPr lang="en-US" sz="1000" u="none" strike="noStrike" cap="none" baseline="0">
                          <a:latin typeface="Calibri"/>
                          <a:ea typeface="Calibri"/>
                          <a:cs typeface="Calibri"/>
                          <a:sym typeface="Calibri"/>
                        </a:rPr>
                        <a:t> </a:t>
                      </a:r>
                    </a:p>
                    <a:p>
                      <a:pPr marL="0" marR="0" lvl="0" indent="0" algn="l" rtl="0">
                        <a:lnSpc>
                          <a:spcPct val="100000"/>
                        </a:lnSpc>
                        <a:spcBef>
                          <a:spcPts val="45"/>
                        </a:spcBef>
                        <a:spcAft>
                          <a:spcPts val="0"/>
                        </a:spcAft>
                        <a:buSzPct val="25000"/>
                        <a:buNone/>
                      </a:pPr>
                      <a:r>
                        <a:rPr lang="en-US" sz="1300" u="none" strike="noStrike" cap="none" baseline="0">
                          <a:latin typeface="Calibri"/>
                          <a:ea typeface="Calibri"/>
                          <a:cs typeface="Calibri"/>
                          <a:sym typeface="Calibri"/>
                        </a:rPr>
                        <a:t> </a:t>
                      </a:r>
                    </a:p>
                    <a:p>
                      <a:pPr marL="543560" marR="532765" lvl="0" indent="-10159" algn="ctr" rtl="0">
                        <a:lnSpc>
                          <a:spcPct val="115000"/>
                        </a:lnSpc>
                        <a:spcBef>
                          <a:spcPts val="0"/>
                        </a:spcBef>
                        <a:spcAft>
                          <a:spcPts val="0"/>
                        </a:spcAft>
                        <a:buSzPct val="25000"/>
                        <a:buNone/>
                      </a:pPr>
                      <a:r>
                        <a:rPr lang="en-US" sz="1700" u="none" strike="noStrike" cap="none" baseline="0">
                          <a:latin typeface="Calibri"/>
                          <a:ea typeface="Calibri"/>
                          <a:cs typeface="Calibri"/>
                          <a:sym typeface="Calibri"/>
                        </a:rPr>
                        <a:t>I</a:t>
                      </a:r>
                    </a:p>
                  </a:txBody>
                  <a:tcPr marL="0" marR="0" marT="0" marB="0">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D0D7E8"/>
                    </a:solidFill>
                  </a:tcPr>
                </a:tc>
                <a:tc>
                  <a:txBody>
                    <a:bodyPr/>
                    <a:lstStyle/>
                    <a:p>
                      <a:pPr marL="0" marR="0" lvl="0" indent="0" algn="l" rtl="0">
                        <a:lnSpc>
                          <a:spcPct val="100000"/>
                        </a:lnSpc>
                        <a:spcBef>
                          <a:spcPts val="0"/>
                        </a:spcBef>
                        <a:spcAft>
                          <a:spcPts val="0"/>
                        </a:spcAft>
                        <a:buSzPct val="25000"/>
                        <a:buNone/>
                      </a:pPr>
                      <a:r>
                        <a:rPr lang="en-US" sz="1000" u="none" strike="noStrike" cap="none" baseline="0">
                          <a:latin typeface="Calibri"/>
                          <a:ea typeface="Calibri"/>
                          <a:cs typeface="Calibri"/>
                          <a:sym typeface="Calibri"/>
                        </a:rPr>
                        <a:t> </a:t>
                      </a:r>
                    </a:p>
                    <a:p>
                      <a:pPr marL="0" marR="0" lvl="0" indent="0" algn="l" rtl="0">
                        <a:lnSpc>
                          <a:spcPct val="100000"/>
                        </a:lnSpc>
                        <a:spcBef>
                          <a:spcPts val="45"/>
                        </a:spcBef>
                        <a:spcAft>
                          <a:spcPts val="0"/>
                        </a:spcAft>
                        <a:buSzPct val="25000"/>
                        <a:buNone/>
                      </a:pPr>
                      <a:r>
                        <a:rPr lang="en-US" sz="1300" u="none" strike="noStrike" cap="none" baseline="0">
                          <a:latin typeface="Calibri"/>
                          <a:ea typeface="Calibri"/>
                          <a:cs typeface="Calibri"/>
                          <a:sym typeface="Calibri"/>
                        </a:rPr>
                        <a:t> </a:t>
                      </a:r>
                    </a:p>
                    <a:p>
                      <a:pPr marL="314325" marR="0" lvl="0" indent="-9525" algn="l" rtl="0">
                        <a:lnSpc>
                          <a:spcPct val="115000"/>
                        </a:lnSpc>
                        <a:spcBef>
                          <a:spcPts val="0"/>
                        </a:spcBef>
                        <a:spcAft>
                          <a:spcPts val="0"/>
                        </a:spcAft>
                        <a:buSzPct val="25000"/>
                        <a:buNone/>
                      </a:pPr>
                      <a:r>
                        <a:rPr lang="en-US" sz="1700" u="none" strike="noStrike" cap="none" baseline="0">
                          <a:latin typeface="Calibri"/>
                          <a:ea typeface="Calibri"/>
                          <a:cs typeface="Calibri"/>
                          <a:sym typeface="Calibri"/>
                        </a:rPr>
                        <a:t>12#11</a:t>
                      </a:r>
                    </a:p>
                  </a:txBody>
                  <a:tcPr marL="0" marR="0" marT="0" marB="0">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D0D7E8"/>
                    </a:solidFill>
                  </a:tcPr>
                </a:tc>
                <a:tc>
                  <a:txBody>
                    <a:bodyPr/>
                    <a:lstStyle/>
                    <a:p>
                      <a:pPr marL="0" marR="0" lvl="0" indent="0" algn="l" rtl="0">
                        <a:lnSpc>
                          <a:spcPct val="100000"/>
                        </a:lnSpc>
                        <a:spcBef>
                          <a:spcPts val="0"/>
                        </a:spcBef>
                        <a:spcAft>
                          <a:spcPts val="0"/>
                        </a:spcAft>
                        <a:buSzPct val="25000"/>
                        <a:buNone/>
                      </a:pPr>
                      <a:r>
                        <a:rPr lang="en-US" sz="1000" u="none" strike="noStrike" cap="none" baseline="0">
                          <a:latin typeface="Calibri"/>
                          <a:ea typeface="Calibri"/>
                          <a:cs typeface="Calibri"/>
                          <a:sym typeface="Calibri"/>
                        </a:rPr>
                        <a:t> </a:t>
                      </a:r>
                    </a:p>
                    <a:p>
                      <a:pPr marL="0" marR="0" lvl="0" indent="0" algn="l" rtl="0">
                        <a:lnSpc>
                          <a:spcPct val="100000"/>
                        </a:lnSpc>
                        <a:spcBef>
                          <a:spcPts val="70"/>
                        </a:spcBef>
                        <a:spcAft>
                          <a:spcPts val="0"/>
                        </a:spcAft>
                        <a:buSzPct val="25000"/>
                        <a:buNone/>
                      </a:pPr>
                      <a:r>
                        <a:rPr lang="en-US" sz="1200" u="none" strike="noStrike" cap="none" baseline="0">
                          <a:latin typeface="Calibri"/>
                          <a:ea typeface="Calibri"/>
                          <a:cs typeface="Calibri"/>
                          <a:sym typeface="Calibri"/>
                        </a:rPr>
                        <a:t> </a:t>
                      </a:r>
                    </a:p>
                    <a:p>
                      <a:pPr marL="343535" marR="0" lvl="0" indent="-634" algn="l" rtl="0">
                        <a:lnSpc>
                          <a:spcPct val="115000"/>
                        </a:lnSpc>
                        <a:spcBef>
                          <a:spcPts val="0"/>
                        </a:spcBef>
                        <a:spcAft>
                          <a:spcPts val="0"/>
                        </a:spcAft>
                        <a:buSzPct val="25000"/>
                        <a:buNone/>
                      </a:pPr>
                      <a:r>
                        <a:rPr lang="en-US" sz="1700" u="none" strike="noStrike" cap="none" baseline="0">
                          <a:latin typeface="Noto Sans Symbol"/>
                          <a:ea typeface="Noto Sans Symbol"/>
                          <a:cs typeface="Noto Sans Symbol"/>
                          <a:sym typeface="Noto Sans Symbol"/>
                        </a:rPr>
                        <a:t>ρ</a:t>
                      </a:r>
                      <a:r>
                        <a:rPr lang="en-US" sz="1700" u="none" strike="noStrike" cap="none" baseline="0">
                          <a:latin typeface="Calibri"/>
                          <a:ea typeface="Calibri"/>
                          <a:cs typeface="Calibri"/>
                          <a:sym typeface="Calibri"/>
                        </a:rPr>
                        <a:t>=1%</a:t>
                      </a:r>
                    </a:p>
                  </a:txBody>
                  <a:tcPr marL="0" marR="0" marT="0" marB="0">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D0D7E8"/>
                    </a:solidFill>
                  </a:tcPr>
                </a:tc>
                <a:tc>
                  <a:txBody>
                    <a:bodyPr/>
                    <a:lstStyle/>
                    <a:p>
                      <a:pPr marL="0" marR="0" lvl="0" indent="0" algn="l" rtl="0">
                        <a:lnSpc>
                          <a:spcPct val="100000"/>
                        </a:lnSpc>
                        <a:spcBef>
                          <a:spcPts val="0"/>
                        </a:spcBef>
                        <a:spcAft>
                          <a:spcPts val="0"/>
                        </a:spcAft>
                        <a:buSzPct val="25000"/>
                        <a:buNone/>
                      </a:pPr>
                      <a:r>
                        <a:rPr lang="en-US" sz="1000" u="none" strike="noStrike" cap="none" baseline="0">
                          <a:latin typeface="Calibri"/>
                          <a:ea typeface="Calibri"/>
                          <a:cs typeface="Calibri"/>
                          <a:sym typeface="Calibri"/>
                        </a:rPr>
                        <a:t> </a:t>
                      </a:r>
                    </a:p>
                    <a:p>
                      <a:pPr marL="0" marR="0" lvl="0" indent="0" algn="l" rtl="0">
                        <a:lnSpc>
                          <a:spcPct val="100000"/>
                        </a:lnSpc>
                        <a:spcBef>
                          <a:spcPts val="45"/>
                        </a:spcBef>
                        <a:spcAft>
                          <a:spcPts val="0"/>
                        </a:spcAft>
                        <a:buSzPct val="25000"/>
                        <a:buNone/>
                      </a:pPr>
                      <a:r>
                        <a:rPr lang="en-US" sz="1300" u="none" strike="noStrike" cap="none" baseline="0">
                          <a:latin typeface="Calibri"/>
                          <a:ea typeface="Calibri"/>
                          <a:cs typeface="Calibri"/>
                          <a:sym typeface="Calibri"/>
                        </a:rPr>
                        <a:t> </a:t>
                      </a:r>
                    </a:p>
                    <a:p>
                      <a:pPr marL="279400" marR="0" lvl="0" indent="0" algn="l" rtl="0">
                        <a:lnSpc>
                          <a:spcPct val="115000"/>
                        </a:lnSpc>
                        <a:spcBef>
                          <a:spcPts val="0"/>
                        </a:spcBef>
                        <a:spcAft>
                          <a:spcPts val="0"/>
                        </a:spcAft>
                        <a:buSzPct val="25000"/>
                        <a:buNone/>
                      </a:pPr>
                      <a:r>
                        <a:rPr lang="en-US" sz="1700" u="none" strike="noStrike" cap="none" baseline="0">
                          <a:latin typeface="Calibri"/>
                          <a:ea typeface="Calibri"/>
                          <a:cs typeface="Calibri"/>
                          <a:sym typeface="Calibri"/>
                        </a:rPr>
                        <a:t>#8@7”</a:t>
                      </a:r>
                    </a:p>
                  </a:txBody>
                  <a:tcPr marL="0" marR="0" marT="0" marB="0">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D0D7E8"/>
                    </a:solidFill>
                  </a:tcPr>
                </a:tc>
                <a:tc>
                  <a:txBody>
                    <a:bodyPr/>
                    <a:lstStyle/>
                    <a:p>
                      <a:pPr marL="0" marR="530860" lvl="0" indent="0" algn="r" rtl="0">
                        <a:lnSpc>
                          <a:spcPct val="115000"/>
                        </a:lnSpc>
                        <a:spcBef>
                          <a:spcPts val="0"/>
                        </a:spcBef>
                        <a:spcAft>
                          <a:spcPts val="0"/>
                        </a:spcAft>
                        <a:buSzPct val="25000"/>
                        <a:buNone/>
                      </a:pPr>
                      <a:r>
                        <a:rPr lang="en-US" sz="1700" u="none" strike="noStrike" cap="none" baseline="0">
                          <a:latin typeface="Calibri"/>
                          <a:ea typeface="Calibri"/>
                          <a:cs typeface="Calibri"/>
                          <a:sym typeface="Calibri"/>
                        </a:rPr>
                        <a:t>X</a:t>
                      </a:r>
                    </a:p>
                    <a:p>
                      <a:pPr marL="314960" marR="0" lvl="0" indent="-10159" algn="l" rtl="0">
                        <a:lnSpc>
                          <a:spcPct val="145588"/>
                        </a:lnSpc>
                        <a:spcBef>
                          <a:spcPts val="0"/>
                        </a:spcBef>
                        <a:spcAft>
                          <a:spcPts val="0"/>
                        </a:spcAft>
                        <a:buSzPct val="25000"/>
                        <a:buNone/>
                      </a:pPr>
                      <a:r>
                        <a:rPr lang="en-US" sz="1700" u="none" strike="noStrike" cap="none" baseline="0">
                          <a:latin typeface="Noto Sans Symbol"/>
                          <a:ea typeface="Noto Sans Symbol"/>
                          <a:cs typeface="Noto Sans Symbol"/>
                          <a:sym typeface="Noto Sans Symbol"/>
                        </a:rPr>
                        <a:t>ρ</a:t>
                      </a:r>
                      <a:r>
                        <a:rPr lang="en-US" sz="1200" u="none" strike="noStrike" cap="none" baseline="0">
                          <a:latin typeface="Calibri"/>
                          <a:ea typeface="Calibri"/>
                          <a:cs typeface="Calibri"/>
                          <a:sym typeface="Calibri"/>
                        </a:rPr>
                        <a:t>s</a:t>
                      </a:r>
                      <a:r>
                        <a:rPr lang="en-US" sz="1700" u="none" strike="noStrike" cap="none" baseline="0">
                          <a:latin typeface="Calibri"/>
                          <a:ea typeface="Calibri"/>
                          <a:cs typeface="Calibri"/>
                          <a:sym typeface="Calibri"/>
                        </a:rPr>
                        <a:t>=1%	4#8</a:t>
                      </a:r>
                    </a:p>
                  </a:txBody>
                  <a:tcPr marL="0" marR="0" marT="0" marB="0">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D0D7E8"/>
                    </a:solidFill>
                  </a:tcPr>
                </a:tc>
                <a:tc>
                  <a:txBody>
                    <a:bodyPr/>
                    <a:lstStyle/>
                    <a:p>
                      <a:pPr marL="0" marR="0" lvl="0" indent="0" algn="l" rtl="0">
                        <a:lnSpc>
                          <a:spcPct val="100000"/>
                        </a:lnSpc>
                        <a:spcBef>
                          <a:spcPts val="0"/>
                        </a:spcBef>
                        <a:spcAft>
                          <a:spcPts val="0"/>
                        </a:spcAft>
                        <a:buSzPct val="25000"/>
                        <a:buNone/>
                      </a:pPr>
                      <a:r>
                        <a:rPr lang="en-US" sz="1000" u="none" strike="noStrike" cap="none" baseline="0">
                          <a:latin typeface="Calibri"/>
                          <a:ea typeface="Calibri"/>
                          <a:cs typeface="Calibri"/>
                          <a:sym typeface="Calibri"/>
                        </a:rPr>
                        <a:t> </a:t>
                      </a:r>
                    </a:p>
                    <a:p>
                      <a:pPr marL="0" marR="0" lvl="0" indent="0" algn="l" rtl="0">
                        <a:lnSpc>
                          <a:spcPct val="100000"/>
                        </a:lnSpc>
                        <a:spcBef>
                          <a:spcPts val="45"/>
                        </a:spcBef>
                        <a:spcAft>
                          <a:spcPts val="0"/>
                        </a:spcAft>
                        <a:buSzPct val="25000"/>
                        <a:buNone/>
                      </a:pPr>
                      <a:r>
                        <a:rPr lang="en-US" sz="1300" u="none" strike="noStrike" cap="none" baseline="0">
                          <a:latin typeface="Calibri"/>
                          <a:ea typeface="Calibri"/>
                          <a:cs typeface="Calibri"/>
                          <a:sym typeface="Calibri"/>
                        </a:rPr>
                        <a:t> </a:t>
                      </a:r>
                    </a:p>
                    <a:p>
                      <a:pPr marL="231140" marR="0" lvl="0" indent="-2540" algn="l" rtl="0">
                        <a:lnSpc>
                          <a:spcPct val="115000"/>
                        </a:lnSpc>
                        <a:spcBef>
                          <a:spcPts val="0"/>
                        </a:spcBef>
                        <a:spcAft>
                          <a:spcPts val="0"/>
                        </a:spcAft>
                        <a:buSzPct val="25000"/>
                        <a:buNone/>
                      </a:pPr>
                      <a:r>
                        <a:rPr lang="en-US" sz="1700" u="none" strike="noStrike" cap="none" baseline="0">
                          <a:latin typeface="Calibri"/>
                          <a:ea typeface="Calibri"/>
                          <a:cs typeface="Calibri"/>
                          <a:sym typeface="Calibri"/>
                        </a:rPr>
                        <a:t>4,100 lb</a:t>
                      </a:r>
                    </a:p>
                  </a:txBody>
                  <a:tcPr marL="0" marR="0" marT="0" marB="0">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D0D7E8"/>
                    </a:solidFill>
                  </a:tcPr>
                </a:tc>
                <a:extLst>
                  <a:ext uri="{0D108BD9-81ED-4DB2-BD59-A6C34878D82A}">
                    <a16:rowId xmlns:a16="http://schemas.microsoft.com/office/drawing/2014/main" xmlns="" val="10001"/>
                  </a:ext>
                </a:extLst>
              </a:tr>
              <a:tr h="912325">
                <a:tc>
                  <a:txBody>
                    <a:bodyPr/>
                    <a:lstStyle/>
                    <a:p>
                      <a:pPr marL="0" marR="0" lvl="0" indent="0" algn="l" rtl="0">
                        <a:lnSpc>
                          <a:spcPct val="100000"/>
                        </a:lnSpc>
                        <a:spcBef>
                          <a:spcPts val="0"/>
                        </a:spcBef>
                        <a:spcAft>
                          <a:spcPts val="0"/>
                        </a:spcAft>
                        <a:buSzPct val="25000"/>
                        <a:buNone/>
                      </a:pPr>
                      <a:r>
                        <a:rPr lang="en-US" sz="1000" u="none" strike="noStrike" cap="none" baseline="0">
                          <a:latin typeface="Calibri"/>
                          <a:ea typeface="Calibri"/>
                          <a:cs typeface="Calibri"/>
                          <a:sym typeface="Calibri"/>
                        </a:rPr>
                        <a:t> </a:t>
                      </a:r>
                    </a:p>
                    <a:p>
                      <a:pPr marL="0" marR="0" lvl="0" indent="0" algn="l" rtl="0">
                        <a:lnSpc>
                          <a:spcPct val="100000"/>
                        </a:lnSpc>
                        <a:spcBef>
                          <a:spcPts val="45"/>
                        </a:spcBef>
                        <a:spcAft>
                          <a:spcPts val="0"/>
                        </a:spcAft>
                        <a:buSzPct val="25000"/>
                        <a:buNone/>
                      </a:pPr>
                      <a:r>
                        <a:rPr lang="en-US" sz="1400" u="none" strike="noStrike" cap="none" baseline="0">
                          <a:latin typeface="Calibri"/>
                          <a:ea typeface="Calibri"/>
                          <a:cs typeface="Calibri"/>
                          <a:sym typeface="Calibri"/>
                        </a:rPr>
                        <a:t> </a:t>
                      </a:r>
                    </a:p>
                    <a:p>
                      <a:pPr marL="514350" marR="503555" lvl="0" indent="-6350" algn="ctr" rtl="0">
                        <a:lnSpc>
                          <a:spcPct val="115000"/>
                        </a:lnSpc>
                        <a:spcBef>
                          <a:spcPts val="0"/>
                        </a:spcBef>
                        <a:spcAft>
                          <a:spcPts val="0"/>
                        </a:spcAft>
                        <a:buSzPct val="25000"/>
                        <a:buNone/>
                      </a:pPr>
                      <a:r>
                        <a:rPr lang="en-US" sz="1700" u="none" strike="noStrike" cap="none" baseline="0">
                          <a:latin typeface="Calibri"/>
                          <a:ea typeface="Calibri"/>
                          <a:cs typeface="Calibri"/>
                          <a:sym typeface="Calibri"/>
                        </a:rPr>
                        <a:t>2</a:t>
                      </a:r>
                    </a:p>
                  </a:txBody>
                  <a:tcPr marL="0" marR="0" marT="0" marB="0">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9ECF4"/>
                    </a:solidFill>
                  </a:tcPr>
                </a:tc>
                <a:tc>
                  <a:txBody>
                    <a:bodyPr/>
                    <a:lstStyle/>
                    <a:p>
                      <a:pPr marL="0" marR="0" lvl="0" indent="0" algn="l" rtl="0">
                        <a:lnSpc>
                          <a:spcPct val="100000"/>
                        </a:lnSpc>
                        <a:spcBef>
                          <a:spcPts val="0"/>
                        </a:spcBef>
                        <a:spcAft>
                          <a:spcPts val="0"/>
                        </a:spcAft>
                        <a:buSzPct val="25000"/>
                        <a:buNone/>
                      </a:pPr>
                      <a:r>
                        <a:rPr lang="en-US" sz="1000" u="none" strike="noStrike" cap="none" baseline="0">
                          <a:latin typeface="Calibri"/>
                          <a:ea typeface="Calibri"/>
                          <a:cs typeface="Calibri"/>
                          <a:sym typeface="Calibri"/>
                        </a:rPr>
                        <a:t> </a:t>
                      </a:r>
                    </a:p>
                    <a:p>
                      <a:pPr marL="0" marR="0" lvl="0" indent="0" algn="l" rtl="0">
                        <a:lnSpc>
                          <a:spcPct val="100000"/>
                        </a:lnSpc>
                        <a:spcBef>
                          <a:spcPts val="45"/>
                        </a:spcBef>
                        <a:spcAft>
                          <a:spcPts val="0"/>
                        </a:spcAft>
                        <a:buSzPct val="25000"/>
                        <a:buNone/>
                      </a:pPr>
                      <a:r>
                        <a:rPr lang="en-US" sz="1400" u="none" strike="noStrike" cap="none" baseline="0">
                          <a:latin typeface="Calibri"/>
                          <a:ea typeface="Calibri"/>
                          <a:cs typeface="Calibri"/>
                          <a:sym typeface="Calibri"/>
                        </a:rPr>
                        <a:t> </a:t>
                      </a:r>
                    </a:p>
                    <a:p>
                      <a:pPr marL="314325" marR="0" lvl="0" indent="-9525" algn="l" rtl="0">
                        <a:lnSpc>
                          <a:spcPct val="115000"/>
                        </a:lnSpc>
                        <a:spcBef>
                          <a:spcPts val="0"/>
                        </a:spcBef>
                        <a:spcAft>
                          <a:spcPts val="0"/>
                        </a:spcAft>
                        <a:buSzPct val="25000"/>
                        <a:buNone/>
                      </a:pPr>
                      <a:r>
                        <a:rPr lang="en-US" sz="1700" u="none" strike="noStrike" cap="none" baseline="0">
                          <a:latin typeface="Calibri"/>
                          <a:ea typeface="Calibri"/>
                          <a:cs typeface="Calibri"/>
                          <a:sym typeface="Calibri"/>
                        </a:rPr>
                        <a:t>24#11</a:t>
                      </a:r>
                    </a:p>
                  </a:txBody>
                  <a:tcPr marL="0" marR="0" marT="0" marB="0">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9ECF4"/>
                    </a:solidFill>
                  </a:tcPr>
                </a:tc>
                <a:tc>
                  <a:txBody>
                    <a:bodyPr/>
                    <a:lstStyle/>
                    <a:p>
                      <a:pPr marL="0" marR="0" lvl="0" indent="0" algn="l" rtl="0">
                        <a:lnSpc>
                          <a:spcPct val="100000"/>
                        </a:lnSpc>
                        <a:spcBef>
                          <a:spcPts val="0"/>
                        </a:spcBef>
                        <a:spcAft>
                          <a:spcPts val="0"/>
                        </a:spcAft>
                        <a:buSzPct val="25000"/>
                        <a:buNone/>
                      </a:pPr>
                      <a:r>
                        <a:rPr lang="en-US" sz="1000" u="none" strike="noStrike" cap="none" baseline="0">
                          <a:latin typeface="Calibri"/>
                          <a:ea typeface="Calibri"/>
                          <a:cs typeface="Calibri"/>
                          <a:sym typeface="Calibri"/>
                        </a:rPr>
                        <a:t> </a:t>
                      </a:r>
                    </a:p>
                    <a:p>
                      <a:pPr marL="0" marR="0" lvl="0" indent="0" algn="l" rtl="0">
                        <a:lnSpc>
                          <a:spcPct val="100000"/>
                        </a:lnSpc>
                        <a:spcBef>
                          <a:spcPts val="75"/>
                        </a:spcBef>
                        <a:spcAft>
                          <a:spcPts val="0"/>
                        </a:spcAft>
                        <a:buSzPct val="25000"/>
                        <a:buNone/>
                      </a:pPr>
                      <a:r>
                        <a:rPr lang="en-US" sz="1300" u="none" strike="noStrike" cap="none" baseline="0">
                          <a:latin typeface="Calibri"/>
                          <a:ea typeface="Calibri"/>
                          <a:cs typeface="Calibri"/>
                          <a:sym typeface="Calibri"/>
                        </a:rPr>
                        <a:t> </a:t>
                      </a:r>
                    </a:p>
                    <a:p>
                      <a:pPr marL="343535" marR="0" lvl="0" indent="-634" algn="l" rtl="0">
                        <a:lnSpc>
                          <a:spcPct val="115000"/>
                        </a:lnSpc>
                        <a:spcBef>
                          <a:spcPts val="0"/>
                        </a:spcBef>
                        <a:spcAft>
                          <a:spcPts val="0"/>
                        </a:spcAft>
                        <a:buSzPct val="25000"/>
                        <a:buNone/>
                      </a:pPr>
                      <a:r>
                        <a:rPr lang="en-US" sz="1700" u="none" strike="noStrike" cap="none" baseline="0">
                          <a:latin typeface="Noto Sans Symbol"/>
                          <a:ea typeface="Noto Sans Symbol"/>
                          <a:cs typeface="Noto Sans Symbol"/>
                          <a:sym typeface="Noto Sans Symbol"/>
                        </a:rPr>
                        <a:t>ρ</a:t>
                      </a:r>
                      <a:r>
                        <a:rPr lang="en-US" sz="1700" u="none" strike="noStrike" cap="none" baseline="0">
                          <a:latin typeface="Calibri"/>
                          <a:ea typeface="Calibri"/>
                          <a:cs typeface="Calibri"/>
                          <a:sym typeface="Calibri"/>
                        </a:rPr>
                        <a:t>=2%</a:t>
                      </a:r>
                    </a:p>
                  </a:txBody>
                  <a:tcPr marL="0" marR="0" marT="0" marB="0">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9ECF4"/>
                    </a:solidFill>
                  </a:tcPr>
                </a:tc>
                <a:tc>
                  <a:txBody>
                    <a:bodyPr/>
                    <a:lstStyle/>
                    <a:p>
                      <a:pPr marL="0" marR="0" lvl="0" indent="0" algn="l" rtl="0">
                        <a:lnSpc>
                          <a:spcPct val="100000"/>
                        </a:lnSpc>
                        <a:spcBef>
                          <a:spcPts val="0"/>
                        </a:spcBef>
                        <a:spcAft>
                          <a:spcPts val="0"/>
                        </a:spcAft>
                        <a:buSzPct val="25000"/>
                        <a:buNone/>
                      </a:pPr>
                      <a:r>
                        <a:rPr lang="en-US" sz="1000" u="none" strike="noStrike" cap="none" baseline="0">
                          <a:latin typeface="Calibri"/>
                          <a:ea typeface="Calibri"/>
                          <a:cs typeface="Calibri"/>
                          <a:sym typeface="Calibri"/>
                        </a:rPr>
                        <a:t> </a:t>
                      </a:r>
                    </a:p>
                    <a:p>
                      <a:pPr marL="0" marR="0" lvl="0" indent="0" algn="l" rtl="0">
                        <a:lnSpc>
                          <a:spcPct val="100000"/>
                        </a:lnSpc>
                        <a:spcBef>
                          <a:spcPts val="45"/>
                        </a:spcBef>
                        <a:spcAft>
                          <a:spcPts val="0"/>
                        </a:spcAft>
                        <a:buSzPct val="25000"/>
                        <a:buNone/>
                      </a:pPr>
                      <a:r>
                        <a:rPr lang="en-US" sz="1400" u="none" strike="noStrike" cap="none" baseline="0">
                          <a:latin typeface="Calibri"/>
                          <a:ea typeface="Calibri"/>
                          <a:cs typeface="Calibri"/>
                          <a:sym typeface="Calibri"/>
                        </a:rPr>
                        <a:t> </a:t>
                      </a:r>
                    </a:p>
                    <a:p>
                      <a:pPr marL="193040" marR="0" lvl="0" indent="-2539" algn="l" rtl="0">
                        <a:lnSpc>
                          <a:spcPct val="115000"/>
                        </a:lnSpc>
                        <a:spcBef>
                          <a:spcPts val="0"/>
                        </a:spcBef>
                        <a:spcAft>
                          <a:spcPts val="0"/>
                        </a:spcAft>
                        <a:buSzPct val="25000"/>
                        <a:buNone/>
                      </a:pPr>
                      <a:r>
                        <a:rPr lang="en-US" sz="1700" u="none" strike="noStrike" cap="none" baseline="0">
                          <a:latin typeface="Calibri"/>
                          <a:ea typeface="Calibri"/>
                          <a:cs typeface="Calibri"/>
                          <a:sym typeface="Calibri"/>
                        </a:rPr>
                        <a:t>#8@3.5”</a:t>
                      </a:r>
                    </a:p>
                  </a:txBody>
                  <a:tcPr marL="0" marR="0" marT="0" marB="0">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9ECF4"/>
                    </a:solidFill>
                  </a:tcPr>
                </a:tc>
                <a:tc>
                  <a:txBody>
                    <a:bodyPr/>
                    <a:lstStyle/>
                    <a:p>
                      <a:pPr marL="1498600" marR="0" lvl="0" indent="0" algn="l" rtl="0">
                        <a:lnSpc>
                          <a:spcPct val="115000"/>
                        </a:lnSpc>
                        <a:spcBef>
                          <a:spcPts val="0"/>
                        </a:spcBef>
                        <a:spcAft>
                          <a:spcPts val="0"/>
                        </a:spcAft>
                        <a:buSzPct val="25000"/>
                        <a:buNone/>
                      </a:pPr>
                      <a:r>
                        <a:rPr lang="en-US" sz="1700" u="none" strike="noStrike" cap="none" baseline="0">
                          <a:latin typeface="Calibri"/>
                          <a:ea typeface="Calibri"/>
                          <a:cs typeface="Calibri"/>
                          <a:sym typeface="Calibri"/>
                        </a:rPr>
                        <a:t>Square</a:t>
                      </a:r>
                    </a:p>
                    <a:p>
                      <a:pPr marL="314960" marR="0" lvl="0" indent="-10159" algn="l" rtl="0">
                        <a:lnSpc>
                          <a:spcPct val="145588"/>
                        </a:lnSpc>
                        <a:spcBef>
                          <a:spcPts val="0"/>
                        </a:spcBef>
                        <a:spcAft>
                          <a:spcPts val="0"/>
                        </a:spcAft>
                        <a:buSzPct val="25000"/>
                        <a:buNone/>
                      </a:pPr>
                      <a:r>
                        <a:rPr lang="en-US" sz="1700" u="none" strike="noStrike" cap="none" baseline="0">
                          <a:latin typeface="Noto Sans Symbol"/>
                          <a:ea typeface="Noto Sans Symbol"/>
                          <a:cs typeface="Noto Sans Symbol"/>
                          <a:sym typeface="Noto Sans Symbol"/>
                        </a:rPr>
                        <a:t>ρ</a:t>
                      </a:r>
                      <a:r>
                        <a:rPr lang="en-US" sz="1200" u="none" strike="noStrike" cap="none" baseline="0">
                          <a:latin typeface="Calibri"/>
                          <a:ea typeface="Calibri"/>
                          <a:cs typeface="Calibri"/>
                          <a:sym typeface="Calibri"/>
                        </a:rPr>
                        <a:t>s</a:t>
                      </a:r>
                      <a:r>
                        <a:rPr lang="en-US" sz="1700" u="none" strike="noStrike" cap="none" baseline="0">
                          <a:latin typeface="Calibri"/>
                          <a:ea typeface="Calibri"/>
                          <a:cs typeface="Calibri"/>
                          <a:sym typeface="Calibri"/>
                        </a:rPr>
                        <a:t>=1%	8#8</a:t>
                      </a:r>
                    </a:p>
                  </a:txBody>
                  <a:tcPr marL="0" marR="0" marT="0" marB="0">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9ECF4"/>
                    </a:solidFill>
                  </a:tcPr>
                </a:tc>
                <a:tc>
                  <a:txBody>
                    <a:bodyPr/>
                    <a:lstStyle/>
                    <a:p>
                      <a:pPr marL="0" marR="0" lvl="0" indent="0" algn="l" rtl="0">
                        <a:lnSpc>
                          <a:spcPct val="100000"/>
                        </a:lnSpc>
                        <a:spcBef>
                          <a:spcPts val="0"/>
                        </a:spcBef>
                        <a:spcAft>
                          <a:spcPts val="0"/>
                        </a:spcAft>
                        <a:buSzPct val="25000"/>
                        <a:buNone/>
                      </a:pPr>
                      <a:r>
                        <a:rPr lang="en-US" sz="1000" u="none" strike="noStrike" cap="none" baseline="0" dirty="0">
                          <a:latin typeface="Calibri"/>
                          <a:ea typeface="Calibri"/>
                          <a:cs typeface="Calibri"/>
                          <a:sym typeface="Calibri"/>
                        </a:rPr>
                        <a:t> </a:t>
                      </a:r>
                    </a:p>
                    <a:p>
                      <a:pPr marL="0" marR="0" lvl="0" indent="0" algn="l" rtl="0">
                        <a:lnSpc>
                          <a:spcPct val="100000"/>
                        </a:lnSpc>
                        <a:spcBef>
                          <a:spcPts val="45"/>
                        </a:spcBef>
                        <a:spcAft>
                          <a:spcPts val="0"/>
                        </a:spcAft>
                        <a:buSzPct val="25000"/>
                        <a:buNone/>
                      </a:pPr>
                      <a:r>
                        <a:rPr lang="en-US" sz="1400" u="none" strike="noStrike" cap="none" baseline="0" dirty="0">
                          <a:latin typeface="Calibri"/>
                          <a:ea typeface="Calibri"/>
                          <a:cs typeface="Calibri"/>
                          <a:sym typeface="Calibri"/>
                        </a:rPr>
                        <a:t> </a:t>
                      </a:r>
                    </a:p>
                    <a:p>
                      <a:pPr marL="231140" marR="0" lvl="0" indent="-2540" algn="l" rtl="0">
                        <a:lnSpc>
                          <a:spcPct val="115000"/>
                        </a:lnSpc>
                        <a:spcBef>
                          <a:spcPts val="0"/>
                        </a:spcBef>
                        <a:spcAft>
                          <a:spcPts val="0"/>
                        </a:spcAft>
                        <a:buSzPct val="25000"/>
                        <a:buNone/>
                      </a:pPr>
                      <a:r>
                        <a:rPr lang="en-US" sz="1700" u="none" strike="noStrike" cap="none" baseline="0" dirty="0">
                          <a:latin typeface="Calibri"/>
                          <a:ea typeface="Calibri"/>
                          <a:cs typeface="Calibri"/>
                          <a:sym typeface="Calibri"/>
                        </a:rPr>
                        <a:t>8,200 </a:t>
                      </a:r>
                      <a:r>
                        <a:rPr lang="en-US" sz="1700" u="none" strike="noStrike" cap="none" baseline="0" dirty="0" err="1">
                          <a:latin typeface="Calibri"/>
                          <a:ea typeface="Calibri"/>
                          <a:cs typeface="Calibri"/>
                          <a:sym typeface="Calibri"/>
                        </a:rPr>
                        <a:t>lb</a:t>
                      </a:r>
                      <a:endParaRPr lang="en-US" sz="1700" u="none" strike="noStrike" cap="none" baseline="0" dirty="0">
                        <a:latin typeface="Calibri"/>
                        <a:ea typeface="Calibri"/>
                        <a:cs typeface="Calibri"/>
                        <a:sym typeface="Calibri"/>
                      </a:endParaRPr>
                    </a:p>
                  </a:txBody>
                  <a:tcPr marL="0" marR="0" marT="0" marB="0">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xmlns="" val="10002"/>
                  </a:ext>
                </a:extLst>
              </a:tr>
            </a:tbl>
          </a:graphicData>
        </a:graphic>
      </p:graphicFrame>
      <p:sp>
        <p:nvSpPr>
          <p:cNvPr id="6" name="TextBox 5"/>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
                                        </p:tgtEl>
                                        <p:attrNameLst>
                                          <p:attrName>style.visibility</p:attrName>
                                        </p:attrNameLst>
                                      </p:cBhvr>
                                      <p:to>
                                        <p:strVal val="visible"/>
                                      </p:to>
                                    </p:set>
                                    <p:animEffect transition="in" filter="fade">
                                      <p:cBhvr>
                                        <p:cTn id="7" dur="10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425"/>
        <p:cNvGrpSpPr/>
        <p:nvPr/>
      </p:nvGrpSpPr>
      <p:grpSpPr>
        <a:xfrm>
          <a:off x="0" y="0"/>
          <a:ext cx="0" cy="0"/>
          <a:chOff x="0" y="0"/>
          <a:chExt cx="0" cy="0"/>
        </a:xfrm>
      </p:grpSpPr>
      <p:pic>
        <p:nvPicPr>
          <p:cNvPr id="426" name="Shape 426"/>
          <p:cNvPicPr preferRelativeResize="0"/>
          <p:nvPr/>
        </p:nvPicPr>
        <p:blipFill rotWithShape="1">
          <a:blip r:embed="rId3">
            <a:alphaModFix/>
          </a:blip>
          <a:srcRect/>
          <a:stretch/>
        </p:blipFill>
        <p:spPr>
          <a:xfrm>
            <a:off x="38100" y="1143000"/>
            <a:ext cx="8877300" cy="5334000"/>
          </a:xfrm>
          <a:prstGeom prst="rect">
            <a:avLst/>
          </a:prstGeom>
          <a:noFill/>
          <a:ln>
            <a:noFill/>
          </a:ln>
        </p:spPr>
      </p:pic>
      <p:sp>
        <p:nvSpPr>
          <p:cNvPr id="427" name="Shape 427"/>
          <p:cNvSpPr txBox="1">
            <a:spLocks noGrp="1"/>
          </p:cNvSpPr>
          <p:nvPr>
            <p:ph type="title"/>
          </p:nvPr>
        </p:nvSpPr>
        <p:spPr>
          <a:xfrm>
            <a:off x="381000" y="762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Load Cage to Failure</a:t>
            </a:r>
          </a:p>
        </p:txBody>
      </p:sp>
      <p:sp>
        <p:nvSpPr>
          <p:cNvPr id="5" name="TextBox 4"/>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432"/>
        <p:cNvGrpSpPr/>
        <p:nvPr/>
      </p:nvGrpSpPr>
      <p:grpSpPr>
        <a:xfrm>
          <a:off x="0" y="0"/>
          <a:ext cx="0" cy="0"/>
          <a:chOff x="0" y="0"/>
          <a:chExt cx="0" cy="0"/>
        </a:xfrm>
      </p:grpSpPr>
      <p:sp>
        <p:nvSpPr>
          <p:cNvPr id="433" name="Shape 43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Effect of Reinforcement Area</a:t>
            </a:r>
          </a:p>
        </p:txBody>
      </p:sp>
      <p:pic>
        <p:nvPicPr>
          <p:cNvPr id="434" name="Shape 434"/>
          <p:cNvPicPr preferRelativeResize="0"/>
          <p:nvPr/>
        </p:nvPicPr>
        <p:blipFill rotWithShape="1">
          <a:blip r:embed="rId3">
            <a:alphaModFix/>
          </a:blip>
          <a:srcRect b="9680"/>
          <a:stretch/>
        </p:blipFill>
        <p:spPr>
          <a:xfrm>
            <a:off x="90577" y="1410420"/>
            <a:ext cx="8686800" cy="4837980"/>
          </a:xfrm>
          <a:prstGeom prst="rect">
            <a:avLst/>
          </a:prstGeom>
          <a:noFill/>
          <a:ln>
            <a:noFill/>
          </a:ln>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29000">
            <a:off x="1720797" y="4331501"/>
            <a:ext cx="1717786" cy="236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081045">
            <a:off x="1539528" y="3813029"/>
            <a:ext cx="1622787" cy="202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111347">
            <a:off x="5900629" y="3781773"/>
            <a:ext cx="1678699" cy="222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pic>
        <p:nvPicPr>
          <p:cNvPr id="4" name="Picture 3" descr="V:\2.Committee_Info\2.2.Marketing\2.2.9.Subcommittees\2.2.9.3. SWOT\Presentation - Rebar Cages\labe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989621">
            <a:off x="6396364" y="4418901"/>
            <a:ext cx="1580812" cy="2273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439"/>
        <p:cNvGrpSpPr/>
        <p:nvPr/>
      </p:nvGrpSpPr>
      <p:grpSpPr>
        <a:xfrm>
          <a:off x="0" y="0"/>
          <a:ext cx="0" cy="0"/>
          <a:chOff x="0" y="0"/>
          <a:chExt cx="0" cy="0"/>
        </a:xfrm>
      </p:grpSpPr>
      <p:sp>
        <p:nvSpPr>
          <p:cNvPr id="440" name="Shape 440"/>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Effect of Tie Wire Connection</a:t>
            </a:r>
          </a:p>
        </p:txBody>
      </p:sp>
      <p:pic>
        <p:nvPicPr>
          <p:cNvPr id="441" name="Shape 441"/>
          <p:cNvPicPr preferRelativeResize="0"/>
          <p:nvPr/>
        </p:nvPicPr>
        <p:blipFill rotWithShape="1">
          <a:blip r:embed="rId3">
            <a:alphaModFix/>
          </a:blip>
          <a:srcRect b="13101"/>
          <a:stretch/>
        </p:blipFill>
        <p:spPr>
          <a:xfrm>
            <a:off x="1562608" y="1295400"/>
            <a:ext cx="6018784" cy="5181600"/>
          </a:xfrm>
          <a:prstGeom prst="rect">
            <a:avLst/>
          </a:prstGeom>
          <a:noFill/>
          <a:ln>
            <a:noFill/>
          </a:ln>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141075">
            <a:off x="3030508" y="4443661"/>
            <a:ext cx="1762125"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33810">
            <a:off x="4538931" y="4897946"/>
            <a:ext cx="1419225"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803526">
            <a:off x="5195519" y="3843815"/>
            <a:ext cx="1400175" cy="16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446"/>
        <p:cNvGrpSpPr/>
        <p:nvPr/>
      </p:nvGrpSpPr>
      <p:grpSpPr>
        <a:xfrm>
          <a:off x="0" y="0"/>
          <a:ext cx="0" cy="0"/>
          <a:chOff x="0" y="0"/>
          <a:chExt cx="0" cy="0"/>
        </a:xfrm>
      </p:grpSpPr>
      <p:sp>
        <p:nvSpPr>
          <p:cNvPr id="447" name="Shape 44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Effect of Internal Bracing</a:t>
            </a:r>
          </a:p>
        </p:txBody>
      </p:sp>
      <p:pic>
        <p:nvPicPr>
          <p:cNvPr id="448" name="Shape 448"/>
          <p:cNvPicPr preferRelativeResize="0"/>
          <p:nvPr/>
        </p:nvPicPr>
        <p:blipFill rotWithShape="1">
          <a:blip r:embed="rId3">
            <a:alphaModFix/>
          </a:blip>
          <a:srcRect b="9724"/>
          <a:stretch/>
        </p:blipFill>
        <p:spPr>
          <a:xfrm>
            <a:off x="190864" y="1371600"/>
            <a:ext cx="8495935" cy="4876800"/>
          </a:xfrm>
          <a:prstGeom prst="rect">
            <a:avLst/>
          </a:prstGeom>
          <a:noFill/>
          <a:ln>
            <a:noFill/>
          </a:ln>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77983">
            <a:off x="2167323" y="5258468"/>
            <a:ext cx="757356" cy="189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160" y="4954177"/>
            <a:ext cx="60960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006503">
            <a:off x="2217726" y="3998773"/>
            <a:ext cx="620774" cy="175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74590">
            <a:off x="5620293" y="4563269"/>
            <a:ext cx="605215" cy="171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271666">
            <a:off x="2415370" y="2982503"/>
            <a:ext cx="1018105" cy="203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126720">
            <a:off x="5963058" y="2933493"/>
            <a:ext cx="1019475" cy="203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0" y="0"/>
            <a:ext cx="9144000" cy="1600200"/>
          </a:xfrm>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More Danger on the Job</a:t>
            </a:r>
          </a:p>
        </p:txBody>
      </p:sp>
      <p:pic>
        <p:nvPicPr>
          <p:cNvPr id="129" name="Shape 129"/>
          <p:cNvPicPr preferRelativeResize="0">
            <a:picLocks noGrp="1"/>
          </p:cNvPicPr>
          <p:nvPr>
            <p:ph idx="4294967295"/>
          </p:nvPr>
        </p:nvPicPr>
        <p:blipFill rotWithShape="1">
          <a:blip r:embed="rId3">
            <a:alphaModFix/>
          </a:blip>
          <a:stretch/>
        </p:blipFill>
        <p:spPr>
          <a:xfrm>
            <a:off x="1143000" y="1295400"/>
            <a:ext cx="7053262" cy="5105400"/>
          </a:xfrm>
          <a:prstGeom prst="rect">
            <a:avLst/>
          </a:prstGeom>
          <a:noFill/>
          <a:ln w="38100" cap="flat" cmpd="sng">
            <a:solidFill>
              <a:schemeClr val="bg2"/>
            </a:solidFill>
            <a:prstDash val="solid"/>
            <a:round/>
            <a:headEnd type="none" w="med" len="med"/>
            <a:tailEnd type="none" w="med" len="med"/>
          </a:ln>
        </p:spPr>
      </p:pic>
      <p:sp>
        <p:nvSpPr>
          <p:cNvPr id="5" name="TextBox 4"/>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453"/>
        <p:cNvGrpSpPr/>
        <p:nvPr/>
      </p:nvGrpSpPr>
      <p:grpSpPr>
        <a:xfrm>
          <a:off x="0" y="0"/>
          <a:ext cx="0" cy="0"/>
          <a:chOff x="0" y="0"/>
          <a:chExt cx="0" cy="0"/>
        </a:xfrm>
      </p:grpSpPr>
      <p:sp>
        <p:nvSpPr>
          <p:cNvPr id="454" name="Shape 45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#1 Best Practice</a:t>
            </a:r>
            <a:br>
              <a:rPr lang="en-US" sz="4400" b="1" i="0" u="none" strike="noStrike" cap="none" baseline="0" dirty="0">
                <a:solidFill>
                  <a:schemeClr val="tx1"/>
                </a:solidFill>
                <a:effectLst/>
                <a:latin typeface="Cambria"/>
                <a:ea typeface="Cambria"/>
                <a:cs typeface="Cambria"/>
                <a:sym typeface="Cambria"/>
              </a:rPr>
            </a:br>
            <a:r>
              <a:rPr lang="en-US" sz="4400" b="1" i="0" u="none" strike="noStrike" cap="none" baseline="0" dirty="0">
                <a:solidFill>
                  <a:schemeClr val="tx1"/>
                </a:solidFill>
                <a:effectLst/>
                <a:latin typeface="Cambria"/>
                <a:ea typeface="Cambria"/>
                <a:cs typeface="Cambria"/>
                <a:sym typeface="Cambria"/>
              </a:rPr>
              <a:t>Internal Bracing</a:t>
            </a:r>
          </a:p>
        </p:txBody>
      </p:sp>
      <p:pic>
        <p:nvPicPr>
          <p:cNvPr id="455" name="Shape 455"/>
          <p:cNvPicPr preferRelativeResize="0"/>
          <p:nvPr/>
        </p:nvPicPr>
        <p:blipFill rotWithShape="1">
          <a:blip r:embed="rId3">
            <a:alphaModFix/>
          </a:blip>
          <a:srcRect/>
          <a:stretch/>
        </p:blipFill>
        <p:spPr>
          <a:xfrm>
            <a:off x="636588" y="1524000"/>
            <a:ext cx="7870825" cy="3409414"/>
          </a:xfrm>
          <a:prstGeom prst="rect">
            <a:avLst/>
          </a:prstGeom>
          <a:noFill/>
          <a:ln>
            <a:noFill/>
          </a:ln>
        </p:spPr>
      </p:pic>
      <p:sp>
        <p:nvSpPr>
          <p:cNvPr id="456" name="Shape 456"/>
          <p:cNvSpPr txBox="1"/>
          <p:nvPr/>
        </p:nvSpPr>
        <p:spPr>
          <a:xfrm>
            <a:off x="1115998" y="4471750"/>
            <a:ext cx="6717299" cy="993000"/>
          </a:xfrm>
          <a:prstGeom prst="rect">
            <a:avLst/>
          </a:prstGeom>
          <a:noFill/>
          <a:ln>
            <a:noFill/>
          </a:ln>
        </p:spPr>
        <p:txBody>
          <a:bodyPr lIns="91425" tIns="45700" rIns="91425" bIns="45700" anchor="t" anchorCtr="0">
            <a:noAutofit/>
          </a:bodyPr>
          <a:lstStyle/>
          <a:p>
            <a:pPr marL="457200" marR="0" lvl="0" indent="-342900" algn="l" rtl="0">
              <a:spcBef>
                <a:spcPts val="0"/>
              </a:spcBef>
              <a:buClr>
                <a:schemeClr val="tx2"/>
              </a:buClr>
              <a:buSzPct val="100000"/>
              <a:buFont typeface="Cambria"/>
              <a:buChar char="●"/>
            </a:pPr>
            <a:r>
              <a:rPr lang="en-US" sz="1800" dirty="0">
                <a:solidFill>
                  <a:schemeClr val="tx2"/>
                </a:solidFill>
                <a:latin typeface="Cambria"/>
                <a:ea typeface="Cambria"/>
                <a:cs typeface="Cambria"/>
                <a:sym typeface="Cambria"/>
              </a:rPr>
              <a:t>If H/D &gt; 8 then bracing is required </a:t>
            </a:r>
          </a:p>
          <a:p>
            <a:pPr marL="457200" marR="0" lvl="0" indent="-342900" algn="l" rtl="0">
              <a:spcBef>
                <a:spcPts val="0"/>
              </a:spcBef>
              <a:buClr>
                <a:schemeClr val="tx2"/>
              </a:buClr>
              <a:buSzPct val="100000"/>
              <a:buFont typeface="Cambria"/>
              <a:buChar char="●"/>
            </a:pPr>
            <a:r>
              <a:rPr lang="en-US" sz="1800" b="0" i="0" u="none" strike="noStrike" cap="none" baseline="0" dirty="0">
                <a:solidFill>
                  <a:schemeClr val="tx2"/>
                </a:solidFill>
                <a:latin typeface="Cambria"/>
                <a:ea typeface="Cambria"/>
                <a:cs typeface="Cambria"/>
                <a:sym typeface="Cambria"/>
              </a:rPr>
              <a:t>Two Types: X-Type or Square</a:t>
            </a:r>
          </a:p>
          <a:p>
            <a:pPr marL="457200" marR="0" lvl="0" indent="-342900" algn="l" rtl="0">
              <a:spcBef>
                <a:spcPts val="0"/>
              </a:spcBef>
              <a:buClr>
                <a:schemeClr val="tx2"/>
              </a:buClr>
              <a:buSzPct val="100000"/>
              <a:buFont typeface="Cambria"/>
              <a:buChar char="●"/>
            </a:pPr>
            <a:r>
              <a:rPr lang="en-US" sz="1800" b="0" i="0" u="none" strike="noStrike" cap="none" baseline="0" dirty="0">
                <a:solidFill>
                  <a:schemeClr val="tx2"/>
                </a:solidFill>
                <a:latin typeface="Cambria"/>
                <a:ea typeface="Cambria"/>
                <a:cs typeface="Cambria"/>
                <a:sym typeface="Cambria"/>
              </a:rPr>
              <a:t>#8 bars tied or welded in the middles and spaced at 10 </a:t>
            </a:r>
            <a:r>
              <a:rPr lang="en-US" sz="1800" b="0" i="0" u="none" strike="noStrike" cap="none" baseline="0" dirty="0" err="1">
                <a:solidFill>
                  <a:schemeClr val="tx2"/>
                </a:solidFill>
                <a:latin typeface="Cambria"/>
                <a:ea typeface="Cambria"/>
                <a:cs typeface="Cambria"/>
                <a:sym typeface="Cambria"/>
              </a:rPr>
              <a:t>ft</a:t>
            </a:r>
            <a:endParaRPr lang="en-US" sz="1800" b="0" i="0" u="none" strike="noStrike" cap="none" baseline="0" dirty="0">
              <a:solidFill>
                <a:schemeClr val="tx2"/>
              </a:solidFill>
              <a:latin typeface="Cambria"/>
              <a:ea typeface="Cambria"/>
              <a:cs typeface="Cambria"/>
              <a:sym typeface="Cambria"/>
            </a:endParaRPr>
          </a:p>
          <a:p>
            <a:pPr marL="457200" marR="0" lvl="0" indent="-342900" algn="l" rtl="0">
              <a:spcBef>
                <a:spcPts val="0"/>
              </a:spcBef>
              <a:buClr>
                <a:schemeClr val="tx2"/>
              </a:buClr>
              <a:buSzPct val="100000"/>
              <a:buFont typeface="Cambria"/>
              <a:buChar char="●"/>
            </a:pPr>
            <a:r>
              <a:rPr lang="en-US" sz="1800" b="0" i="0" u="none" strike="noStrike" cap="none" baseline="0" dirty="0">
                <a:solidFill>
                  <a:schemeClr val="tx2"/>
                </a:solidFill>
                <a:latin typeface="Cambria"/>
                <a:ea typeface="Cambria"/>
                <a:cs typeface="Cambria"/>
                <a:sym typeface="Cambria"/>
              </a:rPr>
              <a:t>Tied to longitudinal bars and to end rings</a:t>
            </a:r>
          </a:p>
        </p:txBody>
      </p:sp>
      <p:sp>
        <p:nvSpPr>
          <p:cNvPr id="6" name="TextBox 5"/>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6"/>
                                        </p:tgtEl>
                                        <p:attrNameLst>
                                          <p:attrName>style.visibility</p:attrName>
                                        </p:attrNameLst>
                                      </p:cBhvr>
                                      <p:to>
                                        <p:strVal val="visible"/>
                                      </p:to>
                                    </p:set>
                                    <p:animEffect transition="in" filter="fade">
                                      <p:cBhvr>
                                        <p:cTn id="7" dur="1000"/>
                                        <p:tgtEl>
                                          <p:spTgt spid="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461"/>
        <p:cNvGrpSpPr/>
        <p:nvPr/>
      </p:nvGrpSpPr>
      <p:grpSpPr>
        <a:xfrm>
          <a:off x="0" y="0"/>
          <a:ext cx="0" cy="0"/>
          <a:chOff x="0" y="0"/>
          <a:chExt cx="0" cy="0"/>
        </a:xfrm>
      </p:grpSpPr>
      <p:sp>
        <p:nvSpPr>
          <p:cNvPr id="462" name="Shape 46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#1 Best Practice</a:t>
            </a:r>
            <a:br>
              <a:rPr lang="en-US" sz="4400" b="1" i="0" u="none" strike="noStrike" cap="none" baseline="0" dirty="0">
                <a:solidFill>
                  <a:schemeClr val="tx1"/>
                </a:solidFill>
                <a:effectLst/>
                <a:latin typeface="Cambria"/>
                <a:ea typeface="Cambria"/>
                <a:cs typeface="Cambria"/>
                <a:sym typeface="Cambria"/>
              </a:rPr>
            </a:br>
            <a:r>
              <a:rPr lang="en-US" sz="4400" b="1" i="0" u="none" strike="noStrike" cap="none" baseline="0" dirty="0">
                <a:solidFill>
                  <a:schemeClr val="tx1"/>
                </a:solidFill>
                <a:effectLst/>
                <a:latin typeface="Cambria"/>
                <a:ea typeface="Cambria"/>
                <a:cs typeface="Cambria"/>
                <a:sym typeface="Cambria"/>
              </a:rPr>
              <a:t> Internal Bracing</a:t>
            </a:r>
          </a:p>
        </p:txBody>
      </p:sp>
      <p:sp>
        <p:nvSpPr>
          <p:cNvPr id="463" name="Shape 463"/>
          <p:cNvSpPr txBox="1"/>
          <p:nvPr/>
        </p:nvSpPr>
        <p:spPr>
          <a:xfrm>
            <a:off x="685800" y="4346225"/>
            <a:ext cx="3121799" cy="2308200"/>
          </a:xfrm>
          <a:prstGeom prst="rect">
            <a:avLst/>
          </a:prstGeom>
          <a:noFill/>
          <a:ln>
            <a:noFill/>
          </a:ln>
        </p:spPr>
        <p:txBody>
          <a:bodyPr lIns="91425" tIns="45700" rIns="91425" bIns="45700" anchor="t" anchorCtr="0">
            <a:noAutofit/>
          </a:bodyPr>
          <a:lstStyle/>
          <a:p>
            <a:pPr marL="457200" marR="0" lvl="0" indent="-342900" algn="l" rtl="0">
              <a:spcBef>
                <a:spcPts val="0"/>
              </a:spcBef>
              <a:buClr>
                <a:schemeClr val="tx2"/>
              </a:buClr>
              <a:buSzPct val="100000"/>
              <a:buFont typeface="Cambria"/>
              <a:buChar char="●"/>
            </a:pPr>
            <a:r>
              <a:rPr lang="en-US" sz="1800" b="0" i="0" u="none" strike="noStrike" cap="none" baseline="0" dirty="0">
                <a:solidFill>
                  <a:schemeClr val="tx2"/>
                </a:solidFill>
                <a:latin typeface="Cambria"/>
                <a:ea typeface="Cambria"/>
                <a:cs typeface="Cambria"/>
                <a:sym typeface="Cambria"/>
              </a:rPr>
              <a:t>X-Type Brace Shown Above</a:t>
            </a:r>
          </a:p>
          <a:p>
            <a:pPr marL="457200" marR="0" lvl="0" indent="-342900" algn="l" rtl="0">
              <a:spcBef>
                <a:spcPts val="0"/>
              </a:spcBef>
              <a:buClr>
                <a:schemeClr val="tx2"/>
              </a:buClr>
              <a:buSzPct val="100000"/>
              <a:buFont typeface="Cambria"/>
              <a:buChar char="●"/>
            </a:pPr>
            <a:r>
              <a:rPr lang="en-US" sz="1800" b="0" i="0" u="none" strike="noStrike" cap="none" baseline="0" dirty="0">
                <a:solidFill>
                  <a:schemeClr val="tx2"/>
                </a:solidFill>
                <a:latin typeface="Cambria"/>
                <a:ea typeface="Cambria"/>
                <a:cs typeface="Cambria"/>
                <a:sym typeface="Cambria"/>
              </a:rPr>
              <a:t>Difficult for Concrete Placement </a:t>
            </a:r>
          </a:p>
          <a:p>
            <a:pPr marL="457200" marR="0" lvl="0" indent="-342900" algn="l" rtl="0">
              <a:spcBef>
                <a:spcPts val="0"/>
              </a:spcBef>
              <a:buClr>
                <a:schemeClr val="tx2"/>
              </a:buClr>
              <a:buSzPct val="100000"/>
              <a:buFont typeface="Cambria"/>
              <a:buChar char="●"/>
            </a:pPr>
            <a:r>
              <a:rPr lang="en-US" sz="1800" b="0" i="0" u="none" strike="noStrike" cap="none" baseline="0" dirty="0">
                <a:solidFill>
                  <a:schemeClr val="tx2"/>
                </a:solidFill>
                <a:latin typeface="Cambria"/>
                <a:ea typeface="Cambria"/>
                <a:cs typeface="Cambria"/>
                <a:sym typeface="Cambria"/>
              </a:rPr>
              <a:t>Box or Square Type Shown top Right </a:t>
            </a:r>
          </a:p>
          <a:p>
            <a:pPr marL="457200" marR="0" lvl="0" indent="-342900" algn="l" rtl="0">
              <a:spcBef>
                <a:spcPts val="0"/>
              </a:spcBef>
              <a:buClr>
                <a:schemeClr val="tx2"/>
              </a:buClr>
              <a:buSzPct val="100000"/>
              <a:buFont typeface="Cambria"/>
              <a:buChar char="●"/>
            </a:pPr>
            <a:r>
              <a:rPr lang="en-US" sz="1800" b="0" i="0" u="none" strike="noStrike" cap="none" baseline="0" dirty="0">
                <a:solidFill>
                  <a:schemeClr val="tx2"/>
                </a:solidFill>
                <a:latin typeface="Cambria"/>
                <a:ea typeface="Cambria"/>
                <a:cs typeface="Cambria"/>
                <a:sym typeface="Cambria"/>
              </a:rPr>
              <a:t>-Center is Open for Concrete </a:t>
            </a:r>
            <a:r>
              <a:rPr lang="en-US" sz="1800" b="0" i="0" u="none" strike="noStrike" cap="none" baseline="0" dirty="0" err="1">
                <a:solidFill>
                  <a:schemeClr val="tx2"/>
                </a:solidFill>
                <a:latin typeface="Cambria"/>
                <a:ea typeface="Cambria"/>
                <a:cs typeface="Cambria"/>
                <a:sym typeface="Cambria"/>
              </a:rPr>
              <a:t>Tremie</a:t>
            </a:r>
            <a:r>
              <a:rPr lang="en-US" sz="1800" b="0" i="0" u="none" strike="noStrike" cap="none" baseline="0" dirty="0">
                <a:solidFill>
                  <a:schemeClr val="tx2"/>
                </a:solidFill>
                <a:latin typeface="Cambria"/>
                <a:ea typeface="Cambria"/>
                <a:cs typeface="Cambria"/>
                <a:sym typeface="Cambria"/>
              </a:rPr>
              <a:t> Hose</a:t>
            </a:r>
          </a:p>
        </p:txBody>
      </p:sp>
      <p:sp>
        <p:nvSpPr>
          <p:cNvPr id="464" name="Shape 464"/>
          <p:cNvSpPr txBox="1"/>
          <p:nvPr/>
        </p:nvSpPr>
        <p:spPr>
          <a:xfrm>
            <a:off x="4673007" y="6400800"/>
            <a:ext cx="297179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dirty="0">
                <a:solidFill>
                  <a:schemeClr val="dk1"/>
                </a:solidFill>
                <a:latin typeface="Cambria"/>
                <a:ea typeface="Cambria"/>
                <a:cs typeface="Cambria"/>
                <a:sym typeface="Cambria"/>
              </a:rPr>
              <a:t>Z-Bars Tied to Pick-Up Bars</a:t>
            </a:r>
          </a:p>
        </p:txBody>
      </p:sp>
      <p:pic>
        <p:nvPicPr>
          <p:cNvPr id="465" name="Shape 465"/>
          <p:cNvPicPr preferRelativeResize="0"/>
          <p:nvPr/>
        </p:nvPicPr>
        <p:blipFill rotWithShape="1">
          <a:blip r:embed="rId3">
            <a:alphaModFix/>
          </a:blip>
          <a:srcRect/>
          <a:stretch/>
        </p:blipFill>
        <p:spPr>
          <a:xfrm>
            <a:off x="154655" y="1704975"/>
            <a:ext cx="3738044" cy="2515379"/>
          </a:xfrm>
          <a:prstGeom prst="rect">
            <a:avLst/>
          </a:prstGeom>
          <a:noFill/>
          <a:ln>
            <a:noFill/>
          </a:ln>
        </p:spPr>
      </p:pic>
      <p:grpSp>
        <p:nvGrpSpPr>
          <p:cNvPr id="466" name="Shape 466"/>
          <p:cNvGrpSpPr/>
          <p:nvPr/>
        </p:nvGrpSpPr>
        <p:grpSpPr>
          <a:xfrm>
            <a:off x="4155075" y="1704974"/>
            <a:ext cx="4183063" cy="4695824"/>
            <a:chOff x="2777" y="523"/>
            <a:chExt cx="8730" cy="9909"/>
          </a:xfrm>
        </p:grpSpPr>
        <p:pic>
          <p:nvPicPr>
            <p:cNvPr id="467" name="Shape 467"/>
            <p:cNvPicPr preferRelativeResize="0"/>
            <p:nvPr/>
          </p:nvPicPr>
          <p:blipFill rotWithShape="1">
            <a:blip r:embed="rId4">
              <a:alphaModFix/>
            </a:blip>
            <a:srcRect/>
            <a:stretch/>
          </p:blipFill>
          <p:spPr>
            <a:xfrm>
              <a:off x="2777" y="523"/>
              <a:ext cx="8730" cy="6546"/>
            </a:xfrm>
            <a:prstGeom prst="rect">
              <a:avLst/>
            </a:prstGeom>
            <a:noFill/>
            <a:ln>
              <a:noFill/>
            </a:ln>
          </p:spPr>
        </p:pic>
        <p:pic>
          <p:nvPicPr>
            <p:cNvPr id="468" name="Shape 468"/>
            <p:cNvPicPr preferRelativeResize="0"/>
            <p:nvPr/>
          </p:nvPicPr>
          <p:blipFill rotWithShape="1">
            <a:blip r:embed="rId5">
              <a:alphaModFix/>
            </a:blip>
            <a:srcRect/>
            <a:stretch/>
          </p:blipFill>
          <p:spPr>
            <a:xfrm>
              <a:off x="3575" y="7213"/>
              <a:ext cx="6618" cy="3219"/>
            </a:xfrm>
            <a:prstGeom prst="rect">
              <a:avLst/>
            </a:prstGeom>
            <a:noFill/>
            <a:ln>
              <a:noFill/>
            </a:ln>
          </p:spPr>
        </p:pic>
      </p:grpSp>
      <p:cxnSp>
        <p:nvCxnSpPr>
          <p:cNvPr id="469" name="Shape 469"/>
          <p:cNvCxnSpPr/>
          <p:nvPr/>
        </p:nvCxnSpPr>
        <p:spPr>
          <a:xfrm rot="10800000" flipH="1">
            <a:off x="4775800" y="4329725"/>
            <a:ext cx="3090299" cy="65999"/>
          </a:xfrm>
          <a:prstGeom prst="straightConnector1">
            <a:avLst/>
          </a:prstGeom>
          <a:noFill/>
          <a:ln w="9525" cap="flat" cmpd="sng">
            <a:solidFill>
              <a:schemeClr val="dk2"/>
            </a:solidFill>
            <a:prstDash val="solid"/>
            <a:round/>
            <a:headEnd type="none" w="lg" len="lg"/>
            <a:tailEnd type="none" w="lg" len="lg"/>
          </a:ln>
        </p:spPr>
      </p:cxnSp>
      <p:cxnSp>
        <p:nvCxnSpPr>
          <p:cNvPr id="470" name="Shape 470"/>
          <p:cNvCxnSpPr/>
          <p:nvPr/>
        </p:nvCxnSpPr>
        <p:spPr>
          <a:xfrm rot="10800000" flipH="1">
            <a:off x="4792325" y="4346225"/>
            <a:ext cx="3172800" cy="49499"/>
          </a:xfrm>
          <a:prstGeom prst="straightConnector1">
            <a:avLst/>
          </a:prstGeom>
          <a:noFill/>
          <a:ln w="9525" cap="flat" cmpd="sng">
            <a:solidFill>
              <a:schemeClr val="dk2"/>
            </a:solidFill>
            <a:prstDash val="solid"/>
            <a:round/>
            <a:headEnd type="none" w="lg" len="lg"/>
            <a:tailEnd type="none" w="lg" len="lg"/>
          </a:ln>
        </p:spPr>
      </p:cxnSp>
      <p:cxnSp>
        <p:nvCxnSpPr>
          <p:cNvPr id="471" name="Shape 471"/>
          <p:cNvCxnSpPr/>
          <p:nvPr/>
        </p:nvCxnSpPr>
        <p:spPr>
          <a:xfrm flipH="1">
            <a:off x="4808849" y="4346150"/>
            <a:ext cx="3123300" cy="32999"/>
          </a:xfrm>
          <a:prstGeom prst="straightConnector1">
            <a:avLst/>
          </a:prstGeom>
          <a:noFill/>
          <a:ln w="9525" cap="flat" cmpd="sng">
            <a:solidFill>
              <a:schemeClr val="dk2"/>
            </a:solidFill>
            <a:prstDash val="solid"/>
            <a:round/>
            <a:headEnd type="none" w="lg" len="lg"/>
            <a:tailEnd type="none" w="lg" len="lg"/>
          </a:ln>
        </p:spPr>
      </p:cxnSp>
      <p:cxnSp>
        <p:nvCxnSpPr>
          <p:cNvPr id="472" name="Shape 472"/>
          <p:cNvCxnSpPr/>
          <p:nvPr/>
        </p:nvCxnSpPr>
        <p:spPr>
          <a:xfrm>
            <a:off x="4825400" y="2611000"/>
            <a:ext cx="3106799" cy="1784700"/>
          </a:xfrm>
          <a:prstGeom prst="straightConnector1">
            <a:avLst/>
          </a:prstGeom>
          <a:noFill/>
          <a:ln w="9525" cap="flat" cmpd="sng">
            <a:solidFill>
              <a:schemeClr val="dk2"/>
            </a:solidFill>
            <a:prstDash val="solid"/>
            <a:round/>
            <a:headEnd type="none" w="lg" len="lg"/>
            <a:tailEnd type="none" w="lg" len="lg"/>
          </a:ln>
        </p:spPr>
      </p:cxnSp>
      <p:sp>
        <p:nvSpPr>
          <p:cNvPr id="473" name="Shape 473"/>
          <p:cNvSpPr/>
          <p:nvPr/>
        </p:nvSpPr>
        <p:spPr>
          <a:xfrm>
            <a:off x="4808875" y="2644050"/>
            <a:ext cx="3172800" cy="1725300"/>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74" name="Shape 474"/>
          <p:cNvSpPr/>
          <p:nvPr/>
        </p:nvSpPr>
        <p:spPr>
          <a:xfrm>
            <a:off x="4808875" y="2594475"/>
            <a:ext cx="3090299" cy="1784700"/>
          </a:xfrm>
          <a:prstGeom prst="rect">
            <a:avLst/>
          </a:prstGeom>
          <a:noFill/>
          <a:ln w="7620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75" name="Shape 475"/>
          <p:cNvSpPr/>
          <p:nvPr/>
        </p:nvSpPr>
        <p:spPr>
          <a:xfrm>
            <a:off x="5238525" y="1900400"/>
            <a:ext cx="2015999" cy="2941499"/>
          </a:xfrm>
          <a:prstGeom prst="rect">
            <a:avLst/>
          </a:prstGeom>
          <a:noFill/>
          <a:ln w="7620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476" name="Shape 476"/>
          <p:cNvCxnSpPr/>
          <p:nvPr/>
        </p:nvCxnSpPr>
        <p:spPr>
          <a:xfrm flipH="1">
            <a:off x="4874999" y="3090225"/>
            <a:ext cx="1784700" cy="1222799"/>
          </a:xfrm>
          <a:prstGeom prst="straightConnector1">
            <a:avLst/>
          </a:prstGeom>
          <a:noFill/>
          <a:ln w="76200" cap="flat" cmpd="sng">
            <a:solidFill>
              <a:srgbClr val="92D050"/>
            </a:solidFill>
            <a:prstDash val="solid"/>
            <a:round/>
            <a:headEnd type="none" w="lg" len="lg"/>
            <a:tailEnd type="none" w="lg" len="lg"/>
          </a:ln>
        </p:spPr>
      </p:cxnSp>
      <p:cxnSp>
        <p:nvCxnSpPr>
          <p:cNvPr id="477" name="Shape 477"/>
          <p:cNvCxnSpPr/>
          <p:nvPr/>
        </p:nvCxnSpPr>
        <p:spPr>
          <a:xfrm>
            <a:off x="5949100" y="3073700"/>
            <a:ext cx="1933500" cy="1156800"/>
          </a:xfrm>
          <a:prstGeom prst="straightConnector1">
            <a:avLst/>
          </a:prstGeom>
          <a:noFill/>
          <a:ln w="76200" cap="flat" cmpd="sng">
            <a:solidFill>
              <a:srgbClr val="92D050"/>
            </a:solidFill>
            <a:prstDash val="solid"/>
            <a:round/>
            <a:headEnd type="none" w="lg" len="lg"/>
            <a:tailEnd type="none" w="lg" len="lg"/>
          </a:ln>
        </p:spPr>
      </p:cxnSp>
      <p:sp>
        <p:nvSpPr>
          <p:cNvPr id="18" name="TextBox 17"/>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animEffect transition="in" filter="fade">
                                      <p:cBhvr>
                                        <p:cTn id="7" dur="1000"/>
                                        <p:tgtEl>
                                          <p:spTgt spid="4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5"/>
                                        </p:tgtEl>
                                        <p:attrNameLst>
                                          <p:attrName>style.visibility</p:attrName>
                                        </p:attrNameLst>
                                      </p:cBhvr>
                                      <p:to>
                                        <p:strVal val="visible"/>
                                      </p:to>
                                    </p:set>
                                    <p:animEffect transition="in" filter="fade">
                                      <p:cBhvr>
                                        <p:cTn id="12" dur="1000"/>
                                        <p:tgtEl>
                                          <p:spTgt spid="4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6"/>
                                        </p:tgtEl>
                                        <p:attrNameLst>
                                          <p:attrName>style.visibility</p:attrName>
                                        </p:attrNameLst>
                                      </p:cBhvr>
                                      <p:to>
                                        <p:strVal val="visible"/>
                                      </p:to>
                                    </p:set>
                                    <p:animEffect transition="in" filter="fade">
                                      <p:cBhvr>
                                        <p:cTn id="17" dur="1000"/>
                                        <p:tgtEl>
                                          <p:spTgt spid="4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7"/>
                                        </p:tgtEl>
                                        <p:attrNameLst>
                                          <p:attrName>style.visibility</p:attrName>
                                        </p:attrNameLst>
                                      </p:cBhvr>
                                      <p:to>
                                        <p:strVal val="visible"/>
                                      </p:to>
                                    </p:set>
                                    <p:animEffect transition="in" filter="fade">
                                      <p:cBhvr>
                                        <p:cTn id="22" dur="1000"/>
                                        <p:tgtEl>
                                          <p:spTgt spid="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481"/>
        <p:cNvGrpSpPr/>
        <p:nvPr/>
      </p:nvGrpSpPr>
      <p:grpSpPr>
        <a:xfrm>
          <a:off x="0" y="0"/>
          <a:ext cx="0" cy="0"/>
          <a:chOff x="0" y="0"/>
          <a:chExt cx="0" cy="0"/>
        </a:xfrm>
      </p:grpSpPr>
      <p:sp>
        <p:nvSpPr>
          <p:cNvPr id="482" name="Shape 482"/>
          <p:cNvSpPr txBox="1">
            <a:spLocks noGrp="1"/>
          </p:cNvSpPr>
          <p:nvPr>
            <p:ph type="title"/>
          </p:nvPr>
        </p:nvSpPr>
        <p:spPr>
          <a:xfrm>
            <a:off x="457200" y="274650"/>
            <a:ext cx="8251499"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Shop Fabricated Cage</a:t>
            </a:r>
            <a:r>
              <a:rPr lang="en-US" sz="4400" b="1" dirty="0">
                <a:solidFill>
                  <a:schemeClr val="tx1"/>
                </a:solidFill>
                <a:effectLst/>
              </a:rPr>
              <a:t>-</a:t>
            </a:r>
            <a:r>
              <a:rPr lang="en-US" sz="4400" b="1" i="0" u="none" strike="noStrike" cap="none" baseline="0" dirty="0">
                <a:solidFill>
                  <a:schemeClr val="tx1"/>
                </a:solidFill>
                <a:effectLst/>
                <a:latin typeface="Cambria"/>
                <a:ea typeface="Cambria"/>
                <a:cs typeface="Cambria"/>
                <a:sym typeface="Cambria"/>
              </a:rPr>
              <a:t>Rite© Bracing System </a:t>
            </a:r>
          </a:p>
        </p:txBody>
      </p:sp>
      <p:pic>
        <p:nvPicPr>
          <p:cNvPr id="484" name="Shape 484"/>
          <p:cNvPicPr preferRelativeResize="0">
            <a:picLocks noGrp="1"/>
          </p:cNvPicPr>
          <p:nvPr>
            <p:ph idx="1"/>
          </p:nvPr>
        </p:nvPicPr>
        <p:blipFill rotWithShape="1">
          <a:blip r:embed="rId3">
            <a:alphaModFix/>
          </a:blip>
          <a:srcRect l="14780" r="15408"/>
          <a:stretch/>
        </p:blipFill>
        <p:spPr>
          <a:xfrm>
            <a:off x="4022698" y="2057400"/>
            <a:ext cx="4511702" cy="3581400"/>
          </a:xfrm>
          <a:prstGeom prst="rect">
            <a:avLst/>
          </a:prstGeom>
          <a:noFill/>
          <a:ln w="38100" cap="flat" cmpd="sng">
            <a:solidFill>
              <a:schemeClr val="dk1"/>
            </a:solidFill>
            <a:prstDash val="solid"/>
            <a:round/>
            <a:headEnd type="none" w="med" len="med"/>
            <a:tailEnd type="none" w="med" len="med"/>
          </a:ln>
        </p:spPr>
      </p:pic>
      <p:pic>
        <p:nvPicPr>
          <p:cNvPr id="483" name="Shape 483"/>
          <p:cNvPicPr preferRelativeResize="0"/>
          <p:nvPr/>
        </p:nvPicPr>
        <p:blipFill rotWithShape="1">
          <a:blip r:embed="rId4">
            <a:alphaModFix/>
          </a:blip>
          <a:srcRect/>
          <a:stretch/>
        </p:blipFill>
        <p:spPr>
          <a:xfrm>
            <a:off x="228600" y="2057400"/>
            <a:ext cx="3657600" cy="3657600"/>
          </a:xfrm>
          <a:prstGeom prst="rect">
            <a:avLst/>
          </a:prstGeom>
          <a:noFill/>
          <a:ln>
            <a:noFill/>
          </a:ln>
        </p:spPr>
      </p:pic>
      <p:sp>
        <p:nvSpPr>
          <p:cNvPr id="486" name="Shape 486"/>
          <p:cNvSpPr txBox="1"/>
          <p:nvPr/>
        </p:nvSpPr>
        <p:spPr>
          <a:xfrm>
            <a:off x="4343400" y="5715000"/>
            <a:ext cx="3978299" cy="434699"/>
          </a:xfrm>
          <a:prstGeom prst="rect">
            <a:avLst/>
          </a:prstGeom>
          <a:noFill/>
          <a:ln>
            <a:noFill/>
          </a:ln>
        </p:spPr>
        <p:txBody>
          <a:bodyPr lIns="91425" tIns="91425" rIns="91425" bIns="91425" anchor="t" anchorCtr="0">
            <a:noAutofit/>
          </a:bodyPr>
          <a:lstStyle/>
          <a:p>
            <a:pPr algn="ctr">
              <a:spcBef>
                <a:spcPts val="0"/>
              </a:spcBef>
              <a:buNone/>
            </a:pPr>
            <a:r>
              <a:rPr lang="en-US" sz="1200" dirty="0">
                <a:solidFill>
                  <a:schemeClr val="dk1"/>
                </a:solidFill>
                <a:latin typeface="Cambria"/>
                <a:ea typeface="Cambria"/>
                <a:cs typeface="Cambria"/>
                <a:sym typeface="Cambria"/>
              </a:rPr>
              <a:t>Courtesy Dimension Fabricators </a:t>
            </a:r>
            <a:r>
              <a:rPr lang="en-US" sz="1200" dirty="0" err="1">
                <a:solidFill>
                  <a:schemeClr val="dk1"/>
                </a:solidFill>
                <a:latin typeface="Cambria"/>
                <a:ea typeface="Cambria"/>
                <a:cs typeface="Cambria"/>
                <a:sym typeface="Cambria"/>
              </a:rPr>
              <a:t>Inc</a:t>
            </a:r>
            <a:endParaRPr lang="en-US" sz="1200" dirty="0">
              <a:solidFill>
                <a:schemeClr val="dk1"/>
              </a:solidFill>
              <a:latin typeface="Cambria"/>
              <a:ea typeface="Cambria"/>
              <a:cs typeface="Cambria"/>
              <a:sym typeface="Cambria"/>
            </a:endParaRPr>
          </a:p>
        </p:txBody>
      </p:sp>
      <p:sp>
        <p:nvSpPr>
          <p:cNvPr id="487" name="Shape 487"/>
          <p:cNvSpPr txBox="1"/>
          <p:nvPr/>
        </p:nvSpPr>
        <p:spPr>
          <a:xfrm>
            <a:off x="685800" y="6324600"/>
            <a:ext cx="7772400" cy="365699"/>
          </a:xfrm>
          <a:prstGeom prst="rect">
            <a:avLst/>
          </a:prstGeom>
          <a:noFill/>
          <a:ln>
            <a:noFill/>
          </a:ln>
        </p:spPr>
        <p:txBody>
          <a:bodyPr lIns="91425" tIns="91425" rIns="91425" bIns="91425" anchor="t" anchorCtr="0">
            <a:noAutofit/>
          </a:bodyPr>
          <a:lstStyle/>
          <a:p>
            <a:pPr algn="ctr">
              <a:spcBef>
                <a:spcPts val="0"/>
              </a:spcBef>
              <a:buNone/>
            </a:pPr>
            <a:r>
              <a:rPr lang="en-US" sz="1800" dirty="0">
                <a:solidFill>
                  <a:schemeClr val="tx2"/>
                </a:solidFill>
                <a:latin typeface="Cambria"/>
                <a:ea typeface="Cambria"/>
                <a:cs typeface="Cambria"/>
                <a:sym typeface="Cambria"/>
              </a:rPr>
              <a:t>Combines a Plate Steel Hoop with Rebar X-Bracing</a:t>
            </a:r>
          </a:p>
        </p:txBody>
      </p:sp>
      <p:sp>
        <p:nvSpPr>
          <p:cNvPr id="8" name="TextBox 7"/>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4"/>
                                        </p:tgtEl>
                                        <p:attrNameLst>
                                          <p:attrName>style.visibility</p:attrName>
                                        </p:attrNameLst>
                                      </p:cBhvr>
                                      <p:to>
                                        <p:strVal val="visible"/>
                                      </p:to>
                                    </p:set>
                                    <p:animEffect transition="in" filter="fade">
                                      <p:cBhvr>
                                        <p:cTn id="7" dur="1000"/>
                                        <p:tgtEl>
                                          <p:spTgt spid="484"/>
                                        </p:tgtEl>
                                      </p:cBhvr>
                                    </p:animEffect>
                                  </p:childTnLst>
                                </p:cTn>
                              </p:par>
                              <p:par>
                                <p:cTn id="8" presetID="10" presetClass="entr" presetSubtype="0" fill="hold" nodeType="withEffect">
                                  <p:stCondLst>
                                    <p:cond delay="0"/>
                                  </p:stCondLst>
                                  <p:childTnLst>
                                    <p:set>
                                      <p:cBhvr>
                                        <p:cTn id="9" dur="1" fill="hold">
                                          <p:stCondLst>
                                            <p:cond delay="0"/>
                                          </p:stCondLst>
                                        </p:cTn>
                                        <p:tgtEl>
                                          <p:spTgt spid="486"/>
                                        </p:tgtEl>
                                        <p:attrNameLst>
                                          <p:attrName>style.visibility</p:attrName>
                                        </p:attrNameLst>
                                      </p:cBhvr>
                                      <p:to>
                                        <p:strVal val="visible"/>
                                      </p:to>
                                    </p:set>
                                    <p:animEffect transition="in" filter="fade">
                                      <p:cBhvr>
                                        <p:cTn id="10" dur="1000"/>
                                        <p:tgtEl>
                                          <p:spTgt spid="48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7"/>
                                        </p:tgtEl>
                                        <p:attrNameLst>
                                          <p:attrName>style.visibility</p:attrName>
                                        </p:attrNameLst>
                                      </p:cBhvr>
                                      <p:to>
                                        <p:strVal val="visible"/>
                                      </p:to>
                                    </p:set>
                                    <p:animEffect transition="in" filter="fade">
                                      <p:cBhvr>
                                        <p:cTn id="15" dur="1000"/>
                                        <p:tgtEl>
                                          <p:spTgt spid="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1" y="0"/>
            <a:ext cx="9128184" cy="1600200"/>
          </a:xfrm>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400" b="1" dirty="0">
                <a:solidFill>
                  <a:schemeClr val="tx1"/>
                </a:solidFill>
                <a:effectLst/>
              </a:rPr>
              <a:t>Fabricated </a:t>
            </a:r>
            <a:r>
              <a:rPr lang="en-US" sz="4400" b="1" i="0" u="none" strike="noStrike" cap="none" baseline="0" dirty="0">
                <a:solidFill>
                  <a:schemeClr val="tx1"/>
                </a:solidFill>
                <a:effectLst/>
                <a:latin typeface="Cambria"/>
                <a:ea typeface="Cambria"/>
                <a:cs typeface="Cambria"/>
                <a:sym typeface="Cambria"/>
              </a:rPr>
              <a:t>Bracing</a:t>
            </a:r>
          </a:p>
        </p:txBody>
      </p:sp>
      <p:pic>
        <p:nvPicPr>
          <p:cNvPr id="493" name="Shape 493"/>
          <p:cNvPicPr preferRelativeResize="0">
            <a:picLocks noGrp="1"/>
          </p:cNvPicPr>
          <p:nvPr>
            <p:ph sz="half" idx="2"/>
          </p:nvPr>
        </p:nvPicPr>
        <p:blipFill rotWithShape="1">
          <a:blip r:embed="rId3">
            <a:alphaModFix/>
          </a:blip>
          <a:srcRect l="35187" r="14021"/>
          <a:stretch/>
        </p:blipFill>
        <p:spPr>
          <a:xfrm>
            <a:off x="1828800" y="1371600"/>
            <a:ext cx="2562044" cy="2835911"/>
          </a:xfrm>
          <a:prstGeom prst="rect">
            <a:avLst/>
          </a:prstGeom>
          <a:noFill/>
          <a:ln w="38100" cap="flat" cmpd="sng">
            <a:solidFill>
              <a:schemeClr val="dk1"/>
            </a:solidFill>
            <a:prstDash val="solid"/>
            <a:round/>
            <a:headEnd type="none" w="med" len="med"/>
            <a:tailEnd type="none" w="med" len="med"/>
          </a:ln>
        </p:spPr>
      </p:pic>
      <p:pic>
        <p:nvPicPr>
          <p:cNvPr id="494" name="Shape 494"/>
          <p:cNvPicPr preferRelativeResize="0">
            <a:picLocks noGrp="1"/>
          </p:cNvPicPr>
          <p:nvPr>
            <p:ph sz="quarter" idx="13"/>
          </p:nvPr>
        </p:nvPicPr>
        <p:blipFill rotWithShape="1">
          <a:blip r:embed="rId4">
            <a:alphaModFix/>
          </a:blip>
          <a:srcRect/>
          <a:stretch/>
        </p:blipFill>
        <p:spPr>
          <a:xfrm>
            <a:off x="5181600" y="1394401"/>
            <a:ext cx="2834699" cy="5044499"/>
          </a:xfrm>
          <a:prstGeom prst="rect">
            <a:avLst/>
          </a:prstGeom>
          <a:noFill/>
          <a:ln w="38100" cap="flat" cmpd="sng">
            <a:solidFill>
              <a:schemeClr val="dk1"/>
            </a:solidFill>
            <a:prstDash val="solid"/>
            <a:round/>
            <a:headEnd type="none" w="med" len="med"/>
            <a:tailEnd type="none" w="med" len="med"/>
          </a:ln>
        </p:spPr>
      </p:pic>
      <p:pic>
        <p:nvPicPr>
          <p:cNvPr id="495" name="Shape 495"/>
          <p:cNvPicPr preferRelativeResize="0"/>
          <p:nvPr/>
        </p:nvPicPr>
        <p:blipFill rotWithShape="1">
          <a:blip r:embed="rId5">
            <a:alphaModFix/>
          </a:blip>
          <a:srcRect/>
          <a:stretch/>
        </p:blipFill>
        <p:spPr>
          <a:xfrm>
            <a:off x="1752600" y="4465608"/>
            <a:ext cx="2590800" cy="1943100"/>
          </a:xfrm>
          <a:prstGeom prst="rect">
            <a:avLst/>
          </a:prstGeom>
          <a:noFill/>
          <a:ln w="38100" cap="flat" cmpd="sng">
            <a:solidFill>
              <a:schemeClr val="dk1"/>
            </a:solidFill>
            <a:prstDash val="solid"/>
            <a:round/>
            <a:headEnd type="none" w="med" len="med"/>
            <a:tailEnd type="none" w="med" len="med"/>
          </a:ln>
        </p:spPr>
      </p:pic>
      <p:sp>
        <p:nvSpPr>
          <p:cNvPr id="7" name="TextBox 6"/>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1000"/>
                                        <p:tgtEl>
                                          <p:spTgt spid="4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4"/>
                                        </p:tgtEl>
                                        <p:attrNameLst>
                                          <p:attrName>style.visibility</p:attrName>
                                        </p:attrNameLst>
                                      </p:cBhvr>
                                      <p:to>
                                        <p:strVal val="visible"/>
                                      </p:to>
                                    </p:set>
                                    <p:animEffect transition="in" filter="fade">
                                      <p:cBhvr>
                                        <p:cTn id="12" dur="1000"/>
                                        <p:tgtEl>
                                          <p:spTgt spid="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500"/>
        <p:cNvGrpSpPr/>
        <p:nvPr/>
      </p:nvGrpSpPr>
      <p:grpSpPr>
        <a:xfrm>
          <a:off x="0" y="0"/>
          <a:ext cx="0" cy="0"/>
          <a:chOff x="0" y="0"/>
          <a:chExt cx="0" cy="0"/>
        </a:xfrm>
      </p:grpSpPr>
      <p:sp>
        <p:nvSpPr>
          <p:cNvPr id="503" name="Shape 50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400" b="1" dirty="0">
                <a:solidFill>
                  <a:schemeClr val="tx1"/>
                </a:solidFill>
                <a:effectLst/>
                <a:latin typeface="Cambria" panose="02040503050406030204" pitchFamily="18" charset="0"/>
              </a:rPr>
              <a:t>Fabricated </a:t>
            </a:r>
            <a:r>
              <a:rPr lang="en-US" sz="4400" b="1" i="0" u="none" strike="noStrike" cap="none" baseline="0" dirty="0">
                <a:solidFill>
                  <a:schemeClr val="tx1"/>
                </a:solidFill>
                <a:effectLst/>
                <a:latin typeface="Cambria" panose="02040503050406030204" pitchFamily="18" charset="0"/>
                <a:ea typeface="Cambria"/>
                <a:cs typeface="Cambria"/>
                <a:sym typeface="Cambria"/>
              </a:rPr>
              <a:t>Bracing</a:t>
            </a:r>
          </a:p>
        </p:txBody>
      </p:sp>
      <p:pic>
        <p:nvPicPr>
          <p:cNvPr id="501" name="Shape 501"/>
          <p:cNvPicPr preferRelativeResize="0">
            <a:picLocks noGrp="1"/>
          </p:cNvPicPr>
          <p:nvPr>
            <p:ph idx="1"/>
          </p:nvPr>
        </p:nvPicPr>
        <p:blipFill rotWithShape="1">
          <a:blip r:embed="rId3">
            <a:alphaModFix/>
          </a:blip>
          <a:stretch/>
        </p:blipFill>
        <p:spPr>
          <a:xfrm>
            <a:off x="729878" y="1143000"/>
            <a:ext cx="7684244" cy="4983163"/>
          </a:xfrm>
          <a:prstGeom prst="rect">
            <a:avLst/>
          </a:prstGeom>
          <a:noFill/>
          <a:ln>
            <a:noFill/>
          </a:ln>
        </p:spPr>
      </p:pic>
      <p:sp>
        <p:nvSpPr>
          <p:cNvPr id="504" name="Shape 504"/>
          <p:cNvSpPr txBox="1"/>
          <p:nvPr/>
        </p:nvSpPr>
        <p:spPr>
          <a:xfrm>
            <a:off x="0" y="6091655"/>
            <a:ext cx="9144000" cy="446099"/>
          </a:xfrm>
          <a:prstGeom prst="rect">
            <a:avLst/>
          </a:prstGeom>
          <a:noFill/>
          <a:ln>
            <a:noFill/>
          </a:ln>
        </p:spPr>
        <p:txBody>
          <a:bodyPr lIns="91425" tIns="91425" rIns="91425" bIns="91425" anchor="t" anchorCtr="0">
            <a:noAutofit/>
          </a:bodyPr>
          <a:lstStyle/>
          <a:p>
            <a:pPr algn="ctr" rtl="0">
              <a:spcBef>
                <a:spcPts val="0"/>
              </a:spcBef>
              <a:buNone/>
            </a:pPr>
            <a:r>
              <a:rPr lang="en-US" dirty="0">
                <a:solidFill>
                  <a:schemeClr val="tx2"/>
                </a:solidFill>
                <a:latin typeface="Cambria"/>
                <a:ea typeface="Cambria"/>
                <a:cs typeface="Cambria"/>
                <a:sym typeface="Cambria"/>
              </a:rPr>
              <a:t>Plate Steel Hoops combined with Rolled Steel Angle X-Bracing</a:t>
            </a:r>
          </a:p>
          <a:p>
            <a:pPr algn="ctr">
              <a:spcBef>
                <a:spcPts val="0"/>
              </a:spcBef>
              <a:buNone/>
            </a:pPr>
            <a:r>
              <a:rPr lang="en-US" dirty="0">
                <a:solidFill>
                  <a:schemeClr val="tx2"/>
                </a:solidFill>
                <a:latin typeface="Cambria"/>
                <a:ea typeface="Cambria"/>
                <a:cs typeface="Cambria"/>
                <a:sym typeface="Cambria"/>
              </a:rPr>
              <a:t>Courtesy Skanska Koch </a:t>
            </a:r>
            <a:r>
              <a:rPr lang="en-US" dirty="0" err="1">
                <a:solidFill>
                  <a:schemeClr val="tx2"/>
                </a:solidFill>
                <a:latin typeface="Cambria"/>
                <a:ea typeface="Cambria"/>
                <a:cs typeface="Cambria"/>
                <a:sym typeface="Cambria"/>
              </a:rPr>
              <a:t>Inc</a:t>
            </a:r>
            <a:r>
              <a:rPr lang="en-US" dirty="0">
                <a:solidFill>
                  <a:schemeClr val="tx2"/>
                </a:solidFill>
                <a:latin typeface="Cambria"/>
                <a:ea typeface="Cambria"/>
                <a:cs typeface="Cambria"/>
                <a:sym typeface="Cambria"/>
              </a:rPr>
              <a:t> - Kosciusko Bridge NYC</a:t>
            </a:r>
          </a:p>
        </p:txBody>
      </p:sp>
      <p:sp>
        <p:nvSpPr>
          <p:cNvPr id="6" name="TextBox 5"/>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0" y="0"/>
            <a:ext cx="9144000" cy="1600200"/>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dirty="0">
                <a:solidFill>
                  <a:schemeClr val="tx1"/>
                </a:solidFill>
                <a:effectLst/>
              </a:rPr>
              <a:t>Pre-Fab Internal Bracing</a:t>
            </a:r>
          </a:p>
        </p:txBody>
      </p:sp>
      <p:pic>
        <p:nvPicPr>
          <p:cNvPr id="510" name="Shape 510"/>
          <p:cNvPicPr preferRelativeResize="0">
            <a:picLocks noGrp="1"/>
          </p:cNvPicPr>
          <p:nvPr>
            <p:ph idx="1"/>
          </p:nvPr>
        </p:nvPicPr>
        <p:blipFill rotWithShape="1">
          <a:blip r:embed="rId3">
            <a:alphaModFix/>
          </a:blip>
          <a:stretch/>
        </p:blipFill>
        <p:spPr>
          <a:xfrm>
            <a:off x="1333500" y="1295400"/>
            <a:ext cx="6477000" cy="4648200"/>
          </a:xfrm>
          <a:prstGeom prst="rect">
            <a:avLst/>
          </a:prstGeom>
          <a:solidFill>
            <a:schemeClr val="bg2"/>
          </a:solidFill>
          <a:ln w="38100">
            <a:solidFill>
              <a:schemeClr val="bg2"/>
            </a:solidFill>
          </a:ln>
        </p:spPr>
      </p:pic>
      <p:sp>
        <p:nvSpPr>
          <p:cNvPr id="511" name="Shape 511"/>
          <p:cNvSpPr txBox="1"/>
          <p:nvPr/>
        </p:nvSpPr>
        <p:spPr>
          <a:xfrm>
            <a:off x="0" y="6019800"/>
            <a:ext cx="9144000"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baseline="0" dirty="0">
                <a:solidFill>
                  <a:schemeClr val="tx2"/>
                </a:solidFill>
                <a:latin typeface="Cambria"/>
                <a:ea typeface="Cambria"/>
                <a:cs typeface="Cambria"/>
                <a:sym typeface="Cambria"/>
              </a:rPr>
              <a:t>Fabricated Bracing Unit - Skanska Koch </a:t>
            </a:r>
            <a:r>
              <a:rPr lang="en-US" sz="1800" b="0" i="0" u="none" strike="noStrike" cap="none" baseline="0" dirty="0" err="1">
                <a:solidFill>
                  <a:schemeClr val="tx2"/>
                </a:solidFill>
                <a:latin typeface="Cambria"/>
                <a:ea typeface="Cambria"/>
                <a:cs typeface="Cambria"/>
                <a:sym typeface="Cambria"/>
              </a:rPr>
              <a:t>Inc</a:t>
            </a:r>
            <a:endParaRPr lang="en-US" sz="1800" b="0" i="0" u="none" strike="noStrike" cap="none" baseline="0" dirty="0">
              <a:solidFill>
                <a:schemeClr val="tx2"/>
              </a:solidFill>
              <a:latin typeface="Cambria"/>
              <a:ea typeface="Cambria"/>
              <a:cs typeface="Cambria"/>
              <a:sym typeface="Cambria"/>
            </a:endParaRPr>
          </a:p>
        </p:txBody>
      </p:sp>
      <p:sp>
        <p:nvSpPr>
          <p:cNvPr id="5" name="TextBox 4"/>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515"/>
        <p:cNvGrpSpPr/>
        <p:nvPr/>
      </p:nvGrpSpPr>
      <p:grpSpPr>
        <a:xfrm>
          <a:off x="0" y="0"/>
          <a:ext cx="0" cy="0"/>
          <a:chOff x="0" y="0"/>
          <a:chExt cx="0" cy="0"/>
        </a:xfrm>
      </p:grpSpPr>
      <p:pic>
        <p:nvPicPr>
          <p:cNvPr id="516" name="Shape 516"/>
          <p:cNvPicPr preferRelativeResize="0"/>
          <p:nvPr/>
        </p:nvPicPr>
        <p:blipFill rotWithShape="1">
          <a:blip r:embed="rId3">
            <a:alphaModFix/>
          </a:blip>
          <a:srcRect t="31181"/>
          <a:stretch/>
        </p:blipFill>
        <p:spPr>
          <a:xfrm>
            <a:off x="4114800" y="1616755"/>
            <a:ext cx="4735500" cy="3343500"/>
          </a:xfrm>
          <a:prstGeom prst="rect">
            <a:avLst/>
          </a:prstGeom>
          <a:noFill/>
          <a:ln w="38100">
            <a:solidFill>
              <a:schemeClr val="bg2"/>
            </a:solidFill>
          </a:ln>
        </p:spPr>
      </p:pic>
      <p:pic>
        <p:nvPicPr>
          <p:cNvPr id="517" name="Shape 517"/>
          <p:cNvPicPr preferRelativeResize="0"/>
          <p:nvPr/>
        </p:nvPicPr>
        <p:blipFill rotWithShape="1">
          <a:blip r:embed="rId4">
            <a:alphaModFix/>
          </a:blip>
          <a:srcRect/>
          <a:stretch/>
        </p:blipFill>
        <p:spPr>
          <a:xfrm>
            <a:off x="225337" y="1616755"/>
            <a:ext cx="3470400" cy="2894700"/>
          </a:xfrm>
          <a:prstGeom prst="rect">
            <a:avLst/>
          </a:prstGeom>
          <a:noFill/>
          <a:ln w="38100">
            <a:solidFill>
              <a:schemeClr val="bg2"/>
            </a:solidFill>
          </a:ln>
        </p:spPr>
      </p:pic>
      <p:sp>
        <p:nvSpPr>
          <p:cNvPr id="518" name="Shape 518"/>
          <p:cNvSpPr txBox="1"/>
          <p:nvPr/>
        </p:nvSpPr>
        <p:spPr>
          <a:xfrm>
            <a:off x="215041" y="4688284"/>
            <a:ext cx="3594960" cy="1816799"/>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b="0" i="0" u="none" strike="noStrike" cap="none" baseline="0" dirty="0">
                <a:solidFill>
                  <a:schemeClr val="tx2"/>
                </a:solidFill>
                <a:latin typeface="Cambria"/>
                <a:ea typeface="Cambria"/>
                <a:cs typeface="Cambria"/>
                <a:sym typeface="Cambria"/>
              </a:rPr>
              <a:t>“Ladder Spacer” Bracing System </a:t>
            </a:r>
          </a:p>
          <a:p>
            <a:pPr marL="0" marR="0" lvl="0" indent="0" algn="l" rtl="0">
              <a:spcBef>
                <a:spcPts val="0"/>
              </a:spcBef>
              <a:buNone/>
            </a:pPr>
            <a:r>
              <a:rPr lang="en-US" dirty="0">
                <a:solidFill>
                  <a:schemeClr val="tx2"/>
                </a:solidFill>
                <a:latin typeface="Cambria"/>
                <a:ea typeface="Cambria"/>
                <a:cs typeface="Cambria"/>
                <a:sym typeface="Cambria"/>
              </a:rPr>
              <a:t>(Substitute for X-Brace) </a:t>
            </a:r>
          </a:p>
          <a:p>
            <a:pPr marL="0" marR="0" lvl="0" indent="0" algn="l" rtl="0">
              <a:spcBef>
                <a:spcPts val="0"/>
              </a:spcBef>
              <a:buNone/>
            </a:pPr>
            <a:r>
              <a:rPr lang="en-US" b="0" i="0" u="none" strike="noStrike" cap="none" baseline="0" dirty="0">
                <a:solidFill>
                  <a:schemeClr val="tx2"/>
                </a:solidFill>
                <a:latin typeface="Cambria"/>
                <a:ea typeface="Cambria"/>
                <a:cs typeface="Cambria"/>
                <a:sym typeface="Cambria"/>
              </a:rPr>
              <a:t>“Clamped Cage Former” (Hoop/Crush Ring)</a:t>
            </a:r>
          </a:p>
          <a:p>
            <a:pPr marL="0" marR="0" lvl="0" indent="0" algn="l" rtl="0">
              <a:spcBef>
                <a:spcPts val="0"/>
              </a:spcBef>
              <a:buNone/>
            </a:pPr>
            <a:r>
              <a:rPr lang="en-US" b="0" i="0" u="none" strike="noStrike" cap="none" baseline="0" dirty="0">
                <a:solidFill>
                  <a:schemeClr val="tx2"/>
                </a:solidFill>
                <a:latin typeface="Cambria"/>
                <a:ea typeface="Cambria"/>
                <a:cs typeface="Cambria"/>
                <a:sym typeface="Cambria"/>
              </a:rPr>
              <a:t>Manufactured by </a:t>
            </a:r>
            <a:r>
              <a:rPr lang="en-US" b="0" i="0" u="none" strike="noStrike" cap="none" baseline="0" dirty="0" err="1">
                <a:solidFill>
                  <a:schemeClr val="tx2"/>
                </a:solidFill>
                <a:latin typeface="Cambria"/>
                <a:ea typeface="Cambria"/>
                <a:cs typeface="Cambria"/>
                <a:sym typeface="Cambria"/>
              </a:rPr>
              <a:t>Romtech</a:t>
            </a:r>
            <a:r>
              <a:rPr lang="en-US" b="0" i="0" u="none" strike="noStrike" cap="none" baseline="0" dirty="0">
                <a:solidFill>
                  <a:schemeClr val="tx2"/>
                </a:solidFill>
                <a:latin typeface="Cambria"/>
                <a:ea typeface="Cambria"/>
                <a:cs typeface="Cambria"/>
                <a:sym typeface="Cambria"/>
              </a:rPr>
              <a:t> (UK)</a:t>
            </a:r>
          </a:p>
        </p:txBody>
      </p:sp>
      <p:sp>
        <p:nvSpPr>
          <p:cNvPr id="520" name="Shape 520"/>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400" b="1" dirty="0">
                <a:solidFill>
                  <a:schemeClr val="tx1"/>
                </a:solidFill>
                <a:effectLst/>
              </a:rPr>
              <a:t>Fabricated Internal </a:t>
            </a:r>
            <a:r>
              <a:rPr lang="en-US" sz="4400" b="1" i="0" u="none" strike="noStrike" cap="none" baseline="0" dirty="0">
                <a:solidFill>
                  <a:schemeClr val="tx1"/>
                </a:solidFill>
                <a:effectLst/>
                <a:latin typeface="Cambria"/>
                <a:ea typeface="Cambria"/>
                <a:cs typeface="Cambria"/>
                <a:sym typeface="Cambria"/>
              </a:rPr>
              <a:t>Bracing</a:t>
            </a:r>
          </a:p>
        </p:txBody>
      </p:sp>
      <p:sp>
        <p:nvSpPr>
          <p:cNvPr id="521" name="Shape 521"/>
          <p:cNvSpPr txBox="1"/>
          <p:nvPr/>
        </p:nvSpPr>
        <p:spPr>
          <a:xfrm>
            <a:off x="4127157" y="5105399"/>
            <a:ext cx="4735500" cy="694199"/>
          </a:xfrm>
          <a:prstGeom prst="rect">
            <a:avLst/>
          </a:prstGeom>
          <a:noFill/>
          <a:ln>
            <a:noFill/>
          </a:ln>
        </p:spPr>
        <p:txBody>
          <a:bodyPr lIns="91425" tIns="91425" rIns="91425" bIns="91425" anchor="t" anchorCtr="0">
            <a:noAutofit/>
          </a:bodyPr>
          <a:lstStyle/>
          <a:p>
            <a:pPr>
              <a:spcBef>
                <a:spcPts val="0"/>
              </a:spcBef>
              <a:buNone/>
            </a:pPr>
            <a:r>
              <a:rPr lang="en-US" dirty="0">
                <a:solidFill>
                  <a:schemeClr val="tx2"/>
                </a:solidFill>
                <a:latin typeface="Cambria"/>
                <a:ea typeface="Cambria"/>
                <a:cs typeface="Cambria"/>
                <a:sym typeface="Cambria"/>
              </a:rPr>
              <a:t>Engineered Upending Operation is made Possible by combining  the Ladder Spacer that prevents Instability  with the Cage Former which accepts the rigging points </a:t>
            </a:r>
          </a:p>
        </p:txBody>
      </p:sp>
      <p:sp>
        <p:nvSpPr>
          <p:cNvPr id="522" name="Shape 522"/>
          <p:cNvSpPr txBox="1"/>
          <p:nvPr/>
        </p:nvSpPr>
        <p:spPr>
          <a:xfrm>
            <a:off x="609600" y="5715000"/>
            <a:ext cx="3810000" cy="533400"/>
          </a:xfrm>
          <a:prstGeom prst="rect">
            <a:avLst/>
          </a:prstGeom>
          <a:noFill/>
          <a:ln>
            <a:noFill/>
          </a:ln>
        </p:spPr>
        <p:txBody>
          <a:bodyPr lIns="91425" tIns="91425" rIns="91425" bIns="91425" anchor="t" anchorCtr="0">
            <a:noAutofit/>
          </a:bodyPr>
          <a:lstStyle/>
          <a:p>
            <a:pPr>
              <a:spcBef>
                <a:spcPts val="0"/>
              </a:spcBef>
              <a:buNone/>
            </a:pPr>
            <a:r>
              <a:rPr lang="en-US" b="1" dirty="0">
                <a:solidFill>
                  <a:schemeClr val="dk1"/>
                </a:solidFill>
                <a:latin typeface="Cambria"/>
                <a:ea typeface="Cambria"/>
                <a:cs typeface="Cambria"/>
                <a:sym typeface="Cambria"/>
              </a:rPr>
              <a:t>Not </a:t>
            </a:r>
            <a:r>
              <a:rPr lang="en-US" b="1" dirty="0" smtClean="0">
                <a:solidFill>
                  <a:schemeClr val="dk1"/>
                </a:solidFill>
                <a:latin typeface="Cambria"/>
                <a:ea typeface="Cambria"/>
                <a:cs typeface="Cambria"/>
                <a:sym typeface="Cambria"/>
              </a:rPr>
              <a:t>available </a:t>
            </a:r>
            <a:r>
              <a:rPr lang="en-US" b="1" dirty="0">
                <a:solidFill>
                  <a:schemeClr val="dk1"/>
                </a:solidFill>
                <a:latin typeface="Cambria"/>
                <a:ea typeface="Cambria"/>
                <a:cs typeface="Cambria"/>
                <a:sym typeface="Cambria"/>
              </a:rPr>
              <a:t>in the </a:t>
            </a:r>
            <a:r>
              <a:rPr lang="en-US" b="1" dirty="0" smtClean="0">
                <a:solidFill>
                  <a:schemeClr val="dk1"/>
                </a:solidFill>
                <a:latin typeface="Cambria"/>
                <a:ea typeface="Cambria"/>
                <a:cs typeface="Cambria"/>
                <a:sym typeface="Cambria"/>
              </a:rPr>
              <a:t>US</a:t>
            </a:r>
          </a:p>
          <a:p>
            <a:pPr>
              <a:spcBef>
                <a:spcPts val="0"/>
              </a:spcBef>
              <a:buNone/>
            </a:pPr>
            <a:endParaRPr lang="en-US" b="1" dirty="0" smtClean="0">
              <a:solidFill>
                <a:schemeClr val="dk1"/>
              </a:solidFill>
              <a:latin typeface="Cambria"/>
              <a:ea typeface="Cambria"/>
              <a:cs typeface="Cambria"/>
              <a:sym typeface="Cambria"/>
            </a:endParaRPr>
          </a:p>
          <a:p>
            <a:pPr>
              <a:spcBef>
                <a:spcPts val="0"/>
              </a:spcBef>
              <a:buNone/>
            </a:pPr>
            <a:r>
              <a:rPr lang="en-US" b="1" dirty="0" smtClean="0">
                <a:solidFill>
                  <a:schemeClr val="dk1"/>
                </a:solidFill>
                <a:latin typeface="Cambria"/>
                <a:ea typeface="Cambria"/>
                <a:cs typeface="Cambria"/>
                <a:sym typeface="Cambria"/>
              </a:rPr>
              <a:t>SALLC Currently researching applications  </a:t>
            </a:r>
            <a:endParaRPr lang="en-US" b="1" dirty="0">
              <a:solidFill>
                <a:schemeClr val="dk1"/>
              </a:solidFill>
              <a:latin typeface="Cambria"/>
              <a:ea typeface="Cambria"/>
              <a:cs typeface="Cambria"/>
              <a:sym typeface="Cambria"/>
            </a:endParaRPr>
          </a:p>
        </p:txBody>
      </p:sp>
      <p:sp>
        <p:nvSpPr>
          <p:cNvPr id="9" name="TextBox 8"/>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8"/>
                                        </p:tgtEl>
                                        <p:attrNameLst>
                                          <p:attrName>style.visibility</p:attrName>
                                        </p:attrNameLst>
                                      </p:cBhvr>
                                      <p:to>
                                        <p:strVal val="visible"/>
                                      </p:to>
                                    </p:set>
                                    <p:animEffect transition="in" filter="fade">
                                      <p:cBhvr>
                                        <p:cTn id="7" dur="1000"/>
                                        <p:tgtEl>
                                          <p:spTgt spid="5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6"/>
                                        </p:tgtEl>
                                        <p:attrNameLst>
                                          <p:attrName>style.visibility</p:attrName>
                                        </p:attrNameLst>
                                      </p:cBhvr>
                                      <p:to>
                                        <p:strVal val="visible"/>
                                      </p:to>
                                    </p:set>
                                    <p:animEffect transition="in" filter="fade">
                                      <p:cBhvr>
                                        <p:cTn id="12" dur="1000"/>
                                        <p:tgtEl>
                                          <p:spTgt spid="516"/>
                                        </p:tgtEl>
                                      </p:cBhvr>
                                    </p:animEffect>
                                  </p:childTnLst>
                                </p:cTn>
                              </p:par>
                              <p:par>
                                <p:cTn id="13" presetID="10" presetClass="entr" presetSubtype="0" fill="hold" nodeType="withEffect">
                                  <p:stCondLst>
                                    <p:cond delay="0"/>
                                  </p:stCondLst>
                                  <p:childTnLst>
                                    <p:set>
                                      <p:cBhvr>
                                        <p:cTn id="14" dur="1" fill="hold">
                                          <p:stCondLst>
                                            <p:cond delay="0"/>
                                          </p:stCondLst>
                                        </p:cTn>
                                        <p:tgtEl>
                                          <p:spTgt spid="521"/>
                                        </p:tgtEl>
                                        <p:attrNameLst>
                                          <p:attrName>style.visibility</p:attrName>
                                        </p:attrNameLst>
                                      </p:cBhvr>
                                      <p:to>
                                        <p:strVal val="visible"/>
                                      </p:to>
                                    </p:set>
                                    <p:animEffect transition="in" filter="fade">
                                      <p:cBhvr>
                                        <p:cTn id="15" dur="1000"/>
                                        <p:tgtEl>
                                          <p:spTgt spid="5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22"/>
                                        </p:tgtEl>
                                        <p:attrNameLst>
                                          <p:attrName>style.visibility</p:attrName>
                                        </p:attrNameLst>
                                      </p:cBhvr>
                                      <p:to>
                                        <p:strVal val="visible"/>
                                      </p:to>
                                    </p:set>
                                    <p:animEffect transition="in" filter="fade">
                                      <p:cBhvr>
                                        <p:cTn id="20" dur="1000"/>
                                        <p:tgtEl>
                                          <p:spTgt spid="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526"/>
        <p:cNvGrpSpPr/>
        <p:nvPr/>
      </p:nvGrpSpPr>
      <p:grpSpPr>
        <a:xfrm>
          <a:off x="0" y="0"/>
          <a:ext cx="0" cy="0"/>
          <a:chOff x="0" y="0"/>
          <a:chExt cx="0" cy="0"/>
        </a:xfrm>
      </p:grpSpPr>
      <p:pic>
        <p:nvPicPr>
          <p:cNvPr id="527" name="Shape 527"/>
          <p:cNvPicPr preferRelativeResize="0"/>
          <p:nvPr/>
        </p:nvPicPr>
        <p:blipFill rotWithShape="1">
          <a:blip r:embed="rId3">
            <a:alphaModFix/>
          </a:blip>
          <a:srcRect/>
          <a:stretch/>
        </p:blipFill>
        <p:spPr>
          <a:xfrm>
            <a:off x="666125" y="1510799"/>
            <a:ext cx="3448800" cy="4600499"/>
          </a:xfrm>
          <a:prstGeom prst="rect">
            <a:avLst/>
          </a:prstGeom>
          <a:noFill/>
          <a:ln w="38100" cap="flat" cmpd="sng">
            <a:solidFill>
              <a:schemeClr val="bg2"/>
            </a:solidFill>
            <a:prstDash val="solid"/>
            <a:round/>
            <a:headEnd type="none" w="med" len="med"/>
            <a:tailEnd type="none" w="med" len="med"/>
          </a:ln>
        </p:spPr>
      </p:pic>
      <p:sp>
        <p:nvSpPr>
          <p:cNvPr id="528" name="Shape 528"/>
          <p:cNvSpPr txBox="1"/>
          <p:nvPr/>
        </p:nvSpPr>
        <p:spPr>
          <a:xfrm>
            <a:off x="4495800" y="2633618"/>
            <a:ext cx="3352799" cy="1590764"/>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1800" b="0" i="0" u="none" strike="noStrike" cap="none" baseline="0" dirty="0">
                <a:solidFill>
                  <a:schemeClr val="dk1"/>
                </a:solidFill>
                <a:latin typeface="Cambria"/>
                <a:ea typeface="Cambria"/>
                <a:cs typeface="Cambria"/>
                <a:sym typeface="Cambria"/>
              </a:rPr>
              <a:t>Inadequate Rebar Bracing with </a:t>
            </a:r>
          </a:p>
          <a:p>
            <a:pPr marL="0" marR="0" lvl="0" indent="0" algn="l" rtl="0">
              <a:spcBef>
                <a:spcPts val="0"/>
              </a:spcBef>
              <a:buSzPct val="25000"/>
              <a:buNone/>
            </a:pPr>
            <a:r>
              <a:rPr lang="en-US" sz="1800" b="0" i="0" u="none" strike="noStrike" cap="none" baseline="0" dirty="0">
                <a:solidFill>
                  <a:schemeClr val="dk1"/>
                </a:solidFill>
                <a:latin typeface="Cambria"/>
                <a:ea typeface="Cambria"/>
                <a:cs typeface="Cambria"/>
                <a:sym typeface="Cambria"/>
              </a:rPr>
              <a:t>Supplemental Timber Bracing</a:t>
            </a:r>
          </a:p>
          <a:p>
            <a:pPr marL="0" marR="0" lvl="0" indent="0" algn="l" rtl="0">
              <a:spcBef>
                <a:spcPts val="0"/>
              </a:spcBef>
              <a:buNone/>
            </a:pPr>
            <a:endParaRPr sz="1800" b="0" i="0" u="none" strike="noStrike" cap="none" baseline="0" dirty="0">
              <a:solidFill>
                <a:schemeClr val="dk1"/>
              </a:solidFill>
              <a:latin typeface="Cambria"/>
              <a:ea typeface="Cambria"/>
              <a:cs typeface="Cambria"/>
              <a:sym typeface="Cambria"/>
            </a:endParaRPr>
          </a:p>
          <a:p>
            <a:pPr marL="0" marR="0" lvl="0" indent="0" algn="l" rtl="0">
              <a:spcBef>
                <a:spcPts val="0"/>
              </a:spcBef>
              <a:buSzPct val="25000"/>
              <a:buNone/>
            </a:pPr>
            <a:r>
              <a:rPr lang="en-US" sz="1800" b="0" i="0" u="none" strike="noStrike" cap="none" baseline="0" dirty="0">
                <a:solidFill>
                  <a:schemeClr val="dk1"/>
                </a:solidFill>
                <a:latin typeface="Cambria"/>
                <a:ea typeface="Cambria"/>
                <a:cs typeface="Cambria"/>
                <a:sym typeface="Cambria"/>
              </a:rPr>
              <a:t>Not Recommended!</a:t>
            </a:r>
          </a:p>
        </p:txBody>
      </p:sp>
      <p:sp>
        <p:nvSpPr>
          <p:cNvPr id="529" name="Shape 529"/>
          <p:cNvSpPr txBox="1"/>
          <p:nvPr/>
        </p:nvSpPr>
        <p:spPr>
          <a:xfrm>
            <a:off x="666125" y="6111250"/>
            <a:ext cx="3448674" cy="3810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baseline="0" dirty="0">
                <a:solidFill>
                  <a:schemeClr val="tx2"/>
                </a:solidFill>
                <a:latin typeface="Cambria"/>
                <a:ea typeface="Cambria"/>
                <a:cs typeface="Cambria"/>
                <a:sym typeface="Cambria"/>
              </a:rPr>
              <a:t>Anonymous Contractor</a:t>
            </a:r>
          </a:p>
        </p:txBody>
      </p:sp>
      <p:sp>
        <p:nvSpPr>
          <p:cNvPr id="531" name="Shape 531"/>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400" b="1" dirty="0">
                <a:solidFill>
                  <a:schemeClr val="tx1"/>
                </a:solidFill>
                <a:effectLst/>
                <a:latin typeface="Cambria" panose="02040503050406030204" pitchFamily="18" charset="0"/>
              </a:rPr>
              <a:t>Internal </a:t>
            </a:r>
            <a:r>
              <a:rPr lang="en-US" sz="4400" b="1" i="0" u="none" strike="noStrike" cap="none" baseline="0" dirty="0">
                <a:solidFill>
                  <a:schemeClr val="tx1"/>
                </a:solidFill>
                <a:effectLst/>
                <a:latin typeface="Cambria" panose="02040503050406030204" pitchFamily="18" charset="0"/>
                <a:ea typeface="Cambria"/>
                <a:cs typeface="Cambria"/>
                <a:sym typeface="Cambria"/>
              </a:rPr>
              <a:t>Bracing Technique</a:t>
            </a:r>
          </a:p>
        </p:txBody>
      </p:sp>
      <p:sp>
        <p:nvSpPr>
          <p:cNvPr id="7" name="TextBox 6"/>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8"/>
                                        </p:tgtEl>
                                        <p:attrNameLst>
                                          <p:attrName>style.visibility</p:attrName>
                                        </p:attrNameLst>
                                      </p:cBhvr>
                                      <p:to>
                                        <p:strVal val="visible"/>
                                      </p:to>
                                    </p:set>
                                    <p:animEffect transition="in" filter="fade">
                                      <p:cBhvr>
                                        <p:cTn id="7" dur="1000"/>
                                        <p:tgtEl>
                                          <p:spTgt spid="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535"/>
        <p:cNvGrpSpPr/>
        <p:nvPr/>
      </p:nvGrpSpPr>
      <p:grpSpPr>
        <a:xfrm>
          <a:off x="0" y="0"/>
          <a:ext cx="0" cy="0"/>
          <a:chOff x="0" y="0"/>
          <a:chExt cx="0" cy="0"/>
        </a:xfrm>
      </p:grpSpPr>
      <p:sp>
        <p:nvSpPr>
          <p:cNvPr id="536" name="Shape 53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Properly Braced Shaft </a:t>
            </a:r>
          </a:p>
          <a:p>
            <a:pPr marL="0" marR="0" lvl="0" indent="0" algn="ctr" rtl="0">
              <a:spcBef>
                <a:spcPts val="0"/>
              </a:spcBef>
              <a:buClr>
                <a:schemeClr val="dk2"/>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Upending Process</a:t>
            </a:r>
          </a:p>
        </p:txBody>
      </p:sp>
      <p:pic>
        <p:nvPicPr>
          <p:cNvPr id="537" name="Shape 537"/>
          <p:cNvPicPr preferRelativeResize="0">
            <a:picLocks noGrp="1"/>
          </p:cNvPicPr>
          <p:nvPr>
            <p:ph sz="half" idx="2"/>
          </p:nvPr>
        </p:nvPicPr>
        <p:blipFill rotWithShape="1">
          <a:blip r:embed="rId3">
            <a:alphaModFix/>
          </a:blip>
          <a:stretch/>
        </p:blipFill>
        <p:spPr>
          <a:xfrm>
            <a:off x="4648200" y="2209800"/>
            <a:ext cx="3962400" cy="3048000"/>
          </a:xfrm>
          <a:prstGeom prst="rect">
            <a:avLst/>
          </a:prstGeom>
          <a:noFill/>
          <a:ln w="38100" cap="flat" cmpd="sng">
            <a:solidFill>
              <a:schemeClr val="bg2"/>
            </a:solidFill>
            <a:prstDash val="solid"/>
            <a:round/>
            <a:headEnd type="none" w="med" len="med"/>
            <a:tailEnd type="none" w="med" len="med"/>
          </a:ln>
        </p:spPr>
      </p:pic>
      <p:pic>
        <p:nvPicPr>
          <p:cNvPr id="538" name="Shape 538"/>
          <p:cNvPicPr preferRelativeResize="0">
            <a:picLocks noGrp="1"/>
          </p:cNvPicPr>
          <p:nvPr>
            <p:ph sz="quarter" idx="13"/>
          </p:nvPr>
        </p:nvPicPr>
        <p:blipFill rotWithShape="1">
          <a:blip r:embed="rId4">
            <a:alphaModFix/>
          </a:blip>
          <a:stretch/>
        </p:blipFill>
        <p:spPr>
          <a:xfrm>
            <a:off x="381000" y="2209800"/>
            <a:ext cx="4041775" cy="3033969"/>
          </a:xfrm>
          <a:prstGeom prst="rect">
            <a:avLst/>
          </a:prstGeom>
          <a:noFill/>
          <a:ln w="38100" cap="flat" cmpd="sng">
            <a:solidFill>
              <a:schemeClr val="bg2"/>
            </a:solidFill>
            <a:prstDash val="solid"/>
            <a:round/>
            <a:headEnd type="none" w="med" len="med"/>
            <a:tailEnd type="none" w="med" len="med"/>
          </a:ln>
        </p:spPr>
      </p:pic>
      <p:sp>
        <p:nvSpPr>
          <p:cNvPr id="6" name="TextBox 5"/>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8"/>
                                        </p:tgtEl>
                                        <p:attrNameLst>
                                          <p:attrName>style.visibility</p:attrName>
                                        </p:attrNameLst>
                                      </p:cBhvr>
                                      <p:to>
                                        <p:strVal val="visible"/>
                                      </p:to>
                                    </p:set>
                                    <p:animEffect transition="in" filter="fade">
                                      <p:cBhvr>
                                        <p:cTn id="7" dur="1000"/>
                                        <p:tgtEl>
                                          <p:spTgt spid="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543"/>
        <p:cNvGrpSpPr/>
        <p:nvPr/>
      </p:nvGrpSpPr>
      <p:grpSpPr>
        <a:xfrm>
          <a:off x="0" y="0"/>
          <a:ext cx="0" cy="0"/>
          <a:chOff x="0" y="0"/>
          <a:chExt cx="0" cy="0"/>
        </a:xfrm>
      </p:grpSpPr>
      <p:pic>
        <p:nvPicPr>
          <p:cNvPr id="544" name="Shape 544"/>
          <p:cNvPicPr preferRelativeResize="0">
            <a:picLocks noGrp="1"/>
          </p:cNvPicPr>
          <p:nvPr>
            <p:ph idx="1"/>
          </p:nvPr>
        </p:nvPicPr>
        <p:blipFill rotWithShape="1">
          <a:blip r:embed="rId3">
            <a:alphaModFix/>
          </a:blip>
          <a:srcRect/>
          <a:stretch/>
        </p:blipFill>
        <p:spPr>
          <a:xfrm>
            <a:off x="4640" y="-3900"/>
            <a:ext cx="9144000" cy="6861900"/>
          </a:xfrm>
          <a:prstGeom prst="rect">
            <a:avLst/>
          </a:prstGeom>
          <a:noFill/>
          <a:ln>
            <a:noFill/>
          </a:ln>
        </p:spPr>
      </p:pic>
      <p:pic>
        <p:nvPicPr>
          <p:cNvPr id="545" name="Shape 545"/>
          <p:cNvPicPr preferRelativeResize="0"/>
          <p:nvPr/>
        </p:nvPicPr>
        <p:blipFill rotWithShape="1">
          <a:blip r:embed="rId4">
            <a:alphaModFix/>
          </a:blip>
          <a:srcRect/>
          <a:stretch/>
        </p:blipFill>
        <p:spPr>
          <a:xfrm>
            <a:off x="-7200" y="-11100"/>
            <a:ext cx="9151200" cy="6869100"/>
          </a:xfrm>
          <a:prstGeom prst="rect">
            <a:avLst/>
          </a:prstGeom>
          <a:noFill/>
          <a:ln>
            <a:noFill/>
          </a:ln>
        </p:spPr>
      </p:pic>
      <p:pic>
        <p:nvPicPr>
          <p:cNvPr id="546" name="Shape 546"/>
          <p:cNvPicPr preferRelativeResize="0"/>
          <p:nvPr/>
        </p:nvPicPr>
        <p:blipFill rotWithShape="1">
          <a:blip r:embed="rId5">
            <a:alphaModFix/>
          </a:blip>
          <a:srcRect/>
          <a:stretch/>
        </p:blipFill>
        <p:spPr>
          <a:xfrm>
            <a:off x="0" y="27546"/>
            <a:ext cx="9151200" cy="6861300"/>
          </a:xfrm>
          <a:prstGeom prst="rect">
            <a:avLst/>
          </a:prstGeom>
          <a:noFill/>
          <a:ln>
            <a:noFill/>
          </a:ln>
        </p:spPr>
      </p:pic>
      <p:pic>
        <p:nvPicPr>
          <p:cNvPr id="547" name="Shape 547"/>
          <p:cNvPicPr preferRelativeResize="0"/>
          <p:nvPr/>
        </p:nvPicPr>
        <p:blipFill rotWithShape="1">
          <a:blip r:embed="rId6">
            <a:alphaModFix/>
          </a:blip>
          <a:srcRect/>
          <a:stretch/>
        </p:blipFill>
        <p:spPr>
          <a:xfrm>
            <a:off x="0" y="0"/>
            <a:ext cx="9151200" cy="7075799"/>
          </a:xfrm>
          <a:prstGeom prst="rect">
            <a:avLst/>
          </a:prstGeom>
          <a:noFill/>
          <a:ln>
            <a:noFill/>
          </a:ln>
        </p:spPr>
      </p:pic>
      <p:sp>
        <p:nvSpPr>
          <p:cNvPr id="2" name="Rectangle 1"/>
          <p:cNvSpPr/>
          <p:nvPr/>
        </p:nvSpPr>
        <p:spPr>
          <a:xfrm rot="3881882">
            <a:off x="3045944" y="3783491"/>
            <a:ext cx="989730" cy="1938992"/>
          </a:xfrm>
          <a:prstGeom prst="rect">
            <a:avLst/>
          </a:prstGeom>
          <a:noFill/>
        </p:spPr>
        <p:txBody>
          <a:bodyPr wrap="square" lIns="91440" tIns="45720" rIns="91440" bIns="45720">
            <a:spAutoFit/>
          </a:bodyPr>
          <a:lstStyle/>
          <a:p>
            <a:pPr algn="ctr"/>
            <a:r>
              <a:rPr lang="en-US" sz="12000" b="1" cap="none" spc="0" dirty="0" smtClean="0">
                <a:ln w="76200">
                  <a:solidFill>
                    <a:srgbClr val="FF0000"/>
                  </a:solidFill>
                  <a:prstDash val="solid"/>
                  <a:miter lim="800000"/>
                </a:ln>
                <a:noFill/>
                <a:effectLst>
                  <a:outerShdw blurRad="25500" dist="23000" dir="7020000" algn="tl">
                    <a:srgbClr val="000000">
                      <a:alpha val="50000"/>
                    </a:srgbClr>
                  </a:outerShdw>
                </a:effectLst>
              </a:rPr>
              <a:t>T</a:t>
            </a:r>
            <a:endParaRPr lang="en-US" sz="12000" b="1" cap="none" spc="0" dirty="0">
              <a:ln w="76200">
                <a:solidFill>
                  <a:srgbClr val="FF0000"/>
                </a:solidFill>
                <a:prstDash val="solid"/>
                <a:miter lim="800000"/>
              </a:ln>
              <a:noFill/>
              <a:effectLst>
                <a:outerShdw blurRad="25500" dist="23000" dir="7020000" algn="tl">
                  <a:srgbClr val="000000">
                    <a:alpha val="50000"/>
                  </a:srgbClr>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0" y="0"/>
            <a:ext cx="9144000" cy="1600200"/>
          </a:xfrm>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DANGER HERE</a:t>
            </a:r>
          </a:p>
        </p:txBody>
      </p:sp>
      <p:pic>
        <p:nvPicPr>
          <p:cNvPr id="136" name="Shape 136"/>
          <p:cNvPicPr preferRelativeResize="0">
            <a:picLocks noGrp="1"/>
          </p:cNvPicPr>
          <p:nvPr>
            <p:ph sz="quarter" idx="13"/>
          </p:nvPr>
        </p:nvPicPr>
        <p:blipFill rotWithShape="1">
          <a:blip r:embed="rId3">
            <a:alphaModFix/>
          </a:blip>
          <a:stretch/>
        </p:blipFill>
        <p:spPr>
          <a:xfrm>
            <a:off x="457200" y="1447800"/>
            <a:ext cx="3124200" cy="4876800"/>
          </a:xfrm>
          <a:prstGeom prst="rect">
            <a:avLst/>
          </a:prstGeom>
          <a:noFill/>
          <a:ln w="38100" cap="flat" cmpd="sng">
            <a:solidFill>
              <a:schemeClr val="bg2"/>
            </a:solidFill>
            <a:prstDash val="solid"/>
            <a:round/>
            <a:headEnd type="none" w="med" len="med"/>
            <a:tailEnd type="none" w="med" len="med"/>
          </a:ln>
        </p:spPr>
      </p:pic>
      <p:pic>
        <p:nvPicPr>
          <p:cNvPr id="138" name="Shape 138"/>
          <p:cNvPicPr preferRelativeResize="0">
            <a:picLocks noGrp="1"/>
          </p:cNvPicPr>
          <p:nvPr>
            <p:ph sz="quarter" idx="14"/>
          </p:nvPr>
        </p:nvPicPr>
        <p:blipFill rotWithShape="1">
          <a:blip r:embed="rId4">
            <a:alphaModFix/>
          </a:blip>
          <a:stretch/>
        </p:blipFill>
        <p:spPr>
          <a:xfrm>
            <a:off x="3886200" y="2057400"/>
            <a:ext cx="4800600" cy="3581400"/>
          </a:xfrm>
          <a:prstGeom prst="rect">
            <a:avLst/>
          </a:prstGeom>
          <a:noFill/>
          <a:ln w="38100" cap="flat" cmpd="sng">
            <a:solidFill>
              <a:schemeClr val="bg2"/>
            </a:solidFill>
            <a:prstDash val="solid"/>
            <a:miter/>
            <a:headEnd type="none" w="med" len="med"/>
            <a:tailEnd type="none" w="med" len="med"/>
          </a:ln>
        </p:spPr>
      </p:pic>
      <p:sp>
        <p:nvSpPr>
          <p:cNvPr id="8" name="TextBox 7"/>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551"/>
        <p:cNvGrpSpPr/>
        <p:nvPr/>
      </p:nvGrpSpPr>
      <p:grpSpPr>
        <a:xfrm>
          <a:off x="0" y="0"/>
          <a:ext cx="0" cy="0"/>
          <a:chOff x="0" y="0"/>
          <a:chExt cx="0" cy="0"/>
        </a:xfrm>
      </p:grpSpPr>
      <p:pic>
        <p:nvPicPr>
          <p:cNvPr id="2" name="IMG_0726.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68958" y="76200"/>
            <a:ext cx="3606085" cy="6400800"/>
          </a:xfrm>
          <a:prstGeom prst="rect">
            <a:avLst/>
          </a:prstGeom>
          <a:ln w="38100">
            <a:solidFill>
              <a:schemeClr val="bg2"/>
            </a:solidFill>
          </a:ln>
        </p:spPr>
      </p:pic>
      <p:sp>
        <p:nvSpPr>
          <p:cNvPr id="3" name="TextBox 2"/>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557"/>
        <p:cNvGrpSpPr/>
        <p:nvPr/>
      </p:nvGrpSpPr>
      <p:grpSpPr>
        <a:xfrm>
          <a:off x="0" y="0"/>
          <a:ext cx="0" cy="0"/>
          <a:chOff x="0" y="0"/>
          <a:chExt cx="0" cy="0"/>
        </a:xfrm>
      </p:grpSpPr>
      <p:sp>
        <p:nvSpPr>
          <p:cNvPr id="558" name="Shape 558"/>
          <p:cNvSpPr txBox="1">
            <a:spLocks noGrp="1"/>
          </p:cNvSpPr>
          <p:nvPr>
            <p:ph type="title"/>
          </p:nvPr>
        </p:nvSpPr>
        <p:spPr>
          <a:xfrm>
            <a:off x="381000" y="533400"/>
            <a:ext cx="8229600" cy="1600200"/>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i="0" u="none" strike="noStrike" cap="none" baseline="0" dirty="0" smtClean="0">
                <a:solidFill>
                  <a:schemeClr val="tx1"/>
                </a:solidFill>
                <a:effectLst/>
                <a:latin typeface="Cambria"/>
                <a:ea typeface="Cambria"/>
                <a:cs typeface="Cambria"/>
                <a:sym typeface="Cambria"/>
              </a:rPr>
              <a:t>Current Trends in the Field etc.</a:t>
            </a:r>
            <a:endParaRPr lang="en-US" sz="4400" b="1" i="0" u="none" strike="noStrike" cap="none" baseline="0" dirty="0">
              <a:solidFill>
                <a:schemeClr val="tx1"/>
              </a:solidFill>
              <a:effectLst/>
              <a:latin typeface="Cambria"/>
              <a:ea typeface="Cambria"/>
              <a:cs typeface="Cambria"/>
              <a:sym typeface="Cambria"/>
            </a:endParaRPr>
          </a:p>
        </p:txBody>
      </p:sp>
      <p:sp>
        <p:nvSpPr>
          <p:cNvPr id="559" name="Shape 559"/>
          <p:cNvSpPr txBox="1">
            <a:spLocks noGrp="1"/>
          </p:cNvSpPr>
          <p:nvPr>
            <p:ph idx="1"/>
          </p:nvPr>
        </p:nvSpPr>
        <p:spPr>
          <a:xfrm>
            <a:off x="609600" y="1981200"/>
            <a:ext cx="5638800" cy="3048000"/>
          </a:xfrm>
          <a:prstGeom prst="rect">
            <a:avLst/>
          </a:prstGeom>
          <a:noFill/>
          <a:ln>
            <a:noFill/>
          </a:ln>
        </p:spPr>
        <p:txBody>
          <a:bodyPr lIns="91425" tIns="45700" rIns="91425" bIns="45700" anchor="t" anchorCtr="0">
            <a:noAutofit/>
          </a:bodyPr>
          <a:lstStyle/>
          <a:p>
            <a:pPr marL="342900" marR="0" lvl="0" indent="-228600" algn="l" rtl="0">
              <a:spcBef>
                <a:spcPts val="0"/>
              </a:spcBef>
              <a:buClr>
                <a:schemeClr val="tx2"/>
              </a:buClr>
              <a:buSzPct val="100000"/>
              <a:buFont typeface="Cambria"/>
              <a:buChar char="•"/>
            </a:pPr>
            <a:r>
              <a:rPr lang="en-US" sz="2200" dirty="0" smtClean="0">
                <a:solidFill>
                  <a:schemeClr val="tx2"/>
                </a:solidFill>
                <a:latin typeface="Cambria"/>
                <a:ea typeface="Cambria"/>
                <a:cs typeface="Cambria"/>
                <a:sym typeface="Cambria"/>
              </a:rPr>
              <a:t>Erecting Longer and Longer Cages </a:t>
            </a:r>
          </a:p>
          <a:p>
            <a:pPr lvl="1" indent="-228600">
              <a:spcBef>
                <a:spcPts val="0"/>
              </a:spcBef>
              <a:buClr>
                <a:schemeClr val="tx2"/>
              </a:buClr>
              <a:buSzPct val="100000"/>
              <a:buFont typeface="Cambria"/>
              <a:buChar char="•"/>
            </a:pPr>
            <a:r>
              <a:rPr lang="en-US" sz="1400" dirty="0" smtClean="0">
                <a:solidFill>
                  <a:schemeClr val="tx2"/>
                </a:solidFill>
                <a:latin typeface="Cambria"/>
                <a:ea typeface="Cambria"/>
                <a:cs typeface="Cambria"/>
                <a:sym typeface="Cambria"/>
              </a:rPr>
              <a:t>Determination </a:t>
            </a:r>
            <a:r>
              <a:rPr lang="en-US" sz="1400" dirty="0">
                <a:solidFill>
                  <a:schemeClr val="tx2"/>
                </a:solidFill>
                <a:latin typeface="Cambria"/>
                <a:ea typeface="Cambria"/>
                <a:cs typeface="Cambria"/>
                <a:sym typeface="Cambria"/>
              </a:rPr>
              <a:t>of When to Splice &amp; When Not to Splice</a:t>
            </a:r>
          </a:p>
          <a:p>
            <a:pPr marL="342900" marR="0" lvl="0" indent="-228600" algn="l" rtl="0">
              <a:spcBef>
                <a:spcPts val="440"/>
              </a:spcBef>
              <a:buClr>
                <a:schemeClr val="tx2"/>
              </a:buClr>
              <a:buSzPct val="100000"/>
              <a:buFont typeface="Cambria"/>
              <a:buChar char="•"/>
            </a:pPr>
            <a:r>
              <a:rPr lang="en-US" sz="2200" b="0" i="0" u="none" strike="noStrike" cap="none" baseline="0" dirty="0" smtClean="0">
                <a:solidFill>
                  <a:schemeClr val="tx2"/>
                </a:solidFill>
                <a:latin typeface="Cambria"/>
                <a:ea typeface="Cambria"/>
                <a:cs typeface="Cambria"/>
                <a:sym typeface="Cambria"/>
              </a:rPr>
              <a:t>Lifting Ring, </a:t>
            </a:r>
            <a:r>
              <a:rPr lang="en-US" sz="2200" b="0" i="0" u="none" strike="noStrike" cap="none" baseline="0" dirty="0">
                <a:solidFill>
                  <a:schemeClr val="tx2"/>
                </a:solidFill>
                <a:latin typeface="Cambria"/>
                <a:ea typeface="Cambria"/>
                <a:cs typeface="Cambria"/>
                <a:sym typeface="Cambria"/>
              </a:rPr>
              <a:t>Frames </a:t>
            </a:r>
            <a:r>
              <a:rPr lang="en-US" sz="2200" b="0" i="0" u="none" strike="noStrike" cap="none" baseline="0" dirty="0" smtClean="0">
                <a:solidFill>
                  <a:schemeClr val="tx2"/>
                </a:solidFill>
                <a:latin typeface="Cambria"/>
                <a:ea typeface="Cambria"/>
                <a:cs typeface="Cambria"/>
                <a:sym typeface="Cambria"/>
              </a:rPr>
              <a:t>/ Collars</a:t>
            </a:r>
          </a:p>
          <a:p>
            <a:pPr lvl="1" indent="-228600">
              <a:spcBef>
                <a:spcPts val="440"/>
              </a:spcBef>
              <a:buClr>
                <a:schemeClr val="tx2"/>
              </a:buClr>
              <a:buSzPct val="100000"/>
              <a:buFont typeface="Cambria"/>
              <a:buChar char="•"/>
            </a:pPr>
            <a:r>
              <a:rPr lang="en-US" sz="1400" dirty="0" smtClean="0">
                <a:solidFill>
                  <a:schemeClr val="tx2"/>
                </a:solidFill>
                <a:latin typeface="Cambria"/>
                <a:ea typeface="Cambria"/>
                <a:cs typeface="Cambria"/>
                <a:sym typeface="Cambria"/>
              </a:rPr>
              <a:t>In Lieu of Pick-up Bars</a:t>
            </a:r>
            <a:endParaRPr lang="en-US" sz="1400" b="0" i="0" u="none" strike="noStrike" cap="none" baseline="0" dirty="0" smtClean="0">
              <a:solidFill>
                <a:schemeClr val="tx2"/>
              </a:solidFill>
              <a:latin typeface="Cambria"/>
              <a:ea typeface="Cambria"/>
              <a:cs typeface="Cambria"/>
              <a:sym typeface="Cambria"/>
            </a:endParaRPr>
          </a:p>
          <a:p>
            <a:pPr marL="342900" marR="0" lvl="0" indent="-228600" algn="l" rtl="0">
              <a:spcBef>
                <a:spcPts val="440"/>
              </a:spcBef>
              <a:buClr>
                <a:schemeClr val="tx2"/>
              </a:buClr>
              <a:buSzPct val="100000"/>
              <a:buFont typeface="Cambria"/>
              <a:buChar char="•"/>
            </a:pPr>
            <a:r>
              <a:rPr lang="en-US" sz="2200" b="0" i="0" u="none" strike="noStrike" cap="none" baseline="0" dirty="0" smtClean="0">
                <a:solidFill>
                  <a:schemeClr val="tx2"/>
                </a:solidFill>
                <a:latin typeface="Cambria"/>
                <a:ea typeface="Cambria"/>
                <a:cs typeface="Cambria"/>
                <a:sym typeface="Cambria"/>
              </a:rPr>
              <a:t>U-Bolt Connections</a:t>
            </a:r>
          </a:p>
          <a:p>
            <a:pPr lvl="1" indent="-228600">
              <a:spcBef>
                <a:spcPts val="440"/>
              </a:spcBef>
              <a:buClr>
                <a:schemeClr val="tx2"/>
              </a:buClr>
              <a:buSzPct val="100000"/>
              <a:buFont typeface="Cambria"/>
              <a:buChar char="•"/>
            </a:pPr>
            <a:r>
              <a:rPr lang="en-US" sz="1400" dirty="0" smtClean="0">
                <a:solidFill>
                  <a:schemeClr val="tx2"/>
                </a:solidFill>
                <a:latin typeface="Cambria"/>
                <a:ea typeface="Cambria"/>
                <a:cs typeface="Cambria"/>
                <a:sym typeface="Cambria"/>
              </a:rPr>
              <a:t>Alternate to Tie Wire Connections</a:t>
            </a:r>
            <a:endParaRPr lang="en-US" sz="1400" b="0" i="0" u="none" strike="noStrike" cap="none" baseline="0" dirty="0">
              <a:solidFill>
                <a:schemeClr val="tx2"/>
              </a:solidFill>
              <a:latin typeface="Cambria"/>
              <a:ea typeface="Cambria"/>
              <a:cs typeface="Cambria"/>
              <a:sym typeface="Cambria"/>
            </a:endParaRPr>
          </a:p>
          <a:p>
            <a:pPr marL="342900" marR="0" lvl="0" indent="-228600" algn="l" rtl="0">
              <a:spcBef>
                <a:spcPts val="440"/>
              </a:spcBef>
              <a:buClr>
                <a:schemeClr val="tx2"/>
              </a:buClr>
              <a:buSzPct val="100000"/>
              <a:buFont typeface="Cambria"/>
              <a:buChar char="•"/>
            </a:pPr>
            <a:r>
              <a:rPr lang="en-US" sz="2200" b="0" i="0" u="none" strike="noStrike" cap="none" baseline="0" dirty="0">
                <a:solidFill>
                  <a:schemeClr val="tx2"/>
                </a:solidFill>
                <a:latin typeface="Cambria"/>
                <a:ea typeface="Cambria"/>
                <a:cs typeface="Cambria"/>
                <a:sym typeface="Cambria"/>
              </a:rPr>
              <a:t>Temporary Supports for Splicing</a:t>
            </a:r>
          </a:p>
          <a:p>
            <a:pPr marL="342900" marR="0" lvl="0" indent="-228600" algn="l" rtl="0">
              <a:spcBef>
                <a:spcPts val="440"/>
              </a:spcBef>
              <a:buClr>
                <a:schemeClr val="tx2"/>
              </a:buClr>
              <a:buSzPct val="100000"/>
              <a:buFont typeface="Cambria"/>
              <a:buChar char="•"/>
            </a:pPr>
            <a:r>
              <a:rPr lang="en-US" sz="2200" b="0" i="0" u="none" strike="noStrike" cap="none" baseline="0" dirty="0" smtClean="0">
                <a:solidFill>
                  <a:schemeClr val="tx2"/>
                </a:solidFill>
                <a:latin typeface="Cambria"/>
                <a:ea typeface="Cambria"/>
                <a:cs typeface="Cambria"/>
                <a:sym typeface="Cambria"/>
              </a:rPr>
              <a:t>Dealing </a:t>
            </a:r>
            <a:r>
              <a:rPr lang="en-US" sz="2200" dirty="0" smtClean="0">
                <a:solidFill>
                  <a:schemeClr val="tx2"/>
                </a:solidFill>
                <a:latin typeface="Cambria"/>
                <a:ea typeface="Cambria"/>
                <a:cs typeface="Cambria"/>
                <a:sym typeface="Cambria"/>
              </a:rPr>
              <a:t>with </a:t>
            </a:r>
            <a:r>
              <a:rPr lang="en-US" sz="2200" b="0" i="0" u="none" strike="noStrike" cap="none" baseline="0" dirty="0" smtClean="0">
                <a:solidFill>
                  <a:schemeClr val="tx2"/>
                </a:solidFill>
                <a:latin typeface="Cambria"/>
                <a:ea typeface="Cambria"/>
                <a:cs typeface="Cambria"/>
                <a:sym typeface="Cambria"/>
              </a:rPr>
              <a:t>Embeds </a:t>
            </a:r>
            <a:r>
              <a:rPr lang="en-US" sz="2200" b="0" i="0" u="none" strike="noStrike" cap="none" baseline="0" dirty="0">
                <a:solidFill>
                  <a:schemeClr val="tx2"/>
                </a:solidFill>
                <a:latin typeface="Cambria"/>
                <a:ea typeface="Cambria"/>
                <a:cs typeface="Cambria"/>
                <a:sym typeface="Cambria"/>
              </a:rPr>
              <a:t>and Instrumentation</a:t>
            </a:r>
          </a:p>
          <a:p>
            <a:pPr marL="342900" marR="0" lvl="0" indent="-88900" algn="l" rtl="0">
              <a:spcBef>
                <a:spcPts val="440"/>
              </a:spcBef>
              <a:buClr>
                <a:schemeClr val="accent1"/>
              </a:buClr>
              <a:buFont typeface="Arial"/>
              <a:buNone/>
            </a:pPr>
            <a:endParaRPr sz="2200" b="0" i="0" u="none" strike="noStrike" cap="none" baseline="0" dirty="0">
              <a:solidFill>
                <a:schemeClr val="dk1"/>
              </a:solidFill>
              <a:latin typeface="Calibri"/>
              <a:ea typeface="Calibri"/>
              <a:cs typeface="Calibri"/>
              <a:sym typeface="Calibri"/>
            </a:endParaRPr>
          </a:p>
        </p:txBody>
      </p:sp>
      <p:sp>
        <p:nvSpPr>
          <p:cNvPr id="5" name="TextBox 4"/>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hape 580"/>
          <p:cNvSpPr txBox="1">
            <a:spLocks noGrp="1"/>
          </p:cNvSpPr>
          <p:nvPr>
            <p:ph type="title"/>
          </p:nvPr>
        </p:nvSpPr>
        <p:spPr>
          <a:xfrm>
            <a:off x="0" y="0"/>
            <a:ext cx="9144000" cy="1600200"/>
          </a:xfrm>
          <a:prstGeom prst="rect">
            <a:avLst/>
          </a:prstGeom>
        </p:spPr>
        <p:txBody>
          <a:bodyPr lIns="91425" tIns="91425" rIns="91425" bIns="91425" anchor="ctr" anchorCtr="0">
            <a:noAutofit/>
          </a:bodyPr>
          <a:lstStyle/>
          <a:p>
            <a:pPr>
              <a:spcBef>
                <a:spcPts val="0"/>
              </a:spcBef>
              <a:buNone/>
            </a:pPr>
            <a:r>
              <a:rPr lang="en-US" sz="4400" b="1" dirty="0" smtClean="0">
                <a:solidFill>
                  <a:schemeClr val="tx1"/>
                </a:solidFill>
                <a:effectLst/>
                <a:latin typeface="Cambria" panose="02040503050406030204" pitchFamily="18" charset="0"/>
              </a:rPr>
              <a:t>When and Where to Splice </a:t>
            </a:r>
            <a:endParaRPr lang="en-US" sz="4400" b="1" dirty="0">
              <a:solidFill>
                <a:schemeClr val="tx1"/>
              </a:solidFill>
              <a:effectLst/>
              <a:latin typeface="Cambria" panose="02040503050406030204" pitchFamily="18" charset="0"/>
            </a:endParaRPr>
          </a:p>
        </p:txBody>
      </p:sp>
      <p:pic>
        <p:nvPicPr>
          <p:cNvPr id="4" name="Picture 3"/>
          <p:cNvPicPr>
            <a:picLocks noChangeAspect="1"/>
          </p:cNvPicPr>
          <p:nvPr/>
        </p:nvPicPr>
        <p:blipFill>
          <a:blip r:embed="rId2"/>
          <a:stretch>
            <a:fillRect/>
          </a:stretch>
        </p:blipFill>
        <p:spPr>
          <a:xfrm>
            <a:off x="76200" y="1504949"/>
            <a:ext cx="8991600" cy="4591262"/>
          </a:xfrm>
          <a:prstGeom prst="rect">
            <a:avLst/>
          </a:prstGeom>
        </p:spPr>
      </p:pic>
      <p:sp>
        <p:nvSpPr>
          <p:cNvPr id="5" name="TextBox 4"/>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
        <p:nvSpPr>
          <p:cNvPr id="2" name="TextBox 1"/>
          <p:cNvSpPr txBox="1"/>
          <p:nvPr/>
        </p:nvSpPr>
        <p:spPr>
          <a:xfrm>
            <a:off x="838200" y="5942322"/>
            <a:ext cx="7162800" cy="307777"/>
          </a:xfrm>
          <a:prstGeom prst="rect">
            <a:avLst/>
          </a:prstGeom>
          <a:noFill/>
        </p:spPr>
        <p:txBody>
          <a:bodyPr wrap="square" rtlCol="0">
            <a:spAutoFit/>
          </a:bodyPr>
          <a:lstStyle/>
          <a:p>
            <a:r>
              <a:rPr lang="en-US" kern="1200" dirty="0">
                <a:solidFill>
                  <a:schemeClr val="tx2"/>
                </a:solidFill>
                <a:latin typeface="Cambria"/>
                <a:ea typeface="Cambria"/>
                <a:cs typeface="Cambria"/>
              </a:rPr>
              <a:t>Note: Often times weight of rebar cages is not equally distributed – Heavier near the top</a:t>
            </a:r>
          </a:p>
        </p:txBody>
      </p:sp>
    </p:spTree>
    <p:extLst>
      <p:ext uri="{BB962C8B-B14F-4D97-AF65-F5344CB8AC3E}">
        <p14:creationId xmlns:p14="http://schemas.microsoft.com/office/powerpoint/2010/main" val="124541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605"/>
        <p:cNvGrpSpPr/>
        <p:nvPr/>
      </p:nvGrpSpPr>
      <p:grpSpPr>
        <a:xfrm>
          <a:off x="0" y="0"/>
          <a:ext cx="0" cy="0"/>
          <a:chOff x="0" y="0"/>
          <a:chExt cx="0" cy="0"/>
        </a:xfrm>
      </p:grpSpPr>
      <p:sp>
        <p:nvSpPr>
          <p:cNvPr id="608" name="Shape 60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400" b="1" dirty="0">
                <a:solidFill>
                  <a:schemeClr val="tx1"/>
                </a:solidFill>
                <a:effectLst/>
                <a:latin typeface="Cambria" panose="02040503050406030204" pitchFamily="18" charset="0"/>
              </a:rPr>
              <a:t>Lift Ring or Frame/Collar</a:t>
            </a:r>
          </a:p>
        </p:txBody>
      </p:sp>
      <p:pic>
        <p:nvPicPr>
          <p:cNvPr id="606" name="Shape 606"/>
          <p:cNvPicPr preferRelativeResize="0">
            <a:picLocks noGrp="1"/>
          </p:cNvPicPr>
          <p:nvPr>
            <p:ph idx="1"/>
          </p:nvPr>
        </p:nvPicPr>
        <p:blipFill rotWithShape="1">
          <a:blip r:embed="rId3">
            <a:alphaModFix/>
          </a:blip>
          <a:srcRect l="782"/>
          <a:stretch/>
        </p:blipFill>
        <p:spPr>
          <a:xfrm>
            <a:off x="998395" y="1447800"/>
            <a:ext cx="7147211" cy="4678363"/>
          </a:xfrm>
          <a:prstGeom prst="rect">
            <a:avLst/>
          </a:prstGeom>
          <a:noFill/>
          <a:ln>
            <a:noFill/>
          </a:ln>
        </p:spPr>
      </p:pic>
      <p:sp>
        <p:nvSpPr>
          <p:cNvPr id="609" name="Shape 609"/>
          <p:cNvSpPr txBox="1"/>
          <p:nvPr/>
        </p:nvSpPr>
        <p:spPr>
          <a:xfrm>
            <a:off x="760175" y="6130875"/>
            <a:ext cx="7475699" cy="365699"/>
          </a:xfrm>
          <a:prstGeom prst="rect">
            <a:avLst/>
          </a:prstGeom>
          <a:noFill/>
          <a:ln>
            <a:noFill/>
          </a:ln>
        </p:spPr>
        <p:txBody>
          <a:bodyPr lIns="91425" tIns="91425" rIns="91425" bIns="91425" anchor="t" anchorCtr="0">
            <a:noAutofit/>
          </a:bodyPr>
          <a:lstStyle/>
          <a:p>
            <a:pPr algn="ctr">
              <a:spcBef>
                <a:spcPts val="0"/>
              </a:spcBef>
              <a:buNone/>
            </a:pPr>
            <a:r>
              <a:rPr lang="en-US">
                <a:solidFill>
                  <a:schemeClr val="dk1"/>
                </a:solidFill>
                <a:latin typeface="Cambria"/>
                <a:ea typeface="Cambria"/>
                <a:cs typeface="Cambria"/>
                <a:sym typeface="Cambria"/>
              </a:rPr>
              <a:t>Courtesy Skanska Koch Inc</a:t>
            </a:r>
          </a:p>
        </p:txBody>
      </p:sp>
      <p:sp>
        <p:nvSpPr>
          <p:cNvPr id="6" name="TextBox 5"/>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613"/>
        <p:cNvGrpSpPr/>
        <p:nvPr/>
      </p:nvGrpSpPr>
      <p:grpSpPr>
        <a:xfrm>
          <a:off x="0" y="0"/>
          <a:ext cx="0" cy="0"/>
          <a:chOff x="0" y="0"/>
          <a:chExt cx="0" cy="0"/>
        </a:xfrm>
      </p:grpSpPr>
      <p:sp>
        <p:nvSpPr>
          <p:cNvPr id="616" name="Shape 61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400" b="1" dirty="0">
                <a:solidFill>
                  <a:schemeClr val="tx1"/>
                </a:solidFill>
                <a:effectLst/>
                <a:latin typeface="Cambria" panose="02040503050406030204" pitchFamily="18" charset="0"/>
              </a:rPr>
              <a:t>Lifting Frame Details</a:t>
            </a:r>
          </a:p>
        </p:txBody>
      </p:sp>
      <p:pic>
        <p:nvPicPr>
          <p:cNvPr id="614" name="Shape 614"/>
          <p:cNvPicPr preferRelativeResize="0">
            <a:picLocks noGrp="1"/>
          </p:cNvPicPr>
          <p:nvPr>
            <p:ph idx="1"/>
          </p:nvPr>
        </p:nvPicPr>
        <p:blipFill rotWithShape="1">
          <a:blip r:embed="rId3">
            <a:alphaModFix/>
          </a:blip>
          <a:srcRect l="7279" t="2764" r="2956" b="5177"/>
          <a:stretch/>
        </p:blipFill>
        <p:spPr>
          <a:xfrm>
            <a:off x="609600" y="1295400"/>
            <a:ext cx="7924800" cy="4876800"/>
          </a:xfrm>
          <a:prstGeom prst="rect">
            <a:avLst/>
          </a:prstGeom>
          <a:noFill/>
          <a:ln w="9525" cap="flat" cmpd="sng">
            <a:solidFill>
              <a:srgbClr val="000000">
                <a:alpha val="0"/>
              </a:srgbClr>
            </a:solidFill>
            <a:prstDash val="solid"/>
            <a:round/>
            <a:headEnd type="none" w="med" len="med"/>
            <a:tailEnd type="none" w="med" len="med"/>
          </a:ln>
        </p:spPr>
      </p:pic>
      <p:sp>
        <p:nvSpPr>
          <p:cNvPr id="5" name="TextBox 4"/>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
        <p:nvSpPr>
          <p:cNvPr id="2" name="Right Arrow 1"/>
          <p:cNvSpPr/>
          <p:nvPr/>
        </p:nvSpPr>
        <p:spPr>
          <a:xfrm rot="20393385">
            <a:off x="609600" y="5486400"/>
            <a:ext cx="914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a:off x="342900" y="3848100"/>
            <a:ext cx="762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Shape 620"/>
        <p:cNvGrpSpPr/>
        <p:nvPr/>
      </p:nvGrpSpPr>
      <p:grpSpPr>
        <a:xfrm>
          <a:off x="0" y="0"/>
          <a:ext cx="0" cy="0"/>
          <a:chOff x="0" y="0"/>
          <a:chExt cx="0" cy="0"/>
        </a:xfrm>
      </p:grpSpPr>
      <p:sp>
        <p:nvSpPr>
          <p:cNvPr id="624" name="Shape 62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400" b="1" dirty="0">
                <a:solidFill>
                  <a:schemeClr val="tx1"/>
                </a:solidFill>
                <a:effectLst/>
                <a:latin typeface="Cambria" panose="02040503050406030204" pitchFamily="18" charset="0"/>
              </a:rPr>
              <a:t>Lifting Frame Engineering</a:t>
            </a:r>
          </a:p>
        </p:txBody>
      </p:sp>
      <p:pic>
        <p:nvPicPr>
          <p:cNvPr id="621" name="Shape 621"/>
          <p:cNvPicPr preferRelativeResize="0">
            <a:picLocks noGrp="1"/>
          </p:cNvPicPr>
          <p:nvPr>
            <p:ph idx="1"/>
          </p:nvPr>
        </p:nvPicPr>
        <p:blipFill rotWithShape="1">
          <a:blip r:embed="rId3">
            <a:alphaModFix/>
          </a:blip>
          <a:stretch/>
        </p:blipFill>
        <p:spPr>
          <a:xfrm>
            <a:off x="5181600" y="1371600"/>
            <a:ext cx="3200400" cy="4572000"/>
          </a:xfrm>
          <a:prstGeom prst="rect">
            <a:avLst/>
          </a:prstGeom>
          <a:noFill/>
          <a:ln w="38100" cap="flat" cmpd="sng">
            <a:solidFill>
              <a:schemeClr val="bg2"/>
            </a:solidFill>
            <a:prstDash val="solid"/>
            <a:round/>
            <a:headEnd type="none" w="med" len="med"/>
            <a:tailEnd type="none" w="med" len="med"/>
          </a:ln>
        </p:spPr>
      </p:pic>
      <p:pic>
        <p:nvPicPr>
          <p:cNvPr id="622" name="Shape 622"/>
          <p:cNvPicPr preferRelativeResize="0">
            <a:picLocks noGrp="1"/>
          </p:cNvPicPr>
          <p:nvPr>
            <p:ph sz="quarter" idx="4294967295"/>
          </p:nvPr>
        </p:nvPicPr>
        <p:blipFill rotWithShape="1">
          <a:blip r:embed="rId4">
            <a:alphaModFix/>
          </a:blip>
          <a:srcRect/>
          <a:stretch/>
        </p:blipFill>
        <p:spPr>
          <a:xfrm>
            <a:off x="1295400" y="1295400"/>
            <a:ext cx="2597150" cy="4621213"/>
          </a:xfrm>
          <a:prstGeom prst="rect">
            <a:avLst/>
          </a:prstGeom>
          <a:noFill/>
          <a:ln w="38100" cap="flat" cmpd="sng">
            <a:solidFill>
              <a:schemeClr val="bg2"/>
            </a:solidFill>
            <a:prstDash val="solid"/>
            <a:round/>
            <a:headEnd type="none" w="med" len="med"/>
            <a:tailEnd type="none" w="med" len="med"/>
          </a:ln>
        </p:spPr>
      </p:pic>
      <p:sp>
        <p:nvSpPr>
          <p:cNvPr id="625" name="Shape 625"/>
          <p:cNvSpPr txBox="1"/>
          <p:nvPr/>
        </p:nvSpPr>
        <p:spPr>
          <a:xfrm>
            <a:off x="1295400" y="5946463"/>
            <a:ext cx="2597999" cy="262199"/>
          </a:xfrm>
          <a:prstGeom prst="rect">
            <a:avLst/>
          </a:prstGeom>
          <a:noFill/>
          <a:ln>
            <a:noFill/>
          </a:ln>
        </p:spPr>
        <p:txBody>
          <a:bodyPr lIns="91425" tIns="91425" rIns="91425" bIns="91425" anchor="t" anchorCtr="0">
            <a:noAutofit/>
          </a:bodyPr>
          <a:lstStyle/>
          <a:p>
            <a:pPr algn="ctr">
              <a:spcBef>
                <a:spcPts val="0"/>
              </a:spcBef>
              <a:buNone/>
            </a:pPr>
            <a:r>
              <a:rPr lang="en-US" dirty="0">
                <a:solidFill>
                  <a:schemeClr val="dk1"/>
                </a:solidFill>
                <a:latin typeface="Cambria"/>
                <a:ea typeface="Cambria"/>
                <a:cs typeface="Cambria"/>
                <a:sym typeface="Cambria"/>
              </a:rPr>
              <a:t>Full Scale Load Test</a:t>
            </a:r>
          </a:p>
        </p:txBody>
      </p:sp>
      <p:sp>
        <p:nvSpPr>
          <p:cNvPr id="626" name="Shape 626"/>
          <p:cNvSpPr txBox="1"/>
          <p:nvPr/>
        </p:nvSpPr>
        <p:spPr>
          <a:xfrm>
            <a:off x="5181600" y="6052469"/>
            <a:ext cx="3465299" cy="262199"/>
          </a:xfrm>
          <a:prstGeom prst="rect">
            <a:avLst/>
          </a:prstGeom>
          <a:noFill/>
          <a:ln>
            <a:noFill/>
          </a:ln>
        </p:spPr>
        <p:txBody>
          <a:bodyPr lIns="91425" tIns="91425" rIns="91425" bIns="91425" anchor="t" anchorCtr="0">
            <a:noAutofit/>
          </a:bodyPr>
          <a:lstStyle/>
          <a:p>
            <a:pPr algn="ctr">
              <a:spcBef>
                <a:spcPts val="0"/>
              </a:spcBef>
              <a:buNone/>
            </a:pPr>
            <a:r>
              <a:rPr lang="en-US" dirty="0">
                <a:solidFill>
                  <a:schemeClr val="dk1"/>
                </a:solidFill>
                <a:latin typeface="Cambria"/>
                <a:ea typeface="Cambria"/>
                <a:cs typeface="Cambria"/>
                <a:sym typeface="Cambria"/>
              </a:rPr>
              <a:t>Successful Operation</a:t>
            </a:r>
          </a:p>
        </p:txBody>
      </p:sp>
      <p:sp>
        <p:nvSpPr>
          <p:cNvPr id="7" name="TextBox 6"/>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1"/>
                                        </p:tgtEl>
                                        <p:attrNameLst>
                                          <p:attrName>style.visibility</p:attrName>
                                        </p:attrNameLst>
                                      </p:cBhvr>
                                      <p:to>
                                        <p:strVal val="visible"/>
                                      </p:to>
                                    </p:set>
                                    <p:animEffect transition="in" filter="fade">
                                      <p:cBhvr>
                                        <p:cTn id="7" dur="1000"/>
                                        <p:tgtEl>
                                          <p:spTgt spid="621"/>
                                        </p:tgtEl>
                                      </p:cBhvr>
                                    </p:animEffect>
                                  </p:childTnLst>
                                </p:cTn>
                              </p:par>
                              <p:par>
                                <p:cTn id="8" presetID="10" presetClass="entr" presetSubtype="0" fill="hold" nodeType="withEffect">
                                  <p:stCondLst>
                                    <p:cond delay="0"/>
                                  </p:stCondLst>
                                  <p:childTnLst>
                                    <p:set>
                                      <p:cBhvr>
                                        <p:cTn id="9" dur="1" fill="hold">
                                          <p:stCondLst>
                                            <p:cond delay="0"/>
                                          </p:stCondLst>
                                        </p:cTn>
                                        <p:tgtEl>
                                          <p:spTgt spid="626"/>
                                        </p:tgtEl>
                                        <p:attrNameLst>
                                          <p:attrName>style.visibility</p:attrName>
                                        </p:attrNameLst>
                                      </p:cBhvr>
                                      <p:to>
                                        <p:strVal val="visible"/>
                                      </p:to>
                                    </p:set>
                                    <p:animEffect transition="in" filter="fade">
                                      <p:cBhvr>
                                        <p:cTn id="10" dur="100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Shape 630"/>
        <p:cNvGrpSpPr/>
        <p:nvPr/>
      </p:nvGrpSpPr>
      <p:grpSpPr>
        <a:xfrm>
          <a:off x="0" y="0"/>
          <a:ext cx="0" cy="0"/>
          <a:chOff x="0" y="0"/>
          <a:chExt cx="0" cy="0"/>
        </a:xfrm>
      </p:grpSpPr>
      <p:sp>
        <p:nvSpPr>
          <p:cNvPr id="631" name="Shape 631"/>
          <p:cNvSpPr txBox="1"/>
          <p:nvPr/>
        </p:nvSpPr>
        <p:spPr>
          <a:xfrm>
            <a:off x="0" y="159800"/>
            <a:ext cx="9144000" cy="479399"/>
          </a:xfrm>
          <a:prstGeom prst="rect">
            <a:avLst/>
          </a:prstGeom>
          <a:noFill/>
          <a:ln>
            <a:noFill/>
          </a:ln>
        </p:spPr>
        <p:txBody>
          <a:bodyPr lIns="91425" tIns="91425" rIns="91425" bIns="91425" anchor="t" anchorCtr="0">
            <a:noAutofit/>
          </a:bodyPr>
          <a:lstStyle/>
          <a:p>
            <a:pPr algn="ctr">
              <a:spcBef>
                <a:spcPts val="0"/>
              </a:spcBef>
              <a:buNone/>
            </a:pPr>
            <a:r>
              <a:rPr lang="en-US" sz="4400" b="1" dirty="0">
                <a:solidFill>
                  <a:schemeClr val="tx1"/>
                </a:solidFill>
                <a:latin typeface="Cambria"/>
                <a:ea typeface="Cambria"/>
                <a:cs typeface="Cambria"/>
                <a:sym typeface="Cambria"/>
              </a:rPr>
              <a:t>Lifting Frame / Collar</a:t>
            </a:r>
          </a:p>
        </p:txBody>
      </p:sp>
      <p:sp>
        <p:nvSpPr>
          <p:cNvPr id="632" name="Shape 632"/>
          <p:cNvSpPr txBox="1"/>
          <p:nvPr/>
        </p:nvSpPr>
        <p:spPr>
          <a:xfrm>
            <a:off x="0" y="6404775"/>
            <a:ext cx="9144000" cy="347099"/>
          </a:xfrm>
          <a:prstGeom prst="rect">
            <a:avLst/>
          </a:prstGeom>
          <a:noFill/>
          <a:ln>
            <a:noFill/>
          </a:ln>
        </p:spPr>
        <p:txBody>
          <a:bodyPr lIns="91425" tIns="91425" rIns="91425" bIns="91425" anchor="t" anchorCtr="0">
            <a:noAutofit/>
          </a:bodyPr>
          <a:lstStyle/>
          <a:p>
            <a:pPr algn="ctr">
              <a:spcBef>
                <a:spcPts val="0"/>
              </a:spcBef>
              <a:buNone/>
            </a:pPr>
            <a:r>
              <a:rPr lang="en-US" dirty="0">
                <a:solidFill>
                  <a:schemeClr val="dk1"/>
                </a:solidFill>
                <a:latin typeface="Cambria"/>
                <a:ea typeface="Cambria"/>
                <a:cs typeface="Cambria"/>
                <a:sym typeface="Cambria"/>
              </a:rPr>
              <a:t>Courtesy Skanska Koch </a:t>
            </a:r>
            <a:r>
              <a:rPr lang="en-US" dirty="0" err="1">
                <a:solidFill>
                  <a:schemeClr val="dk1"/>
                </a:solidFill>
                <a:latin typeface="Cambria"/>
                <a:ea typeface="Cambria"/>
                <a:cs typeface="Cambria"/>
                <a:sym typeface="Cambria"/>
              </a:rPr>
              <a:t>Inc</a:t>
            </a:r>
            <a:endParaRPr lang="en-US" dirty="0">
              <a:solidFill>
                <a:schemeClr val="dk1"/>
              </a:solidFill>
              <a:latin typeface="Cambria"/>
              <a:ea typeface="Cambria"/>
              <a:cs typeface="Cambria"/>
              <a:sym typeface="Cambria"/>
            </a:endParaRPr>
          </a:p>
        </p:txBody>
      </p:sp>
      <p:pic>
        <p:nvPicPr>
          <p:cNvPr id="2" name="Rebar Cage Lifting Fram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2900" y="1371600"/>
            <a:ext cx="8458200" cy="4757738"/>
          </a:xfrm>
          <a:prstGeom prst="rect">
            <a:avLst/>
          </a:prstGeom>
        </p:spPr>
      </p:pic>
      <p:sp>
        <p:nvSpPr>
          <p:cNvPr id="5" name="TextBox 4"/>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Shape 637"/>
        <p:cNvGrpSpPr/>
        <p:nvPr/>
      </p:nvGrpSpPr>
      <p:grpSpPr>
        <a:xfrm>
          <a:off x="0" y="0"/>
          <a:ext cx="0" cy="0"/>
          <a:chOff x="0" y="0"/>
          <a:chExt cx="0" cy="0"/>
        </a:xfrm>
      </p:grpSpPr>
      <p:pic>
        <p:nvPicPr>
          <p:cNvPr id="638" name="Shape 638"/>
          <p:cNvPicPr preferRelativeResize="0"/>
          <p:nvPr/>
        </p:nvPicPr>
        <p:blipFill rotWithShape="1">
          <a:blip r:embed="rId3">
            <a:alphaModFix/>
          </a:blip>
          <a:srcRect/>
          <a:stretch/>
        </p:blipFill>
        <p:spPr>
          <a:xfrm>
            <a:off x="247965" y="1735050"/>
            <a:ext cx="3894600" cy="2920799"/>
          </a:xfrm>
          <a:prstGeom prst="rect">
            <a:avLst/>
          </a:prstGeom>
          <a:noFill/>
          <a:ln>
            <a:noFill/>
          </a:ln>
        </p:spPr>
      </p:pic>
      <p:pic>
        <p:nvPicPr>
          <p:cNvPr id="639" name="Shape 639"/>
          <p:cNvPicPr preferRelativeResize="0"/>
          <p:nvPr/>
        </p:nvPicPr>
        <p:blipFill rotWithShape="1">
          <a:blip r:embed="rId4">
            <a:alphaModFix/>
          </a:blip>
          <a:srcRect/>
          <a:stretch/>
        </p:blipFill>
        <p:spPr>
          <a:xfrm>
            <a:off x="4648200" y="1735049"/>
            <a:ext cx="3894299" cy="2920799"/>
          </a:xfrm>
          <a:prstGeom prst="rect">
            <a:avLst/>
          </a:prstGeom>
          <a:noFill/>
          <a:ln>
            <a:noFill/>
          </a:ln>
        </p:spPr>
      </p:pic>
      <p:sp>
        <p:nvSpPr>
          <p:cNvPr id="641" name="Shape 641"/>
          <p:cNvSpPr txBox="1"/>
          <p:nvPr/>
        </p:nvSpPr>
        <p:spPr>
          <a:xfrm>
            <a:off x="247975" y="4747125"/>
            <a:ext cx="3894299" cy="1222799"/>
          </a:xfrm>
          <a:prstGeom prst="rect">
            <a:avLst/>
          </a:prstGeom>
          <a:noFill/>
          <a:ln>
            <a:noFill/>
          </a:ln>
        </p:spPr>
        <p:txBody>
          <a:bodyPr lIns="91425" tIns="91425" rIns="91425" bIns="91425" anchor="t" anchorCtr="0">
            <a:noAutofit/>
          </a:bodyPr>
          <a:lstStyle/>
          <a:p>
            <a:pPr algn="ctr">
              <a:spcBef>
                <a:spcPts val="0"/>
              </a:spcBef>
              <a:buNone/>
            </a:pPr>
            <a:r>
              <a:rPr lang="en-US" sz="1800" dirty="0">
                <a:solidFill>
                  <a:schemeClr val="tx2"/>
                </a:solidFill>
                <a:latin typeface="Cambria"/>
                <a:ea typeface="Cambria"/>
                <a:cs typeface="Cambria"/>
                <a:sym typeface="Cambria"/>
              </a:rPr>
              <a:t>Common Practice - Crosby Clips used to Splice Pick up Bars to Longitudinal Bars</a:t>
            </a:r>
          </a:p>
        </p:txBody>
      </p:sp>
      <p:sp>
        <p:nvSpPr>
          <p:cNvPr id="642" name="Shape 642"/>
          <p:cNvSpPr txBox="1"/>
          <p:nvPr/>
        </p:nvSpPr>
        <p:spPr>
          <a:xfrm>
            <a:off x="4642449" y="4655849"/>
            <a:ext cx="3894299" cy="1222799"/>
          </a:xfrm>
          <a:prstGeom prst="rect">
            <a:avLst/>
          </a:prstGeom>
          <a:noFill/>
          <a:ln>
            <a:noFill/>
          </a:ln>
        </p:spPr>
        <p:txBody>
          <a:bodyPr lIns="91425" tIns="91425" rIns="91425" bIns="91425" anchor="t" anchorCtr="0">
            <a:noAutofit/>
          </a:bodyPr>
          <a:lstStyle/>
          <a:p>
            <a:pPr algn="ctr">
              <a:spcBef>
                <a:spcPts val="0"/>
              </a:spcBef>
              <a:buNone/>
            </a:pPr>
            <a:r>
              <a:rPr lang="en-US" sz="1800" dirty="0">
                <a:solidFill>
                  <a:schemeClr val="tx2"/>
                </a:solidFill>
                <a:latin typeface="Cambria"/>
                <a:ea typeface="Cambria"/>
                <a:cs typeface="Cambria"/>
                <a:sym typeface="Cambria"/>
              </a:rPr>
              <a:t>It is Imperative that testing be done for this and similar applications </a:t>
            </a:r>
            <a:r>
              <a:rPr lang="en-US" sz="1800" dirty="0" err="1">
                <a:solidFill>
                  <a:schemeClr val="tx2"/>
                </a:solidFill>
                <a:latin typeface="Cambria"/>
                <a:ea typeface="Cambria"/>
                <a:cs typeface="Cambria"/>
                <a:sym typeface="Cambria"/>
              </a:rPr>
              <a:t>i.e</a:t>
            </a:r>
            <a:r>
              <a:rPr lang="en-US" sz="1800" dirty="0">
                <a:solidFill>
                  <a:schemeClr val="tx2"/>
                </a:solidFill>
                <a:latin typeface="Cambria"/>
                <a:ea typeface="Cambria"/>
                <a:cs typeface="Cambria"/>
                <a:sym typeface="Cambria"/>
              </a:rPr>
              <a:t> Lifting Collar and Temporary Support Connections</a:t>
            </a:r>
          </a:p>
        </p:txBody>
      </p:sp>
      <p:sp>
        <p:nvSpPr>
          <p:cNvPr id="5" name="Title 4"/>
          <p:cNvSpPr>
            <a:spLocks noGrp="1"/>
          </p:cNvSpPr>
          <p:nvPr>
            <p:ph type="title"/>
          </p:nvPr>
        </p:nvSpPr>
        <p:spPr/>
        <p:txBody>
          <a:bodyPr anchor="ctr"/>
          <a:lstStyle/>
          <a:p>
            <a:r>
              <a:rPr lang="en-US" sz="4400" b="1" dirty="0" smtClean="0">
                <a:solidFill>
                  <a:schemeClr val="tx1"/>
                </a:solidFill>
                <a:effectLst/>
                <a:latin typeface="Cambria"/>
                <a:ea typeface="Cambria"/>
                <a:cs typeface="Cambria"/>
                <a:sym typeface="Cambria"/>
              </a:rPr>
              <a:t>Connections</a:t>
            </a:r>
            <a:endParaRPr lang="en-US" sz="4400" b="1" dirty="0">
              <a:solidFill>
                <a:schemeClr val="tx1"/>
              </a:solidFill>
              <a:effectLst/>
            </a:endParaRPr>
          </a:p>
        </p:txBody>
      </p:sp>
      <p:sp>
        <p:nvSpPr>
          <p:cNvPr id="13" name="TextBox 12"/>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
        <p:nvSpPr>
          <p:cNvPr id="2" name="TextBox 1"/>
          <p:cNvSpPr txBox="1"/>
          <p:nvPr/>
        </p:nvSpPr>
        <p:spPr>
          <a:xfrm>
            <a:off x="3541598" y="6029325"/>
            <a:ext cx="3048000" cy="369332"/>
          </a:xfrm>
          <a:prstGeom prst="rect">
            <a:avLst/>
          </a:prstGeom>
          <a:noFill/>
        </p:spPr>
        <p:txBody>
          <a:bodyPr wrap="square" rtlCol="0">
            <a:spAutoFit/>
          </a:bodyPr>
          <a:lstStyle/>
          <a:p>
            <a:r>
              <a:rPr lang="en-US" sz="1800" dirty="0">
                <a:solidFill>
                  <a:schemeClr val="tx2"/>
                </a:solidFill>
                <a:latin typeface="Cambria"/>
                <a:ea typeface="Cambria"/>
                <a:cs typeface="Cambria"/>
              </a:rPr>
              <a:t>Use FOS=2.0</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9"/>
                                        </p:tgtEl>
                                        <p:attrNameLst>
                                          <p:attrName>style.visibility</p:attrName>
                                        </p:attrNameLst>
                                      </p:cBhvr>
                                      <p:to>
                                        <p:strVal val="visible"/>
                                      </p:to>
                                    </p:set>
                                    <p:animEffect transition="in" filter="fade">
                                      <p:cBhvr>
                                        <p:cTn id="7" dur="1000"/>
                                        <p:tgtEl>
                                          <p:spTgt spid="63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42"/>
                                        </p:tgtEl>
                                        <p:attrNameLst>
                                          <p:attrName>style.visibility</p:attrName>
                                        </p:attrNameLst>
                                      </p:cBhvr>
                                      <p:to>
                                        <p:strVal val="visible"/>
                                      </p:to>
                                    </p:set>
                                    <p:animEffect transition="in" filter="fade">
                                      <p:cBhvr>
                                        <p:cTn id="11" dur="1000"/>
                                        <p:tgtEl>
                                          <p:spTgt spid="64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Shape 646"/>
        <p:cNvGrpSpPr/>
        <p:nvPr/>
      </p:nvGrpSpPr>
      <p:grpSpPr>
        <a:xfrm>
          <a:off x="0" y="0"/>
          <a:ext cx="0" cy="0"/>
          <a:chOff x="0" y="0"/>
          <a:chExt cx="0" cy="0"/>
        </a:xfrm>
      </p:grpSpPr>
      <p:sp>
        <p:nvSpPr>
          <p:cNvPr id="647" name="Shape 647"/>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4400" b="1" dirty="0">
                <a:solidFill>
                  <a:schemeClr val="tx1"/>
                </a:solidFill>
                <a:effectLst/>
                <a:latin typeface="Cambria" panose="02040503050406030204" pitchFamily="18" charset="0"/>
              </a:rPr>
              <a:t>Lift Frame, Temp. Support, Connections</a:t>
            </a:r>
          </a:p>
        </p:txBody>
      </p:sp>
      <p:pic>
        <p:nvPicPr>
          <p:cNvPr id="649" name="Shape 649"/>
          <p:cNvPicPr preferRelativeResize="0"/>
          <p:nvPr/>
        </p:nvPicPr>
        <p:blipFill rotWithShape="1">
          <a:blip r:embed="rId3">
            <a:alphaModFix/>
          </a:blip>
          <a:srcRect l="1969" t="4577" r="2990" b="1638"/>
          <a:stretch/>
        </p:blipFill>
        <p:spPr>
          <a:xfrm>
            <a:off x="990600" y="1600200"/>
            <a:ext cx="7427343" cy="4770407"/>
          </a:xfrm>
          <a:prstGeom prst="rect">
            <a:avLst/>
          </a:prstGeom>
          <a:noFill/>
          <a:ln>
            <a:noFill/>
          </a:ln>
        </p:spPr>
      </p:pic>
      <p:sp>
        <p:nvSpPr>
          <p:cNvPr id="7" name="TextBox 6"/>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
        <p:nvSpPr>
          <p:cNvPr id="2" name="Right Arrow 1"/>
          <p:cNvSpPr/>
          <p:nvPr/>
        </p:nvSpPr>
        <p:spPr>
          <a:xfrm rot="8484236">
            <a:off x="5638800" y="434340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rot="10800000">
            <a:off x="7908985" y="2133600"/>
            <a:ext cx="762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654"/>
        <p:cNvGrpSpPr/>
        <p:nvPr/>
      </p:nvGrpSpPr>
      <p:grpSpPr>
        <a:xfrm>
          <a:off x="0" y="0"/>
          <a:ext cx="0" cy="0"/>
          <a:chOff x="0" y="0"/>
          <a:chExt cx="0" cy="0"/>
        </a:xfrm>
      </p:grpSpPr>
      <p:sp>
        <p:nvSpPr>
          <p:cNvPr id="655" name="Shape 655"/>
          <p:cNvSpPr txBox="1">
            <a:spLocks noGrp="1"/>
          </p:cNvSpPr>
          <p:nvPr>
            <p:ph type="title"/>
          </p:nvPr>
        </p:nvSpPr>
        <p:spPr>
          <a:xfrm>
            <a:off x="0" y="0"/>
            <a:ext cx="9144000" cy="1600200"/>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dirty="0">
                <a:solidFill>
                  <a:schemeClr val="tx1"/>
                </a:solidFill>
                <a:effectLst/>
              </a:rPr>
              <a:t>Lift Frame, Temp. Supports</a:t>
            </a:r>
          </a:p>
        </p:txBody>
      </p:sp>
      <p:pic>
        <p:nvPicPr>
          <p:cNvPr id="656" name="Shape 656"/>
          <p:cNvPicPr preferRelativeResize="0"/>
          <p:nvPr/>
        </p:nvPicPr>
        <p:blipFill rotWithShape="1">
          <a:blip r:embed="rId3">
            <a:alphaModFix/>
          </a:blip>
          <a:srcRect/>
          <a:stretch/>
        </p:blipFill>
        <p:spPr>
          <a:xfrm>
            <a:off x="1219200" y="1295399"/>
            <a:ext cx="6200850" cy="4617425"/>
          </a:xfrm>
          <a:prstGeom prst="rect">
            <a:avLst/>
          </a:prstGeom>
          <a:solidFill>
            <a:schemeClr val="bg2"/>
          </a:solidFill>
          <a:ln w="38100">
            <a:solidFill>
              <a:schemeClr val="bg2"/>
            </a:solidFill>
          </a:ln>
        </p:spPr>
      </p:pic>
      <p:sp>
        <p:nvSpPr>
          <p:cNvPr id="657" name="Shape 657"/>
          <p:cNvSpPr txBox="1"/>
          <p:nvPr/>
        </p:nvSpPr>
        <p:spPr>
          <a:xfrm>
            <a:off x="0" y="6048250"/>
            <a:ext cx="9144000" cy="644400"/>
          </a:xfrm>
          <a:prstGeom prst="rect">
            <a:avLst/>
          </a:prstGeom>
          <a:noFill/>
          <a:ln>
            <a:noFill/>
          </a:ln>
        </p:spPr>
        <p:txBody>
          <a:bodyPr lIns="91425" tIns="91425" rIns="91425" bIns="91425" anchor="t" anchorCtr="0">
            <a:noAutofit/>
          </a:bodyPr>
          <a:lstStyle/>
          <a:p>
            <a:pPr algn="ctr">
              <a:spcBef>
                <a:spcPts val="0"/>
              </a:spcBef>
              <a:buNone/>
            </a:pPr>
            <a:r>
              <a:rPr lang="en-US" dirty="0">
                <a:solidFill>
                  <a:schemeClr val="tx2"/>
                </a:solidFill>
                <a:latin typeface="Cambria"/>
                <a:ea typeface="Cambria"/>
                <a:cs typeface="Cambria"/>
                <a:sym typeface="Cambria"/>
              </a:rPr>
              <a:t>Structural Steel Rolled Channels acting as Lift Frames and Temporary Supports for Erecting a Slurry Wall Cage, Connected with Crosby Clips Courtesy EE Cruz </a:t>
            </a:r>
            <a:r>
              <a:rPr lang="en-US" dirty="0" err="1">
                <a:solidFill>
                  <a:schemeClr val="tx2"/>
                </a:solidFill>
                <a:latin typeface="Cambria"/>
                <a:ea typeface="Cambria"/>
                <a:cs typeface="Cambria"/>
                <a:sym typeface="Cambria"/>
              </a:rPr>
              <a:t>Inc</a:t>
            </a:r>
            <a:endParaRPr lang="en-US" dirty="0">
              <a:solidFill>
                <a:schemeClr val="tx2"/>
              </a:solidFill>
              <a:latin typeface="Cambria"/>
              <a:ea typeface="Cambria"/>
              <a:cs typeface="Cambria"/>
              <a:sym typeface="Cambria"/>
            </a:endParaRPr>
          </a:p>
        </p:txBody>
      </p:sp>
      <p:sp>
        <p:nvSpPr>
          <p:cNvPr id="6" name="TextBox 5"/>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
        <p:nvSpPr>
          <p:cNvPr id="2" name="Right Arrow 1"/>
          <p:cNvSpPr/>
          <p:nvPr/>
        </p:nvSpPr>
        <p:spPr>
          <a:xfrm rot="10110073">
            <a:off x="6428579" y="1559432"/>
            <a:ext cx="1143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rot="9401620">
            <a:off x="5855290" y="4869413"/>
            <a:ext cx="11811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5751" y="0"/>
            <a:ext cx="9122434" cy="1600200"/>
          </a:xfrm>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600" b="1" i="0" u="none" strike="noStrike" cap="none" baseline="0" dirty="0">
                <a:solidFill>
                  <a:schemeClr val="tx1"/>
                </a:solidFill>
                <a:effectLst/>
                <a:latin typeface="Cambria"/>
                <a:ea typeface="Cambria"/>
                <a:cs typeface="Cambria"/>
                <a:sym typeface="Cambria"/>
              </a:rPr>
              <a:t>DANGER THERE!</a:t>
            </a:r>
          </a:p>
        </p:txBody>
      </p:sp>
      <p:pic>
        <p:nvPicPr>
          <p:cNvPr id="144" name="Shape 144"/>
          <p:cNvPicPr preferRelativeResize="0">
            <a:picLocks noGrp="1"/>
          </p:cNvPicPr>
          <p:nvPr>
            <p:ph idx="1"/>
          </p:nvPr>
        </p:nvPicPr>
        <p:blipFill rotWithShape="1">
          <a:blip r:embed="rId3">
            <a:alphaModFix/>
          </a:blip>
          <a:stretch/>
        </p:blipFill>
        <p:spPr>
          <a:xfrm>
            <a:off x="2781300" y="1219200"/>
            <a:ext cx="3581400" cy="4495800"/>
          </a:xfrm>
          <a:prstGeom prst="rect">
            <a:avLst/>
          </a:prstGeom>
          <a:noFill/>
          <a:ln w="38100" cap="flat" cmpd="sng">
            <a:solidFill>
              <a:schemeClr val="dk1"/>
            </a:solidFill>
            <a:prstDash val="solid"/>
            <a:round/>
            <a:headEnd type="none" w="med" len="med"/>
            <a:tailEnd type="none" w="med" len="med"/>
          </a:ln>
        </p:spPr>
      </p:pic>
      <p:sp>
        <p:nvSpPr>
          <p:cNvPr id="146" name="Shape 146"/>
          <p:cNvSpPr txBox="1"/>
          <p:nvPr/>
        </p:nvSpPr>
        <p:spPr>
          <a:xfrm>
            <a:off x="5751" y="5801358"/>
            <a:ext cx="9144000" cy="842700"/>
          </a:xfrm>
          <a:prstGeom prst="rect">
            <a:avLst/>
          </a:prstGeom>
          <a:noFill/>
          <a:ln>
            <a:noFill/>
          </a:ln>
        </p:spPr>
        <p:txBody>
          <a:bodyPr lIns="91425" tIns="91425" rIns="91425" bIns="91425" anchor="t" anchorCtr="0">
            <a:noAutofit/>
          </a:bodyPr>
          <a:lstStyle/>
          <a:p>
            <a:pPr algn="ctr" rtl="0">
              <a:spcBef>
                <a:spcPts val="0"/>
              </a:spcBef>
              <a:buNone/>
            </a:pPr>
            <a:r>
              <a:rPr lang="en-US" dirty="0">
                <a:solidFill>
                  <a:schemeClr val="dk1"/>
                </a:solidFill>
                <a:latin typeface="Cambria"/>
                <a:ea typeface="Cambria"/>
                <a:cs typeface="Cambria"/>
                <a:sym typeface="Cambria"/>
              </a:rPr>
              <a:t>Fabrication and Erection Based on Experience and Rule of Thumb-Little or No Engineering Guidance is Available-Pier Columns are shown, </a:t>
            </a:r>
          </a:p>
          <a:p>
            <a:pPr algn="ctr">
              <a:spcBef>
                <a:spcPts val="0"/>
              </a:spcBef>
              <a:buNone/>
            </a:pPr>
            <a:r>
              <a:rPr lang="en-US" dirty="0">
                <a:solidFill>
                  <a:schemeClr val="dk1"/>
                </a:solidFill>
                <a:latin typeface="Cambria"/>
                <a:ea typeface="Cambria"/>
                <a:cs typeface="Cambria"/>
                <a:sym typeface="Cambria"/>
              </a:rPr>
              <a:t>Foundation Element Failures - Seldom Photographed or Discussed Externally-Big Problem</a:t>
            </a:r>
          </a:p>
        </p:txBody>
      </p:sp>
      <p:sp>
        <p:nvSpPr>
          <p:cNvPr id="6" name="TextBox 5"/>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Shape 661"/>
        <p:cNvGrpSpPr/>
        <p:nvPr/>
      </p:nvGrpSpPr>
      <p:grpSpPr>
        <a:xfrm>
          <a:off x="0" y="0"/>
          <a:ext cx="0" cy="0"/>
          <a:chOff x="0" y="0"/>
          <a:chExt cx="0" cy="0"/>
        </a:xfrm>
      </p:grpSpPr>
      <p:sp>
        <p:nvSpPr>
          <p:cNvPr id="662" name="Shape 66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600" b="1" i="0" u="none" strike="noStrike" cap="none" baseline="0" dirty="0">
                <a:solidFill>
                  <a:schemeClr val="tx1"/>
                </a:solidFill>
                <a:effectLst/>
                <a:latin typeface="Cambria"/>
                <a:ea typeface="Cambria"/>
                <a:cs typeface="Cambria"/>
                <a:sym typeface="Cambria"/>
              </a:rPr>
              <a:t>Embeds and Instrumentation</a:t>
            </a:r>
          </a:p>
        </p:txBody>
      </p:sp>
      <p:pic>
        <p:nvPicPr>
          <p:cNvPr id="663" name="Shape 663"/>
          <p:cNvPicPr preferRelativeResize="0"/>
          <p:nvPr/>
        </p:nvPicPr>
        <p:blipFill rotWithShape="1">
          <a:blip r:embed="rId3">
            <a:alphaModFix/>
          </a:blip>
          <a:srcRect/>
          <a:stretch/>
        </p:blipFill>
        <p:spPr>
          <a:xfrm>
            <a:off x="650250" y="1388175"/>
            <a:ext cx="3407099" cy="4561499"/>
          </a:xfrm>
          <a:prstGeom prst="rect">
            <a:avLst/>
          </a:prstGeom>
          <a:noFill/>
          <a:ln w="38100" cap="flat" cmpd="sng">
            <a:solidFill>
              <a:schemeClr val="bg2"/>
            </a:solidFill>
            <a:prstDash val="solid"/>
            <a:round/>
            <a:headEnd type="none" w="med" len="med"/>
            <a:tailEnd type="none" w="med" len="med"/>
          </a:ln>
        </p:spPr>
      </p:pic>
      <p:pic>
        <p:nvPicPr>
          <p:cNvPr id="664" name="Shape 664"/>
          <p:cNvPicPr preferRelativeResize="0"/>
          <p:nvPr/>
        </p:nvPicPr>
        <p:blipFill>
          <a:blip r:embed="rId4">
            <a:alphaModFix/>
          </a:blip>
          <a:stretch>
            <a:fillRect/>
          </a:stretch>
        </p:blipFill>
        <p:spPr>
          <a:xfrm rot="5400000">
            <a:off x="4262587" y="2407487"/>
            <a:ext cx="4502550" cy="2522874"/>
          </a:xfrm>
          <a:prstGeom prst="rect">
            <a:avLst/>
          </a:prstGeom>
          <a:noFill/>
          <a:ln w="38100" cap="flat" cmpd="sng">
            <a:solidFill>
              <a:schemeClr val="bg2"/>
            </a:solidFill>
            <a:prstDash val="solid"/>
            <a:round/>
            <a:headEnd type="none" w="med" len="med"/>
            <a:tailEnd type="none" w="med" len="med"/>
          </a:ln>
        </p:spPr>
      </p:pic>
      <p:sp>
        <p:nvSpPr>
          <p:cNvPr id="665" name="Shape 665"/>
          <p:cNvSpPr txBox="1"/>
          <p:nvPr/>
        </p:nvSpPr>
        <p:spPr>
          <a:xfrm>
            <a:off x="650250" y="5979150"/>
            <a:ext cx="3407099" cy="365699"/>
          </a:xfrm>
          <a:prstGeom prst="rect">
            <a:avLst/>
          </a:prstGeom>
          <a:noFill/>
          <a:ln>
            <a:noFill/>
          </a:ln>
        </p:spPr>
        <p:txBody>
          <a:bodyPr lIns="91425" tIns="91425" rIns="91425" bIns="91425" anchor="t" anchorCtr="0">
            <a:noAutofit/>
          </a:bodyPr>
          <a:lstStyle/>
          <a:p>
            <a:pPr algn="ctr">
              <a:spcBef>
                <a:spcPts val="0"/>
              </a:spcBef>
              <a:buNone/>
            </a:pPr>
            <a:r>
              <a:rPr lang="en-US" dirty="0">
                <a:solidFill>
                  <a:schemeClr val="tx2"/>
                </a:solidFill>
                <a:latin typeface="Cambria"/>
                <a:ea typeface="Cambria"/>
                <a:cs typeface="Cambria"/>
                <a:sym typeface="Cambria"/>
              </a:rPr>
              <a:t>Fairly </a:t>
            </a:r>
            <a:r>
              <a:rPr lang="en-US" sz="1200" dirty="0">
                <a:solidFill>
                  <a:schemeClr val="tx2"/>
                </a:solidFill>
                <a:latin typeface="Cambria"/>
                <a:ea typeface="Cambria"/>
                <a:cs typeface="Cambria"/>
                <a:sym typeface="Cambria"/>
              </a:rPr>
              <a:t>Congested</a:t>
            </a:r>
            <a:r>
              <a:rPr lang="en-US" dirty="0">
                <a:solidFill>
                  <a:schemeClr val="tx2"/>
                </a:solidFill>
                <a:latin typeface="Cambria"/>
                <a:ea typeface="Cambria"/>
                <a:cs typeface="Cambria"/>
                <a:sym typeface="Cambria"/>
              </a:rPr>
              <a:t> Cage with Trumpets and Instrumentation</a:t>
            </a:r>
          </a:p>
        </p:txBody>
      </p:sp>
      <p:sp>
        <p:nvSpPr>
          <p:cNvPr id="666" name="Shape 666"/>
          <p:cNvSpPr txBox="1"/>
          <p:nvPr/>
        </p:nvSpPr>
        <p:spPr>
          <a:xfrm>
            <a:off x="5089800" y="5979150"/>
            <a:ext cx="3048000" cy="651904"/>
          </a:xfrm>
          <a:prstGeom prst="rect">
            <a:avLst/>
          </a:prstGeom>
          <a:noFill/>
          <a:ln>
            <a:noFill/>
          </a:ln>
        </p:spPr>
        <p:txBody>
          <a:bodyPr lIns="91425" tIns="91425" rIns="91425" bIns="91425" anchor="t" anchorCtr="0">
            <a:noAutofit/>
          </a:bodyPr>
          <a:lstStyle/>
          <a:p>
            <a:pPr algn="ctr">
              <a:spcBef>
                <a:spcPts val="0"/>
              </a:spcBef>
              <a:buNone/>
            </a:pPr>
            <a:r>
              <a:rPr lang="en-US" sz="1200" dirty="0">
                <a:solidFill>
                  <a:schemeClr val="tx2"/>
                </a:solidFill>
                <a:latin typeface="Cambria"/>
                <a:ea typeface="Cambria"/>
                <a:cs typeface="Cambria"/>
                <a:sym typeface="Cambria"/>
              </a:rPr>
              <a:t>O-Cell Load Measuring Device at Bottom of Shaft with Rebar Funnel to Direct Concrete Hose Properly </a:t>
            </a:r>
          </a:p>
        </p:txBody>
      </p:sp>
      <p:sp>
        <p:nvSpPr>
          <p:cNvPr id="8" name="TextBox 7"/>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
        <p:nvSpPr>
          <p:cNvPr id="2" name="Right Arrow 1"/>
          <p:cNvSpPr/>
          <p:nvPr/>
        </p:nvSpPr>
        <p:spPr>
          <a:xfrm rot="10493464">
            <a:off x="7459813" y="4476749"/>
            <a:ext cx="1082615"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rot="11862455">
            <a:off x="6713638" y="2532468"/>
            <a:ext cx="1130095" cy="273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4"/>
                                        </p:tgtEl>
                                        <p:attrNameLst>
                                          <p:attrName>style.visibility</p:attrName>
                                        </p:attrNameLst>
                                      </p:cBhvr>
                                      <p:to>
                                        <p:strVal val="visible"/>
                                      </p:to>
                                    </p:set>
                                    <p:animEffect transition="in" filter="fade">
                                      <p:cBhvr>
                                        <p:cTn id="7" dur="1000"/>
                                        <p:tgtEl>
                                          <p:spTgt spid="664"/>
                                        </p:tgtEl>
                                      </p:cBhvr>
                                    </p:animEffect>
                                  </p:childTnLst>
                                </p:cTn>
                              </p:par>
                              <p:par>
                                <p:cTn id="8" presetID="10" presetClass="entr" presetSubtype="0" fill="hold" nodeType="withEffect">
                                  <p:stCondLst>
                                    <p:cond delay="0"/>
                                  </p:stCondLst>
                                  <p:childTnLst>
                                    <p:set>
                                      <p:cBhvr>
                                        <p:cTn id="9" dur="1" fill="hold">
                                          <p:stCondLst>
                                            <p:cond delay="0"/>
                                          </p:stCondLst>
                                        </p:cTn>
                                        <p:tgtEl>
                                          <p:spTgt spid="666"/>
                                        </p:tgtEl>
                                        <p:attrNameLst>
                                          <p:attrName>style.visibility</p:attrName>
                                        </p:attrNameLst>
                                      </p:cBhvr>
                                      <p:to>
                                        <p:strVal val="visible"/>
                                      </p:to>
                                    </p:set>
                                    <p:animEffect transition="in" filter="fade">
                                      <p:cBhvr>
                                        <p:cTn id="10" dur="1000"/>
                                        <p:tgtEl>
                                          <p:spTgt spid="66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Shape 661"/>
        <p:cNvGrpSpPr/>
        <p:nvPr/>
      </p:nvGrpSpPr>
      <p:grpSpPr>
        <a:xfrm>
          <a:off x="0" y="0"/>
          <a:ext cx="0" cy="0"/>
          <a:chOff x="0" y="0"/>
          <a:chExt cx="0" cy="0"/>
        </a:xfrm>
      </p:grpSpPr>
      <p:sp>
        <p:nvSpPr>
          <p:cNvPr id="662" name="Shape 66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600" b="1" i="0" u="none" strike="noStrike" cap="none" baseline="0" dirty="0">
                <a:solidFill>
                  <a:schemeClr val="tx1"/>
                </a:solidFill>
                <a:effectLst/>
                <a:latin typeface="Cambria"/>
                <a:ea typeface="Cambria"/>
                <a:cs typeface="Cambria"/>
                <a:sym typeface="Cambria"/>
              </a:rPr>
              <a:t>Embeds and Instrumentation</a:t>
            </a:r>
          </a:p>
        </p:txBody>
      </p:sp>
      <p:sp>
        <p:nvSpPr>
          <p:cNvPr id="665" name="Shape 665"/>
          <p:cNvSpPr txBox="1"/>
          <p:nvPr/>
        </p:nvSpPr>
        <p:spPr>
          <a:xfrm>
            <a:off x="5410200" y="4648200"/>
            <a:ext cx="3407099" cy="1066800"/>
          </a:xfrm>
          <a:prstGeom prst="rect">
            <a:avLst/>
          </a:prstGeom>
          <a:noFill/>
          <a:ln>
            <a:noFill/>
          </a:ln>
        </p:spPr>
        <p:txBody>
          <a:bodyPr lIns="91425" tIns="91425" rIns="91425" bIns="91425" anchor="t" anchorCtr="0">
            <a:noAutofit/>
          </a:bodyPr>
          <a:lstStyle/>
          <a:p>
            <a:pPr algn="ctr">
              <a:spcBef>
                <a:spcPts val="0"/>
              </a:spcBef>
              <a:buNone/>
            </a:pPr>
            <a:r>
              <a:rPr lang="en-US" dirty="0" smtClean="0">
                <a:solidFill>
                  <a:schemeClr val="tx2"/>
                </a:solidFill>
                <a:latin typeface="Cambria"/>
                <a:ea typeface="Cambria"/>
                <a:cs typeface="Cambria"/>
                <a:sym typeface="Cambria"/>
              </a:rPr>
              <a:t>Fairly Large Embed-Solid Core Steel </a:t>
            </a:r>
          </a:p>
          <a:p>
            <a:pPr algn="ctr">
              <a:spcBef>
                <a:spcPts val="0"/>
              </a:spcBef>
              <a:buNone/>
            </a:pPr>
            <a:r>
              <a:rPr lang="en-US" dirty="0" smtClean="0">
                <a:solidFill>
                  <a:schemeClr val="tx2"/>
                </a:solidFill>
                <a:latin typeface="Cambria"/>
                <a:ea typeface="Cambria"/>
                <a:cs typeface="Cambria"/>
                <a:sym typeface="Cambria"/>
              </a:rPr>
              <a:t>24in Square !</a:t>
            </a:r>
          </a:p>
          <a:p>
            <a:pPr algn="ctr">
              <a:spcBef>
                <a:spcPts val="0"/>
              </a:spcBef>
              <a:buNone/>
            </a:pPr>
            <a:endParaRPr lang="en-US" dirty="0">
              <a:solidFill>
                <a:schemeClr val="tx2"/>
              </a:solidFill>
              <a:latin typeface="Cambria"/>
              <a:ea typeface="Cambria"/>
              <a:cs typeface="Cambria"/>
              <a:sym typeface="Cambria"/>
            </a:endParaRPr>
          </a:p>
          <a:p>
            <a:pPr algn="ctr">
              <a:spcBef>
                <a:spcPts val="0"/>
              </a:spcBef>
              <a:buNone/>
            </a:pPr>
            <a:r>
              <a:rPr lang="en-US" dirty="0" smtClean="0">
                <a:solidFill>
                  <a:schemeClr val="tx2"/>
                </a:solidFill>
                <a:latin typeface="Cambria"/>
                <a:ea typeface="Cambria"/>
                <a:cs typeface="Cambria"/>
                <a:sym typeface="Cambria"/>
              </a:rPr>
              <a:t>Site J Manhattan, Yonkers Contracting Co </a:t>
            </a:r>
            <a:endParaRPr lang="en-US" dirty="0">
              <a:solidFill>
                <a:schemeClr val="tx2"/>
              </a:solidFill>
              <a:latin typeface="Cambria"/>
              <a:ea typeface="Cambria"/>
              <a:cs typeface="Cambria"/>
              <a:sym typeface="Cambria"/>
            </a:endParaRPr>
          </a:p>
        </p:txBody>
      </p:sp>
      <p:sp>
        <p:nvSpPr>
          <p:cNvPr id="8" name="TextBox 7"/>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4654"/>
            <a:ext cx="41148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7233045"/>
      </p:ext>
    </p:extLst>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effectLst/>
                <a:latin typeface="Cambria" panose="02040503050406030204" pitchFamily="18" charset="0"/>
              </a:rPr>
              <a:t>Summary of Best Practice for Permanent Design Engineers</a:t>
            </a:r>
          </a:p>
        </p:txBody>
      </p:sp>
      <p:sp>
        <p:nvSpPr>
          <p:cNvPr id="5" name="Shape 674"/>
          <p:cNvSpPr txBox="1"/>
          <p:nvPr/>
        </p:nvSpPr>
        <p:spPr>
          <a:xfrm>
            <a:off x="0" y="1982600"/>
            <a:ext cx="9144000" cy="6180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tx1"/>
                </a:solidFill>
                <a:latin typeface="Cambria"/>
                <a:ea typeface="Cambria"/>
                <a:cs typeface="Cambria"/>
                <a:sym typeface="Cambria"/>
              </a:rPr>
              <a:t>	- Increase quantity and size of longitudinal bars</a:t>
            </a:r>
            <a:endParaRPr lang="en-US" sz="2200" dirty="0">
              <a:solidFill>
                <a:schemeClr val="tx1"/>
              </a:solidFill>
              <a:latin typeface="Cambria"/>
              <a:ea typeface="Cambria"/>
              <a:cs typeface="Cambria"/>
              <a:sym typeface="Cambria"/>
            </a:endParaRPr>
          </a:p>
        </p:txBody>
      </p:sp>
      <p:sp>
        <p:nvSpPr>
          <p:cNvPr id="7" name="Shape 674"/>
          <p:cNvSpPr txBox="1"/>
          <p:nvPr/>
        </p:nvSpPr>
        <p:spPr>
          <a:xfrm>
            <a:off x="228600" y="1600200"/>
            <a:ext cx="8463299" cy="618000"/>
          </a:xfrm>
          <a:prstGeom prst="rect">
            <a:avLst/>
          </a:prstGeom>
          <a:noFill/>
          <a:ln>
            <a:noFill/>
          </a:ln>
        </p:spPr>
        <p:txBody>
          <a:bodyPr lIns="91425" tIns="91425" rIns="91425" bIns="91425" anchor="t" anchorCtr="0">
            <a:noAutofit/>
          </a:bodyPr>
          <a:lstStyle/>
          <a:p>
            <a:pPr marL="342900" lvl="0" indent="-228600">
              <a:buClr>
                <a:schemeClr val="dk1"/>
              </a:buClr>
              <a:buSzPct val="100000"/>
              <a:buFont typeface="Cambria"/>
              <a:buChar char="•"/>
            </a:pPr>
            <a:r>
              <a:rPr lang="en-US" sz="2400" b="1" dirty="0">
                <a:solidFill>
                  <a:schemeClr val="tx2"/>
                </a:solidFill>
                <a:latin typeface="Cambria"/>
                <a:ea typeface="Cambria"/>
                <a:cs typeface="Cambria"/>
                <a:sym typeface="Cambria"/>
              </a:rPr>
              <a:t>Consider Increasing the Stiffness of The Cage</a:t>
            </a:r>
            <a:endParaRPr lang="en-US" sz="2200" b="1" dirty="0">
              <a:solidFill>
                <a:schemeClr val="tx2"/>
              </a:solidFill>
              <a:latin typeface="Cambria"/>
              <a:ea typeface="Cambria"/>
              <a:cs typeface="Cambria"/>
              <a:sym typeface="Cambria"/>
            </a:endParaRPr>
          </a:p>
        </p:txBody>
      </p:sp>
      <p:sp>
        <p:nvSpPr>
          <p:cNvPr id="8" name="Shape 675"/>
          <p:cNvSpPr txBox="1"/>
          <p:nvPr/>
        </p:nvSpPr>
        <p:spPr>
          <a:xfrm>
            <a:off x="0" y="2438400"/>
            <a:ext cx="9144000" cy="651599"/>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tx1"/>
                </a:solidFill>
                <a:latin typeface="Cambria"/>
                <a:ea typeface="Cambria"/>
                <a:cs typeface="Cambria"/>
                <a:sym typeface="Cambria"/>
              </a:rPr>
              <a:t>	- Specify internal bracing be provided, min. 4-#8 bars 10ft o/c</a:t>
            </a:r>
            <a:endParaRPr lang="en-US" sz="2200" dirty="0">
              <a:solidFill>
                <a:schemeClr val="tx1"/>
              </a:solidFill>
              <a:latin typeface="Cambria"/>
              <a:ea typeface="Cambria"/>
              <a:cs typeface="Cambria"/>
              <a:sym typeface="Cambria"/>
            </a:endParaRPr>
          </a:p>
          <a:p>
            <a:pPr lvl="0" rtl="0">
              <a:spcBef>
                <a:spcPts val="440"/>
              </a:spcBef>
              <a:buNone/>
            </a:pPr>
            <a:endParaRPr dirty="0"/>
          </a:p>
          <a:p>
            <a:pPr>
              <a:spcBef>
                <a:spcPts val="0"/>
              </a:spcBef>
              <a:buNone/>
            </a:pPr>
            <a:endParaRPr dirty="0"/>
          </a:p>
        </p:txBody>
      </p:sp>
      <p:sp>
        <p:nvSpPr>
          <p:cNvPr id="9" name="Shape 676"/>
          <p:cNvSpPr txBox="1"/>
          <p:nvPr/>
        </p:nvSpPr>
        <p:spPr>
          <a:xfrm>
            <a:off x="0" y="2819400"/>
            <a:ext cx="9144000" cy="6180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tx1"/>
                </a:solidFill>
                <a:latin typeface="Cambria"/>
                <a:ea typeface="Cambria"/>
                <a:cs typeface="Cambria"/>
                <a:sym typeface="Cambria"/>
              </a:rPr>
              <a:t>	- Allow bracing to remain in place, account for in seismic design </a:t>
            </a:r>
            <a:endParaRPr lang="en-US" sz="2200" dirty="0">
              <a:solidFill>
                <a:schemeClr val="tx1"/>
              </a:solidFill>
              <a:latin typeface="Cambria"/>
              <a:ea typeface="Cambria"/>
              <a:cs typeface="Cambria"/>
              <a:sym typeface="Cambria"/>
            </a:endParaRPr>
          </a:p>
        </p:txBody>
      </p:sp>
      <p:sp>
        <p:nvSpPr>
          <p:cNvPr id="10" name="Shape 677"/>
          <p:cNvSpPr txBox="1"/>
          <p:nvPr/>
        </p:nvSpPr>
        <p:spPr>
          <a:xfrm>
            <a:off x="0" y="3200399"/>
            <a:ext cx="9144000" cy="893699"/>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tx1"/>
                </a:solidFill>
                <a:latin typeface="Cambria"/>
                <a:ea typeface="Cambria"/>
                <a:cs typeface="Cambria"/>
                <a:sym typeface="Cambria"/>
              </a:rPr>
              <a:t>	- Allow use of weldable rebar (A706) at contractors option; approx. 	5% additional cost vs A615</a:t>
            </a:r>
            <a:endParaRPr lang="en-US" sz="2200" dirty="0">
              <a:solidFill>
                <a:schemeClr val="tx1"/>
              </a:solidFill>
              <a:latin typeface="Cambria"/>
              <a:ea typeface="Cambria"/>
              <a:cs typeface="Cambria"/>
              <a:sym typeface="Cambria"/>
            </a:endParaRPr>
          </a:p>
          <a:p>
            <a:pPr>
              <a:spcBef>
                <a:spcPts val="0"/>
              </a:spcBef>
              <a:buNone/>
            </a:pPr>
            <a:endParaRPr dirty="0">
              <a:solidFill>
                <a:schemeClr val="tx1"/>
              </a:solidFill>
            </a:endParaRPr>
          </a:p>
        </p:txBody>
      </p:sp>
      <p:sp>
        <p:nvSpPr>
          <p:cNvPr id="11" name="Shape 672"/>
          <p:cNvSpPr txBox="1">
            <a:spLocks/>
          </p:cNvSpPr>
          <p:nvPr/>
        </p:nvSpPr>
        <p:spPr>
          <a:xfrm>
            <a:off x="213360" y="3971850"/>
            <a:ext cx="8439709" cy="447750"/>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342900" marR="0" indent="-88900" algn="l" rtl="0">
              <a:lnSpc>
                <a:spcPct val="100000"/>
              </a:lnSpc>
              <a:spcBef>
                <a:spcPts val="440"/>
              </a:spcBef>
              <a:spcAft>
                <a:spcPts val="0"/>
              </a:spcAft>
              <a:buClr>
                <a:schemeClr val="accent1"/>
              </a:buClr>
              <a:buFont typeface="Arial"/>
              <a:buChar char="•"/>
              <a:defRPr sz="2200" b="0" i="0" u="none" strike="noStrike" cap="none" baseline="0">
                <a:solidFill>
                  <a:schemeClr val="dk1"/>
                </a:solidFill>
                <a:latin typeface="Calibri"/>
                <a:ea typeface="Calibri"/>
                <a:cs typeface="Calibri"/>
                <a:sym typeface="Calibri"/>
                <a:rtl val="0"/>
              </a:defRPr>
            </a:lvl1pPr>
            <a:lvl2pPr marL="640080" marR="0" indent="-106680" algn="l" rtl="0">
              <a:lnSpc>
                <a:spcPct val="100000"/>
              </a:lnSpc>
              <a:spcBef>
                <a:spcPts val="400"/>
              </a:spcBef>
              <a:spcAft>
                <a:spcPts val="0"/>
              </a:spcAft>
              <a:buClr>
                <a:schemeClr val="accent2"/>
              </a:buClr>
              <a:buFont typeface="Arial"/>
              <a:buChar char="•"/>
              <a:defRPr sz="2000" b="0" i="0" u="none" strike="noStrike" cap="none" baseline="0">
                <a:solidFill>
                  <a:schemeClr val="dk1"/>
                </a:solidFill>
                <a:latin typeface="Calibri"/>
                <a:ea typeface="Calibri"/>
                <a:cs typeface="Calibri"/>
                <a:sym typeface="Calibri"/>
                <a:rtl val="0"/>
              </a:defRPr>
            </a:lvl2pPr>
            <a:lvl3pPr marL="1005839" marR="0" indent="-116839" algn="l" rtl="0">
              <a:lnSpc>
                <a:spcPct val="100000"/>
              </a:lnSpc>
              <a:spcBef>
                <a:spcPts val="360"/>
              </a:spcBef>
              <a:spcAft>
                <a:spcPts val="0"/>
              </a:spcAft>
              <a:buClr>
                <a:schemeClr val="accent3"/>
              </a:buClr>
              <a:buFont typeface="Arial"/>
              <a:buChar char="•"/>
              <a:defRPr sz="1800" b="0" i="0" u="none" strike="noStrike" cap="none" baseline="0">
                <a:solidFill>
                  <a:schemeClr val="dk1"/>
                </a:solidFill>
                <a:latin typeface="Calibri"/>
                <a:ea typeface="Calibri"/>
                <a:cs typeface="Calibri"/>
                <a:sym typeface="Calibri"/>
                <a:rtl val="0"/>
              </a:defRPr>
            </a:lvl3pPr>
            <a:lvl4pPr marL="1280160" marR="0" indent="-137160" algn="l" rtl="0">
              <a:lnSpc>
                <a:spcPct val="100000"/>
              </a:lnSpc>
              <a:spcBef>
                <a:spcPts val="320"/>
              </a:spcBef>
              <a:spcAft>
                <a:spcPts val="0"/>
              </a:spcAft>
              <a:buClr>
                <a:schemeClr val="accent4"/>
              </a:buClr>
              <a:buFont typeface="Arial"/>
              <a:buChar char="•"/>
              <a:defRPr sz="1600" b="0" i="0" u="none" strike="noStrike" cap="none" baseline="0">
                <a:solidFill>
                  <a:schemeClr val="dk1"/>
                </a:solidFill>
                <a:latin typeface="Calibri"/>
                <a:ea typeface="Calibri"/>
                <a:cs typeface="Calibri"/>
                <a:sym typeface="Calibri"/>
                <a:rtl val="0"/>
              </a:defRPr>
            </a:lvl4pPr>
            <a:lvl5pPr marL="1554480" marR="0" indent="-144780" algn="l" rtl="0">
              <a:lnSpc>
                <a:spcPct val="100000"/>
              </a:lnSpc>
              <a:spcBef>
                <a:spcPts val="280"/>
              </a:spcBef>
              <a:spcAft>
                <a:spcPts val="0"/>
              </a:spcAft>
              <a:buClr>
                <a:schemeClr val="accent5"/>
              </a:buClr>
              <a:buFont typeface="Arial"/>
              <a:buChar char="•"/>
              <a:defRPr sz="1400" b="0" i="0" u="none" strike="noStrike" cap="none" baseline="0">
                <a:solidFill>
                  <a:schemeClr val="dk1"/>
                </a:solidFill>
                <a:latin typeface="Calibri"/>
                <a:ea typeface="Calibri"/>
                <a:cs typeface="Calibri"/>
                <a:sym typeface="Calibri"/>
                <a:rtl val="0"/>
              </a:defRPr>
            </a:lvl5pPr>
            <a:lvl6pPr marL="1737360" marR="0" indent="-99060" algn="l" rtl="0">
              <a:lnSpc>
                <a:spcPct val="100000"/>
              </a:lnSpc>
              <a:spcBef>
                <a:spcPts val="280"/>
              </a:spcBef>
              <a:spcAft>
                <a:spcPts val="0"/>
              </a:spcAft>
              <a:buClr>
                <a:schemeClr val="accent1"/>
              </a:buClr>
              <a:buFont typeface="Arial"/>
              <a:buChar char="•"/>
              <a:defRPr sz="1400" b="0" i="0" u="none" strike="noStrike" cap="none" baseline="0">
                <a:solidFill>
                  <a:schemeClr val="dk1"/>
                </a:solidFill>
                <a:latin typeface="Calibri"/>
                <a:ea typeface="Calibri"/>
                <a:cs typeface="Calibri"/>
                <a:sym typeface="Calibri"/>
                <a:rtl val="0"/>
              </a:defRPr>
            </a:lvl6pPr>
            <a:lvl7pPr marL="1920240" marR="0" indent="-104139" algn="l" rtl="0">
              <a:lnSpc>
                <a:spcPct val="100000"/>
              </a:lnSpc>
              <a:spcBef>
                <a:spcPts val="280"/>
              </a:spcBef>
              <a:spcAft>
                <a:spcPts val="0"/>
              </a:spcAft>
              <a:buClr>
                <a:schemeClr val="accent2"/>
              </a:buClr>
              <a:buFont typeface="Arial"/>
              <a:buChar char="•"/>
              <a:defRPr sz="1400" b="0" i="0" u="none" strike="noStrike" cap="none" baseline="0">
                <a:solidFill>
                  <a:schemeClr val="dk1"/>
                </a:solidFill>
                <a:latin typeface="Calibri"/>
                <a:ea typeface="Calibri"/>
                <a:cs typeface="Calibri"/>
                <a:sym typeface="Calibri"/>
                <a:rtl val="0"/>
              </a:defRPr>
            </a:lvl7pPr>
            <a:lvl8pPr marL="2103120" marR="0" indent="-96520" algn="l" rtl="0">
              <a:lnSpc>
                <a:spcPct val="100000"/>
              </a:lnSpc>
              <a:spcBef>
                <a:spcPts val="280"/>
              </a:spcBef>
              <a:spcAft>
                <a:spcPts val="0"/>
              </a:spcAft>
              <a:buClr>
                <a:schemeClr val="accent3"/>
              </a:buClr>
              <a:buFont typeface="Arial"/>
              <a:buChar char="•"/>
              <a:defRPr sz="1400" b="0" i="0" u="none" strike="noStrike" cap="none" baseline="0">
                <a:solidFill>
                  <a:schemeClr val="dk1"/>
                </a:solidFill>
                <a:latin typeface="Calibri"/>
                <a:ea typeface="Calibri"/>
                <a:cs typeface="Calibri"/>
                <a:sym typeface="Calibri"/>
                <a:rtl val="0"/>
              </a:defRPr>
            </a:lvl8pPr>
            <a:lvl9pPr marL="2286000" marR="0" indent="-101600" algn="l" rtl="0">
              <a:lnSpc>
                <a:spcPct val="100000"/>
              </a:lnSpc>
              <a:spcBef>
                <a:spcPts val="280"/>
              </a:spcBef>
              <a:spcAft>
                <a:spcPts val="0"/>
              </a:spcAft>
              <a:buClr>
                <a:schemeClr val="accent4"/>
              </a:buClr>
              <a:buFont typeface="Arial"/>
              <a:buChar char="•"/>
              <a:defRPr sz="1400" b="0" i="0" u="none" strike="noStrike" cap="none" baseline="0">
                <a:solidFill>
                  <a:schemeClr val="dk1"/>
                </a:solidFill>
                <a:latin typeface="Calibri"/>
                <a:ea typeface="Calibri"/>
                <a:cs typeface="Calibri"/>
                <a:sym typeface="Calibri"/>
                <a:rtl val="0"/>
              </a:defRPr>
            </a:lvl9pPr>
          </a:lstStyle>
          <a:p>
            <a:pPr indent="-228600">
              <a:spcBef>
                <a:spcPts val="0"/>
              </a:spcBef>
              <a:buClr>
                <a:schemeClr val="dk1"/>
              </a:buClr>
              <a:buSzPct val="100000"/>
              <a:buFont typeface="Cambria"/>
              <a:buChar char="•"/>
            </a:pPr>
            <a:r>
              <a:rPr lang="en-US" b="1" dirty="0" smtClean="0">
                <a:solidFill>
                  <a:schemeClr val="tx2"/>
                </a:solidFill>
                <a:latin typeface="Cambria"/>
                <a:ea typeface="Cambria"/>
                <a:cs typeface="Cambria"/>
                <a:sym typeface="Cambria"/>
              </a:rPr>
              <a:t>Design with Constructability in Mind </a:t>
            </a:r>
            <a:endParaRPr lang="en-US" dirty="0" smtClean="0">
              <a:solidFill>
                <a:schemeClr val="tx2"/>
              </a:solidFill>
              <a:latin typeface="Cambria"/>
              <a:ea typeface="Cambria"/>
              <a:cs typeface="Cambria"/>
              <a:sym typeface="Cambria"/>
            </a:endParaRPr>
          </a:p>
        </p:txBody>
      </p:sp>
      <p:sp>
        <p:nvSpPr>
          <p:cNvPr id="12" name="Shape 678"/>
          <p:cNvSpPr txBox="1"/>
          <p:nvPr/>
        </p:nvSpPr>
        <p:spPr>
          <a:xfrm>
            <a:off x="0" y="4311247"/>
            <a:ext cx="9144000" cy="5898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tx1"/>
                </a:solidFill>
                <a:latin typeface="Cambria"/>
                <a:ea typeface="Cambria"/>
                <a:cs typeface="Cambria"/>
                <a:sym typeface="Cambria"/>
              </a:rPr>
              <a:t>	- Anticipate splicing may be required when cage exceeds 60ft </a:t>
            </a:r>
            <a:endParaRPr lang="en-US" sz="2200" dirty="0">
              <a:solidFill>
                <a:schemeClr val="tx1"/>
              </a:solidFill>
              <a:latin typeface="Cambria"/>
              <a:ea typeface="Cambria"/>
              <a:cs typeface="Cambria"/>
              <a:sym typeface="Cambria"/>
            </a:endParaRPr>
          </a:p>
        </p:txBody>
      </p:sp>
      <p:sp>
        <p:nvSpPr>
          <p:cNvPr id="13" name="Shape 679"/>
          <p:cNvSpPr txBox="1"/>
          <p:nvPr/>
        </p:nvSpPr>
        <p:spPr>
          <a:xfrm>
            <a:off x="0" y="4736160"/>
            <a:ext cx="9144000" cy="59784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tx1"/>
                </a:solidFill>
                <a:latin typeface="Cambria"/>
                <a:ea typeface="Cambria"/>
                <a:cs typeface="Cambria"/>
                <a:sym typeface="Cambria"/>
              </a:rPr>
              <a:t>	- Avoid irregular rebar density-additional rebar preferred</a:t>
            </a:r>
            <a:endParaRPr lang="en-US" sz="2200" dirty="0">
              <a:solidFill>
                <a:schemeClr val="tx1"/>
              </a:solidFill>
              <a:latin typeface="Cambria"/>
              <a:ea typeface="Cambria"/>
              <a:cs typeface="Cambria"/>
              <a:sym typeface="Cambria"/>
            </a:endParaRPr>
          </a:p>
          <a:p>
            <a:pPr lvl="0" rtl="0">
              <a:spcBef>
                <a:spcPts val="440"/>
              </a:spcBef>
              <a:buNone/>
            </a:pPr>
            <a:endParaRPr dirty="0">
              <a:solidFill>
                <a:schemeClr val="tx1"/>
              </a:solidFill>
            </a:endParaRPr>
          </a:p>
          <a:p>
            <a:pPr>
              <a:spcBef>
                <a:spcPts val="0"/>
              </a:spcBef>
              <a:buNone/>
            </a:pPr>
            <a:endParaRPr dirty="0">
              <a:solidFill>
                <a:schemeClr val="tx1"/>
              </a:solidFill>
            </a:endParaRPr>
          </a:p>
        </p:txBody>
      </p:sp>
      <p:sp>
        <p:nvSpPr>
          <p:cNvPr id="14" name="Shape 679"/>
          <p:cNvSpPr txBox="1"/>
          <p:nvPr/>
        </p:nvSpPr>
        <p:spPr>
          <a:xfrm>
            <a:off x="0" y="5235373"/>
            <a:ext cx="9144000" cy="59784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tx1"/>
                </a:solidFill>
                <a:latin typeface="Cambria"/>
                <a:ea typeface="Cambria"/>
                <a:cs typeface="Cambria"/>
                <a:sym typeface="Cambria"/>
              </a:rPr>
              <a:t>	- Avoid multiple diameters of shafts on same project </a:t>
            </a:r>
            <a:endParaRPr lang="en-US" sz="2200" dirty="0">
              <a:solidFill>
                <a:schemeClr val="tx1"/>
              </a:solidFill>
              <a:latin typeface="Cambria"/>
              <a:ea typeface="Cambria"/>
              <a:cs typeface="Cambria"/>
              <a:sym typeface="Cambria"/>
            </a:endParaRPr>
          </a:p>
          <a:p>
            <a:pPr lvl="0" rtl="0">
              <a:spcBef>
                <a:spcPts val="440"/>
              </a:spcBef>
              <a:buNone/>
            </a:pPr>
            <a:endParaRPr dirty="0"/>
          </a:p>
          <a:p>
            <a:pPr>
              <a:spcBef>
                <a:spcPts val="0"/>
              </a:spcBef>
              <a:buNone/>
            </a:pPr>
            <a:endParaRPr dirty="0"/>
          </a:p>
        </p:txBody>
      </p:sp>
      <p:sp>
        <p:nvSpPr>
          <p:cNvPr id="15" name="Shape 680"/>
          <p:cNvSpPr txBox="1"/>
          <p:nvPr/>
        </p:nvSpPr>
        <p:spPr>
          <a:xfrm>
            <a:off x="0" y="5701128"/>
            <a:ext cx="9143999" cy="4761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tx1"/>
                </a:solidFill>
                <a:latin typeface="Cambria"/>
                <a:ea typeface="Cambria"/>
                <a:cs typeface="Cambria"/>
                <a:sym typeface="Cambria"/>
              </a:rPr>
              <a:t>	- Consider difficulty associated with embeds, </a:t>
            </a:r>
            <a:r>
              <a:rPr lang="en-US" sz="2200" dirty="0" err="1" smtClean="0">
                <a:solidFill>
                  <a:schemeClr val="tx1"/>
                </a:solidFill>
                <a:latin typeface="Cambria"/>
                <a:ea typeface="Cambria"/>
                <a:cs typeface="Cambria"/>
                <a:sym typeface="Cambria"/>
              </a:rPr>
              <a:t>blockouts</a:t>
            </a:r>
            <a:r>
              <a:rPr lang="en-US" sz="2200" dirty="0" smtClean="0">
                <a:solidFill>
                  <a:schemeClr val="tx1"/>
                </a:solidFill>
                <a:latin typeface="Cambria"/>
                <a:ea typeface="Cambria"/>
                <a:cs typeface="Cambria"/>
                <a:sym typeface="Cambria"/>
              </a:rPr>
              <a:t> and 	instrumentation esp. when located in same element</a:t>
            </a:r>
            <a:endParaRPr lang="en-US" sz="2200" dirty="0">
              <a:solidFill>
                <a:schemeClr val="tx1"/>
              </a:solidFill>
              <a:latin typeface="Cambria"/>
              <a:ea typeface="Cambria"/>
              <a:cs typeface="Cambria"/>
              <a:sym typeface="Cambria"/>
            </a:endParaRPr>
          </a:p>
        </p:txBody>
      </p:sp>
      <p:sp>
        <p:nvSpPr>
          <p:cNvPr id="16" name="TextBox 15"/>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extLst>
      <p:ext uri="{BB962C8B-B14F-4D97-AF65-F5344CB8AC3E}">
        <p14:creationId xmlns:p14="http://schemas.microsoft.com/office/powerpoint/2010/main" val="192446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effectLst/>
                <a:latin typeface="Cambria" panose="02040503050406030204" pitchFamily="18" charset="0"/>
              </a:rPr>
              <a:t>Summary of Best Practice for The Contractor</a:t>
            </a:r>
          </a:p>
        </p:txBody>
      </p:sp>
      <p:sp>
        <p:nvSpPr>
          <p:cNvPr id="4" name="Shape 672"/>
          <p:cNvSpPr txBox="1">
            <a:spLocks noGrp="1"/>
          </p:cNvSpPr>
          <p:nvPr>
            <p:ph idx="1"/>
          </p:nvPr>
        </p:nvSpPr>
        <p:spPr>
          <a:xfrm>
            <a:off x="0" y="1600201"/>
            <a:ext cx="9144000" cy="457200"/>
          </a:xfrm>
          <a:prstGeom prst="rect">
            <a:avLst/>
          </a:prstGeom>
          <a:noFill/>
          <a:ln>
            <a:noFill/>
          </a:ln>
        </p:spPr>
        <p:txBody>
          <a:bodyPr lIns="91425" tIns="45700" rIns="91425" bIns="45700" anchor="t" anchorCtr="0">
            <a:noAutofit/>
          </a:bodyPr>
          <a:lstStyle/>
          <a:p>
            <a:pPr marL="342900" marR="0" lvl="0" indent="-228600" algn="l" rtl="0">
              <a:spcBef>
                <a:spcPts val="0"/>
              </a:spcBef>
              <a:buClr>
                <a:schemeClr val="dk1"/>
              </a:buClr>
              <a:buSzPct val="100000"/>
              <a:buFont typeface="Cambria"/>
              <a:buChar char="•"/>
            </a:pPr>
            <a:r>
              <a:rPr lang="en-US" b="1" dirty="0" smtClean="0">
                <a:solidFill>
                  <a:schemeClr val="tx2"/>
                </a:solidFill>
                <a:latin typeface="Cambria"/>
                <a:ea typeface="Cambria"/>
                <a:cs typeface="Cambria"/>
                <a:sym typeface="Cambria"/>
              </a:rPr>
              <a:t>Proper Lift Planning and Safe, Cost Effective Execution</a:t>
            </a:r>
          </a:p>
          <a:p>
            <a:pPr lvl="1" indent="-228600">
              <a:spcBef>
                <a:spcPts val="0"/>
              </a:spcBef>
              <a:buClr>
                <a:schemeClr val="dk1"/>
              </a:buClr>
              <a:buSzPct val="100000"/>
              <a:buFont typeface="Cambria"/>
              <a:buChar char="•"/>
            </a:pPr>
            <a:endParaRPr lang="en-US" sz="1400" b="0" i="0" u="none" strike="noStrike" cap="none" baseline="0" dirty="0">
              <a:solidFill>
                <a:schemeClr val="tx2"/>
              </a:solidFill>
              <a:latin typeface="Cambria"/>
              <a:ea typeface="Cambria"/>
              <a:cs typeface="Cambria"/>
              <a:sym typeface="Cambria"/>
            </a:endParaRPr>
          </a:p>
          <a:p>
            <a:pPr marL="0" marR="0" lvl="0" indent="0" algn="l" rtl="0">
              <a:spcBef>
                <a:spcPts val="440"/>
              </a:spcBef>
              <a:buNone/>
            </a:pPr>
            <a:endParaRPr sz="2200" b="0" i="0" u="none" strike="noStrike" cap="none" baseline="0" dirty="0">
              <a:latin typeface="Cambria"/>
              <a:ea typeface="Cambria"/>
              <a:cs typeface="Cambria"/>
              <a:sym typeface="Cambria"/>
            </a:endParaRPr>
          </a:p>
        </p:txBody>
      </p:sp>
      <p:sp>
        <p:nvSpPr>
          <p:cNvPr id="9" name="Shape 674"/>
          <p:cNvSpPr txBox="1"/>
          <p:nvPr/>
        </p:nvSpPr>
        <p:spPr>
          <a:xfrm>
            <a:off x="0" y="2057400"/>
            <a:ext cx="9144000" cy="6180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Be prepared to utilize crane(s) with two blocks  </a:t>
            </a:r>
            <a:endParaRPr lang="en-US" sz="2200" dirty="0">
              <a:solidFill>
                <a:schemeClr val="dk1"/>
              </a:solidFill>
              <a:latin typeface="Cambria"/>
              <a:ea typeface="Cambria"/>
              <a:cs typeface="Cambria"/>
              <a:sym typeface="Cambria"/>
            </a:endParaRPr>
          </a:p>
        </p:txBody>
      </p:sp>
      <p:sp>
        <p:nvSpPr>
          <p:cNvPr id="10" name="Shape 675"/>
          <p:cNvSpPr txBox="1"/>
          <p:nvPr/>
        </p:nvSpPr>
        <p:spPr>
          <a:xfrm>
            <a:off x="0" y="2438400"/>
            <a:ext cx="9144000" cy="651599"/>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Consider all ramifications of cage splice locations</a:t>
            </a:r>
            <a:endParaRPr lang="en-US" sz="2200" dirty="0">
              <a:solidFill>
                <a:schemeClr val="dk1"/>
              </a:solidFill>
              <a:latin typeface="Cambria"/>
              <a:ea typeface="Cambria"/>
              <a:cs typeface="Cambria"/>
              <a:sym typeface="Cambria"/>
            </a:endParaRPr>
          </a:p>
          <a:p>
            <a:pPr lvl="0" rtl="0">
              <a:spcBef>
                <a:spcPts val="440"/>
              </a:spcBef>
              <a:buNone/>
            </a:pPr>
            <a:endParaRPr dirty="0"/>
          </a:p>
          <a:p>
            <a:pPr>
              <a:spcBef>
                <a:spcPts val="0"/>
              </a:spcBef>
              <a:buNone/>
            </a:pPr>
            <a:endParaRPr dirty="0"/>
          </a:p>
        </p:txBody>
      </p:sp>
      <p:sp>
        <p:nvSpPr>
          <p:cNvPr id="11" name="Shape 676"/>
          <p:cNvSpPr txBox="1"/>
          <p:nvPr/>
        </p:nvSpPr>
        <p:spPr>
          <a:xfrm>
            <a:off x="0" y="2819400"/>
            <a:ext cx="9143999" cy="6180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Consider use of a tilt table for very long cages</a:t>
            </a:r>
            <a:endParaRPr lang="en-US" sz="2200" dirty="0">
              <a:solidFill>
                <a:schemeClr val="dk1"/>
              </a:solidFill>
              <a:latin typeface="Cambria"/>
              <a:ea typeface="Cambria"/>
              <a:cs typeface="Cambria"/>
              <a:sym typeface="Cambria"/>
            </a:endParaRPr>
          </a:p>
        </p:txBody>
      </p:sp>
      <p:sp>
        <p:nvSpPr>
          <p:cNvPr id="12" name="Shape 676"/>
          <p:cNvSpPr txBox="1"/>
          <p:nvPr/>
        </p:nvSpPr>
        <p:spPr>
          <a:xfrm>
            <a:off x="0" y="3200400"/>
            <a:ext cx="9143999" cy="6180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Investigate feasibility of offsite fabrication</a:t>
            </a:r>
            <a:endParaRPr lang="en-US" sz="2200" dirty="0">
              <a:solidFill>
                <a:schemeClr val="dk1"/>
              </a:solidFill>
              <a:latin typeface="Cambria"/>
              <a:ea typeface="Cambria"/>
              <a:cs typeface="Cambria"/>
              <a:sym typeface="Cambria"/>
            </a:endParaRPr>
          </a:p>
        </p:txBody>
      </p:sp>
      <p:sp>
        <p:nvSpPr>
          <p:cNvPr id="13" name="Shape 677"/>
          <p:cNvSpPr txBox="1"/>
          <p:nvPr/>
        </p:nvSpPr>
        <p:spPr>
          <a:xfrm>
            <a:off x="0" y="3576450"/>
            <a:ext cx="9144000" cy="4839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Share responsibilities with fabricator / erector</a:t>
            </a:r>
            <a:endParaRPr lang="en-US" sz="2200" dirty="0">
              <a:solidFill>
                <a:schemeClr val="dk1"/>
              </a:solidFill>
              <a:latin typeface="Cambria"/>
              <a:ea typeface="Cambria"/>
              <a:cs typeface="Cambria"/>
              <a:sym typeface="Cambria"/>
            </a:endParaRPr>
          </a:p>
          <a:p>
            <a:pPr>
              <a:spcBef>
                <a:spcPts val="0"/>
              </a:spcBef>
              <a:buNone/>
            </a:pPr>
            <a:endParaRPr dirty="0"/>
          </a:p>
        </p:txBody>
      </p:sp>
      <p:sp>
        <p:nvSpPr>
          <p:cNvPr id="14" name="Shape 677"/>
          <p:cNvSpPr txBox="1"/>
          <p:nvPr/>
        </p:nvSpPr>
        <p:spPr>
          <a:xfrm>
            <a:off x="-1" y="3935700"/>
            <a:ext cx="9143999" cy="4839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Coordinate construction engineering tasks</a:t>
            </a:r>
            <a:endParaRPr lang="en-US" sz="2200" dirty="0">
              <a:solidFill>
                <a:schemeClr val="dk1"/>
              </a:solidFill>
              <a:latin typeface="Cambria"/>
              <a:ea typeface="Cambria"/>
              <a:cs typeface="Cambria"/>
              <a:sym typeface="Cambria"/>
            </a:endParaRPr>
          </a:p>
          <a:p>
            <a:pPr>
              <a:spcBef>
                <a:spcPts val="0"/>
              </a:spcBef>
              <a:buNone/>
            </a:pPr>
            <a:endParaRPr dirty="0"/>
          </a:p>
        </p:txBody>
      </p:sp>
      <p:sp>
        <p:nvSpPr>
          <p:cNvPr id="15" name="Shape 672"/>
          <p:cNvSpPr txBox="1">
            <a:spLocks/>
          </p:cNvSpPr>
          <p:nvPr/>
        </p:nvSpPr>
        <p:spPr>
          <a:xfrm>
            <a:off x="0" y="4360796"/>
            <a:ext cx="8439709" cy="447750"/>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342900" marR="0" indent="-88900" algn="l" rtl="0">
              <a:lnSpc>
                <a:spcPct val="100000"/>
              </a:lnSpc>
              <a:spcBef>
                <a:spcPts val="440"/>
              </a:spcBef>
              <a:spcAft>
                <a:spcPts val="0"/>
              </a:spcAft>
              <a:buClr>
                <a:schemeClr val="accent1"/>
              </a:buClr>
              <a:buFont typeface="Arial"/>
              <a:buChar char="•"/>
              <a:defRPr sz="2200" b="0" i="0" u="none" strike="noStrike" cap="none" baseline="0">
                <a:solidFill>
                  <a:schemeClr val="dk1"/>
                </a:solidFill>
                <a:latin typeface="Calibri"/>
                <a:ea typeface="Calibri"/>
                <a:cs typeface="Calibri"/>
                <a:sym typeface="Calibri"/>
                <a:rtl val="0"/>
              </a:defRPr>
            </a:lvl1pPr>
            <a:lvl2pPr marL="640080" marR="0" indent="-106680" algn="l" rtl="0">
              <a:lnSpc>
                <a:spcPct val="100000"/>
              </a:lnSpc>
              <a:spcBef>
                <a:spcPts val="400"/>
              </a:spcBef>
              <a:spcAft>
                <a:spcPts val="0"/>
              </a:spcAft>
              <a:buClr>
                <a:schemeClr val="accent2"/>
              </a:buClr>
              <a:buFont typeface="Arial"/>
              <a:buChar char="•"/>
              <a:defRPr sz="2000" b="0" i="0" u="none" strike="noStrike" cap="none" baseline="0">
                <a:solidFill>
                  <a:schemeClr val="dk1"/>
                </a:solidFill>
                <a:latin typeface="Calibri"/>
                <a:ea typeface="Calibri"/>
                <a:cs typeface="Calibri"/>
                <a:sym typeface="Calibri"/>
                <a:rtl val="0"/>
              </a:defRPr>
            </a:lvl2pPr>
            <a:lvl3pPr marL="1005839" marR="0" indent="-116839" algn="l" rtl="0">
              <a:lnSpc>
                <a:spcPct val="100000"/>
              </a:lnSpc>
              <a:spcBef>
                <a:spcPts val="360"/>
              </a:spcBef>
              <a:spcAft>
                <a:spcPts val="0"/>
              </a:spcAft>
              <a:buClr>
                <a:schemeClr val="accent3"/>
              </a:buClr>
              <a:buFont typeface="Arial"/>
              <a:buChar char="•"/>
              <a:defRPr sz="1800" b="0" i="0" u="none" strike="noStrike" cap="none" baseline="0">
                <a:solidFill>
                  <a:schemeClr val="dk1"/>
                </a:solidFill>
                <a:latin typeface="Calibri"/>
                <a:ea typeface="Calibri"/>
                <a:cs typeface="Calibri"/>
                <a:sym typeface="Calibri"/>
                <a:rtl val="0"/>
              </a:defRPr>
            </a:lvl3pPr>
            <a:lvl4pPr marL="1280160" marR="0" indent="-137160" algn="l" rtl="0">
              <a:lnSpc>
                <a:spcPct val="100000"/>
              </a:lnSpc>
              <a:spcBef>
                <a:spcPts val="320"/>
              </a:spcBef>
              <a:spcAft>
                <a:spcPts val="0"/>
              </a:spcAft>
              <a:buClr>
                <a:schemeClr val="accent4"/>
              </a:buClr>
              <a:buFont typeface="Arial"/>
              <a:buChar char="•"/>
              <a:defRPr sz="1600" b="0" i="0" u="none" strike="noStrike" cap="none" baseline="0">
                <a:solidFill>
                  <a:schemeClr val="dk1"/>
                </a:solidFill>
                <a:latin typeface="Calibri"/>
                <a:ea typeface="Calibri"/>
                <a:cs typeface="Calibri"/>
                <a:sym typeface="Calibri"/>
                <a:rtl val="0"/>
              </a:defRPr>
            </a:lvl4pPr>
            <a:lvl5pPr marL="1554480" marR="0" indent="-144780" algn="l" rtl="0">
              <a:lnSpc>
                <a:spcPct val="100000"/>
              </a:lnSpc>
              <a:spcBef>
                <a:spcPts val="280"/>
              </a:spcBef>
              <a:spcAft>
                <a:spcPts val="0"/>
              </a:spcAft>
              <a:buClr>
                <a:schemeClr val="accent5"/>
              </a:buClr>
              <a:buFont typeface="Arial"/>
              <a:buChar char="•"/>
              <a:defRPr sz="1400" b="0" i="0" u="none" strike="noStrike" cap="none" baseline="0">
                <a:solidFill>
                  <a:schemeClr val="dk1"/>
                </a:solidFill>
                <a:latin typeface="Calibri"/>
                <a:ea typeface="Calibri"/>
                <a:cs typeface="Calibri"/>
                <a:sym typeface="Calibri"/>
                <a:rtl val="0"/>
              </a:defRPr>
            </a:lvl5pPr>
            <a:lvl6pPr marL="1737360" marR="0" indent="-99060" algn="l" rtl="0">
              <a:lnSpc>
                <a:spcPct val="100000"/>
              </a:lnSpc>
              <a:spcBef>
                <a:spcPts val="280"/>
              </a:spcBef>
              <a:spcAft>
                <a:spcPts val="0"/>
              </a:spcAft>
              <a:buClr>
                <a:schemeClr val="accent1"/>
              </a:buClr>
              <a:buFont typeface="Arial"/>
              <a:buChar char="•"/>
              <a:defRPr sz="1400" b="0" i="0" u="none" strike="noStrike" cap="none" baseline="0">
                <a:solidFill>
                  <a:schemeClr val="dk1"/>
                </a:solidFill>
                <a:latin typeface="Calibri"/>
                <a:ea typeface="Calibri"/>
                <a:cs typeface="Calibri"/>
                <a:sym typeface="Calibri"/>
                <a:rtl val="0"/>
              </a:defRPr>
            </a:lvl6pPr>
            <a:lvl7pPr marL="1920240" marR="0" indent="-104139" algn="l" rtl="0">
              <a:lnSpc>
                <a:spcPct val="100000"/>
              </a:lnSpc>
              <a:spcBef>
                <a:spcPts val="280"/>
              </a:spcBef>
              <a:spcAft>
                <a:spcPts val="0"/>
              </a:spcAft>
              <a:buClr>
                <a:schemeClr val="accent2"/>
              </a:buClr>
              <a:buFont typeface="Arial"/>
              <a:buChar char="•"/>
              <a:defRPr sz="1400" b="0" i="0" u="none" strike="noStrike" cap="none" baseline="0">
                <a:solidFill>
                  <a:schemeClr val="dk1"/>
                </a:solidFill>
                <a:latin typeface="Calibri"/>
                <a:ea typeface="Calibri"/>
                <a:cs typeface="Calibri"/>
                <a:sym typeface="Calibri"/>
                <a:rtl val="0"/>
              </a:defRPr>
            </a:lvl7pPr>
            <a:lvl8pPr marL="2103120" marR="0" indent="-96520" algn="l" rtl="0">
              <a:lnSpc>
                <a:spcPct val="100000"/>
              </a:lnSpc>
              <a:spcBef>
                <a:spcPts val="280"/>
              </a:spcBef>
              <a:spcAft>
                <a:spcPts val="0"/>
              </a:spcAft>
              <a:buClr>
                <a:schemeClr val="accent3"/>
              </a:buClr>
              <a:buFont typeface="Arial"/>
              <a:buChar char="•"/>
              <a:defRPr sz="1400" b="0" i="0" u="none" strike="noStrike" cap="none" baseline="0">
                <a:solidFill>
                  <a:schemeClr val="dk1"/>
                </a:solidFill>
                <a:latin typeface="Calibri"/>
                <a:ea typeface="Calibri"/>
                <a:cs typeface="Calibri"/>
                <a:sym typeface="Calibri"/>
                <a:rtl val="0"/>
              </a:defRPr>
            </a:lvl8pPr>
            <a:lvl9pPr marL="2286000" marR="0" indent="-101600" algn="l" rtl="0">
              <a:lnSpc>
                <a:spcPct val="100000"/>
              </a:lnSpc>
              <a:spcBef>
                <a:spcPts val="280"/>
              </a:spcBef>
              <a:spcAft>
                <a:spcPts val="0"/>
              </a:spcAft>
              <a:buClr>
                <a:schemeClr val="accent4"/>
              </a:buClr>
              <a:buFont typeface="Arial"/>
              <a:buChar char="•"/>
              <a:defRPr sz="1400" b="0" i="0" u="none" strike="noStrike" cap="none" baseline="0">
                <a:solidFill>
                  <a:schemeClr val="dk1"/>
                </a:solidFill>
                <a:latin typeface="Calibri"/>
                <a:ea typeface="Calibri"/>
                <a:cs typeface="Calibri"/>
                <a:sym typeface="Calibri"/>
                <a:rtl val="0"/>
              </a:defRPr>
            </a:lvl9pPr>
          </a:lstStyle>
          <a:p>
            <a:pPr indent="-228600">
              <a:spcBef>
                <a:spcPts val="0"/>
              </a:spcBef>
              <a:buClr>
                <a:schemeClr val="dk1"/>
              </a:buClr>
              <a:buSzPct val="100000"/>
              <a:buFont typeface="Cambria"/>
              <a:buChar char="•"/>
            </a:pPr>
            <a:r>
              <a:rPr lang="en-US" b="1" dirty="0" smtClean="0">
                <a:solidFill>
                  <a:schemeClr val="tx2"/>
                </a:solidFill>
                <a:latin typeface="Cambria"/>
                <a:ea typeface="Cambria"/>
                <a:cs typeface="Cambria"/>
                <a:sym typeface="Cambria"/>
              </a:rPr>
              <a:t>Concrete Placement</a:t>
            </a:r>
            <a:endParaRPr lang="en-US" dirty="0" smtClean="0">
              <a:solidFill>
                <a:schemeClr val="tx2"/>
              </a:solidFill>
              <a:latin typeface="Cambria"/>
              <a:ea typeface="Cambria"/>
              <a:cs typeface="Cambria"/>
              <a:sym typeface="Cambria"/>
            </a:endParaRPr>
          </a:p>
        </p:txBody>
      </p:sp>
      <p:sp>
        <p:nvSpPr>
          <p:cNvPr id="16" name="Shape 679"/>
          <p:cNvSpPr txBox="1"/>
          <p:nvPr/>
        </p:nvSpPr>
        <p:spPr>
          <a:xfrm>
            <a:off x="-10295" y="4724400"/>
            <a:ext cx="9143998" cy="59784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Plan for full encasement, esp. at embeds, </a:t>
            </a:r>
            <a:r>
              <a:rPr lang="en-US" sz="2200" dirty="0" err="1" smtClean="0">
                <a:solidFill>
                  <a:schemeClr val="dk1"/>
                </a:solidFill>
                <a:latin typeface="Cambria"/>
                <a:ea typeface="Cambria"/>
                <a:cs typeface="Cambria"/>
                <a:sym typeface="Cambria"/>
              </a:rPr>
              <a:t>blockouts</a:t>
            </a:r>
            <a:r>
              <a:rPr lang="en-US" sz="2200" dirty="0" smtClean="0">
                <a:solidFill>
                  <a:schemeClr val="dk1"/>
                </a:solidFill>
                <a:latin typeface="Cambria"/>
                <a:ea typeface="Cambria"/>
                <a:cs typeface="Cambria"/>
                <a:sym typeface="Cambria"/>
              </a:rPr>
              <a:t> and  	instrumentation</a:t>
            </a:r>
            <a:endParaRPr lang="en-US" sz="2200" dirty="0">
              <a:solidFill>
                <a:schemeClr val="dk1"/>
              </a:solidFill>
              <a:latin typeface="Cambria"/>
              <a:ea typeface="Cambria"/>
              <a:cs typeface="Cambria"/>
              <a:sym typeface="Cambria"/>
            </a:endParaRPr>
          </a:p>
          <a:p>
            <a:pPr>
              <a:spcBef>
                <a:spcPts val="0"/>
              </a:spcBef>
              <a:buNone/>
            </a:pPr>
            <a:endParaRPr dirty="0"/>
          </a:p>
        </p:txBody>
      </p:sp>
      <p:sp>
        <p:nvSpPr>
          <p:cNvPr id="17" name="Shape 680"/>
          <p:cNvSpPr txBox="1"/>
          <p:nvPr/>
        </p:nvSpPr>
        <p:spPr>
          <a:xfrm>
            <a:off x="-1" y="5410200"/>
            <a:ext cx="9144001" cy="4761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Bracing best in square layout pattern </a:t>
            </a:r>
          </a:p>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Pour it!</a:t>
            </a:r>
            <a:endParaRPr lang="en-US" sz="2200" dirty="0">
              <a:solidFill>
                <a:schemeClr val="dk1"/>
              </a:solidFill>
              <a:latin typeface="Cambria"/>
              <a:ea typeface="Cambria"/>
              <a:cs typeface="Cambria"/>
              <a:sym typeface="Cambria"/>
            </a:endParaRPr>
          </a:p>
        </p:txBody>
      </p:sp>
      <p:sp>
        <p:nvSpPr>
          <p:cNvPr id="18" name="TextBox 17"/>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extLst>
      <p:ext uri="{BB962C8B-B14F-4D97-AF65-F5344CB8AC3E}">
        <p14:creationId xmlns:p14="http://schemas.microsoft.com/office/powerpoint/2010/main" val="246727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Shape 670"/>
        <p:cNvGrpSpPr/>
        <p:nvPr/>
      </p:nvGrpSpPr>
      <p:grpSpPr>
        <a:xfrm>
          <a:off x="0" y="0"/>
          <a:ext cx="0" cy="0"/>
          <a:chOff x="0" y="0"/>
          <a:chExt cx="0" cy="0"/>
        </a:xfrm>
      </p:grpSpPr>
      <p:sp>
        <p:nvSpPr>
          <p:cNvPr id="671" name="Shape 671"/>
          <p:cNvSpPr txBox="1">
            <a:spLocks noGrp="1"/>
          </p:cNvSpPr>
          <p:nvPr>
            <p:ph type="title"/>
          </p:nvPr>
        </p:nvSpPr>
        <p:spPr>
          <a:xfrm>
            <a:off x="457200" y="274637"/>
            <a:ext cx="7619999"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dirty="0">
                <a:solidFill>
                  <a:schemeClr val="tx1"/>
                </a:solidFill>
                <a:effectLst/>
                <a:latin typeface="Cambria" panose="02040503050406030204" pitchFamily="18" charset="0"/>
              </a:rPr>
              <a:t>Summary of Best Practice </a:t>
            </a:r>
            <a:r>
              <a:rPr lang="en-US" sz="4400" b="1" dirty="0" smtClean="0">
                <a:solidFill>
                  <a:schemeClr val="tx1"/>
                </a:solidFill>
                <a:effectLst/>
                <a:latin typeface="Cambria" panose="02040503050406030204" pitchFamily="18" charset="0"/>
              </a:rPr>
              <a:t>for The Construction Engineer</a:t>
            </a:r>
            <a:endParaRPr lang="en-US" sz="4400" b="1" dirty="0">
              <a:solidFill>
                <a:schemeClr val="tx1"/>
              </a:solidFill>
              <a:effectLst/>
              <a:latin typeface="Cambria" panose="02040503050406030204" pitchFamily="18" charset="0"/>
            </a:endParaRPr>
          </a:p>
        </p:txBody>
      </p:sp>
      <p:sp>
        <p:nvSpPr>
          <p:cNvPr id="672" name="Shape 672"/>
          <p:cNvSpPr txBox="1">
            <a:spLocks noGrp="1"/>
          </p:cNvSpPr>
          <p:nvPr>
            <p:ph type="body" idx="1"/>
          </p:nvPr>
        </p:nvSpPr>
        <p:spPr>
          <a:xfrm>
            <a:off x="0" y="1600200"/>
            <a:ext cx="8463299" cy="730499"/>
          </a:xfrm>
          <a:prstGeom prst="rect">
            <a:avLst/>
          </a:prstGeom>
          <a:noFill/>
          <a:ln>
            <a:noFill/>
          </a:ln>
        </p:spPr>
        <p:txBody>
          <a:bodyPr lIns="91425" tIns="45700" rIns="91425" bIns="45700" anchor="t" anchorCtr="0">
            <a:noAutofit/>
          </a:bodyPr>
          <a:lstStyle/>
          <a:p>
            <a:pPr lvl="0" indent="-228600">
              <a:spcBef>
                <a:spcPts val="0"/>
              </a:spcBef>
              <a:buClr>
                <a:schemeClr val="dk1"/>
              </a:buClr>
              <a:buSzPct val="100000"/>
              <a:buFont typeface="Cambria"/>
              <a:buChar char="•"/>
            </a:pPr>
            <a:r>
              <a:rPr lang="en-US" b="1" dirty="0" smtClean="0">
                <a:solidFill>
                  <a:schemeClr val="tx2"/>
                </a:solidFill>
                <a:latin typeface="Cambria"/>
                <a:ea typeface="Cambria"/>
                <a:cs typeface="Cambria"/>
                <a:sym typeface="Cambria"/>
              </a:rPr>
              <a:t>Providing for and Analyzing Structural </a:t>
            </a:r>
            <a:r>
              <a:rPr lang="en-US" b="1" dirty="0">
                <a:solidFill>
                  <a:schemeClr val="tx2"/>
                </a:solidFill>
                <a:latin typeface="Cambria"/>
                <a:ea typeface="Cambria"/>
                <a:cs typeface="Cambria"/>
                <a:sym typeface="Cambria"/>
              </a:rPr>
              <a:t>Integrity </a:t>
            </a:r>
            <a:r>
              <a:rPr lang="en-US" b="1" dirty="0" smtClean="0">
                <a:solidFill>
                  <a:schemeClr val="tx2"/>
                </a:solidFill>
                <a:latin typeface="Cambria"/>
                <a:ea typeface="Cambria"/>
                <a:cs typeface="Cambria"/>
                <a:sym typeface="Cambria"/>
              </a:rPr>
              <a:t>- when </a:t>
            </a:r>
            <a:r>
              <a:rPr lang="en-US" b="1" dirty="0">
                <a:solidFill>
                  <a:schemeClr val="tx2"/>
                </a:solidFill>
                <a:latin typeface="Cambria"/>
                <a:ea typeface="Cambria"/>
                <a:cs typeface="Cambria"/>
                <a:sym typeface="Cambria"/>
              </a:rPr>
              <a:t>the ratio of Height to Diameter exceeds 8; </a:t>
            </a:r>
            <a:r>
              <a:rPr lang="en-US" b="1" dirty="0" err="1">
                <a:solidFill>
                  <a:schemeClr val="tx2"/>
                </a:solidFill>
                <a:latin typeface="Cambria"/>
                <a:ea typeface="Cambria"/>
                <a:cs typeface="Cambria"/>
                <a:sym typeface="Cambria"/>
              </a:rPr>
              <a:t>ie</a:t>
            </a:r>
            <a:r>
              <a:rPr lang="en-US" b="1" dirty="0">
                <a:solidFill>
                  <a:schemeClr val="tx2"/>
                </a:solidFill>
                <a:latin typeface="Cambria"/>
                <a:ea typeface="Cambria"/>
                <a:cs typeface="Cambria"/>
                <a:sym typeface="Cambria"/>
              </a:rPr>
              <a:t> H/D &gt; 8</a:t>
            </a:r>
            <a:endParaRPr lang="en-US" sz="2200" b="0" i="0" u="none" strike="noStrike" cap="none" baseline="0" dirty="0">
              <a:solidFill>
                <a:schemeClr val="tx2"/>
              </a:solidFill>
              <a:latin typeface="Cambria"/>
              <a:ea typeface="Cambria"/>
              <a:cs typeface="Cambria"/>
              <a:sym typeface="Cambria"/>
            </a:endParaRPr>
          </a:p>
          <a:p>
            <a:pPr marL="0" marR="0" lvl="0" indent="0" algn="l" rtl="0">
              <a:spcBef>
                <a:spcPts val="440"/>
              </a:spcBef>
              <a:buNone/>
            </a:pPr>
            <a:endParaRPr sz="2200" b="0" i="0" u="none" strike="noStrike" cap="none" baseline="0" dirty="0">
              <a:latin typeface="Cambria"/>
              <a:ea typeface="Cambria"/>
              <a:cs typeface="Cambria"/>
              <a:sym typeface="Cambria"/>
            </a:endParaRPr>
          </a:p>
        </p:txBody>
      </p:sp>
      <p:sp>
        <p:nvSpPr>
          <p:cNvPr id="674" name="Shape 674"/>
          <p:cNvSpPr txBox="1"/>
          <p:nvPr/>
        </p:nvSpPr>
        <p:spPr>
          <a:xfrm>
            <a:off x="0" y="2438400"/>
            <a:ext cx="9144000" cy="6180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tx1"/>
                </a:solidFill>
                <a:latin typeface="Cambria"/>
                <a:ea typeface="Cambria"/>
                <a:cs typeface="Cambria"/>
                <a:sym typeface="Cambria"/>
              </a:rPr>
              <a:t>	- Design internal bracing, min 4-#8, with hoops 10ft o/c</a:t>
            </a:r>
            <a:endParaRPr lang="en-US" sz="2200" dirty="0">
              <a:solidFill>
                <a:schemeClr val="tx1"/>
              </a:solidFill>
              <a:latin typeface="Cambria"/>
              <a:ea typeface="Cambria"/>
              <a:cs typeface="Cambria"/>
              <a:sym typeface="Cambria"/>
            </a:endParaRPr>
          </a:p>
        </p:txBody>
      </p:sp>
      <p:sp>
        <p:nvSpPr>
          <p:cNvPr id="675" name="Shape 675"/>
          <p:cNvSpPr txBox="1"/>
          <p:nvPr/>
        </p:nvSpPr>
        <p:spPr>
          <a:xfrm>
            <a:off x="0" y="2931250"/>
            <a:ext cx="9144000" cy="651599"/>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tx1"/>
                </a:solidFill>
                <a:latin typeface="Cambria"/>
                <a:ea typeface="Cambria"/>
                <a:cs typeface="Cambria"/>
                <a:sym typeface="Cambria"/>
              </a:rPr>
              <a:t>	- Specify tying requirements, incl. dbl. wraps and saddles</a:t>
            </a:r>
            <a:endParaRPr lang="en-US" sz="2200" dirty="0">
              <a:solidFill>
                <a:schemeClr val="tx1"/>
              </a:solidFill>
              <a:latin typeface="Cambria"/>
              <a:ea typeface="Cambria"/>
              <a:cs typeface="Cambria"/>
              <a:sym typeface="Cambria"/>
            </a:endParaRPr>
          </a:p>
          <a:p>
            <a:pPr lvl="0" rtl="0">
              <a:spcBef>
                <a:spcPts val="440"/>
              </a:spcBef>
              <a:buNone/>
            </a:pPr>
            <a:endParaRPr dirty="0">
              <a:solidFill>
                <a:schemeClr val="tx1"/>
              </a:solidFill>
            </a:endParaRPr>
          </a:p>
          <a:p>
            <a:pPr>
              <a:spcBef>
                <a:spcPts val="0"/>
              </a:spcBef>
              <a:buNone/>
            </a:pPr>
            <a:endParaRPr dirty="0">
              <a:solidFill>
                <a:schemeClr val="tx1"/>
              </a:solidFill>
            </a:endParaRPr>
          </a:p>
        </p:txBody>
      </p:sp>
      <p:sp>
        <p:nvSpPr>
          <p:cNvPr id="676" name="Shape 676"/>
          <p:cNvSpPr txBox="1"/>
          <p:nvPr/>
        </p:nvSpPr>
        <p:spPr>
          <a:xfrm>
            <a:off x="0" y="3886200"/>
            <a:ext cx="9144000" cy="6180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tx1"/>
                </a:solidFill>
                <a:latin typeface="Cambria"/>
                <a:ea typeface="Cambria"/>
                <a:cs typeface="Cambria"/>
                <a:sym typeface="Cambria"/>
              </a:rPr>
              <a:t> 	- Calculate stiffness with estimated Beta reduction factor</a:t>
            </a:r>
            <a:endParaRPr lang="en-US" sz="2200" dirty="0">
              <a:solidFill>
                <a:schemeClr val="tx1"/>
              </a:solidFill>
              <a:latin typeface="Cambria"/>
              <a:ea typeface="Cambria"/>
              <a:cs typeface="Cambria"/>
              <a:sym typeface="Cambria"/>
            </a:endParaRPr>
          </a:p>
        </p:txBody>
      </p:sp>
      <p:sp>
        <p:nvSpPr>
          <p:cNvPr id="677" name="Shape 677"/>
          <p:cNvSpPr txBox="1"/>
          <p:nvPr/>
        </p:nvSpPr>
        <p:spPr>
          <a:xfrm>
            <a:off x="0" y="4341826"/>
            <a:ext cx="9144000" cy="4839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tx1"/>
                </a:solidFill>
                <a:latin typeface="Cambria"/>
                <a:ea typeface="Cambria"/>
                <a:cs typeface="Cambria"/>
                <a:sym typeface="Cambria"/>
              </a:rPr>
              <a:t>	- Field measure deflections to verify stiffness calc. (as a separate 	operation)</a:t>
            </a:r>
            <a:endParaRPr lang="en-US" sz="2200" dirty="0">
              <a:solidFill>
                <a:schemeClr val="tx1"/>
              </a:solidFill>
              <a:latin typeface="Cambria"/>
              <a:ea typeface="Cambria"/>
              <a:cs typeface="Cambria"/>
              <a:sym typeface="Cambria"/>
            </a:endParaRPr>
          </a:p>
          <a:p>
            <a:pPr>
              <a:spcBef>
                <a:spcPts val="0"/>
              </a:spcBef>
              <a:buNone/>
            </a:pPr>
            <a:endParaRPr dirty="0"/>
          </a:p>
        </p:txBody>
      </p:sp>
      <p:sp>
        <p:nvSpPr>
          <p:cNvPr id="16" name="Shape 677"/>
          <p:cNvSpPr txBox="1"/>
          <p:nvPr/>
        </p:nvSpPr>
        <p:spPr>
          <a:xfrm>
            <a:off x="0" y="5106800"/>
            <a:ext cx="9144000" cy="4839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tx1"/>
                </a:solidFill>
                <a:latin typeface="Cambria"/>
                <a:ea typeface="Cambria"/>
                <a:cs typeface="Cambria"/>
                <a:sym typeface="Cambria"/>
              </a:rPr>
              <a:t>	- Modify stiffness properties if warranted</a:t>
            </a:r>
            <a:endParaRPr lang="en-US" sz="2200" dirty="0">
              <a:solidFill>
                <a:schemeClr val="tx1"/>
              </a:solidFill>
              <a:latin typeface="Cambria"/>
              <a:ea typeface="Cambria"/>
              <a:cs typeface="Cambria"/>
              <a:sym typeface="Cambria"/>
            </a:endParaRPr>
          </a:p>
          <a:p>
            <a:pPr>
              <a:spcBef>
                <a:spcPts val="0"/>
              </a:spcBef>
              <a:buNone/>
            </a:pPr>
            <a:endParaRPr dirty="0">
              <a:solidFill>
                <a:schemeClr val="tx2"/>
              </a:solidFill>
            </a:endParaRPr>
          </a:p>
        </p:txBody>
      </p:sp>
      <p:sp>
        <p:nvSpPr>
          <p:cNvPr id="17" name="Shape 676"/>
          <p:cNvSpPr txBox="1"/>
          <p:nvPr/>
        </p:nvSpPr>
        <p:spPr>
          <a:xfrm>
            <a:off x="0" y="3429000"/>
            <a:ext cx="9144000" cy="6180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tx1"/>
                </a:solidFill>
                <a:latin typeface="Cambria"/>
                <a:ea typeface="Cambria"/>
                <a:cs typeface="Cambria"/>
                <a:sym typeface="Cambria"/>
              </a:rPr>
              <a:t>	- Specify welded joints where feasible</a:t>
            </a:r>
            <a:endParaRPr lang="en-US" sz="2200" dirty="0">
              <a:solidFill>
                <a:schemeClr val="tx1"/>
              </a:solidFill>
              <a:latin typeface="Cambria"/>
              <a:ea typeface="Cambria"/>
              <a:cs typeface="Cambria"/>
              <a:sym typeface="Cambria"/>
            </a:endParaRPr>
          </a:p>
        </p:txBody>
      </p:sp>
      <p:sp>
        <p:nvSpPr>
          <p:cNvPr id="11" name="TextBox 10"/>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extLst>
      <p:ext uri="{BB962C8B-B14F-4D97-AF65-F5344CB8AC3E}">
        <p14:creationId xmlns:p14="http://schemas.microsoft.com/office/powerpoint/2010/main" val="30376860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2"/>
                                        </p:tgtEl>
                                        <p:attrNameLst>
                                          <p:attrName>style.visibility</p:attrName>
                                        </p:attrNameLst>
                                      </p:cBhvr>
                                      <p:to>
                                        <p:strVal val="visible"/>
                                      </p:to>
                                    </p:set>
                                    <p:animEffect transition="in" filter="fade">
                                      <p:cBhvr>
                                        <p:cTn id="7" dur="1000"/>
                                        <p:tgtEl>
                                          <p:spTgt spid="6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4"/>
                                        </p:tgtEl>
                                        <p:attrNameLst>
                                          <p:attrName>style.visibility</p:attrName>
                                        </p:attrNameLst>
                                      </p:cBhvr>
                                      <p:to>
                                        <p:strVal val="visible"/>
                                      </p:to>
                                    </p:set>
                                    <p:animEffect transition="in" filter="fade">
                                      <p:cBhvr>
                                        <p:cTn id="12" dur="1000"/>
                                        <p:tgtEl>
                                          <p:spTgt spid="6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75"/>
                                        </p:tgtEl>
                                        <p:attrNameLst>
                                          <p:attrName>style.visibility</p:attrName>
                                        </p:attrNameLst>
                                      </p:cBhvr>
                                      <p:to>
                                        <p:strVal val="visible"/>
                                      </p:to>
                                    </p:set>
                                    <p:animEffect transition="in" filter="fade">
                                      <p:cBhvr>
                                        <p:cTn id="17" dur="500"/>
                                        <p:tgtEl>
                                          <p:spTgt spid="6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76"/>
                                        </p:tgtEl>
                                        <p:attrNameLst>
                                          <p:attrName>style.visibility</p:attrName>
                                        </p:attrNameLst>
                                      </p:cBhvr>
                                      <p:to>
                                        <p:strVal val="visible"/>
                                      </p:to>
                                    </p:set>
                                    <p:animEffect transition="in" filter="fade">
                                      <p:cBhvr>
                                        <p:cTn id="27" dur="500"/>
                                        <p:tgtEl>
                                          <p:spTgt spid="6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77"/>
                                        </p:tgtEl>
                                        <p:attrNameLst>
                                          <p:attrName>style.visibility</p:attrName>
                                        </p:attrNameLst>
                                      </p:cBhvr>
                                      <p:to>
                                        <p:strVal val="visible"/>
                                      </p:to>
                                    </p:set>
                                    <p:animEffect transition="in" filter="fade">
                                      <p:cBhvr>
                                        <p:cTn id="32" dur="500"/>
                                        <p:tgtEl>
                                          <p:spTgt spid="67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 grpId="0"/>
      <p:bldP spid="676" grpId="0"/>
      <p:bldP spid="677" grpId="0"/>
      <p:bldP spid="16" grpId="0"/>
      <p:bldP spid="17" grpId="0"/>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Shape 670"/>
        <p:cNvGrpSpPr/>
        <p:nvPr/>
      </p:nvGrpSpPr>
      <p:grpSpPr>
        <a:xfrm>
          <a:off x="0" y="0"/>
          <a:ext cx="0" cy="0"/>
          <a:chOff x="0" y="0"/>
          <a:chExt cx="0" cy="0"/>
        </a:xfrm>
      </p:grpSpPr>
      <p:sp>
        <p:nvSpPr>
          <p:cNvPr id="671" name="Shape 671"/>
          <p:cNvSpPr txBox="1">
            <a:spLocks noGrp="1"/>
          </p:cNvSpPr>
          <p:nvPr>
            <p:ph type="title"/>
          </p:nvPr>
        </p:nvSpPr>
        <p:spPr>
          <a:xfrm>
            <a:off x="457200" y="274637"/>
            <a:ext cx="7619999"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dirty="0">
                <a:solidFill>
                  <a:schemeClr val="tx1"/>
                </a:solidFill>
                <a:effectLst/>
                <a:latin typeface="Cambria" panose="02040503050406030204" pitchFamily="18" charset="0"/>
              </a:rPr>
              <a:t>Summary of Best Practice </a:t>
            </a:r>
            <a:r>
              <a:rPr lang="en-US" sz="4400" b="1" dirty="0" smtClean="0">
                <a:solidFill>
                  <a:schemeClr val="tx1"/>
                </a:solidFill>
                <a:effectLst/>
                <a:latin typeface="Cambria" panose="02040503050406030204" pitchFamily="18" charset="0"/>
              </a:rPr>
              <a:t>for The Construction Engineer</a:t>
            </a:r>
            <a:endParaRPr lang="en-US" sz="4400" b="1" dirty="0">
              <a:solidFill>
                <a:schemeClr val="tx1"/>
              </a:solidFill>
              <a:effectLst/>
              <a:latin typeface="Cambria" panose="02040503050406030204" pitchFamily="18" charset="0"/>
            </a:endParaRPr>
          </a:p>
        </p:txBody>
      </p:sp>
      <p:sp>
        <p:nvSpPr>
          <p:cNvPr id="680" name="Shape 680"/>
          <p:cNvSpPr txBox="1"/>
          <p:nvPr/>
        </p:nvSpPr>
        <p:spPr>
          <a:xfrm>
            <a:off x="1" y="2438400"/>
            <a:ext cx="9144000" cy="4761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Carefully determine weight and CG for each</a:t>
            </a:r>
            <a:endParaRPr lang="en-US" sz="2200" dirty="0">
              <a:solidFill>
                <a:schemeClr val="dk1"/>
              </a:solidFill>
              <a:latin typeface="Cambria"/>
              <a:ea typeface="Cambria"/>
              <a:cs typeface="Cambria"/>
              <a:sym typeface="Cambria"/>
            </a:endParaRPr>
          </a:p>
        </p:txBody>
      </p:sp>
      <p:sp>
        <p:nvSpPr>
          <p:cNvPr id="12" name="Shape 672"/>
          <p:cNvSpPr txBox="1">
            <a:spLocks/>
          </p:cNvSpPr>
          <p:nvPr/>
        </p:nvSpPr>
        <p:spPr>
          <a:xfrm>
            <a:off x="0" y="1600200"/>
            <a:ext cx="8439709" cy="447750"/>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342900" marR="0" indent="-88900" algn="l" rtl="0">
              <a:lnSpc>
                <a:spcPct val="100000"/>
              </a:lnSpc>
              <a:spcBef>
                <a:spcPts val="440"/>
              </a:spcBef>
              <a:spcAft>
                <a:spcPts val="0"/>
              </a:spcAft>
              <a:buClr>
                <a:schemeClr val="accent1"/>
              </a:buClr>
              <a:buFont typeface="Arial"/>
              <a:buChar char="•"/>
              <a:defRPr sz="2200" b="0" i="0" u="none" strike="noStrike" cap="none" baseline="0">
                <a:solidFill>
                  <a:schemeClr val="dk1"/>
                </a:solidFill>
                <a:latin typeface="Calibri"/>
                <a:ea typeface="Calibri"/>
                <a:cs typeface="Calibri"/>
                <a:sym typeface="Calibri"/>
                <a:rtl val="0"/>
              </a:defRPr>
            </a:lvl1pPr>
            <a:lvl2pPr marL="640080" marR="0" indent="-106680" algn="l" rtl="0">
              <a:lnSpc>
                <a:spcPct val="100000"/>
              </a:lnSpc>
              <a:spcBef>
                <a:spcPts val="400"/>
              </a:spcBef>
              <a:spcAft>
                <a:spcPts val="0"/>
              </a:spcAft>
              <a:buClr>
                <a:schemeClr val="accent2"/>
              </a:buClr>
              <a:buFont typeface="Arial"/>
              <a:buChar char="•"/>
              <a:defRPr sz="2000" b="0" i="0" u="none" strike="noStrike" cap="none" baseline="0">
                <a:solidFill>
                  <a:schemeClr val="dk1"/>
                </a:solidFill>
                <a:latin typeface="Calibri"/>
                <a:ea typeface="Calibri"/>
                <a:cs typeface="Calibri"/>
                <a:sym typeface="Calibri"/>
                <a:rtl val="0"/>
              </a:defRPr>
            </a:lvl2pPr>
            <a:lvl3pPr marL="1005839" marR="0" indent="-116839" algn="l" rtl="0">
              <a:lnSpc>
                <a:spcPct val="100000"/>
              </a:lnSpc>
              <a:spcBef>
                <a:spcPts val="360"/>
              </a:spcBef>
              <a:spcAft>
                <a:spcPts val="0"/>
              </a:spcAft>
              <a:buClr>
                <a:schemeClr val="accent3"/>
              </a:buClr>
              <a:buFont typeface="Arial"/>
              <a:buChar char="•"/>
              <a:defRPr sz="1800" b="0" i="0" u="none" strike="noStrike" cap="none" baseline="0">
                <a:solidFill>
                  <a:schemeClr val="dk1"/>
                </a:solidFill>
                <a:latin typeface="Calibri"/>
                <a:ea typeface="Calibri"/>
                <a:cs typeface="Calibri"/>
                <a:sym typeface="Calibri"/>
                <a:rtl val="0"/>
              </a:defRPr>
            </a:lvl3pPr>
            <a:lvl4pPr marL="1280160" marR="0" indent="-137160" algn="l" rtl="0">
              <a:lnSpc>
                <a:spcPct val="100000"/>
              </a:lnSpc>
              <a:spcBef>
                <a:spcPts val="320"/>
              </a:spcBef>
              <a:spcAft>
                <a:spcPts val="0"/>
              </a:spcAft>
              <a:buClr>
                <a:schemeClr val="accent4"/>
              </a:buClr>
              <a:buFont typeface="Arial"/>
              <a:buChar char="•"/>
              <a:defRPr sz="1600" b="0" i="0" u="none" strike="noStrike" cap="none" baseline="0">
                <a:solidFill>
                  <a:schemeClr val="dk1"/>
                </a:solidFill>
                <a:latin typeface="Calibri"/>
                <a:ea typeface="Calibri"/>
                <a:cs typeface="Calibri"/>
                <a:sym typeface="Calibri"/>
                <a:rtl val="0"/>
              </a:defRPr>
            </a:lvl4pPr>
            <a:lvl5pPr marL="1554480" marR="0" indent="-144780" algn="l" rtl="0">
              <a:lnSpc>
                <a:spcPct val="100000"/>
              </a:lnSpc>
              <a:spcBef>
                <a:spcPts val="280"/>
              </a:spcBef>
              <a:spcAft>
                <a:spcPts val="0"/>
              </a:spcAft>
              <a:buClr>
                <a:schemeClr val="accent5"/>
              </a:buClr>
              <a:buFont typeface="Arial"/>
              <a:buChar char="•"/>
              <a:defRPr sz="1400" b="0" i="0" u="none" strike="noStrike" cap="none" baseline="0">
                <a:solidFill>
                  <a:schemeClr val="dk1"/>
                </a:solidFill>
                <a:latin typeface="Calibri"/>
                <a:ea typeface="Calibri"/>
                <a:cs typeface="Calibri"/>
                <a:sym typeface="Calibri"/>
                <a:rtl val="0"/>
              </a:defRPr>
            </a:lvl5pPr>
            <a:lvl6pPr marL="1737360" marR="0" indent="-99060" algn="l" rtl="0">
              <a:lnSpc>
                <a:spcPct val="100000"/>
              </a:lnSpc>
              <a:spcBef>
                <a:spcPts val="280"/>
              </a:spcBef>
              <a:spcAft>
                <a:spcPts val="0"/>
              </a:spcAft>
              <a:buClr>
                <a:schemeClr val="accent1"/>
              </a:buClr>
              <a:buFont typeface="Arial"/>
              <a:buChar char="•"/>
              <a:defRPr sz="1400" b="0" i="0" u="none" strike="noStrike" cap="none" baseline="0">
                <a:solidFill>
                  <a:schemeClr val="dk1"/>
                </a:solidFill>
                <a:latin typeface="Calibri"/>
                <a:ea typeface="Calibri"/>
                <a:cs typeface="Calibri"/>
                <a:sym typeface="Calibri"/>
                <a:rtl val="0"/>
              </a:defRPr>
            </a:lvl6pPr>
            <a:lvl7pPr marL="1920240" marR="0" indent="-104139" algn="l" rtl="0">
              <a:lnSpc>
                <a:spcPct val="100000"/>
              </a:lnSpc>
              <a:spcBef>
                <a:spcPts val="280"/>
              </a:spcBef>
              <a:spcAft>
                <a:spcPts val="0"/>
              </a:spcAft>
              <a:buClr>
                <a:schemeClr val="accent2"/>
              </a:buClr>
              <a:buFont typeface="Arial"/>
              <a:buChar char="•"/>
              <a:defRPr sz="1400" b="0" i="0" u="none" strike="noStrike" cap="none" baseline="0">
                <a:solidFill>
                  <a:schemeClr val="dk1"/>
                </a:solidFill>
                <a:latin typeface="Calibri"/>
                <a:ea typeface="Calibri"/>
                <a:cs typeface="Calibri"/>
                <a:sym typeface="Calibri"/>
                <a:rtl val="0"/>
              </a:defRPr>
            </a:lvl7pPr>
            <a:lvl8pPr marL="2103120" marR="0" indent="-96520" algn="l" rtl="0">
              <a:lnSpc>
                <a:spcPct val="100000"/>
              </a:lnSpc>
              <a:spcBef>
                <a:spcPts val="280"/>
              </a:spcBef>
              <a:spcAft>
                <a:spcPts val="0"/>
              </a:spcAft>
              <a:buClr>
                <a:schemeClr val="accent3"/>
              </a:buClr>
              <a:buFont typeface="Arial"/>
              <a:buChar char="•"/>
              <a:defRPr sz="1400" b="0" i="0" u="none" strike="noStrike" cap="none" baseline="0">
                <a:solidFill>
                  <a:schemeClr val="dk1"/>
                </a:solidFill>
                <a:latin typeface="Calibri"/>
                <a:ea typeface="Calibri"/>
                <a:cs typeface="Calibri"/>
                <a:sym typeface="Calibri"/>
                <a:rtl val="0"/>
              </a:defRPr>
            </a:lvl8pPr>
            <a:lvl9pPr marL="2286000" marR="0" indent="-101600" algn="l" rtl="0">
              <a:lnSpc>
                <a:spcPct val="100000"/>
              </a:lnSpc>
              <a:spcBef>
                <a:spcPts val="280"/>
              </a:spcBef>
              <a:spcAft>
                <a:spcPts val="0"/>
              </a:spcAft>
              <a:buClr>
                <a:schemeClr val="accent4"/>
              </a:buClr>
              <a:buFont typeface="Arial"/>
              <a:buChar char="•"/>
              <a:defRPr sz="1400" b="0" i="0" u="none" strike="noStrike" cap="none" baseline="0">
                <a:solidFill>
                  <a:schemeClr val="dk1"/>
                </a:solidFill>
                <a:latin typeface="Calibri"/>
                <a:ea typeface="Calibri"/>
                <a:cs typeface="Calibri"/>
                <a:sym typeface="Calibri"/>
                <a:rtl val="0"/>
              </a:defRPr>
            </a:lvl9pPr>
          </a:lstStyle>
          <a:p>
            <a:pPr indent="-228600">
              <a:spcBef>
                <a:spcPts val="0"/>
              </a:spcBef>
              <a:buClr>
                <a:schemeClr val="dk1"/>
              </a:buClr>
              <a:buSzPct val="100000"/>
              <a:buFont typeface="Cambria"/>
              <a:buChar char="•"/>
            </a:pPr>
            <a:r>
              <a:rPr lang="en-US" b="1" dirty="0" smtClean="0">
                <a:solidFill>
                  <a:schemeClr val="tx2"/>
                </a:solidFill>
                <a:latin typeface="Cambria"/>
                <a:ea typeface="Cambria"/>
                <a:cs typeface="Cambria"/>
                <a:sym typeface="Cambria"/>
              </a:rPr>
              <a:t>Engineering of Crane Plan and Rigging </a:t>
            </a:r>
            <a:endParaRPr lang="en-US" dirty="0" smtClean="0">
              <a:solidFill>
                <a:schemeClr val="tx2"/>
              </a:solidFill>
              <a:latin typeface="Cambria"/>
              <a:ea typeface="Cambria"/>
              <a:cs typeface="Cambria"/>
              <a:sym typeface="Cambria"/>
            </a:endParaRPr>
          </a:p>
        </p:txBody>
      </p:sp>
      <p:sp>
        <p:nvSpPr>
          <p:cNvPr id="13" name="Shape 679"/>
          <p:cNvSpPr txBox="1"/>
          <p:nvPr/>
        </p:nvSpPr>
        <p:spPr>
          <a:xfrm>
            <a:off x="1" y="2819400"/>
            <a:ext cx="9128184" cy="59784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Determine if lift collar or pickup bars most appropriate </a:t>
            </a:r>
            <a:endParaRPr lang="en-US" sz="2200" dirty="0">
              <a:solidFill>
                <a:schemeClr val="dk1"/>
              </a:solidFill>
              <a:latin typeface="Cambria"/>
              <a:ea typeface="Cambria"/>
              <a:cs typeface="Cambria"/>
              <a:sym typeface="Cambria"/>
            </a:endParaRPr>
          </a:p>
          <a:p>
            <a:pPr>
              <a:spcBef>
                <a:spcPts val="0"/>
              </a:spcBef>
              <a:buNone/>
            </a:pPr>
            <a:endParaRPr dirty="0"/>
          </a:p>
        </p:txBody>
      </p:sp>
      <p:sp>
        <p:nvSpPr>
          <p:cNvPr id="15" name="Shape 679"/>
          <p:cNvSpPr txBox="1"/>
          <p:nvPr/>
        </p:nvSpPr>
        <p:spPr>
          <a:xfrm>
            <a:off x="0" y="2019210"/>
            <a:ext cx="9128185" cy="470916"/>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Visit site, collaborate with all parties on crane selection</a:t>
            </a:r>
            <a:endParaRPr lang="en-US" sz="2200" dirty="0">
              <a:solidFill>
                <a:schemeClr val="dk1"/>
              </a:solidFill>
              <a:latin typeface="Cambria"/>
              <a:ea typeface="Cambria"/>
              <a:cs typeface="Cambria"/>
              <a:sym typeface="Cambria"/>
            </a:endParaRPr>
          </a:p>
          <a:p>
            <a:pPr>
              <a:spcBef>
                <a:spcPts val="0"/>
              </a:spcBef>
              <a:buNone/>
            </a:pPr>
            <a:endParaRPr dirty="0"/>
          </a:p>
        </p:txBody>
      </p:sp>
      <p:sp>
        <p:nvSpPr>
          <p:cNvPr id="14" name="Shape 680"/>
          <p:cNvSpPr txBox="1"/>
          <p:nvPr/>
        </p:nvSpPr>
        <p:spPr>
          <a:xfrm>
            <a:off x="1" y="3200400"/>
            <a:ext cx="9144000" cy="4761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Provide reasonable number of rigging points</a:t>
            </a:r>
            <a:endParaRPr lang="en-US" sz="2200" dirty="0">
              <a:solidFill>
                <a:schemeClr val="dk1"/>
              </a:solidFill>
              <a:latin typeface="Cambria"/>
              <a:ea typeface="Cambria"/>
              <a:cs typeface="Cambria"/>
              <a:sym typeface="Cambria"/>
            </a:endParaRPr>
          </a:p>
        </p:txBody>
      </p:sp>
      <p:sp>
        <p:nvSpPr>
          <p:cNvPr id="16" name="Shape 680"/>
          <p:cNvSpPr txBox="1"/>
          <p:nvPr/>
        </p:nvSpPr>
        <p:spPr>
          <a:xfrm>
            <a:off x="2" y="3581400"/>
            <a:ext cx="9143998" cy="4761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Analyze horizontal, 45 degree and vertical configuration </a:t>
            </a:r>
            <a:endParaRPr lang="en-US" sz="2200" dirty="0">
              <a:solidFill>
                <a:schemeClr val="dk1"/>
              </a:solidFill>
              <a:latin typeface="Cambria"/>
              <a:ea typeface="Cambria"/>
              <a:cs typeface="Cambria"/>
              <a:sym typeface="Cambria"/>
            </a:endParaRPr>
          </a:p>
        </p:txBody>
      </p:sp>
      <p:sp>
        <p:nvSpPr>
          <p:cNvPr id="17" name="Shape 680"/>
          <p:cNvSpPr txBox="1"/>
          <p:nvPr/>
        </p:nvSpPr>
        <p:spPr>
          <a:xfrm>
            <a:off x="2" y="3962400"/>
            <a:ext cx="9143999" cy="4761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Consider temporary support requirements for splicing</a:t>
            </a:r>
            <a:endParaRPr lang="en-US" sz="2200" dirty="0">
              <a:solidFill>
                <a:schemeClr val="dk1"/>
              </a:solidFill>
              <a:latin typeface="Cambria"/>
              <a:ea typeface="Cambria"/>
              <a:cs typeface="Cambria"/>
              <a:sym typeface="Cambria"/>
            </a:endParaRPr>
          </a:p>
        </p:txBody>
      </p:sp>
      <p:sp>
        <p:nvSpPr>
          <p:cNvPr id="18" name="Shape 680"/>
          <p:cNvSpPr txBox="1"/>
          <p:nvPr/>
        </p:nvSpPr>
        <p:spPr>
          <a:xfrm>
            <a:off x="2" y="4343400"/>
            <a:ext cx="9128183" cy="4761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a:solidFill>
                  <a:schemeClr val="dk1"/>
                </a:solidFill>
                <a:latin typeface="Cambria"/>
                <a:ea typeface="Cambria"/>
                <a:cs typeface="Cambria"/>
                <a:sym typeface="Cambria"/>
              </a:rPr>
              <a:t>	</a:t>
            </a:r>
            <a:r>
              <a:rPr lang="en-US" sz="2200" dirty="0" smtClean="0">
                <a:solidFill>
                  <a:schemeClr val="dk1"/>
                </a:solidFill>
                <a:latin typeface="Cambria"/>
                <a:ea typeface="Cambria"/>
                <a:cs typeface="Cambria"/>
                <a:sym typeface="Cambria"/>
              </a:rPr>
              <a:t>- Use of wire rope U-bolts or sim. for conns. are very reliable</a:t>
            </a:r>
            <a:endParaRPr lang="en-US" sz="2200" dirty="0">
              <a:solidFill>
                <a:schemeClr val="dk1"/>
              </a:solidFill>
              <a:latin typeface="Cambria"/>
              <a:ea typeface="Cambria"/>
              <a:cs typeface="Cambria"/>
              <a:sym typeface="Cambria"/>
            </a:endParaRPr>
          </a:p>
        </p:txBody>
      </p:sp>
      <p:sp>
        <p:nvSpPr>
          <p:cNvPr id="19" name="Shape 680"/>
          <p:cNvSpPr txBox="1"/>
          <p:nvPr/>
        </p:nvSpPr>
        <p:spPr>
          <a:xfrm>
            <a:off x="2" y="4724400"/>
            <a:ext cx="9143999" cy="4761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Testing is required for conns. , lift devices, FOS=2.0</a:t>
            </a:r>
            <a:endParaRPr lang="en-US" sz="2200" dirty="0">
              <a:solidFill>
                <a:schemeClr val="dk1"/>
              </a:solidFill>
              <a:latin typeface="Cambria"/>
              <a:ea typeface="Cambria"/>
              <a:cs typeface="Cambria"/>
              <a:sym typeface="Cambria"/>
            </a:endParaRPr>
          </a:p>
        </p:txBody>
      </p:sp>
      <p:sp>
        <p:nvSpPr>
          <p:cNvPr id="20" name="Shape 704"/>
          <p:cNvSpPr txBox="1"/>
          <p:nvPr/>
        </p:nvSpPr>
        <p:spPr>
          <a:xfrm>
            <a:off x="623931" y="5257800"/>
            <a:ext cx="7896139" cy="1449375"/>
          </a:xfrm>
          <a:prstGeom prst="rect">
            <a:avLst/>
          </a:prstGeom>
          <a:noFill/>
          <a:ln>
            <a:noFill/>
          </a:ln>
        </p:spPr>
        <p:txBody>
          <a:bodyPr lIns="91425" tIns="91425" rIns="91425" bIns="91425" anchor="t" anchorCtr="0">
            <a:noAutofit/>
          </a:bodyPr>
          <a:lstStyle/>
          <a:p>
            <a:pPr marL="127000" lvl="0" rtl="0">
              <a:spcBef>
                <a:spcPts val="440"/>
              </a:spcBef>
              <a:buClr>
                <a:schemeClr val="dk1"/>
              </a:buClr>
              <a:buSzPct val="100000"/>
            </a:pPr>
            <a:r>
              <a:rPr lang="en-US" sz="2000" b="1" dirty="0" smtClean="0">
                <a:solidFill>
                  <a:schemeClr val="tx2"/>
                </a:solidFill>
                <a:latin typeface="Cambria"/>
                <a:ea typeface="Cambria"/>
                <a:cs typeface="Cambria"/>
                <a:sym typeface="Cambria"/>
              </a:rPr>
              <a:t>Cage Length &lt;20 </a:t>
            </a:r>
            <a:r>
              <a:rPr lang="en-US" sz="2000" b="1" dirty="0" err="1" smtClean="0">
                <a:solidFill>
                  <a:schemeClr val="tx2"/>
                </a:solidFill>
                <a:latin typeface="Cambria"/>
                <a:ea typeface="Cambria"/>
                <a:cs typeface="Cambria"/>
                <a:sym typeface="Cambria"/>
              </a:rPr>
              <a:t>ft</a:t>
            </a:r>
            <a:r>
              <a:rPr lang="en-US" sz="2000" b="1" dirty="0" smtClean="0">
                <a:solidFill>
                  <a:schemeClr val="tx2"/>
                </a:solidFill>
                <a:latin typeface="Cambria"/>
                <a:ea typeface="Cambria"/>
                <a:cs typeface="Cambria"/>
                <a:sym typeface="Cambria"/>
              </a:rPr>
              <a:t>                 – 1 block, 1 point rigging</a:t>
            </a:r>
          </a:p>
          <a:p>
            <a:pPr marL="127000" lvl="0" rtl="0">
              <a:spcBef>
                <a:spcPts val="440"/>
              </a:spcBef>
              <a:buClr>
                <a:schemeClr val="dk1"/>
              </a:buClr>
              <a:buSzPct val="100000"/>
            </a:pPr>
            <a:r>
              <a:rPr lang="en-US" sz="2000" b="1" dirty="0" smtClean="0">
                <a:solidFill>
                  <a:schemeClr val="tx2"/>
                </a:solidFill>
                <a:latin typeface="Cambria"/>
                <a:ea typeface="Cambria"/>
                <a:cs typeface="Cambria"/>
                <a:sym typeface="Cambria"/>
              </a:rPr>
              <a:t>20ft &lt; Cage Length &lt; 40ft    – 1 block, 2 point rigging</a:t>
            </a:r>
          </a:p>
          <a:p>
            <a:pPr marL="127000" lvl="0" rtl="0">
              <a:spcBef>
                <a:spcPts val="440"/>
              </a:spcBef>
              <a:buClr>
                <a:schemeClr val="dk1"/>
              </a:buClr>
              <a:buSzPct val="100000"/>
            </a:pPr>
            <a:r>
              <a:rPr lang="en-US" sz="2000" b="1" dirty="0" smtClean="0">
                <a:solidFill>
                  <a:schemeClr val="tx2"/>
                </a:solidFill>
                <a:latin typeface="Cambria"/>
                <a:ea typeface="Cambria"/>
                <a:cs typeface="Cambria"/>
                <a:sym typeface="Cambria"/>
              </a:rPr>
              <a:t>40ft &lt; Cage Length &lt; 140ft – 2 blocks or 2 cranes, multi pt. rigging</a:t>
            </a:r>
          </a:p>
          <a:p>
            <a:pPr marL="127000" lvl="0" rtl="0">
              <a:spcBef>
                <a:spcPts val="440"/>
              </a:spcBef>
              <a:buClr>
                <a:schemeClr val="dk1"/>
              </a:buClr>
              <a:buSzPct val="100000"/>
            </a:pPr>
            <a:r>
              <a:rPr lang="en-US" sz="2000" b="1" dirty="0" smtClean="0">
                <a:solidFill>
                  <a:schemeClr val="tx2"/>
                </a:solidFill>
                <a:latin typeface="Cambria"/>
                <a:ea typeface="Cambria"/>
                <a:cs typeface="Cambria"/>
                <a:sym typeface="Cambria"/>
              </a:rPr>
              <a:t>140ft&lt;Cage Length                  - Lift Table is most appropriate  </a:t>
            </a:r>
            <a:endParaRPr lang="en-US" sz="2000" b="1" dirty="0">
              <a:solidFill>
                <a:schemeClr val="tx2"/>
              </a:solidFill>
              <a:latin typeface="Cambria"/>
              <a:ea typeface="Cambria"/>
              <a:cs typeface="Cambria"/>
              <a:sym typeface="Cambria"/>
            </a:endParaRPr>
          </a:p>
          <a:p>
            <a:pPr>
              <a:spcBef>
                <a:spcPts val="0"/>
              </a:spcBef>
              <a:buNone/>
            </a:pPr>
            <a:endParaRPr dirty="0">
              <a:solidFill>
                <a:schemeClr val="tx2"/>
              </a:solidFill>
            </a:endParaRPr>
          </a:p>
        </p:txBody>
      </p:sp>
      <p:sp>
        <p:nvSpPr>
          <p:cNvPr id="21" name="TextBox 20"/>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extLst>
      <p:ext uri="{BB962C8B-B14F-4D97-AF65-F5344CB8AC3E}">
        <p14:creationId xmlns:p14="http://schemas.microsoft.com/office/powerpoint/2010/main" val="2268890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80"/>
                                        </p:tgtEl>
                                        <p:attrNameLst>
                                          <p:attrName>style.visibility</p:attrName>
                                        </p:attrNameLst>
                                      </p:cBhvr>
                                      <p:to>
                                        <p:strVal val="visible"/>
                                      </p:to>
                                    </p:set>
                                    <p:animEffect transition="in" filter="fade">
                                      <p:cBhvr>
                                        <p:cTn id="17" dur="500"/>
                                        <p:tgtEl>
                                          <p:spTgt spid="6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 grpId="0"/>
      <p:bldP spid="12" grpId="0"/>
      <p:bldP spid="13" grpId="0"/>
      <p:bldP spid="15" grpId="0"/>
      <p:bldP spid="14" grpId="0"/>
      <p:bldP spid="16" grpId="0"/>
      <p:bldP spid="17" grpId="0"/>
      <p:bldP spid="18" grpId="0"/>
      <p:bldP spid="19" grpId="0"/>
      <p:bldP spid="20" grpId="0"/>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Shape 670"/>
        <p:cNvGrpSpPr/>
        <p:nvPr/>
      </p:nvGrpSpPr>
      <p:grpSpPr>
        <a:xfrm>
          <a:off x="0" y="0"/>
          <a:ext cx="0" cy="0"/>
          <a:chOff x="0" y="0"/>
          <a:chExt cx="0" cy="0"/>
        </a:xfrm>
      </p:grpSpPr>
      <p:sp>
        <p:nvSpPr>
          <p:cNvPr id="671" name="Shape 671"/>
          <p:cNvSpPr txBox="1">
            <a:spLocks noGrp="1"/>
          </p:cNvSpPr>
          <p:nvPr>
            <p:ph type="title"/>
          </p:nvPr>
        </p:nvSpPr>
        <p:spPr>
          <a:xfrm>
            <a:off x="457200" y="274637"/>
            <a:ext cx="7619999"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dirty="0">
                <a:solidFill>
                  <a:schemeClr val="tx1"/>
                </a:solidFill>
                <a:effectLst/>
                <a:latin typeface="Cambria" panose="02040503050406030204" pitchFamily="18" charset="0"/>
              </a:rPr>
              <a:t>Summary of Best Practice </a:t>
            </a:r>
            <a:r>
              <a:rPr lang="en-US" sz="4400" b="1" dirty="0" smtClean="0">
                <a:solidFill>
                  <a:schemeClr val="tx1"/>
                </a:solidFill>
                <a:effectLst/>
                <a:latin typeface="Cambria" panose="02040503050406030204" pitchFamily="18" charset="0"/>
              </a:rPr>
              <a:t>for The Fabricator / Erector</a:t>
            </a:r>
            <a:endParaRPr lang="en-US" sz="4400" b="1" dirty="0">
              <a:solidFill>
                <a:schemeClr val="tx1"/>
              </a:solidFill>
              <a:effectLst/>
              <a:latin typeface="Cambria" panose="02040503050406030204" pitchFamily="18" charset="0"/>
            </a:endParaRPr>
          </a:p>
        </p:txBody>
      </p:sp>
      <p:sp>
        <p:nvSpPr>
          <p:cNvPr id="672" name="Shape 672"/>
          <p:cNvSpPr txBox="1">
            <a:spLocks noGrp="1"/>
          </p:cNvSpPr>
          <p:nvPr>
            <p:ph type="body" idx="1"/>
          </p:nvPr>
        </p:nvSpPr>
        <p:spPr>
          <a:xfrm>
            <a:off x="0" y="1600200"/>
            <a:ext cx="8463299" cy="730499"/>
          </a:xfrm>
          <a:prstGeom prst="rect">
            <a:avLst/>
          </a:prstGeom>
          <a:noFill/>
          <a:ln>
            <a:noFill/>
          </a:ln>
        </p:spPr>
        <p:txBody>
          <a:bodyPr lIns="91425" tIns="45700" rIns="91425" bIns="45700" anchor="t" anchorCtr="0">
            <a:noAutofit/>
          </a:bodyPr>
          <a:lstStyle/>
          <a:p>
            <a:pPr marL="342900" marR="0" lvl="0" indent="-228600" algn="l" rtl="0">
              <a:spcBef>
                <a:spcPts val="0"/>
              </a:spcBef>
              <a:buClr>
                <a:schemeClr val="dk1"/>
              </a:buClr>
              <a:buSzPct val="100000"/>
              <a:buFont typeface="Cambria"/>
              <a:buChar char="•"/>
            </a:pPr>
            <a:r>
              <a:rPr lang="en-US" b="1" dirty="0" smtClean="0">
                <a:solidFill>
                  <a:schemeClr val="tx2"/>
                </a:solidFill>
                <a:latin typeface="Cambria"/>
                <a:ea typeface="Cambria"/>
                <a:cs typeface="Cambria"/>
                <a:sym typeface="Cambria"/>
              </a:rPr>
              <a:t>Proper Prefabrication</a:t>
            </a:r>
            <a:endParaRPr lang="en-US" sz="2200" b="0" i="0" u="none" strike="noStrike" cap="none" baseline="0" dirty="0">
              <a:solidFill>
                <a:schemeClr val="tx2"/>
              </a:solidFill>
              <a:latin typeface="Cambria"/>
              <a:ea typeface="Cambria"/>
              <a:cs typeface="Cambria"/>
              <a:sym typeface="Cambria"/>
            </a:endParaRPr>
          </a:p>
          <a:p>
            <a:pPr marL="0" marR="0" lvl="0" indent="0" algn="l" rtl="0">
              <a:spcBef>
                <a:spcPts val="440"/>
              </a:spcBef>
              <a:buNone/>
            </a:pPr>
            <a:endParaRPr sz="2200" b="0" i="0" u="none" strike="noStrike" cap="none" baseline="0" dirty="0">
              <a:latin typeface="Cambria"/>
              <a:ea typeface="Cambria"/>
              <a:cs typeface="Cambria"/>
              <a:sym typeface="Cambria"/>
            </a:endParaRPr>
          </a:p>
        </p:txBody>
      </p:sp>
      <p:sp>
        <p:nvSpPr>
          <p:cNvPr id="674" name="Shape 674"/>
          <p:cNvSpPr txBox="1"/>
          <p:nvPr/>
        </p:nvSpPr>
        <p:spPr>
          <a:xfrm>
            <a:off x="1" y="1982600"/>
            <a:ext cx="8763000" cy="6180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Template Hoops #8 min, 10ft o/c, 100% tied-wrap and saddle</a:t>
            </a:r>
            <a:endParaRPr lang="en-US" sz="2200" dirty="0">
              <a:solidFill>
                <a:schemeClr val="dk1"/>
              </a:solidFill>
              <a:latin typeface="Cambria"/>
              <a:ea typeface="Cambria"/>
              <a:cs typeface="Cambria"/>
              <a:sym typeface="Cambria"/>
            </a:endParaRPr>
          </a:p>
        </p:txBody>
      </p:sp>
      <p:sp>
        <p:nvSpPr>
          <p:cNvPr id="675" name="Shape 675"/>
          <p:cNvSpPr txBox="1"/>
          <p:nvPr/>
        </p:nvSpPr>
        <p:spPr>
          <a:xfrm>
            <a:off x="1" y="2396401"/>
            <a:ext cx="8762999" cy="651599"/>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Internal bracing 4-#8 min, tied to pickup bars</a:t>
            </a:r>
            <a:endParaRPr lang="en-US" sz="2200" dirty="0">
              <a:solidFill>
                <a:schemeClr val="dk1"/>
              </a:solidFill>
              <a:latin typeface="Cambria"/>
              <a:ea typeface="Cambria"/>
              <a:cs typeface="Cambria"/>
              <a:sym typeface="Cambria"/>
            </a:endParaRPr>
          </a:p>
          <a:p>
            <a:pPr lvl="0" rtl="0">
              <a:spcBef>
                <a:spcPts val="440"/>
              </a:spcBef>
              <a:buNone/>
            </a:pPr>
            <a:endParaRPr dirty="0"/>
          </a:p>
          <a:p>
            <a:pPr>
              <a:spcBef>
                <a:spcPts val="0"/>
              </a:spcBef>
              <a:buNone/>
            </a:pPr>
            <a:endParaRPr dirty="0"/>
          </a:p>
        </p:txBody>
      </p:sp>
      <p:sp>
        <p:nvSpPr>
          <p:cNvPr id="676" name="Shape 676"/>
          <p:cNvSpPr txBox="1"/>
          <p:nvPr/>
        </p:nvSpPr>
        <p:spPr>
          <a:xfrm>
            <a:off x="1" y="4267200"/>
            <a:ext cx="8763000" cy="6180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Alternate Bracing/Hoop-Cage-Rite or structural shapes or sim.</a:t>
            </a:r>
            <a:endParaRPr lang="en-US" sz="2200" dirty="0">
              <a:solidFill>
                <a:schemeClr val="dk1"/>
              </a:solidFill>
              <a:latin typeface="Cambria"/>
              <a:ea typeface="Cambria"/>
              <a:cs typeface="Cambria"/>
              <a:sym typeface="Cambria"/>
            </a:endParaRPr>
          </a:p>
        </p:txBody>
      </p:sp>
      <p:sp>
        <p:nvSpPr>
          <p:cNvPr id="677" name="Shape 677"/>
          <p:cNvSpPr txBox="1"/>
          <p:nvPr/>
        </p:nvSpPr>
        <p:spPr>
          <a:xfrm>
            <a:off x="1" y="2743200"/>
            <a:ext cx="7117079" cy="4839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Pickup bars, 4 </a:t>
            </a:r>
            <a:r>
              <a:rPr lang="en-US" sz="2200" dirty="0" err="1" smtClean="0">
                <a:solidFill>
                  <a:schemeClr val="dk1"/>
                </a:solidFill>
                <a:latin typeface="Cambria"/>
                <a:ea typeface="Cambria"/>
                <a:cs typeface="Cambria"/>
                <a:sym typeface="Cambria"/>
              </a:rPr>
              <a:t>ea</a:t>
            </a:r>
            <a:r>
              <a:rPr lang="en-US" sz="2200" dirty="0" smtClean="0">
                <a:solidFill>
                  <a:schemeClr val="dk1"/>
                </a:solidFill>
                <a:latin typeface="Cambria"/>
                <a:ea typeface="Cambria"/>
                <a:cs typeface="Cambria"/>
                <a:sym typeface="Cambria"/>
              </a:rPr>
              <a:t>, 100% tied, double saddle tie  </a:t>
            </a:r>
            <a:endParaRPr lang="en-US" sz="2200" dirty="0">
              <a:solidFill>
                <a:schemeClr val="dk1"/>
              </a:solidFill>
              <a:latin typeface="Cambria"/>
              <a:ea typeface="Cambria"/>
              <a:cs typeface="Cambria"/>
              <a:sym typeface="Cambria"/>
            </a:endParaRPr>
          </a:p>
          <a:p>
            <a:pPr>
              <a:spcBef>
                <a:spcPts val="0"/>
              </a:spcBef>
              <a:buNone/>
            </a:pPr>
            <a:endParaRPr dirty="0"/>
          </a:p>
        </p:txBody>
      </p:sp>
      <p:sp>
        <p:nvSpPr>
          <p:cNvPr id="680" name="Shape 680"/>
          <p:cNvSpPr txBox="1"/>
          <p:nvPr/>
        </p:nvSpPr>
        <p:spPr>
          <a:xfrm>
            <a:off x="1" y="5486400"/>
            <a:ext cx="8829058" cy="4761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Be prepared for deflection survey, trial and error, adjustments</a:t>
            </a:r>
            <a:endParaRPr lang="en-US" sz="2200" dirty="0">
              <a:solidFill>
                <a:schemeClr val="dk1"/>
              </a:solidFill>
              <a:latin typeface="Cambria"/>
              <a:ea typeface="Cambria"/>
              <a:cs typeface="Cambria"/>
              <a:sym typeface="Cambria"/>
            </a:endParaRPr>
          </a:p>
        </p:txBody>
      </p:sp>
      <p:sp>
        <p:nvSpPr>
          <p:cNvPr id="12" name="Shape 672"/>
          <p:cNvSpPr txBox="1">
            <a:spLocks/>
          </p:cNvSpPr>
          <p:nvPr/>
        </p:nvSpPr>
        <p:spPr>
          <a:xfrm>
            <a:off x="45720" y="5105400"/>
            <a:ext cx="8439709" cy="447750"/>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342900" marR="0" indent="-88900" algn="l" rtl="0">
              <a:lnSpc>
                <a:spcPct val="100000"/>
              </a:lnSpc>
              <a:spcBef>
                <a:spcPts val="440"/>
              </a:spcBef>
              <a:spcAft>
                <a:spcPts val="0"/>
              </a:spcAft>
              <a:buClr>
                <a:schemeClr val="accent1"/>
              </a:buClr>
              <a:buFont typeface="Arial"/>
              <a:buChar char="•"/>
              <a:defRPr sz="2200" b="0" i="0" u="none" strike="noStrike" cap="none" baseline="0">
                <a:solidFill>
                  <a:schemeClr val="dk1"/>
                </a:solidFill>
                <a:latin typeface="Calibri"/>
                <a:ea typeface="Calibri"/>
                <a:cs typeface="Calibri"/>
                <a:sym typeface="Calibri"/>
                <a:rtl val="0"/>
              </a:defRPr>
            </a:lvl1pPr>
            <a:lvl2pPr marL="640080" marR="0" indent="-106680" algn="l" rtl="0">
              <a:lnSpc>
                <a:spcPct val="100000"/>
              </a:lnSpc>
              <a:spcBef>
                <a:spcPts val="400"/>
              </a:spcBef>
              <a:spcAft>
                <a:spcPts val="0"/>
              </a:spcAft>
              <a:buClr>
                <a:schemeClr val="accent2"/>
              </a:buClr>
              <a:buFont typeface="Arial"/>
              <a:buChar char="•"/>
              <a:defRPr sz="2000" b="0" i="0" u="none" strike="noStrike" cap="none" baseline="0">
                <a:solidFill>
                  <a:schemeClr val="dk1"/>
                </a:solidFill>
                <a:latin typeface="Calibri"/>
                <a:ea typeface="Calibri"/>
                <a:cs typeface="Calibri"/>
                <a:sym typeface="Calibri"/>
                <a:rtl val="0"/>
              </a:defRPr>
            </a:lvl2pPr>
            <a:lvl3pPr marL="1005839" marR="0" indent="-116839" algn="l" rtl="0">
              <a:lnSpc>
                <a:spcPct val="100000"/>
              </a:lnSpc>
              <a:spcBef>
                <a:spcPts val="360"/>
              </a:spcBef>
              <a:spcAft>
                <a:spcPts val="0"/>
              </a:spcAft>
              <a:buClr>
                <a:schemeClr val="accent3"/>
              </a:buClr>
              <a:buFont typeface="Arial"/>
              <a:buChar char="•"/>
              <a:defRPr sz="1800" b="0" i="0" u="none" strike="noStrike" cap="none" baseline="0">
                <a:solidFill>
                  <a:schemeClr val="dk1"/>
                </a:solidFill>
                <a:latin typeface="Calibri"/>
                <a:ea typeface="Calibri"/>
                <a:cs typeface="Calibri"/>
                <a:sym typeface="Calibri"/>
                <a:rtl val="0"/>
              </a:defRPr>
            </a:lvl3pPr>
            <a:lvl4pPr marL="1280160" marR="0" indent="-137160" algn="l" rtl="0">
              <a:lnSpc>
                <a:spcPct val="100000"/>
              </a:lnSpc>
              <a:spcBef>
                <a:spcPts val="320"/>
              </a:spcBef>
              <a:spcAft>
                <a:spcPts val="0"/>
              </a:spcAft>
              <a:buClr>
                <a:schemeClr val="accent4"/>
              </a:buClr>
              <a:buFont typeface="Arial"/>
              <a:buChar char="•"/>
              <a:defRPr sz="1600" b="0" i="0" u="none" strike="noStrike" cap="none" baseline="0">
                <a:solidFill>
                  <a:schemeClr val="dk1"/>
                </a:solidFill>
                <a:latin typeface="Calibri"/>
                <a:ea typeface="Calibri"/>
                <a:cs typeface="Calibri"/>
                <a:sym typeface="Calibri"/>
                <a:rtl val="0"/>
              </a:defRPr>
            </a:lvl4pPr>
            <a:lvl5pPr marL="1554480" marR="0" indent="-144780" algn="l" rtl="0">
              <a:lnSpc>
                <a:spcPct val="100000"/>
              </a:lnSpc>
              <a:spcBef>
                <a:spcPts val="280"/>
              </a:spcBef>
              <a:spcAft>
                <a:spcPts val="0"/>
              </a:spcAft>
              <a:buClr>
                <a:schemeClr val="accent5"/>
              </a:buClr>
              <a:buFont typeface="Arial"/>
              <a:buChar char="•"/>
              <a:defRPr sz="1400" b="0" i="0" u="none" strike="noStrike" cap="none" baseline="0">
                <a:solidFill>
                  <a:schemeClr val="dk1"/>
                </a:solidFill>
                <a:latin typeface="Calibri"/>
                <a:ea typeface="Calibri"/>
                <a:cs typeface="Calibri"/>
                <a:sym typeface="Calibri"/>
                <a:rtl val="0"/>
              </a:defRPr>
            </a:lvl5pPr>
            <a:lvl6pPr marL="1737360" marR="0" indent="-99060" algn="l" rtl="0">
              <a:lnSpc>
                <a:spcPct val="100000"/>
              </a:lnSpc>
              <a:spcBef>
                <a:spcPts val="280"/>
              </a:spcBef>
              <a:spcAft>
                <a:spcPts val="0"/>
              </a:spcAft>
              <a:buClr>
                <a:schemeClr val="accent1"/>
              </a:buClr>
              <a:buFont typeface="Arial"/>
              <a:buChar char="•"/>
              <a:defRPr sz="1400" b="0" i="0" u="none" strike="noStrike" cap="none" baseline="0">
                <a:solidFill>
                  <a:schemeClr val="dk1"/>
                </a:solidFill>
                <a:latin typeface="Calibri"/>
                <a:ea typeface="Calibri"/>
                <a:cs typeface="Calibri"/>
                <a:sym typeface="Calibri"/>
                <a:rtl val="0"/>
              </a:defRPr>
            </a:lvl6pPr>
            <a:lvl7pPr marL="1920240" marR="0" indent="-104139" algn="l" rtl="0">
              <a:lnSpc>
                <a:spcPct val="100000"/>
              </a:lnSpc>
              <a:spcBef>
                <a:spcPts val="280"/>
              </a:spcBef>
              <a:spcAft>
                <a:spcPts val="0"/>
              </a:spcAft>
              <a:buClr>
                <a:schemeClr val="accent2"/>
              </a:buClr>
              <a:buFont typeface="Arial"/>
              <a:buChar char="•"/>
              <a:defRPr sz="1400" b="0" i="0" u="none" strike="noStrike" cap="none" baseline="0">
                <a:solidFill>
                  <a:schemeClr val="dk1"/>
                </a:solidFill>
                <a:latin typeface="Calibri"/>
                <a:ea typeface="Calibri"/>
                <a:cs typeface="Calibri"/>
                <a:sym typeface="Calibri"/>
                <a:rtl val="0"/>
              </a:defRPr>
            </a:lvl7pPr>
            <a:lvl8pPr marL="2103120" marR="0" indent="-96520" algn="l" rtl="0">
              <a:lnSpc>
                <a:spcPct val="100000"/>
              </a:lnSpc>
              <a:spcBef>
                <a:spcPts val="280"/>
              </a:spcBef>
              <a:spcAft>
                <a:spcPts val="0"/>
              </a:spcAft>
              <a:buClr>
                <a:schemeClr val="accent3"/>
              </a:buClr>
              <a:buFont typeface="Arial"/>
              <a:buChar char="•"/>
              <a:defRPr sz="1400" b="0" i="0" u="none" strike="noStrike" cap="none" baseline="0">
                <a:solidFill>
                  <a:schemeClr val="dk1"/>
                </a:solidFill>
                <a:latin typeface="Calibri"/>
                <a:ea typeface="Calibri"/>
                <a:cs typeface="Calibri"/>
                <a:sym typeface="Calibri"/>
                <a:rtl val="0"/>
              </a:defRPr>
            </a:lvl8pPr>
            <a:lvl9pPr marL="2286000" marR="0" indent="-101600" algn="l" rtl="0">
              <a:lnSpc>
                <a:spcPct val="100000"/>
              </a:lnSpc>
              <a:spcBef>
                <a:spcPts val="280"/>
              </a:spcBef>
              <a:spcAft>
                <a:spcPts val="0"/>
              </a:spcAft>
              <a:buClr>
                <a:schemeClr val="accent4"/>
              </a:buClr>
              <a:buFont typeface="Arial"/>
              <a:buChar char="•"/>
              <a:defRPr sz="1400" b="0" i="0" u="none" strike="noStrike" cap="none" baseline="0">
                <a:solidFill>
                  <a:schemeClr val="dk1"/>
                </a:solidFill>
                <a:latin typeface="Calibri"/>
                <a:ea typeface="Calibri"/>
                <a:cs typeface="Calibri"/>
                <a:sym typeface="Calibri"/>
                <a:rtl val="0"/>
              </a:defRPr>
            </a:lvl9pPr>
          </a:lstStyle>
          <a:p>
            <a:pPr indent="-228600">
              <a:spcBef>
                <a:spcPts val="0"/>
              </a:spcBef>
              <a:buClr>
                <a:schemeClr val="dk1"/>
              </a:buClr>
              <a:buSzPct val="100000"/>
              <a:buFont typeface="Cambria"/>
              <a:buChar char="•"/>
            </a:pPr>
            <a:r>
              <a:rPr lang="en-US" b="1" dirty="0" smtClean="0">
                <a:solidFill>
                  <a:schemeClr val="tx2"/>
                </a:solidFill>
                <a:latin typeface="Cambria"/>
                <a:ea typeface="Cambria"/>
                <a:cs typeface="Cambria"/>
                <a:sym typeface="Cambria"/>
              </a:rPr>
              <a:t>Rigging and Lifting</a:t>
            </a:r>
            <a:endParaRPr lang="en-US" dirty="0" smtClean="0">
              <a:solidFill>
                <a:schemeClr val="tx2"/>
              </a:solidFill>
              <a:latin typeface="Cambria"/>
              <a:ea typeface="Cambria"/>
              <a:cs typeface="Cambria"/>
              <a:sym typeface="Cambria"/>
            </a:endParaRPr>
          </a:p>
        </p:txBody>
      </p:sp>
      <p:sp>
        <p:nvSpPr>
          <p:cNvPr id="13" name="Shape 679"/>
          <p:cNvSpPr txBox="1"/>
          <p:nvPr/>
        </p:nvSpPr>
        <p:spPr>
          <a:xfrm>
            <a:off x="0" y="5867400"/>
            <a:ext cx="7620000" cy="59784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Avoid dragging on ground</a:t>
            </a:r>
            <a:endParaRPr lang="en-US" sz="2200" dirty="0">
              <a:solidFill>
                <a:schemeClr val="dk1"/>
              </a:solidFill>
              <a:latin typeface="Cambria"/>
              <a:ea typeface="Cambria"/>
              <a:cs typeface="Cambria"/>
              <a:sym typeface="Cambria"/>
            </a:endParaRPr>
          </a:p>
          <a:p>
            <a:pPr>
              <a:spcBef>
                <a:spcPts val="0"/>
              </a:spcBef>
              <a:buNone/>
            </a:pPr>
            <a:endParaRPr dirty="0"/>
          </a:p>
        </p:txBody>
      </p:sp>
      <p:sp>
        <p:nvSpPr>
          <p:cNvPr id="14" name="Shape 677"/>
          <p:cNvSpPr txBox="1"/>
          <p:nvPr/>
        </p:nvSpPr>
        <p:spPr>
          <a:xfrm>
            <a:off x="1" y="3478500"/>
            <a:ext cx="8077199" cy="4839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Tie wire #15 min or #14 preferred; domestic sources</a:t>
            </a:r>
            <a:endParaRPr lang="en-US" sz="2200" dirty="0">
              <a:solidFill>
                <a:schemeClr val="dk1"/>
              </a:solidFill>
              <a:latin typeface="Cambria"/>
              <a:ea typeface="Cambria"/>
              <a:cs typeface="Cambria"/>
              <a:sym typeface="Cambria"/>
            </a:endParaRPr>
          </a:p>
          <a:p>
            <a:pPr>
              <a:spcBef>
                <a:spcPts val="0"/>
              </a:spcBef>
              <a:buNone/>
            </a:pPr>
            <a:endParaRPr dirty="0"/>
          </a:p>
        </p:txBody>
      </p:sp>
      <p:sp>
        <p:nvSpPr>
          <p:cNvPr id="15" name="Shape 676"/>
          <p:cNvSpPr txBox="1"/>
          <p:nvPr/>
        </p:nvSpPr>
        <p:spPr>
          <a:xfrm>
            <a:off x="0" y="4648200"/>
            <a:ext cx="8676659" cy="514414"/>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Alternate to pickup bars - utilize a lift collar</a:t>
            </a:r>
            <a:endParaRPr lang="en-US" sz="2200" dirty="0">
              <a:solidFill>
                <a:schemeClr val="dk1"/>
              </a:solidFill>
              <a:latin typeface="Cambria"/>
              <a:ea typeface="Cambria"/>
              <a:cs typeface="Cambria"/>
              <a:sym typeface="Cambria"/>
            </a:endParaRPr>
          </a:p>
        </p:txBody>
      </p:sp>
      <p:sp>
        <p:nvSpPr>
          <p:cNvPr id="16" name="Shape 676"/>
          <p:cNvSpPr txBox="1"/>
          <p:nvPr/>
        </p:nvSpPr>
        <p:spPr>
          <a:xfrm>
            <a:off x="0" y="3886200"/>
            <a:ext cx="8768099" cy="6180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Experienced ironworkers needed for critical joints</a:t>
            </a:r>
            <a:endParaRPr lang="en-US" sz="2200" dirty="0">
              <a:solidFill>
                <a:schemeClr val="dk1"/>
              </a:solidFill>
              <a:latin typeface="Cambria"/>
              <a:ea typeface="Cambria"/>
              <a:cs typeface="Cambria"/>
              <a:sym typeface="Cambria"/>
            </a:endParaRPr>
          </a:p>
        </p:txBody>
      </p:sp>
      <p:sp>
        <p:nvSpPr>
          <p:cNvPr id="17" name="Shape 676"/>
          <p:cNvSpPr txBox="1"/>
          <p:nvPr/>
        </p:nvSpPr>
        <p:spPr>
          <a:xfrm>
            <a:off x="1" y="3124200"/>
            <a:ext cx="8763000" cy="618000"/>
          </a:xfrm>
          <a:prstGeom prst="rect">
            <a:avLst/>
          </a:prstGeom>
          <a:noFill/>
          <a:ln>
            <a:noFill/>
          </a:ln>
        </p:spPr>
        <p:txBody>
          <a:bodyPr lIns="91425" tIns="91425" rIns="91425" bIns="91425" anchor="t" anchorCtr="0">
            <a:noAutofit/>
          </a:bodyPr>
          <a:lstStyle/>
          <a:p>
            <a:pPr marL="114300" lvl="0" rtl="0">
              <a:spcBef>
                <a:spcPts val="440"/>
              </a:spcBef>
              <a:buClr>
                <a:schemeClr val="dk1"/>
              </a:buClr>
              <a:buSzPct val="100000"/>
            </a:pPr>
            <a:r>
              <a:rPr lang="en-US" sz="2200" dirty="0" smtClean="0">
                <a:solidFill>
                  <a:schemeClr val="dk1"/>
                </a:solidFill>
                <a:latin typeface="Cambria"/>
                <a:ea typeface="Cambria"/>
                <a:cs typeface="Cambria"/>
                <a:sym typeface="Cambria"/>
              </a:rPr>
              <a:t>	- No need for more than 20% of remaining joints to be tied</a:t>
            </a:r>
            <a:endParaRPr lang="en-US" sz="2200" dirty="0">
              <a:solidFill>
                <a:schemeClr val="dk1"/>
              </a:solidFill>
              <a:latin typeface="Cambria"/>
              <a:ea typeface="Cambria"/>
              <a:cs typeface="Cambria"/>
              <a:sym typeface="Cambria"/>
            </a:endParaRPr>
          </a:p>
        </p:txBody>
      </p:sp>
      <p:sp>
        <p:nvSpPr>
          <p:cNvPr id="18" name="TextBox 17"/>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extLst>
      <p:ext uri="{BB962C8B-B14F-4D97-AF65-F5344CB8AC3E}">
        <p14:creationId xmlns:p14="http://schemas.microsoft.com/office/powerpoint/2010/main" val="11314766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2">
                                            <p:txEl>
                                              <p:pRg st="0" end="0"/>
                                            </p:txEl>
                                          </p:spTgt>
                                        </p:tgtEl>
                                        <p:attrNameLst>
                                          <p:attrName>style.visibility</p:attrName>
                                        </p:attrNameLst>
                                      </p:cBhvr>
                                      <p:to>
                                        <p:strVal val="visible"/>
                                      </p:to>
                                    </p:set>
                                    <p:animEffect transition="in" filter="fade">
                                      <p:cBhvr>
                                        <p:cTn id="7" dur="500"/>
                                        <p:tgtEl>
                                          <p:spTgt spid="6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4"/>
                                        </p:tgtEl>
                                        <p:attrNameLst>
                                          <p:attrName>style.visibility</p:attrName>
                                        </p:attrNameLst>
                                      </p:cBhvr>
                                      <p:to>
                                        <p:strVal val="visible"/>
                                      </p:to>
                                    </p:set>
                                    <p:animEffect transition="in" filter="fade">
                                      <p:cBhvr>
                                        <p:cTn id="12" dur="500"/>
                                        <p:tgtEl>
                                          <p:spTgt spid="6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75"/>
                                        </p:tgtEl>
                                        <p:attrNameLst>
                                          <p:attrName>style.visibility</p:attrName>
                                        </p:attrNameLst>
                                      </p:cBhvr>
                                      <p:to>
                                        <p:strVal val="visible"/>
                                      </p:to>
                                    </p:set>
                                    <p:animEffect transition="in" filter="fade">
                                      <p:cBhvr>
                                        <p:cTn id="17" dur="500"/>
                                        <p:tgtEl>
                                          <p:spTgt spid="6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77"/>
                                        </p:tgtEl>
                                        <p:attrNameLst>
                                          <p:attrName>style.visibility</p:attrName>
                                        </p:attrNameLst>
                                      </p:cBhvr>
                                      <p:to>
                                        <p:strVal val="visible"/>
                                      </p:to>
                                    </p:set>
                                    <p:animEffect transition="in" filter="fade">
                                      <p:cBhvr>
                                        <p:cTn id="22" dur="500"/>
                                        <p:tgtEl>
                                          <p:spTgt spid="6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76"/>
                                        </p:tgtEl>
                                        <p:attrNameLst>
                                          <p:attrName>style.visibility</p:attrName>
                                        </p:attrNameLst>
                                      </p:cBhvr>
                                      <p:to>
                                        <p:strVal val="visible"/>
                                      </p:to>
                                    </p:set>
                                    <p:animEffect transition="in" filter="fade">
                                      <p:cBhvr>
                                        <p:cTn id="42" dur="500"/>
                                        <p:tgtEl>
                                          <p:spTgt spid="67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80"/>
                                        </p:tgtEl>
                                        <p:attrNameLst>
                                          <p:attrName>style.visibility</p:attrName>
                                        </p:attrNameLst>
                                      </p:cBhvr>
                                      <p:to>
                                        <p:strVal val="visible"/>
                                      </p:to>
                                    </p:set>
                                    <p:animEffect transition="in" filter="fade">
                                      <p:cBhvr>
                                        <p:cTn id="57" dur="500"/>
                                        <p:tgtEl>
                                          <p:spTgt spid="68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 grpId="0" build="p"/>
      <p:bldP spid="674" grpId="0"/>
      <p:bldP spid="675" grpId="0"/>
      <p:bldP spid="676" grpId="0"/>
      <p:bldP spid="677" grpId="0"/>
      <p:bldP spid="680" grpId="0"/>
      <p:bldP spid="12" grpId="0"/>
      <p:bldP spid="13" grpId="0"/>
      <p:bldP spid="14" grpId="0"/>
      <p:bldP spid="15" grpId="0"/>
      <p:bldP spid="16" grpId="0"/>
      <p:bldP spid="17" grpId="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Shape 709"/>
        <p:cNvGrpSpPr/>
        <p:nvPr/>
      </p:nvGrpSpPr>
      <p:grpSpPr>
        <a:xfrm>
          <a:off x="0" y="0"/>
          <a:ext cx="0" cy="0"/>
          <a:chOff x="0" y="0"/>
          <a:chExt cx="0" cy="0"/>
        </a:xfrm>
      </p:grpSpPr>
      <p:sp>
        <p:nvSpPr>
          <p:cNvPr id="710" name="Shape 710"/>
          <p:cNvSpPr txBox="1">
            <a:spLocks noGrp="1"/>
          </p:cNvSpPr>
          <p:nvPr>
            <p:ph type="title"/>
          </p:nvPr>
        </p:nvSpPr>
        <p:spPr>
          <a:xfrm>
            <a:off x="457200" y="365737"/>
            <a:ext cx="7619999"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dirty="0" smtClean="0">
                <a:solidFill>
                  <a:schemeClr val="tx1"/>
                </a:solidFill>
                <a:effectLst/>
                <a:latin typeface="Cambria" panose="02040503050406030204" pitchFamily="18" charset="0"/>
              </a:rPr>
              <a:t>Recommendations</a:t>
            </a:r>
            <a:endParaRPr lang="en-US" sz="4400" b="1" dirty="0">
              <a:solidFill>
                <a:schemeClr val="tx1"/>
              </a:solidFill>
              <a:effectLst/>
              <a:latin typeface="Cambria" panose="02040503050406030204" pitchFamily="18" charset="0"/>
            </a:endParaRPr>
          </a:p>
        </p:txBody>
      </p:sp>
      <p:sp>
        <p:nvSpPr>
          <p:cNvPr id="711" name="Shape 711"/>
          <p:cNvSpPr txBox="1">
            <a:spLocks noGrp="1"/>
          </p:cNvSpPr>
          <p:nvPr>
            <p:ph type="body" idx="1"/>
          </p:nvPr>
        </p:nvSpPr>
        <p:spPr>
          <a:xfrm>
            <a:off x="-7466" y="4572000"/>
            <a:ext cx="9135650" cy="1498799"/>
          </a:xfrm>
          <a:prstGeom prst="rect">
            <a:avLst/>
          </a:prstGeom>
          <a:noFill/>
          <a:ln>
            <a:noFill/>
          </a:ln>
        </p:spPr>
        <p:txBody>
          <a:bodyPr lIns="91425" tIns="45700" rIns="91425" bIns="45700" anchor="t" anchorCtr="0">
            <a:noAutofit/>
          </a:bodyPr>
          <a:lstStyle/>
          <a:p>
            <a:pPr marR="0" lvl="0" algn="l" rtl="0">
              <a:spcBef>
                <a:spcPts val="440"/>
              </a:spcBef>
              <a:buClr>
                <a:schemeClr val="dk1"/>
              </a:buClr>
              <a:buSzPct val="100000"/>
              <a:buFont typeface="Cambria"/>
              <a:buChar char="•"/>
            </a:pPr>
            <a:r>
              <a:rPr lang="en-US" sz="2200" dirty="0">
                <a:solidFill>
                  <a:schemeClr val="tx2"/>
                </a:solidFill>
                <a:latin typeface="Cambria"/>
                <a:ea typeface="Cambria"/>
                <a:cs typeface="Cambria"/>
                <a:sym typeface="Cambria"/>
              </a:rPr>
              <a:t>Additional research </a:t>
            </a:r>
            <a:r>
              <a:rPr lang="en-US" sz="2200" dirty="0" smtClean="0">
                <a:solidFill>
                  <a:schemeClr val="tx2"/>
                </a:solidFill>
                <a:latin typeface="Cambria"/>
                <a:ea typeface="Cambria"/>
                <a:cs typeface="Cambria"/>
                <a:sym typeface="Cambria"/>
              </a:rPr>
              <a:t>should </a:t>
            </a:r>
            <a:r>
              <a:rPr lang="en-US" sz="2200" dirty="0">
                <a:solidFill>
                  <a:schemeClr val="tx2"/>
                </a:solidFill>
                <a:latin typeface="Cambria"/>
                <a:ea typeface="Cambria"/>
                <a:cs typeface="Cambria"/>
                <a:sym typeface="Cambria"/>
              </a:rPr>
              <a:t>be performed to develop guidelines to predict stability of various cages and to broaden the scope of recommended best practices for temporary design practices </a:t>
            </a:r>
            <a:r>
              <a:rPr lang="en-US" sz="2200" dirty="0" smtClean="0">
                <a:solidFill>
                  <a:schemeClr val="tx2"/>
                </a:solidFill>
                <a:latin typeface="Cambria"/>
                <a:ea typeface="Cambria"/>
                <a:cs typeface="Cambria"/>
                <a:sym typeface="Cambria"/>
              </a:rPr>
              <a:t>–More Funding is Needed</a:t>
            </a:r>
            <a:r>
              <a:rPr lang="en-US" sz="2200" dirty="0">
                <a:solidFill>
                  <a:schemeClr val="tx2"/>
                </a:solidFill>
                <a:latin typeface="Cambria"/>
                <a:ea typeface="Cambria"/>
                <a:cs typeface="Cambria"/>
                <a:sym typeface="Cambria"/>
              </a:rPr>
              <a:t>!</a:t>
            </a:r>
          </a:p>
          <a:p>
            <a:pPr marL="0" marR="0" lvl="0" indent="0" algn="l" rtl="0">
              <a:spcBef>
                <a:spcPts val="440"/>
              </a:spcBef>
              <a:buNone/>
            </a:pPr>
            <a:endParaRPr dirty="0">
              <a:latin typeface="Cambria"/>
              <a:ea typeface="Cambria"/>
              <a:cs typeface="Cambria"/>
              <a:sym typeface="Cambria"/>
            </a:endParaRPr>
          </a:p>
        </p:txBody>
      </p:sp>
      <p:sp>
        <p:nvSpPr>
          <p:cNvPr id="715" name="Shape 715"/>
          <p:cNvSpPr txBox="1"/>
          <p:nvPr/>
        </p:nvSpPr>
        <p:spPr>
          <a:xfrm>
            <a:off x="-1" y="3286800"/>
            <a:ext cx="9128185" cy="751800"/>
          </a:xfrm>
          <a:prstGeom prst="rect">
            <a:avLst/>
          </a:prstGeom>
          <a:noFill/>
          <a:ln>
            <a:noFill/>
          </a:ln>
        </p:spPr>
        <p:txBody>
          <a:bodyPr lIns="91425" tIns="91425" rIns="91425" bIns="91425" anchor="t" anchorCtr="0">
            <a:noAutofit/>
          </a:bodyPr>
          <a:lstStyle/>
          <a:p>
            <a:pPr marL="342900" lvl="0" indent="-228600" rtl="0">
              <a:spcBef>
                <a:spcPts val="440"/>
              </a:spcBef>
              <a:buClr>
                <a:schemeClr val="dk1"/>
              </a:buClr>
              <a:buSzPct val="100000"/>
              <a:buFont typeface="Cambria"/>
              <a:buChar char="•"/>
            </a:pPr>
            <a:r>
              <a:rPr lang="en-US" sz="2200" dirty="0">
                <a:solidFill>
                  <a:schemeClr val="tx2"/>
                </a:solidFill>
                <a:latin typeface="Cambria"/>
                <a:ea typeface="Cambria"/>
                <a:cs typeface="Cambria"/>
                <a:sym typeface="Cambria"/>
              </a:rPr>
              <a:t>Recognizing the importance of worker safety above all else, contractors and engineers should share their </a:t>
            </a:r>
            <a:r>
              <a:rPr lang="en-US" sz="2200" dirty="0" smtClean="0">
                <a:solidFill>
                  <a:schemeClr val="tx2"/>
                </a:solidFill>
                <a:latin typeface="Cambria"/>
                <a:ea typeface="Cambria"/>
                <a:cs typeface="Cambria"/>
                <a:sym typeface="Cambria"/>
              </a:rPr>
              <a:t>information for the good of the industry</a:t>
            </a:r>
            <a:endParaRPr lang="en-US" sz="2200" dirty="0">
              <a:solidFill>
                <a:schemeClr val="tx2"/>
              </a:solidFill>
              <a:latin typeface="Cambria"/>
              <a:ea typeface="Cambria"/>
              <a:cs typeface="Cambria"/>
              <a:sym typeface="Cambria"/>
            </a:endParaRPr>
          </a:p>
        </p:txBody>
      </p:sp>
      <p:sp>
        <p:nvSpPr>
          <p:cNvPr id="9" name="Shape 704"/>
          <p:cNvSpPr txBox="1"/>
          <p:nvPr/>
        </p:nvSpPr>
        <p:spPr>
          <a:xfrm>
            <a:off x="8350" y="1600200"/>
            <a:ext cx="9135650" cy="1524000"/>
          </a:xfrm>
          <a:prstGeom prst="rect">
            <a:avLst/>
          </a:prstGeom>
          <a:noFill/>
          <a:ln>
            <a:noFill/>
          </a:ln>
        </p:spPr>
        <p:txBody>
          <a:bodyPr lIns="91425" tIns="91425" rIns="91425" bIns="91425" anchor="t" anchorCtr="0">
            <a:noAutofit/>
          </a:bodyPr>
          <a:lstStyle/>
          <a:p>
            <a:pPr marL="342900" indent="-228600">
              <a:spcBef>
                <a:spcPts val="440"/>
              </a:spcBef>
              <a:buClr>
                <a:schemeClr val="dk1"/>
              </a:buClr>
              <a:buSzPct val="100000"/>
              <a:buFont typeface="Cambria"/>
              <a:buChar char="•"/>
            </a:pPr>
            <a:r>
              <a:rPr lang="en-US" sz="2200" dirty="0">
                <a:solidFill>
                  <a:schemeClr val="tx2"/>
                </a:solidFill>
                <a:latin typeface="Cambria"/>
                <a:ea typeface="Cambria"/>
                <a:cs typeface="Cambria"/>
                <a:sym typeface="Cambria"/>
              </a:rPr>
              <a:t>Risk management practices should be implemented for rebar cage lifts consistent with site protocol for other lifts. It's unfair to rely solely on the ironworker foreman for complete responsibility of safe lifting and handling</a:t>
            </a:r>
          </a:p>
          <a:p>
            <a:pPr marL="342900" lvl="0" indent="-215900" rtl="0">
              <a:spcBef>
                <a:spcPts val="440"/>
              </a:spcBef>
              <a:buClr>
                <a:schemeClr val="dk1"/>
              </a:buClr>
              <a:buSzPct val="100000"/>
              <a:buFont typeface="Cambria"/>
              <a:buChar char="•"/>
            </a:pPr>
            <a:endParaRPr lang="en-US" sz="2000" dirty="0">
              <a:solidFill>
                <a:schemeClr val="dk1"/>
              </a:solidFill>
              <a:latin typeface="Cambria"/>
              <a:ea typeface="Cambria"/>
              <a:cs typeface="Cambria"/>
              <a:sym typeface="Cambria"/>
            </a:endParaRPr>
          </a:p>
          <a:p>
            <a:pPr>
              <a:spcBef>
                <a:spcPts val="0"/>
              </a:spcBef>
              <a:buNone/>
            </a:pPr>
            <a:endParaRPr dirty="0"/>
          </a:p>
        </p:txBody>
      </p:sp>
      <p:sp>
        <p:nvSpPr>
          <p:cNvPr id="7" name="TextBox 6"/>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extLst>
      <p:ext uri="{BB962C8B-B14F-4D97-AF65-F5344CB8AC3E}">
        <p14:creationId xmlns:p14="http://schemas.microsoft.com/office/powerpoint/2010/main" val="7478567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5"/>
                                        </p:tgtEl>
                                        <p:attrNameLst>
                                          <p:attrName>style.visibility</p:attrName>
                                        </p:attrNameLst>
                                      </p:cBhvr>
                                      <p:to>
                                        <p:strVal val="visible"/>
                                      </p:to>
                                    </p:set>
                                    <p:animEffect transition="in" filter="fade">
                                      <p:cBhvr>
                                        <p:cTn id="12" dur="500"/>
                                        <p:tgtEl>
                                          <p:spTgt spid="7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1">
                                            <p:txEl>
                                              <p:pRg st="0" end="0"/>
                                            </p:txEl>
                                          </p:spTgt>
                                        </p:tgtEl>
                                        <p:attrNameLst>
                                          <p:attrName>style.visibility</p:attrName>
                                        </p:attrNameLst>
                                      </p:cBhvr>
                                      <p:to>
                                        <p:strVal val="visible"/>
                                      </p:to>
                                    </p:set>
                                    <p:animEffect transition="in" filter="fade">
                                      <p:cBhvr>
                                        <p:cTn id="17" dur="500"/>
                                        <p:tgtEl>
                                          <p:spTgt spid="7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 grpId="0" build="p"/>
      <p:bldP spid="715" grpId="0"/>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Shape 719"/>
        <p:cNvGrpSpPr/>
        <p:nvPr/>
      </p:nvGrpSpPr>
      <p:grpSpPr>
        <a:xfrm>
          <a:off x="0" y="0"/>
          <a:ext cx="0" cy="0"/>
          <a:chOff x="0" y="0"/>
          <a:chExt cx="0" cy="0"/>
        </a:xfrm>
      </p:grpSpPr>
      <p:sp>
        <p:nvSpPr>
          <p:cNvPr id="720" name="Shape 720"/>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4400" b="1" dirty="0">
                <a:solidFill>
                  <a:schemeClr val="tx1"/>
                </a:solidFill>
                <a:effectLst/>
                <a:latin typeface="Cambria" panose="02040503050406030204" pitchFamily="18" charset="0"/>
              </a:rPr>
              <a:t>Don’t be this guy...</a:t>
            </a:r>
          </a:p>
        </p:txBody>
      </p:sp>
      <p:pic>
        <p:nvPicPr>
          <p:cNvPr id="721" name="Shape 721"/>
          <p:cNvPicPr preferRelativeResize="0"/>
          <p:nvPr/>
        </p:nvPicPr>
        <p:blipFill>
          <a:blip r:embed="rId3">
            <a:alphaModFix/>
          </a:blip>
          <a:stretch>
            <a:fillRect/>
          </a:stretch>
        </p:blipFill>
        <p:spPr>
          <a:xfrm>
            <a:off x="1202937" y="1371600"/>
            <a:ext cx="6729500" cy="4638374"/>
          </a:xfrm>
          <a:prstGeom prst="rect">
            <a:avLst/>
          </a:prstGeom>
          <a:solidFill>
            <a:schemeClr val="bg2"/>
          </a:solidFill>
          <a:ln w="38100" cap="flat" cmpd="sng">
            <a:solidFill>
              <a:schemeClr val="bg2"/>
            </a:solidFill>
            <a:prstDash val="solid"/>
            <a:round/>
            <a:headEnd type="none" w="med" len="med"/>
            <a:tailEnd type="none" w="med" len="med"/>
          </a:ln>
        </p:spPr>
      </p:pic>
      <p:sp>
        <p:nvSpPr>
          <p:cNvPr id="722" name="Shape 722"/>
          <p:cNvSpPr txBox="1"/>
          <p:nvPr/>
        </p:nvSpPr>
        <p:spPr>
          <a:xfrm>
            <a:off x="-4313" y="6223200"/>
            <a:ext cx="9144000" cy="634800"/>
          </a:xfrm>
          <a:prstGeom prst="rect">
            <a:avLst/>
          </a:prstGeom>
          <a:noFill/>
          <a:ln>
            <a:noFill/>
          </a:ln>
        </p:spPr>
        <p:txBody>
          <a:bodyPr lIns="91425" tIns="91425" rIns="91425" bIns="91425" anchor="t" anchorCtr="0">
            <a:noAutofit/>
          </a:bodyPr>
          <a:lstStyle/>
          <a:p>
            <a:pPr algn="ctr">
              <a:spcBef>
                <a:spcPts val="0"/>
              </a:spcBef>
              <a:buNone/>
            </a:pPr>
            <a:r>
              <a:rPr lang="en-US" sz="1800" dirty="0">
                <a:solidFill>
                  <a:schemeClr val="tx2"/>
                </a:solidFill>
                <a:latin typeface="Cambria"/>
                <a:ea typeface="Cambria"/>
                <a:cs typeface="Cambria"/>
                <a:sym typeface="Cambria"/>
              </a:rPr>
              <a:t>Unaware of Potential Serious Hazards of Seemingly Innocuous Item</a:t>
            </a:r>
            <a:r>
              <a:rPr lang="en-US" dirty="0">
                <a:solidFill>
                  <a:schemeClr val="tx2"/>
                </a:solidFill>
                <a:latin typeface="Cambria"/>
                <a:ea typeface="Cambria"/>
                <a:cs typeface="Cambria"/>
                <a:sym typeface="Cambria"/>
              </a:rPr>
              <a:t> </a:t>
            </a:r>
          </a:p>
        </p:txBody>
      </p:sp>
      <p:sp>
        <p:nvSpPr>
          <p:cNvPr id="6" name="TextBox 5"/>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1"/>
                                        </p:tgtEl>
                                        <p:attrNameLst>
                                          <p:attrName>style.visibility</p:attrName>
                                        </p:attrNameLst>
                                      </p:cBhvr>
                                      <p:to>
                                        <p:strVal val="visible"/>
                                      </p:to>
                                    </p:set>
                                    <p:animEffect transition="in" filter="fade">
                                      <p:cBhvr>
                                        <p:cTn id="7" dur="1000"/>
                                        <p:tgtEl>
                                          <p:spTgt spid="721"/>
                                        </p:tgtEl>
                                      </p:cBhvr>
                                    </p:animEffect>
                                  </p:childTnLst>
                                </p:cTn>
                              </p:par>
                              <p:par>
                                <p:cTn id="8" presetID="10" presetClass="entr" presetSubtype="0" fill="hold" nodeType="withEffect">
                                  <p:stCondLst>
                                    <p:cond delay="0"/>
                                  </p:stCondLst>
                                  <p:childTnLst>
                                    <p:set>
                                      <p:cBhvr>
                                        <p:cTn id="9" dur="1" fill="hold">
                                          <p:stCondLst>
                                            <p:cond delay="0"/>
                                          </p:stCondLst>
                                        </p:cTn>
                                        <p:tgtEl>
                                          <p:spTgt spid="722"/>
                                        </p:tgtEl>
                                        <p:attrNameLst>
                                          <p:attrName>style.visibility</p:attrName>
                                        </p:attrNameLst>
                                      </p:cBhvr>
                                      <p:to>
                                        <p:strVal val="visible"/>
                                      </p:to>
                                    </p:set>
                                    <p:animEffect transition="in" filter="fade">
                                      <p:cBhvr>
                                        <p:cTn id="10" dur="1000"/>
                                        <p:tgtEl>
                                          <p:spTgt spid="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Shape 727"/>
        <p:cNvGrpSpPr/>
        <p:nvPr/>
      </p:nvGrpSpPr>
      <p:grpSpPr>
        <a:xfrm>
          <a:off x="0" y="0"/>
          <a:ext cx="0" cy="0"/>
          <a:chOff x="0" y="0"/>
          <a:chExt cx="0" cy="0"/>
        </a:xfrm>
      </p:grpSpPr>
      <p:sp>
        <p:nvSpPr>
          <p:cNvPr id="728" name="Shape 728"/>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4400" b="1" dirty="0">
                <a:solidFill>
                  <a:schemeClr val="tx1"/>
                </a:solidFill>
                <a:effectLst/>
                <a:latin typeface="Cambria" panose="02040503050406030204" pitchFamily="18" charset="0"/>
              </a:rPr>
              <a:t>Be this guy...</a:t>
            </a:r>
          </a:p>
        </p:txBody>
      </p:sp>
      <p:pic>
        <p:nvPicPr>
          <p:cNvPr id="729" name="Shape 729"/>
          <p:cNvPicPr preferRelativeResize="0"/>
          <p:nvPr/>
        </p:nvPicPr>
        <p:blipFill>
          <a:blip r:embed="rId3">
            <a:alphaModFix/>
          </a:blip>
          <a:stretch>
            <a:fillRect/>
          </a:stretch>
        </p:blipFill>
        <p:spPr>
          <a:xfrm>
            <a:off x="791722" y="1231875"/>
            <a:ext cx="7560557" cy="4743725"/>
          </a:xfrm>
          <a:prstGeom prst="rect">
            <a:avLst/>
          </a:prstGeom>
          <a:solidFill>
            <a:schemeClr val="bg2"/>
          </a:solidFill>
          <a:ln w="38100">
            <a:solidFill>
              <a:schemeClr val="bg2"/>
            </a:solidFill>
          </a:ln>
        </p:spPr>
      </p:pic>
      <p:sp>
        <p:nvSpPr>
          <p:cNvPr id="730" name="Shape 730"/>
          <p:cNvSpPr txBox="1"/>
          <p:nvPr/>
        </p:nvSpPr>
        <p:spPr>
          <a:xfrm>
            <a:off x="0" y="6226301"/>
            <a:ext cx="9144000" cy="501400"/>
          </a:xfrm>
          <a:prstGeom prst="rect">
            <a:avLst/>
          </a:prstGeom>
          <a:noFill/>
          <a:ln>
            <a:noFill/>
          </a:ln>
        </p:spPr>
        <p:txBody>
          <a:bodyPr lIns="91425" tIns="91425" rIns="91425" bIns="91425" anchor="t" anchorCtr="0">
            <a:noAutofit/>
          </a:bodyPr>
          <a:lstStyle/>
          <a:p>
            <a:pPr algn="ctr">
              <a:spcBef>
                <a:spcPts val="0"/>
              </a:spcBef>
              <a:buNone/>
            </a:pPr>
            <a:r>
              <a:rPr lang="en-US" sz="1800" dirty="0">
                <a:solidFill>
                  <a:schemeClr val="tx2"/>
                </a:solidFill>
                <a:latin typeface="Cambria"/>
                <a:ea typeface="Cambria"/>
                <a:cs typeface="Cambria"/>
                <a:sym typeface="Cambria"/>
              </a:rPr>
              <a:t>Informed and Aware of the Hazards, Prepared, and Ready to Protect</a:t>
            </a:r>
          </a:p>
        </p:txBody>
      </p:sp>
      <p:sp>
        <p:nvSpPr>
          <p:cNvPr id="6" name="TextBox 5"/>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9"/>
                                        </p:tgtEl>
                                        <p:attrNameLst>
                                          <p:attrName>style.visibility</p:attrName>
                                        </p:attrNameLst>
                                      </p:cBhvr>
                                      <p:to>
                                        <p:strVal val="visible"/>
                                      </p:to>
                                    </p:set>
                                    <p:animEffect transition="in" filter="fade">
                                      <p:cBhvr>
                                        <p:cTn id="7" dur="1000"/>
                                        <p:tgtEl>
                                          <p:spTgt spid="7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0"/>
                                        </p:tgtEl>
                                        <p:attrNameLst>
                                          <p:attrName>style.visibility</p:attrName>
                                        </p:attrNameLst>
                                      </p:cBhvr>
                                      <p:to>
                                        <p:strVal val="visible"/>
                                      </p:to>
                                    </p:set>
                                    <p:animEffect transition="in" filter="fade">
                                      <p:cBhvr>
                                        <p:cTn id="12" dur="1000"/>
                                        <p:tgtEl>
                                          <p:spTgt spid="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50"/>
        <p:cNvGrpSpPr/>
        <p:nvPr/>
      </p:nvGrpSpPr>
      <p:grpSpPr>
        <a:xfrm>
          <a:off x="0" y="0"/>
          <a:ext cx="0" cy="0"/>
          <a:chOff x="0" y="0"/>
          <a:chExt cx="0" cy="0"/>
        </a:xfrm>
      </p:grpSpPr>
      <p:pic>
        <p:nvPicPr>
          <p:cNvPr id="151" name="Shape 151"/>
          <p:cNvPicPr preferRelativeResize="0"/>
          <p:nvPr/>
        </p:nvPicPr>
        <p:blipFill rotWithShape="1">
          <a:blip r:embed="rId3">
            <a:alphaModFix/>
          </a:blip>
          <a:srcRect/>
          <a:stretch/>
        </p:blipFill>
        <p:spPr>
          <a:xfrm>
            <a:off x="2743200" y="1657500"/>
            <a:ext cx="6096000" cy="4572000"/>
          </a:xfrm>
          <a:prstGeom prst="rect">
            <a:avLst/>
          </a:prstGeom>
          <a:noFill/>
          <a:ln>
            <a:noFill/>
          </a:ln>
        </p:spPr>
      </p:pic>
      <p:sp>
        <p:nvSpPr>
          <p:cNvPr id="152" name="Shape 152"/>
          <p:cNvSpPr txBox="1">
            <a:spLocks noGrp="1"/>
          </p:cNvSpPr>
          <p:nvPr>
            <p:ph type="title"/>
          </p:nvPr>
        </p:nvSpPr>
        <p:spPr>
          <a:xfrm>
            <a:off x="0" y="0"/>
            <a:ext cx="9144000" cy="1600200"/>
          </a:xfrm>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400" b="1" dirty="0">
                <a:solidFill>
                  <a:schemeClr val="tx1"/>
                </a:solidFill>
                <a:effectLst/>
              </a:rPr>
              <a:t>BIG </a:t>
            </a:r>
            <a:r>
              <a:rPr lang="en-US" sz="4400" b="1" i="0" u="none" strike="noStrike" cap="none" baseline="0" dirty="0">
                <a:solidFill>
                  <a:schemeClr val="tx1"/>
                </a:solidFill>
                <a:effectLst/>
                <a:latin typeface="Cambria"/>
                <a:ea typeface="Cambria"/>
                <a:cs typeface="Cambria"/>
                <a:sym typeface="Cambria"/>
              </a:rPr>
              <a:t>PROBLEM–REBAR CAGE COLLAPSE</a:t>
            </a:r>
          </a:p>
        </p:txBody>
      </p:sp>
      <p:sp>
        <p:nvSpPr>
          <p:cNvPr id="153" name="Shape 153"/>
          <p:cNvSpPr txBox="1"/>
          <p:nvPr/>
        </p:nvSpPr>
        <p:spPr>
          <a:xfrm>
            <a:off x="228600" y="1657500"/>
            <a:ext cx="2286000" cy="4248300"/>
          </a:xfrm>
          <a:prstGeom prst="rect">
            <a:avLst/>
          </a:prstGeom>
          <a:noFill/>
          <a:ln>
            <a:noFill/>
          </a:ln>
        </p:spPr>
        <p:txBody>
          <a:bodyPr lIns="91425" tIns="45700" rIns="91425" bIns="45700" anchor="t" anchorCtr="0">
            <a:noAutofit/>
          </a:bodyPr>
          <a:lstStyle/>
          <a:p>
            <a:pPr marL="457200" marR="0" lvl="0" indent="-342900" algn="l" rtl="0">
              <a:spcBef>
                <a:spcPts val="0"/>
              </a:spcBef>
              <a:buClr>
                <a:schemeClr val="tx2"/>
              </a:buClr>
              <a:buSzPct val="100000"/>
              <a:buFont typeface="Cambria"/>
              <a:buChar char="●"/>
            </a:pPr>
            <a:r>
              <a:rPr lang="en-US" sz="1800" b="0" i="0" u="none" strike="noStrike" cap="none" baseline="0" dirty="0">
                <a:solidFill>
                  <a:schemeClr val="tx2"/>
                </a:solidFill>
                <a:latin typeface="Cambria"/>
                <a:ea typeface="Cambria"/>
                <a:cs typeface="Cambria"/>
                <a:sym typeface="Cambria"/>
              </a:rPr>
              <a:t>Material Damage</a:t>
            </a:r>
          </a:p>
          <a:p>
            <a:pPr marL="457200" marR="0" lvl="0" indent="-342900" algn="l" rtl="0">
              <a:spcBef>
                <a:spcPts val="0"/>
              </a:spcBef>
              <a:buClr>
                <a:schemeClr val="tx2"/>
              </a:buClr>
              <a:buSzPct val="100000"/>
              <a:buFont typeface="Cambria"/>
              <a:buChar char="●"/>
            </a:pPr>
            <a:r>
              <a:rPr lang="en-US" sz="1800" b="0" i="0" u="none" strike="noStrike" cap="none" baseline="0" dirty="0">
                <a:solidFill>
                  <a:schemeClr val="tx2"/>
                </a:solidFill>
                <a:latin typeface="Cambria"/>
                <a:ea typeface="Cambria"/>
                <a:cs typeface="Cambria"/>
                <a:sym typeface="Cambria"/>
              </a:rPr>
              <a:t>Equipment Damage</a:t>
            </a:r>
          </a:p>
          <a:p>
            <a:pPr marL="457200" marR="0" lvl="0" indent="-342900" algn="l" rtl="0">
              <a:spcBef>
                <a:spcPts val="0"/>
              </a:spcBef>
              <a:buClr>
                <a:schemeClr val="tx2"/>
              </a:buClr>
              <a:buSzPct val="100000"/>
              <a:buFont typeface="Cambria"/>
              <a:buChar char="●"/>
            </a:pPr>
            <a:r>
              <a:rPr lang="en-US" sz="1800" b="0" i="0" u="none" strike="noStrike" cap="none" baseline="0" dirty="0">
                <a:solidFill>
                  <a:schemeClr val="tx2"/>
                </a:solidFill>
                <a:latin typeface="Cambria"/>
                <a:ea typeface="Cambria"/>
                <a:cs typeface="Cambria"/>
                <a:sym typeface="Cambria"/>
              </a:rPr>
              <a:t>Delays to Schedule</a:t>
            </a:r>
          </a:p>
          <a:p>
            <a:pPr marL="457200" marR="0" lvl="0" indent="-342900" algn="l" rtl="0">
              <a:spcBef>
                <a:spcPts val="0"/>
              </a:spcBef>
              <a:buClr>
                <a:schemeClr val="tx2"/>
              </a:buClr>
              <a:buSzPct val="100000"/>
              <a:buFont typeface="Cambria"/>
              <a:buChar char="●"/>
            </a:pPr>
            <a:r>
              <a:rPr lang="en-US" sz="1800" b="0" i="0" u="none" strike="noStrike" cap="none" baseline="0" dirty="0">
                <a:solidFill>
                  <a:schemeClr val="tx2"/>
                </a:solidFill>
                <a:latin typeface="Cambria"/>
                <a:ea typeface="Cambria"/>
                <a:cs typeface="Cambria"/>
                <a:sym typeface="Cambria"/>
              </a:rPr>
              <a:t>Added Costs</a:t>
            </a:r>
          </a:p>
          <a:p>
            <a:pPr marL="0" marR="0" lvl="0" indent="0" algn="l" rtl="0">
              <a:spcBef>
                <a:spcPts val="0"/>
              </a:spcBef>
              <a:buClr>
                <a:schemeClr val="tx2"/>
              </a:buClr>
              <a:buNone/>
            </a:pPr>
            <a:endParaRPr sz="1800" dirty="0">
              <a:solidFill>
                <a:schemeClr val="tx2"/>
              </a:solidFill>
              <a:latin typeface="Cambria"/>
              <a:ea typeface="Cambria"/>
              <a:cs typeface="Cambria"/>
              <a:sym typeface="Cambria"/>
            </a:endParaRPr>
          </a:p>
          <a:p>
            <a:pPr marL="0" marR="0" lvl="0" indent="0" algn="l" rtl="0">
              <a:spcBef>
                <a:spcPts val="0"/>
              </a:spcBef>
              <a:buClr>
                <a:schemeClr val="tx2"/>
              </a:buClr>
              <a:buNone/>
            </a:pPr>
            <a:endParaRPr sz="1800" dirty="0">
              <a:solidFill>
                <a:schemeClr val="tx2"/>
              </a:solidFill>
              <a:latin typeface="Cambria"/>
              <a:ea typeface="Cambria"/>
              <a:cs typeface="Cambria"/>
              <a:sym typeface="Cambria"/>
            </a:endParaRPr>
          </a:p>
          <a:p>
            <a:pPr lvl="0" rtl="0">
              <a:spcBef>
                <a:spcPts val="0"/>
              </a:spcBef>
              <a:buClr>
                <a:schemeClr val="tx2"/>
              </a:buClr>
              <a:buSzPct val="61111"/>
              <a:buFont typeface="Arial"/>
              <a:buNone/>
            </a:pPr>
            <a:r>
              <a:rPr lang="en-US" sz="1800" dirty="0">
                <a:solidFill>
                  <a:schemeClr val="tx2"/>
                </a:solidFill>
                <a:latin typeface="Cambria"/>
                <a:ea typeface="Cambria"/>
                <a:cs typeface="Cambria"/>
                <a:sym typeface="Cambria"/>
              </a:rPr>
              <a:t>In CA there were 56 documented collapses between 1995 to 2010.</a:t>
            </a:r>
          </a:p>
          <a:p>
            <a:pPr lvl="0" rtl="0">
              <a:spcBef>
                <a:spcPts val="0"/>
              </a:spcBef>
              <a:buClr>
                <a:schemeClr val="tx2"/>
              </a:buClr>
              <a:buFont typeface="Arial"/>
              <a:buNone/>
            </a:pPr>
            <a:endParaRPr sz="1800" dirty="0">
              <a:solidFill>
                <a:schemeClr val="tx2"/>
              </a:solidFill>
              <a:latin typeface="Cambria"/>
              <a:ea typeface="Cambria"/>
              <a:cs typeface="Cambria"/>
              <a:sym typeface="Cambria"/>
            </a:endParaRPr>
          </a:p>
          <a:p>
            <a:pPr lvl="0" rtl="0">
              <a:spcBef>
                <a:spcPts val="0"/>
              </a:spcBef>
              <a:buClr>
                <a:schemeClr val="tx2"/>
              </a:buClr>
              <a:buSzPct val="61111"/>
              <a:buFont typeface="Arial"/>
              <a:buNone/>
            </a:pPr>
            <a:r>
              <a:rPr lang="en-US" sz="1800" dirty="0">
                <a:solidFill>
                  <a:schemeClr val="tx2"/>
                </a:solidFill>
                <a:latin typeface="Cambria"/>
                <a:ea typeface="Cambria"/>
                <a:cs typeface="Cambria"/>
                <a:sym typeface="Cambria"/>
              </a:rPr>
              <a:t>Contractors Seldom Share their Lessons Learned</a:t>
            </a:r>
          </a:p>
        </p:txBody>
      </p:sp>
      <p:sp>
        <p:nvSpPr>
          <p:cNvPr id="7" name="TextBox 6"/>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1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Shape 735"/>
        <p:cNvGrpSpPr/>
        <p:nvPr/>
      </p:nvGrpSpPr>
      <p:grpSpPr>
        <a:xfrm>
          <a:off x="0" y="0"/>
          <a:ext cx="0" cy="0"/>
          <a:chOff x="0" y="0"/>
          <a:chExt cx="0" cy="0"/>
        </a:xfrm>
      </p:grpSpPr>
      <p:sp>
        <p:nvSpPr>
          <p:cNvPr id="736" name="Shape 73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400" b="1" dirty="0">
                <a:solidFill>
                  <a:schemeClr val="tx1"/>
                </a:solidFill>
                <a:effectLst/>
                <a:latin typeface="Cambria" panose="02040503050406030204" pitchFamily="18" charset="0"/>
              </a:rPr>
              <a:t>Reference</a:t>
            </a:r>
            <a:r>
              <a:rPr lang="en-US" sz="4400" b="1" i="0" u="none" strike="noStrike" cap="none" baseline="0" dirty="0">
                <a:solidFill>
                  <a:schemeClr val="tx1"/>
                </a:solidFill>
                <a:effectLst/>
                <a:latin typeface="Cambria" panose="02040503050406030204" pitchFamily="18" charset="0"/>
                <a:ea typeface="Cambria"/>
                <a:cs typeface="Cambria"/>
                <a:sym typeface="Cambria"/>
              </a:rPr>
              <a:t> </a:t>
            </a:r>
            <a:r>
              <a:rPr lang="en-US" sz="4400" b="1" dirty="0">
                <a:solidFill>
                  <a:schemeClr val="tx1"/>
                </a:solidFill>
                <a:effectLst/>
                <a:latin typeface="Cambria" panose="02040503050406030204" pitchFamily="18" charset="0"/>
              </a:rPr>
              <a:t>D</a:t>
            </a:r>
            <a:r>
              <a:rPr lang="en-US" sz="4400" b="1" i="0" u="none" strike="noStrike" cap="none" baseline="0" dirty="0">
                <a:solidFill>
                  <a:schemeClr val="tx1"/>
                </a:solidFill>
                <a:effectLst/>
                <a:latin typeface="Cambria" panose="02040503050406030204" pitchFamily="18" charset="0"/>
                <a:ea typeface="Cambria"/>
                <a:cs typeface="Cambria"/>
                <a:sym typeface="Cambria"/>
              </a:rPr>
              <a:t>ocuments</a:t>
            </a:r>
          </a:p>
        </p:txBody>
      </p:sp>
      <p:pic>
        <p:nvPicPr>
          <p:cNvPr id="737" name="Shape 737"/>
          <p:cNvPicPr preferRelativeResize="0">
            <a:picLocks noGrp="1"/>
          </p:cNvPicPr>
          <p:nvPr>
            <p:ph type="body" idx="1"/>
          </p:nvPr>
        </p:nvPicPr>
        <p:blipFill rotWithShape="1">
          <a:blip r:embed="rId3">
            <a:alphaModFix/>
          </a:blip>
          <a:srcRect/>
          <a:stretch/>
        </p:blipFill>
        <p:spPr>
          <a:xfrm>
            <a:off x="457200" y="1763247"/>
            <a:ext cx="2209799" cy="3331499"/>
          </a:xfrm>
          <a:prstGeom prst="rect">
            <a:avLst/>
          </a:prstGeom>
          <a:noFill/>
          <a:ln w="38100" cap="flat" cmpd="sng">
            <a:solidFill>
              <a:schemeClr val="bg2"/>
            </a:solidFill>
            <a:prstDash val="solid"/>
            <a:round/>
            <a:headEnd type="none" w="med" len="med"/>
            <a:tailEnd type="none" w="med" len="med"/>
          </a:ln>
        </p:spPr>
      </p:pic>
      <p:pic>
        <p:nvPicPr>
          <p:cNvPr id="738" name="Shape 738"/>
          <p:cNvPicPr preferRelativeResize="0">
            <a:picLocks noGrp="1"/>
          </p:cNvPicPr>
          <p:nvPr>
            <p:ph type="body" sz="quarter" idx="3"/>
          </p:nvPr>
        </p:nvPicPr>
        <p:blipFill rotWithShape="1">
          <a:blip r:embed="rId4">
            <a:alphaModFix/>
          </a:blip>
          <a:srcRect/>
          <a:stretch/>
        </p:blipFill>
        <p:spPr>
          <a:xfrm>
            <a:off x="6400800" y="1752599"/>
            <a:ext cx="2141700" cy="3352799"/>
          </a:xfrm>
          <a:prstGeom prst="rect">
            <a:avLst/>
          </a:prstGeom>
          <a:noFill/>
          <a:ln w="38100" cap="flat" cmpd="sng">
            <a:solidFill>
              <a:schemeClr val="bg2"/>
            </a:solidFill>
            <a:prstDash val="solid"/>
            <a:round/>
            <a:headEnd type="none" w="med" len="med"/>
            <a:tailEnd type="none" w="med" len="med"/>
          </a:ln>
        </p:spPr>
      </p:pic>
      <p:pic>
        <p:nvPicPr>
          <p:cNvPr id="739" name="Shape 739"/>
          <p:cNvPicPr preferRelativeResize="0"/>
          <p:nvPr/>
        </p:nvPicPr>
        <p:blipFill rotWithShape="1">
          <a:blip r:embed="rId5">
            <a:alphaModFix/>
          </a:blip>
          <a:srcRect l="4047" t="4402" r="3539" b="2513"/>
          <a:stretch/>
        </p:blipFill>
        <p:spPr>
          <a:xfrm>
            <a:off x="3352800" y="1752598"/>
            <a:ext cx="2496599" cy="3352799"/>
          </a:xfrm>
          <a:prstGeom prst="rect">
            <a:avLst/>
          </a:prstGeom>
          <a:noFill/>
          <a:ln w="38100" cap="flat" cmpd="sng">
            <a:solidFill>
              <a:schemeClr val="bg2"/>
            </a:solidFill>
            <a:prstDash val="solid"/>
            <a:round/>
            <a:headEnd type="none" w="med" len="med"/>
            <a:tailEnd type="none" w="med" len="med"/>
          </a:ln>
        </p:spPr>
      </p:pic>
      <p:sp>
        <p:nvSpPr>
          <p:cNvPr id="741" name="Shape 741"/>
          <p:cNvSpPr txBox="1"/>
          <p:nvPr/>
        </p:nvSpPr>
        <p:spPr>
          <a:xfrm>
            <a:off x="381000" y="5218190"/>
            <a:ext cx="2271299" cy="1344900"/>
          </a:xfrm>
          <a:prstGeom prst="rect">
            <a:avLst/>
          </a:prstGeom>
          <a:noFill/>
          <a:ln>
            <a:noFill/>
          </a:ln>
        </p:spPr>
        <p:txBody>
          <a:bodyPr lIns="91425" tIns="91425" rIns="91425" bIns="91425" anchor="t" anchorCtr="0">
            <a:noAutofit/>
          </a:bodyPr>
          <a:lstStyle/>
          <a:p>
            <a:pPr rtl="0">
              <a:spcBef>
                <a:spcPts val="0"/>
              </a:spcBef>
              <a:buNone/>
            </a:pPr>
            <a:r>
              <a:rPr lang="en-US" b="1" dirty="0">
                <a:solidFill>
                  <a:schemeClr val="dk1"/>
                </a:solidFill>
                <a:latin typeface="Cambria"/>
                <a:ea typeface="Cambria"/>
                <a:cs typeface="Cambria"/>
                <a:sym typeface="Cambria"/>
              </a:rPr>
              <a:t>Rebar Cage Construction and Safety, Best Practices </a:t>
            </a:r>
          </a:p>
          <a:p>
            <a:pPr>
              <a:spcBef>
                <a:spcPts val="0"/>
              </a:spcBef>
              <a:buNone/>
            </a:pPr>
            <a:r>
              <a:rPr lang="en-US" dirty="0">
                <a:solidFill>
                  <a:schemeClr val="dk1"/>
                </a:solidFill>
                <a:latin typeface="Cambria"/>
                <a:ea typeface="Cambria"/>
                <a:cs typeface="Cambria"/>
                <a:sym typeface="Cambria"/>
              </a:rPr>
              <a:t>Michael J. Casey, Ph.D., P.E., and </a:t>
            </a:r>
            <a:r>
              <a:rPr lang="en-US" dirty="0" err="1">
                <a:solidFill>
                  <a:schemeClr val="dk1"/>
                </a:solidFill>
                <a:latin typeface="Cambria"/>
                <a:ea typeface="Cambria"/>
                <a:cs typeface="Cambria"/>
                <a:sym typeface="Cambria"/>
              </a:rPr>
              <a:t>Girum</a:t>
            </a:r>
            <a:r>
              <a:rPr lang="en-US" dirty="0">
                <a:solidFill>
                  <a:schemeClr val="dk1"/>
                </a:solidFill>
                <a:latin typeface="Cambria"/>
                <a:ea typeface="Cambria"/>
                <a:cs typeface="Cambria"/>
                <a:sym typeface="Cambria"/>
              </a:rPr>
              <a:t> S. </a:t>
            </a:r>
            <a:r>
              <a:rPr lang="en-US" dirty="0" err="1">
                <a:solidFill>
                  <a:schemeClr val="dk1"/>
                </a:solidFill>
                <a:latin typeface="Cambria"/>
                <a:ea typeface="Cambria"/>
                <a:cs typeface="Cambria"/>
                <a:sym typeface="Cambria"/>
              </a:rPr>
              <a:t>Urgessa</a:t>
            </a:r>
            <a:r>
              <a:rPr lang="en-US" dirty="0">
                <a:solidFill>
                  <a:schemeClr val="dk1"/>
                </a:solidFill>
                <a:latin typeface="Cambria"/>
                <a:ea typeface="Cambria"/>
                <a:cs typeface="Cambria"/>
                <a:sym typeface="Cambria"/>
              </a:rPr>
              <a:t>, Ph.D., P.E.</a:t>
            </a:r>
          </a:p>
        </p:txBody>
      </p:sp>
      <p:sp>
        <p:nvSpPr>
          <p:cNvPr id="742" name="Shape 742"/>
          <p:cNvSpPr txBox="1"/>
          <p:nvPr/>
        </p:nvSpPr>
        <p:spPr>
          <a:xfrm>
            <a:off x="3546470" y="5136725"/>
            <a:ext cx="2271299" cy="1534500"/>
          </a:xfrm>
          <a:prstGeom prst="rect">
            <a:avLst/>
          </a:prstGeom>
          <a:noFill/>
          <a:ln>
            <a:noFill/>
          </a:ln>
        </p:spPr>
        <p:txBody>
          <a:bodyPr lIns="91425" tIns="91425" rIns="91425" bIns="91425" anchor="t" anchorCtr="0">
            <a:noAutofit/>
          </a:bodyPr>
          <a:lstStyle/>
          <a:p>
            <a:pPr rtl="0">
              <a:spcBef>
                <a:spcPts val="0"/>
              </a:spcBef>
              <a:buNone/>
            </a:pPr>
            <a:r>
              <a:rPr lang="en-US" b="1" dirty="0">
                <a:solidFill>
                  <a:schemeClr val="dk1"/>
                </a:solidFill>
                <a:latin typeface="Cambria"/>
                <a:ea typeface="Cambria"/>
                <a:cs typeface="Cambria"/>
                <a:sym typeface="Cambria"/>
              </a:rPr>
              <a:t>Stability of Bridge Collapse of Rebar During </a:t>
            </a:r>
            <a:r>
              <a:rPr lang="en-US" b="1" dirty="0" smtClean="0">
                <a:solidFill>
                  <a:schemeClr val="dk1"/>
                </a:solidFill>
                <a:latin typeface="Cambria"/>
                <a:ea typeface="Cambria"/>
                <a:cs typeface="Cambria"/>
                <a:sym typeface="Cambria"/>
              </a:rPr>
              <a:t>Construction</a:t>
            </a:r>
            <a:endParaRPr lang="en-US" b="1" dirty="0">
              <a:solidFill>
                <a:schemeClr val="dk1"/>
              </a:solidFill>
              <a:latin typeface="Cambria"/>
              <a:ea typeface="Cambria"/>
              <a:cs typeface="Cambria"/>
              <a:sym typeface="Cambria"/>
            </a:endParaRPr>
          </a:p>
          <a:p>
            <a:pPr lvl="1">
              <a:spcBef>
                <a:spcPts val="440"/>
              </a:spcBef>
            </a:pPr>
            <a:r>
              <a:rPr lang="en-US" dirty="0">
                <a:solidFill>
                  <a:schemeClr val="dk1"/>
                </a:solidFill>
                <a:latin typeface="Cambria"/>
                <a:ea typeface="Cambria"/>
                <a:cs typeface="Cambria"/>
                <a:sym typeface="Cambria"/>
              </a:rPr>
              <a:t>Ahmad M. </a:t>
            </a:r>
            <a:r>
              <a:rPr lang="en-US" dirty="0" err="1">
                <a:solidFill>
                  <a:schemeClr val="dk1"/>
                </a:solidFill>
                <a:latin typeface="Cambria"/>
                <a:ea typeface="Cambria"/>
                <a:cs typeface="Cambria"/>
                <a:sym typeface="Cambria"/>
              </a:rPr>
              <a:t>Itani</a:t>
            </a:r>
            <a:r>
              <a:rPr lang="en-US" dirty="0">
                <a:solidFill>
                  <a:schemeClr val="dk1"/>
                </a:solidFill>
                <a:latin typeface="Cambria"/>
                <a:ea typeface="Cambria"/>
                <a:cs typeface="Cambria"/>
                <a:sym typeface="Cambria"/>
              </a:rPr>
              <a:t>, Ph.D., S.E.</a:t>
            </a:r>
          </a:p>
          <a:p>
            <a:pPr lvl="1">
              <a:spcBef>
                <a:spcPts val="400"/>
              </a:spcBef>
            </a:pPr>
            <a:r>
              <a:rPr lang="en-US" dirty="0">
                <a:solidFill>
                  <a:schemeClr val="dk1"/>
                </a:solidFill>
                <a:latin typeface="Cambria"/>
                <a:ea typeface="Cambria"/>
                <a:cs typeface="Cambria"/>
                <a:sym typeface="Cambria"/>
              </a:rPr>
              <a:t>J. </a:t>
            </a:r>
            <a:r>
              <a:rPr lang="en-US" dirty="0" err="1">
                <a:solidFill>
                  <a:schemeClr val="dk1"/>
                </a:solidFill>
                <a:latin typeface="Cambria"/>
                <a:ea typeface="Cambria"/>
                <a:cs typeface="Cambria"/>
                <a:sym typeface="Cambria"/>
              </a:rPr>
              <a:t>Camilo</a:t>
            </a:r>
            <a:r>
              <a:rPr lang="en-US" dirty="0">
                <a:solidFill>
                  <a:schemeClr val="dk1"/>
                </a:solidFill>
                <a:latin typeface="Cambria"/>
                <a:ea typeface="Cambria"/>
                <a:cs typeface="Cambria"/>
                <a:sym typeface="Cambria"/>
              </a:rPr>
              <a:t> </a:t>
            </a:r>
            <a:r>
              <a:rPr lang="en-US" dirty="0" err="1">
                <a:solidFill>
                  <a:schemeClr val="dk1"/>
                </a:solidFill>
                <a:latin typeface="Cambria"/>
                <a:ea typeface="Cambria"/>
                <a:cs typeface="Cambria"/>
                <a:sym typeface="Cambria"/>
              </a:rPr>
              <a:t>Builes</a:t>
            </a:r>
            <a:r>
              <a:rPr lang="en-US" dirty="0">
                <a:solidFill>
                  <a:schemeClr val="dk1"/>
                </a:solidFill>
                <a:latin typeface="Cambria"/>
                <a:ea typeface="Cambria"/>
                <a:cs typeface="Cambria"/>
                <a:sym typeface="Cambria"/>
              </a:rPr>
              <a:t>-Mejia</a:t>
            </a:r>
          </a:p>
          <a:p>
            <a:pPr lvl="1">
              <a:spcBef>
                <a:spcPts val="400"/>
              </a:spcBef>
            </a:pPr>
            <a:r>
              <a:rPr lang="en-US" dirty="0">
                <a:solidFill>
                  <a:schemeClr val="dk1"/>
                </a:solidFill>
                <a:latin typeface="Cambria"/>
                <a:ea typeface="Cambria"/>
                <a:cs typeface="Cambria"/>
                <a:sym typeface="Cambria"/>
              </a:rPr>
              <a:t>Hassan </a:t>
            </a:r>
            <a:r>
              <a:rPr lang="en-US" dirty="0" err="1">
                <a:solidFill>
                  <a:schemeClr val="dk1"/>
                </a:solidFill>
                <a:latin typeface="Cambria"/>
                <a:ea typeface="Cambria"/>
                <a:cs typeface="Cambria"/>
                <a:sym typeface="Cambria"/>
              </a:rPr>
              <a:t>Sedarat</a:t>
            </a:r>
            <a:endParaRPr lang="en-US" dirty="0">
              <a:solidFill>
                <a:schemeClr val="dk1"/>
              </a:solidFill>
              <a:latin typeface="Cambria"/>
              <a:ea typeface="Cambria"/>
              <a:cs typeface="Cambria"/>
              <a:sym typeface="Cambria"/>
            </a:endParaRPr>
          </a:p>
        </p:txBody>
      </p:sp>
      <p:sp>
        <p:nvSpPr>
          <p:cNvPr id="743" name="Shape 743"/>
          <p:cNvSpPr txBox="1"/>
          <p:nvPr/>
        </p:nvSpPr>
        <p:spPr>
          <a:xfrm>
            <a:off x="6477000" y="5231525"/>
            <a:ext cx="2271299" cy="1344900"/>
          </a:xfrm>
          <a:prstGeom prst="rect">
            <a:avLst/>
          </a:prstGeom>
          <a:noFill/>
          <a:ln>
            <a:noFill/>
          </a:ln>
        </p:spPr>
        <p:txBody>
          <a:bodyPr lIns="91425" tIns="91425" rIns="91425" bIns="91425" anchor="t" anchorCtr="0">
            <a:noAutofit/>
          </a:bodyPr>
          <a:lstStyle/>
          <a:p>
            <a:pPr lvl="0" rtl="0">
              <a:spcBef>
                <a:spcPts val="0"/>
              </a:spcBef>
              <a:buNone/>
            </a:pPr>
            <a:r>
              <a:rPr lang="en-US" b="1" dirty="0">
                <a:solidFill>
                  <a:schemeClr val="dk1"/>
                </a:solidFill>
                <a:latin typeface="Cambria"/>
                <a:ea typeface="Cambria"/>
                <a:cs typeface="Cambria"/>
                <a:sym typeface="Cambria"/>
              </a:rPr>
              <a:t>Placing Reinforcing Bars, 9th Edition</a:t>
            </a:r>
          </a:p>
          <a:p>
            <a:pPr lvl="0" rtl="0">
              <a:spcBef>
                <a:spcPts val="0"/>
              </a:spcBef>
              <a:buNone/>
            </a:pPr>
            <a:r>
              <a:rPr lang="en-US" dirty="0">
                <a:solidFill>
                  <a:schemeClr val="dk1"/>
                </a:solidFill>
                <a:latin typeface="Cambria"/>
                <a:ea typeface="Cambria"/>
                <a:cs typeface="Cambria"/>
                <a:sym typeface="Cambria"/>
              </a:rPr>
              <a:t>CRSI</a:t>
            </a:r>
          </a:p>
        </p:txBody>
      </p:sp>
      <p:sp>
        <p:nvSpPr>
          <p:cNvPr id="10" name="TextBox 9"/>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Shape 747"/>
        <p:cNvGrpSpPr/>
        <p:nvPr/>
      </p:nvGrpSpPr>
      <p:grpSpPr>
        <a:xfrm>
          <a:off x="0" y="0"/>
          <a:ext cx="0" cy="0"/>
          <a:chOff x="0" y="0"/>
          <a:chExt cx="0" cy="0"/>
        </a:xfrm>
      </p:grpSpPr>
      <p:sp>
        <p:nvSpPr>
          <p:cNvPr id="748" name="Shape 74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Picture Perfect Rebar Cages</a:t>
            </a:r>
          </a:p>
        </p:txBody>
      </p:sp>
      <p:pic>
        <p:nvPicPr>
          <p:cNvPr id="749" name="Shape 749"/>
          <p:cNvPicPr preferRelativeResize="0">
            <a:picLocks noGrp="1"/>
          </p:cNvPicPr>
          <p:nvPr>
            <p:ph sz="half" idx="2"/>
          </p:nvPr>
        </p:nvPicPr>
        <p:blipFill rotWithShape="1">
          <a:blip r:embed="rId3">
            <a:alphaModFix/>
          </a:blip>
          <a:srcRect/>
          <a:stretch/>
        </p:blipFill>
        <p:spPr>
          <a:xfrm>
            <a:off x="5181600" y="1447800"/>
            <a:ext cx="3352799" cy="4560900"/>
          </a:xfrm>
          <a:prstGeom prst="rect">
            <a:avLst/>
          </a:prstGeom>
          <a:noFill/>
          <a:ln w="38100" cap="flat" cmpd="sng">
            <a:solidFill>
              <a:schemeClr val="bg2"/>
            </a:solidFill>
            <a:prstDash val="solid"/>
            <a:round/>
            <a:headEnd type="none" w="med" len="med"/>
            <a:tailEnd type="none" w="med" len="med"/>
          </a:ln>
        </p:spPr>
      </p:pic>
      <p:pic>
        <p:nvPicPr>
          <p:cNvPr id="750" name="Shape 750"/>
          <p:cNvPicPr preferRelativeResize="0">
            <a:picLocks noGrp="1"/>
          </p:cNvPicPr>
          <p:nvPr>
            <p:ph sz="quarter" idx="13"/>
          </p:nvPr>
        </p:nvPicPr>
        <p:blipFill rotWithShape="1">
          <a:blip r:embed="rId4">
            <a:alphaModFix/>
          </a:blip>
          <a:srcRect/>
          <a:stretch/>
        </p:blipFill>
        <p:spPr>
          <a:xfrm>
            <a:off x="744334" y="1447800"/>
            <a:ext cx="3429000" cy="4572000"/>
          </a:xfrm>
          <a:prstGeom prst="rect">
            <a:avLst/>
          </a:prstGeom>
          <a:noFill/>
          <a:ln w="38100" cap="flat" cmpd="sng">
            <a:solidFill>
              <a:schemeClr val="bg2"/>
            </a:solidFill>
            <a:prstDash val="solid"/>
            <a:round/>
            <a:headEnd type="none" w="med" len="med"/>
            <a:tailEnd type="none" w="med" len="med"/>
          </a:ln>
        </p:spPr>
      </p:pic>
      <p:sp>
        <p:nvSpPr>
          <p:cNvPr id="752" name="Shape 752"/>
          <p:cNvSpPr txBox="1"/>
          <p:nvPr/>
        </p:nvSpPr>
        <p:spPr>
          <a:xfrm>
            <a:off x="11502" y="6141750"/>
            <a:ext cx="9144000" cy="365699"/>
          </a:xfrm>
          <a:prstGeom prst="rect">
            <a:avLst/>
          </a:prstGeom>
          <a:noFill/>
          <a:ln>
            <a:noFill/>
          </a:ln>
        </p:spPr>
        <p:txBody>
          <a:bodyPr lIns="91425" tIns="91425" rIns="91425" bIns="91425" anchor="t" anchorCtr="0">
            <a:noAutofit/>
          </a:bodyPr>
          <a:lstStyle/>
          <a:p>
            <a:pPr algn="ctr">
              <a:spcBef>
                <a:spcPts val="0"/>
              </a:spcBef>
              <a:buNone/>
            </a:pPr>
            <a:r>
              <a:rPr lang="en-US" sz="1800" dirty="0">
                <a:solidFill>
                  <a:schemeClr val="tx2"/>
                </a:solidFill>
                <a:latin typeface="Cambria"/>
                <a:ea typeface="Cambria"/>
                <a:cs typeface="Cambria"/>
                <a:sym typeface="Cambria"/>
              </a:rPr>
              <a:t>Let this be your Jobsite - A Well Engineered and Executed Non-Event</a:t>
            </a:r>
          </a:p>
        </p:txBody>
      </p:sp>
      <p:sp>
        <p:nvSpPr>
          <p:cNvPr id="7" name="TextBox 6"/>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2"/>
                                        </p:tgtEl>
                                        <p:attrNameLst>
                                          <p:attrName>style.visibility</p:attrName>
                                        </p:attrNameLst>
                                      </p:cBhvr>
                                      <p:to>
                                        <p:strVal val="visible"/>
                                      </p:to>
                                    </p:set>
                                    <p:animEffect transition="in" filter="fade">
                                      <p:cBhvr>
                                        <p:cTn id="7" dur="100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0" y="0"/>
            <a:ext cx="9144000" cy="1600200"/>
          </a:xfrm>
          <a:prstGeom prst="rect">
            <a:avLst/>
          </a:prstGeom>
          <a:noFill/>
          <a:ln>
            <a:noFill/>
          </a:ln>
        </p:spPr>
        <p:txBody>
          <a:bodyPr lIns="91425" tIns="45700" rIns="91425" bIns="45700" anchor="ctr" anchorCtr="0">
            <a:noAutofit/>
          </a:bodyPr>
          <a:lstStyle/>
          <a:p>
            <a:pPr marL="0" marR="0" lvl="0" indent="0" algn="ctr" rtl="0">
              <a:spcBef>
                <a:spcPts val="0"/>
              </a:spcBef>
              <a:buClr>
                <a:srgbClr val="7F7F7F"/>
              </a:buClr>
              <a:buSzPct val="25000"/>
              <a:buFont typeface="Cambria"/>
              <a:buNone/>
            </a:pPr>
            <a:r>
              <a:rPr lang="en-US" sz="4400" b="1" i="0" u="none" strike="noStrike" cap="none" baseline="0" dirty="0">
                <a:solidFill>
                  <a:schemeClr val="tx1"/>
                </a:solidFill>
                <a:effectLst/>
                <a:latin typeface="Cambria"/>
                <a:ea typeface="Cambria"/>
                <a:cs typeface="Cambria"/>
                <a:sym typeface="Cambria"/>
              </a:rPr>
              <a:t>BIGGER PROBLEMS</a:t>
            </a:r>
          </a:p>
        </p:txBody>
      </p:sp>
      <p:pic>
        <p:nvPicPr>
          <p:cNvPr id="160" name="Shape 160"/>
          <p:cNvPicPr preferRelativeResize="0">
            <a:picLocks noGrp="1"/>
          </p:cNvPicPr>
          <p:nvPr>
            <p:ph idx="1"/>
          </p:nvPr>
        </p:nvPicPr>
        <p:blipFill rotWithShape="1">
          <a:blip r:embed="rId3">
            <a:alphaModFix/>
          </a:blip>
          <a:stretch/>
        </p:blipFill>
        <p:spPr>
          <a:xfrm>
            <a:off x="5051099" y="1524000"/>
            <a:ext cx="3448929" cy="4205050"/>
          </a:xfrm>
          <a:prstGeom prst="rect">
            <a:avLst/>
          </a:prstGeom>
          <a:noFill/>
          <a:ln w="38100" cap="flat" cmpd="sng">
            <a:solidFill>
              <a:schemeClr val="bg2"/>
            </a:solidFill>
            <a:prstDash val="solid"/>
            <a:round/>
            <a:headEnd type="none" w="med" len="med"/>
            <a:tailEnd type="none" w="med" len="med"/>
          </a:ln>
        </p:spPr>
      </p:pic>
      <p:pic>
        <p:nvPicPr>
          <p:cNvPr id="161" name="Shape 161"/>
          <p:cNvPicPr preferRelativeResize="0">
            <a:picLocks noGrp="1"/>
          </p:cNvPicPr>
          <p:nvPr>
            <p:ph sz="quarter" idx="4294967295"/>
          </p:nvPr>
        </p:nvPicPr>
        <p:blipFill rotWithShape="1">
          <a:blip r:embed="rId4">
            <a:alphaModFix/>
          </a:blip>
          <a:srcRect/>
          <a:stretch/>
        </p:blipFill>
        <p:spPr>
          <a:xfrm>
            <a:off x="122920" y="1447800"/>
            <a:ext cx="4662440" cy="2667000"/>
          </a:xfrm>
          <a:prstGeom prst="rect">
            <a:avLst/>
          </a:prstGeom>
          <a:noFill/>
          <a:ln w="38100" cap="flat" cmpd="sng">
            <a:solidFill>
              <a:schemeClr val="bg2"/>
            </a:solidFill>
            <a:prstDash val="solid"/>
            <a:round/>
            <a:headEnd type="none" w="med" len="med"/>
            <a:tailEnd type="none" w="med" len="med"/>
          </a:ln>
        </p:spPr>
      </p:pic>
      <p:sp>
        <p:nvSpPr>
          <p:cNvPr id="163" name="Shape 163"/>
          <p:cNvSpPr txBox="1"/>
          <p:nvPr/>
        </p:nvSpPr>
        <p:spPr>
          <a:xfrm>
            <a:off x="122920" y="4442049"/>
            <a:ext cx="5175600" cy="923399"/>
          </a:xfrm>
          <a:prstGeom prst="rect">
            <a:avLst/>
          </a:prstGeom>
          <a:noFill/>
          <a:ln>
            <a:noFill/>
          </a:ln>
        </p:spPr>
        <p:txBody>
          <a:bodyPr lIns="91425" tIns="45700" rIns="91425" bIns="45700" anchor="t" anchorCtr="0">
            <a:noAutofit/>
          </a:bodyPr>
          <a:lstStyle/>
          <a:p>
            <a:pPr marL="457200" marR="0" lvl="0" indent="-342900" algn="l" rtl="0">
              <a:spcBef>
                <a:spcPts val="0"/>
              </a:spcBef>
              <a:buClr>
                <a:schemeClr val="tx2"/>
              </a:buClr>
              <a:buSzPct val="100000"/>
              <a:buFont typeface="Cambria"/>
              <a:buChar char="●"/>
            </a:pPr>
            <a:r>
              <a:rPr lang="en-US" sz="1800" b="0" i="0" u="none" strike="noStrike" cap="none" baseline="0" dirty="0">
                <a:solidFill>
                  <a:schemeClr val="tx2"/>
                </a:solidFill>
                <a:latin typeface="Cambria"/>
                <a:ea typeface="Cambria"/>
                <a:cs typeface="Cambria"/>
                <a:sym typeface="Cambria"/>
              </a:rPr>
              <a:t>Damage to Property</a:t>
            </a:r>
          </a:p>
          <a:p>
            <a:pPr marL="457200" marR="0" lvl="0" indent="-342900" algn="l" rtl="0">
              <a:spcBef>
                <a:spcPts val="0"/>
              </a:spcBef>
              <a:buClr>
                <a:schemeClr val="tx2"/>
              </a:buClr>
              <a:buSzPct val="100000"/>
              <a:buFont typeface="Cambria"/>
              <a:buChar char="●"/>
            </a:pPr>
            <a:r>
              <a:rPr lang="en-US" sz="1800" b="0" i="0" u="none" strike="noStrike" cap="none" baseline="0" dirty="0">
                <a:solidFill>
                  <a:schemeClr val="tx2"/>
                </a:solidFill>
                <a:latin typeface="Cambria"/>
                <a:ea typeface="Cambria"/>
                <a:cs typeface="Cambria"/>
                <a:sym typeface="Cambria"/>
              </a:rPr>
              <a:t>Injury </a:t>
            </a:r>
          </a:p>
          <a:p>
            <a:pPr marL="457200" marR="0" lvl="0" indent="-342900" algn="l" rtl="0">
              <a:spcBef>
                <a:spcPts val="0"/>
              </a:spcBef>
              <a:buClr>
                <a:schemeClr val="tx2"/>
              </a:buClr>
              <a:buSzPct val="100000"/>
              <a:buFont typeface="Cambria"/>
              <a:buChar char="●"/>
            </a:pPr>
            <a:r>
              <a:rPr lang="en-US" sz="1800" b="0" i="0" u="none" strike="noStrike" cap="none" baseline="0" dirty="0">
                <a:solidFill>
                  <a:schemeClr val="tx2"/>
                </a:solidFill>
                <a:latin typeface="Cambria"/>
                <a:ea typeface="Cambria"/>
                <a:cs typeface="Cambria"/>
                <a:sym typeface="Cambria"/>
              </a:rPr>
              <a:t>Death</a:t>
            </a:r>
          </a:p>
        </p:txBody>
      </p:sp>
      <p:sp>
        <p:nvSpPr>
          <p:cNvPr id="164" name="Shape 164"/>
          <p:cNvSpPr txBox="1"/>
          <p:nvPr/>
        </p:nvSpPr>
        <p:spPr>
          <a:xfrm>
            <a:off x="153400" y="5381658"/>
            <a:ext cx="4670099" cy="727200"/>
          </a:xfrm>
          <a:prstGeom prst="rect">
            <a:avLst/>
          </a:prstGeom>
          <a:noFill/>
          <a:ln>
            <a:noFill/>
          </a:ln>
        </p:spPr>
        <p:txBody>
          <a:bodyPr lIns="91425" tIns="91425" rIns="91425" bIns="91425" anchor="t" anchorCtr="0">
            <a:noAutofit/>
          </a:bodyPr>
          <a:lstStyle/>
          <a:p>
            <a:pPr algn="ctr" rtl="0">
              <a:spcBef>
                <a:spcPts val="0"/>
              </a:spcBef>
              <a:buNone/>
            </a:pPr>
            <a:r>
              <a:rPr lang="en-US" sz="1800" dirty="0">
                <a:solidFill>
                  <a:schemeClr val="tx2"/>
                </a:solidFill>
                <a:latin typeface="Cambria"/>
                <a:ea typeface="Cambria"/>
                <a:cs typeface="Cambria"/>
                <a:sym typeface="Cambria"/>
              </a:rPr>
              <a:t>Nationally there have been at least 3 fatalities per year and dozens of serious injuries between </a:t>
            </a:r>
            <a:r>
              <a:rPr lang="en-US" sz="1800" dirty="0" smtClean="0">
                <a:solidFill>
                  <a:schemeClr val="tx2"/>
                </a:solidFill>
                <a:latin typeface="Cambria"/>
                <a:ea typeface="Cambria"/>
                <a:cs typeface="Cambria"/>
                <a:sym typeface="Cambria"/>
              </a:rPr>
              <a:t>2005-2013</a:t>
            </a:r>
            <a:endParaRPr sz="1800" dirty="0">
              <a:solidFill>
                <a:schemeClr val="tx2"/>
              </a:solidFill>
              <a:latin typeface="Cambria"/>
              <a:ea typeface="Cambria"/>
              <a:cs typeface="Cambria"/>
              <a:sym typeface="Cambria"/>
            </a:endParaRPr>
          </a:p>
          <a:p>
            <a:pPr algn="ctr">
              <a:spcBef>
                <a:spcPts val="0"/>
              </a:spcBef>
              <a:buNone/>
            </a:pPr>
            <a:r>
              <a:rPr lang="en-US" sz="1800" dirty="0">
                <a:solidFill>
                  <a:schemeClr val="tx2"/>
                </a:solidFill>
                <a:latin typeface="Cambria"/>
                <a:ea typeface="Cambria"/>
                <a:cs typeface="Cambria"/>
                <a:sym typeface="Cambria"/>
              </a:rPr>
              <a:t>Action is Needed!</a:t>
            </a:r>
          </a:p>
        </p:txBody>
      </p:sp>
      <p:sp>
        <p:nvSpPr>
          <p:cNvPr id="165" name="Shape 165"/>
          <p:cNvSpPr txBox="1"/>
          <p:nvPr/>
        </p:nvSpPr>
        <p:spPr>
          <a:xfrm>
            <a:off x="4953000" y="5721937"/>
            <a:ext cx="3657600" cy="545399"/>
          </a:xfrm>
          <a:prstGeom prst="rect">
            <a:avLst/>
          </a:prstGeom>
          <a:noFill/>
          <a:ln>
            <a:noFill/>
          </a:ln>
        </p:spPr>
        <p:txBody>
          <a:bodyPr lIns="91425" tIns="91425" rIns="91425" bIns="91425" anchor="t" anchorCtr="0">
            <a:noAutofit/>
          </a:bodyPr>
          <a:lstStyle/>
          <a:p>
            <a:pPr algn="ctr" rtl="0">
              <a:spcBef>
                <a:spcPts val="0"/>
              </a:spcBef>
              <a:buNone/>
            </a:pPr>
            <a:r>
              <a:rPr lang="en-US" dirty="0">
                <a:solidFill>
                  <a:schemeClr val="tx2"/>
                </a:solidFill>
                <a:highlight>
                  <a:srgbClr val="FFFFFF"/>
                </a:highlight>
                <a:latin typeface="Cambria"/>
                <a:ea typeface="Cambria"/>
                <a:cs typeface="Cambria"/>
                <a:sym typeface="Cambria"/>
              </a:rPr>
              <a:t>Construction worker Eduardo </a:t>
            </a:r>
            <a:r>
              <a:rPr lang="en-US" dirty="0" err="1">
                <a:solidFill>
                  <a:schemeClr val="tx2"/>
                </a:solidFill>
                <a:highlight>
                  <a:srgbClr val="FFFFFF"/>
                </a:highlight>
                <a:latin typeface="Cambria"/>
                <a:ea typeface="Cambria"/>
                <a:cs typeface="Cambria"/>
                <a:sym typeface="Cambria"/>
              </a:rPr>
              <a:t>Leite</a:t>
            </a:r>
            <a:r>
              <a:rPr lang="en-US" dirty="0">
                <a:solidFill>
                  <a:schemeClr val="tx2"/>
                </a:solidFill>
                <a:highlight>
                  <a:srgbClr val="FFFFFF"/>
                </a:highlight>
                <a:latin typeface="Cambria"/>
                <a:ea typeface="Cambria"/>
                <a:cs typeface="Cambria"/>
                <a:sym typeface="Cambria"/>
              </a:rPr>
              <a:t>, 24</a:t>
            </a:r>
          </a:p>
          <a:p>
            <a:pPr algn="ctr" rtl="0">
              <a:spcBef>
                <a:spcPts val="0"/>
              </a:spcBef>
              <a:buNone/>
            </a:pPr>
            <a:r>
              <a:rPr lang="en-US" dirty="0">
                <a:solidFill>
                  <a:schemeClr val="tx2"/>
                </a:solidFill>
                <a:highlight>
                  <a:srgbClr val="FFFFFF"/>
                </a:highlight>
                <a:latin typeface="Cambria"/>
                <a:ea typeface="Cambria"/>
                <a:cs typeface="Cambria"/>
                <a:sym typeface="Cambria"/>
              </a:rPr>
              <a:t>Accident occurred on Aug 18, 2012</a:t>
            </a:r>
          </a:p>
          <a:p>
            <a:pPr algn="ctr">
              <a:spcBef>
                <a:spcPts val="0"/>
              </a:spcBef>
              <a:buNone/>
            </a:pPr>
            <a:r>
              <a:rPr lang="en-US" b="1" dirty="0">
                <a:solidFill>
                  <a:schemeClr val="dk1"/>
                </a:solidFill>
                <a:highlight>
                  <a:srgbClr val="FFFFFF"/>
                </a:highlight>
                <a:latin typeface="Cambria"/>
                <a:ea typeface="Cambria"/>
                <a:cs typeface="Cambria"/>
                <a:sym typeface="Cambria"/>
              </a:rPr>
              <a:t>Yes, this worker Survived! </a:t>
            </a:r>
          </a:p>
        </p:txBody>
      </p:sp>
      <p:sp>
        <p:nvSpPr>
          <p:cNvPr id="8" name="TextBox 7"/>
          <p:cNvSpPr txBox="1"/>
          <p:nvPr/>
        </p:nvSpPr>
        <p:spPr>
          <a:xfrm>
            <a:off x="7451785" y="6631054"/>
            <a:ext cx="1676400" cy="215444"/>
          </a:xfrm>
          <a:prstGeom prst="rect">
            <a:avLst/>
          </a:prstGeom>
          <a:noFill/>
        </p:spPr>
        <p:txBody>
          <a:bodyPr wrap="square" rtlCol="0">
            <a:spAutoFit/>
          </a:bodyPr>
          <a:lstStyle/>
          <a:p>
            <a:pPr algn="r"/>
            <a:r>
              <a:rPr lang="en-US" sz="800" dirty="0" smtClean="0">
                <a:solidFill>
                  <a:schemeClr val="bg2"/>
                </a:solidFill>
                <a:latin typeface="Cambria" panose="02040503050406030204" pitchFamily="18" charset="0"/>
              </a:rPr>
              <a:t>© </a:t>
            </a:r>
            <a:r>
              <a:rPr lang="en-US" sz="800" dirty="0" err="1" smtClean="0">
                <a:solidFill>
                  <a:schemeClr val="bg2"/>
                </a:solidFill>
                <a:latin typeface="Cambria" panose="02040503050406030204" pitchFamily="18" charset="0"/>
              </a:rPr>
              <a:t>Siefert</a:t>
            </a:r>
            <a:r>
              <a:rPr lang="en-US" sz="800" dirty="0" smtClean="0">
                <a:solidFill>
                  <a:schemeClr val="bg2"/>
                </a:solidFill>
                <a:latin typeface="Cambria" panose="02040503050406030204" pitchFamily="18" charset="0"/>
              </a:rPr>
              <a:t> Associates, LLC 2016 </a:t>
            </a:r>
            <a:endParaRPr lang="en-US" sz="800" dirty="0">
              <a:solidFill>
                <a:schemeClr val="bg2"/>
              </a:solidFill>
              <a:latin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0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0"/>
                                        </p:tgtEl>
                                        <p:attrNameLst>
                                          <p:attrName>style.visibility</p:attrName>
                                        </p:attrNameLst>
                                      </p:cBhvr>
                                      <p:to>
                                        <p:strVal val="visible"/>
                                      </p:to>
                                    </p:set>
                                    <p:animEffect transition="in" filter="fade">
                                      <p:cBhvr>
                                        <p:cTn id="12" dur="1000"/>
                                        <p:tgtEl>
                                          <p:spTgt spid="160"/>
                                        </p:tgtEl>
                                      </p:cBhvr>
                                    </p:animEffect>
                                  </p:childTnLst>
                                </p:cTn>
                              </p:par>
                              <p:par>
                                <p:cTn id="13" presetID="10" presetClass="entr" presetSubtype="0" fill="hold" nodeType="withEffect">
                                  <p:stCondLst>
                                    <p:cond delay="0"/>
                                  </p:stCondLst>
                                  <p:childTnLst>
                                    <p:set>
                                      <p:cBhvr>
                                        <p:cTn id="14" dur="1" fill="hold">
                                          <p:stCondLst>
                                            <p:cond delay="0"/>
                                          </p:stCondLst>
                                        </p:cTn>
                                        <p:tgtEl>
                                          <p:spTgt spid="165"/>
                                        </p:tgtEl>
                                        <p:attrNameLst>
                                          <p:attrName>style.visibility</p:attrName>
                                        </p:attrNameLst>
                                      </p:cBhvr>
                                      <p:to>
                                        <p:strVal val="visible"/>
                                      </p:to>
                                    </p:set>
                                    <p:animEffect transition="in" filter="fade">
                                      <p:cBhvr>
                                        <p:cTn id="15" dur="1000"/>
                                        <p:tgtEl>
                                          <p:spTgt spid="16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4"/>
                                        </p:tgtEl>
                                        <p:attrNameLst>
                                          <p:attrName>style.visibility</p:attrName>
                                        </p:attrNameLst>
                                      </p:cBhvr>
                                      <p:to>
                                        <p:strVal val="visible"/>
                                      </p:to>
                                    </p:set>
                                    <p:animEffect transition="in" filter="fade">
                                      <p:cBhvr>
                                        <p:cTn id="20"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Siefert">
      <a:dk1>
        <a:srgbClr val="640102"/>
      </a:dk1>
      <a:lt1>
        <a:srgbClr val="FFFFFF"/>
      </a:lt1>
      <a:dk2>
        <a:srgbClr val="7F7F7F"/>
      </a:dk2>
      <a:lt2>
        <a:srgbClr val="032446"/>
      </a:lt2>
      <a:accent1>
        <a:srgbClr val="640102"/>
      </a:accent1>
      <a:accent2>
        <a:srgbClr val="640102"/>
      </a:accent2>
      <a:accent3>
        <a:srgbClr val="640102"/>
      </a:accent3>
      <a:accent4>
        <a:srgbClr val="640102"/>
      </a:accent4>
      <a:accent5>
        <a:srgbClr val="640102"/>
      </a:accent5>
      <a:accent6>
        <a:srgbClr val="640102"/>
      </a:accent6>
      <a:hlink>
        <a:srgbClr val="002247"/>
      </a:hlink>
      <a:folHlink>
        <a:srgbClr val="64010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796</TotalTime>
  <Words>2298</Words>
  <Application>Microsoft Office PowerPoint</Application>
  <PresentationFormat>On-screen Show (4:3)</PresentationFormat>
  <Paragraphs>570</Paragraphs>
  <Slides>81</Slides>
  <Notes>76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81</vt:i4>
      </vt:variant>
    </vt:vector>
  </HeadingPairs>
  <TitlesOfParts>
    <vt:vector size="89" baseType="lpstr">
      <vt:lpstr>Arial</vt:lpstr>
      <vt:lpstr>Calibri</vt:lpstr>
      <vt:lpstr>Cambria</vt:lpstr>
      <vt:lpstr>Century Gothic</vt:lpstr>
      <vt:lpstr>Courier New</vt:lpstr>
      <vt:lpstr>Noto Sans Symbol</vt:lpstr>
      <vt:lpstr>Palatino Linotype</vt:lpstr>
      <vt:lpstr>Executive</vt:lpstr>
      <vt:lpstr>Safe Lifting and Handling of Rebar Cages – Deep Foundations</vt:lpstr>
      <vt:lpstr>Other Notoriously Difficult Situations</vt:lpstr>
      <vt:lpstr>Notoriously Dangerous Situation </vt:lpstr>
      <vt:lpstr>Serious Danger on our Jobsites</vt:lpstr>
      <vt:lpstr>More Danger on the Job</vt:lpstr>
      <vt:lpstr>DANGER HERE</vt:lpstr>
      <vt:lpstr>DANGER THERE!</vt:lpstr>
      <vt:lpstr>BIG PROBLEM–REBAR CAGE COLLAPSE</vt:lpstr>
      <vt:lpstr>BIGGER PROBLEMS</vt:lpstr>
      <vt:lpstr>PROBLEM-NOT EASILY SOLVED </vt:lpstr>
      <vt:lpstr>Outline</vt:lpstr>
      <vt:lpstr>Anatomy of a Rebar Cage</vt:lpstr>
      <vt:lpstr>Deep Foundation Rebar Cages – Drilled Shafts and Slurry Wall Panels</vt:lpstr>
      <vt:lpstr>Field Fabricated </vt:lpstr>
      <vt:lpstr>Shop Fabricated</vt:lpstr>
      <vt:lpstr>Tie Wire Connection Types per CRSI </vt:lpstr>
      <vt:lpstr>Anatomy Lesson 101</vt:lpstr>
      <vt:lpstr>Pick Up Bars </vt:lpstr>
      <vt:lpstr>Template Hoops or Crush Rings</vt:lpstr>
      <vt:lpstr>Internal Bracing </vt:lpstr>
      <vt:lpstr>General Crane and Rigging Practices</vt:lpstr>
      <vt:lpstr>Crane Layout Plans  Single Crane Lift</vt:lpstr>
      <vt:lpstr>Single Crane Lift</vt:lpstr>
      <vt:lpstr>Two Crane Lift</vt:lpstr>
      <vt:lpstr>Tilt Table </vt:lpstr>
      <vt:lpstr>Tilt Table – Two Crane Lift</vt:lpstr>
      <vt:lpstr>Vertical Cage – Safely Upended</vt:lpstr>
      <vt:lpstr>PowerPoint Presentation</vt:lpstr>
      <vt:lpstr>Upending Rigging - Single Crane with Two Hooks</vt:lpstr>
      <vt:lpstr>Upending Rigging with Two Cranes</vt:lpstr>
      <vt:lpstr>PowerPoint Presentation</vt:lpstr>
      <vt:lpstr>Rigging for Upending</vt:lpstr>
      <vt:lpstr>Construction Engineering Challenges</vt:lpstr>
      <vt:lpstr>PowerPoint Presentation</vt:lpstr>
      <vt:lpstr>Calculating Structural Properties</vt:lpstr>
      <vt:lpstr>Tie Wires for Rebar Cages  </vt:lpstr>
      <vt:lpstr>Const. Engineering Challenges</vt:lpstr>
      <vt:lpstr>#5-Stability of  the Lifted Load</vt:lpstr>
      <vt:lpstr>Limited Available Documents</vt:lpstr>
      <vt:lpstr>Brief Intermission Slide</vt:lpstr>
      <vt:lpstr>Most Recent Research</vt:lpstr>
      <vt:lpstr>Ultimate Strength of Tie Wire Connections</vt:lpstr>
      <vt:lpstr>Nonlinear Finite Element Analysis</vt:lpstr>
      <vt:lpstr>Nonlinear FEA Results</vt:lpstr>
      <vt:lpstr>Rebar Cage Experiments</vt:lpstr>
      <vt:lpstr>Load Cage to Failure</vt:lpstr>
      <vt:lpstr>Effect of Reinforcement Area</vt:lpstr>
      <vt:lpstr>Effect of Tie Wire Connection</vt:lpstr>
      <vt:lpstr>Effect of Internal Bracing</vt:lpstr>
      <vt:lpstr>#1 Best Practice Internal Bracing</vt:lpstr>
      <vt:lpstr>#1 Best Practice  Internal Bracing</vt:lpstr>
      <vt:lpstr>Shop Fabricated Cage-Rite© Bracing System </vt:lpstr>
      <vt:lpstr>Fabricated Bracing</vt:lpstr>
      <vt:lpstr>Fabricated Bracing</vt:lpstr>
      <vt:lpstr>Pre-Fab Internal Bracing</vt:lpstr>
      <vt:lpstr>Fabricated Internal Bracing</vt:lpstr>
      <vt:lpstr>Internal Bracing Technique</vt:lpstr>
      <vt:lpstr>Properly Braced Shaft  Upending Process</vt:lpstr>
      <vt:lpstr>PowerPoint Presentation</vt:lpstr>
      <vt:lpstr>PowerPoint Presentation</vt:lpstr>
      <vt:lpstr>Current Trends in the Field etc.</vt:lpstr>
      <vt:lpstr>When and Where to Splice </vt:lpstr>
      <vt:lpstr>Lift Ring or Frame/Collar</vt:lpstr>
      <vt:lpstr>Lifting Frame Details</vt:lpstr>
      <vt:lpstr>Lifting Frame Engineering</vt:lpstr>
      <vt:lpstr>PowerPoint Presentation</vt:lpstr>
      <vt:lpstr>Connections</vt:lpstr>
      <vt:lpstr>Lift Frame, Temp. Support, Connections</vt:lpstr>
      <vt:lpstr>Lift Frame, Temp. Supports</vt:lpstr>
      <vt:lpstr>Embeds and Instrumentation</vt:lpstr>
      <vt:lpstr>Embeds and Instrumentation</vt:lpstr>
      <vt:lpstr>Summary of Best Practice for Permanent Design Engineers</vt:lpstr>
      <vt:lpstr>Summary of Best Practice for The Contractor</vt:lpstr>
      <vt:lpstr>Summary of Best Practice for The Construction Engineer</vt:lpstr>
      <vt:lpstr>Summary of Best Practice for The Construction Engineer</vt:lpstr>
      <vt:lpstr>Summary of Best Practice for The Fabricator / Erector</vt:lpstr>
      <vt:lpstr>Recommendations</vt:lpstr>
      <vt:lpstr>Don’t be this guy...</vt:lpstr>
      <vt:lpstr>Be this guy...</vt:lpstr>
      <vt:lpstr>Reference Documents</vt:lpstr>
      <vt:lpstr>Picture Perfect Rebar Cages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Lifting and Handling of Rebar Cages – Deep Foundations</dc:title>
  <dc:creator>Natalie R. Ruela</dc:creator>
  <cp:lastModifiedBy>Jonah Hobson</cp:lastModifiedBy>
  <cp:revision>50</cp:revision>
  <cp:lastPrinted>2015-11-09T16:47:23Z</cp:lastPrinted>
  <dcterms:modified xsi:type="dcterms:W3CDTF">2016-01-26T16:57:40Z</dcterms:modified>
</cp:coreProperties>
</file>