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4" r:id="rId4"/>
  </p:sldMasterIdLst>
  <p:notesMasterIdLst>
    <p:notesMasterId r:id="rId16"/>
  </p:notesMasterIdLst>
  <p:sldIdLst>
    <p:sldId id="257" r:id="rId5"/>
    <p:sldId id="498" r:id="rId6"/>
    <p:sldId id="513" r:id="rId7"/>
    <p:sldId id="514" r:id="rId8"/>
    <p:sldId id="515" r:id="rId9"/>
    <p:sldId id="519" r:id="rId10"/>
    <p:sldId id="447" r:id="rId11"/>
    <p:sldId id="496" r:id="rId12"/>
    <p:sldId id="517" r:id="rId13"/>
    <p:sldId id="520" r:id="rId14"/>
    <p:sldId id="287" r:id="rId15"/>
  </p:sldIdLst>
  <p:sldSz cx="9144000" cy="5143500" type="screen16x9"/>
  <p:notesSz cx="6889750" cy="10021888"/>
  <p:custDataLst>
    <p:tags r:id="rId17"/>
  </p:custData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8E8"/>
    <a:srgbClr val="3366CC"/>
    <a:srgbClr val="CCFF33"/>
    <a:srgbClr val="FF5050"/>
    <a:srgbClr val="FF0000"/>
    <a:srgbClr val="66FF99"/>
    <a:srgbClr val="00B4FF"/>
    <a:srgbClr val="9CF4FF"/>
    <a:srgbClr val="FFCC00"/>
    <a:srgbClr val="162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>
        <p:scale>
          <a:sx n="102" d="100"/>
          <a:sy n="102" d="100"/>
        </p:scale>
        <p:origin x="-26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57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052EC2F-FAF6-5F46-B5DF-EAC4E2A6687B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7F3A1243-00B4-F04C-9060-9BD25731B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83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A1243-00B4-F04C-9060-9BD25731BC6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1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F6F82D-3564-434C-A425-D2C69D7A0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120DB3-C67F-454A-A1BA-0975F65F8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805121-5039-4D09-8A47-DEE86303F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B3884B-4491-4892-9FF9-E8D8D93E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687DD7-1983-4389-9D09-3EBCAEB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1CEE89-F109-4B5F-985A-464BBC7D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667C2D-483F-4878-AB1B-AAC812029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4870E8-C493-4FD5-85F1-EB5F287DE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59A4C5-ACCA-407D-9465-97AAB6E8C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EE9024-F7E9-45B8-A52C-48D2E505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0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E171683-43E1-46A9-A92F-B41A1999F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DBA649B-92DA-416C-95D3-BAC058835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5378D1-821A-48B4-901A-83E1FA58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10891-24F1-4F86-AC0D-A0E4A063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4409AD-2A70-4FDF-AC01-DC1842E0F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0CC96-419A-474C-91EF-1EDC9878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EFB2CC-E905-4213-A3B6-A954E8522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23E792-7293-48B0-9729-FD8334846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DF1D68-906A-4974-94AF-30CDACDE7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8F3970-A6D0-44C8-9BCC-FE4FD0B2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529B9C9-4D82-435E-8949-1E1CFF6FE4CD}"/>
              </a:ext>
            </a:extLst>
          </p:cNvPr>
          <p:cNvSpPr/>
          <p:nvPr userDrawn="1"/>
        </p:nvSpPr>
        <p:spPr>
          <a:xfrm>
            <a:off x="0" y="0"/>
            <a:ext cx="9144000" cy="1121869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http://izciliba.lv/images/logos/altlogo.png">
            <a:extLst>
              <a:ext uri="{FF2B5EF4-FFF2-40B4-BE49-F238E27FC236}">
                <a16:creationId xmlns:a16="http://schemas.microsoft.com/office/drawing/2014/main" xmlns="" id="{1AC992FB-3A24-44F4-9950-B5B558FA5A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84" y="214109"/>
            <a:ext cx="315583" cy="31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5387DC-6AC0-4F45-A703-E3D059BF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B3685D-2648-403F-9E7F-D7996622A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8D04A5-25A3-4446-86C5-F44C350B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D4EA18-5523-4C1E-920D-954B30184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259263-E13E-45F5-937A-9A0A0058C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1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2A7D70-7C2D-4B52-B9CF-5EF28D55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70CD91-8D8A-4ABF-ACD6-59A8DCDDE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12313A-8763-43CA-8D9F-88D2F1B1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832732-C94D-4E4D-8B29-0E5B68B9C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52F414-912D-4565-9E04-DDEDE2A6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560153-BD2E-4739-B907-A80905936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15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3A35FF-CB0B-491F-BBD5-5A04A4D9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059719-E116-41C0-8731-4F41561EC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7ADA38-A5A3-4572-8498-5C0C437A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34BC6EF-3147-4BDD-96A8-691AE59274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8A7E07C-40DD-473C-9A68-3D427176F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C109EF8-5E42-44EC-ADE1-9D8503F3B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F9E3A18-9E0D-46D7-AC17-CDB5D7255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9ED64C3-83B3-4DD2-98C6-DB94AE0B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40A339-CDD2-4F04-AEF8-CCCE8478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B4F60A-1B81-4DAE-8632-DE45C4C6A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D780DA-D052-4F63-B062-EE81AF26C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E4F0F6A-F173-442B-9A6C-70A01B1C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85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2E75276-ACC5-496A-B269-25EFC10C7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2981319-9298-412D-A445-2872543D1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54FC7C-8361-4259-8C51-3027361A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8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5AADF2-442F-474B-90D1-C7367390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D66FF1-2143-40DC-AFA5-93C708436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93A9EF-9A9F-49CC-B59A-06AEB20AC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4AB632-841C-4AB2-B3D3-BE414C4C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CD07ED-C0E6-4987-B5FB-5A32B48C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78C6CD-24F7-430A-9A75-6286F5EE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7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CB674-0298-420E-862E-E8C64A9B6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3C8FCA3-EA8B-4F9E-8379-2B3B0F506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50455E-C672-499F-AF8A-B5BBCD0DD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D111D2-4D2D-4D19-9F54-E82B02DD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DBE794-3C3F-466C-B155-DDDED961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DEA538-60FC-4519-A7C6-39A19497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7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80B6B8-DE38-4DE3-897A-0DCC3ABC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B1EE7F4-BCAC-4B4D-B6E2-19A364A5A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64A5AC-205D-4756-BE4E-002FBCA04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33B8B-A94B-7B47-82F8-594A82055800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61974E-E682-4B03-B0CE-87DDC34D44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C5ADE5-5FA7-4BA0-96E5-7822AAF5A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FF552-3A74-1A4A-8C99-E27C94943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5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urofortis.lv/hom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anda.vascenkova@eurofortis.lv" TargetMode="External"/><Relationship Id="rId7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fortis.lv/home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://www.eurofortis.lv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1"/>
            </a:gs>
            <a:gs pos="100000">
              <a:srgbClr val="4D4D4D">
                <a:alpha val="10000"/>
              </a:srgbClr>
            </a:gs>
          </a:gsLst>
          <a:lin ang="5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363288"/>
            <a:ext cx="6965577" cy="1455001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10089" y="3547182"/>
            <a:ext cx="7268136" cy="3738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 sz="2400" b="1" dirty="0">
                <a:solidFill>
                  <a:schemeClr val="bg1"/>
                </a:solidFill>
              </a:rPr>
              <a:t>EXCELLENCE</a:t>
            </a:r>
          </a:p>
          <a:p>
            <a:pPr algn="l"/>
            <a:r>
              <a:rPr lang="lv-LV" sz="2000" b="1" dirty="0">
                <a:solidFill>
                  <a:schemeClr val="bg1"/>
                </a:solidFill>
                <a:latin typeface="Oswald Light"/>
                <a:cs typeface="Oswald Light"/>
              </a:rPr>
              <a:t>Vanda Novoksonova, Biedriba Eurofortis, Latvia</a:t>
            </a:r>
            <a:endParaRPr lang="en-US" sz="3600" b="1" dirty="0">
              <a:solidFill>
                <a:schemeClr val="bg1"/>
              </a:solidFill>
              <a:latin typeface="Oswald Light"/>
              <a:cs typeface="Oswald Light"/>
            </a:endParaRPr>
          </a:p>
        </p:txBody>
      </p:sp>
      <p:pic>
        <p:nvPicPr>
          <p:cNvPr id="11" name="Picture 2" descr="Eurofortis logo">
            <a:hlinkClick r:id="rId2" tooltip="Sākumlapa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3888" y="771533"/>
            <a:ext cx="1112515" cy="601503"/>
          </a:xfrm>
          <a:prstGeom prst="rect">
            <a:avLst/>
          </a:prstGeom>
          <a:noFill/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xmlns="" id="{CEEF263C-FA2D-4002-86B6-45253D1777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23865" y="2141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4" name="Obrázek 31">
            <a:extLst>
              <a:ext uri="{FF2B5EF4-FFF2-40B4-BE49-F238E27FC236}">
                <a16:creationId xmlns:a16="http://schemas.microsoft.com/office/drawing/2014/main" xmlns="" id="{BB93D723-4A36-6B43-FE27-4044164FD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149" y="190958"/>
            <a:ext cx="2428068" cy="540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5AD58AC-2F8C-5486-FEC8-62B44CD5B9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50" t="24652" r="67857" b="63175"/>
          <a:stretch/>
        </p:blipFill>
        <p:spPr>
          <a:xfrm>
            <a:off x="4054983" y="129641"/>
            <a:ext cx="1681843" cy="62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5B2997-5EEB-7FB3-B247-4B682F28E9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911" t="22381" r="12857" b="70159"/>
          <a:stretch/>
        </p:blipFill>
        <p:spPr>
          <a:xfrm>
            <a:off x="75194" y="78120"/>
            <a:ext cx="2847414" cy="69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54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4D1839-4A41-9A14-DCB5-F9006B1C34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1" r="50000" b="6085"/>
          <a:stretch/>
        </p:blipFill>
        <p:spPr>
          <a:xfrm>
            <a:off x="1" y="-11338"/>
            <a:ext cx="9143999" cy="5154837"/>
          </a:xfrm>
          <a:prstGeom prst="rect">
            <a:avLst/>
          </a:prstGeom>
        </p:spPr>
      </p:pic>
      <p:pic>
        <p:nvPicPr>
          <p:cNvPr id="1026" name="Picture 2" descr="Skatīt avota attēlu">
            <a:extLst>
              <a:ext uri="{FF2B5EF4-FFF2-40B4-BE49-F238E27FC236}">
                <a16:creationId xmlns:a16="http://schemas.microsoft.com/office/drawing/2014/main" xmlns="" id="{24E92809-6B8C-417F-24DD-FFC340AC1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915" y="-11335"/>
            <a:ext cx="4228874" cy="51548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94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7B79A1A-A916-F643-62D5-05BB26185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41" r="50000" b="6085"/>
          <a:stretch/>
        </p:blipFill>
        <p:spPr>
          <a:xfrm>
            <a:off x="0" y="1104048"/>
            <a:ext cx="9143999" cy="40975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0566" y="2294866"/>
            <a:ext cx="3522865" cy="1912003"/>
          </a:xfrm>
          <a:solidFill>
            <a:schemeClr val="bg1">
              <a:lumMod val="85000"/>
              <a:alpha val="56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lv-LV" dirty="0"/>
              <a:t>Anni</a:t>
            </a:r>
            <a:r>
              <a:rPr lang="cs-CZ" dirty="0"/>
              <a:t>n</a:t>
            </a:r>
            <a:r>
              <a:rPr lang="lv-LV" dirty="0"/>
              <a:t>mui</a:t>
            </a:r>
            <a:r>
              <a:rPr lang="cs-CZ" dirty="0"/>
              <a:t>z</a:t>
            </a:r>
            <a:r>
              <a:rPr lang="lv-LV" dirty="0"/>
              <a:t>as bulv. 38-37,</a:t>
            </a:r>
          </a:p>
          <a:p>
            <a:pPr algn="ctr">
              <a:buNone/>
            </a:pPr>
            <a:r>
              <a:rPr lang="lv-LV" dirty="0"/>
              <a:t>R</a:t>
            </a:r>
            <a:r>
              <a:rPr lang="cs-CZ" dirty="0"/>
              <a:t>i</a:t>
            </a:r>
            <a:r>
              <a:rPr lang="lv-LV" dirty="0"/>
              <a:t>ga, Latvia</a:t>
            </a:r>
          </a:p>
          <a:p>
            <a:pPr algn="ctr">
              <a:buNone/>
            </a:pPr>
            <a:r>
              <a:rPr lang="lv-LV" dirty="0"/>
              <a:t>t.:+371 27763451 </a:t>
            </a:r>
          </a:p>
          <a:p>
            <a:pPr algn="ctr">
              <a:buNone/>
            </a:pPr>
            <a:r>
              <a:rPr lang="lv-LV" dirty="0">
                <a:solidFill>
                  <a:srgbClr val="92D050"/>
                </a:solidFill>
                <a:hlinkClick r:id="rId3"/>
              </a:rPr>
              <a:t>vanda@eurofortis.lv</a:t>
            </a:r>
            <a:endParaRPr lang="lv-LV" dirty="0">
              <a:solidFill>
                <a:srgbClr val="92D050"/>
              </a:solidFill>
            </a:endParaRPr>
          </a:p>
          <a:p>
            <a:pPr algn="ctr">
              <a:buNone/>
            </a:pPr>
            <a:r>
              <a:rPr lang="lv-LV" b="1" dirty="0">
                <a:hlinkClick r:id="rId4"/>
              </a:rPr>
              <a:t>www.eurofortis.lv</a:t>
            </a:r>
            <a:endParaRPr lang="cs-CZ" b="1" dirty="0"/>
          </a:p>
          <a:p>
            <a:pPr algn="ctr">
              <a:buNone/>
            </a:pPr>
            <a:r>
              <a:rPr lang="cs-CZ" b="1" u="sng" dirty="0">
                <a:solidFill>
                  <a:srgbClr val="3366CC"/>
                </a:solidFill>
              </a:rPr>
              <a:t>www.excellentorganisations.com</a:t>
            </a:r>
            <a:endParaRPr lang="lv-LV" b="1" u="sng" dirty="0">
              <a:solidFill>
                <a:srgbClr val="3366CC"/>
              </a:solidFill>
            </a:endParaRPr>
          </a:p>
        </p:txBody>
      </p:sp>
      <p:pic>
        <p:nvPicPr>
          <p:cNvPr id="4" name="Picture 2" descr="http://eurofortis.lv/bildes/images/tree%20picture%20websi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4024" y="2692890"/>
            <a:ext cx="3522865" cy="20115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2" descr="Eurofortis logo">
            <a:hlinkClick r:id="rId6" tooltip="Sākumlapa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8564" y="1341624"/>
            <a:ext cx="1763074" cy="953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44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4B5F7F-469D-4A8E-A7C9-515A1B88B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600"/>
              </a:spcAft>
              <a:buNone/>
            </a:pPr>
            <a:r>
              <a:rPr lang="lv-LV" sz="2400" b="1" i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«Funny, how we don’t have time to improve, but we have plenty of time to perform work inefficiently and to resolve the same problems over and over”.</a:t>
            </a:r>
            <a:endParaRPr lang="lv-LV" sz="2400" b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600"/>
              </a:spcAft>
              <a:buNone/>
            </a:pPr>
            <a:endParaRPr lang="lv-LV" i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600"/>
              </a:spcAft>
              <a:buNone/>
            </a:pPr>
            <a:r>
              <a:rPr lang="lv-LV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W. Edward Deming</a:t>
            </a:r>
            <a:endParaRPr lang="lv-LV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/>
          </a:p>
          <a:p>
            <a:endParaRPr lang="lv-LV"/>
          </a:p>
        </p:txBody>
      </p:sp>
      <p:pic>
        <p:nvPicPr>
          <p:cNvPr id="2050" name="Picture 2" descr="Image result for deming">
            <a:extLst>
              <a:ext uri="{FF2B5EF4-FFF2-40B4-BE49-F238E27FC236}">
                <a16:creationId xmlns:a16="http://schemas.microsoft.com/office/drawing/2014/main" xmlns="" id="{78E48FC4-72EB-4C03-8532-A4B9FBA5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43" y="2772908"/>
            <a:ext cx="1462859" cy="1859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31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254D14-175D-4674-73FE-92799D674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40" t="36756" r="24560" b="20009"/>
          <a:stretch/>
        </p:blipFill>
        <p:spPr>
          <a:xfrm>
            <a:off x="6737299" y="1485313"/>
            <a:ext cx="2406701" cy="36581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424C9-0765-6D58-533E-62BC5CF7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1. activity - Introduction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6E02F2-0667-55BF-C5EC-E923B4D09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276899" cy="3263504"/>
          </a:xfrm>
        </p:spPr>
        <p:txBody>
          <a:bodyPr>
            <a:normAutofit/>
          </a:bodyPr>
          <a:lstStyle/>
          <a:p>
            <a:r>
              <a:rPr lang="lv-LV" dirty="0"/>
              <a:t>Split in pairs/groups (</a:t>
            </a:r>
            <a:r>
              <a:rPr lang="lv-LV" i="1" dirty="0"/>
              <a:t>for online participants in groups)</a:t>
            </a:r>
          </a:p>
          <a:p>
            <a:endParaRPr lang="lv-LV" dirty="0"/>
          </a:p>
          <a:p>
            <a:r>
              <a:rPr lang="lv-LV" dirty="0"/>
              <a:t>The task: find 3 things you have in common, but you can ask only 3 questions to get the answers. In order to get the answers you need your questions need to be of a high quality.</a:t>
            </a:r>
          </a:p>
          <a:p>
            <a:endParaRPr lang="lv-LV" dirty="0"/>
          </a:p>
          <a:p>
            <a:r>
              <a:rPr lang="lv-LV" dirty="0"/>
              <a:t>7 min.</a:t>
            </a:r>
          </a:p>
        </p:txBody>
      </p:sp>
    </p:spTree>
    <p:extLst>
      <p:ext uri="{BB962C8B-B14F-4D97-AF65-F5344CB8AC3E}">
        <p14:creationId xmlns:p14="http://schemas.microsoft.com/office/powerpoint/2010/main" val="311063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11443-13D1-56DB-FB39-A0D5FB4B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2. activity </a:t>
            </a:r>
            <a:r>
              <a:rPr lang="lv-LV"/>
              <a:t>– Excellent </a:t>
            </a:r>
            <a:r>
              <a:rPr lang="lv-LV" dirty="0"/>
              <a:t>organization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111F2E-986C-CE61-2D3B-74E9FA048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400" t="22248" r="20880" b="44756"/>
          <a:stretch/>
        </p:blipFill>
        <p:spPr>
          <a:xfrm>
            <a:off x="3650743" y="2108966"/>
            <a:ext cx="4813401" cy="303453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9D36C1-1E39-D3AC-E904-3311F3F2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Split in pairs/groups</a:t>
            </a:r>
          </a:p>
          <a:p>
            <a:pPr marL="0" indent="0">
              <a:buNone/>
            </a:pPr>
            <a:endParaRPr lang="lv-LV" dirty="0"/>
          </a:p>
          <a:p>
            <a:r>
              <a:rPr lang="lv-LV" dirty="0"/>
              <a:t>Task: discuss components of an excellent organization. Find one for each of the letters «EXCELLENCE»</a:t>
            </a:r>
          </a:p>
          <a:p>
            <a:endParaRPr lang="lv-LV" dirty="0"/>
          </a:p>
          <a:p>
            <a:r>
              <a:rPr lang="lv-LV" dirty="0"/>
              <a:t>10 min.</a:t>
            </a:r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15116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31EF1D-7688-6386-E709-EBF028ACD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2. activity – excellent organization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7E4A0E-D576-2198-5B03-2E0C6AE60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277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B75E8C-FFC6-5E65-B057-CB7EBE6F4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E031CC1F-F695-46E3-0C43-A04D7C0DF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43" t="24652" r="7590" b="14286"/>
          <a:stretch/>
        </p:blipFill>
        <p:spPr>
          <a:xfrm>
            <a:off x="-73460" y="-89807"/>
            <a:ext cx="9217460" cy="525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53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0E7E5F-FC28-4ACB-B7C9-A856A3BC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19682"/>
            <a:ext cx="9090212" cy="5116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EA8D9C-3D14-4000-B331-8F7C4E4726B8}"/>
              </a:ext>
            </a:extLst>
          </p:cNvPr>
          <p:cNvSpPr/>
          <p:nvPr/>
        </p:nvSpPr>
        <p:spPr>
          <a:xfrm>
            <a:off x="0" y="0"/>
            <a:ext cx="9144000" cy="1121869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C682F-63D5-450C-8857-CDB7868F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Building excellence together - </a:t>
            </a:r>
            <a:r>
              <a:rPr lang="lv-LV" sz="3100" dirty="0">
                <a:latin typeface="Arial" panose="020B0604020202020204" pitchFamily="34" charset="0"/>
                <a:cs typeface="Arial" panose="020B0604020202020204" pitchFamily="34" charset="0"/>
              </a:rPr>
              <a:t>Content of the course</a:t>
            </a:r>
            <a:endParaRPr lang="lv-LV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23076-A973-42FA-9D9D-C0669B428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2976"/>
            <a:ext cx="5925831" cy="3263504"/>
          </a:xfrm>
          <a:solidFill>
            <a:schemeClr val="bg1"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lv-LV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Font typeface="+mj-lt"/>
              <a:buAutoNum type="arabicParenR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Culture of excellence in an organization-introduction</a:t>
            </a:r>
          </a:p>
          <a:p>
            <a:pPr marL="457189" indent="-457189">
              <a:buFont typeface="+mj-lt"/>
              <a:buAutoNum type="arabicParenR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Culture of excellence in an organization – implementation</a:t>
            </a:r>
            <a:endParaRPr lang="lv-LV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Font typeface="+mj-lt"/>
              <a:buAutoNum type="arabicParenR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Teamwork and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organization </a:t>
            </a: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self-assessment</a:t>
            </a:r>
            <a:endParaRPr lang="lv-LV" sz="2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89" indent="-457189">
              <a:buAutoNum type="arabicParenR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Diversity management as a part of excellence culture</a:t>
            </a:r>
          </a:p>
          <a:p>
            <a:pPr marL="457189" indent="-457189">
              <a:buAutoNum type="arabicParenR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Stress management and personal mental health </a:t>
            </a:r>
          </a:p>
          <a:p>
            <a:pPr marL="457189" indent="-457189">
              <a:buAutoNum type="arabicParenR"/>
            </a:pPr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Continuous improvement process</a:t>
            </a:r>
            <a:endParaRPr lang="lv-LV" sz="20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72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0E7E5F-FC28-4ACB-B7C9-A856A3BC61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" y="19682"/>
            <a:ext cx="9090212" cy="51161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EA8D9C-3D14-4000-B331-8F7C4E4726B8}"/>
              </a:ext>
            </a:extLst>
          </p:cNvPr>
          <p:cNvSpPr/>
          <p:nvPr/>
        </p:nvSpPr>
        <p:spPr>
          <a:xfrm>
            <a:off x="0" y="0"/>
            <a:ext cx="9144000" cy="1121869"/>
          </a:xfrm>
          <a:prstGeom prst="rect">
            <a:avLst/>
          </a:prstGeom>
          <a:solidFill>
            <a:schemeClr val="accent5">
              <a:lumMod val="50000"/>
              <a:alpha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C682F-63D5-450C-8857-CDB7868F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3600" dirty="0">
                <a:latin typeface="Arial" panose="020B0604020202020204" pitchFamily="34" charset="0"/>
                <a:cs typeface="Arial" panose="020B0604020202020204" pitchFamily="34" charset="0"/>
              </a:rPr>
              <a:t>During the course you will learn:</a:t>
            </a:r>
            <a:endParaRPr lang="lv-LV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223076-A973-42FA-9D9D-C0669B428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2976"/>
            <a:ext cx="5925831" cy="3263504"/>
          </a:xfrm>
          <a:solidFill>
            <a:schemeClr val="bg1">
              <a:alpha val="89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How you can introduce excellence culture into your organization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How to use EFQM model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How does look like the teamwork in an excellence culture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How to form an assessment team in your organization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How to organize your organization self-assessment</a:t>
            </a:r>
          </a:p>
          <a:p>
            <a:r>
              <a:rPr lang="lv-LV" sz="2000" dirty="0">
                <a:latin typeface="Arial" panose="020B0604020202020204" pitchFamily="34" charset="0"/>
                <a:cs typeface="Arial" panose="020B0604020202020204" pitchFamily="34" charset="0"/>
              </a:rPr>
              <a:t>What could be possible obstacles to take into account</a:t>
            </a:r>
          </a:p>
        </p:txBody>
      </p:sp>
    </p:spTree>
    <p:extLst>
      <p:ext uri="{BB962C8B-B14F-4D97-AF65-F5344CB8AC3E}">
        <p14:creationId xmlns:p14="http://schemas.microsoft.com/office/powerpoint/2010/main" val="40730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1AAEED-B78E-9084-0974-E553AA7F81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6000"/>
          </a:blip>
          <a:srcRect l="28749" t="41905" r="6876" b="21587"/>
          <a:stretch/>
        </p:blipFill>
        <p:spPr>
          <a:xfrm>
            <a:off x="2800350" y="2759532"/>
            <a:ext cx="6343650" cy="23222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A025D-8437-DC0A-B35A-14CA03D5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Examples of the activities/tools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5E36E6-F224-7014-09C4-4263471E4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lv-LV" sz="1800" dirty="0"/>
              <a:t>Team member self-assessment</a:t>
            </a:r>
          </a:p>
          <a:p>
            <a:pPr>
              <a:lnSpc>
                <a:spcPct val="150000"/>
              </a:lnSpc>
            </a:pPr>
            <a:r>
              <a:rPr lang="lv-LV" sz="1800" dirty="0"/>
              <a:t>Simple organization EFQM self-assessment</a:t>
            </a:r>
          </a:p>
          <a:p>
            <a:pPr>
              <a:lnSpc>
                <a:spcPct val="150000"/>
              </a:lnSpc>
            </a:pPr>
            <a:r>
              <a:rPr lang="lv-LV" sz="1800" dirty="0"/>
              <a:t>Stakeholders map and prioritization</a:t>
            </a:r>
          </a:p>
          <a:p>
            <a:pPr>
              <a:lnSpc>
                <a:spcPct val="150000"/>
              </a:lnSpc>
            </a:pPr>
            <a:r>
              <a:rPr lang="lv-LV" sz="1800" dirty="0"/>
              <a:t>Improvement planning</a:t>
            </a:r>
          </a:p>
          <a:p>
            <a:pPr>
              <a:lnSpc>
                <a:spcPct val="150000"/>
              </a:lnSpc>
            </a:pPr>
            <a:r>
              <a:rPr lang="lv-LV" sz="1800" dirty="0"/>
              <a:t>Stress relief methods</a:t>
            </a:r>
          </a:p>
          <a:p>
            <a:pPr>
              <a:lnSpc>
                <a:spcPct val="150000"/>
              </a:lnSpc>
            </a:pPr>
            <a:r>
              <a:rPr lang="lv-LV" sz="1800" dirty="0"/>
              <a:t>Feedback and other data analysis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lv-LV" sz="1800" dirty="0"/>
              <a:t>   and presentation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575866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c1188cb2d4f1ebab1f0b4212bf5ea9c41a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B2F51DC8BCD842AEA0230FA5F70874" ma:contentTypeVersion="19" ma:contentTypeDescription="Create a new document." ma:contentTypeScope="" ma:versionID="68ea11008af184a00d579f40fd883dcf">
  <xsd:schema xmlns:xsd="http://www.w3.org/2001/XMLSchema" xmlns:xs="http://www.w3.org/2001/XMLSchema" xmlns:p="http://schemas.microsoft.com/office/2006/metadata/properties" xmlns:ns2="3676899b-cb0d-4359-97f9-bb7bfdc3fc69" xmlns:ns3="fe3d41e9-ea37-457e-9c5b-72381d8f411b" targetNamespace="http://schemas.microsoft.com/office/2006/metadata/properties" ma:root="true" ma:fieldsID="6e3ce13776433abed35e5f8936d11d38" ns2:_="" ns3:_="">
    <xsd:import namespace="3676899b-cb0d-4359-97f9-bb7bfdc3fc69"/>
    <xsd:import namespace="fe3d41e9-ea37-457e-9c5b-72381d8f41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Dat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6899b-cb0d-4359-97f9-bb7bfdc3fc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69299456-a2b8-427e-80ef-0ca49262116b}" ma:internalName="TaxCatchAll" ma:showField="CatchAllData" ma:web="3676899b-cb0d-4359-97f9-bb7bfdc3fc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d41e9-ea37-457e-9c5b-72381d8f41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5f0993b-389a-4c3c-b802-588f3b35cb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3d41e9-ea37-457e-9c5b-72381d8f411b">
      <Terms xmlns="http://schemas.microsoft.com/office/infopath/2007/PartnerControls"/>
    </lcf76f155ced4ddcb4097134ff3c332f>
    <TaxCatchAll xmlns="3676899b-cb0d-4359-97f9-bb7bfdc3fc69" xsi:nil="true"/>
    <Date xmlns="fe3d41e9-ea37-457e-9c5b-72381d8f411b" xsi:nil="true"/>
  </documentManagement>
</p:properties>
</file>

<file path=customXml/itemProps1.xml><?xml version="1.0" encoding="utf-8"?>
<ds:datastoreItem xmlns:ds="http://schemas.openxmlformats.org/officeDocument/2006/customXml" ds:itemID="{17AEE39B-54FE-4EC5-8D63-B65322BBF7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76899b-cb0d-4359-97f9-bb7bfdc3fc69"/>
    <ds:schemaRef ds:uri="fe3d41e9-ea37-457e-9c5b-72381d8f41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DFFDED-B4F8-40D6-B4D5-D0A9494EF3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3CB084-F977-42C1-AD0D-E08929F8481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676899b-cb0d-4359-97f9-bb7bfdc3fc69"/>
    <ds:schemaRef ds:uri="fe3d41e9-ea37-457e-9c5b-72381d8f411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Prezentácia na obrazovke (16:9)</PresentationFormat>
  <Paragraphs>49</Paragraphs>
  <Slides>11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Office Theme</vt:lpstr>
      <vt:lpstr>Prezentácia programu PowerPoint</vt:lpstr>
      <vt:lpstr>Prezentácia programu PowerPoint</vt:lpstr>
      <vt:lpstr>1. activity - Introduction</vt:lpstr>
      <vt:lpstr>2. activity – Excellent organization</vt:lpstr>
      <vt:lpstr>2. activity – excellent organization</vt:lpstr>
      <vt:lpstr>Prezentácia programu PowerPoint</vt:lpstr>
      <vt:lpstr>Building excellence together - Content of the course</vt:lpstr>
      <vt:lpstr>During the course you will learn:</vt:lpstr>
      <vt:lpstr>Examples of the activities/tools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Vanda Vascenkova</dc:creator>
  <cp:lastModifiedBy>Používateľ systému Windows</cp:lastModifiedBy>
  <cp:revision>32</cp:revision>
  <cp:lastPrinted>2021-11-11T09:09:11Z</cp:lastPrinted>
  <dcterms:created xsi:type="dcterms:W3CDTF">2021-01-25T09:44:41Z</dcterms:created>
  <dcterms:modified xsi:type="dcterms:W3CDTF">2022-09-12T20:20:27Z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0x010100C3B2F51DC8BCD842AEA0230FA5F70874</vt:lpwstr>
  </property>
  <property fmtid="{D5CDD505-2E9C-101B-9397-08002B2CF9AE}" pid="3" name="MediaServiceImageTags">
    <vt:lpwstr/>
  </property>
</Properties>
</file>