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78" r:id="rId3"/>
    <p:sldId id="276" r:id="rId4"/>
    <p:sldId id="296" r:id="rId5"/>
    <p:sldId id="275" r:id="rId6"/>
    <p:sldId id="287" r:id="rId7"/>
    <p:sldId id="289" r:id="rId8"/>
    <p:sldId id="294" r:id="rId9"/>
    <p:sldId id="283" r:id="rId10"/>
    <p:sldId id="28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02F"/>
    <a:srgbClr val="FFFFFF"/>
    <a:srgbClr val="2ABDD7"/>
    <a:srgbClr val="96CE70"/>
    <a:srgbClr val="1C8394"/>
    <a:srgbClr val="CBEFF5"/>
    <a:srgbClr val="ABE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8544" autoAdjust="0"/>
  </p:normalViewPr>
  <p:slideViewPr>
    <p:cSldViewPr>
      <p:cViewPr>
        <p:scale>
          <a:sx n="61" d="100"/>
          <a:sy n="61" d="100"/>
        </p:scale>
        <p:origin x="-1404" y="-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99D13-E487-47AC-BC25-40FC0D73790F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C8BFA-602E-49E4-B6B8-2795BD7B19B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87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34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265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809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968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014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6105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2655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6105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0147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8BFA-602E-49E4-B6B8-2795BD7B19B9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984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1516-9402-4E9F-82BE-CA74F3EF2FD3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41516-9402-4E9F-82BE-CA74F3EF2FD3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4611-4CEB-4A77-B297-2B7A265E93C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426286"/>
            <a:ext cx="6336704" cy="1398017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dirty="0"/>
              <a:t> </a:t>
            </a: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Rovná spojnica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691680" y="6453336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i="1" dirty="0" err="1"/>
              <a:t>AISU</a:t>
            </a:r>
            <a:r>
              <a:rPr lang="sk-SK" sz="1200" b="1" i="1" dirty="0" err="1">
                <a:solidFill>
                  <a:srgbClr val="0070C0"/>
                </a:solidFill>
              </a:rPr>
              <a:t>M</a:t>
            </a:r>
            <a:r>
              <a:rPr lang="sk-SK" sz="1200" b="1" i="1" dirty="0">
                <a:solidFill>
                  <a:srgbClr val="0070C0"/>
                </a:solidFill>
              </a:rPr>
              <a:t> </a:t>
            </a:r>
            <a:r>
              <a:rPr lang="sk-SK" sz="1200" b="1" i="1" dirty="0"/>
              <a:t>– Akadémia inovatívnych slovenských učiteľov a </a:t>
            </a:r>
            <a:r>
              <a:rPr lang="sk-SK" sz="1200" b="1" i="1" dirty="0">
                <a:solidFill>
                  <a:srgbClr val="0070C0"/>
                </a:solidFill>
              </a:rPr>
              <a:t>manažérov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72421"/>
            <a:ext cx="1475656" cy="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1043608" y="1886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/>
              <a:t> </a:t>
            </a:r>
            <a:endParaRPr lang="sk-SK" sz="36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12E055DE-8571-1D66-7FA3-1E7CEE4EE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71" y="3174282"/>
            <a:ext cx="2376265" cy="1718832"/>
          </a:xfrm>
          <a:prstGeom prst="rect">
            <a:avLst/>
          </a:prstGeom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xmlns="" id="{FA39D707-CADA-9B13-6C67-EAC5AEE691FA}"/>
              </a:ext>
            </a:extLst>
          </p:cNvPr>
          <p:cNvSpPr txBox="1">
            <a:spLocks/>
          </p:cNvSpPr>
          <p:nvPr/>
        </p:nvSpPr>
        <p:spPr>
          <a:xfrm>
            <a:off x="3347864" y="706907"/>
            <a:ext cx="5338936" cy="5419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  <a:p>
            <a:endParaRPr lang="sk-SK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11200" b="1" dirty="0" err="1">
                <a:solidFill>
                  <a:schemeClr val="tx1"/>
                </a:solidFill>
              </a:rPr>
              <a:t>AISU</a:t>
            </a:r>
            <a:r>
              <a:rPr lang="sk-SK" sz="11200" b="1" dirty="0" err="1">
                <a:solidFill>
                  <a:srgbClr val="0070C0"/>
                </a:solidFill>
              </a:rPr>
              <a:t>M</a:t>
            </a:r>
            <a:r>
              <a:rPr lang="sk-SK" sz="11200" b="1" dirty="0"/>
              <a:t> </a:t>
            </a:r>
          </a:p>
          <a:p>
            <a:r>
              <a:rPr lang="sk-SK" sz="11200" b="1" dirty="0">
                <a:solidFill>
                  <a:schemeClr val="tx1"/>
                </a:solidFill>
              </a:rPr>
              <a:t>Akadémia inovatívnych slovenských učiteľov a </a:t>
            </a:r>
            <a:r>
              <a:rPr lang="sk-SK" sz="11200" b="1" dirty="0">
                <a:solidFill>
                  <a:srgbClr val="0070C0"/>
                </a:solidFill>
              </a:rPr>
              <a:t>manažérov</a:t>
            </a:r>
            <a:r>
              <a:rPr lang="sk-SK" sz="11200" b="1" dirty="0"/>
              <a:t> </a:t>
            </a:r>
          </a:p>
          <a:p>
            <a:endParaRPr lang="sk-SK" sz="25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25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priestor pre</a:t>
            </a:r>
          </a:p>
          <a:p>
            <a:endParaRPr lang="sk-SK" sz="7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7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inšpiráciu</a:t>
            </a:r>
            <a:r>
              <a:rPr lang="sk-SK" sz="7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sk-SK" sz="7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zdieľanie skúseností </a:t>
            </a:r>
          </a:p>
          <a:p>
            <a:r>
              <a:rPr lang="sk-SK" sz="7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vzájomnú podporu </a:t>
            </a:r>
          </a:p>
          <a:p>
            <a:endParaRPr lang="sk-SK" sz="7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sk-SK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inovatívnych učiteľov a manažérov pri implementácii a zavádzaní inovácie  </a:t>
            </a:r>
            <a:r>
              <a:rPr lang="sk-SK" sz="7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 &amp; Lead </a:t>
            </a:r>
            <a:r>
              <a:rPr lang="sk-SK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našich škôl, organizácií a spoločnosti ako takej. </a:t>
            </a: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Na obrázku môže byť 4 ľudia, stojaci ľudia a interiér">
            <a:extLst>
              <a:ext uri="{FF2B5EF4-FFF2-40B4-BE49-F238E27FC236}">
                <a16:creationId xmlns:a16="http://schemas.microsoft.com/office/drawing/2014/main" xmlns="" id="{B876E3A8-F708-3E03-0AD8-AD4190201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1" y="1041473"/>
            <a:ext cx="2376266" cy="15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691680" y="6453336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i="1" dirty="0" err="1"/>
              <a:t>AISU</a:t>
            </a:r>
            <a:r>
              <a:rPr lang="sk-SK" sz="1200" b="1" i="1" dirty="0" err="1">
                <a:solidFill>
                  <a:srgbClr val="0070C0"/>
                </a:solidFill>
              </a:rPr>
              <a:t>M</a:t>
            </a:r>
            <a:r>
              <a:rPr lang="sk-SK" sz="1200" b="1" i="1" dirty="0">
                <a:solidFill>
                  <a:srgbClr val="0070C0"/>
                </a:solidFill>
              </a:rPr>
              <a:t> </a:t>
            </a:r>
            <a:r>
              <a:rPr lang="sk-SK" sz="1200" b="1" i="1" dirty="0"/>
              <a:t>– Akadémia inovatívnych slovenských učiteľov a </a:t>
            </a:r>
            <a:r>
              <a:rPr lang="sk-SK" sz="1200" b="1" i="1" dirty="0">
                <a:solidFill>
                  <a:srgbClr val="0070C0"/>
                </a:solidFill>
              </a:rPr>
              <a:t>manažérov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72421"/>
            <a:ext cx="1475656" cy="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1043608" y="1886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/>
              <a:t> </a:t>
            </a:r>
            <a:endParaRPr lang="sk-SK" sz="3600" dirty="0"/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xmlns="" id="{FA39D707-CADA-9B13-6C67-EAC5AEE691FA}"/>
              </a:ext>
            </a:extLst>
          </p:cNvPr>
          <p:cNvSpPr txBox="1">
            <a:spLocks/>
          </p:cNvSpPr>
          <p:nvPr/>
        </p:nvSpPr>
        <p:spPr>
          <a:xfrm>
            <a:off x="589459" y="404664"/>
            <a:ext cx="8219256" cy="5291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Pripravujeme pre členov </a:t>
            </a:r>
            <a:r>
              <a:rPr lang="sk-SK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AISUM</a:t>
            </a:r>
            <a:r>
              <a:rPr lang="sk-SK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 </a:t>
            </a:r>
          </a:p>
          <a:p>
            <a:endParaRPr lang="sk-SK" sz="5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DF1E9470-F4B4-1E15-A73D-330F466DDDB6}"/>
              </a:ext>
            </a:extLst>
          </p:cNvPr>
          <p:cNvSpPr txBox="1"/>
          <p:nvPr/>
        </p:nvSpPr>
        <p:spPr>
          <a:xfrm>
            <a:off x="788538" y="2361039"/>
            <a:ext cx="3347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806ED9E4-DB8D-DA0E-3703-0962F2F5BB58}"/>
              </a:ext>
            </a:extLst>
          </p:cNvPr>
          <p:cNvSpPr txBox="1"/>
          <p:nvPr/>
        </p:nvSpPr>
        <p:spPr>
          <a:xfrm>
            <a:off x="5148064" y="5860642"/>
            <a:ext cx="45761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 i="1" dirty="0">
                <a:solidFill>
                  <a:schemeClr val="bg1">
                    <a:lumMod val="65000"/>
                  </a:schemeClr>
                </a:solidFill>
              </a:rPr>
              <a:t>tvorte príbeh </a:t>
            </a:r>
            <a:r>
              <a:rPr lang="sk-SK" sz="1600" i="1" dirty="0" err="1">
                <a:solidFill>
                  <a:schemeClr val="bg1">
                    <a:lumMod val="65000"/>
                  </a:schemeClr>
                </a:solidFill>
              </a:rPr>
              <a:t>AISUM</a:t>
            </a:r>
            <a:r>
              <a:rPr lang="sk-SK" sz="1600" i="1" dirty="0">
                <a:solidFill>
                  <a:schemeClr val="bg1">
                    <a:lumMod val="65000"/>
                  </a:schemeClr>
                </a:solidFill>
              </a:rPr>
              <a:t> spolu s nami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35000FBC-51D9-C6B5-52EC-C65093600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64" y="1579340"/>
            <a:ext cx="4327365" cy="337214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E79FFBB8-E69A-823F-47E7-793470965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824" y="1573652"/>
            <a:ext cx="3714240" cy="33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426286"/>
            <a:ext cx="6336704" cy="1398017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dirty="0"/>
              <a:t> </a:t>
            </a: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Rovná spojnica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691680" y="6453336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i="1" dirty="0" err="1"/>
              <a:t>AISU</a:t>
            </a:r>
            <a:r>
              <a:rPr lang="sk-SK" sz="1200" b="1" i="1" dirty="0" err="1">
                <a:solidFill>
                  <a:srgbClr val="0070C0"/>
                </a:solidFill>
              </a:rPr>
              <a:t>M</a:t>
            </a:r>
            <a:r>
              <a:rPr lang="sk-SK" sz="1200" b="1" i="1" dirty="0">
                <a:solidFill>
                  <a:srgbClr val="0070C0"/>
                </a:solidFill>
              </a:rPr>
              <a:t> </a:t>
            </a:r>
            <a:r>
              <a:rPr lang="sk-SK" sz="1200" b="1" i="1" dirty="0"/>
              <a:t>– Akadémia inovatívnych slovenských učiteľov a </a:t>
            </a:r>
            <a:r>
              <a:rPr lang="sk-SK" sz="1200" b="1" i="1" dirty="0">
                <a:solidFill>
                  <a:srgbClr val="0070C0"/>
                </a:solidFill>
              </a:rPr>
              <a:t>manažérov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72421"/>
            <a:ext cx="1475656" cy="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1043608" y="1886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/>
              <a:t> </a:t>
            </a:r>
            <a:endParaRPr lang="sk-SK" sz="3600" dirty="0"/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xmlns="" id="{FA39D707-CADA-9B13-6C67-EAC5AEE691FA}"/>
              </a:ext>
            </a:extLst>
          </p:cNvPr>
          <p:cNvSpPr txBox="1">
            <a:spLocks/>
          </p:cNvSpPr>
          <p:nvPr/>
        </p:nvSpPr>
        <p:spPr>
          <a:xfrm>
            <a:off x="3347864" y="706907"/>
            <a:ext cx="5338936" cy="5419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  <a:p>
            <a:endParaRPr lang="sk-SK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5B7A31DC-33EE-FBDB-AA35-18D311648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24303"/>
            <a:ext cx="2951604" cy="1967477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4BCD20E6-8CF2-265D-53F6-16D5ADF9A201}"/>
              </a:ext>
            </a:extLst>
          </p:cNvPr>
          <p:cNvSpPr txBox="1"/>
          <p:nvPr/>
        </p:nvSpPr>
        <p:spPr>
          <a:xfrm>
            <a:off x="2555776" y="1424693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Kde a prečo sa zrodila myšlienka ? </a:t>
            </a:r>
          </a:p>
        </p:txBody>
      </p:sp>
    </p:spTree>
    <p:extLst>
      <p:ext uri="{BB962C8B-B14F-4D97-AF65-F5344CB8AC3E}">
        <p14:creationId xmlns:p14="http://schemas.microsoft.com/office/powerpoint/2010/main" val="812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691680" y="6453336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i="1" dirty="0" err="1"/>
              <a:t>AISU</a:t>
            </a:r>
            <a:r>
              <a:rPr lang="sk-SK" sz="1200" b="1" i="1" dirty="0" err="1">
                <a:solidFill>
                  <a:srgbClr val="0070C0"/>
                </a:solidFill>
              </a:rPr>
              <a:t>M</a:t>
            </a:r>
            <a:r>
              <a:rPr lang="sk-SK" sz="1200" b="1" i="1" dirty="0">
                <a:solidFill>
                  <a:srgbClr val="0070C0"/>
                </a:solidFill>
              </a:rPr>
              <a:t> </a:t>
            </a:r>
            <a:r>
              <a:rPr lang="sk-SK" sz="1200" b="1" i="1" dirty="0"/>
              <a:t>– Akadémia inovatívnych slovenských učiteľov a </a:t>
            </a:r>
            <a:r>
              <a:rPr lang="sk-SK" sz="1200" b="1" i="1" dirty="0">
                <a:solidFill>
                  <a:srgbClr val="0070C0"/>
                </a:solidFill>
              </a:rPr>
              <a:t>manažérov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72421"/>
            <a:ext cx="1475656" cy="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1043608" y="1886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/>
              <a:t> </a:t>
            </a:r>
            <a:endParaRPr lang="sk-SK" sz="3600" dirty="0"/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xmlns="" id="{FA39D707-CADA-9B13-6C67-EAC5AEE691FA}"/>
              </a:ext>
            </a:extLst>
          </p:cNvPr>
          <p:cNvSpPr txBox="1">
            <a:spLocks/>
          </p:cNvSpPr>
          <p:nvPr/>
        </p:nvSpPr>
        <p:spPr>
          <a:xfrm>
            <a:off x="3417222" y="834972"/>
            <a:ext cx="5269578" cy="5291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  <a:p>
            <a:endParaRPr lang="sk-SK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80BE3DB9-2FB2-353E-7B1F-74E730A8E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6" y="1268760"/>
            <a:ext cx="2607116" cy="26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12C20D09-ECF1-F6FE-07A0-3FD9BFD13FFF}"/>
              </a:ext>
            </a:extLst>
          </p:cNvPr>
          <p:cNvSpPr txBox="1"/>
          <p:nvPr/>
        </p:nvSpPr>
        <p:spPr>
          <a:xfrm>
            <a:off x="3851920" y="980728"/>
            <a:ext cx="4576762" cy="5069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sk-SK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sk-SK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 skupiny AISUM získa: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informácie o pripravovaných aktivitách (konferenciách, projektoch a školeniach) inovácie Learn &amp; Lead,</a:t>
            </a:r>
            <a:b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prístup k príspevkom súvisiacich so zavádzaním inovácie </a:t>
            </a: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&amp; Lead,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ožnos</a:t>
            </a: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ť 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aktívne prispievať k obsahu,</a:t>
            </a:r>
            <a:b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zľavu na vybrané kurzy Learn &amp; Lead. </a:t>
            </a:r>
            <a:b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83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426286"/>
            <a:ext cx="6336704" cy="1398017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dirty="0"/>
              <a:t> </a:t>
            </a: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Rovná spojnica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691680" y="6453336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i="1" dirty="0" err="1"/>
              <a:t>AISU</a:t>
            </a:r>
            <a:r>
              <a:rPr lang="sk-SK" sz="1200" b="1" i="1" dirty="0" err="1">
                <a:solidFill>
                  <a:srgbClr val="0070C0"/>
                </a:solidFill>
              </a:rPr>
              <a:t>M</a:t>
            </a:r>
            <a:r>
              <a:rPr lang="sk-SK" sz="1200" b="1" i="1" dirty="0">
                <a:solidFill>
                  <a:srgbClr val="0070C0"/>
                </a:solidFill>
              </a:rPr>
              <a:t> </a:t>
            </a:r>
            <a:r>
              <a:rPr lang="sk-SK" sz="1200" b="1" i="1" dirty="0"/>
              <a:t>– Akadémia inovatívnych slovenských učiteľov a </a:t>
            </a:r>
            <a:r>
              <a:rPr lang="sk-SK" sz="1200" b="1" i="1" dirty="0">
                <a:solidFill>
                  <a:srgbClr val="0070C0"/>
                </a:solidFill>
              </a:rPr>
              <a:t>manažérov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72421"/>
            <a:ext cx="1475656" cy="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1043608" y="1886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/>
              <a:t> </a:t>
            </a:r>
            <a:endParaRPr lang="sk-SK" sz="3600" dirty="0"/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xmlns="" id="{FA39D707-CADA-9B13-6C67-EAC5AEE691FA}"/>
              </a:ext>
            </a:extLst>
          </p:cNvPr>
          <p:cNvSpPr txBox="1">
            <a:spLocks/>
          </p:cNvSpPr>
          <p:nvPr/>
        </p:nvSpPr>
        <p:spPr>
          <a:xfrm>
            <a:off x="3417222" y="834972"/>
            <a:ext cx="5269578" cy="5291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  <a:p>
            <a:r>
              <a:rPr lang="sk-SK" sz="7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Kto sa môže stať členom AISUM? </a:t>
            </a:r>
          </a:p>
          <a:p>
            <a:endParaRPr lang="sk-SK" sz="5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 algn="l">
              <a:buFont typeface="Wingdings" panose="05000000000000000000" pitchFamily="2" charset="2"/>
              <a:buChar char="ü"/>
            </a:pPr>
            <a:r>
              <a:rPr lang="sk-SK" sz="6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učitelia všetkých predmetov na rôznych stupňoch škôl, </a:t>
            </a:r>
          </a:p>
          <a:p>
            <a:pPr algn="l"/>
            <a:endParaRPr lang="sk-SK" sz="6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 algn="l">
              <a:buFont typeface="Wingdings" panose="05000000000000000000" pitchFamily="2" charset="2"/>
              <a:buChar char="ü"/>
            </a:pPr>
            <a:r>
              <a:rPr lang="sk-SK" sz="6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manažéri z rôznych oblastí verejného ako aj súkromného sektora,</a:t>
            </a:r>
          </a:p>
          <a:p>
            <a:pPr algn="l"/>
            <a:endParaRPr lang="sk-SK" sz="6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 algn="l">
              <a:buFont typeface="Wingdings" panose="05000000000000000000" pitchFamily="2" charset="2"/>
              <a:buChar char="ü"/>
            </a:pPr>
            <a:r>
              <a:rPr lang="sk-SK" sz="6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záujemci z radov verejnosti, </a:t>
            </a:r>
          </a:p>
          <a:p>
            <a:pPr marL="857250" indent="-857250" algn="l">
              <a:buFont typeface="Wingdings" panose="05000000000000000000" pitchFamily="2" charset="2"/>
              <a:buChar char="ü"/>
            </a:pPr>
            <a:endParaRPr lang="sk-SK" sz="6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k-SK" sz="6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6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ktorých zaujíma </a:t>
            </a:r>
            <a:r>
              <a:rPr lang="sk-SK" sz="6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téma sebarozvoja v koncepte Learn &amp; Lead.</a:t>
            </a:r>
            <a:br>
              <a:rPr lang="sk-SK" sz="6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k-SK" sz="5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F1EE4FA0-D433-5489-AEA9-F89F20BD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607116" cy="26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03848" y="834971"/>
            <a:ext cx="5328592" cy="4322221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dirty="0"/>
              <a:t> </a:t>
            </a: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Rovná spojnica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691680" y="6453336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i="1" dirty="0" err="1"/>
              <a:t>AISU</a:t>
            </a:r>
            <a:r>
              <a:rPr lang="sk-SK" sz="1200" b="1" i="1" dirty="0" err="1">
                <a:solidFill>
                  <a:srgbClr val="0070C0"/>
                </a:solidFill>
              </a:rPr>
              <a:t>M</a:t>
            </a:r>
            <a:r>
              <a:rPr lang="sk-SK" sz="1200" b="1" i="1" dirty="0">
                <a:solidFill>
                  <a:srgbClr val="0070C0"/>
                </a:solidFill>
              </a:rPr>
              <a:t> </a:t>
            </a:r>
            <a:r>
              <a:rPr lang="sk-SK" sz="1200" b="1" i="1" dirty="0"/>
              <a:t>– Akadémia inovatívnych slovenských učiteľov a </a:t>
            </a:r>
            <a:r>
              <a:rPr lang="sk-SK" sz="1200" b="1" i="1" dirty="0">
                <a:solidFill>
                  <a:srgbClr val="0070C0"/>
                </a:solidFill>
              </a:rPr>
              <a:t>manažérov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72421"/>
            <a:ext cx="1475656" cy="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1043608" y="1886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/>
              <a:t> </a:t>
            </a:r>
            <a:endParaRPr lang="sk-SK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4876"/>
            <a:ext cx="2183732" cy="206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331640" y="1085830"/>
            <a:ext cx="5658537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chemeClr val="accent6">
                    <a:lumMod val="75000"/>
                  </a:schemeClr>
                </a:solidFill>
              </a:rPr>
              <a:t>Medzinárodná konferencia ULCA </a:t>
            </a:r>
          </a:p>
          <a:p>
            <a:endParaRPr lang="sk-SK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k-SK" sz="2000" b="1" dirty="0"/>
              <a:t>k ukončeniu projektu ULCA –</a:t>
            </a:r>
          </a:p>
          <a:p>
            <a:r>
              <a:rPr lang="sk-SK" sz="2000" b="1" dirty="0" err="1"/>
              <a:t>Upgrade</a:t>
            </a:r>
            <a:r>
              <a:rPr lang="sk-SK" sz="2000" b="1" dirty="0"/>
              <a:t> </a:t>
            </a:r>
            <a:r>
              <a:rPr lang="sk-SK" sz="2000" b="1" dirty="0" err="1"/>
              <a:t>with</a:t>
            </a:r>
            <a:r>
              <a:rPr lang="sk-SK" sz="2000" b="1" dirty="0"/>
              <a:t> </a:t>
            </a:r>
            <a:r>
              <a:rPr lang="sk-SK" sz="2000" b="1" dirty="0" err="1"/>
              <a:t>Learner</a:t>
            </a:r>
            <a:r>
              <a:rPr lang="sk-SK" sz="2000" b="1" dirty="0"/>
              <a:t> </a:t>
            </a:r>
            <a:r>
              <a:rPr lang="sk-SK" sz="2000" b="1" dirty="0" err="1"/>
              <a:t>Centred</a:t>
            </a:r>
            <a:r>
              <a:rPr lang="sk-SK" sz="2000" b="1" dirty="0"/>
              <a:t> </a:t>
            </a:r>
            <a:r>
              <a:rPr lang="sk-SK" sz="2000" b="1" dirty="0" err="1"/>
              <a:t>Approach</a:t>
            </a:r>
            <a:endParaRPr lang="sk-SK" sz="2000" b="1" dirty="0"/>
          </a:p>
          <a:p>
            <a:r>
              <a:rPr lang="sk-SK" sz="2000" b="1" dirty="0"/>
              <a:t>(Modernizujte sa s prístupom zameraným </a:t>
            </a:r>
          </a:p>
          <a:p>
            <a:r>
              <a:rPr lang="sk-SK" sz="2000" b="1" dirty="0"/>
              <a:t>na potreby žiaka)</a:t>
            </a:r>
          </a:p>
          <a:p>
            <a:endParaRPr lang="sk-SK" sz="1400" dirty="0"/>
          </a:p>
          <a:p>
            <a:endParaRPr lang="sk-SK" sz="1400" dirty="0"/>
          </a:p>
          <a:p>
            <a:r>
              <a:rPr lang="sk-SK" sz="2000" b="1" dirty="0"/>
              <a:t>Kedy?</a:t>
            </a:r>
            <a:r>
              <a:rPr lang="sk-SK" sz="2000" dirty="0"/>
              <a:t>  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9. – 10. novembra 2022</a:t>
            </a:r>
          </a:p>
          <a:p>
            <a:r>
              <a:rPr lang="sk-SK" sz="2000" b="1" dirty="0"/>
              <a:t>Kde?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Ružomberok</a:t>
            </a:r>
          </a:p>
          <a:p>
            <a:endParaRPr lang="sk-SK" sz="2000" b="1" dirty="0"/>
          </a:p>
          <a:p>
            <a:r>
              <a:rPr lang="sk-SK" sz="2000" b="1" dirty="0"/>
              <a:t>Viac informácií:</a:t>
            </a:r>
            <a:r>
              <a:rPr lang="sk-SK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000" dirty="0"/>
              <a:t>http://</a:t>
            </a:r>
            <a:r>
              <a:rPr lang="sk-SK" sz="2000" dirty="0" err="1"/>
              <a:t>ulca.pf.ku.sk</a:t>
            </a:r>
            <a:r>
              <a:rPr lang="sk-SK" sz="2000" dirty="0"/>
              <a:t>/</a:t>
            </a:r>
            <a:r>
              <a:rPr lang="sk-SK" sz="2000" dirty="0" err="1"/>
              <a:t>en</a:t>
            </a:r>
            <a:r>
              <a:rPr lang="sk-SK" sz="2000" dirty="0"/>
              <a:t>/</a:t>
            </a:r>
          </a:p>
          <a:p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k-SK" sz="2000" b="1" dirty="0"/>
              <a:t>Organizuje:</a:t>
            </a:r>
            <a:r>
              <a:rPr lang="sk-SK" dirty="0"/>
              <a:t> </a:t>
            </a:r>
            <a:r>
              <a:rPr lang="sk-SK" sz="2000" dirty="0"/>
              <a:t>Pedagogická fakulta Katolíckej univerzity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22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691680" y="6453336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i="1" dirty="0" err="1"/>
              <a:t>AISU</a:t>
            </a:r>
            <a:r>
              <a:rPr lang="sk-SK" sz="1200" b="1" i="1" dirty="0" err="1">
                <a:solidFill>
                  <a:srgbClr val="0070C0"/>
                </a:solidFill>
              </a:rPr>
              <a:t>M</a:t>
            </a:r>
            <a:r>
              <a:rPr lang="sk-SK" sz="1200" b="1" i="1" dirty="0">
                <a:solidFill>
                  <a:srgbClr val="0070C0"/>
                </a:solidFill>
              </a:rPr>
              <a:t> </a:t>
            </a:r>
            <a:r>
              <a:rPr lang="sk-SK" sz="1200" b="1" i="1" dirty="0"/>
              <a:t>– Akadémia inovatívnych slovenských učiteľov a </a:t>
            </a:r>
            <a:r>
              <a:rPr lang="sk-SK" sz="1200" b="1" i="1" dirty="0">
                <a:solidFill>
                  <a:srgbClr val="0070C0"/>
                </a:solidFill>
              </a:rPr>
              <a:t>manažérov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72421"/>
            <a:ext cx="1475656" cy="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1043608" y="1886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/>
              <a:t> </a:t>
            </a:r>
            <a:endParaRPr lang="sk-SK" sz="3600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DF1E9470-F4B4-1E15-A73D-330F466DDDB6}"/>
              </a:ext>
            </a:extLst>
          </p:cNvPr>
          <p:cNvSpPr txBox="1"/>
          <p:nvPr/>
        </p:nvSpPr>
        <p:spPr>
          <a:xfrm>
            <a:off x="788538" y="2361039"/>
            <a:ext cx="3347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611559" y="3440750"/>
            <a:ext cx="83529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Počet stretnutí : </a:t>
            </a:r>
            <a:r>
              <a:rPr lang="sk-SK" b="1" dirty="0">
                <a:solidFill>
                  <a:srgbClr val="00B050"/>
                </a:solidFill>
              </a:rPr>
              <a:t>9 </a:t>
            </a:r>
          </a:p>
          <a:p>
            <a:endParaRPr lang="sk-SK" b="1" dirty="0">
              <a:solidFill>
                <a:srgbClr val="00B050"/>
              </a:solidFill>
            </a:endParaRPr>
          </a:p>
          <a:p>
            <a:r>
              <a:rPr lang="sk-SK" dirty="0"/>
              <a:t>z toho </a:t>
            </a:r>
            <a:r>
              <a:rPr lang="sk-SK" b="1" dirty="0">
                <a:solidFill>
                  <a:srgbClr val="00B050"/>
                </a:solidFill>
              </a:rPr>
              <a:t>1. a 9. </a:t>
            </a:r>
            <a:r>
              <a:rPr lang="sk-SK" dirty="0"/>
              <a:t>stretnutie: osobne, Ružomberok, v čase: </a:t>
            </a:r>
            <a:r>
              <a:rPr lang="sk-SK" b="1" dirty="0">
                <a:solidFill>
                  <a:srgbClr val="00B050"/>
                </a:solidFill>
              </a:rPr>
              <a:t>9:30 – 15:00 h, </a:t>
            </a:r>
            <a:r>
              <a:rPr lang="sk-SK" dirty="0"/>
              <a:t>začiatok: </a:t>
            </a:r>
            <a:r>
              <a:rPr lang="sk-SK" b="1" dirty="0">
                <a:solidFill>
                  <a:srgbClr val="00B050"/>
                </a:solidFill>
              </a:rPr>
              <a:t>24.9. ´22  (sobota)     </a:t>
            </a:r>
          </a:p>
          <a:p>
            <a:r>
              <a:rPr lang="sk-SK" dirty="0">
                <a:solidFill>
                  <a:srgbClr val="FF0000"/>
                </a:solidFill>
              </a:rPr>
              <a:t>Lektor: </a:t>
            </a:r>
            <a:r>
              <a:rPr lang="sk-SK" dirty="0" err="1">
                <a:solidFill>
                  <a:srgbClr val="FF0000"/>
                </a:solidFill>
              </a:rPr>
              <a:t>Gabi</a:t>
            </a:r>
            <a:r>
              <a:rPr lang="sk-SK" dirty="0">
                <a:solidFill>
                  <a:srgbClr val="FF0000"/>
                </a:solidFill>
              </a:rPr>
              <a:t> Lojová  </a:t>
            </a:r>
          </a:p>
          <a:p>
            <a:r>
              <a:rPr lang="sk-SK" b="1" dirty="0">
                <a:solidFill>
                  <a:srgbClr val="00B050"/>
                </a:solidFill>
              </a:rPr>
              <a:t>2. – 8. </a:t>
            </a:r>
            <a:r>
              <a:rPr lang="sk-SK" dirty="0"/>
              <a:t>stretnutie: online, v čase: </a:t>
            </a:r>
            <a:r>
              <a:rPr lang="sk-SK" b="1" dirty="0">
                <a:solidFill>
                  <a:srgbClr val="00B050"/>
                </a:solidFill>
              </a:rPr>
              <a:t>16:00 – 17:30 h. </a:t>
            </a:r>
            <a:r>
              <a:rPr lang="sk-SK" dirty="0"/>
              <a:t>(vždy v pondelok),  začiatok: </a:t>
            </a:r>
            <a:r>
              <a:rPr lang="sk-SK" b="1" dirty="0">
                <a:solidFill>
                  <a:srgbClr val="00B050"/>
                </a:solidFill>
              </a:rPr>
              <a:t>26. 9. ´22</a:t>
            </a:r>
          </a:p>
          <a:p>
            <a:r>
              <a:rPr lang="sk-SK" dirty="0">
                <a:solidFill>
                  <a:srgbClr val="FF0000"/>
                </a:solidFill>
              </a:rPr>
              <a:t>Lektor:   Soňa Petrášová</a:t>
            </a:r>
            <a:r>
              <a:rPr lang="sk-SK" dirty="0"/>
              <a:t>	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83567" y="764704"/>
            <a:ext cx="82032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 1: Aplikácia prístupu zameraného na potreby žiaka</a:t>
            </a:r>
          </a:p>
          <a:p>
            <a:endParaRPr lang="sk-SK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>
                <a:solidFill>
                  <a:srgbClr val="FF0000"/>
                </a:solidFill>
                <a:cs typeface="Arial" panose="020B0604020202020204" pitchFamily="34" charset="0"/>
              </a:rPr>
              <a:t>Cieľová skupina: </a:t>
            </a:r>
            <a:r>
              <a:rPr lang="sk-SK" dirty="0">
                <a:cs typeface="Arial" panose="020B0604020202020204" pitchFamily="34" charset="0"/>
              </a:rPr>
              <a:t>učitelia všetkých typov škôl, ktorí ešte neabsolvovali školenie na túto tému v Learn @ Lead </a:t>
            </a:r>
            <a:r>
              <a:rPr lang="sk-SK" dirty="0" smtClean="0">
                <a:cs typeface="Arial" panose="020B0604020202020204" pitchFamily="34" charset="0"/>
              </a:rPr>
              <a:t>inovácii</a:t>
            </a:r>
            <a:endParaRPr lang="sk-SK" dirty="0">
              <a:cs typeface="Arial" panose="020B0604020202020204" pitchFamily="34" charset="0"/>
            </a:endParaRPr>
          </a:p>
          <a:p>
            <a:r>
              <a:rPr lang="sk-SK" dirty="0">
                <a:solidFill>
                  <a:srgbClr val="FF0000"/>
                </a:solidFill>
                <a:cs typeface="Arial" panose="020B0604020202020204" pitchFamily="34" charset="0"/>
              </a:rPr>
              <a:t>Cieľ:</a:t>
            </a:r>
            <a:r>
              <a:rPr lang="sk-SK" dirty="0">
                <a:cs typeface="Arial" panose="020B0604020202020204" pitchFamily="34" charset="0"/>
              </a:rPr>
              <a:t> predstaviť prístup zameraný na potreby žiaka a naviesť učiteľa na cestu jeho implementácie do svojich </a:t>
            </a:r>
            <a:r>
              <a:rPr lang="sk-SK" dirty="0" smtClean="0">
                <a:cs typeface="Arial" panose="020B0604020202020204" pitchFamily="34" charset="0"/>
              </a:rPr>
              <a:t>tried</a:t>
            </a:r>
            <a:endParaRPr lang="sk-SK" dirty="0">
              <a:cs typeface="Arial" panose="020B0604020202020204" pitchFamily="34" charset="0"/>
            </a:endParaRPr>
          </a:p>
          <a:p>
            <a:r>
              <a:rPr lang="sk-SK" dirty="0">
                <a:solidFill>
                  <a:srgbClr val="FF0000"/>
                </a:solidFill>
                <a:cs typeface="Arial" panose="020B0604020202020204" pitchFamily="34" charset="0"/>
              </a:rPr>
              <a:t>Veľkosť skupiny: </a:t>
            </a:r>
            <a:r>
              <a:rPr lang="sk-SK" dirty="0">
                <a:cs typeface="Arial" panose="020B0604020202020204" pitchFamily="34" charset="0"/>
              </a:rPr>
              <a:t>15 -18 žiakov</a:t>
            </a:r>
          </a:p>
          <a:p>
            <a:r>
              <a:rPr lang="sk-SK" dirty="0">
                <a:solidFill>
                  <a:srgbClr val="FF0000"/>
                </a:solidFill>
                <a:cs typeface="Arial" panose="020B0604020202020204" pitchFamily="34" charset="0"/>
              </a:rPr>
              <a:t>Cena kurzu:         </a:t>
            </a:r>
            <a:r>
              <a:rPr lang="sk-SK" dirty="0">
                <a:cs typeface="Arial" panose="020B0604020202020204" pitchFamily="34" charset="0"/>
              </a:rPr>
              <a:t>240 eur/kurz (10% zľava pre registrovaných)</a:t>
            </a:r>
          </a:p>
        </p:txBody>
      </p:sp>
    </p:spTree>
    <p:extLst>
      <p:ext uri="{BB962C8B-B14F-4D97-AF65-F5344CB8AC3E}">
        <p14:creationId xmlns:p14="http://schemas.microsoft.com/office/powerpoint/2010/main" val="38411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03848" y="834971"/>
            <a:ext cx="5328592" cy="4322221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dirty="0"/>
              <a:t> </a:t>
            </a: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Rovná spojnica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691680" y="6453336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i="1" dirty="0" err="1"/>
              <a:t>AISU</a:t>
            </a:r>
            <a:r>
              <a:rPr lang="sk-SK" sz="1200" b="1" i="1" dirty="0" err="1">
                <a:solidFill>
                  <a:srgbClr val="0070C0"/>
                </a:solidFill>
              </a:rPr>
              <a:t>M</a:t>
            </a:r>
            <a:r>
              <a:rPr lang="sk-SK" sz="1200" b="1" i="1" dirty="0">
                <a:solidFill>
                  <a:srgbClr val="0070C0"/>
                </a:solidFill>
              </a:rPr>
              <a:t> </a:t>
            </a:r>
            <a:r>
              <a:rPr lang="sk-SK" sz="1200" b="1" i="1" dirty="0"/>
              <a:t>– Akadémia inovatívnych slovenských učiteľov a </a:t>
            </a:r>
            <a:r>
              <a:rPr lang="sk-SK" sz="1200" b="1" i="1" dirty="0">
                <a:solidFill>
                  <a:srgbClr val="0070C0"/>
                </a:solidFill>
              </a:rPr>
              <a:t>manažérov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72421"/>
            <a:ext cx="1475656" cy="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1043608" y="1886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/>
              <a:t> </a:t>
            </a:r>
            <a:endParaRPr lang="sk-SK" sz="3600" dirty="0"/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xmlns="" id="{FA39D707-CADA-9B13-6C67-EAC5AEE691FA}"/>
              </a:ext>
            </a:extLst>
          </p:cNvPr>
          <p:cNvSpPr txBox="1">
            <a:spLocks/>
          </p:cNvSpPr>
          <p:nvPr/>
        </p:nvSpPr>
        <p:spPr>
          <a:xfrm>
            <a:off x="3417222" y="834972"/>
            <a:ext cx="5269578" cy="5291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  <a:p>
            <a:endParaRPr lang="sk-SK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39553" y="332656"/>
            <a:ext cx="82809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00B050"/>
                </a:solidFill>
              </a:rPr>
              <a:t>Kurz 2:  Aktuálne výzvy pri zavádzaní LCA na školách</a:t>
            </a:r>
          </a:p>
          <a:p>
            <a:endParaRPr lang="sk-SK" sz="1600" dirty="0"/>
          </a:p>
          <a:p>
            <a:r>
              <a:rPr lang="sk-SK" sz="1600" dirty="0">
                <a:solidFill>
                  <a:srgbClr val="FF0000"/>
                </a:solidFill>
              </a:rPr>
              <a:t>Cieľová skupina: </a:t>
            </a:r>
            <a:r>
              <a:rPr lang="sk-SK" sz="1600" dirty="0"/>
              <a:t>učitelia všetkých typov škôl, ktorí </a:t>
            </a:r>
            <a:r>
              <a:rPr lang="sk-SK" sz="1600" b="1" dirty="0"/>
              <a:t>absolvovali</a:t>
            </a:r>
            <a:r>
              <a:rPr lang="sk-SK" sz="1600" dirty="0"/>
              <a:t> školenie na túto tému v Learn @ Lead I</a:t>
            </a:r>
            <a:r>
              <a:rPr lang="sk-SK" sz="1600" dirty="0" smtClean="0"/>
              <a:t>novácii</a:t>
            </a:r>
            <a:endParaRPr lang="sk-SK" sz="1600" dirty="0">
              <a:solidFill>
                <a:srgbClr val="FF0000"/>
              </a:solidFill>
            </a:endParaRPr>
          </a:p>
          <a:p>
            <a:r>
              <a:rPr lang="sk-SK" sz="1600" dirty="0">
                <a:solidFill>
                  <a:srgbClr val="FF0000"/>
                </a:solidFill>
              </a:rPr>
              <a:t>Cieľ:</a:t>
            </a:r>
            <a:r>
              <a:rPr lang="sk-SK" sz="1600" dirty="0"/>
              <a:t>  podporiť učiteľov, ktorí pracujú s prístupom zameraným na potreby žiaka a poskytnúť im podporu a ďalšiu osvetu v moderovanej diskusii s odborníčkou</a:t>
            </a:r>
            <a:r>
              <a:rPr lang="sk-SK" sz="1600" dirty="0" smtClean="0"/>
              <a:t>.</a:t>
            </a:r>
            <a:endParaRPr lang="sk-SK" sz="1600" dirty="0">
              <a:solidFill>
                <a:srgbClr val="FF0000"/>
              </a:solidFill>
            </a:endParaRPr>
          </a:p>
          <a:p>
            <a:r>
              <a:rPr lang="sk-SK" sz="1600" dirty="0">
                <a:solidFill>
                  <a:srgbClr val="FF0000"/>
                </a:solidFill>
              </a:rPr>
              <a:t>Jazyk:  </a:t>
            </a:r>
            <a:r>
              <a:rPr lang="sk-SK" sz="1600" dirty="0" smtClean="0"/>
              <a:t>slovenčina				</a:t>
            </a:r>
            <a:r>
              <a:rPr lang="sk-SK" sz="1600" dirty="0" smtClean="0">
                <a:solidFill>
                  <a:srgbClr val="FF0000"/>
                </a:solidFill>
              </a:rPr>
              <a:t>Veľkosť </a:t>
            </a:r>
            <a:r>
              <a:rPr lang="sk-SK" sz="1600" dirty="0">
                <a:solidFill>
                  <a:srgbClr val="FF0000"/>
                </a:solidFill>
              </a:rPr>
              <a:t>skupiny: </a:t>
            </a:r>
            <a:r>
              <a:rPr lang="sk-SK" sz="1600" dirty="0"/>
              <a:t>15 – 30</a:t>
            </a:r>
          </a:p>
          <a:p>
            <a:r>
              <a:rPr lang="sk-SK" sz="1600" dirty="0">
                <a:solidFill>
                  <a:srgbClr val="FF0000"/>
                </a:solidFill>
              </a:rPr>
              <a:t>Cena jednej témy:  </a:t>
            </a:r>
            <a:r>
              <a:rPr lang="sk-SK" sz="1600" dirty="0"/>
              <a:t>20 </a:t>
            </a:r>
            <a:r>
              <a:rPr lang="sk-SK" sz="1600" dirty="0" smtClean="0"/>
              <a:t>eur/stretnutie		</a:t>
            </a:r>
            <a:r>
              <a:rPr lang="sk-SK" sz="1600" dirty="0" smtClean="0">
                <a:solidFill>
                  <a:srgbClr val="FF0000"/>
                </a:solidFill>
              </a:rPr>
              <a:t>Cena </a:t>
            </a:r>
            <a:r>
              <a:rPr lang="sk-SK" sz="1600" dirty="0">
                <a:solidFill>
                  <a:srgbClr val="FF0000"/>
                </a:solidFill>
              </a:rPr>
              <a:t>kurzu:       </a:t>
            </a:r>
            <a:r>
              <a:rPr lang="sk-SK" sz="1600" dirty="0" smtClean="0">
                <a:solidFill>
                  <a:srgbClr val="FF0000"/>
                </a:solidFill>
              </a:rPr>
              <a:t> </a:t>
            </a:r>
            <a:r>
              <a:rPr lang="sk-SK" sz="1600" dirty="0"/>
              <a:t>160 </a:t>
            </a:r>
            <a:r>
              <a:rPr lang="sk-SK" sz="1600" dirty="0" smtClean="0"/>
              <a:t>eur/kurz </a:t>
            </a:r>
            <a:r>
              <a:rPr lang="sk-SK" sz="1600" dirty="0" smtClean="0">
                <a:cs typeface="Arial" panose="020B0604020202020204" pitchFamily="34" charset="0"/>
              </a:rPr>
              <a:t>(</a:t>
            </a:r>
            <a:r>
              <a:rPr lang="sk-SK" sz="1600" dirty="0">
                <a:cs typeface="Arial" panose="020B0604020202020204" pitchFamily="34" charset="0"/>
              </a:rPr>
              <a:t>10% </a:t>
            </a:r>
            <a:r>
              <a:rPr lang="sk-SK" sz="1600" dirty="0" smtClean="0">
                <a:cs typeface="Arial" panose="020B0604020202020204" pitchFamily="34" charset="0"/>
              </a:rPr>
              <a:t>              </a:t>
            </a:r>
          </a:p>
          <a:p>
            <a:r>
              <a:rPr lang="sk-SK" sz="1600" dirty="0">
                <a:cs typeface="Arial" panose="020B0604020202020204" pitchFamily="34" charset="0"/>
              </a:rPr>
              <a:t> </a:t>
            </a:r>
            <a:r>
              <a:rPr lang="sk-SK" sz="1600" dirty="0" smtClean="0">
                <a:cs typeface="Arial" panose="020B0604020202020204" pitchFamily="34" charset="0"/>
              </a:rPr>
              <a:t>                                                                                                                               zľava </a:t>
            </a:r>
            <a:r>
              <a:rPr lang="sk-SK" sz="1600" dirty="0">
                <a:cs typeface="Arial" panose="020B0604020202020204" pitchFamily="34" charset="0"/>
              </a:rPr>
              <a:t>pre </a:t>
            </a:r>
            <a:r>
              <a:rPr lang="sk-SK" sz="1600" dirty="0" smtClean="0">
                <a:cs typeface="Arial" panose="020B0604020202020204" pitchFamily="34" charset="0"/>
              </a:rPr>
              <a:t>registrovaných</a:t>
            </a:r>
            <a:r>
              <a:rPr lang="sk-SK" sz="1600" dirty="0">
                <a:cs typeface="Arial" panose="020B0604020202020204" pitchFamily="34" charset="0"/>
              </a:rPr>
              <a:t>)</a:t>
            </a: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539446" y="2852936"/>
            <a:ext cx="8147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Počet stretnutí:  </a:t>
            </a:r>
            <a:r>
              <a:rPr lang="sk-SK" sz="1600" b="1" dirty="0">
                <a:solidFill>
                  <a:srgbClr val="00B050"/>
                </a:solidFill>
              </a:rPr>
              <a:t>9</a:t>
            </a:r>
            <a:r>
              <a:rPr lang="sk-SK" sz="1600" dirty="0"/>
              <a:t>		 Online	Čas: vždy od 18:00 – 19:30 h (jedenkrát do mesiaca)</a:t>
            </a:r>
          </a:p>
          <a:p>
            <a:r>
              <a:rPr lang="sk-SK" sz="1600" dirty="0"/>
              <a:t>Lektor: </a:t>
            </a:r>
            <a:r>
              <a:rPr lang="sk-SK" sz="1600" dirty="0">
                <a:solidFill>
                  <a:srgbClr val="FF0000"/>
                </a:solidFill>
              </a:rPr>
              <a:t>Jana </a:t>
            </a:r>
            <a:r>
              <a:rPr lang="sk-SK" sz="1600" dirty="0" err="1">
                <a:solidFill>
                  <a:srgbClr val="FF0000"/>
                </a:solidFill>
              </a:rPr>
              <a:t>Chynoradská</a:t>
            </a:r>
            <a:r>
              <a:rPr lang="sk-SK" sz="1600" dirty="0"/>
              <a:t>		Dátum prvého stretnutia: </a:t>
            </a:r>
            <a:r>
              <a:rPr lang="sk-SK" sz="1600" b="1" dirty="0">
                <a:solidFill>
                  <a:srgbClr val="00B050"/>
                </a:solidFill>
              </a:rPr>
              <a:t>19. 9. 2022</a:t>
            </a:r>
          </a:p>
          <a:p>
            <a:r>
              <a:rPr lang="sk-SK" sz="1600" dirty="0"/>
              <a:t>Hosť:    </a:t>
            </a:r>
            <a:r>
              <a:rPr lang="sk-SK" sz="1600" dirty="0" err="1">
                <a:solidFill>
                  <a:srgbClr val="FF0000"/>
                </a:solidFill>
              </a:rPr>
              <a:t>Gabi</a:t>
            </a:r>
            <a:r>
              <a:rPr lang="sk-SK" sz="1600" dirty="0">
                <a:solidFill>
                  <a:srgbClr val="FF0000"/>
                </a:solidFill>
              </a:rPr>
              <a:t> Lojová	</a:t>
            </a:r>
            <a:r>
              <a:rPr lang="sk-SK" sz="1600" b="1" dirty="0">
                <a:solidFill>
                  <a:srgbClr val="FF0000"/>
                </a:solidFill>
              </a:rPr>
              <a:t>				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1979712" y="3683933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sk-SK" dirty="0"/>
              <a:t>Téma 1 – </a:t>
            </a:r>
            <a:r>
              <a:rPr lang="sk-SK" b="1" dirty="0">
                <a:solidFill>
                  <a:srgbClr val="00B050"/>
                </a:solidFill>
              </a:rPr>
              <a:t>Ako aktivizovať žiakov na hodinách i mimo školy? </a:t>
            </a:r>
          </a:p>
          <a:p>
            <a:pPr fontAlgn="ctr"/>
            <a:r>
              <a:rPr lang="sk-SK" dirty="0"/>
              <a:t>Téma 2 – </a:t>
            </a:r>
            <a:r>
              <a:rPr lang="sk-SK" b="1" dirty="0">
                <a:solidFill>
                  <a:srgbClr val="FF0000"/>
                </a:solidFill>
              </a:rPr>
              <a:t>Personalizácia a zmysluplnosť učiva</a:t>
            </a:r>
          </a:p>
          <a:p>
            <a:pPr fontAlgn="ctr"/>
            <a:r>
              <a:rPr lang="sk-SK" dirty="0"/>
              <a:t>Téma 3 – </a:t>
            </a:r>
            <a:r>
              <a:rPr lang="sk-SK" b="1" dirty="0">
                <a:solidFill>
                  <a:srgbClr val="00B050"/>
                </a:solidFill>
              </a:rPr>
              <a:t>Zvedavosť, výzva, predstavivosť a motivácia žiakov</a:t>
            </a:r>
          </a:p>
          <a:p>
            <a:pPr fontAlgn="ctr"/>
            <a:r>
              <a:rPr lang="sk-SK" dirty="0"/>
              <a:t>Téma 4 – </a:t>
            </a:r>
            <a:r>
              <a:rPr lang="sk-SK" b="1" dirty="0">
                <a:solidFill>
                  <a:srgbClr val="FF0000"/>
                </a:solidFill>
              </a:rPr>
              <a:t>Poznaj svojich žiakov – každý žiak si zaslúži úspech</a:t>
            </a:r>
          </a:p>
          <a:p>
            <a:pPr fontAlgn="ctr"/>
            <a:r>
              <a:rPr lang="sk-SK" dirty="0"/>
              <a:t>Téma 5 – </a:t>
            </a:r>
            <a:r>
              <a:rPr lang="sk-SK" b="1" dirty="0">
                <a:solidFill>
                  <a:srgbClr val="00B050"/>
                </a:solidFill>
              </a:rPr>
              <a:t>Emócie vo výučbe?</a:t>
            </a:r>
          </a:p>
          <a:p>
            <a:pPr fontAlgn="ctr"/>
            <a:r>
              <a:rPr lang="sk-SK" dirty="0"/>
              <a:t>Téma 6 – </a:t>
            </a:r>
            <a:r>
              <a:rPr lang="sk-SK" b="1" dirty="0">
                <a:solidFill>
                  <a:srgbClr val="FF0000"/>
                </a:solidFill>
              </a:rPr>
              <a:t>Učebná atmosféra a efektívnosť vyučovania</a:t>
            </a:r>
          </a:p>
          <a:p>
            <a:pPr fontAlgn="ctr"/>
            <a:r>
              <a:rPr lang="sk-SK" dirty="0"/>
              <a:t>Téma 7 – </a:t>
            </a:r>
            <a:r>
              <a:rPr lang="sk-SK" b="1" dirty="0">
                <a:solidFill>
                  <a:srgbClr val="00B050"/>
                </a:solidFill>
              </a:rPr>
              <a:t>Vzťahy v triede, kooperácia súťaživosť</a:t>
            </a:r>
          </a:p>
          <a:p>
            <a:pPr fontAlgn="ctr"/>
            <a:r>
              <a:rPr lang="sk-SK" dirty="0"/>
              <a:t>Téma 8 – </a:t>
            </a:r>
            <a:r>
              <a:rPr lang="sk-SK" b="1" dirty="0">
                <a:solidFill>
                  <a:srgbClr val="FF0000"/>
                </a:solidFill>
              </a:rPr>
              <a:t>Spätná väzba a hodnotenie</a:t>
            </a:r>
          </a:p>
          <a:p>
            <a:pPr fontAlgn="ctr"/>
            <a:r>
              <a:rPr lang="sk-SK" dirty="0"/>
              <a:t>Téma 9 – </a:t>
            </a:r>
            <a:r>
              <a:rPr lang="sk-SK" b="1" dirty="0">
                <a:solidFill>
                  <a:srgbClr val="00B050"/>
                </a:solidFill>
              </a:rPr>
              <a:t>Učiteľ – </a:t>
            </a:r>
            <a:r>
              <a:rPr lang="sk-SK" b="1" dirty="0" err="1">
                <a:solidFill>
                  <a:srgbClr val="00B050"/>
                </a:solidFill>
              </a:rPr>
              <a:t>facilitátor</a:t>
            </a:r>
            <a:r>
              <a:rPr lang="sk-SK" b="1" dirty="0">
                <a:solidFill>
                  <a:srgbClr val="00B050"/>
                </a:solidFill>
              </a:rPr>
              <a:t>, partner, kouč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899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426286"/>
            <a:ext cx="6336704" cy="1398017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k-SK" dirty="0"/>
              <a:t> </a:t>
            </a:r>
            <a:br>
              <a:rPr lang="sk-SK" dirty="0"/>
            </a:br>
            <a:endParaRPr lang="sk-SK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Rovná spojnica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691680" y="6453336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i="1" dirty="0" err="1"/>
              <a:t>AISU</a:t>
            </a:r>
            <a:r>
              <a:rPr lang="sk-SK" sz="1200" b="1" i="1" dirty="0" err="1">
                <a:solidFill>
                  <a:srgbClr val="0070C0"/>
                </a:solidFill>
              </a:rPr>
              <a:t>M</a:t>
            </a:r>
            <a:r>
              <a:rPr lang="sk-SK" sz="1200" b="1" i="1" dirty="0">
                <a:solidFill>
                  <a:srgbClr val="0070C0"/>
                </a:solidFill>
              </a:rPr>
              <a:t> </a:t>
            </a:r>
            <a:r>
              <a:rPr lang="sk-SK" sz="1200" b="1" i="1" dirty="0"/>
              <a:t>– Akadémia inovatívnych slovenských učiteľov a </a:t>
            </a:r>
            <a:r>
              <a:rPr lang="sk-SK" sz="1200" b="1" i="1" dirty="0">
                <a:solidFill>
                  <a:srgbClr val="0070C0"/>
                </a:solidFill>
              </a:rPr>
              <a:t>manažérov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72421"/>
            <a:ext cx="1475656" cy="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1043608" y="1886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/>
              <a:t> </a:t>
            </a:r>
            <a:endParaRPr lang="sk-SK" sz="3600" dirty="0"/>
          </a:p>
        </p:txBody>
      </p:sp>
      <p:sp>
        <p:nvSpPr>
          <p:cNvPr id="9" name="BlokTextu 8"/>
          <p:cNvSpPr txBox="1"/>
          <p:nvPr/>
        </p:nvSpPr>
        <p:spPr>
          <a:xfrm>
            <a:off x="791938" y="3645024"/>
            <a:ext cx="7759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Počet stretnutí: </a:t>
            </a:r>
            <a:r>
              <a:rPr lang="sk-SK" b="1" dirty="0">
                <a:solidFill>
                  <a:srgbClr val="00B050"/>
                </a:solidFill>
              </a:rPr>
              <a:t>8</a:t>
            </a:r>
            <a:r>
              <a:rPr lang="sk-SK" dirty="0"/>
              <a:t>   </a:t>
            </a:r>
          </a:p>
          <a:p>
            <a:r>
              <a:rPr lang="sk-SK" dirty="0"/>
              <a:t>        </a:t>
            </a:r>
          </a:p>
          <a:p>
            <a:r>
              <a:rPr lang="sk-SK" b="1" dirty="0">
                <a:solidFill>
                  <a:srgbClr val="FF0000"/>
                </a:solidFill>
              </a:rPr>
              <a:t>1</a:t>
            </a:r>
            <a:r>
              <a:rPr lang="sk-SK" b="1" dirty="0" smtClean="0">
                <a:solidFill>
                  <a:srgbClr val="FF0000"/>
                </a:solidFill>
              </a:rPr>
              <a:t>. a </a:t>
            </a:r>
            <a:r>
              <a:rPr lang="sk-SK" b="1" dirty="0">
                <a:solidFill>
                  <a:srgbClr val="FF0000"/>
                </a:solidFill>
              </a:rPr>
              <a:t>8. </a:t>
            </a:r>
            <a:r>
              <a:rPr lang="sk-SK" dirty="0"/>
              <a:t>stretnutie      </a:t>
            </a:r>
            <a:r>
              <a:rPr lang="sk-SK" dirty="0" smtClean="0"/>
              <a:t> osobne</a:t>
            </a:r>
            <a:r>
              <a:rPr lang="sk-SK" dirty="0"/>
              <a:t>, </a:t>
            </a:r>
            <a:r>
              <a:rPr lang="sk-SK" dirty="0" smtClean="0"/>
              <a:t>Ružomberok         Čas</a:t>
            </a:r>
            <a:r>
              <a:rPr lang="sk-SK" dirty="0"/>
              <a:t>: </a:t>
            </a:r>
            <a:r>
              <a:rPr lang="sk-SK" dirty="0" smtClean="0"/>
              <a:t> 9:30 </a:t>
            </a:r>
            <a:r>
              <a:rPr lang="sk-SK" dirty="0"/>
              <a:t>– 13:00 h   </a:t>
            </a:r>
            <a:endParaRPr lang="sk-SK" dirty="0" smtClean="0"/>
          </a:p>
          <a:p>
            <a:r>
              <a:rPr lang="sk-SK" b="1" dirty="0" smtClean="0">
                <a:solidFill>
                  <a:srgbClr val="FF0000"/>
                </a:solidFill>
              </a:rPr>
              <a:t>2. - </a:t>
            </a:r>
            <a:r>
              <a:rPr lang="sk-SK" b="1" dirty="0">
                <a:solidFill>
                  <a:srgbClr val="FF0000"/>
                </a:solidFill>
              </a:rPr>
              <a:t>7. </a:t>
            </a:r>
            <a:r>
              <a:rPr lang="sk-SK" b="1" dirty="0" smtClean="0">
                <a:solidFill>
                  <a:srgbClr val="FF0000"/>
                </a:solidFill>
              </a:rPr>
              <a:t>  </a:t>
            </a:r>
            <a:r>
              <a:rPr lang="sk-SK" dirty="0" smtClean="0"/>
              <a:t>stretnutie       </a:t>
            </a:r>
            <a:r>
              <a:rPr lang="sk-SK" dirty="0" err="1" smtClean="0"/>
              <a:t>online</a:t>
            </a:r>
            <a:r>
              <a:rPr lang="sk-SK" dirty="0" smtClean="0"/>
              <a:t>                                  Čas</a:t>
            </a:r>
            <a:r>
              <a:rPr lang="sk-SK" dirty="0"/>
              <a:t>: 16:00 – 17:30 h </a:t>
            </a:r>
          </a:p>
          <a:p>
            <a:endParaRPr lang="sk-SK" dirty="0"/>
          </a:p>
          <a:p>
            <a:r>
              <a:rPr lang="sk-SK" dirty="0"/>
              <a:t>Lektor: </a:t>
            </a:r>
            <a:r>
              <a:rPr lang="sk-SK" b="1" dirty="0">
                <a:solidFill>
                  <a:srgbClr val="00B050"/>
                </a:solidFill>
              </a:rPr>
              <a:t>Jana </a:t>
            </a:r>
            <a:r>
              <a:rPr lang="sk-SK" b="1" dirty="0" err="1">
                <a:solidFill>
                  <a:srgbClr val="00B050"/>
                </a:solidFill>
              </a:rPr>
              <a:t>Chynoradská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55576" y="836712"/>
            <a:ext cx="775911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00B050"/>
                </a:solidFill>
              </a:rPr>
              <a:t>Kurz 3: Sebariadenie učiteľa Learn @ Lead</a:t>
            </a:r>
          </a:p>
          <a:p>
            <a:endParaRPr lang="sk-SK" sz="2400" dirty="0"/>
          </a:p>
          <a:p>
            <a:r>
              <a:rPr lang="sk-SK" dirty="0">
                <a:solidFill>
                  <a:srgbClr val="FF0000"/>
                </a:solidFill>
              </a:rPr>
              <a:t>Cieľová skupina: </a:t>
            </a:r>
            <a:r>
              <a:rPr lang="sk-SK" dirty="0"/>
              <a:t>učitelia všetkých typov škôl, ktorí ešte neabsolvovali školenie</a:t>
            </a:r>
          </a:p>
          <a:p>
            <a:r>
              <a:rPr lang="sk-SK" dirty="0"/>
              <a:t>na túto tému v Learn @ Lead </a:t>
            </a:r>
            <a:r>
              <a:rPr lang="sk-SK" dirty="0" smtClean="0"/>
              <a:t>Inovácii</a:t>
            </a:r>
            <a:r>
              <a:rPr lang="sk-SK" dirty="0"/>
              <a:t>.</a:t>
            </a:r>
          </a:p>
          <a:p>
            <a:endParaRPr lang="sk-SK" dirty="0">
              <a:solidFill>
                <a:srgbClr val="FF0000"/>
              </a:solidFill>
            </a:endParaRPr>
          </a:p>
          <a:p>
            <a:r>
              <a:rPr lang="sk-SK" dirty="0">
                <a:solidFill>
                  <a:srgbClr val="FF0000"/>
                </a:solidFill>
              </a:rPr>
              <a:t>Veľkosť skupiny:  </a:t>
            </a:r>
            <a:r>
              <a:rPr lang="sk-SK" dirty="0"/>
              <a:t>15 – 18</a:t>
            </a:r>
          </a:p>
          <a:p>
            <a:r>
              <a:rPr lang="sk-SK" dirty="0">
                <a:solidFill>
                  <a:srgbClr val="FF0000"/>
                </a:solidFill>
              </a:rPr>
              <a:t>Cena kurzu: </a:t>
            </a:r>
            <a:r>
              <a:rPr lang="sk-SK" dirty="0"/>
              <a:t>        240 </a:t>
            </a:r>
            <a:r>
              <a:rPr lang="sk-SK" dirty="0" smtClean="0"/>
              <a:t>eur/kurz </a:t>
            </a:r>
            <a:r>
              <a:rPr lang="sk-SK" dirty="0" smtClean="0">
                <a:cs typeface="Arial" panose="020B0604020202020204" pitchFamily="34" charset="0"/>
              </a:rPr>
              <a:t>(</a:t>
            </a:r>
            <a:r>
              <a:rPr lang="sk-SK" dirty="0">
                <a:cs typeface="Arial" panose="020B0604020202020204" pitchFamily="34" charset="0"/>
              </a:rPr>
              <a:t>10% zľava pre registrovaných)</a:t>
            </a:r>
          </a:p>
          <a:p>
            <a:endParaRPr lang="sk-SK" dirty="0" smtClean="0"/>
          </a:p>
          <a:p>
            <a:r>
              <a:rPr lang="sk-SK" dirty="0"/>
              <a:t>Začiatok: </a:t>
            </a:r>
            <a:r>
              <a:rPr lang="sk-SK" b="1" dirty="0">
                <a:solidFill>
                  <a:srgbClr val="00B050"/>
                </a:solidFill>
              </a:rPr>
              <a:t>21.1. 2022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21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1691680" y="6453336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i="1" dirty="0" err="1"/>
              <a:t>AISU</a:t>
            </a:r>
            <a:r>
              <a:rPr lang="sk-SK" sz="1200" b="1" i="1" dirty="0" err="1">
                <a:solidFill>
                  <a:srgbClr val="0070C0"/>
                </a:solidFill>
              </a:rPr>
              <a:t>M</a:t>
            </a:r>
            <a:r>
              <a:rPr lang="sk-SK" sz="1200" b="1" i="1" dirty="0">
                <a:solidFill>
                  <a:srgbClr val="0070C0"/>
                </a:solidFill>
              </a:rPr>
              <a:t> </a:t>
            </a:r>
            <a:r>
              <a:rPr lang="sk-SK" sz="1200" b="1" i="1" dirty="0"/>
              <a:t>– Akadémia inovatívnych slovenských učiteľov a </a:t>
            </a:r>
            <a:r>
              <a:rPr lang="sk-SK" sz="1200" b="1" i="1" dirty="0">
                <a:solidFill>
                  <a:srgbClr val="0070C0"/>
                </a:solidFill>
              </a:rPr>
              <a:t>manažérov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72421"/>
            <a:ext cx="1475656" cy="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1043608" y="1886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/>
              <a:t> </a:t>
            </a:r>
            <a:endParaRPr lang="sk-SK" sz="3600" dirty="0"/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xmlns="" id="{FA39D707-CADA-9B13-6C67-EAC5AEE691FA}"/>
              </a:ext>
            </a:extLst>
          </p:cNvPr>
          <p:cNvSpPr txBox="1">
            <a:spLocks/>
          </p:cNvSpPr>
          <p:nvPr/>
        </p:nvSpPr>
        <p:spPr>
          <a:xfrm>
            <a:off x="589459" y="404664"/>
            <a:ext cx="8219256" cy="5291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 sa môžem stať členom </a:t>
            </a:r>
            <a:r>
              <a:rPr lang="sk-SK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AISUM</a:t>
            </a:r>
            <a:r>
              <a:rPr lang="sk-SK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endParaRPr lang="sk-SK" sz="5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5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435684C1-4274-79B0-170A-5A013D52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884" y="2320321"/>
            <a:ext cx="5092403" cy="3659306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75919E7B-AA06-F198-D7E8-00848E839857}"/>
              </a:ext>
            </a:extLst>
          </p:cNvPr>
          <p:cNvSpPr txBox="1"/>
          <p:nvPr/>
        </p:nvSpPr>
        <p:spPr>
          <a:xfrm>
            <a:off x="1838613" y="1155631"/>
            <a:ext cx="575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Bezplatná registrácia je možná cez členskú základňu na stránke:  </a:t>
            </a:r>
            <a:r>
              <a:rPr lang="sk-SK" b="1" dirty="0" err="1"/>
              <a:t>www.learnandlead.eu</a:t>
            </a:r>
            <a:endParaRPr lang="sk-SK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DF1E9470-F4B4-1E15-A73D-330F466DDDB6}"/>
              </a:ext>
            </a:extLst>
          </p:cNvPr>
          <p:cNvSpPr txBox="1"/>
          <p:nvPr/>
        </p:nvSpPr>
        <p:spPr>
          <a:xfrm>
            <a:off x="831330" y="2334736"/>
            <a:ext cx="3347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806ED9E4-DB8D-DA0E-3703-0962F2F5BB58}"/>
              </a:ext>
            </a:extLst>
          </p:cNvPr>
          <p:cNvSpPr txBox="1"/>
          <p:nvPr/>
        </p:nvSpPr>
        <p:spPr>
          <a:xfrm>
            <a:off x="5292080" y="5969697"/>
            <a:ext cx="45761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 i="1" dirty="0">
                <a:solidFill>
                  <a:schemeClr val="bg1">
                    <a:lumMod val="65000"/>
                  </a:schemeClr>
                </a:solidFill>
              </a:rPr>
              <a:t>tvorte príbeh </a:t>
            </a:r>
            <a:r>
              <a:rPr lang="sk-SK" sz="1600" i="1" dirty="0" err="1">
                <a:solidFill>
                  <a:schemeClr val="bg1">
                    <a:lumMod val="65000"/>
                  </a:schemeClr>
                </a:solidFill>
              </a:rPr>
              <a:t>AISUM</a:t>
            </a:r>
            <a:r>
              <a:rPr lang="sk-SK" sz="1600" i="1" dirty="0">
                <a:solidFill>
                  <a:schemeClr val="bg1">
                    <a:lumMod val="65000"/>
                  </a:schemeClr>
                </a:solidFill>
              </a:rPr>
              <a:t> spolu s nami </a:t>
            </a:r>
          </a:p>
        </p:txBody>
      </p: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xmlns="" id="{EED0CA5F-9E69-B470-EA9A-3E275FEE6A11}"/>
              </a:ext>
            </a:extLst>
          </p:cNvPr>
          <p:cNvCxnSpPr>
            <a:cxnSpLocks/>
          </p:cNvCxnSpPr>
          <p:nvPr/>
        </p:nvCxnSpPr>
        <p:spPr>
          <a:xfrm flipH="1">
            <a:off x="6300192" y="1614116"/>
            <a:ext cx="1005195" cy="68086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9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5550</TotalTime>
  <Words>619</Words>
  <Application>Microsoft Office PowerPoint</Application>
  <PresentationFormat>Prezentácia na obrazovke (4:3)</PresentationFormat>
  <Paragraphs>167</Paragraphs>
  <Slides>10</Slides>
  <Notes>10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     </vt:lpstr>
      <vt:lpstr>     </vt:lpstr>
      <vt:lpstr>Prezentácia programu PowerPoint</vt:lpstr>
      <vt:lpstr>     </vt:lpstr>
      <vt:lpstr>    </vt:lpstr>
      <vt:lpstr>Prezentácia programu PowerPoint</vt:lpstr>
      <vt:lpstr>    </vt:lpstr>
      <vt:lpstr>     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dňové sústredenia pedagógov  v troch regiónoch Slovenska</dc:title>
  <dc:creator>Adriana Plassiard</dc:creator>
  <cp:lastModifiedBy>Používateľ systému Windows</cp:lastModifiedBy>
  <cp:revision>190</cp:revision>
  <dcterms:created xsi:type="dcterms:W3CDTF">2021-10-22T16:36:13Z</dcterms:created>
  <dcterms:modified xsi:type="dcterms:W3CDTF">2022-09-12T08:11:49Z</dcterms:modified>
</cp:coreProperties>
</file>