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7" r:id="rId11"/>
    <p:sldId id="266" r:id="rId12"/>
    <p:sldId id="269" r:id="rId13"/>
    <p:sldId id="270" r:id="rId14"/>
    <p:sldId id="271" r:id="rId15"/>
    <p:sldId id="272" r:id="rId16"/>
    <p:sldId id="273" r:id="rId17"/>
    <p:sldId id="259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C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108" d="100"/>
          <a:sy n="108" d="100"/>
        </p:scale>
        <p:origin x="13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99D13-E487-47AC-BC25-40FC0D73790F}" type="datetimeFigureOut">
              <a:rPr lang="sk-SK" smtClean="0"/>
              <a:pPr/>
              <a:t>8. 9. 2022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C8BFA-602E-49E4-B6B8-2795BD7B19B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6160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6131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5678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0888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9126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8141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6226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2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804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3749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733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3948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3461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1607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2879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59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1516-9402-4E9F-82BE-CA74F3EF2FD3}" type="datetimeFigureOut">
              <a:rPr lang="sk-SK" smtClean="0"/>
              <a:pPr/>
              <a:t>8. 9. 2022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1516-9402-4E9F-82BE-CA74F3EF2FD3}" type="datetimeFigureOut">
              <a:rPr lang="sk-SK" smtClean="0"/>
              <a:pPr/>
              <a:t>8. 9. 2022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1516-9402-4E9F-82BE-CA74F3EF2FD3}" type="datetimeFigureOut">
              <a:rPr lang="sk-SK" smtClean="0"/>
              <a:pPr/>
              <a:t>8. 9. 2022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1516-9402-4E9F-82BE-CA74F3EF2FD3}" type="datetimeFigureOut">
              <a:rPr lang="sk-SK" smtClean="0"/>
              <a:pPr/>
              <a:t>8. 9. 2022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1516-9402-4E9F-82BE-CA74F3EF2FD3}" type="datetimeFigureOut">
              <a:rPr lang="sk-SK" smtClean="0"/>
              <a:pPr/>
              <a:t>8. 9. 2022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1516-9402-4E9F-82BE-CA74F3EF2FD3}" type="datetimeFigureOut">
              <a:rPr lang="sk-SK" smtClean="0"/>
              <a:pPr/>
              <a:t>8. 9. 2022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1516-9402-4E9F-82BE-CA74F3EF2FD3}" type="datetimeFigureOut">
              <a:rPr lang="sk-SK" smtClean="0"/>
              <a:pPr/>
              <a:t>8. 9. 2022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1516-9402-4E9F-82BE-CA74F3EF2FD3}" type="datetimeFigureOut">
              <a:rPr lang="sk-SK" smtClean="0"/>
              <a:pPr/>
              <a:t>8. 9. 2022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1516-9402-4E9F-82BE-CA74F3EF2FD3}" type="datetimeFigureOut">
              <a:rPr lang="sk-SK" smtClean="0"/>
              <a:pPr/>
              <a:t>8. 9. 2022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1516-9402-4E9F-82BE-CA74F3EF2FD3}" type="datetimeFigureOut">
              <a:rPr lang="sk-SK" smtClean="0"/>
              <a:pPr/>
              <a:t>8. 9. 2022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41516-9402-4E9F-82BE-CA74F3EF2FD3}" type="datetimeFigureOut">
              <a:rPr lang="sk-SK" smtClean="0"/>
              <a:pPr/>
              <a:t>8. 9. 2022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C529315-590E-4A3A-BB55-3C2876683F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2641" y="239629"/>
            <a:ext cx="1389191" cy="45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357B7548-FF54-4464-8F76-F079363C482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5" y="28068"/>
            <a:ext cx="461911" cy="648072"/>
          </a:xfrm>
          <a:prstGeom prst="rect">
            <a:avLst/>
          </a:prstGeom>
        </p:spPr>
      </p:pic>
      <p:pic>
        <p:nvPicPr>
          <p:cNvPr id="4098" name="Picture 2" descr="First Half 2021 Results | Stellantis">
            <a:extLst>
              <a:ext uri="{FF2B5EF4-FFF2-40B4-BE49-F238E27FC236}">
                <a16:creationId xmlns:a16="http://schemas.microsoft.com/office/drawing/2014/main" id="{6B022AEB-4C1F-4B2E-BF2C-3678A5E524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" y="6324144"/>
            <a:ext cx="1819819" cy="55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208DA8B-8425-4358-AB96-44DC6F54D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538" y="82958"/>
            <a:ext cx="1159277" cy="1625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5EC075-3A85-42A0-8FC2-F5345DA0EEB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09975" y="6309320"/>
            <a:ext cx="1924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ok 12" descr="Obrázok, na ktorom je text&#10;&#10;Automaticky generovaný popis">
            <a:extLst>
              <a:ext uri="{FF2B5EF4-FFF2-40B4-BE49-F238E27FC236}">
                <a16:creationId xmlns:a16="http://schemas.microsoft.com/office/drawing/2014/main" id="{0A1963C9-8A3A-43D0-A8A2-DABFD06873A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324" y="6309321"/>
            <a:ext cx="2133600" cy="5291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DA88A868-038D-41C0-8964-25A3FB24C5C2}"/>
              </a:ext>
            </a:extLst>
          </p:cNvPr>
          <p:cNvCxnSpPr/>
          <p:nvPr userDrawn="1"/>
        </p:nvCxnSpPr>
        <p:spPr>
          <a:xfrm>
            <a:off x="611560" y="82958"/>
            <a:ext cx="0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696744" cy="1398017"/>
          </a:xfrm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k-SK" dirty="0"/>
            </a:b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2487222"/>
            <a:ext cx="8568952" cy="2736304"/>
          </a:xfrm>
        </p:spPr>
        <p:txBody>
          <a:bodyPr>
            <a:normAutofit/>
          </a:bodyPr>
          <a:lstStyle/>
          <a:p>
            <a:endParaRPr lang="sk-SK" sz="4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sk-SK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1AED5DD-E108-4C09-A43E-241887E15B94}"/>
              </a:ext>
            </a:extLst>
          </p:cNvPr>
          <p:cNvSpPr txBox="1">
            <a:spLocks/>
          </p:cNvSpPr>
          <p:nvPr/>
        </p:nvSpPr>
        <p:spPr>
          <a:xfrm>
            <a:off x="4454254" y="2984673"/>
            <a:ext cx="4294210" cy="1740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</a:t>
            </a:r>
            <a:r>
              <a:rPr lang="sk-SK" sz="9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9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ILIENCE</a:t>
            </a:r>
            <a:endParaRPr lang="sk-SK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680431-1C16-4482-8F1F-302A034F0A73}"/>
              </a:ext>
            </a:extLst>
          </p:cNvPr>
          <p:cNvSpPr txBox="1">
            <a:spLocks/>
          </p:cNvSpPr>
          <p:nvPr/>
        </p:nvSpPr>
        <p:spPr>
          <a:xfrm>
            <a:off x="2987824" y="3623952"/>
            <a:ext cx="6696744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k-SK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sz="2700" dirty="0"/>
              <a:t> </a:t>
            </a:r>
            <a:br>
              <a:rPr lang="sk-SK" sz="2700" dirty="0"/>
            </a:br>
            <a:endParaRPr lang="sk-SK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Obrázok 3" descr="Obrázok, na ktorom je osoba, vonkajšie, muž, stojaci&#10;&#10;Automaticky generovaný popis">
            <a:extLst>
              <a:ext uri="{FF2B5EF4-FFF2-40B4-BE49-F238E27FC236}">
                <a16:creationId xmlns:a16="http://schemas.microsoft.com/office/drawing/2014/main" id="{C9405AF5-F59E-F286-06FC-729FB32DB7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4" r="20681" b="-1"/>
          <a:stretch/>
        </p:blipFill>
        <p:spPr>
          <a:xfrm>
            <a:off x="179512" y="1082830"/>
            <a:ext cx="4274743" cy="486645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Picture 2" descr="PLUS Academia">
            <a:extLst>
              <a:ext uri="{FF2B5EF4-FFF2-40B4-BE49-F238E27FC236}">
                <a16:creationId xmlns:a16="http://schemas.microsoft.com/office/drawing/2014/main" id="{EEC5CBB2-86CD-3578-25DF-BD3BA1E6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101"/>
            <a:ext cx="858641" cy="6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696744" cy="1398017"/>
          </a:xfrm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k-SK" dirty="0"/>
            </a:b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2487222"/>
            <a:ext cx="8568952" cy="3174026"/>
          </a:xfrm>
        </p:spPr>
        <p:txBody>
          <a:bodyPr>
            <a:normAutofit/>
          </a:bodyPr>
          <a:lstStyle/>
          <a:p>
            <a:endParaRPr lang="sk-SK" sz="2400" b="1" dirty="0">
              <a:solidFill>
                <a:srgbClr val="FF0000"/>
              </a:solidFill>
              <a:sym typeface="Wingdings"/>
            </a:endParaRPr>
          </a:p>
          <a:p>
            <a:endParaRPr lang="sk-SK" sz="4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sk-SK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1AED5DD-E108-4C09-A43E-241887E15B94}"/>
              </a:ext>
            </a:extLst>
          </p:cNvPr>
          <p:cNvSpPr txBox="1">
            <a:spLocks/>
          </p:cNvSpPr>
          <p:nvPr/>
        </p:nvSpPr>
        <p:spPr>
          <a:xfrm>
            <a:off x="827584" y="1700808"/>
            <a:ext cx="792088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680431-1C16-4482-8F1F-302A034F0A73}"/>
              </a:ext>
            </a:extLst>
          </p:cNvPr>
          <p:cNvSpPr txBox="1">
            <a:spLocks/>
          </p:cNvSpPr>
          <p:nvPr/>
        </p:nvSpPr>
        <p:spPr>
          <a:xfrm>
            <a:off x="2987824" y="3623952"/>
            <a:ext cx="6696744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k-SK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sz="2700" dirty="0"/>
              <a:t> </a:t>
            </a:r>
            <a:br>
              <a:rPr lang="sk-SK" sz="2700" dirty="0"/>
            </a:br>
            <a:endParaRPr lang="sk-SK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PLUS Academia">
            <a:extLst>
              <a:ext uri="{FF2B5EF4-FFF2-40B4-BE49-F238E27FC236}">
                <a16:creationId xmlns:a16="http://schemas.microsoft.com/office/drawing/2014/main" id="{EEC5CBB2-86CD-3578-25DF-BD3BA1E6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101"/>
            <a:ext cx="858641" cy="6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662B465D-68C5-7A66-CFF7-D85F928E272F}"/>
              </a:ext>
            </a:extLst>
          </p:cNvPr>
          <p:cNvSpPr txBox="1"/>
          <p:nvPr/>
        </p:nvSpPr>
        <p:spPr>
          <a:xfrm>
            <a:off x="539552" y="904364"/>
            <a:ext cx="6885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7 FACTORS OF RESILIENCE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039013D-1F0E-E058-427D-C07F660E90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35" y="1946032"/>
            <a:ext cx="7225371" cy="413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9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696744" cy="1398017"/>
          </a:xfrm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k-SK" dirty="0"/>
            </a:b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2487222"/>
            <a:ext cx="8568952" cy="3174026"/>
          </a:xfrm>
        </p:spPr>
        <p:txBody>
          <a:bodyPr>
            <a:normAutofit/>
          </a:bodyPr>
          <a:lstStyle/>
          <a:p>
            <a:endParaRPr lang="sk-SK" sz="2400" b="1" dirty="0">
              <a:solidFill>
                <a:srgbClr val="FF0000"/>
              </a:solidFill>
              <a:sym typeface="Wingdings"/>
            </a:endParaRPr>
          </a:p>
          <a:p>
            <a:endParaRPr lang="sk-SK" sz="4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sk-SK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1AED5DD-E108-4C09-A43E-241887E15B94}"/>
              </a:ext>
            </a:extLst>
          </p:cNvPr>
          <p:cNvSpPr txBox="1">
            <a:spLocks/>
          </p:cNvSpPr>
          <p:nvPr/>
        </p:nvSpPr>
        <p:spPr>
          <a:xfrm>
            <a:off x="827584" y="1700808"/>
            <a:ext cx="792088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680431-1C16-4482-8F1F-302A034F0A73}"/>
              </a:ext>
            </a:extLst>
          </p:cNvPr>
          <p:cNvSpPr txBox="1">
            <a:spLocks/>
          </p:cNvSpPr>
          <p:nvPr/>
        </p:nvSpPr>
        <p:spPr>
          <a:xfrm>
            <a:off x="2987824" y="3623952"/>
            <a:ext cx="6696744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k-SK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sz="2700" dirty="0"/>
              <a:t> </a:t>
            </a:r>
            <a:br>
              <a:rPr lang="sk-SK" sz="2700" dirty="0"/>
            </a:br>
            <a:endParaRPr lang="sk-SK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PLUS Academia">
            <a:extLst>
              <a:ext uri="{FF2B5EF4-FFF2-40B4-BE49-F238E27FC236}">
                <a16:creationId xmlns:a16="http://schemas.microsoft.com/office/drawing/2014/main" id="{EEC5CBB2-86CD-3578-25DF-BD3BA1E6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101"/>
            <a:ext cx="858641" cy="6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662B465D-68C5-7A66-CFF7-D85F928E272F}"/>
              </a:ext>
            </a:extLst>
          </p:cNvPr>
          <p:cNvSpPr txBox="1"/>
          <p:nvPr/>
        </p:nvSpPr>
        <p:spPr>
          <a:xfrm>
            <a:off x="397060" y="799289"/>
            <a:ext cx="68858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3. </a:t>
            </a:r>
            <a:r>
              <a:rPr lang="sk-SK" sz="3200" b="1" u="sng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HOW</a:t>
            </a:r>
            <a:r>
              <a:rPr lang="sk-SK" sz="32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 TO WORK WITH IT?</a:t>
            </a:r>
          </a:p>
          <a:p>
            <a:endParaRPr lang="sk-SK" sz="3200" b="1" dirty="0">
              <a:solidFill>
                <a:schemeClr val="tx2">
                  <a:lumMod val="60000"/>
                  <a:lumOff val="40000"/>
                </a:schemeClr>
              </a:solidFill>
              <a:sym typeface="Wingdings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D574C8A-7774-1646-C36E-98588B24B952}"/>
              </a:ext>
            </a:extLst>
          </p:cNvPr>
          <p:cNvSpPr/>
          <p:nvPr/>
        </p:nvSpPr>
        <p:spPr>
          <a:xfrm>
            <a:off x="3275856" y="2412979"/>
            <a:ext cx="2376264" cy="203204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RQ</a:t>
            </a:r>
          </a:p>
        </p:txBody>
      </p:sp>
    </p:spTree>
    <p:extLst>
      <p:ext uri="{BB962C8B-B14F-4D97-AF65-F5344CB8AC3E}">
        <p14:creationId xmlns:p14="http://schemas.microsoft.com/office/powerpoint/2010/main" val="212821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696744" cy="1398017"/>
          </a:xfrm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k-SK" dirty="0"/>
            </a:b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2487222"/>
            <a:ext cx="8568952" cy="3174026"/>
          </a:xfrm>
        </p:spPr>
        <p:txBody>
          <a:bodyPr>
            <a:normAutofit fontScale="85000" lnSpcReduction="10000"/>
          </a:bodyPr>
          <a:lstStyle/>
          <a:p>
            <a:endParaRPr lang="sk-SK" sz="2400" b="1" dirty="0">
              <a:solidFill>
                <a:srgbClr val="FF0000"/>
              </a:solidFill>
              <a:sym typeface="Wingdings"/>
            </a:endParaRPr>
          </a:p>
          <a:p>
            <a:pPr marL="514350" indent="-514350">
              <a:buAutoNum type="arabicPeriod"/>
            </a:pPr>
            <a:r>
              <a:rPr lang="en-GB" sz="3300" b="1" dirty="0">
                <a:solidFill>
                  <a:schemeClr val="accent6">
                    <a:lumMod val="75000"/>
                  </a:schemeClr>
                </a:solidFill>
              </a:rPr>
              <a:t>Different techniques</a:t>
            </a:r>
            <a:r>
              <a:rPr lang="sk-SK" sz="33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sk-SK" sz="2000" b="1" dirty="0" err="1">
                <a:solidFill>
                  <a:schemeClr val="accent6">
                    <a:lumMod val="75000"/>
                  </a:schemeClr>
                </a:solidFill>
              </a:rPr>
              <a:t>f.e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sk-SK" sz="2000" b="1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 radar of </a:t>
            </a:r>
            <a:r>
              <a:rPr lang="sk-SK" sz="2000" b="1" dirty="0" err="1">
                <a:solidFill>
                  <a:schemeClr val="accent6">
                    <a:lumMod val="75000"/>
                  </a:schemeClr>
                </a:solidFill>
              </a:rPr>
              <a:t>influence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sk-SK" sz="2000" b="1" dirty="0" err="1">
                <a:solidFill>
                  <a:schemeClr val="accent6">
                    <a:lumMod val="75000"/>
                  </a:schemeClr>
                </a:solidFill>
              </a:rPr>
              <a:t>labelling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sk-SK" sz="2000" b="1" dirty="0" err="1">
                <a:solidFill>
                  <a:schemeClr val="accent6">
                    <a:lumMod val="75000"/>
                  </a:schemeClr>
                </a:solidFill>
              </a:rPr>
              <a:t>emotions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, „</a:t>
            </a:r>
            <a:r>
              <a:rPr lang="sk-SK" sz="2000" b="1" dirty="0" err="1">
                <a:solidFill>
                  <a:schemeClr val="accent6">
                    <a:lumMod val="75000"/>
                  </a:schemeClr>
                </a:solidFill>
              </a:rPr>
              <a:t>be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 happy“, </a:t>
            </a:r>
            <a:r>
              <a:rPr lang="sk-SK" sz="2000" b="1" dirty="0" err="1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2000" b="1" dirty="0" err="1">
                <a:solidFill>
                  <a:schemeClr val="accent6">
                    <a:lumMod val="75000"/>
                  </a:schemeClr>
                </a:solidFill>
              </a:rPr>
              <a:t>excercise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sk-SK" sz="2000" b="1" dirty="0" err="1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2000" b="1" dirty="0" err="1">
                <a:solidFill>
                  <a:schemeClr val="accent6">
                    <a:lumMod val="75000"/>
                  </a:schemeClr>
                </a:solidFill>
              </a:rPr>
              <a:t>effects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sk-SK" sz="2000" b="1" dirty="0" err="1">
                <a:solidFill>
                  <a:schemeClr val="accent6">
                    <a:lumMod val="75000"/>
                  </a:schemeClr>
                </a:solidFill>
              </a:rPr>
              <a:t>sleep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, to </a:t>
            </a:r>
            <a:r>
              <a:rPr lang="sk-SK" sz="2000" b="1" dirty="0" err="1">
                <a:solidFill>
                  <a:schemeClr val="accent6">
                    <a:lumMod val="75000"/>
                  </a:schemeClr>
                </a:solidFill>
              </a:rPr>
              <a:t>increase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2000" b="1" dirty="0" err="1">
                <a:solidFill>
                  <a:schemeClr val="accent6">
                    <a:lumMod val="75000"/>
                  </a:schemeClr>
                </a:solidFill>
              </a:rPr>
              <a:t>self-knowledge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, to </a:t>
            </a:r>
            <a:r>
              <a:rPr lang="sk-SK" sz="2000" b="1" dirty="0" err="1">
                <a:solidFill>
                  <a:schemeClr val="accent6">
                    <a:lumMod val="75000"/>
                  </a:schemeClr>
                </a:solidFill>
              </a:rPr>
              <a:t>increase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2000" b="1" dirty="0" err="1">
                <a:solidFill>
                  <a:schemeClr val="accent6">
                    <a:lumMod val="75000"/>
                  </a:schemeClr>
                </a:solidFill>
              </a:rPr>
              <a:t>self-confidence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, etc.)</a:t>
            </a:r>
          </a:p>
          <a:p>
            <a:endParaRPr lang="sk-SK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k-SK" sz="3300" b="1" dirty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sk-SK" sz="3300" b="1" dirty="0" err="1">
                <a:solidFill>
                  <a:schemeClr val="accent6">
                    <a:lumMod val="75000"/>
                  </a:schemeClr>
                </a:solidFill>
              </a:rPr>
              <a:t>Build</a:t>
            </a:r>
            <a:r>
              <a:rPr lang="sk-SK" sz="33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3300" b="1" dirty="0" err="1">
                <a:solidFill>
                  <a:schemeClr val="accent6">
                    <a:lumMod val="75000"/>
                  </a:schemeClr>
                </a:solidFill>
              </a:rPr>
              <a:t>micro-resilient</a:t>
            </a:r>
            <a:r>
              <a:rPr lang="sk-SK" sz="33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3300" b="1" dirty="0" err="1">
                <a:solidFill>
                  <a:schemeClr val="accent6">
                    <a:lumMod val="75000"/>
                  </a:schemeClr>
                </a:solidFill>
              </a:rPr>
              <a:t>habits</a:t>
            </a:r>
            <a:endParaRPr lang="en-GB" sz="33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k-SK" sz="3300" b="1" dirty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en-GB" sz="3300" b="1" dirty="0">
                <a:solidFill>
                  <a:schemeClr val="accent6">
                    <a:lumMod val="75000"/>
                  </a:schemeClr>
                </a:solidFill>
              </a:rPr>
              <a:t>Action plan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1AED5DD-E108-4C09-A43E-241887E15B94}"/>
              </a:ext>
            </a:extLst>
          </p:cNvPr>
          <p:cNvSpPr txBox="1">
            <a:spLocks/>
          </p:cNvSpPr>
          <p:nvPr/>
        </p:nvSpPr>
        <p:spPr>
          <a:xfrm>
            <a:off x="827584" y="1700808"/>
            <a:ext cx="792088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680431-1C16-4482-8F1F-302A034F0A73}"/>
              </a:ext>
            </a:extLst>
          </p:cNvPr>
          <p:cNvSpPr txBox="1">
            <a:spLocks/>
          </p:cNvSpPr>
          <p:nvPr/>
        </p:nvSpPr>
        <p:spPr>
          <a:xfrm>
            <a:off x="2987824" y="3623952"/>
            <a:ext cx="6696744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k-SK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sz="2700" dirty="0"/>
              <a:t> </a:t>
            </a:r>
            <a:br>
              <a:rPr lang="sk-SK" sz="2700" dirty="0"/>
            </a:br>
            <a:endParaRPr lang="sk-SK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PLUS Academia">
            <a:extLst>
              <a:ext uri="{FF2B5EF4-FFF2-40B4-BE49-F238E27FC236}">
                <a16:creationId xmlns:a16="http://schemas.microsoft.com/office/drawing/2014/main" id="{EEC5CBB2-86CD-3578-25DF-BD3BA1E6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101"/>
            <a:ext cx="858641" cy="6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662B465D-68C5-7A66-CFF7-D85F928E272F}"/>
              </a:ext>
            </a:extLst>
          </p:cNvPr>
          <p:cNvSpPr txBox="1"/>
          <p:nvPr/>
        </p:nvSpPr>
        <p:spPr>
          <a:xfrm>
            <a:off x="397060" y="799289"/>
            <a:ext cx="68858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3. </a:t>
            </a:r>
            <a:r>
              <a:rPr lang="sk-SK" sz="3200" b="1" u="sng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HOW</a:t>
            </a:r>
            <a:r>
              <a:rPr lang="sk-SK" sz="32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 TO WORK WITH IT?</a:t>
            </a:r>
          </a:p>
          <a:p>
            <a:endParaRPr lang="sk-SK" sz="3200" b="1" dirty="0">
              <a:solidFill>
                <a:schemeClr val="tx2">
                  <a:lumMod val="60000"/>
                  <a:lumOff val="40000"/>
                </a:schemeClr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501730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696744" cy="1398017"/>
          </a:xfrm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k-SK" b="1" dirty="0">
                <a:solidFill>
                  <a:srgbClr val="D46112"/>
                </a:solidFill>
              </a:rPr>
              <a:t>LIFE IS A MATTER OF ATTITUDE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k-SK" dirty="0"/>
            </a:b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2487222"/>
            <a:ext cx="8568952" cy="3174026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rgbClr val="D46112"/>
                </a:solidFill>
                <a:latin typeface="+mn-lt"/>
              </a:rPr>
              <a:t>IT DOESN´T MATTER WHAT HAPPENED, BUT HOW YOU RESPOND</a:t>
            </a:r>
            <a:endParaRPr lang="en-US" sz="2400" b="1" dirty="0">
              <a:solidFill>
                <a:srgbClr val="D46112"/>
              </a:solidFill>
              <a:latin typeface="+mn-lt"/>
            </a:endParaRPr>
          </a:p>
          <a:p>
            <a:endParaRPr lang="sk-SK" sz="2400" b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1AED5DD-E108-4C09-A43E-241887E15B94}"/>
              </a:ext>
            </a:extLst>
          </p:cNvPr>
          <p:cNvSpPr txBox="1">
            <a:spLocks/>
          </p:cNvSpPr>
          <p:nvPr/>
        </p:nvSpPr>
        <p:spPr>
          <a:xfrm>
            <a:off x="827584" y="1700808"/>
            <a:ext cx="792088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680431-1C16-4482-8F1F-302A034F0A73}"/>
              </a:ext>
            </a:extLst>
          </p:cNvPr>
          <p:cNvSpPr txBox="1">
            <a:spLocks/>
          </p:cNvSpPr>
          <p:nvPr/>
        </p:nvSpPr>
        <p:spPr>
          <a:xfrm>
            <a:off x="2987824" y="3623952"/>
            <a:ext cx="6696744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k-SK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sz="2700" dirty="0"/>
              <a:t> </a:t>
            </a:r>
            <a:br>
              <a:rPr lang="sk-SK" sz="2700" dirty="0"/>
            </a:br>
            <a:endParaRPr lang="sk-SK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PLUS Academia">
            <a:extLst>
              <a:ext uri="{FF2B5EF4-FFF2-40B4-BE49-F238E27FC236}">
                <a16:creationId xmlns:a16="http://schemas.microsoft.com/office/drawing/2014/main" id="{EEC5CBB2-86CD-3578-25DF-BD3BA1E6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101"/>
            <a:ext cx="858641" cy="6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662B465D-68C5-7A66-CFF7-D85F928E272F}"/>
              </a:ext>
            </a:extLst>
          </p:cNvPr>
          <p:cNvSpPr txBox="1"/>
          <p:nvPr/>
        </p:nvSpPr>
        <p:spPr>
          <a:xfrm>
            <a:off x="397060" y="799289"/>
            <a:ext cx="6885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BASIC PRINCIPLE OF RESILIENCE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E380D95-32A5-9B97-BBA0-C4B45437F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3207953"/>
            <a:ext cx="2857777" cy="27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18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300077"/>
            <a:ext cx="7416824" cy="1398017"/>
          </a:xfrm>
        </p:spPr>
        <p:txBody>
          <a:bodyPr>
            <a:noAutofit/>
          </a:bodyPr>
          <a:lstStyle/>
          <a:p>
            <a:br>
              <a:rPr lang="sk-SK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k-SK" sz="2800" b="1" dirty="0">
                <a:solidFill>
                  <a:srgbClr val="D46112"/>
                </a:solidFill>
              </a:rPr>
              <a:t>HAPPINESS, HEALTH AND SUCCESS </a:t>
            </a:r>
            <a:br>
              <a:rPr lang="sk-SK" sz="2800" b="1" dirty="0">
                <a:solidFill>
                  <a:srgbClr val="D46112"/>
                </a:solidFill>
              </a:rPr>
            </a:br>
            <a:r>
              <a:rPr lang="sk-SK" sz="2800" b="1" dirty="0">
                <a:solidFill>
                  <a:srgbClr val="D46112"/>
                </a:solidFill>
              </a:rPr>
              <a:t>ARE NOT MATTER OF COINCIDENCE, </a:t>
            </a:r>
            <a:br>
              <a:rPr lang="sk-SK" sz="2800" b="1" dirty="0">
                <a:solidFill>
                  <a:srgbClr val="D46112"/>
                </a:solidFill>
              </a:rPr>
            </a:br>
            <a:r>
              <a:rPr lang="sk-SK" sz="2800" b="1" dirty="0">
                <a:solidFill>
                  <a:srgbClr val="D46112"/>
                </a:solidFill>
              </a:rPr>
              <a:t>THEY ARE MATTER OF CHOICE</a:t>
            </a:r>
            <a:br>
              <a:rPr lang="sk-SK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800" b="1" dirty="0">
                <a:solidFill>
                  <a:srgbClr val="FF0000"/>
                </a:solidFill>
              </a:rPr>
            </a:br>
            <a:br>
              <a:rPr lang="sk-SK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k-SK" sz="2800" dirty="0"/>
            </a:br>
            <a:endParaRPr lang="sk-SK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2487222"/>
            <a:ext cx="8568952" cy="3174026"/>
          </a:xfrm>
        </p:spPr>
        <p:txBody>
          <a:bodyPr>
            <a:normAutofit/>
          </a:bodyPr>
          <a:lstStyle/>
          <a:p>
            <a:endParaRPr lang="sk-SK" sz="24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sk-SK" sz="24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sk-SK" sz="24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sk-SK" sz="24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sk-SK" sz="24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sk-SK" sz="24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GB" sz="2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But ... We have to step out of our comfort zone </a:t>
            </a:r>
            <a:r>
              <a:rPr lang="en-GB" sz="2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Wingdings" pitchFamily="2" charset="2"/>
              </a:rPr>
              <a:t></a:t>
            </a:r>
            <a:endParaRPr lang="en-GB" sz="24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sk-SK" sz="2400" b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1AED5DD-E108-4C09-A43E-241887E15B94}"/>
              </a:ext>
            </a:extLst>
          </p:cNvPr>
          <p:cNvSpPr txBox="1">
            <a:spLocks/>
          </p:cNvSpPr>
          <p:nvPr/>
        </p:nvSpPr>
        <p:spPr>
          <a:xfrm>
            <a:off x="827584" y="1700808"/>
            <a:ext cx="792088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680431-1C16-4482-8F1F-302A034F0A73}"/>
              </a:ext>
            </a:extLst>
          </p:cNvPr>
          <p:cNvSpPr txBox="1">
            <a:spLocks/>
          </p:cNvSpPr>
          <p:nvPr/>
        </p:nvSpPr>
        <p:spPr>
          <a:xfrm>
            <a:off x="2987824" y="3623952"/>
            <a:ext cx="6696744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k-SK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sz="2700" dirty="0"/>
              <a:t> </a:t>
            </a:r>
            <a:br>
              <a:rPr lang="sk-SK" sz="2700" dirty="0"/>
            </a:br>
            <a:endParaRPr lang="sk-SK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PLUS Academia">
            <a:extLst>
              <a:ext uri="{FF2B5EF4-FFF2-40B4-BE49-F238E27FC236}">
                <a16:creationId xmlns:a16="http://schemas.microsoft.com/office/drawing/2014/main" id="{EEC5CBB2-86CD-3578-25DF-BD3BA1E6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101"/>
            <a:ext cx="858641" cy="6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BC342498-C502-00A6-FDAE-9EA461E0C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134" y="2498319"/>
            <a:ext cx="3637707" cy="24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4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696744" cy="1398017"/>
          </a:xfrm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k-SK" dirty="0"/>
            </a:b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2487222"/>
            <a:ext cx="8568952" cy="3174026"/>
          </a:xfrm>
        </p:spPr>
        <p:txBody>
          <a:bodyPr>
            <a:normAutofit/>
          </a:bodyPr>
          <a:lstStyle/>
          <a:p>
            <a:endParaRPr lang="sk-SK" sz="2400" b="1" dirty="0">
              <a:solidFill>
                <a:srgbClr val="FF0000"/>
              </a:solidFill>
              <a:sym typeface="Wingdings"/>
            </a:endParaRPr>
          </a:p>
          <a:p>
            <a:endParaRPr lang="en-GB" sz="8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1AED5DD-E108-4C09-A43E-241887E15B94}"/>
              </a:ext>
            </a:extLst>
          </p:cNvPr>
          <p:cNvSpPr txBox="1">
            <a:spLocks/>
          </p:cNvSpPr>
          <p:nvPr/>
        </p:nvSpPr>
        <p:spPr>
          <a:xfrm>
            <a:off x="827584" y="1700808"/>
            <a:ext cx="792088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680431-1C16-4482-8F1F-302A034F0A73}"/>
              </a:ext>
            </a:extLst>
          </p:cNvPr>
          <p:cNvSpPr txBox="1">
            <a:spLocks/>
          </p:cNvSpPr>
          <p:nvPr/>
        </p:nvSpPr>
        <p:spPr>
          <a:xfrm>
            <a:off x="2987824" y="3623952"/>
            <a:ext cx="6696744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k-SK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sz="2700" dirty="0"/>
              <a:t> </a:t>
            </a:r>
            <a:br>
              <a:rPr lang="sk-SK" sz="2700" dirty="0"/>
            </a:br>
            <a:endParaRPr lang="sk-SK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PLUS Academia">
            <a:extLst>
              <a:ext uri="{FF2B5EF4-FFF2-40B4-BE49-F238E27FC236}">
                <a16:creationId xmlns:a16="http://schemas.microsoft.com/office/drawing/2014/main" id="{EEC5CBB2-86CD-3578-25DF-BD3BA1E6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101"/>
            <a:ext cx="858641" cy="6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662B465D-68C5-7A66-CFF7-D85F928E272F}"/>
              </a:ext>
            </a:extLst>
          </p:cNvPr>
          <p:cNvSpPr txBox="1"/>
          <p:nvPr/>
        </p:nvSpPr>
        <p:spPr>
          <a:xfrm>
            <a:off x="397060" y="799289"/>
            <a:ext cx="68858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4. WHEN?</a:t>
            </a:r>
          </a:p>
          <a:p>
            <a:endParaRPr lang="sk-SK" sz="3200" b="1" dirty="0">
              <a:solidFill>
                <a:schemeClr val="tx2">
                  <a:lumMod val="60000"/>
                  <a:lumOff val="40000"/>
                </a:schemeClr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001557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696744" cy="1398017"/>
          </a:xfrm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k-SK" dirty="0"/>
            </a:b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2487222"/>
            <a:ext cx="8568952" cy="3174026"/>
          </a:xfrm>
        </p:spPr>
        <p:txBody>
          <a:bodyPr>
            <a:normAutofit/>
          </a:bodyPr>
          <a:lstStyle/>
          <a:p>
            <a:endParaRPr lang="sk-SK" sz="2400" b="1" dirty="0">
              <a:solidFill>
                <a:srgbClr val="FF0000"/>
              </a:solidFill>
              <a:sym typeface="Wingdings"/>
            </a:endParaRPr>
          </a:p>
          <a:p>
            <a:r>
              <a:rPr lang="sk-SK" sz="8800" b="1" dirty="0">
                <a:solidFill>
                  <a:schemeClr val="accent6">
                    <a:lumMod val="75000"/>
                  </a:schemeClr>
                </a:solidFill>
              </a:rPr>
              <a:t>NOW !!!</a:t>
            </a:r>
            <a:endParaRPr lang="en-GB" sz="8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1AED5DD-E108-4C09-A43E-241887E15B94}"/>
              </a:ext>
            </a:extLst>
          </p:cNvPr>
          <p:cNvSpPr txBox="1">
            <a:spLocks/>
          </p:cNvSpPr>
          <p:nvPr/>
        </p:nvSpPr>
        <p:spPr>
          <a:xfrm>
            <a:off x="827584" y="1700808"/>
            <a:ext cx="792088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680431-1C16-4482-8F1F-302A034F0A73}"/>
              </a:ext>
            </a:extLst>
          </p:cNvPr>
          <p:cNvSpPr txBox="1">
            <a:spLocks/>
          </p:cNvSpPr>
          <p:nvPr/>
        </p:nvSpPr>
        <p:spPr>
          <a:xfrm>
            <a:off x="2987824" y="3623952"/>
            <a:ext cx="6696744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k-SK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sz="2700" dirty="0"/>
              <a:t> </a:t>
            </a:r>
            <a:br>
              <a:rPr lang="sk-SK" sz="2700" dirty="0"/>
            </a:br>
            <a:endParaRPr lang="sk-SK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PLUS Academia">
            <a:extLst>
              <a:ext uri="{FF2B5EF4-FFF2-40B4-BE49-F238E27FC236}">
                <a16:creationId xmlns:a16="http://schemas.microsoft.com/office/drawing/2014/main" id="{EEC5CBB2-86CD-3578-25DF-BD3BA1E6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101"/>
            <a:ext cx="858641" cy="6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662B465D-68C5-7A66-CFF7-D85F928E272F}"/>
              </a:ext>
            </a:extLst>
          </p:cNvPr>
          <p:cNvSpPr txBox="1"/>
          <p:nvPr/>
        </p:nvSpPr>
        <p:spPr>
          <a:xfrm>
            <a:off x="397060" y="799289"/>
            <a:ext cx="68858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k-SK" sz="3200" b="1" dirty="0">
              <a:solidFill>
                <a:schemeClr val="tx2">
                  <a:lumMod val="60000"/>
                  <a:lumOff val="40000"/>
                </a:schemeClr>
              </a:solidFill>
              <a:sym typeface="Wingdings"/>
            </a:endParaRPr>
          </a:p>
          <a:p>
            <a:endParaRPr lang="sk-SK" sz="3200" b="1" dirty="0">
              <a:solidFill>
                <a:schemeClr val="tx2">
                  <a:lumMod val="60000"/>
                  <a:lumOff val="40000"/>
                </a:schemeClr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259965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696744" cy="1398017"/>
          </a:xfrm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k-SK" b="1" dirty="0">
                <a:solidFill>
                  <a:srgbClr val="FF0000"/>
                </a:solidFill>
                <a:sym typeface="Wingdings"/>
              </a:rPr>
              <a:t>THANK YOU FOR YOUR ATTENTION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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k-SK" dirty="0"/>
            </a:b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2487222"/>
            <a:ext cx="8568952" cy="2736304"/>
          </a:xfrm>
        </p:spPr>
        <p:txBody>
          <a:bodyPr>
            <a:normAutofit/>
          </a:bodyPr>
          <a:lstStyle/>
          <a:p>
            <a:endParaRPr lang="sk-SK" sz="4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sk-SK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1AED5DD-E108-4C09-A43E-241887E15B94}"/>
              </a:ext>
            </a:extLst>
          </p:cNvPr>
          <p:cNvSpPr txBox="1">
            <a:spLocks/>
          </p:cNvSpPr>
          <p:nvPr/>
        </p:nvSpPr>
        <p:spPr>
          <a:xfrm>
            <a:off x="827584" y="1700808"/>
            <a:ext cx="792088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680431-1C16-4482-8F1F-302A034F0A73}"/>
              </a:ext>
            </a:extLst>
          </p:cNvPr>
          <p:cNvSpPr txBox="1">
            <a:spLocks/>
          </p:cNvSpPr>
          <p:nvPr/>
        </p:nvSpPr>
        <p:spPr>
          <a:xfrm>
            <a:off x="2987824" y="3623952"/>
            <a:ext cx="6696744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k-SK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sz="2700" dirty="0"/>
              <a:t> </a:t>
            </a:r>
            <a:br>
              <a:rPr lang="sk-SK" sz="2700" dirty="0"/>
            </a:br>
            <a:endParaRPr lang="sk-SK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PLUS Academia">
            <a:extLst>
              <a:ext uri="{FF2B5EF4-FFF2-40B4-BE49-F238E27FC236}">
                <a16:creationId xmlns:a16="http://schemas.microsoft.com/office/drawing/2014/main" id="{EEC5CBB2-86CD-3578-25DF-BD3BA1E6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101"/>
            <a:ext cx="858641" cy="6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3B07897A-AA2D-DB74-D9F3-68CB3DB3F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368" y="2888302"/>
            <a:ext cx="4935951" cy="328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8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696744" cy="1398017"/>
          </a:xfrm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k-SK" dirty="0"/>
            </a:b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2487222"/>
            <a:ext cx="8568952" cy="317402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sk-SK" sz="4400" b="1" u="sng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WHY</a:t>
            </a:r>
            <a:r>
              <a:rPr lang="sk-SK" sz="44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 DO WE NEED RESILIENCE?</a:t>
            </a:r>
          </a:p>
          <a:p>
            <a:pPr marL="457200" indent="-457200">
              <a:buAutoNum type="arabicPeriod"/>
            </a:pPr>
            <a:r>
              <a:rPr lang="sk-SK" sz="4400" b="1" u="sng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WHAT</a:t>
            </a:r>
            <a:r>
              <a:rPr lang="sk-SK" sz="44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 IS RESILIENCE?</a:t>
            </a:r>
          </a:p>
          <a:p>
            <a:pPr marL="457200" indent="-457200">
              <a:buAutoNum type="arabicPeriod"/>
            </a:pPr>
            <a:r>
              <a:rPr lang="sk-SK" sz="4400" b="1" u="sng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HOW</a:t>
            </a:r>
            <a:r>
              <a:rPr lang="sk-SK" sz="44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 TO WORK WITH IT?</a:t>
            </a:r>
          </a:p>
          <a:p>
            <a:pPr marL="457200" indent="-457200">
              <a:buAutoNum type="arabicPeriod"/>
            </a:pPr>
            <a:r>
              <a:rPr lang="sk-SK" sz="4400" b="1" u="sng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WHEN</a:t>
            </a:r>
            <a:r>
              <a:rPr lang="sk-SK" sz="44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?</a:t>
            </a:r>
          </a:p>
          <a:p>
            <a:endParaRPr lang="sk-SK" sz="2400" b="1" dirty="0">
              <a:solidFill>
                <a:srgbClr val="FF0000"/>
              </a:solidFill>
              <a:sym typeface="Wingdings"/>
            </a:endParaRPr>
          </a:p>
          <a:p>
            <a:endParaRPr lang="sk-SK" sz="4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sk-SK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1AED5DD-E108-4C09-A43E-241887E15B94}"/>
              </a:ext>
            </a:extLst>
          </p:cNvPr>
          <p:cNvSpPr txBox="1">
            <a:spLocks/>
          </p:cNvSpPr>
          <p:nvPr/>
        </p:nvSpPr>
        <p:spPr>
          <a:xfrm>
            <a:off x="827584" y="1700808"/>
            <a:ext cx="792088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680431-1C16-4482-8F1F-302A034F0A73}"/>
              </a:ext>
            </a:extLst>
          </p:cNvPr>
          <p:cNvSpPr txBox="1">
            <a:spLocks/>
          </p:cNvSpPr>
          <p:nvPr/>
        </p:nvSpPr>
        <p:spPr>
          <a:xfrm>
            <a:off x="2987824" y="3623952"/>
            <a:ext cx="6696744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k-SK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sz="2700" dirty="0"/>
              <a:t> </a:t>
            </a:r>
            <a:br>
              <a:rPr lang="sk-SK" sz="2700" dirty="0"/>
            </a:br>
            <a:endParaRPr lang="sk-SK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PLUS Academia">
            <a:extLst>
              <a:ext uri="{FF2B5EF4-FFF2-40B4-BE49-F238E27FC236}">
                <a16:creationId xmlns:a16="http://schemas.microsoft.com/office/drawing/2014/main" id="{EEC5CBB2-86CD-3578-25DF-BD3BA1E6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101"/>
            <a:ext cx="858641" cy="6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27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696744" cy="1398017"/>
          </a:xfrm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k-SK" dirty="0"/>
            </a:b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2487222"/>
            <a:ext cx="8568952" cy="3174026"/>
          </a:xfrm>
        </p:spPr>
        <p:txBody>
          <a:bodyPr>
            <a:normAutofit/>
          </a:bodyPr>
          <a:lstStyle/>
          <a:p>
            <a:endParaRPr lang="sk-SK" sz="2400" b="1" dirty="0">
              <a:solidFill>
                <a:srgbClr val="FF0000"/>
              </a:solidFill>
              <a:sym typeface="Wingdings"/>
            </a:endParaRPr>
          </a:p>
          <a:p>
            <a:endParaRPr lang="sk-SK" sz="4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sk-SK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1AED5DD-E108-4C09-A43E-241887E15B94}"/>
              </a:ext>
            </a:extLst>
          </p:cNvPr>
          <p:cNvSpPr txBox="1">
            <a:spLocks/>
          </p:cNvSpPr>
          <p:nvPr/>
        </p:nvSpPr>
        <p:spPr>
          <a:xfrm>
            <a:off x="827584" y="1700808"/>
            <a:ext cx="792088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680431-1C16-4482-8F1F-302A034F0A73}"/>
              </a:ext>
            </a:extLst>
          </p:cNvPr>
          <p:cNvSpPr txBox="1">
            <a:spLocks/>
          </p:cNvSpPr>
          <p:nvPr/>
        </p:nvSpPr>
        <p:spPr>
          <a:xfrm>
            <a:off x="2987824" y="3623952"/>
            <a:ext cx="6696744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k-SK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sz="2700" dirty="0"/>
              <a:t> </a:t>
            </a:r>
            <a:br>
              <a:rPr lang="sk-SK" sz="2700" dirty="0"/>
            </a:br>
            <a:endParaRPr lang="sk-SK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PLUS Academia">
            <a:extLst>
              <a:ext uri="{FF2B5EF4-FFF2-40B4-BE49-F238E27FC236}">
                <a16:creationId xmlns:a16="http://schemas.microsoft.com/office/drawing/2014/main" id="{EEC5CBB2-86CD-3578-25DF-BD3BA1E6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101"/>
            <a:ext cx="858641" cy="6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662B465D-68C5-7A66-CFF7-D85F928E272F}"/>
              </a:ext>
            </a:extLst>
          </p:cNvPr>
          <p:cNvSpPr txBox="1"/>
          <p:nvPr/>
        </p:nvSpPr>
        <p:spPr>
          <a:xfrm>
            <a:off x="566440" y="947777"/>
            <a:ext cx="6885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k-SK" sz="3200" b="1" u="sng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WHY</a:t>
            </a:r>
            <a:r>
              <a:rPr lang="sk-SK" sz="32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 DO WE NEED RESILIENCE?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3A37FBFA-89DF-4784-04BC-1EC4DE6132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98"/>
          <a:stretch/>
        </p:blipFill>
        <p:spPr>
          <a:xfrm>
            <a:off x="387073" y="1647366"/>
            <a:ext cx="4043918" cy="215849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EF7267D4-0652-31E5-DFA9-B743F9641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279" y="2226795"/>
            <a:ext cx="4359672" cy="2457802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475FB133-DDC2-A971-3C9B-3F772103E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92533"/>
            <a:ext cx="3695227" cy="23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1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696744" cy="1398017"/>
          </a:xfrm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k-SK" dirty="0"/>
            </a:b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2487222"/>
            <a:ext cx="8568952" cy="3174026"/>
          </a:xfrm>
        </p:spPr>
        <p:txBody>
          <a:bodyPr>
            <a:normAutofit/>
          </a:bodyPr>
          <a:lstStyle/>
          <a:p>
            <a:endParaRPr lang="sk-SK" sz="2400" b="1" dirty="0">
              <a:solidFill>
                <a:srgbClr val="FF0000"/>
              </a:solidFill>
              <a:sym typeface="Wingdings"/>
            </a:endParaRPr>
          </a:p>
          <a:p>
            <a:endParaRPr lang="sk-SK" sz="4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sk-SK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1AED5DD-E108-4C09-A43E-241887E15B94}"/>
              </a:ext>
            </a:extLst>
          </p:cNvPr>
          <p:cNvSpPr txBox="1">
            <a:spLocks/>
          </p:cNvSpPr>
          <p:nvPr/>
        </p:nvSpPr>
        <p:spPr>
          <a:xfrm>
            <a:off x="827584" y="1700808"/>
            <a:ext cx="792088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680431-1C16-4482-8F1F-302A034F0A73}"/>
              </a:ext>
            </a:extLst>
          </p:cNvPr>
          <p:cNvSpPr txBox="1">
            <a:spLocks/>
          </p:cNvSpPr>
          <p:nvPr/>
        </p:nvSpPr>
        <p:spPr>
          <a:xfrm>
            <a:off x="2987824" y="3623952"/>
            <a:ext cx="6696744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k-SK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sz="2700" dirty="0"/>
              <a:t> </a:t>
            </a:r>
            <a:br>
              <a:rPr lang="sk-SK" sz="2700" dirty="0"/>
            </a:br>
            <a:endParaRPr lang="sk-SK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PLUS Academia">
            <a:extLst>
              <a:ext uri="{FF2B5EF4-FFF2-40B4-BE49-F238E27FC236}">
                <a16:creationId xmlns:a16="http://schemas.microsoft.com/office/drawing/2014/main" id="{EEC5CBB2-86CD-3578-25DF-BD3BA1E6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101"/>
            <a:ext cx="858641" cy="6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662B465D-68C5-7A66-CFF7-D85F928E272F}"/>
              </a:ext>
            </a:extLst>
          </p:cNvPr>
          <p:cNvSpPr txBox="1"/>
          <p:nvPr/>
        </p:nvSpPr>
        <p:spPr>
          <a:xfrm>
            <a:off x="566440" y="947777"/>
            <a:ext cx="6885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k-SK" sz="3200" b="1" u="sng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WHY</a:t>
            </a:r>
            <a:r>
              <a:rPr lang="sk-SK" sz="32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 DO WE NEED RESILIENCE?</a:t>
            </a:r>
          </a:p>
        </p:txBody>
      </p:sp>
      <p:pic>
        <p:nvPicPr>
          <p:cNvPr id="4" name="Obrázok 3" descr="PPP.jpg">
            <a:extLst>
              <a:ext uri="{FF2B5EF4-FFF2-40B4-BE49-F238E27FC236}">
                <a16:creationId xmlns:a16="http://schemas.microsoft.com/office/drawing/2014/main" id="{C8892C34-7622-EBC0-B5B1-C69C50273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67" y="1662004"/>
            <a:ext cx="3409130" cy="2272753"/>
          </a:xfrm>
          <a:prstGeom prst="rect">
            <a:avLst/>
          </a:prstGeom>
        </p:spPr>
      </p:pic>
      <p:pic>
        <p:nvPicPr>
          <p:cNvPr id="11" name="Obrázok 10" descr="PPPP.jpg">
            <a:extLst>
              <a:ext uri="{FF2B5EF4-FFF2-40B4-BE49-F238E27FC236}">
                <a16:creationId xmlns:a16="http://schemas.microsoft.com/office/drawing/2014/main" id="{18F1C994-52DD-6A27-89FB-1945AF1C5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696" y="1662003"/>
            <a:ext cx="3409130" cy="2272753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F9419BC6-1AB5-B526-A27E-2408C27AB9FD}"/>
              </a:ext>
            </a:extLst>
          </p:cNvPr>
          <p:cNvSpPr txBox="1"/>
          <p:nvPr/>
        </p:nvSpPr>
        <p:spPr>
          <a:xfrm>
            <a:off x="566440" y="4074235"/>
            <a:ext cx="76328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20% people suffer from mental disorders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2030 – mental disorders – the main cause of disease in developed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250 million people in the world – burnout ( from 2022 official diagnosis)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Antidepressant consumption has increased 10-fold over the last 25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Every 3rd marriage is divorced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The number of civilization diseases, cancer is increasing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Impact – stress, uncertainty, conflicts, lower motivation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124460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696744" cy="1398017"/>
          </a:xfrm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k-SK" dirty="0"/>
            </a:b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2487222"/>
            <a:ext cx="8568952" cy="3174026"/>
          </a:xfrm>
        </p:spPr>
        <p:txBody>
          <a:bodyPr>
            <a:normAutofit/>
          </a:bodyPr>
          <a:lstStyle/>
          <a:p>
            <a:endParaRPr lang="sk-SK" sz="2400" b="1" dirty="0">
              <a:solidFill>
                <a:srgbClr val="FF0000"/>
              </a:solidFill>
              <a:sym typeface="Wingdings"/>
            </a:endParaRPr>
          </a:p>
          <a:p>
            <a:endParaRPr lang="sk-SK" sz="4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sk-SK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1AED5DD-E108-4C09-A43E-241887E15B94}"/>
              </a:ext>
            </a:extLst>
          </p:cNvPr>
          <p:cNvSpPr txBox="1">
            <a:spLocks/>
          </p:cNvSpPr>
          <p:nvPr/>
        </p:nvSpPr>
        <p:spPr>
          <a:xfrm>
            <a:off x="827584" y="1700808"/>
            <a:ext cx="792088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680431-1C16-4482-8F1F-302A034F0A73}"/>
              </a:ext>
            </a:extLst>
          </p:cNvPr>
          <p:cNvSpPr txBox="1">
            <a:spLocks/>
          </p:cNvSpPr>
          <p:nvPr/>
        </p:nvSpPr>
        <p:spPr>
          <a:xfrm>
            <a:off x="2987824" y="3623952"/>
            <a:ext cx="6696744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k-SK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sz="2700" dirty="0"/>
              <a:t> </a:t>
            </a:r>
            <a:br>
              <a:rPr lang="sk-SK" sz="2700" dirty="0"/>
            </a:br>
            <a:endParaRPr lang="sk-SK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PLUS Academia">
            <a:extLst>
              <a:ext uri="{FF2B5EF4-FFF2-40B4-BE49-F238E27FC236}">
                <a16:creationId xmlns:a16="http://schemas.microsoft.com/office/drawing/2014/main" id="{EEC5CBB2-86CD-3578-25DF-BD3BA1E6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101"/>
            <a:ext cx="858641" cy="6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662B465D-68C5-7A66-CFF7-D85F928E272F}"/>
              </a:ext>
            </a:extLst>
          </p:cNvPr>
          <p:cNvSpPr txBox="1"/>
          <p:nvPr/>
        </p:nvSpPr>
        <p:spPr>
          <a:xfrm>
            <a:off x="566440" y="947777"/>
            <a:ext cx="6885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k-SK" sz="3200" b="1" u="sng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WHY</a:t>
            </a:r>
            <a:r>
              <a:rPr lang="sk-SK" sz="32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 DO WE NEED RESILIENCE?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CE7A0E96-D6A6-E73C-0E01-115D9B152166}"/>
              </a:ext>
            </a:extLst>
          </p:cNvPr>
          <p:cNvSpPr txBox="1"/>
          <p:nvPr/>
        </p:nvSpPr>
        <p:spPr>
          <a:xfrm>
            <a:off x="567172" y="1539796"/>
            <a:ext cx="580502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000" b="1" dirty="0">
                <a:solidFill>
                  <a:srgbClr val="D46112"/>
                </a:solidFill>
                <a:latin typeface="Calibri" charset="0"/>
                <a:ea typeface="Calibri" charset="0"/>
                <a:cs typeface="Calibri" charset="0"/>
              </a:rPr>
              <a:t>We have not mastered the INTERNAL CONDITIO</a:t>
            </a:r>
            <a:r>
              <a:rPr lang="sk-SK" sz="2000" b="1" dirty="0">
                <a:solidFill>
                  <a:srgbClr val="D46112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GB" sz="2000" b="1" dirty="0">
                <a:solidFill>
                  <a:srgbClr val="D46112"/>
                </a:solidFill>
                <a:latin typeface="Calibri" charset="0"/>
                <a:ea typeface="Calibri" charset="0"/>
                <a:cs typeface="Calibri" charset="0"/>
              </a:rPr>
              <a:t>S - OURSELVES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Our emotions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Our mind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Our body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Our identity</a:t>
            </a:r>
          </a:p>
          <a:p>
            <a:pPr marL="342900" indent="-342900" algn="l">
              <a:buFont typeface="+mj-lt"/>
              <a:buAutoNum type="arabicPeriod"/>
            </a:pPr>
            <a:endParaRPr lang="sk-SK" sz="1800" b="1" dirty="0">
              <a:solidFill>
                <a:srgbClr val="D46112"/>
              </a:solidFill>
              <a:latin typeface="+mn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sk-SK" sz="2000" b="1" dirty="0">
                <a:solidFill>
                  <a:srgbClr val="D46112"/>
                </a:solidFill>
              </a:rPr>
              <a:t>TO </a:t>
            </a:r>
            <a:r>
              <a:rPr lang="sk-SK" sz="2000" b="1" dirty="0">
                <a:solidFill>
                  <a:srgbClr val="D46112"/>
                </a:solidFill>
                <a:latin typeface="+mn-lt"/>
              </a:rPr>
              <a:t>HANDLE CRISIS SITUATIONS AND STRESS BETTER</a:t>
            </a:r>
          </a:p>
          <a:p>
            <a:pPr marL="514350" indent="-514350" algn="l">
              <a:buFont typeface="+mj-lt"/>
              <a:buAutoNum type="arabicPeriod"/>
            </a:pPr>
            <a:endParaRPr lang="sk-SK" sz="2000" b="1" dirty="0">
              <a:solidFill>
                <a:srgbClr val="D46112"/>
              </a:solidFill>
              <a:latin typeface="+mn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sk-SK" sz="2000" b="1" dirty="0">
                <a:solidFill>
                  <a:srgbClr val="D46112"/>
                </a:solidFill>
                <a:latin typeface="+mn-lt"/>
              </a:rPr>
              <a:t>TO INCREASE QUALITY OF LIFE AND HEALTH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sk-SK" sz="1800" dirty="0">
              <a:latin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r>
              <a:rPr lang="en-GB" sz="2800" b="1" dirty="0">
                <a:solidFill>
                  <a:srgbClr val="D46112"/>
                </a:solidFill>
                <a:latin typeface="Calibri" charset="0"/>
                <a:cs typeface="Calibri" charset="0"/>
              </a:rPr>
              <a:t>That´s why we need RESILIENCE</a:t>
            </a:r>
            <a:r>
              <a:rPr lang="en-GB" sz="3200" b="1" dirty="0">
                <a:solidFill>
                  <a:srgbClr val="D46112"/>
                </a:solidFill>
                <a:latin typeface="Calibri" charset="0"/>
                <a:cs typeface="Calibri" charset="0"/>
              </a:rPr>
              <a:t>!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CA0905D8-F027-4D75-6610-8383B5C0F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524" y="3472773"/>
            <a:ext cx="3275591" cy="251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6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696744" cy="1398017"/>
          </a:xfrm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k-SK" dirty="0"/>
            </a:b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2487222"/>
            <a:ext cx="8568952" cy="3174026"/>
          </a:xfrm>
        </p:spPr>
        <p:txBody>
          <a:bodyPr>
            <a:normAutofit/>
          </a:bodyPr>
          <a:lstStyle/>
          <a:p>
            <a:endParaRPr lang="sk-SK" sz="2400" b="1" dirty="0">
              <a:solidFill>
                <a:srgbClr val="FF0000"/>
              </a:solidFill>
              <a:sym typeface="Wingdings"/>
            </a:endParaRPr>
          </a:p>
          <a:p>
            <a:endParaRPr lang="sk-SK" sz="4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sk-SK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1AED5DD-E108-4C09-A43E-241887E15B94}"/>
              </a:ext>
            </a:extLst>
          </p:cNvPr>
          <p:cNvSpPr txBox="1">
            <a:spLocks/>
          </p:cNvSpPr>
          <p:nvPr/>
        </p:nvSpPr>
        <p:spPr>
          <a:xfrm>
            <a:off x="827584" y="1700808"/>
            <a:ext cx="792088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680431-1C16-4482-8F1F-302A034F0A73}"/>
              </a:ext>
            </a:extLst>
          </p:cNvPr>
          <p:cNvSpPr txBox="1">
            <a:spLocks/>
          </p:cNvSpPr>
          <p:nvPr/>
        </p:nvSpPr>
        <p:spPr>
          <a:xfrm>
            <a:off x="2987824" y="3623952"/>
            <a:ext cx="6696744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k-SK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sz="2700" dirty="0"/>
              <a:t> </a:t>
            </a:r>
            <a:br>
              <a:rPr lang="sk-SK" sz="2700" dirty="0"/>
            </a:br>
            <a:endParaRPr lang="sk-SK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PLUS Academia">
            <a:extLst>
              <a:ext uri="{FF2B5EF4-FFF2-40B4-BE49-F238E27FC236}">
                <a16:creationId xmlns:a16="http://schemas.microsoft.com/office/drawing/2014/main" id="{EEC5CBB2-86CD-3578-25DF-BD3BA1E6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101"/>
            <a:ext cx="858641" cy="6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662B465D-68C5-7A66-CFF7-D85F928E272F}"/>
              </a:ext>
            </a:extLst>
          </p:cNvPr>
          <p:cNvSpPr txBox="1"/>
          <p:nvPr/>
        </p:nvSpPr>
        <p:spPr>
          <a:xfrm>
            <a:off x="566440" y="947777"/>
            <a:ext cx="6885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2. </a:t>
            </a:r>
            <a:r>
              <a:rPr lang="sk-SK" sz="3200" b="1" u="sng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WHAT</a:t>
            </a:r>
            <a:r>
              <a:rPr lang="sk-SK" sz="32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 IS RESILIENCE?</a:t>
            </a:r>
          </a:p>
        </p:txBody>
      </p:sp>
    </p:spTree>
    <p:extLst>
      <p:ext uri="{BB962C8B-B14F-4D97-AF65-F5344CB8AC3E}">
        <p14:creationId xmlns:p14="http://schemas.microsoft.com/office/powerpoint/2010/main" val="119470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696744" cy="1398017"/>
          </a:xfrm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k-SK" dirty="0"/>
            </a:b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2487222"/>
            <a:ext cx="8568952" cy="3174026"/>
          </a:xfrm>
        </p:spPr>
        <p:txBody>
          <a:bodyPr>
            <a:normAutofit/>
          </a:bodyPr>
          <a:lstStyle/>
          <a:p>
            <a:endParaRPr lang="sk-SK" sz="2400" b="1" dirty="0">
              <a:solidFill>
                <a:srgbClr val="FF0000"/>
              </a:solidFill>
              <a:sym typeface="Wingdings"/>
            </a:endParaRPr>
          </a:p>
          <a:p>
            <a:endParaRPr lang="sk-SK" sz="4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sk-SK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1AED5DD-E108-4C09-A43E-241887E15B94}"/>
              </a:ext>
            </a:extLst>
          </p:cNvPr>
          <p:cNvSpPr txBox="1">
            <a:spLocks/>
          </p:cNvSpPr>
          <p:nvPr/>
        </p:nvSpPr>
        <p:spPr>
          <a:xfrm>
            <a:off x="827584" y="1700808"/>
            <a:ext cx="792088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680431-1C16-4482-8F1F-302A034F0A73}"/>
              </a:ext>
            </a:extLst>
          </p:cNvPr>
          <p:cNvSpPr txBox="1">
            <a:spLocks/>
          </p:cNvSpPr>
          <p:nvPr/>
        </p:nvSpPr>
        <p:spPr>
          <a:xfrm>
            <a:off x="2987824" y="3623952"/>
            <a:ext cx="6696744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k-SK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sz="2700" dirty="0"/>
              <a:t> </a:t>
            </a:r>
            <a:br>
              <a:rPr lang="sk-SK" sz="2700" dirty="0"/>
            </a:br>
            <a:endParaRPr lang="sk-SK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PLUS Academia">
            <a:extLst>
              <a:ext uri="{FF2B5EF4-FFF2-40B4-BE49-F238E27FC236}">
                <a16:creationId xmlns:a16="http://schemas.microsoft.com/office/drawing/2014/main" id="{EEC5CBB2-86CD-3578-25DF-BD3BA1E6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101"/>
            <a:ext cx="858641" cy="6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662B465D-68C5-7A66-CFF7-D85F928E272F}"/>
              </a:ext>
            </a:extLst>
          </p:cNvPr>
          <p:cNvSpPr txBox="1"/>
          <p:nvPr/>
        </p:nvSpPr>
        <p:spPr>
          <a:xfrm>
            <a:off x="566440" y="947777"/>
            <a:ext cx="6885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2. </a:t>
            </a:r>
            <a:r>
              <a:rPr lang="sk-SK" sz="3200" b="1" u="sng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WHAT</a:t>
            </a:r>
            <a:r>
              <a:rPr lang="sk-SK" sz="32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 IS RESILIENCE?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CC8619E7-963A-295B-A4D5-2C71C9F698F3}"/>
              </a:ext>
            </a:extLst>
          </p:cNvPr>
          <p:cNvSpPr txBox="1"/>
          <p:nvPr/>
        </p:nvSpPr>
        <p:spPr>
          <a:xfrm>
            <a:off x="755576" y="2282038"/>
            <a:ext cx="756084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sk-SK" sz="2800" b="1" dirty="0"/>
              <a:t>RESILIENCE IS AN ABILITY TO MANAGE STRESS, CHANGES AND CHALLENGING LIFE SITUATIONS BETTER</a:t>
            </a:r>
          </a:p>
          <a:p>
            <a:pPr marL="0" lvl="0" indent="0" algn="ctr">
              <a:buNone/>
            </a:pPr>
            <a:endParaRPr lang="sk-SK" sz="2800" b="1" dirty="0"/>
          </a:p>
          <a:p>
            <a:pPr marL="0" lvl="0" indent="0" algn="ctr">
              <a:buNone/>
            </a:pPr>
            <a:r>
              <a:rPr lang="sk-SK" sz="4000" b="1" dirty="0">
                <a:solidFill>
                  <a:srgbClr val="D46112"/>
                </a:solidFill>
              </a:rPr>
              <a:t>40% IMPACT ON SUCCESS</a:t>
            </a:r>
          </a:p>
        </p:txBody>
      </p:sp>
      <p:grpSp>
        <p:nvGrpSpPr>
          <p:cNvPr id="10" name="Skupina 8">
            <a:extLst>
              <a:ext uri="{FF2B5EF4-FFF2-40B4-BE49-F238E27FC236}">
                <a16:creationId xmlns:a16="http://schemas.microsoft.com/office/drawing/2014/main" id="{DB8CCAB9-34A8-7F22-4D48-E34229AF3F5F}"/>
              </a:ext>
            </a:extLst>
          </p:cNvPr>
          <p:cNvGrpSpPr>
            <a:grpSpLocks/>
          </p:cNvGrpSpPr>
          <p:nvPr/>
        </p:nvGrpSpPr>
        <p:grpSpPr bwMode="auto">
          <a:xfrm>
            <a:off x="2404099" y="4536098"/>
            <a:ext cx="4373709" cy="1652446"/>
            <a:chOff x="853832" y="2132856"/>
            <a:chExt cx="7416824" cy="3076690"/>
          </a:xfrm>
        </p:grpSpPr>
        <p:pic>
          <p:nvPicPr>
            <p:cNvPr id="11" name="Obrázok 6">
              <a:extLst>
                <a:ext uri="{FF2B5EF4-FFF2-40B4-BE49-F238E27FC236}">
                  <a16:creationId xmlns:a16="http://schemas.microsoft.com/office/drawing/2014/main" id="{EF391B25-9AAF-A7F2-45B6-A555B4A20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32" y="2283466"/>
              <a:ext cx="2926080" cy="2926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Obrázok 7">
              <a:extLst>
                <a:ext uri="{FF2B5EF4-FFF2-40B4-BE49-F238E27FC236}">
                  <a16:creationId xmlns:a16="http://schemas.microsoft.com/office/drawing/2014/main" id="{2C795053-E9BD-455C-6CCB-EE55A0505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132856"/>
              <a:ext cx="4490744" cy="297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433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696744" cy="1398017"/>
          </a:xfrm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k-SK" dirty="0"/>
            </a:b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2487222"/>
            <a:ext cx="8568952" cy="3174026"/>
          </a:xfrm>
        </p:spPr>
        <p:txBody>
          <a:bodyPr>
            <a:normAutofit/>
          </a:bodyPr>
          <a:lstStyle/>
          <a:p>
            <a:endParaRPr lang="sk-SK" sz="2400" b="1" dirty="0">
              <a:solidFill>
                <a:srgbClr val="FF0000"/>
              </a:solidFill>
              <a:sym typeface="Wingdings"/>
            </a:endParaRPr>
          </a:p>
          <a:p>
            <a:endParaRPr lang="sk-SK" sz="4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sk-SK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1AED5DD-E108-4C09-A43E-241887E15B94}"/>
              </a:ext>
            </a:extLst>
          </p:cNvPr>
          <p:cNvSpPr txBox="1">
            <a:spLocks/>
          </p:cNvSpPr>
          <p:nvPr/>
        </p:nvSpPr>
        <p:spPr>
          <a:xfrm>
            <a:off x="827584" y="1700808"/>
            <a:ext cx="792088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680431-1C16-4482-8F1F-302A034F0A73}"/>
              </a:ext>
            </a:extLst>
          </p:cNvPr>
          <p:cNvSpPr txBox="1">
            <a:spLocks/>
          </p:cNvSpPr>
          <p:nvPr/>
        </p:nvSpPr>
        <p:spPr>
          <a:xfrm>
            <a:off x="2987824" y="3623952"/>
            <a:ext cx="6696744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k-SK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sz="2700" dirty="0"/>
              <a:t> </a:t>
            </a:r>
            <a:br>
              <a:rPr lang="sk-SK" sz="2700" dirty="0"/>
            </a:br>
            <a:endParaRPr lang="sk-SK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PLUS Academia">
            <a:extLst>
              <a:ext uri="{FF2B5EF4-FFF2-40B4-BE49-F238E27FC236}">
                <a16:creationId xmlns:a16="http://schemas.microsoft.com/office/drawing/2014/main" id="{EEC5CBB2-86CD-3578-25DF-BD3BA1E6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101"/>
            <a:ext cx="858641" cy="6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662B465D-68C5-7A66-CFF7-D85F928E272F}"/>
              </a:ext>
            </a:extLst>
          </p:cNvPr>
          <p:cNvSpPr txBox="1"/>
          <p:nvPr/>
        </p:nvSpPr>
        <p:spPr>
          <a:xfrm>
            <a:off x="566440" y="947777"/>
            <a:ext cx="6885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2. </a:t>
            </a:r>
            <a:r>
              <a:rPr lang="sk-SK" sz="3200" b="1" u="sng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WHAT</a:t>
            </a:r>
            <a:r>
              <a:rPr lang="sk-SK" sz="32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 IS RESILIENCE?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EC307496-D691-9F3F-B76F-65D91F60C10C}"/>
              </a:ext>
            </a:extLst>
          </p:cNvPr>
          <p:cNvSpPr txBox="1"/>
          <p:nvPr/>
        </p:nvSpPr>
        <p:spPr>
          <a:xfrm>
            <a:off x="611560" y="1793493"/>
            <a:ext cx="665259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Research at the University of Pennsylvania + other scientific researches</a:t>
            </a:r>
            <a:r>
              <a:rPr lang="sk-SK" sz="2000" dirty="0">
                <a:latin typeface="Calibri" charset="0"/>
                <a:ea typeface="Calibri" charset="0"/>
                <a:cs typeface="Calibri" charset="0"/>
              </a:rPr>
              <a:t> (1980´s)</a:t>
            </a:r>
          </a:p>
          <a:p>
            <a:endParaRPr lang="sk-SK" sz="20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Dr. Martin E.P.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Seligman 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– Positive psychology</a:t>
            </a:r>
            <a:endParaRPr lang="sk-SK" sz="2000" dirty="0">
              <a:latin typeface="Calibri" charset="0"/>
              <a:ea typeface="Calibri" charset="0"/>
              <a:cs typeface="Calibri" charset="0"/>
            </a:endParaRPr>
          </a:p>
          <a:p>
            <a:endParaRPr lang="en-GB" sz="20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American scientists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Karen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Reivich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and Andrew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Shatté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sk-SK" sz="2000" dirty="0">
                <a:latin typeface="Calibri" charset="0"/>
                <a:ea typeface="Calibri" charset="0"/>
                <a:cs typeface="Calibri" charset="0"/>
              </a:rPr>
              <a:t>– RQ test</a:t>
            </a:r>
          </a:p>
          <a:p>
            <a:pPr>
              <a:lnSpc>
                <a:spcPct val="100000"/>
              </a:lnSpc>
            </a:pPr>
            <a:endParaRPr lang="sk-SK" sz="20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Competence number 1 of a person or a leader of the 21st century (Financial Times, 2001)</a:t>
            </a:r>
            <a:endParaRPr lang="sk-SK" sz="20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endParaRPr lang="en-GB" sz="20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One of the 9 key competences in life-long learning (European Commis</a:t>
            </a:r>
            <a:r>
              <a:rPr lang="sk-SK" sz="2000" dirty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ion)</a:t>
            </a:r>
          </a:p>
        </p:txBody>
      </p:sp>
    </p:spTree>
    <p:extLst>
      <p:ext uri="{BB962C8B-B14F-4D97-AF65-F5344CB8AC3E}">
        <p14:creationId xmlns:p14="http://schemas.microsoft.com/office/powerpoint/2010/main" val="211498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696744" cy="1398017"/>
          </a:xfrm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endParaRPr lang="sk-SK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1787633"/>
            <a:ext cx="8568952" cy="3873615"/>
          </a:xfrm>
        </p:spPr>
        <p:txBody>
          <a:bodyPr>
            <a:normAutofit/>
          </a:bodyPr>
          <a:lstStyle/>
          <a:p>
            <a:endParaRPr lang="sk-SK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1AED5DD-E108-4C09-A43E-241887E15B94}"/>
              </a:ext>
            </a:extLst>
          </p:cNvPr>
          <p:cNvSpPr txBox="1">
            <a:spLocks/>
          </p:cNvSpPr>
          <p:nvPr/>
        </p:nvSpPr>
        <p:spPr>
          <a:xfrm>
            <a:off x="827584" y="1700808"/>
            <a:ext cx="792088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680431-1C16-4482-8F1F-302A034F0A73}"/>
              </a:ext>
            </a:extLst>
          </p:cNvPr>
          <p:cNvSpPr txBox="1">
            <a:spLocks/>
          </p:cNvSpPr>
          <p:nvPr/>
        </p:nvSpPr>
        <p:spPr>
          <a:xfrm>
            <a:off x="2987824" y="3623952"/>
            <a:ext cx="6696744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k-SK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k-SK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sz="2700" dirty="0"/>
              <a:t> </a:t>
            </a:r>
            <a:br>
              <a:rPr lang="sk-SK" sz="2700" dirty="0"/>
            </a:br>
            <a:endParaRPr lang="sk-SK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PLUS Academia">
            <a:extLst>
              <a:ext uri="{FF2B5EF4-FFF2-40B4-BE49-F238E27FC236}">
                <a16:creationId xmlns:a16="http://schemas.microsoft.com/office/drawing/2014/main" id="{EEC5CBB2-86CD-3578-25DF-BD3BA1E6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101"/>
            <a:ext cx="858641" cy="6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662B465D-68C5-7A66-CFF7-D85F928E272F}"/>
              </a:ext>
            </a:extLst>
          </p:cNvPr>
          <p:cNvSpPr txBox="1"/>
          <p:nvPr/>
        </p:nvSpPr>
        <p:spPr>
          <a:xfrm>
            <a:off x="566440" y="947777"/>
            <a:ext cx="6885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4 PILLARS OF RESILIENCE</a:t>
            </a:r>
            <a:endParaRPr lang="sk-SK" sz="3200" b="1" dirty="0">
              <a:solidFill>
                <a:schemeClr val="tx2">
                  <a:lumMod val="60000"/>
                  <a:lumOff val="40000"/>
                </a:schemeClr>
              </a:solidFill>
              <a:sym typeface="Wingdings"/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04071818-085D-CDBD-3EBE-510C87A2B1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5" y="1797995"/>
            <a:ext cx="1782629" cy="2140410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2C1F3D3D-1441-34C8-0AF9-449D90DF50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70" y="1648163"/>
            <a:ext cx="1958903" cy="2326014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C23AC84A-09B1-8DAC-B9CD-66A64123C7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11" y="3684240"/>
            <a:ext cx="2023957" cy="2472932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2A865B47-44CE-967E-E75B-7BF5215E6B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74" y="3601516"/>
            <a:ext cx="1998286" cy="246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6185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19842</TotalTime>
  <Words>573</Words>
  <Application>Microsoft Office PowerPoint</Application>
  <PresentationFormat>Prezentácia na obrazovke (4:3)</PresentationFormat>
  <Paragraphs>125</Paragraphs>
  <Slides>17</Slides>
  <Notes>17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0" baseType="lpstr">
      <vt:lpstr>Arial</vt:lpstr>
      <vt:lpstr>Calibri</vt:lpstr>
      <vt:lpstr>Motív Office</vt:lpstr>
      <vt:lpstr>    </vt:lpstr>
      <vt:lpstr>      </vt:lpstr>
      <vt:lpstr>      </vt:lpstr>
      <vt:lpstr>      </vt:lpstr>
      <vt:lpstr>      </vt:lpstr>
      <vt:lpstr>      </vt:lpstr>
      <vt:lpstr>      </vt:lpstr>
      <vt:lpstr>      </vt:lpstr>
      <vt:lpstr> </vt:lpstr>
      <vt:lpstr>      </vt:lpstr>
      <vt:lpstr>      </vt:lpstr>
      <vt:lpstr>      </vt:lpstr>
      <vt:lpstr>   LIFE IS A MATTER OF ATTITUDE   </vt:lpstr>
      <vt:lpstr>  HAPPINESS, HEALTH AND SUCCESS  ARE NOT MATTER OF COINCIDENCE,  THEY ARE MATTER OF CHOICE    </vt:lpstr>
      <vt:lpstr>      </vt:lpstr>
      <vt:lpstr>      </vt:lpstr>
      <vt:lpstr>   THANK YOU FOR YOUR ATTENTION  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dňové sústredenia pedagógov  v troch regiónoch Slovenska</dc:title>
  <dc:creator>Adriana Plassiard</dc:creator>
  <cp:lastModifiedBy>Daniel Bacik</cp:lastModifiedBy>
  <cp:revision>201</cp:revision>
  <dcterms:created xsi:type="dcterms:W3CDTF">2021-10-22T16:36:13Z</dcterms:created>
  <dcterms:modified xsi:type="dcterms:W3CDTF">2022-09-08T07:23:37Z</dcterms:modified>
</cp:coreProperties>
</file>