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62" r:id="rId6"/>
    <p:sldId id="263" r:id="rId7"/>
    <p:sldId id="299" r:id="rId8"/>
    <p:sldId id="300" r:id="rId9"/>
    <p:sldId id="258" r:id="rId10"/>
    <p:sldId id="259" r:id="rId11"/>
    <p:sldId id="260" r:id="rId12"/>
    <p:sldId id="266" r:id="rId13"/>
    <p:sldId id="257" r:id="rId14"/>
    <p:sldId id="265" r:id="rId15"/>
    <p:sldId id="267" r:id="rId16"/>
    <p:sldId id="269" r:id="rId17"/>
    <p:sldId id="268" r:id="rId18"/>
    <p:sldId id="270" r:id="rId19"/>
    <p:sldId id="261" r:id="rId20"/>
    <p:sldId id="264" r:id="rId21"/>
    <p:sldId id="271" r:id="rId22"/>
    <p:sldId id="272" r:id="rId23"/>
    <p:sldId id="273" r:id="rId24"/>
    <p:sldId id="281" r:id="rId25"/>
    <p:sldId id="280" r:id="rId26"/>
    <p:sldId id="274" r:id="rId27"/>
    <p:sldId id="275" r:id="rId28"/>
    <p:sldId id="294" r:id="rId29"/>
    <p:sldId id="276" r:id="rId30"/>
    <p:sldId id="282" r:id="rId31"/>
    <p:sldId id="283" r:id="rId32"/>
    <p:sldId id="285" r:id="rId33"/>
    <p:sldId id="295" r:id="rId34"/>
    <p:sldId id="298" r:id="rId35"/>
    <p:sldId id="287" r:id="rId36"/>
    <p:sldId id="286" r:id="rId37"/>
    <p:sldId id="288" r:id="rId38"/>
    <p:sldId id="289" r:id="rId39"/>
    <p:sldId id="278" r:id="rId40"/>
    <p:sldId id="296" r:id="rId41"/>
    <p:sldId id="297" r:id="rId42"/>
    <p:sldId id="293" r:id="rId43"/>
    <p:sldId id="291" r:id="rId44"/>
    <p:sldId id="292"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větlý sty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rdanova\AppData\Local\Microsoft\Windows\INetCache\Content.Outlook\84F2BD66\S&#780;ablona%20jazykove&#769;%20s&#780;koly%20(souhrn).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List1!$A$3:$A$23</cx:f>
        <cx:lvl ptCount="21">
          <cx:pt idx="0">Public courses</cx:pt>
          <cx:pt idx="1">Private lessons/individual</cx:pt>
          <cx:pt idx="2">Corporate courses</cx:pt>
          <cx:pt idx="3">Courses for children</cx:pt>
          <cx:pt idx="4">International exams/certificates</cx:pt>
          <cx:pt idx="5">Online learning</cx:pt>
          <cx:pt idx="6">Tailor-made / flexible courses</cx:pt>
          <cx:pt idx="7">Translation/interpreting</cx:pt>
          <cx:pt idx="8">Graduation courses</cx:pt>
          <cx:pt idx="9">Summer courses</cx:pt>
          <cx:pt idx="10">Camps/camping</cx:pt>
          <cx:pt idx="11">Language audit</cx:pt>
          <cx:pt idx="12">Post-secondary courses</cx:pt>
          <cx:pt idx="13">Post-secondary courses</cx:pt>
          <cx:pt idx="14">Courses for teachers</cx:pt>
          <cx:pt idx="15">Courses for seniors</cx:pt>
          <cx:pt idx="16">Experiential courses (teambuilding)</cx:pt>
          <cx:pt idx="17">Hiking courses (sea/mountains)</cx:pt>
          <cx:pt idx="18">Discussion clubs</cx:pt>
          <cx:pt idx="19">Courses for mothers</cx:pt>
          <cx:pt idx="20">Courses for the unemployed</cx:pt>
        </cx:lvl>
      </cx:strDim>
      <cx:numDim type="val">
        <cx:f>List1!$B$3:$B$23</cx:f>
        <cx:lvl ptCount="21" formatCode="0%">
          <cx:pt idx="0">0.96250000000000002</cx:pt>
          <cx:pt idx="1">0.83750000000000002</cx:pt>
          <cx:pt idx="2">0.82499999999999996</cx:pt>
          <cx:pt idx="3">0.78749999999999998</cx:pt>
          <cx:pt idx="4">0.63749999999999996</cx:pt>
          <cx:pt idx="5">0.625</cx:pt>
          <cx:pt idx="6">0.47499999999999998</cx:pt>
          <cx:pt idx="7">0.46250000000000002</cx:pt>
          <cx:pt idx="8">0.42499999999999999</cx:pt>
          <cx:pt idx="9">0.33750000000000002</cx:pt>
          <cx:pt idx="10">0.3125</cx:pt>
          <cx:pt idx="11">0.29999999999999999</cx:pt>
          <cx:pt idx="12">0.28749999999999998</cx:pt>
          <cx:pt idx="13">0.22500000000000001</cx:pt>
          <cx:pt idx="14">0.14999999999999999</cx:pt>
          <cx:pt idx="15">0.13750000000000001</cx:pt>
          <cx:pt idx="16">0.1125</cx:pt>
          <cx:pt idx="17">0.1125</cx:pt>
          <cx:pt idx="18">0.087499999999999994</cx:pt>
          <cx:pt idx="19">0.025000000000000001</cx:pt>
          <cx:pt idx="20">0.012500000000000001</cx:pt>
        </cx:lvl>
      </cx:numDim>
    </cx:data>
  </cx:chartData>
  <cx:chart>
    <cx:title pos="t" align="ctr" overlay="0">
      <cx:tx>
        <cx:txData>
          <cx:v>Offer of language schools</cx:v>
        </cx:txData>
      </cx:tx>
      <cx:txPr>
        <a:bodyPr spcFirstLastPara="1" vertOverflow="ellipsis" horzOverflow="overflow" wrap="square" lIns="0" tIns="0" rIns="0" bIns="0" anchor="ctr" anchorCtr="1"/>
        <a:lstStyle/>
        <a:p>
          <a:pPr algn="ctr" rtl="0">
            <a:defRPr/>
          </a:pPr>
          <a:r>
            <a:rPr lang="cs-CZ" sz="1400" b="0" i="0" u="none" strike="noStrike" baseline="0">
              <a:solidFill>
                <a:sysClr val="windowText" lastClr="000000">
                  <a:lumMod val="65000"/>
                  <a:lumOff val="35000"/>
                </a:sysClr>
              </a:solidFill>
              <a:latin typeface="Calibri" panose="020F0502020204030204"/>
            </a:rPr>
            <a:t>Offer of language schools</a:t>
          </a:r>
        </a:p>
      </cx:txPr>
    </cx:title>
    <cx:plotArea>
      <cx:plotAreaRegion>
        <cx:series layoutId="clusteredColumn" uniqueId="{C316D16B-0D85-4B8C-A8C7-BF3AF16057C7}">
          <cx:tx>
            <cx:txData>
              <cx:f>List1!$B$2</cx:f>
              <cx:v>Ano</cx:v>
            </cx:txData>
          </cx:tx>
          <cx:dataLabels/>
          <cx:dataId val="0"/>
          <cx:layoutPr>
            <cx:aggregation/>
          </cx:layoutPr>
          <cx:axisId val="1"/>
        </cx:series>
        <cx:series layoutId="paretoLine" ownerIdx="0" uniqueId="{9BFB08F6-A339-4865-B6D4-1E1A11291E01}">
          <cx:axisId val="2"/>
        </cx:series>
      </cx:plotAreaRegion>
      <cx:axis id="0">
        <cx:catScaling gapWidth="0"/>
        <cx:tickLabels/>
      </cx:axis>
      <cx:axis id="1">
        <cx:valScaling/>
        <cx:majorGridlines/>
        <cx:tickLabels/>
      </cx:axis>
      <cx:axis id="2">
        <cx:valScaling max="1" min="0"/>
        <cx:units unit="percentage"/>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C077E-3E28-463A-BE84-2B0CD602A5E9}" type="datetimeFigureOut">
              <a:rPr lang="cs-CZ" smtClean="0"/>
              <a:t>12.09.2022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F43B7-9B72-4D52-87E6-B2D821F5B773}" type="slidenum">
              <a:rPr lang="cs-CZ" smtClean="0"/>
              <a:t>‹#›</a:t>
            </a:fld>
            <a:endParaRPr lang="cs-CZ"/>
          </a:p>
        </p:txBody>
      </p:sp>
    </p:spTree>
    <p:extLst>
      <p:ext uri="{BB962C8B-B14F-4D97-AF65-F5344CB8AC3E}">
        <p14:creationId xmlns:p14="http://schemas.microsoft.com/office/powerpoint/2010/main" val="232611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F39C628-0639-4945-A234-BBF8AF26D06F}" type="slidenum">
              <a:rPr lang="cs-CZ" smtClean="0"/>
              <a:t>4</a:t>
            </a:fld>
            <a:endParaRPr lang="cs-CZ"/>
          </a:p>
        </p:txBody>
      </p:sp>
    </p:spTree>
    <p:extLst>
      <p:ext uri="{BB962C8B-B14F-4D97-AF65-F5344CB8AC3E}">
        <p14:creationId xmlns:p14="http://schemas.microsoft.com/office/powerpoint/2010/main" val="252120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F39C628-0639-4945-A234-BBF8AF26D06F}" type="slidenum">
              <a:rPr lang="cs-CZ" smtClean="0"/>
              <a:t>5</a:t>
            </a:fld>
            <a:endParaRPr lang="cs-CZ"/>
          </a:p>
        </p:txBody>
      </p:sp>
    </p:spTree>
    <p:extLst>
      <p:ext uri="{BB962C8B-B14F-4D97-AF65-F5344CB8AC3E}">
        <p14:creationId xmlns:p14="http://schemas.microsoft.com/office/powerpoint/2010/main" val="188758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AE406E-A13F-42D2-AAE0-844AE141029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83ABC68-E45A-4387-87F4-874BF798D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520B3E2-545D-4D21-A887-BA2CABBB670A}"/>
              </a:ext>
            </a:extLst>
          </p:cNvPr>
          <p:cNvSpPr>
            <a:spLocks noGrp="1"/>
          </p:cNvSpPr>
          <p:nvPr>
            <p:ph type="dt" sz="half" idx="10"/>
          </p:nvPr>
        </p:nvSpPr>
        <p:spPr/>
        <p:txBody>
          <a:bodyPr/>
          <a:lstStyle/>
          <a:p>
            <a:fld id="{AA2CB361-C060-4261-AC7B-8305FBE76A9B}" type="datetimeFigureOut">
              <a:rPr lang="cs-CZ" smtClean="0"/>
              <a:t>12.09.2022</a:t>
            </a:fld>
            <a:endParaRPr lang="cs-CZ"/>
          </a:p>
        </p:txBody>
      </p:sp>
      <p:sp>
        <p:nvSpPr>
          <p:cNvPr id="5" name="Zástupný symbol pro zápatí 4">
            <a:extLst>
              <a:ext uri="{FF2B5EF4-FFF2-40B4-BE49-F238E27FC236}">
                <a16:creationId xmlns:a16="http://schemas.microsoft.com/office/drawing/2014/main" id="{E12BA086-C58F-4E78-935B-F7D3C0A4E90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29DA66-B394-4476-9507-78C6489572E0}"/>
              </a:ext>
            </a:extLst>
          </p:cNvPr>
          <p:cNvSpPr>
            <a:spLocks noGrp="1"/>
          </p:cNvSpPr>
          <p:nvPr>
            <p:ph type="sldNum" sz="quarter" idx="12"/>
          </p:nvPr>
        </p:nvSpPr>
        <p:spPr/>
        <p:txBody>
          <a:bodyPr/>
          <a:lstStyle/>
          <a:p>
            <a:fld id="{D2AEED20-34AC-409B-8A20-252915D8A215}" type="slidenum">
              <a:rPr lang="cs-CZ" smtClean="0"/>
              <a:t>‹#›</a:t>
            </a:fld>
            <a:endParaRPr lang="cs-CZ"/>
          </a:p>
        </p:txBody>
      </p:sp>
    </p:spTree>
    <p:extLst>
      <p:ext uri="{BB962C8B-B14F-4D97-AF65-F5344CB8AC3E}">
        <p14:creationId xmlns:p14="http://schemas.microsoft.com/office/powerpoint/2010/main" val="287413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C7AA95-8DAB-463F-88E5-6ECDC7B36A0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F9D726F-3D0F-4601-9EDC-26976FE4A30E}"/>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0BADD20-7468-4E9B-83E4-2D24883BC198}"/>
              </a:ext>
            </a:extLst>
          </p:cNvPr>
          <p:cNvSpPr>
            <a:spLocks noGrp="1"/>
          </p:cNvSpPr>
          <p:nvPr>
            <p:ph type="dt" sz="half" idx="10"/>
          </p:nvPr>
        </p:nvSpPr>
        <p:spPr/>
        <p:txBody>
          <a:bodyPr/>
          <a:lstStyle/>
          <a:p>
            <a:fld id="{AA2CB361-C060-4261-AC7B-8305FBE76A9B}" type="datetimeFigureOut">
              <a:rPr lang="cs-CZ" smtClean="0"/>
              <a:t>12.09.2022</a:t>
            </a:fld>
            <a:endParaRPr lang="cs-CZ"/>
          </a:p>
        </p:txBody>
      </p:sp>
      <p:sp>
        <p:nvSpPr>
          <p:cNvPr id="5" name="Zástupný symbol pro zápatí 4">
            <a:extLst>
              <a:ext uri="{FF2B5EF4-FFF2-40B4-BE49-F238E27FC236}">
                <a16:creationId xmlns:a16="http://schemas.microsoft.com/office/drawing/2014/main" id="{1B96C180-BF8F-4E51-ADFD-3A5D808FC5A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7B96773-8941-4197-81E1-61547C91CE00}"/>
              </a:ext>
            </a:extLst>
          </p:cNvPr>
          <p:cNvSpPr>
            <a:spLocks noGrp="1"/>
          </p:cNvSpPr>
          <p:nvPr>
            <p:ph type="sldNum" sz="quarter" idx="12"/>
          </p:nvPr>
        </p:nvSpPr>
        <p:spPr/>
        <p:txBody>
          <a:bodyPr/>
          <a:lstStyle/>
          <a:p>
            <a:fld id="{D2AEED20-34AC-409B-8A20-252915D8A215}" type="slidenum">
              <a:rPr lang="cs-CZ" smtClean="0"/>
              <a:t>‹#›</a:t>
            </a:fld>
            <a:endParaRPr lang="cs-CZ"/>
          </a:p>
        </p:txBody>
      </p:sp>
    </p:spTree>
    <p:extLst>
      <p:ext uri="{BB962C8B-B14F-4D97-AF65-F5344CB8AC3E}">
        <p14:creationId xmlns:p14="http://schemas.microsoft.com/office/powerpoint/2010/main" val="394233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0FD2703-EE8E-443E-9C51-26621BAAD5C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A3C24A2-382A-490C-B0DA-CD648265B1F9}"/>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454942-34D0-4C9E-BEE1-ED8B6C6F7E9D}"/>
              </a:ext>
            </a:extLst>
          </p:cNvPr>
          <p:cNvSpPr>
            <a:spLocks noGrp="1"/>
          </p:cNvSpPr>
          <p:nvPr>
            <p:ph type="dt" sz="half" idx="10"/>
          </p:nvPr>
        </p:nvSpPr>
        <p:spPr/>
        <p:txBody>
          <a:bodyPr/>
          <a:lstStyle/>
          <a:p>
            <a:fld id="{AA2CB361-C060-4261-AC7B-8305FBE76A9B}" type="datetimeFigureOut">
              <a:rPr lang="cs-CZ" smtClean="0"/>
              <a:t>12.09.2022</a:t>
            </a:fld>
            <a:endParaRPr lang="cs-CZ"/>
          </a:p>
        </p:txBody>
      </p:sp>
      <p:sp>
        <p:nvSpPr>
          <p:cNvPr id="5" name="Zástupný symbol pro zápatí 4">
            <a:extLst>
              <a:ext uri="{FF2B5EF4-FFF2-40B4-BE49-F238E27FC236}">
                <a16:creationId xmlns:a16="http://schemas.microsoft.com/office/drawing/2014/main" id="{BC790DE0-83F8-42E3-8B76-246431E84C7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8EC82E8-086B-4C0D-8D92-CBB8572CFB11}"/>
              </a:ext>
            </a:extLst>
          </p:cNvPr>
          <p:cNvSpPr>
            <a:spLocks noGrp="1"/>
          </p:cNvSpPr>
          <p:nvPr>
            <p:ph type="sldNum" sz="quarter" idx="12"/>
          </p:nvPr>
        </p:nvSpPr>
        <p:spPr/>
        <p:txBody>
          <a:bodyPr/>
          <a:lstStyle/>
          <a:p>
            <a:fld id="{D2AEED20-34AC-409B-8A20-252915D8A215}" type="slidenum">
              <a:rPr lang="cs-CZ" smtClean="0"/>
              <a:t>‹#›</a:t>
            </a:fld>
            <a:endParaRPr lang="cs-CZ"/>
          </a:p>
        </p:txBody>
      </p:sp>
    </p:spTree>
    <p:extLst>
      <p:ext uri="{BB962C8B-B14F-4D97-AF65-F5344CB8AC3E}">
        <p14:creationId xmlns:p14="http://schemas.microsoft.com/office/powerpoint/2010/main" val="194891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5355E0-9C1B-4147-9F0C-2C9565EFA60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D562FFC-4742-406D-AB59-BA0A0A49EC55}"/>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A2E6A1C-A5A8-4F45-BEE5-0B9BD54CE372}"/>
              </a:ext>
            </a:extLst>
          </p:cNvPr>
          <p:cNvSpPr>
            <a:spLocks noGrp="1"/>
          </p:cNvSpPr>
          <p:nvPr>
            <p:ph type="dt" sz="half" idx="10"/>
          </p:nvPr>
        </p:nvSpPr>
        <p:spPr/>
        <p:txBody>
          <a:bodyPr/>
          <a:lstStyle/>
          <a:p>
            <a:fld id="{AA2CB361-C060-4261-AC7B-8305FBE76A9B}" type="datetimeFigureOut">
              <a:rPr lang="cs-CZ" smtClean="0"/>
              <a:t>12.09.2022</a:t>
            </a:fld>
            <a:endParaRPr lang="cs-CZ"/>
          </a:p>
        </p:txBody>
      </p:sp>
      <p:sp>
        <p:nvSpPr>
          <p:cNvPr id="5" name="Zástupný symbol pro zápatí 4">
            <a:extLst>
              <a:ext uri="{FF2B5EF4-FFF2-40B4-BE49-F238E27FC236}">
                <a16:creationId xmlns:a16="http://schemas.microsoft.com/office/drawing/2014/main" id="{4DE716C3-9061-4417-8854-8AB99E5893D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D5B7726-2DB4-490C-B3EA-9B7CBDE6EBBE}"/>
              </a:ext>
            </a:extLst>
          </p:cNvPr>
          <p:cNvSpPr>
            <a:spLocks noGrp="1"/>
          </p:cNvSpPr>
          <p:nvPr>
            <p:ph type="sldNum" sz="quarter" idx="12"/>
          </p:nvPr>
        </p:nvSpPr>
        <p:spPr/>
        <p:txBody>
          <a:bodyPr/>
          <a:lstStyle/>
          <a:p>
            <a:fld id="{D2AEED20-34AC-409B-8A20-252915D8A215}" type="slidenum">
              <a:rPr lang="cs-CZ" smtClean="0"/>
              <a:t>‹#›</a:t>
            </a:fld>
            <a:endParaRPr lang="cs-CZ"/>
          </a:p>
        </p:txBody>
      </p:sp>
    </p:spTree>
    <p:extLst>
      <p:ext uri="{BB962C8B-B14F-4D97-AF65-F5344CB8AC3E}">
        <p14:creationId xmlns:p14="http://schemas.microsoft.com/office/powerpoint/2010/main" val="149219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3A01D8-C06A-4D07-99E9-EF416FE5117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C3F8EBD4-BFCC-422E-A420-53A2A91C9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6387C162-ACEA-4B6E-B0AD-E6CD21332CC8}"/>
              </a:ext>
            </a:extLst>
          </p:cNvPr>
          <p:cNvSpPr>
            <a:spLocks noGrp="1"/>
          </p:cNvSpPr>
          <p:nvPr>
            <p:ph type="dt" sz="half" idx="10"/>
          </p:nvPr>
        </p:nvSpPr>
        <p:spPr/>
        <p:txBody>
          <a:bodyPr/>
          <a:lstStyle/>
          <a:p>
            <a:fld id="{AA2CB361-C060-4261-AC7B-8305FBE76A9B}" type="datetimeFigureOut">
              <a:rPr lang="cs-CZ" smtClean="0"/>
              <a:t>12.09.2022</a:t>
            </a:fld>
            <a:endParaRPr lang="cs-CZ"/>
          </a:p>
        </p:txBody>
      </p:sp>
      <p:sp>
        <p:nvSpPr>
          <p:cNvPr id="5" name="Zástupný symbol pro zápatí 4">
            <a:extLst>
              <a:ext uri="{FF2B5EF4-FFF2-40B4-BE49-F238E27FC236}">
                <a16:creationId xmlns:a16="http://schemas.microsoft.com/office/drawing/2014/main" id="{E5B01E6B-413D-4A3D-A2C2-A8E0F357389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502D691-ED45-4BC3-BA68-047E3638901A}"/>
              </a:ext>
            </a:extLst>
          </p:cNvPr>
          <p:cNvSpPr>
            <a:spLocks noGrp="1"/>
          </p:cNvSpPr>
          <p:nvPr>
            <p:ph type="sldNum" sz="quarter" idx="12"/>
          </p:nvPr>
        </p:nvSpPr>
        <p:spPr/>
        <p:txBody>
          <a:bodyPr/>
          <a:lstStyle/>
          <a:p>
            <a:fld id="{D2AEED20-34AC-409B-8A20-252915D8A215}" type="slidenum">
              <a:rPr lang="cs-CZ" smtClean="0"/>
              <a:t>‹#›</a:t>
            </a:fld>
            <a:endParaRPr lang="cs-CZ"/>
          </a:p>
        </p:txBody>
      </p:sp>
    </p:spTree>
    <p:extLst>
      <p:ext uri="{BB962C8B-B14F-4D97-AF65-F5344CB8AC3E}">
        <p14:creationId xmlns:p14="http://schemas.microsoft.com/office/powerpoint/2010/main" val="413055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4F90EA-7AF0-4BD1-BCE7-22FED488375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B9753A4-732A-4E96-A46F-25C32D777EA6}"/>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780C7FF0-6154-43FA-95EF-51AA955DE5F0}"/>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7E9A829-4CEB-4D89-A112-66AE5BD6DA39}"/>
              </a:ext>
            </a:extLst>
          </p:cNvPr>
          <p:cNvSpPr>
            <a:spLocks noGrp="1"/>
          </p:cNvSpPr>
          <p:nvPr>
            <p:ph type="dt" sz="half" idx="10"/>
          </p:nvPr>
        </p:nvSpPr>
        <p:spPr/>
        <p:txBody>
          <a:bodyPr/>
          <a:lstStyle/>
          <a:p>
            <a:fld id="{AA2CB361-C060-4261-AC7B-8305FBE76A9B}" type="datetimeFigureOut">
              <a:rPr lang="cs-CZ" smtClean="0"/>
              <a:t>12.09.2022</a:t>
            </a:fld>
            <a:endParaRPr lang="cs-CZ"/>
          </a:p>
        </p:txBody>
      </p:sp>
      <p:sp>
        <p:nvSpPr>
          <p:cNvPr id="6" name="Zástupný symbol pro zápatí 5">
            <a:extLst>
              <a:ext uri="{FF2B5EF4-FFF2-40B4-BE49-F238E27FC236}">
                <a16:creationId xmlns:a16="http://schemas.microsoft.com/office/drawing/2014/main" id="{5404C337-C38E-4BEF-8741-22DCEF6043C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D583E56-1460-497D-BB8F-FC99C9FAB20F}"/>
              </a:ext>
            </a:extLst>
          </p:cNvPr>
          <p:cNvSpPr>
            <a:spLocks noGrp="1"/>
          </p:cNvSpPr>
          <p:nvPr>
            <p:ph type="sldNum" sz="quarter" idx="12"/>
          </p:nvPr>
        </p:nvSpPr>
        <p:spPr/>
        <p:txBody>
          <a:bodyPr/>
          <a:lstStyle/>
          <a:p>
            <a:fld id="{D2AEED20-34AC-409B-8A20-252915D8A215}" type="slidenum">
              <a:rPr lang="cs-CZ" smtClean="0"/>
              <a:t>‹#›</a:t>
            </a:fld>
            <a:endParaRPr lang="cs-CZ"/>
          </a:p>
        </p:txBody>
      </p:sp>
    </p:spTree>
    <p:extLst>
      <p:ext uri="{BB962C8B-B14F-4D97-AF65-F5344CB8AC3E}">
        <p14:creationId xmlns:p14="http://schemas.microsoft.com/office/powerpoint/2010/main" val="76251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F949DE-25B6-4E28-9EE5-85209AB8AB6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E36DE2A9-1590-4862-9BEA-894A4FBD37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DA5CD535-17ED-4623-B54A-D6C58068AA75}"/>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84D96E6D-F3A6-4526-B5C5-003C0FFEE8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950BED53-BC66-46E7-9662-70660CEDA81A}"/>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26FCF52-2DC1-440C-A344-2499B30EF355}"/>
              </a:ext>
            </a:extLst>
          </p:cNvPr>
          <p:cNvSpPr>
            <a:spLocks noGrp="1"/>
          </p:cNvSpPr>
          <p:nvPr>
            <p:ph type="dt" sz="half" idx="10"/>
          </p:nvPr>
        </p:nvSpPr>
        <p:spPr/>
        <p:txBody>
          <a:bodyPr/>
          <a:lstStyle/>
          <a:p>
            <a:fld id="{AA2CB361-C060-4261-AC7B-8305FBE76A9B}" type="datetimeFigureOut">
              <a:rPr lang="cs-CZ" smtClean="0"/>
              <a:t>12.09.2022</a:t>
            </a:fld>
            <a:endParaRPr lang="cs-CZ"/>
          </a:p>
        </p:txBody>
      </p:sp>
      <p:sp>
        <p:nvSpPr>
          <p:cNvPr id="8" name="Zástupný symbol pro zápatí 7">
            <a:extLst>
              <a:ext uri="{FF2B5EF4-FFF2-40B4-BE49-F238E27FC236}">
                <a16:creationId xmlns:a16="http://schemas.microsoft.com/office/drawing/2014/main" id="{2201D947-19C2-484D-92A2-09FDD326E76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ED01059-3688-4AAA-8B23-AC521389672D}"/>
              </a:ext>
            </a:extLst>
          </p:cNvPr>
          <p:cNvSpPr>
            <a:spLocks noGrp="1"/>
          </p:cNvSpPr>
          <p:nvPr>
            <p:ph type="sldNum" sz="quarter" idx="12"/>
          </p:nvPr>
        </p:nvSpPr>
        <p:spPr/>
        <p:txBody>
          <a:bodyPr/>
          <a:lstStyle/>
          <a:p>
            <a:fld id="{D2AEED20-34AC-409B-8A20-252915D8A215}" type="slidenum">
              <a:rPr lang="cs-CZ" smtClean="0"/>
              <a:t>‹#›</a:t>
            </a:fld>
            <a:endParaRPr lang="cs-CZ"/>
          </a:p>
        </p:txBody>
      </p:sp>
    </p:spTree>
    <p:extLst>
      <p:ext uri="{BB962C8B-B14F-4D97-AF65-F5344CB8AC3E}">
        <p14:creationId xmlns:p14="http://schemas.microsoft.com/office/powerpoint/2010/main" val="202891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B4D47B-5B4F-4E8C-84A6-FAC605AECCC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8F4BE5F-A699-468E-8F0A-800232A98DCC}"/>
              </a:ext>
            </a:extLst>
          </p:cNvPr>
          <p:cNvSpPr>
            <a:spLocks noGrp="1"/>
          </p:cNvSpPr>
          <p:nvPr>
            <p:ph type="dt" sz="half" idx="10"/>
          </p:nvPr>
        </p:nvSpPr>
        <p:spPr/>
        <p:txBody>
          <a:bodyPr/>
          <a:lstStyle/>
          <a:p>
            <a:fld id="{AA2CB361-C060-4261-AC7B-8305FBE76A9B}" type="datetimeFigureOut">
              <a:rPr lang="cs-CZ" smtClean="0"/>
              <a:t>12.09.2022</a:t>
            </a:fld>
            <a:endParaRPr lang="cs-CZ"/>
          </a:p>
        </p:txBody>
      </p:sp>
      <p:sp>
        <p:nvSpPr>
          <p:cNvPr id="4" name="Zástupný symbol pro zápatí 3">
            <a:extLst>
              <a:ext uri="{FF2B5EF4-FFF2-40B4-BE49-F238E27FC236}">
                <a16:creationId xmlns:a16="http://schemas.microsoft.com/office/drawing/2014/main" id="{4621843E-1689-47F7-8536-146805457C3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539BD80-1EAF-40D5-8331-83668D4EF9CA}"/>
              </a:ext>
            </a:extLst>
          </p:cNvPr>
          <p:cNvSpPr>
            <a:spLocks noGrp="1"/>
          </p:cNvSpPr>
          <p:nvPr>
            <p:ph type="sldNum" sz="quarter" idx="12"/>
          </p:nvPr>
        </p:nvSpPr>
        <p:spPr/>
        <p:txBody>
          <a:bodyPr/>
          <a:lstStyle/>
          <a:p>
            <a:fld id="{D2AEED20-34AC-409B-8A20-252915D8A215}" type="slidenum">
              <a:rPr lang="cs-CZ" smtClean="0"/>
              <a:t>‹#›</a:t>
            </a:fld>
            <a:endParaRPr lang="cs-CZ"/>
          </a:p>
        </p:txBody>
      </p:sp>
    </p:spTree>
    <p:extLst>
      <p:ext uri="{BB962C8B-B14F-4D97-AF65-F5344CB8AC3E}">
        <p14:creationId xmlns:p14="http://schemas.microsoft.com/office/powerpoint/2010/main" val="34061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B3C06B2-9D97-4586-8390-084BF20D2D3D}"/>
              </a:ext>
            </a:extLst>
          </p:cNvPr>
          <p:cNvSpPr>
            <a:spLocks noGrp="1"/>
          </p:cNvSpPr>
          <p:nvPr>
            <p:ph type="dt" sz="half" idx="10"/>
          </p:nvPr>
        </p:nvSpPr>
        <p:spPr/>
        <p:txBody>
          <a:bodyPr/>
          <a:lstStyle/>
          <a:p>
            <a:fld id="{AA2CB361-C060-4261-AC7B-8305FBE76A9B}" type="datetimeFigureOut">
              <a:rPr lang="cs-CZ" smtClean="0"/>
              <a:t>12.09.2022</a:t>
            </a:fld>
            <a:endParaRPr lang="cs-CZ"/>
          </a:p>
        </p:txBody>
      </p:sp>
      <p:sp>
        <p:nvSpPr>
          <p:cNvPr id="3" name="Zástupný symbol pro zápatí 2">
            <a:extLst>
              <a:ext uri="{FF2B5EF4-FFF2-40B4-BE49-F238E27FC236}">
                <a16:creationId xmlns:a16="http://schemas.microsoft.com/office/drawing/2014/main" id="{8E937EF3-5160-42C4-876A-919AB5FA06C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6FFDA41-076D-4F9C-8F1C-453728467407}"/>
              </a:ext>
            </a:extLst>
          </p:cNvPr>
          <p:cNvSpPr>
            <a:spLocks noGrp="1"/>
          </p:cNvSpPr>
          <p:nvPr>
            <p:ph type="sldNum" sz="quarter" idx="12"/>
          </p:nvPr>
        </p:nvSpPr>
        <p:spPr/>
        <p:txBody>
          <a:bodyPr/>
          <a:lstStyle/>
          <a:p>
            <a:fld id="{D2AEED20-34AC-409B-8A20-252915D8A215}" type="slidenum">
              <a:rPr lang="cs-CZ" smtClean="0"/>
              <a:t>‹#›</a:t>
            </a:fld>
            <a:endParaRPr lang="cs-CZ"/>
          </a:p>
        </p:txBody>
      </p:sp>
    </p:spTree>
    <p:extLst>
      <p:ext uri="{BB962C8B-B14F-4D97-AF65-F5344CB8AC3E}">
        <p14:creationId xmlns:p14="http://schemas.microsoft.com/office/powerpoint/2010/main" val="261732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A210AF-DFDA-4E0A-AC13-22EAD46B88C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32CCA2EF-D52D-431F-BF59-43CBECDF2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D49A8C0A-1FF3-4D73-81AB-81FCF0B08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F6848D59-3526-4D13-A8B9-D9C418E815B8}"/>
              </a:ext>
            </a:extLst>
          </p:cNvPr>
          <p:cNvSpPr>
            <a:spLocks noGrp="1"/>
          </p:cNvSpPr>
          <p:nvPr>
            <p:ph type="dt" sz="half" idx="10"/>
          </p:nvPr>
        </p:nvSpPr>
        <p:spPr/>
        <p:txBody>
          <a:bodyPr/>
          <a:lstStyle/>
          <a:p>
            <a:fld id="{AA2CB361-C060-4261-AC7B-8305FBE76A9B}" type="datetimeFigureOut">
              <a:rPr lang="cs-CZ" smtClean="0"/>
              <a:t>12.09.2022</a:t>
            </a:fld>
            <a:endParaRPr lang="cs-CZ"/>
          </a:p>
        </p:txBody>
      </p:sp>
      <p:sp>
        <p:nvSpPr>
          <p:cNvPr id="6" name="Zástupný symbol pro zápatí 5">
            <a:extLst>
              <a:ext uri="{FF2B5EF4-FFF2-40B4-BE49-F238E27FC236}">
                <a16:creationId xmlns:a16="http://schemas.microsoft.com/office/drawing/2014/main" id="{90520AA9-E074-40F1-965C-E365AB28710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6DEAD2C-57A3-4589-8052-EEADB5075A12}"/>
              </a:ext>
            </a:extLst>
          </p:cNvPr>
          <p:cNvSpPr>
            <a:spLocks noGrp="1"/>
          </p:cNvSpPr>
          <p:nvPr>
            <p:ph type="sldNum" sz="quarter" idx="12"/>
          </p:nvPr>
        </p:nvSpPr>
        <p:spPr/>
        <p:txBody>
          <a:bodyPr/>
          <a:lstStyle/>
          <a:p>
            <a:fld id="{D2AEED20-34AC-409B-8A20-252915D8A215}" type="slidenum">
              <a:rPr lang="cs-CZ" smtClean="0"/>
              <a:t>‹#›</a:t>
            </a:fld>
            <a:endParaRPr lang="cs-CZ"/>
          </a:p>
        </p:txBody>
      </p:sp>
    </p:spTree>
    <p:extLst>
      <p:ext uri="{BB962C8B-B14F-4D97-AF65-F5344CB8AC3E}">
        <p14:creationId xmlns:p14="http://schemas.microsoft.com/office/powerpoint/2010/main" val="309923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0E624D-0AF2-4537-BE5C-5322C707F1D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2CEF0E1-87B1-4FB4-8658-DF065B917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519241F5-9C6B-44CC-A633-033D79061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EF39DA37-27BA-488B-B749-629A603F31E6}"/>
              </a:ext>
            </a:extLst>
          </p:cNvPr>
          <p:cNvSpPr>
            <a:spLocks noGrp="1"/>
          </p:cNvSpPr>
          <p:nvPr>
            <p:ph type="dt" sz="half" idx="10"/>
          </p:nvPr>
        </p:nvSpPr>
        <p:spPr/>
        <p:txBody>
          <a:bodyPr/>
          <a:lstStyle/>
          <a:p>
            <a:fld id="{AA2CB361-C060-4261-AC7B-8305FBE76A9B}" type="datetimeFigureOut">
              <a:rPr lang="cs-CZ" smtClean="0"/>
              <a:t>12.09.2022</a:t>
            </a:fld>
            <a:endParaRPr lang="cs-CZ"/>
          </a:p>
        </p:txBody>
      </p:sp>
      <p:sp>
        <p:nvSpPr>
          <p:cNvPr id="6" name="Zástupný symbol pro zápatí 5">
            <a:extLst>
              <a:ext uri="{FF2B5EF4-FFF2-40B4-BE49-F238E27FC236}">
                <a16:creationId xmlns:a16="http://schemas.microsoft.com/office/drawing/2014/main" id="{D24F06A5-2B79-43EB-88A5-2A576EF1FB4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DDE5BA6-4793-479F-A7E2-88CC6AA5BD08}"/>
              </a:ext>
            </a:extLst>
          </p:cNvPr>
          <p:cNvSpPr>
            <a:spLocks noGrp="1"/>
          </p:cNvSpPr>
          <p:nvPr>
            <p:ph type="sldNum" sz="quarter" idx="12"/>
          </p:nvPr>
        </p:nvSpPr>
        <p:spPr/>
        <p:txBody>
          <a:bodyPr/>
          <a:lstStyle/>
          <a:p>
            <a:fld id="{D2AEED20-34AC-409B-8A20-252915D8A215}" type="slidenum">
              <a:rPr lang="cs-CZ" smtClean="0"/>
              <a:t>‹#›</a:t>
            </a:fld>
            <a:endParaRPr lang="cs-CZ"/>
          </a:p>
        </p:txBody>
      </p:sp>
    </p:spTree>
    <p:extLst>
      <p:ext uri="{BB962C8B-B14F-4D97-AF65-F5344CB8AC3E}">
        <p14:creationId xmlns:p14="http://schemas.microsoft.com/office/powerpoint/2010/main" val="160502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551A326-B8D5-4AC8-A930-6767B1C450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E1E02A44-E086-499A-A27F-258CA35624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493942F-471A-493F-8BD1-BB64E8F10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CB361-C060-4261-AC7B-8305FBE76A9B}" type="datetimeFigureOut">
              <a:rPr lang="cs-CZ" smtClean="0"/>
              <a:t>12.09.2022</a:t>
            </a:fld>
            <a:endParaRPr lang="cs-CZ"/>
          </a:p>
        </p:txBody>
      </p:sp>
      <p:sp>
        <p:nvSpPr>
          <p:cNvPr id="5" name="Zástupný symbol pro zápatí 4">
            <a:extLst>
              <a:ext uri="{FF2B5EF4-FFF2-40B4-BE49-F238E27FC236}">
                <a16:creationId xmlns:a16="http://schemas.microsoft.com/office/drawing/2014/main" id="{1625B2AF-4F6E-4922-8254-183FB1232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B4C0230-2400-42AB-ABAC-E984E4FA0B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EED20-34AC-409B-8A20-252915D8A215}" type="slidenum">
              <a:rPr lang="cs-CZ" smtClean="0"/>
              <a:t>‹#›</a:t>
            </a:fld>
            <a:endParaRPr lang="cs-CZ"/>
          </a:p>
        </p:txBody>
      </p:sp>
    </p:spTree>
    <p:extLst>
      <p:ext uri="{BB962C8B-B14F-4D97-AF65-F5344CB8AC3E}">
        <p14:creationId xmlns:p14="http://schemas.microsoft.com/office/powerpoint/2010/main" val="968963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394AAE-0B15-41A1-A1E8-0C8AE8CE1C34}"/>
              </a:ext>
            </a:extLst>
          </p:cNvPr>
          <p:cNvSpPr>
            <a:spLocks noGrp="1"/>
          </p:cNvSpPr>
          <p:nvPr>
            <p:ph type="ctrTitle"/>
          </p:nvPr>
        </p:nvSpPr>
        <p:spPr/>
        <p:txBody>
          <a:bodyPr/>
          <a:lstStyle/>
          <a:p>
            <a:r>
              <a:rPr lang="en-US" b="1" dirty="0">
                <a:solidFill>
                  <a:schemeClr val="accent1"/>
                </a:solidFill>
              </a:rPr>
              <a:t>New business model of language schools</a:t>
            </a:r>
          </a:p>
        </p:txBody>
      </p:sp>
      <p:sp>
        <p:nvSpPr>
          <p:cNvPr id="3" name="Podnadpis 2">
            <a:extLst>
              <a:ext uri="{FF2B5EF4-FFF2-40B4-BE49-F238E27FC236}">
                <a16:creationId xmlns:a16="http://schemas.microsoft.com/office/drawing/2014/main" id="{17A45869-1013-4C57-97F9-081F72C5C8A8}"/>
              </a:ext>
            </a:extLst>
          </p:cNvPr>
          <p:cNvSpPr>
            <a:spLocks noGrp="1"/>
          </p:cNvSpPr>
          <p:nvPr>
            <p:ph type="subTitle" idx="1"/>
          </p:nvPr>
        </p:nvSpPr>
        <p:spPr>
          <a:xfrm>
            <a:off x="1524000" y="3984858"/>
            <a:ext cx="9144000" cy="1272941"/>
          </a:xfrm>
        </p:spPr>
        <p:txBody>
          <a:bodyPr>
            <a:normAutofit/>
          </a:bodyPr>
          <a:lstStyle/>
          <a:p>
            <a:r>
              <a:rPr lang="cs-CZ" sz="3200" dirty="0"/>
              <a:t>Prof. Boris Popesko</a:t>
            </a:r>
          </a:p>
          <a:p>
            <a:r>
              <a:rPr lang="cs-CZ" sz="3200" dirty="0"/>
              <a:t>Dr. Karel Slinták</a:t>
            </a:r>
          </a:p>
        </p:txBody>
      </p:sp>
      <p:pic>
        <p:nvPicPr>
          <p:cNvPr id="4" name="Obrázek 3">
            <a:extLst>
              <a:ext uri="{FF2B5EF4-FFF2-40B4-BE49-F238E27FC236}">
                <a16:creationId xmlns:a16="http://schemas.microsoft.com/office/drawing/2014/main" id="{96F90824-01CF-4E36-8B4B-B0A038FE2B16}"/>
              </a:ext>
            </a:extLst>
          </p:cNvPr>
          <p:cNvPicPr/>
          <p:nvPr/>
        </p:nvPicPr>
        <p:blipFill rotWithShape="1">
          <a:blip r:embed="rId2" cstate="print">
            <a:extLst>
              <a:ext uri="{28A0092B-C50C-407E-A947-70E740481C1C}">
                <a14:useLocalDpi xmlns:a14="http://schemas.microsoft.com/office/drawing/2010/main" val="0"/>
              </a:ext>
            </a:extLst>
          </a:blip>
          <a:srcRect l="3933"/>
          <a:stretch/>
        </p:blipFill>
        <p:spPr bwMode="auto">
          <a:xfrm>
            <a:off x="823467" y="5663573"/>
            <a:ext cx="5360670" cy="1145540"/>
          </a:xfrm>
          <a:prstGeom prst="rect">
            <a:avLst/>
          </a:prstGeom>
          <a:ln>
            <a:noFill/>
          </a:ln>
          <a:extLst>
            <a:ext uri="{53640926-AAD7-44D8-BBD7-CCE9431645EC}">
              <a14:shadowObscured xmlns:a14="http://schemas.microsoft.com/office/drawing/2010/main"/>
            </a:ext>
          </a:extLst>
        </p:spPr>
      </p:pic>
      <p:pic>
        <p:nvPicPr>
          <p:cNvPr id="5" name="Obrázek 4">
            <a:extLst>
              <a:ext uri="{FF2B5EF4-FFF2-40B4-BE49-F238E27FC236}">
                <a16:creationId xmlns:a16="http://schemas.microsoft.com/office/drawing/2014/main" id="{AC8281D6-834D-4456-B9F6-54DAE0D04A80}"/>
              </a:ext>
            </a:extLst>
          </p:cNvPr>
          <p:cNvPicPr>
            <a:picLocks noChangeAspect="1"/>
          </p:cNvPicPr>
          <p:nvPr/>
        </p:nvPicPr>
        <p:blipFill>
          <a:blip r:embed="rId3"/>
          <a:stretch>
            <a:fillRect/>
          </a:stretch>
        </p:blipFill>
        <p:spPr>
          <a:xfrm>
            <a:off x="8435769" y="5809006"/>
            <a:ext cx="3390670" cy="854673"/>
          </a:xfrm>
          <a:prstGeom prst="rect">
            <a:avLst/>
          </a:prstGeom>
        </p:spPr>
      </p:pic>
    </p:spTree>
    <p:extLst>
      <p:ext uri="{BB962C8B-B14F-4D97-AF65-F5344CB8AC3E}">
        <p14:creationId xmlns:p14="http://schemas.microsoft.com/office/powerpoint/2010/main" val="368634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763B18-334F-4E1D-934E-040C595F0F02}"/>
              </a:ext>
            </a:extLst>
          </p:cNvPr>
          <p:cNvSpPr>
            <a:spLocks noGrp="1"/>
          </p:cNvSpPr>
          <p:nvPr>
            <p:ph type="title"/>
          </p:nvPr>
        </p:nvSpPr>
        <p:spPr/>
        <p:txBody>
          <a:bodyPr/>
          <a:lstStyle/>
          <a:p>
            <a:pPr algn="ctr"/>
            <a:r>
              <a:rPr lang="cs-CZ" b="1" dirty="0">
                <a:solidFill>
                  <a:schemeClr val="accent1"/>
                </a:solidFill>
              </a:rPr>
              <a:t>Project team</a:t>
            </a:r>
          </a:p>
        </p:txBody>
      </p:sp>
      <p:pic>
        <p:nvPicPr>
          <p:cNvPr id="4" name="Obrázek 3">
            <a:extLst>
              <a:ext uri="{FF2B5EF4-FFF2-40B4-BE49-F238E27FC236}">
                <a16:creationId xmlns:a16="http://schemas.microsoft.com/office/drawing/2014/main" id="{CDB10929-88FE-4F2B-9CD5-8EB495AF7A3D}"/>
              </a:ext>
            </a:extLst>
          </p:cNvPr>
          <p:cNvPicPr>
            <a:picLocks noChangeAspect="1"/>
          </p:cNvPicPr>
          <p:nvPr/>
        </p:nvPicPr>
        <p:blipFill>
          <a:blip r:embed="rId2"/>
          <a:stretch>
            <a:fillRect/>
          </a:stretch>
        </p:blipFill>
        <p:spPr>
          <a:xfrm>
            <a:off x="4458717" y="4454930"/>
            <a:ext cx="3375661" cy="2449009"/>
          </a:xfrm>
          <a:prstGeom prst="rect">
            <a:avLst/>
          </a:prstGeom>
        </p:spPr>
      </p:pic>
      <p:graphicFrame>
        <p:nvGraphicFramePr>
          <p:cNvPr id="5" name="Tabulka 4">
            <a:extLst>
              <a:ext uri="{FF2B5EF4-FFF2-40B4-BE49-F238E27FC236}">
                <a16:creationId xmlns:a16="http://schemas.microsoft.com/office/drawing/2014/main" id="{CE07F10D-ECB6-42E1-B891-7976E2C96E97}"/>
              </a:ext>
            </a:extLst>
          </p:cNvPr>
          <p:cNvGraphicFramePr>
            <a:graphicFrameLocks noGrp="1"/>
          </p:cNvGraphicFramePr>
          <p:nvPr>
            <p:extLst>
              <p:ext uri="{D42A27DB-BD31-4B8C-83A1-F6EECF244321}">
                <p14:modId xmlns:p14="http://schemas.microsoft.com/office/powerpoint/2010/main" val="4165870264"/>
              </p:ext>
            </p:extLst>
          </p:nvPr>
        </p:nvGraphicFramePr>
        <p:xfrm>
          <a:off x="1062182" y="1993899"/>
          <a:ext cx="6406843" cy="1700911"/>
        </p:xfrm>
        <a:graphic>
          <a:graphicData uri="http://schemas.openxmlformats.org/drawingml/2006/table">
            <a:tbl>
              <a:tblPr firstRow="1" firstCol="1" bandRow="1">
                <a:tableStyleId>{93296810-A885-4BE3-A3E7-6D5BEEA58F35}</a:tableStyleId>
              </a:tblPr>
              <a:tblGrid>
                <a:gridCol w="2542763">
                  <a:extLst>
                    <a:ext uri="{9D8B030D-6E8A-4147-A177-3AD203B41FA5}">
                      <a16:colId xmlns:a16="http://schemas.microsoft.com/office/drawing/2014/main" val="2829950614"/>
                    </a:ext>
                  </a:extLst>
                </a:gridCol>
                <a:gridCol w="1217853">
                  <a:extLst>
                    <a:ext uri="{9D8B030D-6E8A-4147-A177-3AD203B41FA5}">
                      <a16:colId xmlns:a16="http://schemas.microsoft.com/office/drawing/2014/main" val="229578960"/>
                    </a:ext>
                  </a:extLst>
                </a:gridCol>
                <a:gridCol w="1018830">
                  <a:extLst>
                    <a:ext uri="{9D8B030D-6E8A-4147-A177-3AD203B41FA5}">
                      <a16:colId xmlns:a16="http://schemas.microsoft.com/office/drawing/2014/main" val="1855295434"/>
                    </a:ext>
                  </a:extLst>
                </a:gridCol>
                <a:gridCol w="1627397">
                  <a:extLst>
                    <a:ext uri="{9D8B030D-6E8A-4147-A177-3AD203B41FA5}">
                      <a16:colId xmlns:a16="http://schemas.microsoft.com/office/drawing/2014/main" val="1135042053"/>
                    </a:ext>
                  </a:extLst>
                </a:gridCol>
              </a:tblGrid>
              <a:tr h="182881">
                <a:tc>
                  <a:txBody>
                    <a:bodyPr/>
                    <a:lstStyle/>
                    <a:p>
                      <a:pPr>
                        <a:lnSpc>
                          <a:spcPct val="107000"/>
                        </a:lnSpc>
                        <a:spcAft>
                          <a:spcPts val="0"/>
                        </a:spcAft>
                      </a:pPr>
                      <a:r>
                        <a:rPr lang="en-GB" sz="1200" dirty="0">
                          <a:solidFill>
                            <a:schemeClr val="tx1"/>
                          </a:solidFill>
                          <a:effectLst/>
                        </a:rPr>
                        <a:t>Partner´s name</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dirty="0">
                          <a:solidFill>
                            <a:schemeClr val="tx1"/>
                          </a:solidFill>
                          <a:effectLst/>
                        </a:rPr>
                        <a:t>Abbreviation</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dirty="0">
                          <a:solidFill>
                            <a:schemeClr val="tx1"/>
                          </a:solidFill>
                          <a:effectLst/>
                        </a:rPr>
                        <a:t>Role</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dirty="0">
                          <a:solidFill>
                            <a:schemeClr val="tx1"/>
                          </a:solidFill>
                          <a:effectLst/>
                        </a:rPr>
                        <a:t>Country</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3151140"/>
                  </a:ext>
                </a:extLst>
              </a:tr>
              <a:tr h="182881">
                <a:tc>
                  <a:txBody>
                    <a:bodyPr/>
                    <a:lstStyle/>
                    <a:p>
                      <a:pPr>
                        <a:lnSpc>
                          <a:spcPct val="107000"/>
                        </a:lnSpc>
                        <a:spcAft>
                          <a:spcPts val="0"/>
                        </a:spcAft>
                      </a:pPr>
                      <a:r>
                        <a:rPr lang="en-GB" sz="1200" dirty="0">
                          <a:solidFill>
                            <a:schemeClr val="tx1"/>
                          </a:solidFill>
                          <a:effectLst/>
                        </a:rPr>
                        <a:t>Tomas Bata University in </a:t>
                      </a:r>
                      <a:r>
                        <a:rPr lang="en-GB" sz="1200" dirty="0" err="1">
                          <a:solidFill>
                            <a:schemeClr val="tx1"/>
                          </a:solidFill>
                          <a:effectLst/>
                        </a:rPr>
                        <a:t>Zlín</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TBU/UTB</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dirty="0">
                          <a:effectLst/>
                        </a:rPr>
                        <a:t>Coordinator</a:t>
                      </a:r>
                      <a:endParaRPr lang="cs-C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dirty="0">
                          <a:effectLst/>
                        </a:rPr>
                        <a:t>Czech republic</a:t>
                      </a:r>
                      <a:endParaRPr lang="cs-C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3267505"/>
                  </a:ext>
                </a:extLst>
              </a:tr>
              <a:tr h="182881">
                <a:tc>
                  <a:txBody>
                    <a:bodyPr/>
                    <a:lstStyle/>
                    <a:p>
                      <a:pPr>
                        <a:lnSpc>
                          <a:spcPct val="107000"/>
                        </a:lnSpc>
                        <a:spcAft>
                          <a:spcPts val="0"/>
                        </a:spcAft>
                      </a:pPr>
                      <a:r>
                        <a:rPr lang="en-GB" sz="1200" dirty="0">
                          <a:solidFill>
                            <a:schemeClr val="tx1"/>
                          </a:solidFill>
                          <a:effectLst/>
                        </a:rPr>
                        <a:t>Harmony Academy</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HA</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Key partner</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Slovakia</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44791634"/>
                  </a:ext>
                </a:extLst>
              </a:tr>
              <a:tr h="182881">
                <a:tc>
                  <a:txBody>
                    <a:bodyPr/>
                    <a:lstStyle/>
                    <a:p>
                      <a:pPr>
                        <a:lnSpc>
                          <a:spcPct val="107000"/>
                        </a:lnSpc>
                        <a:spcAft>
                          <a:spcPts val="0"/>
                        </a:spcAft>
                      </a:pPr>
                      <a:r>
                        <a:rPr lang="en-GB" sz="1200" dirty="0">
                          <a:solidFill>
                            <a:schemeClr val="tx1"/>
                          </a:solidFill>
                          <a:effectLst/>
                        </a:rPr>
                        <a:t>Plus Academia</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PA</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Partner</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Slovakia</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9647481"/>
                  </a:ext>
                </a:extLst>
              </a:tr>
              <a:tr h="565527">
                <a:tc>
                  <a:txBody>
                    <a:bodyPr/>
                    <a:lstStyle/>
                    <a:p>
                      <a:pPr>
                        <a:lnSpc>
                          <a:spcPct val="107000"/>
                        </a:lnSpc>
                        <a:spcAft>
                          <a:spcPts val="0"/>
                        </a:spcAft>
                      </a:pPr>
                      <a:r>
                        <a:rPr lang="en-GB" sz="1200" dirty="0">
                          <a:solidFill>
                            <a:schemeClr val="tx1"/>
                          </a:solidFill>
                          <a:effectLst/>
                        </a:rPr>
                        <a:t>Centrum </a:t>
                      </a:r>
                      <a:r>
                        <a:rPr lang="en-GB" sz="1200" dirty="0" err="1">
                          <a:solidFill>
                            <a:schemeClr val="tx1"/>
                          </a:solidFill>
                          <a:effectLst/>
                        </a:rPr>
                        <a:t>Edukacyjne</a:t>
                      </a:r>
                      <a:r>
                        <a:rPr lang="en-GB" sz="1200" dirty="0">
                          <a:solidFill>
                            <a:schemeClr val="tx1"/>
                          </a:solidFill>
                          <a:effectLst/>
                        </a:rPr>
                        <a:t> </a:t>
                      </a:r>
                      <a:r>
                        <a:rPr lang="en-GB" sz="1200" dirty="0" err="1">
                          <a:solidFill>
                            <a:schemeClr val="tx1"/>
                          </a:solidFill>
                          <a:effectLst/>
                        </a:rPr>
                        <a:t>Feniks</a:t>
                      </a:r>
                      <a:r>
                        <a:rPr lang="en-GB" sz="1200" dirty="0">
                          <a:solidFill>
                            <a:schemeClr val="tx1"/>
                          </a:solidFill>
                          <a:effectLst/>
                        </a:rPr>
                        <a:t> </a:t>
                      </a:r>
                      <a:r>
                        <a:rPr lang="en-GB" sz="1200" dirty="0" err="1">
                          <a:solidFill>
                            <a:schemeClr val="tx1"/>
                          </a:solidFill>
                          <a:effectLst/>
                        </a:rPr>
                        <a:t>Sp</a:t>
                      </a:r>
                      <a:r>
                        <a:rPr lang="en-GB" sz="1200" dirty="0">
                          <a:solidFill>
                            <a:schemeClr val="tx1"/>
                          </a:solidFill>
                          <a:effectLst/>
                        </a:rPr>
                        <a:t> z </a:t>
                      </a:r>
                      <a:r>
                        <a:rPr lang="en-GB" sz="1200" dirty="0" err="1">
                          <a:solidFill>
                            <a:schemeClr val="tx1"/>
                          </a:solidFill>
                          <a:effectLst/>
                        </a:rPr>
                        <a:t>o.o</a:t>
                      </a:r>
                      <a:r>
                        <a:rPr lang="en-GB" sz="1200" dirty="0">
                          <a:solidFill>
                            <a:schemeClr val="tx1"/>
                          </a:solidFill>
                          <a:effectLst/>
                        </a:rPr>
                        <a:t>.</a:t>
                      </a:r>
                      <a:r>
                        <a:rPr lang="cs-CZ" sz="1200" dirty="0">
                          <a:solidFill>
                            <a:schemeClr val="tx1"/>
                          </a:solidFill>
                          <a:effectLst/>
                        </a:rPr>
                        <a:t> (</a:t>
                      </a:r>
                      <a:r>
                        <a:rPr lang="en-GB" sz="1200" dirty="0" err="1">
                          <a:solidFill>
                            <a:schemeClr val="tx1"/>
                          </a:solidFill>
                          <a:effectLst/>
                        </a:rPr>
                        <a:t>Europejskie</a:t>
                      </a:r>
                      <a:r>
                        <a:rPr lang="en-GB" sz="1200" dirty="0">
                          <a:solidFill>
                            <a:schemeClr val="tx1"/>
                          </a:solidFill>
                          <a:effectLst/>
                        </a:rPr>
                        <a:t> Centrum </a:t>
                      </a:r>
                      <a:r>
                        <a:rPr lang="en-GB" sz="1200" dirty="0" err="1">
                          <a:solidFill>
                            <a:schemeClr val="tx1"/>
                          </a:solidFill>
                          <a:effectLst/>
                        </a:rPr>
                        <a:t>Językowe</a:t>
                      </a:r>
                      <a:r>
                        <a:rPr lang="en-GB" sz="1200" dirty="0">
                          <a:solidFill>
                            <a:schemeClr val="tx1"/>
                          </a:solidFill>
                          <a:effectLst/>
                        </a:rPr>
                        <a:t> Summit)</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CEF (ECJS)</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Partner</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dirty="0">
                          <a:effectLst/>
                        </a:rPr>
                        <a:t>Poland</a:t>
                      </a:r>
                      <a:endParaRPr lang="cs-C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3787204"/>
                  </a:ext>
                </a:extLst>
              </a:tr>
              <a:tr h="182881">
                <a:tc>
                  <a:txBody>
                    <a:bodyPr/>
                    <a:lstStyle/>
                    <a:p>
                      <a:pPr>
                        <a:lnSpc>
                          <a:spcPct val="107000"/>
                        </a:lnSpc>
                        <a:spcAft>
                          <a:spcPts val="0"/>
                        </a:spcAft>
                      </a:pPr>
                      <a:r>
                        <a:rPr lang="en-GB" sz="1200" dirty="0" err="1">
                          <a:solidFill>
                            <a:schemeClr val="tx1"/>
                          </a:solidFill>
                          <a:effectLst/>
                        </a:rPr>
                        <a:t>Pucko</a:t>
                      </a:r>
                      <a:r>
                        <a:rPr lang="en-GB" sz="1200" dirty="0">
                          <a:solidFill>
                            <a:schemeClr val="tx1"/>
                          </a:solidFill>
                          <a:effectLst/>
                        </a:rPr>
                        <a:t> </a:t>
                      </a:r>
                      <a:r>
                        <a:rPr lang="en-GB" sz="1200" dirty="0" err="1">
                          <a:solidFill>
                            <a:schemeClr val="tx1"/>
                          </a:solidFill>
                          <a:effectLst/>
                        </a:rPr>
                        <a:t>otvoreno</a:t>
                      </a:r>
                      <a:r>
                        <a:rPr lang="en-GB" sz="1200" dirty="0">
                          <a:solidFill>
                            <a:schemeClr val="tx1"/>
                          </a:solidFill>
                          <a:effectLst/>
                        </a:rPr>
                        <a:t> </a:t>
                      </a:r>
                      <a:r>
                        <a:rPr lang="en-GB" sz="1200" dirty="0" err="1">
                          <a:solidFill>
                            <a:schemeClr val="tx1"/>
                          </a:solidFill>
                          <a:effectLst/>
                        </a:rPr>
                        <a:t>uciliste</a:t>
                      </a:r>
                      <a:r>
                        <a:rPr lang="en-GB" sz="1200" dirty="0">
                          <a:solidFill>
                            <a:schemeClr val="tx1"/>
                          </a:solidFill>
                          <a:effectLst/>
                        </a:rPr>
                        <a:t> </a:t>
                      </a:r>
                      <a:r>
                        <a:rPr lang="en-GB" sz="1200" dirty="0" err="1">
                          <a:solidFill>
                            <a:schemeClr val="tx1"/>
                          </a:solidFill>
                          <a:effectLst/>
                        </a:rPr>
                        <a:t>Vinkovci</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POUV</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Partner</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Croatia</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89033949"/>
                  </a:ext>
                </a:extLst>
              </a:tr>
              <a:tr h="182881">
                <a:tc>
                  <a:txBody>
                    <a:bodyPr/>
                    <a:lstStyle/>
                    <a:p>
                      <a:pPr>
                        <a:lnSpc>
                          <a:spcPct val="107000"/>
                        </a:lnSpc>
                        <a:spcAft>
                          <a:spcPts val="0"/>
                        </a:spcAft>
                      </a:pPr>
                      <a:r>
                        <a:rPr lang="en-GB" sz="1200" dirty="0" err="1">
                          <a:solidFill>
                            <a:schemeClr val="tx1"/>
                          </a:solidFill>
                          <a:effectLst/>
                        </a:rPr>
                        <a:t>Biedrība</a:t>
                      </a:r>
                      <a:r>
                        <a:rPr lang="en-GB" sz="1200" dirty="0">
                          <a:solidFill>
                            <a:schemeClr val="tx1"/>
                          </a:solidFill>
                          <a:effectLst/>
                        </a:rPr>
                        <a:t> </a:t>
                      </a:r>
                      <a:r>
                        <a:rPr lang="en-GB" sz="1200" dirty="0" err="1">
                          <a:solidFill>
                            <a:schemeClr val="tx1"/>
                          </a:solidFill>
                          <a:effectLst/>
                        </a:rPr>
                        <a:t>Eurofortis</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BE</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a:effectLst/>
                        </a:rPr>
                        <a:t>Partner</a:t>
                      </a:r>
                      <a:endParaRPr lang="cs-C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200" dirty="0">
                          <a:effectLst/>
                        </a:rPr>
                        <a:t>Latvia</a:t>
                      </a:r>
                      <a:endParaRPr lang="cs-C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30654063"/>
                  </a:ext>
                </a:extLst>
              </a:tr>
            </a:tbl>
          </a:graphicData>
        </a:graphic>
      </p:graphicFrame>
      <p:sp>
        <p:nvSpPr>
          <p:cNvPr id="6" name="Rectangle 1">
            <a:extLst>
              <a:ext uri="{FF2B5EF4-FFF2-40B4-BE49-F238E27FC236}">
                <a16:creationId xmlns:a16="http://schemas.microsoft.com/office/drawing/2014/main" id="{25822386-0BDF-48F0-B510-BC24317BC21E}"/>
              </a:ext>
            </a:extLst>
          </p:cNvPr>
          <p:cNvSpPr>
            <a:spLocks noChangeArrowheads="1"/>
          </p:cNvSpPr>
          <p:nvPr/>
        </p:nvSpPr>
        <p:spPr bwMode="auto">
          <a:xfrm>
            <a:off x="2082993" y="19458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7" name="TextovéPole 6">
            <a:extLst>
              <a:ext uri="{FF2B5EF4-FFF2-40B4-BE49-F238E27FC236}">
                <a16:creationId xmlns:a16="http://schemas.microsoft.com/office/drawing/2014/main" id="{5246D3F5-65CB-49DB-8D35-BF9C8818D3EE}"/>
              </a:ext>
            </a:extLst>
          </p:cNvPr>
          <p:cNvSpPr txBox="1"/>
          <p:nvPr/>
        </p:nvSpPr>
        <p:spPr>
          <a:xfrm>
            <a:off x="2434189" y="1479201"/>
            <a:ext cx="1974079" cy="369332"/>
          </a:xfrm>
          <a:prstGeom prst="rect">
            <a:avLst/>
          </a:prstGeom>
          <a:noFill/>
        </p:spPr>
        <p:txBody>
          <a:bodyPr wrap="square" rtlCol="0">
            <a:spAutoFit/>
          </a:bodyPr>
          <a:lstStyle/>
          <a:p>
            <a:pPr algn="ctr"/>
            <a:r>
              <a:rPr lang="en-GB" b="1" i="1" u="sng" dirty="0">
                <a:solidFill>
                  <a:schemeClr val="accent6"/>
                </a:solidFill>
              </a:rPr>
              <a:t>Six institutions</a:t>
            </a:r>
          </a:p>
        </p:txBody>
      </p:sp>
      <p:sp>
        <p:nvSpPr>
          <p:cNvPr id="9" name="TextovéPole 8">
            <a:extLst>
              <a:ext uri="{FF2B5EF4-FFF2-40B4-BE49-F238E27FC236}">
                <a16:creationId xmlns:a16="http://schemas.microsoft.com/office/drawing/2014/main" id="{A273F0E4-E5AB-4A2F-B85D-401C0D50916C}"/>
              </a:ext>
            </a:extLst>
          </p:cNvPr>
          <p:cNvSpPr txBox="1"/>
          <p:nvPr/>
        </p:nvSpPr>
        <p:spPr>
          <a:xfrm>
            <a:off x="4997865" y="3998021"/>
            <a:ext cx="1974079" cy="369332"/>
          </a:xfrm>
          <a:prstGeom prst="rect">
            <a:avLst/>
          </a:prstGeom>
          <a:noFill/>
        </p:spPr>
        <p:txBody>
          <a:bodyPr wrap="square" rtlCol="0">
            <a:spAutoFit/>
          </a:bodyPr>
          <a:lstStyle/>
          <a:p>
            <a:pPr algn="ctr"/>
            <a:r>
              <a:rPr lang="en-GB" b="1" i="1" u="sng" dirty="0">
                <a:solidFill>
                  <a:schemeClr val="accent1"/>
                </a:solidFill>
              </a:rPr>
              <a:t>And one network </a:t>
            </a:r>
            <a:r>
              <a:rPr lang="cs-CZ" b="1" i="1" u="sng" dirty="0">
                <a:solidFill>
                  <a:schemeClr val="accent1"/>
                </a:solidFill>
              </a:rPr>
              <a:t>!</a:t>
            </a:r>
            <a:endParaRPr lang="en-AU" b="1" i="1" u="sng" dirty="0">
              <a:solidFill>
                <a:schemeClr val="accent1"/>
              </a:solidFill>
            </a:endParaRPr>
          </a:p>
        </p:txBody>
      </p:sp>
      <p:graphicFrame>
        <p:nvGraphicFramePr>
          <p:cNvPr id="10" name="Tabulka 9">
            <a:extLst>
              <a:ext uri="{FF2B5EF4-FFF2-40B4-BE49-F238E27FC236}">
                <a16:creationId xmlns:a16="http://schemas.microsoft.com/office/drawing/2014/main" id="{A4D9630C-1F9A-47C9-9979-7933D4A811CA}"/>
              </a:ext>
            </a:extLst>
          </p:cNvPr>
          <p:cNvGraphicFramePr>
            <a:graphicFrameLocks noGrp="1"/>
          </p:cNvGraphicFramePr>
          <p:nvPr>
            <p:extLst>
              <p:ext uri="{D42A27DB-BD31-4B8C-83A1-F6EECF244321}">
                <p14:modId xmlns:p14="http://schemas.microsoft.com/office/powerpoint/2010/main" val="2778128902"/>
              </p:ext>
            </p:extLst>
          </p:nvPr>
        </p:nvGraphicFramePr>
        <p:xfrm>
          <a:off x="8903776" y="1646580"/>
          <a:ext cx="2803962" cy="2843403"/>
        </p:xfrm>
        <a:graphic>
          <a:graphicData uri="http://schemas.openxmlformats.org/drawingml/2006/table">
            <a:tbl>
              <a:tblPr firstRow="1" firstCol="1" bandRow="1">
                <a:tableStyleId>{00A15C55-8517-42AA-B614-E9B94910E393}</a:tableStyleId>
              </a:tblPr>
              <a:tblGrid>
                <a:gridCol w="1401981">
                  <a:extLst>
                    <a:ext uri="{9D8B030D-6E8A-4147-A177-3AD203B41FA5}">
                      <a16:colId xmlns:a16="http://schemas.microsoft.com/office/drawing/2014/main" val="984424801"/>
                    </a:ext>
                  </a:extLst>
                </a:gridCol>
                <a:gridCol w="1401981">
                  <a:extLst>
                    <a:ext uri="{9D8B030D-6E8A-4147-A177-3AD203B41FA5}">
                      <a16:colId xmlns:a16="http://schemas.microsoft.com/office/drawing/2014/main" val="3112414296"/>
                    </a:ext>
                  </a:extLst>
                </a:gridCol>
              </a:tblGrid>
              <a:tr h="0">
                <a:tc>
                  <a:txBody>
                    <a:bodyPr/>
                    <a:lstStyle/>
                    <a:p>
                      <a:pPr algn="ctr">
                        <a:lnSpc>
                          <a:spcPct val="107000"/>
                        </a:lnSpc>
                        <a:spcAft>
                          <a:spcPts val="0"/>
                        </a:spcAft>
                      </a:pPr>
                      <a:r>
                        <a:rPr lang="en-GB" sz="1000" dirty="0">
                          <a:solidFill>
                            <a:schemeClr val="tx1"/>
                          </a:solidFill>
                          <a:effectLst/>
                        </a:rPr>
                        <a:t>Institution</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000">
                          <a:solidFill>
                            <a:schemeClr val="tx1"/>
                          </a:solidFill>
                          <a:effectLst/>
                        </a:rPr>
                        <a:t>Members of team</a:t>
                      </a:r>
                      <a:endParaRPr lang="cs-CZ"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9875728"/>
                  </a:ext>
                </a:extLst>
              </a:tr>
              <a:tr h="0">
                <a:tc rowSpan="6">
                  <a:txBody>
                    <a:bodyPr/>
                    <a:lstStyle/>
                    <a:p>
                      <a:pPr algn="ctr">
                        <a:lnSpc>
                          <a:spcPct val="107000"/>
                        </a:lnSpc>
                        <a:spcAft>
                          <a:spcPts val="0"/>
                        </a:spcAft>
                      </a:pPr>
                      <a:r>
                        <a:rPr lang="en-GB" sz="1000" dirty="0">
                          <a:solidFill>
                            <a:schemeClr val="tx1"/>
                          </a:solidFill>
                          <a:effectLst/>
                        </a:rPr>
                        <a:t> </a:t>
                      </a:r>
                      <a:endParaRPr lang="cs-CZ" sz="1100" dirty="0">
                        <a:solidFill>
                          <a:schemeClr val="tx1"/>
                        </a:solidFill>
                        <a:effectLst/>
                      </a:endParaRPr>
                    </a:p>
                    <a:p>
                      <a:pPr algn="ctr">
                        <a:lnSpc>
                          <a:spcPct val="107000"/>
                        </a:lnSpc>
                        <a:spcAft>
                          <a:spcPts val="0"/>
                        </a:spcAft>
                      </a:pPr>
                      <a:r>
                        <a:rPr lang="en-GB" sz="1000" dirty="0">
                          <a:solidFill>
                            <a:schemeClr val="tx1"/>
                          </a:solidFill>
                          <a:effectLst/>
                        </a:rPr>
                        <a:t> </a:t>
                      </a:r>
                      <a:endParaRPr lang="cs-CZ" sz="1100" dirty="0">
                        <a:solidFill>
                          <a:schemeClr val="tx1"/>
                        </a:solidFill>
                        <a:effectLst/>
                      </a:endParaRPr>
                    </a:p>
                    <a:p>
                      <a:pPr algn="ctr">
                        <a:lnSpc>
                          <a:spcPct val="107000"/>
                        </a:lnSpc>
                        <a:spcAft>
                          <a:spcPts val="0"/>
                        </a:spcAft>
                      </a:pPr>
                      <a:r>
                        <a:rPr lang="en-GB" sz="1000" dirty="0">
                          <a:solidFill>
                            <a:schemeClr val="tx1"/>
                          </a:solidFill>
                          <a:effectLst/>
                        </a:rPr>
                        <a:t>Tomas Bata University in </a:t>
                      </a:r>
                      <a:r>
                        <a:rPr lang="en-GB" sz="1000" dirty="0" err="1">
                          <a:solidFill>
                            <a:schemeClr val="tx1"/>
                          </a:solidFill>
                          <a:effectLst/>
                        </a:rPr>
                        <a:t>Zlín</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000" dirty="0">
                          <a:solidFill>
                            <a:schemeClr val="tx1"/>
                          </a:solidFill>
                          <a:effectLst/>
                        </a:rPr>
                        <a:t>Karel Slinták</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5534827"/>
                  </a:ext>
                </a:extLst>
              </a:tr>
              <a:tr h="0">
                <a:tc vMerge="1">
                  <a:txBody>
                    <a:bodyPr/>
                    <a:lstStyle/>
                    <a:p>
                      <a:endParaRPr lang="cs-CZ"/>
                    </a:p>
                  </a:txBody>
                  <a:tcPr/>
                </a:tc>
                <a:tc>
                  <a:txBody>
                    <a:bodyPr/>
                    <a:lstStyle/>
                    <a:p>
                      <a:pPr algn="ctr">
                        <a:lnSpc>
                          <a:spcPct val="107000"/>
                        </a:lnSpc>
                        <a:spcAft>
                          <a:spcPts val="0"/>
                        </a:spcAft>
                      </a:pPr>
                      <a:r>
                        <a:rPr lang="en-GB" sz="1000" dirty="0">
                          <a:solidFill>
                            <a:schemeClr val="tx1"/>
                          </a:solidFill>
                          <a:effectLst/>
                        </a:rPr>
                        <a:t>Boris </a:t>
                      </a:r>
                      <a:r>
                        <a:rPr lang="en-GB" sz="1000" dirty="0" err="1">
                          <a:solidFill>
                            <a:schemeClr val="tx1"/>
                          </a:solidFill>
                          <a:effectLst/>
                        </a:rPr>
                        <a:t>Popesko</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94774201"/>
                  </a:ext>
                </a:extLst>
              </a:tr>
              <a:tr h="0">
                <a:tc vMerge="1">
                  <a:txBody>
                    <a:bodyPr/>
                    <a:lstStyle/>
                    <a:p>
                      <a:endParaRPr lang="cs-CZ"/>
                    </a:p>
                  </a:txBody>
                  <a:tcPr/>
                </a:tc>
                <a:tc>
                  <a:txBody>
                    <a:bodyPr/>
                    <a:lstStyle/>
                    <a:p>
                      <a:pPr algn="ctr">
                        <a:lnSpc>
                          <a:spcPct val="107000"/>
                        </a:lnSpc>
                        <a:spcAft>
                          <a:spcPts val="0"/>
                        </a:spcAft>
                      </a:pPr>
                      <a:r>
                        <a:rPr lang="en-GB" sz="1000" dirty="0">
                          <a:solidFill>
                            <a:schemeClr val="tx1"/>
                          </a:solidFill>
                          <a:effectLst/>
                        </a:rPr>
                        <a:t>Lucie </a:t>
                      </a:r>
                      <a:r>
                        <a:rPr lang="en-GB" sz="1000" dirty="0" err="1">
                          <a:solidFill>
                            <a:schemeClr val="tx1"/>
                          </a:solidFill>
                          <a:effectLst/>
                        </a:rPr>
                        <a:t>Macurová</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4267155"/>
                  </a:ext>
                </a:extLst>
              </a:tr>
              <a:tr h="0">
                <a:tc vMerge="1">
                  <a:txBody>
                    <a:bodyPr/>
                    <a:lstStyle/>
                    <a:p>
                      <a:endParaRPr lang="cs-CZ"/>
                    </a:p>
                  </a:txBody>
                  <a:tcPr/>
                </a:tc>
                <a:tc>
                  <a:txBody>
                    <a:bodyPr/>
                    <a:lstStyle/>
                    <a:p>
                      <a:pPr algn="ctr">
                        <a:lnSpc>
                          <a:spcPct val="107000"/>
                        </a:lnSpc>
                        <a:spcAft>
                          <a:spcPts val="0"/>
                        </a:spcAft>
                      </a:pPr>
                      <a:r>
                        <a:rPr lang="en-GB" sz="1000" dirty="0">
                          <a:solidFill>
                            <a:schemeClr val="tx1"/>
                          </a:solidFill>
                          <a:effectLst/>
                        </a:rPr>
                        <a:t>Radka </a:t>
                      </a:r>
                      <a:r>
                        <a:rPr lang="en-GB" sz="1000" dirty="0" err="1">
                          <a:solidFill>
                            <a:schemeClr val="tx1"/>
                          </a:solidFill>
                          <a:effectLst/>
                        </a:rPr>
                        <a:t>Daňová</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41213230"/>
                  </a:ext>
                </a:extLst>
              </a:tr>
              <a:tr h="0">
                <a:tc vMerge="1">
                  <a:txBody>
                    <a:bodyPr/>
                    <a:lstStyle/>
                    <a:p>
                      <a:endParaRPr lang="cs-CZ"/>
                    </a:p>
                  </a:txBody>
                  <a:tcPr/>
                </a:tc>
                <a:tc>
                  <a:txBody>
                    <a:bodyPr/>
                    <a:lstStyle/>
                    <a:p>
                      <a:pPr algn="ctr">
                        <a:lnSpc>
                          <a:spcPct val="107000"/>
                        </a:lnSpc>
                        <a:spcAft>
                          <a:spcPts val="0"/>
                        </a:spcAft>
                      </a:pPr>
                      <a:r>
                        <a:rPr lang="en-GB" sz="1000" dirty="0" err="1">
                          <a:solidFill>
                            <a:schemeClr val="tx1"/>
                          </a:solidFill>
                          <a:effectLst/>
                        </a:rPr>
                        <a:t>Tomáš</a:t>
                      </a:r>
                      <a:r>
                        <a:rPr lang="en-GB" sz="1000" dirty="0">
                          <a:solidFill>
                            <a:schemeClr val="tx1"/>
                          </a:solidFill>
                          <a:effectLst/>
                        </a:rPr>
                        <a:t> </a:t>
                      </a:r>
                      <a:r>
                        <a:rPr lang="en-GB" sz="1000" dirty="0" err="1">
                          <a:solidFill>
                            <a:schemeClr val="tx1"/>
                          </a:solidFill>
                          <a:effectLst/>
                        </a:rPr>
                        <a:t>Urbánek</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7724718"/>
                  </a:ext>
                </a:extLst>
              </a:tr>
              <a:tr h="0">
                <a:tc vMerge="1">
                  <a:txBody>
                    <a:bodyPr/>
                    <a:lstStyle/>
                    <a:p>
                      <a:endParaRPr lang="cs-CZ"/>
                    </a:p>
                  </a:txBody>
                  <a:tcPr/>
                </a:tc>
                <a:tc>
                  <a:txBody>
                    <a:bodyPr/>
                    <a:lstStyle/>
                    <a:p>
                      <a:pPr algn="ctr">
                        <a:lnSpc>
                          <a:spcPct val="107000"/>
                        </a:lnSpc>
                        <a:spcAft>
                          <a:spcPts val="0"/>
                        </a:spcAft>
                      </a:pPr>
                      <a:r>
                        <a:rPr lang="cs-CZ" sz="1000" dirty="0">
                          <a:solidFill>
                            <a:schemeClr val="tx1"/>
                          </a:solidFill>
                          <a:effectLst/>
                        </a:rPr>
                        <a:t>Marcela </a:t>
                      </a:r>
                      <a:r>
                        <a:rPr lang="cs-CZ" sz="1000" dirty="0" err="1">
                          <a:solidFill>
                            <a:schemeClr val="tx1"/>
                          </a:solidFill>
                          <a:effectLst/>
                        </a:rPr>
                        <a:t>Červenáková</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14609846"/>
                  </a:ext>
                </a:extLst>
              </a:tr>
              <a:tr h="0">
                <a:tc rowSpan="3">
                  <a:txBody>
                    <a:bodyPr/>
                    <a:lstStyle/>
                    <a:p>
                      <a:pPr algn="ctr">
                        <a:lnSpc>
                          <a:spcPct val="107000"/>
                        </a:lnSpc>
                        <a:spcAft>
                          <a:spcPts val="0"/>
                        </a:spcAft>
                      </a:pPr>
                      <a:r>
                        <a:rPr lang="en-GB" sz="1000">
                          <a:solidFill>
                            <a:schemeClr val="tx1"/>
                          </a:solidFill>
                          <a:effectLst/>
                        </a:rPr>
                        <a:t> </a:t>
                      </a:r>
                      <a:endParaRPr lang="cs-CZ" sz="1100">
                        <a:solidFill>
                          <a:schemeClr val="tx1"/>
                        </a:solidFill>
                        <a:effectLst/>
                      </a:endParaRPr>
                    </a:p>
                    <a:p>
                      <a:pPr algn="ctr">
                        <a:lnSpc>
                          <a:spcPct val="107000"/>
                        </a:lnSpc>
                        <a:spcAft>
                          <a:spcPts val="0"/>
                        </a:spcAft>
                      </a:pPr>
                      <a:r>
                        <a:rPr lang="en-GB" sz="1000">
                          <a:solidFill>
                            <a:schemeClr val="tx1"/>
                          </a:solidFill>
                          <a:effectLst/>
                        </a:rPr>
                        <a:t>Harmony Academy</a:t>
                      </a:r>
                      <a:endParaRPr lang="cs-CZ"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000" dirty="0">
                          <a:solidFill>
                            <a:schemeClr val="tx1"/>
                          </a:solidFill>
                          <a:effectLst/>
                        </a:rPr>
                        <a:t>Jana </a:t>
                      </a:r>
                      <a:r>
                        <a:rPr lang="en-GB" sz="1000" dirty="0" err="1">
                          <a:solidFill>
                            <a:schemeClr val="tx1"/>
                          </a:solidFill>
                          <a:effectLst/>
                        </a:rPr>
                        <a:t>Chynoradská</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56395643"/>
                  </a:ext>
                </a:extLst>
              </a:tr>
              <a:tr h="0">
                <a:tc vMerge="1">
                  <a:txBody>
                    <a:bodyPr/>
                    <a:lstStyle/>
                    <a:p>
                      <a:endParaRPr lang="cs-CZ"/>
                    </a:p>
                  </a:txBody>
                  <a:tcPr/>
                </a:tc>
                <a:tc>
                  <a:txBody>
                    <a:bodyPr/>
                    <a:lstStyle/>
                    <a:p>
                      <a:pPr algn="ctr">
                        <a:lnSpc>
                          <a:spcPct val="107000"/>
                        </a:lnSpc>
                        <a:spcAft>
                          <a:spcPts val="0"/>
                        </a:spcAft>
                      </a:pPr>
                      <a:r>
                        <a:rPr lang="cs-CZ" sz="1000" dirty="0">
                          <a:solidFill>
                            <a:schemeClr val="tx1"/>
                          </a:solidFill>
                          <a:effectLst/>
                        </a:rPr>
                        <a:t>Jaro </a:t>
                      </a:r>
                      <a:r>
                        <a:rPr lang="cs-CZ" sz="1000" dirty="0" err="1">
                          <a:solidFill>
                            <a:schemeClr val="tx1"/>
                          </a:solidFill>
                          <a:effectLst/>
                        </a:rPr>
                        <a:t>Chynoradský</a:t>
                      </a:r>
                      <a:r>
                        <a:rPr lang="en-GB" sz="10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35757802"/>
                  </a:ext>
                </a:extLst>
              </a:tr>
              <a:tr h="0">
                <a:tc vMerge="1">
                  <a:txBody>
                    <a:bodyPr/>
                    <a:lstStyle/>
                    <a:p>
                      <a:endParaRPr lang="cs-CZ"/>
                    </a:p>
                  </a:txBody>
                  <a:tcPr/>
                </a:tc>
                <a:tc>
                  <a:txBody>
                    <a:bodyPr/>
                    <a:lstStyle/>
                    <a:p>
                      <a:pPr algn="ctr">
                        <a:lnSpc>
                          <a:spcPct val="107000"/>
                        </a:lnSpc>
                        <a:spcAft>
                          <a:spcPts val="0"/>
                        </a:spcAft>
                      </a:pPr>
                      <a:r>
                        <a:rPr lang="cs-CZ" sz="1000" dirty="0">
                          <a:solidFill>
                            <a:schemeClr val="tx1"/>
                          </a:solidFill>
                          <a:effectLst/>
                        </a:rPr>
                        <a:t>Martin </a:t>
                      </a:r>
                      <a:r>
                        <a:rPr lang="cs-CZ" sz="1000" dirty="0" err="1">
                          <a:solidFill>
                            <a:schemeClr val="tx1"/>
                          </a:solidFill>
                          <a:effectLst/>
                        </a:rPr>
                        <a:t>Kedro</a:t>
                      </a:r>
                      <a:r>
                        <a:rPr lang="en-GB" sz="10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4272602"/>
                  </a:ext>
                </a:extLst>
              </a:tr>
              <a:tr h="0">
                <a:tc>
                  <a:txBody>
                    <a:bodyPr/>
                    <a:lstStyle/>
                    <a:p>
                      <a:pPr algn="ctr">
                        <a:lnSpc>
                          <a:spcPct val="107000"/>
                        </a:lnSpc>
                        <a:spcAft>
                          <a:spcPts val="0"/>
                        </a:spcAft>
                      </a:pPr>
                      <a:r>
                        <a:rPr lang="en-GB" sz="1000" dirty="0">
                          <a:solidFill>
                            <a:schemeClr val="tx1"/>
                          </a:solidFill>
                          <a:effectLst/>
                        </a:rPr>
                        <a:t>Plus Academia</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000" dirty="0">
                          <a:solidFill>
                            <a:schemeClr val="tx1"/>
                          </a:solidFill>
                          <a:effectLst/>
                        </a:rPr>
                        <a:t>Daniel </a:t>
                      </a:r>
                      <a:r>
                        <a:rPr lang="en-GB" sz="1000" dirty="0" err="1">
                          <a:solidFill>
                            <a:schemeClr val="tx1"/>
                          </a:solidFill>
                          <a:effectLst/>
                        </a:rPr>
                        <a:t>Bacík</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68350519"/>
                  </a:ext>
                </a:extLst>
              </a:tr>
              <a:tr h="0">
                <a:tc rowSpan="2">
                  <a:txBody>
                    <a:bodyPr/>
                    <a:lstStyle/>
                    <a:p>
                      <a:pPr algn="ctr">
                        <a:lnSpc>
                          <a:spcPct val="107000"/>
                        </a:lnSpc>
                        <a:spcAft>
                          <a:spcPts val="0"/>
                        </a:spcAft>
                      </a:pPr>
                      <a:r>
                        <a:rPr lang="en-GB" sz="1000" dirty="0" err="1">
                          <a:solidFill>
                            <a:schemeClr val="tx1"/>
                          </a:solidFill>
                          <a:effectLst/>
                        </a:rPr>
                        <a:t>Europejskie</a:t>
                      </a:r>
                      <a:r>
                        <a:rPr lang="en-GB" sz="1000" dirty="0">
                          <a:solidFill>
                            <a:schemeClr val="tx1"/>
                          </a:solidFill>
                          <a:effectLst/>
                        </a:rPr>
                        <a:t> Centrum </a:t>
                      </a:r>
                      <a:r>
                        <a:rPr lang="en-GB" sz="1000" dirty="0" err="1">
                          <a:solidFill>
                            <a:schemeClr val="tx1"/>
                          </a:solidFill>
                          <a:effectLst/>
                        </a:rPr>
                        <a:t>Językowe</a:t>
                      </a:r>
                      <a:r>
                        <a:rPr lang="en-GB" sz="1000" dirty="0">
                          <a:solidFill>
                            <a:schemeClr val="tx1"/>
                          </a:solidFill>
                          <a:effectLst/>
                        </a:rPr>
                        <a:t> Summit</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000" dirty="0" err="1">
                          <a:solidFill>
                            <a:schemeClr val="tx1"/>
                          </a:solidFill>
                          <a:effectLst/>
                        </a:rPr>
                        <a:t>Pędzimąż</a:t>
                      </a:r>
                      <a:r>
                        <a:rPr lang="en-GB" sz="1000" dirty="0">
                          <a:solidFill>
                            <a:schemeClr val="tx1"/>
                          </a:solidFill>
                          <a:effectLst/>
                        </a:rPr>
                        <a:t> Agnieszka</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5307189"/>
                  </a:ext>
                </a:extLst>
              </a:tr>
              <a:tr h="0">
                <a:tc vMerge="1">
                  <a:txBody>
                    <a:bodyPr/>
                    <a:lstStyle/>
                    <a:p>
                      <a:endParaRPr lang="cs-CZ"/>
                    </a:p>
                  </a:txBody>
                  <a:tcPr/>
                </a:tc>
                <a:tc>
                  <a:txBody>
                    <a:bodyPr/>
                    <a:lstStyle/>
                    <a:p>
                      <a:pPr algn="ctr">
                        <a:lnSpc>
                          <a:spcPct val="107000"/>
                        </a:lnSpc>
                        <a:spcAft>
                          <a:spcPts val="0"/>
                        </a:spcAft>
                      </a:pPr>
                      <a:r>
                        <a:rPr lang="en-GB" sz="1000" dirty="0">
                          <a:solidFill>
                            <a:schemeClr val="tx1"/>
                          </a:solidFill>
                          <a:effectLst/>
                        </a:rPr>
                        <a:t>Katarzyna </a:t>
                      </a:r>
                      <a:r>
                        <a:rPr lang="cs-CZ" sz="1100" dirty="0">
                          <a:solidFill>
                            <a:schemeClr val="tx1"/>
                          </a:solidFill>
                          <a:effectLst/>
                        </a:rPr>
                        <a:t>Kukla</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9196546"/>
                  </a:ext>
                </a:extLst>
              </a:tr>
              <a:tr h="0">
                <a:tc rowSpan="2">
                  <a:txBody>
                    <a:bodyPr/>
                    <a:lstStyle/>
                    <a:p>
                      <a:pPr algn="ctr">
                        <a:lnSpc>
                          <a:spcPct val="107000"/>
                        </a:lnSpc>
                        <a:spcAft>
                          <a:spcPts val="0"/>
                        </a:spcAft>
                      </a:pPr>
                      <a:r>
                        <a:rPr lang="en-GB" sz="1000">
                          <a:solidFill>
                            <a:schemeClr val="tx1"/>
                          </a:solidFill>
                          <a:effectLst/>
                        </a:rPr>
                        <a:t>Pucko otvoreno uciliste Vinkovci</a:t>
                      </a:r>
                      <a:endParaRPr lang="cs-CZ"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000" dirty="0" err="1">
                          <a:solidFill>
                            <a:schemeClr val="tx1"/>
                          </a:solidFill>
                          <a:effectLst/>
                        </a:rPr>
                        <a:t>Božanović</a:t>
                      </a:r>
                      <a:r>
                        <a:rPr lang="en-GB" sz="1000" dirty="0">
                          <a:solidFill>
                            <a:schemeClr val="tx1"/>
                          </a:solidFill>
                          <a:effectLst/>
                        </a:rPr>
                        <a:t> </a:t>
                      </a:r>
                      <a:r>
                        <a:rPr lang="en-GB" sz="1000" dirty="0" err="1">
                          <a:solidFill>
                            <a:schemeClr val="tx1"/>
                          </a:solidFill>
                          <a:effectLst/>
                        </a:rPr>
                        <a:t>Berislav</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1584607"/>
                  </a:ext>
                </a:extLst>
              </a:tr>
              <a:tr h="0">
                <a:tc vMerge="1">
                  <a:txBody>
                    <a:bodyPr/>
                    <a:lstStyle/>
                    <a:p>
                      <a:endParaRPr lang="cs-CZ"/>
                    </a:p>
                  </a:txBody>
                  <a:tcPr/>
                </a:tc>
                <a:tc>
                  <a:txBody>
                    <a:bodyPr/>
                    <a:lstStyle/>
                    <a:p>
                      <a:pPr algn="ctr">
                        <a:lnSpc>
                          <a:spcPct val="107000"/>
                        </a:lnSpc>
                        <a:spcAft>
                          <a:spcPts val="0"/>
                        </a:spcAft>
                      </a:pPr>
                      <a:r>
                        <a:rPr lang="en-GB" sz="1000" dirty="0" err="1">
                          <a:solidFill>
                            <a:schemeClr val="tx1"/>
                          </a:solidFill>
                          <a:effectLst/>
                        </a:rPr>
                        <a:t>Anić</a:t>
                      </a:r>
                      <a:r>
                        <a:rPr lang="en-GB" sz="1000" dirty="0">
                          <a:solidFill>
                            <a:schemeClr val="tx1"/>
                          </a:solidFill>
                          <a:effectLst/>
                        </a:rPr>
                        <a:t> </a:t>
                      </a:r>
                      <a:r>
                        <a:rPr lang="en-GB" sz="1000" dirty="0" err="1">
                          <a:solidFill>
                            <a:schemeClr val="tx1"/>
                          </a:solidFill>
                          <a:effectLst/>
                        </a:rPr>
                        <a:t>Petrović</a:t>
                      </a:r>
                      <a:r>
                        <a:rPr lang="en-GB" sz="1000" dirty="0">
                          <a:solidFill>
                            <a:schemeClr val="tx1"/>
                          </a:solidFill>
                          <a:effectLst/>
                        </a:rPr>
                        <a:t> Andrea</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2829205"/>
                  </a:ext>
                </a:extLst>
              </a:tr>
              <a:tr h="0">
                <a:tc rowSpan="3">
                  <a:txBody>
                    <a:bodyPr/>
                    <a:lstStyle/>
                    <a:p>
                      <a:pPr algn="ctr">
                        <a:lnSpc>
                          <a:spcPct val="107000"/>
                        </a:lnSpc>
                        <a:spcAft>
                          <a:spcPts val="0"/>
                        </a:spcAft>
                      </a:pPr>
                      <a:r>
                        <a:rPr lang="en-GB" sz="1000">
                          <a:solidFill>
                            <a:schemeClr val="tx1"/>
                          </a:solidFill>
                          <a:effectLst/>
                        </a:rPr>
                        <a:t>Biedrība Eurofortis</a:t>
                      </a:r>
                      <a:endParaRPr lang="cs-CZ"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000" dirty="0" err="1">
                          <a:solidFill>
                            <a:schemeClr val="tx1"/>
                          </a:solidFill>
                          <a:effectLst/>
                        </a:rPr>
                        <a:t>Vitkovska</a:t>
                      </a:r>
                      <a:r>
                        <a:rPr lang="en-GB" sz="1000" dirty="0">
                          <a:solidFill>
                            <a:schemeClr val="tx1"/>
                          </a:solidFill>
                          <a:effectLst/>
                        </a:rPr>
                        <a:t> Adela</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43124674"/>
                  </a:ext>
                </a:extLst>
              </a:tr>
              <a:tr h="0">
                <a:tc vMerge="1">
                  <a:txBody>
                    <a:bodyPr/>
                    <a:lstStyle/>
                    <a:p>
                      <a:endParaRPr lang="cs-CZ"/>
                    </a:p>
                  </a:txBody>
                  <a:tcPr/>
                </a:tc>
                <a:tc>
                  <a:txBody>
                    <a:bodyPr/>
                    <a:lstStyle/>
                    <a:p>
                      <a:pPr algn="ctr">
                        <a:lnSpc>
                          <a:spcPct val="107000"/>
                        </a:lnSpc>
                        <a:spcAft>
                          <a:spcPts val="0"/>
                        </a:spcAft>
                      </a:pPr>
                      <a:r>
                        <a:rPr lang="en-GB" sz="1000" dirty="0">
                          <a:solidFill>
                            <a:schemeClr val="tx1"/>
                          </a:solidFill>
                          <a:effectLst/>
                        </a:rPr>
                        <a:t>Vanda </a:t>
                      </a:r>
                      <a:r>
                        <a:rPr lang="en-GB" sz="1000" dirty="0" err="1">
                          <a:solidFill>
                            <a:schemeClr val="tx1"/>
                          </a:solidFill>
                          <a:effectLst/>
                        </a:rPr>
                        <a:t>Novokšonova</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6877633"/>
                  </a:ext>
                </a:extLst>
              </a:tr>
              <a:tr h="0">
                <a:tc vMerge="1">
                  <a:txBody>
                    <a:bodyPr/>
                    <a:lstStyle/>
                    <a:p>
                      <a:endParaRPr lang="cs-CZ"/>
                    </a:p>
                  </a:txBody>
                  <a:tcPr/>
                </a:tc>
                <a:tc>
                  <a:txBody>
                    <a:bodyPr/>
                    <a:lstStyle/>
                    <a:p>
                      <a:pPr algn="ctr">
                        <a:lnSpc>
                          <a:spcPct val="107000"/>
                        </a:lnSpc>
                        <a:spcAft>
                          <a:spcPts val="0"/>
                        </a:spcAft>
                      </a:pPr>
                      <a:r>
                        <a:rPr lang="en-GB" sz="1000" dirty="0">
                          <a:solidFill>
                            <a:schemeClr val="tx1"/>
                          </a:solidFill>
                          <a:effectLst/>
                        </a:rPr>
                        <a:t>Laura </a:t>
                      </a:r>
                      <a:r>
                        <a:rPr lang="cs-CZ" sz="1100" dirty="0" err="1">
                          <a:solidFill>
                            <a:schemeClr val="tx1"/>
                          </a:solidFill>
                          <a:effectLst/>
                        </a:rPr>
                        <a:t>Vavilova</a:t>
                      </a:r>
                      <a:endParaRPr lang="cs-CZ"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14361543"/>
                  </a:ext>
                </a:extLst>
              </a:tr>
            </a:tbl>
          </a:graphicData>
        </a:graphic>
      </p:graphicFrame>
      <p:sp>
        <p:nvSpPr>
          <p:cNvPr id="11" name="TextovéPole 10">
            <a:extLst>
              <a:ext uri="{FF2B5EF4-FFF2-40B4-BE49-F238E27FC236}">
                <a16:creationId xmlns:a16="http://schemas.microsoft.com/office/drawing/2014/main" id="{49D6A772-234E-42AD-AF2A-476870E3911E}"/>
              </a:ext>
            </a:extLst>
          </p:cNvPr>
          <p:cNvSpPr txBox="1"/>
          <p:nvPr/>
        </p:nvSpPr>
        <p:spPr>
          <a:xfrm>
            <a:off x="9379721" y="927705"/>
            <a:ext cx="1974079" cy="646331"/>
          </a:xfrm>
          <a:prstGeom prst="rect">
            <a:avLst/>
          </a:prstGeom>
          <a:noFill/>
        </p:spPr>
        <p:txBody>
          <a:bodyPr wrap="square" rtlCol="0">
            <a:spAutoFit/>
          </a:bodyPr>
          <a:lstStyle/>
          <a:p>
            <a:pPr algn="ctr"/>
            <a:r>
              <a:rPr lang="en-GB" b="1" i="1" u="sng" dirty="0">
                <a:solidFill>
                  <a:schemeClr val="accent2"/>
                </a:solidFill>
              </a:rPr>
              <a:t>More than twenty people</a:t>
            </a:r>
          </a:p>
        </p:txBody>
      </p:sp>
    </p:spTree>
    <p:extLst>
      <p:ext uri="{BB962C8B-B14F-4D97-AF65-F5344CB8AC3E}">
        <p14:creationId xmlns:p14="http://schemas.microsoft.com/office/powerpoint/2010/main" val="311320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C1B159-DD02-49E1-ABD4-AAFBB5060268}"/>
              </a:ext>
            </a:extLst>
          </p:cNvPr>
          <p:cNvSpPr>
            <a:spLocks noGrp="1"/>
          </p:cNvSpPr>
          <p:nvPr>
            <p:ph type="title"/>
          </p:nvPr>
        </p:nvSpPr>
        <p:spPr/>
        <p:txBody>
          <a:bodyPr/>
          <a:lstStyle/>
          <a:p>
            <a:pPr algn="ctr"/>
            <a:r>
              <a:rPr lang="en-GB" b="1" dirty="0">
                <a:solidFill>
                  <a:schemeClr val="accent1"/>
                </a:solidFill>
              </a:rPr>
              <a:t>Project outcomes</a:t>
            </a:r>
            <a:endParaRPr lang="cs-CZ" dirty="0">
              <a:solidFill>
                <a:schemeClr val="accent1"/>
              </a:solidFill>
            </a:endParaRPr>
          </a:p>
        </p:txBody>
      </p:sp>
      <p:sp>
        <p:nvSpPr>
          <p:cNvPr id="3" name="Zástupný symbol pro obsah 2">
            <a:extLst>
              <a:ext uri="{FF2B5EF4-FFF2-40B4-BE49-F238E27FC236}">
                <a16:creationId xmlns:a16="http://schemas.microsoft.com/office/drawing/2014/main" id="{DEE24F56-B20A-4768-9856-8CAA7A3C6937}"/>
              </a:ext>
            </a:extLst>
          </p:cNvPr>
          <p:cNvSpPr>
            <a:spLocks noGrp="1"/>
          </p:cNvSpPr>
          <p:nvPr>
            <p:ph idx="1"/>
          </p:nvPr>
        </p:nvSpPr>
        <p:spPr/>
        <p:txBody>
          <a:bodyPr/>
          <a:lstStyle/>
          <a:p>
            <a:pPr marL="0" indent="0">
              <a:buNone/>
            </a:pPr>
            <a:r>
              <a:rPr lang="en-US" dirty="0"/>
              <a:t>The project had a total of </a:t>
            </a:r>
            <a:r>
              <a:rPr lang="en-US" b="1" u="sng" dirty="0"/>
              <a:t>six intellectual outputs </a:t>
            </a:r>
            <a:r>
              <a:rPr lang="en-US" dirty="0"/>
              <a:t>defined:</a:t>
            </a:r>
            <a:endParaRPr lang="cs-CZ" dirty="0"/>
          </a:p>
          <a:p>
            <a:r>
              <a:rPr lang="cs-CZ" b="1" dirty="0"/>
              <a:t>IO1 - </a:t>
            </a:r>
            <a:r>
              <a:rPr lang="en-US" b="1" dirty="0"/>
              <a:t>Analytical study of market and business models</a:t>
            </a:r>
            <a:r>
              <a:rPr lang="cs-CZ" b="1" dirty="0"/>
              <a:t> (UTB)</a:t>
            </a:r>
          </a:p>
          <a:p>
            <a:r>
              <a:rPr lang="cs-CZ" b="1" dirty="0"/>
              <a:t>IO2 - </a:t>
            </a:r>
            <a:r>
              <a:rPr lang="en-US" b="1" dirty="0"/>
              <a:t>Four new products/training courses in L2 and L3</a:t>
            </a:r>
            <a:r>
              <a:rPr lang="cs-CZ" b="1" dirty="0"/>
              <a:t> (HA)</a:t>
            </a:r>
          </a:p>
          <a:p>
            <a:r>
              <a:rPr lang="cs-CZ" dirty="0"/>
              <a:t>IO3 - </a:t>
            </a:r>
            <a:r>
              <a:rPr lang="en-GB" dirty="0"/>
              <a:t>The </a:t>
            </a:r>
            <a:r>
              <a:rPr lang="en-GB" dirty="0" err="1"/>
              <a:t>Learn&amp;Lead</a:t>
            </a:r>
            <a:r>
              <a:rPr lang="en-GB" dirty="0"/>
              <a:t> Guidelines for Trainers (POUV)</a:t>
            </a:r>
          </a:p>
          <a:p>
            <a:r>
              <a:rPr lang="en-GB" dirty="0"/>
              <a:t>IO4 - Tutorial for students (BE)</a:t>
            </a:r>
          </a:p>
          <a:p>
            <a:r>
              <a:rPr lang="en-GB" dirty="0"/>
              <a:t>IO5 - Learn &amp; Lead Webinar Online (HA)</a:t>
            </a:r>
          </a:p>
          <a:p>
            <a:r>
              <a:rPr lang="en-GB" b="1" dirty="0"/>
              <a:t>IO6 - A concept of new business model </a:t>
            </a:r>
            <a:r>
              <a:rPr lang="cs-CZ" b="1" dirty="0"/>
              <a:t>(UTB)</a:t>
            </a:r>
          </a:p>
        </p:txBody>
      </p:sp>
    </p:spTree>
    <p:extLst>
      <p:ext uri="{BB962C8B-B14F-4D97-AF65-F5344CB8AC3E}">
        <p14:creationId xmlns:p14="http://schemas.microsoft.com/office/powerpoint/2010/main" val="116939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9F0FAE-7A75-460D-B440-DCF2CD19EF33}"/>
              </a:ext>
            </a:extLst>
          </p:cNvPr>
          <p:cNvSpPr>
            <a:spLocks noGrp="1"/>
          </p:cNvSpPr>
          <p:nvPr>
            <p:ph type="title"/>
          </p:nvPr>
        </p:nvSpPr>
        <p:spPr/>
        <p:txBody>
          <a:bodyPr/>
          <a:lstStyle/>
          <a:p>
            <a:pPr algn="ctr"/>
            <a:r>
              <a:rPr lang="en-GB" b="1" dirty="0">
                <a:solidFill>
                  <a:schemeClr val="accent1"/>
                </a:solidFill>
              </a:rPr>
              <a:t>Workflow</a:t>
            </a:r>
          </a:p>
        </p:txBody>
      </p:sp>
      <p:pic>
        <p:nvPicPr>
          <p:cNvPr id="7" name="Obrázek 6">
            <a:extLst>
              <a:ext uri="{FF2B5EF4-FFF2-40B4-BE49-F238E27FC236}">
                <a16:creationId xmlns:a16="http://schemas.microsoft.com/office/drawing/2014/main" id="{5B34F109-32AB-4BAA-AFC9-3C9AFCE9B33C}"/>
              </a:ext>
            </a:extLst>
          </p:cNvPr>
          <p:cNvPicPr>
            <a:picLocks noChangeAspect="1"/>
          </p:cNvPicPr>
          <p:nvPr/>
        </p:nvPicPr>
        <p:blipFill>
          <a:blip r:embed="rId2"/>
          <a:stretch>
            <a:fillRect/>
          </a:stretch>
        </p:blipFill>
        <p:spPr>
          <a:xfrm>
            <a:off x="6429725" y="1587357"/>
            <a:ext cx="4839486" cy="5082196"/>
          </a:xfrm>
          <a:prstGeom prst="rect">
            <a:avLst/>
          </a:prstGeom>
        </p:spPr>
      </p:pic>
      <p:sp>
        <p:nvSpPr>
          <p:cNvPr id="8" name="TextovéPole 7">
            <a:extLst>
              <a:ext uri="{FF2B5EF4-FFF2-40B4-BE49-F238E27FC236}">
                <a16:creationId xmlns:a16="http://schemas.microsoft.com/office/drawing/2014/main" id="{7558FACA-0B2A-4E65-B710-994349968C3B}"/>
              </a:ext>
            </a:extLst>
          </p:cNvPr>
          <p:cNvSpPr txBox="1"/>
          <p:nvPr/>
        </p:nvSpPr>
        <p:spPr>
          <a:xfrm>
            <a:off x="922789" y="1795244"/>
            <a:ext cx="4999839" cy="4401205"/>
          </a:xfrm>
          <a:prstGeom prst="rect">
            <a:avLst/>
          </a:prstGeom>
          <a:noFill/>
        </p:spPr>
        <p:txBody>
          <a:bodyPr wrap="square" rtlCol="0">
            <a:spAutoFit/>
          </a:bodyPr>
          <a:lstStyle/>
          <a:p>
            <a:pPr marL="285750" indent="-285750">
              <a:buFont typeface="Arial" panose="020B0604020202020204" pitchFamily="34" charset="0"/>
              <a:buChar char="•"/>
            </a:pPr>
            <a:r>
              <a:rPr lang="en-US" sz="4000" dirty="0"/>
              <a:t>A total of eight project activities</a:t>
            </a:r>
            <a:endParaRPr lang="cs-CZ" sz="4000" dirty="0"/>
          </a:p>
          <a:p>
            <a:pPr marL="285750" indent="-285750">
              <a:buFont typeface="Arial" panose="020B0604020202020204" pitchFamily="34" charset="0"/>
              <a:buChar char="•"/>
            </a:pPr>
            <a:endParaRPr lang="cs-CZ" sz="4000" dirty="0"/>
          </a:p>
          <a:p>
            <a:pPr marL="285750" indent="-285750">
              <a:buFont typeface="Arial" panose="020B0604020202020204" pitchFamily="34" charset="0"/>
              <a:buChar char="•"/>
            </a:pPr>
            <a:r>
              <a:rPr lang="en-US" sz="4000" dirty="0"/>
              <a:t>Six intellectual outputs</a:t>
            </a:r>
            <a:endParaRPr lang="cs-CZ" sz="4000" dirty="0"/>
          </a:p>
          <a:p>
            <a:pPr marL="285750" indent="-285750">
              <a:buFont typeface="Arial" panose="020B0604020202020204" pitchFamily="34" charset="0"/>
              <a:buChar char="•"/>
            </a:pPr>
            <a:endParaRPr lang="cs-CZ" sz="4000" dirty="0"/>
          </a:p>
          <a:p>
            <a:pPr marL="285750" indent="-285750">
              <a:buFont typeface="Arial" panose="020B0604020202020204" pitchFamily="34" charset="0"/>
              <a:buChar char="•"/>
            </a:pPr>
            <a:r>
              <a:rPr lang="en-US" sz="4000" dirty="0"/>
              <a:t>One key goal</a:t>
            </a:r>
            <a:endParaRPr lang="cs-CZ" sz="4000" dirty="0"/>
          </a:p>
        </p:txBody>
      </p:sp>
    </p:spTree>
    <p:extLst>
      <p:ext uri="{BB962C8B-B14F-4D97-AF65-F5344CB8AC3E}">
        <p14:creationId xmlns:p14="http://schemas.microsoft.com/office/powerpoint/2010/main" val="324435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B0890F-6B56-446E-9399-14128542FE29}"/>
              </a:ext>
            </a:extLst>
          </p:cNvPr>
          <p:cNvSpPr>
            <a:spLocks noGrp="1"/>
          </p:cNvSpPr>
          <p:nvPr>
            <p:ph type="title"/>
          </p:nvPr>
        </p:nvSpPr>
        <p:spPr/>
        <p:txBody>
          <a:bodyPr/>
          <a:lstStyle/>
          <a:p>
            <a:pPr algn="ctr"/>
            <a:r>
              <a:rPr lang="en-AU" b="1" dirty="0">
                <a:solidFill>
                  <a:schemeClr val="accent1"/>
                </a:solidFill>
              </a:rPr>
              <a:t>Project timetable</a:t>
            </a:r>
          </a:p>
        </p:txBody>
      </p:sp>
      <p:pic>
        <p:nvPicPr>
          <p:cNvPr id="4" name="Obrázek 3">
            <a:extLst>
              <a:ext uri="{FF2B5EF4-FFF2-40B4-BE49-F238E27FC236}">
                <a16:creationId xmlns:a16="http://schemas.microsoft.com/office/drawing/2014/main" id="{9EA8BA42-9563-4901-B79A-92F60399BFF4}"/>
              </a:ext>
            </a:extLst>
          </p:cNvPr>
          <p:cNvPicPr>
            <a:picLocks noChangeAspect="1"/>
          </p:cNvPicPr>
          <p:nvPr/>
        </p:nvPicPr>
        <p:blipFill>
          <a:blip r:embed="rId2"/>
          <a:stretch>
            <a:fillRect/>
          </a:stretch>
        </p:blipFill>
        <p:spPr>
          <a:xfrm>
            <a:off x="533400" y="1544928"/>
            <a:ext cx="10820400" cy="5076825"/>
          </a:xfrm>
          <a:prstGeom prst="rect">
            <a:avLst/>
          </a:prstGeom>
        </p:spPr>
      </p:pic>
    </p:spTree>
    <p:extLst>
      <p:ext uri="{BB962C8B-B14F-4D97-AF65-F5344CB8AC3E}">
        <p14:creationId xmlns:p14="http://schemas.microsoft.com/office/powerpoint/2010/main" val="12003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F56839-7D18-4C7A-9743-94BCCF7A92ED}"/>
              </a:ext>
            </a:extLst>
          </p:cNvPr>
          <p:cNvSpPr>
            <a:spLocks noGrp="1"/>
          </p:cNvSpPr>
          <p:nvPr>
            <p:ph type="title"/>
          </p:nvPr>
        </p:nvSpPr>
        <p:spPr/>
        <p:txBody>
          <a:bodyPr/>
          <a:lstStyle/>
          <a:p>
            <a:pPr algn="ctr"/>
            <a:r>
              <a:rPr lang="en-GB" b="1" dirty="0">
                <a:solidFill>
                  <a:schemeClr val="accent1"/>
                </a:solidFill>
              </a:rPr>
              <a:t>Transnational project meetings</a:t>
            </a:r>
          </a:p>
        </p:txBody>
      </p:sp>
      <p:sp>
        <p:nvSpPr>
          <p:cNvPr id="3" name="Zástupný symbol pro obsah 2">
            <a:extLst>
              <a:ext uri="{FF2B5EF4-FFF2-40B4-BE49-F238E27FC236}">
                <a16:creationId xmlns:a16="http://schemas.microsoft.com/office/drawing/2014/main" id="{8AB7C82D-8750-4B6E-A958-B96CE1A8576A}"/>
              </a:ext>
            </a:extLst>
          </p:cNvPr>
          <p:cNvSpPr>
            <a:spLocks noGrp="1"/>
          </p:cNvSpPr>
          <p:nvPr>
            <p:ph idx="1"/>
          </p:nvPr>
        </p:nvSpPr>
        <p:spPr/>
        <p:txBody>
          <a:bodyPr>
            <a:normAutofit fontScale="77500" lnSpcReduction="20000"/>
          </a:bodyPr>
          <a:lstStyle/>
          <a:p>
            <a:pPr marL="0" indent="0">
              <a:buNone/>
            </a:pPr>
            <a:r>
              <a:rPr lang="en-GB" dirty="0"/>
              <a:t>The project included five project meetings. In the end, six meetings took place, and due to the disruption of the original schedule by </a:t>
            </a:r>
            <a:r>
              <a:rPr lang="en-GB" dirty="0" err="1"/>
              <a:t>covid</a:t>
            </a:r>
            <a:r>
              <a:rPr lang="en-GB" dirty="0"/>
              <a:t> (the first two meetings were online, the others in person):</a:t>
            </a:r>
          </a:p>
          <a:p>
            <a:pPr marL="514350" indent="-514350">
              <a:buFont typeface="+mj-lt"/>
              <a:buAutoNum type="arabicPeriod"/>
            </a:pPr>
            <a:r>
              <a:rPr lang="en-GB" dirty="0"/>
              <a:t>Kick-off meeting (11/2020) – IO1 Market analysis (online; Slovakia: PA)</a:t>
            </a:r>
          </a:p>
          <a:p>
            <a:pPr marL="514350" indent="-514350">
              <a:buFont typeface="+mj-lt"/>
              <a:buAutoNum type="arabicPeriod"/>
            </a:pPr>
            <a:r>
              <a:rPr lang="en-GB" dirty="0"/>
              <a:t>Meeting (3/2021) – IO1 Market analysis (online; Latvia: BE)</a:t>
            </a:r>
          </a:p>
          <a:p>
            <a:pPr marL="514350" indent="-514350">
              <a:buFont typeface="+mj-lt"/>
              <a:buAutoNum type="arabicPeriod"/>
            </a:pPr>
            <a:r>
              <a:rPr lang="en-GB" dirty="0"/>
              <a:t>Meeting (8/2021) – IO1 Business model analysis (Czechia: UTB)</a:t>
            </a:r>
          </a:p>
          <a:p>
            <a:pPr marL="514350" indent="-514350">
              <a:buFont typeface="+mj-lt"/>
              <a:buAutoNum type="arabicPeriod"/>
            </a:pPr>
            <a:r>
              <a:rPr lang="en-GB" dirty="0"/>
              <a:t>Meeting (10/2021) – IO2 New products+ IO6 Business model Innovation (Latvia: BE)</a:t>
            </a:r>
          </a:p>
          <a:p>
            <a:pPr marL="514350" indent="-514350">
              <a:buFont typeface="+mj-lt"/>
              <a:buAutoNum type="arabicPeriod"/>
            </a:pPr>
            <a:r>
              <a:rPr lang="en-GB" dirty="0"/>
              <a:t>Meeting (1/2022) – IO2 New products + IO6 New business model (Poland: </a:t>
            </a:r>
            <a:r>
              <a:rPr lang="en-GB" dirty="0" err="1"/>
              <a:t>Edufeniks</a:t>
            </a:r>
            <a:r>
              <a:rPr lang="en-GB" dirty="0"/>
              <a:t>) </a:t>
            </a:r>
          </a:p>
          <a:p>
            <a:pPr marL="514350" indent="-514350">
              <a:buFont typeface="+mj-lt"/>
              <a:buAutoNum type="arabicPeriod"/>
            </a:pPr>
            <a:r>
              <a:rPr lang="en-GB" dirty="0"/>
              <a:t>Meeting (9/2022) – Summary of the project (Slovakia: HA)</a:t>
            </a:r>
          </a:p>
          <a:p>
            <a:pPr marL="0" indent="0">
              <a:buNone/>
            </a:pPr>
            <a:endParaRPr lang="en-GB" dirty="0"/>
          </a:p>
          <a:p>
            <a:pPr marL="0" indent="0">
              <a:buNone/>
            </a:pPr>
            <a:r>
              <a:rPr lang="en-GB" dirty="0"/>
              <a:t>We actually met fortnightly online for the last year of the project. </a:t>
            </a:r>
            <a:r>
              <a:rPr lang="en-GB" b="1" i="1" dirty="0">
                <a:solidFill>
                  <a:schemeClr val="accent6"/>
                </a:solidFill>
              </a:rPr>
              <a:t>More than 100 meetings (online)</a:t>
            </a:r>
            <a:r>
              <a:rPr lang="en-GB" dirty="0"/>
              <a:t> took place during the project.</a:t>
            </a:r>
          </a:p>
        </p:txBody>
      </p:sp>
    </p:spTree>
    <p:extLst>
      <p:ext uri="{BB962C8B-B14F-4D97-AF65-F5344CB8AC3E}">
        <p14:creationId xmlns:p14="http://schemas.microsoft.com/office/powerpoint/2010/main" val="1328739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0F46FA-C49D-49D1-9DEA-83F75F3F29CA}"/>
              </a:ext>
            </a:extLst>
          </p:cNvPr>
          <p:cNvSpPr>
            <a:spLocks noGrp="1"/>
          </p:cNvSpPr>
          <p:nvPr>
            <p:ph type="title"/>
          </p:nvPr>
        </p:nvSpPr>
        <p:spPr/>
        <p:txBody>
          <a:bodyPr/>
          <a:lstStyle/>
          <a:p>
            <a:pPr algn="ctr"/>
            <a:r>
              <a:rPr lang="en-GB" b="1" dirty="0">
                <a:solidFill>
                  <a:schemeClr val="accent1"/>
                </a:solidFill>
              </a:rPr>
              <a:t>Learning, Teaching, Training Activities</a:t>
            </a:r>
          </a:p>
        </p:txBody>
      </p:sp>
      <p:sp>
        <p:nvSpPr>
          <p:cNvPr id="3" name="Zástupný symbol pro obsah 2">
            <a:extLst>
              <a:ext uri="{FF2B5EF4-FFF2-40B4-BE49-F238E27FC236}">
                <a16:creationId xmlns:a16="http://schemas.microsoft.com/office/drawing/2014/main" id="{2A572F42-6A4D-4340-92A3-062320676B65}"/>
              </a:ext>
            </a:extLst>
          </p:cNvPr>
          <p:cNvSpPr>
            <a:spLocks noGrp="1"/>
          </p:cNvSpPr>
          <p:nvPr>
            <p:ph idx="1"/>
          </p:nvPr>
        </p:nvSpPr>
        <p:spPr/>
        <p:txBody>
          <a:bodyPr>
            <a:normAutofit fontScale="77500" lnSpcReduction="20000"/>
          </a:bodyPr>
          <a:lstStyle/>
          <a:p>
            <a:pPr marL="0" indent="0">
              <a:buNone/>
            </a:pPr>
            <a:r>
              <a:rPr lang="en-GB" dirty="0"/>
              <a:t>The project partners also held meetings related to teacher training and course piloting (three meetings) and one conference event:</a:t>
            </a:r>
          </a:p>
          <a:p>
            <a:pPr marL="0" indent="0">
              <a:buNone/>
            </a:pPr>
            <a:endParaRPr lang="en-GB" dirty="0"/>
          </a:p>
          <a:p>
            <a:pPr marL="514350" indent="-514350">
              <a:buFont typeface="+mj-lt"/>
              <a:buAutoNum type="arabicPeriod"/>
            </a:pPr>
            <a:r>
              <a:rPr lang="en-GB" b="1" dirty="0"/>
              <a:t>C1 TRAINING FOR TRAINERS (3/2022)</a:t>
            </a:r>
            <a:r>
              <a:rPr lang="en-GB" dirty="0"/>
              <a:t> – IO3 training courses for teachers (Croatia; POUV)</a:t>
            </a:r>
          </a:p>
          <a:p>
            <a:pPr marL="514350" indent="-514350">
              <a:buFont typeface="+mj-lt"/>
              <a:buAutoNum type="arabicPeriod"/>
            </a:pPr>
            <a:endParaRPr lang="en-GB" dirty="0"/>
          </a:p>
          <a:p>
            <a:pPr marL="514350" indent="-514350">
              <a:buFont typeface="+mj-lt"/>
              <a:buAutoNum type="arabicPeriod"/>
            </a:pPr>
            <a:r>
              <a:rPr lang="en-GB" b="1" dirty="0"/>
              <a:t>C2 Pilot trainings (5/2022) </a:t>
            </a:r>
            <a:r>
              <a:rPr lang="en-GB" dirty="0"/>
              <a:t>– IO2 Testing four new products on clients (Slovakia: PA) </a:t>
            </a:r>
          </a:p>
          <a:p>
            <a:pPr marL="514350" indent="-514350">
              <a:buFont typeface="+mj-lt"/>
              <a:buAutoNum type="arabicPeriod"/>
            </a:pPr>
            <a:endParaRPr lang="en-GB" dirty="0"/>
          </a:p>
          <a:p>
            <a:pPr marL="514350" indent="-514350">
              <a:buFont typeface="+mj-lt"/>
              <a:buAutoNum type="arabicPeriod"/>
            </a:pPr>
            <a:r>
              <a:rPr lang="en-GB" b="1" dirty="0"/>
              <a:t>C3 Pilot trainings (6/2022) </a:t>
            </a:r>
            <a:r>
              <a:rPr lang="en-GB" dirty="0"/>
              <a:t>– IO2 Testing four new products on clients (Latvia: BE) </a:t>
            </a:r>
          </a:p>
          <a:p>
            <a:pPr marL="514350" indent="-514350">
              <a:buFont typeface="+mj-lt"/>
              <a:buAutoNum type="arabicPeriod"/>
            </a:pPr>
            <a:endParaRPr lang="en-GB" dirty="0"/>
          </a:p>
          <a:p>
            <a:pPr marL="514350" indent="-514350">
              <a:buFont typeface="+mj-lt"/>
              <a:buAutoNum type="arabicPeriod"/>
            </a:pPr>
            <a:r>
              <a:rPr lang="en-GB" b="1" dirty="0"/>
              <a:t>Conference (9/2022) </a:t>
            </a:r>
            <a:r>
              <a:rPr lang="en-GB" dirty="0"/>
              <a:t>– Summary of the project and presenting the results</a:t>
            </a:r>
          </a:p>
        </p:txBody>
      </p:sp>
    </p:spTree>
    <p:extLst>
      <p:ext uri="{BB962C8B-B14F-4D97-AF65-F5344CB8AC3E}">
        <p14:creationId xmlns:p14="http://schemas.microsoft.com/office/powerpoint/2010/main" val="63718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Nadpis 1">
            <a:extLst>
              <a:ext uri="{FF2B5EF4-FFF2-40B4-BE49-F238E27FC236}">
                <a16:creationId xmlns:a16="http://schemas.microsoft.com/office/drawing/2014/main" id="{5567F3B4-B6B2-4AD3-AE27-FE327287E270}"/>
              </a:ext>
            </a:extLst>
          </p:cNvPr>
          <p:cNvSpPr txBox="1">
            <a:spLocks/>
          </p:cNvSpPr>
          <p:nvPr/>
        </p:nvSpPr>
        <p:spPr>
          <a:xfrm>
            <a:off x="773408" y="992094"/>
            <a:ext cx="3616913" cy="2795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1" kern="1200" dirty="0">
                <a:solidFill>
                  <a:schemeClr val="accent1"/>
                </a:solidFill>
                <a:latin typeface="+mj-lt"/>
                <a:ea typeface="+mj-ea"/>
                <a:cs typeface="+mj-cs"/>
              </a:rPr>
              <a:t>II. Research results</a:t>
            </a:r>
          </a:p>
        </p:txBody>
      </p:sp>
      <p:pic>
        <p:nvPicPr>
          <p:cNvPr id="3" name="Obrázek 2">
            <a:extLst>
              <a:ext uri="{FF2B5EF4-FFF2-40B4-BE49-F238E27FC236}">
                <a16:creationId xmlns:a16="http://schemas.microsoft.com/office/drawing/2014/main" id="{43047ECF-371F-43BF-93C7-0CFE2B3D2DF9}"/>
              </a:ext>
            </a:extLst>
          </p:cNvPr>
          <p:cNvPicPr>
            <a:picLocks noChangeAspect="1"/>
          </p:cNvPicPr>
          <p:nvPr/>
        </p:nvPicPr>
        <p:blipFill>
          <a:blip r:embed="rId2"/>
          <a:stretch>
            <a:fillRect/>
          </a:stretch>
        </p:blipFill>
        <p:spPr>
          <a:xfrm>
            <a:off x="5895751" y="1187639"/>
            <a:ext cx="5708649" cy="4452746"/>
          </a:xfrm>
          <a:prstGeom prst="rect">
            <a:avLst/>
          </a:prstGeom>
        </p:spPr>
      </p:pic>
    </p:spTree>
    <p:extLst>
      <p:ext uri="{BB962C8B-B14F-4D97-AF65-F5344CB8AC3E}">
        <p14:creationId xmlns:p14="http://schemas.microsoft.com/office/powerpoint/2010/main" val="319073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ECF3B-F077-4C13-BB2F-38B5AB88BBD2}"/>
              </a:ext>
            </a:extLst>
          </p:cNvPr>
          <p:cNvSpPr>
            <a:spLocks noGrp="1"/>
          </p:cNvSpPr>
          <p:nvPr>
            <p:ph type="title"/>
          </p:nvPr>
        </p:nvSpPr>
        <p:spPr/>
        <p:txBody>
          <a:bodyPr/>
          <a:lstStyle/>
          <a:p>
            <a:pPr algn="ctr"/>
            <a:r>
              <a:rPr lang="en-GB" b="1" dirty="0">
                <a:solidFill>
                  <a:schemeClr val="accent1"/>
                </a:solidFill>
              </a:rPr>
              <a:t>Research activities</a:t>
            </a:r>
          </a:p>
        </p:txBody>
      </p:sp>
      <p:sp>
        <p:nvSpPr>
          <p:cNvPr id="3" name="Zástupný symbol pro obsah 2">
            <a:extLst>
              <a:ext uri="{FF2B5EF4-FFF2-40B4-BE49-F238E27FC236}">
                <a16:creationId xmlns:a16="http://schemas.microsoft.com/office/drawing/2014/main" id="{8B30ACC0-65A8-4E9C-BE8B-E88C4B21B73E}"/>
              </a:ext>
            </a:extLst>
          </p:cNvPr>
          <p:cNvSpPr>
            <a:spLocks noGrp="1"/>
          </p:cNvSpPr>
          <p:nvPr>
            <p:ph idx="1"/>
          </p:nvPr>
        </p:nvSpPr>
        <p:spPr/>
        <p:txBody>
          <a:bodyPr>
            <a:normAutofit fontScale="92500" lnSpcReduction="10000"/>
          </a:bodyPr>
          <a:lstStyle/>
          <a:p>
            <a:pPr marL="0" indent="0">
              <a:buNone/>
            </a:pPr>
            <a:r>
              <a:rPr lang="en-GB" dirty="0"/>
              <a:t>The analysis of the business model of language schools was based on three types of research:</a:t>
            </a:r>
          </a:p>
          <a:p>
            <a:pPr marL="0" indent="0">
              <a:buNone/>
            </a:pPr>
            <a:endParaRPr lang="en-GB" dirty="0"/>
          </a:p>
          <a:p>
            <a:pPr marL="571500" indent="-571500">
              <a:buFont typeface="+mj-lt"/>
              <a:buAutoNum type="romanUcPeriod"/>
            </a:pPr>
            <a:r>
              <a:rPr lang="en-GB" b="1" dirty="0"/>
              <a:t>Exploratory research </a:t>
            </a:r>
            <a:r>
              <a:rPr lang="en-GB" dirty="0"/>
              <a:t>– analysis of the offer of language schools in the Czech Republic (80 schools)</a:t>
            </a:r>
          </a:p>
          <a:p>
            <a:pPr marL="571500" indent="-571500">
              <a:buFont typeface="+mj-lt"/>
              <a:buAutoNum type="romanUcPeriod"/>
            </a:pPr>
            <a:endParaRPr lang="en-GB" dirty="0"/>
          </a:p>
          <a:p>
            <a:pPr marL="571500" indent="-571500">
              <a:buFont typeface="+mj-lt"/>
              <a:buAutoNum type="romanUcPeriod"/>
            </a:pPr>
            <a:r>
              <a:rPr lang="en-GB" b="1" dirty="0"/>
              <a:t>Questionnaire survey (Q1) </a:t>
            </a:r>
            <a:r>
              <a:rPr lang="en-GB" dirty="0"/>
              <a:t>– analysis of the business model of language schools (respondent: manager of language schools)</a:t>
            </a:r>
          </a:p>
          <a:p>
            <a:pPr marL="571500" indent="-571500">
              <a:buFont typeface="+mj-lt"/>
              <a:buAutoNum type="romanUcPeriod"/>
            </a:pPr>
            <a:endParaRPr lang="en-GB" dirty="0"/>
          </a:p>
          <a:p>
            <a:pPr marL="571500" indent="-571500">
              <a:buFont typeface="+mj-lt"/>
              <a:buAutoNum type="romanUcPeriod"/>
            </a:pPr>
            <a:r>
              <a:rPr lang="en-GB" b="1" dirty="0"/>
              <a:t>Questionnaire survey (Q2) </a:t>
            </a:r>
            <a:r>
              <a:rPr lang="en-GB" dirty="0"/>
              <a:t>– analysis of language school customer preferences (respondent: language school client)</a:t>
            </a:r>
          </a:p>
        </p:txBody>
      </p:sp>
    </p:spTree>
    <p:extLst>
      <p:ext uri="{BB962C8B-B14F-4D97-AF65-F5344CB8AC3E}">
        <p14:creationId xmlns:p14="http://schemas.microsoft.com/office/powerpoint/2010/main" val="107793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A0C4AB-E6ED-48E0-9483-99BCD23F2D86}"/>
              </a:ext>
            </a:extLst>
          </p:cNvPr>
          <p:cNvSpPr>
            <a:spLocks noGrp="1"/>
          </p:cNvSpPr>
          <p:nvPr>
            <p:ph type="title"/>
          </p:nvPr>
        </p:nvSpPr>
        <p:spPr/>
        <p:txBody>
          <a:bodyPr/>
          <a:lstStyle/>
          <a:p>
            <a:pPr algn="ctr"/>
            <a:r>
              <a:rPr lang="en-GB" b="1" dirty="0">
                <a:solidFill>
                  <a:schemeClr val="accent1"/>
                </a:solidFill>
              </a:rPr>
              <a:t>Research I: Offer of language schools</a:t>
            </a:r>
          </a:p>
        </p:txBody>
      </p:sp>
      <mc:AlternateContent xmlns:mc="http://schemas.openxmlformats.org/markup-compatibility/2006" xmlns:cx1="http://schemas.microsoft.com/office/drawing/2015/9/8/chartex">
        <mc:Choice Requires="cx1">
          <p:graphicFrame>
            <p:nvGraphicFramePr>
              <p:cNvPr id="4" name="Graf 3">
                <a:extLst>
                  <a:ext uri="{FF2B5EF4-FFF2-40B4-BE49-F238E27FC236}">
                    <a16:creationId xmlns:a16="http://schemas.microsoft.com/office/drawing/2014/main" id="{2D445B89-EC34-4B69-98F9-BED7D8FB0955}"/>
                  </a:ext>
                </a:extLst>
              </p:cNvPr>
              <p:cNvGraphicFramePr/>
              <p:nvPr>
                <p:extLst>
                  <p:ext uri="{D42A27DB-BD31-4B8C-83A1-F6EECF244321}">
                    <p14:modId xmlns:p14="http://schemas.microsoft.com/office/powerpoint/2010/main" val="2536718258"/>
                  </p:ext>
                </p:extLst>
              </p:nvPr>
            </p:nvGraphicFramePr>
            <p:xfrm>
              <a:off x="4402317" y="1690688"/>
              <a:ext cx="6872140" cy="474178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Graf 3">
                <a:extLst>
                  <a:ext uri="{FF2B5EF4-FFF2-40B4-BE49-F238E27FC236}">
                    <a16:creationId xmlns:a16="http://schemas.microsoft.com/office/drawing/2014/main" id="{2D445B89-EC34-4B69-98F9-BED7D8FB0955}"/>
                  </a:ext>
                </a:extLst>
              </p:cNvPr>
              <p:cNvPicPr>
                <a:picLocks noGrp="1" noRot="1" noChangeAspect="1" noMove="1" noResize="1" noEditPoints="1" noAdjustHandles="1" noChangeArrowheads="1" noChangeShapeType="1"/>
              </p:cNvPicPr>
              <p:nvPr/>
            </p:nvPicPr>
            <p:blipFill>
              <a:blip r:embed="rId3"/>
              <a:stretch>
                <a:fillRect/>
              </a:stretch>
            </p:blipFill>
            <p:spPr>
              <a:xfrm>
                <a:off x="4402317" y="1690688"/>
                <a:ext cx="6872140" cy="4741784"/>
              </a:xfrm>
              <a:prstGeom prst="rect">
                <a:avLst/>
              </a:prstGeom>
            </p:spPr>
          </p:pic>
        </mc:Fallback>
      </mc:AlternateContent>
      <p:sp>
        <p:nvSpPr>
          <p:cNvPr id="5" name="TextovéPole 4">
            <a:extLst>
              <a:ext uri="{FF2B5EF4-FFF2-40B4-BE49-F238E27FC236}">
                <a16:creationId xmlns:a16="http://schemas.microsoft.com/office/drawing/2014/main" id="{D42B563B-FF14-415B-91B1-08E9BC79EF4C}"/>
              </a:ext>
            </a:extLst>
          </p:cNvPr>
          <p:cNvSpPr txBox="1"/>
          <p:nvPr/>
        </p:nvSpPr>
        <p:spPr>
          <a:xfrm>
            <a:off x="213675" y="1995437"/>
            <a:ext cx="3802144" cy="3693319"/>
          </a:xfrm>
          <a:prstGeom prst="rect">
            <a:avLst/>
          </a:prstGeom>
          <a:noFill/>
        </p:spPr>
        <p:txBody>
          <a:bodyPr wrap="square" rtlCol="0">
            <a:spAutoFit/>
          </a:bodyPr>
          <a:lstStyle/>
          <a:p>
            <a:r>
              <a:rPr lang="en-GB" b="1" dirty="0"/>
              <a:t>The aim of the research: </a:t>
            </a:r>
            <a:r>
              <a:rPr lang="en-GB" dirty="0"/>
              <a:t>to map the range of services/products of language schools</a:t>
            </a:r>
          </a:p>
          <a:p>
            <a:endParaRPr lang="en-GB" dirty="0"/>
          </a:p>
          <a:p>
            <a:r>
              <a:rPr lang="en-GB" b="1" dirty="0"/>
              <a:t>Research implementation: </a:t>
            </a:r>
            <a:r>
              <a:rPr lang="en-GB" dirty="0"/>
              <a:t>2021</a:t>
            </a:r>
          </a:p>
          <a:p>
            <a:endParaRPr lang="en-GB" dirty="0"/>
          </a:p>
          <a:p>
            <a:endParaRPr lang="en-GB" dirty="0"/>
          </a:p>
          <a:p>
            <a:r>
              <a:rPr lang="en-GB" b="1" dirty="0"/>
              <a:t>Research location: </a:t>
            </a:r>
            <a:r>
              <a:rPr lang="en-GB" dirty="0"/>
              <a:t>Czechia</a:t>
            </a:r>
          </a:p>
          <a:p>
            <a:endParaRPr lang="en-GB" dirty="0"/>
          </a:p>
          <a:p>
            <a:endParaRPr lang="en-GB" dirty="0"/>
          </a:p>
          <a:p>
            <a:r>
              <a:rPr lang="en-GB" b="1" dirty="0"/>
              <a:t>Sample:</a:t>
            </a:r>
            <a:r>
              <a:rPr lang="en-GB" dirty="0"/>
              <a:t> 80 language schools</a:t>
            </a:r>
          </a:p>
          <a:p>
            <a:endParaRPr lang="en-GB" dirty="0"/>
          </a:p>
          <a:p>
            <a:endParaRPr lang="cs-CZ" dirty="0"/>
          </a:p>
        </p:txBody>
      </p:sp>
    </p:spTree>
    <p:extLst>
      <p:ext uri="{BB962C8B-B14F-4D97-AF65-F5344CB8AC3E}">
        <p14:creationId xmlns:p14="http://schemas.microsoft.com/office/powerpoint/2010/main" val="4236007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FA77EB-EDB5-4E6C-9440-9CBA7ABBF059}"/>
              </a:ext>
            </a:extLst>
          </p:cNvPr>
          <p:cNvSpPr>
            <a:spLocks noGrp="1"/>
          </p:cNvSpPr>
          <p:nvPr>
            <p:ph type="title"/>
          </p:nvPr>
        </p:nvSpPr>
        <p:spPr/>
        <p:txBody>
          <a:bodyPr/>
          <a:lstStyle/>
          <a:p>
            <a:pPr algn="ctr"/>
            <a:r>
              <a:rPr lang="en-GB" b="1" dirty="0">
                <a:solidFill>
                  <a:schemeClr val="accent1"/>
                </a:solidFill>
              </a:rPr>
              <a:t>Research I: Offer of language schools</a:t>
            </a:r>
            <a:endParaRPr lang="en-GB" dirty="0"/>
          </a:p>
        </p:txBody>
      </p:sp>
      <p:sp>
        <p:nvSpPr>
          <p:cNvPr id="3" name="Zástupný obsah 2">
            <a:extLst>
              <a:ext uri="{FF2B5EF4-FFF2-40B4-BE49-F238E27FC236}">
                <a16:creationId xmlns:a16="http://schemas.microsoft.com/office/drawing/2014/main" id="{16FA8FCD-ED21-47DF-A788-BAB4BD4FEB83}"/>
              </a:ext>
            </a:extLst>
          </p:cNvPr>
          <p:cNvSpPr>
            <a:spLocks noGrp="1"/>
          </p:cNvSpPr>
          <p:nvPr>
            <p:ph idx="1"/>
          </p:nvPr>
        </p:nvSpPr>
        <p:spPr>
          <a:xfrm>
            <a:off x="838200" y="1825625"/>
            <a:ext cx="10515600" cy="4773138"/>
          </a:xfrm>
        </p:spPr>
        <p:txBody>
          <a:bodyPr>
            <a:normAutofit fontScale="92500" lnSpcReduction="10000"/>
          </a:bodyPr>
          <a:lstStyle/>
          <a:p>
            <a:pPr marL="0" indent="0">
              <a:buNone/>
            </a:pPr>
            <a:r>
              <a:rPr lang="en-GB" b="1" u="sng" dirty="0"/>
              <a:t>Research findings:</a:t>
            </a:r>
          </a:p>
          <a:p>
            <a:pPr marL="514350" indent="-514350">
              <a:buFont typeface="+mj-lt"/>
              <a:buAutoNum type="arabicPeriod"/>
            </a:pPr>
            <a:r>
              <a:rPr lang="en-GB" dirty="0"/>
              <a:t>Wide range of services</a:t>
            </a:r>
          </a:p>
          <a:p>
            <a:pPr lvl="1"/>
            <a:r>
              <a:rPr lang="en-GB" dirty="0"/>
              <a:t>21 products in the offer of language schools </a:t>
            </a:r>
          </a:p>
          <a:p>
            <a:pPr lvl="1"/>
            <a:r>
              <a:rPr lang="en-GB" dirty="0"/>
              <a:t>Most schools do not offer 11 or more products</a:t>
            </a:r>
          </a:p>
          <a:p>
            <a:pPr marL="514350" indent="-514350">
              <a:buFont typeface="+mj-lt"/>
              <a:buAutoNum type="arabicPeriod"/>
            </a:pPr>
            <a:endParaRPr lang="en-GB" dirty="0"/>
          </a:p>
          <a:p>
            <a:pPr marL="514350" indent="-514350">
              <a:buFont typeface="+mj-lt"/>
              <a:buAutoNum type="arabicPeriod"/>
            </a:pPr>
            <a:r>
              <a:rPr lang="en-GB" dirty="0"/>
              <a:t>General market segmentation</a:t>
            </a:r>
          </a:p>
          <a:p>
            <a:pPr lvl="1"/>
            <a:r>
              <a:rPr lang="en-GB" dirty="0"/>
              <a:t>The most offered course is a course for the public</a:t>
            </a:r>
          </a:p>
          <a:p>
            <a:pPr lvl="1"/>
            <a:r>
              <a:rPr lang="en-GB" dirty="0"/>
              <a:t>Discussion clubs are underrated</a:t>
            </a:r>
          </a:p>
          <a:p>
            <a:pPr marL="457200" indent="-457200">
              <a:buFont typeface="+mj-lt"/>
              <a:buAutoNum type="arabicPeriod"/>
            </a:pPr>
            <a:endParaRPr lang="en-GB" dirty="0"/>
          </a:p>
          <a:p>
            <a:pPr marL="457200" indent="-457200">
              <a:buFont typeface="+mj-lt"/>
              <a:buAutoNum type="arabicPeriod"/>
            </a:pPr>
            <a:r>
              <a:rPr lang="en-GB" dirty="0"/>
              <a:t>The range of products is determined by the size of the market</a:t>
            </a:r>
          </a:p>
          <a:p>
            <a:pPr lvl="1"/>
            <a:r>
              <a:rPr lang="en-GB" dirty="0"/>
              <a:t>Language schools do not focus much on areas outside of education (such as translation and interpreting)</a:t>
            </a:r>
          </a:p>
          <a:p>
            <a:pPr marL="457200" indent="-457200">
              <a:buFont typeface="+mj-lt"/>
              <a:buAutoNum type="arabicPeriod"/>
            </a:pPr>
            <a:endParaRPr lang="en-GB" dirty="0"/>
          </a:p>
          <a:p>
            <a:pPr lvl="1"/>
            <a:endParaRPr lang="en-GB" dirty="0"/>
          </a:p>
          <a:p>
            <a:pPr lvl="1"/>
            <a:endParaRPr lang="en-GB" dirty="0"/>
          </a:p>
          <a:p>
            <a:pPr lvl="1"/>
            <a:endParaRPr lang="en-GB" dirty="0"/>
          </a:p>
          <a:p>
            <a:pPr marL="514350" indent="-514350">
              <a:buFont typeface="+mj-lt"/>
              <a:buAutoNum type="arabicPeriod"/>
            </a:pPr>
            <a:endParaRPr lang="cs-CZ" dirty="0"/>
          </a:p>
        </p:txBody>
      </p:sp>
      <p:sp>
        <p:nvSpPr>
          <p:cNvPr id="4" name="TextovéPole 3">
            <a:extLst>
              <a:ext uri="{FF2B5EF4-FFF2-40B4-BE49-F238E27FC236}">
                <a16:creationId xmlns:a16="http://schemas.microsoft.com/office/drawing/2014/main" id="{37A38BD2-4DC9-47E4-A4A5-5B86C1FD03B5}"/>
              </a:ext>
            </a:extLst>
          </p:cNvPr>
          <p:cNvSpPr txBox="1"/>
          <p:nvPr/>
        </p:nvSpPr>
        <p:spPr>
          <a:xfrm rot="21084729">
            <a:off x="8919054" y="1374883"/>
            <a:ext cx="3243324" cy="1754326"/>
          </a:xfrm>
          <a:prstGeom prst="rect">
            <a:avLst/>
          </a:prstGeom>
          <a:solidFill>
            <a:schemeClr val="accent6">
              <a:lumMod val="40000"/>
              <a:lumOff val="60000"/>
            </a:schemeClr>
          </a:solidFill>
        </p:spPr>
        <p:txBody>
          <a:bodyPr wrap="none" rtlCol="0">
            <a:spAutoFit/>
          </a:bodyPr>
          <a:lstStyle/>
          <a:p>
            <a:r>
              <a:rPr lang="en-GB" b="1" dirty="0"/>
              <a:t>Top four products </a:t>
            </a:r>
          </a:p>
          <a:p>
            <a:pPr marL="971550" lvl="1" indent="-514350">
              <a:buFont typeface="+mj-lt"/>
              <a:buAutoNum type="alphaUcPeriod"/>
            </a:pPr>
            <a:r>
              <a:rPr lang="en-GB" b="1" dirty="0">
                <a:solidFill>
                  <a:schemeClr val="accent2"/>
                </a:solidFill>
              </a:rPr>
              <a:t>Courses for the public</a:t>
            </a:r>
            <a:endParaRPr lang="en-GB" dirty="0"/>
          </a:p>
          <a:p>
            <a:pPr marL="971550" lvl="1" indent="-514350">
              <a:buFont typeface="+mj-lt"/>
              <a:buAutoNum type="alphaUcPeriod"/>
            </a:pPr>
            <a:r>
              <a:rPr lang="en-GB" dirty="0"/>
              <a:t>Company courses</a:t>
            </a:r>
          </a:p>
          <a:p>
            <a:pPr marL="971550" lvl="1" indent="-514350">
              <a:buFont typeface="+mj-lt"/>
              <a:buAutoNum type="alphaUcPeriod"/>
            </a:pPr>
            <a:r>
              <a:rPr lang="en-GB" dirty="0"/>
              <a:t>Private lessons </a:t>
            </a:r>
          </a:p>
          <a:p>
            <a:pPr marL="971550" lvl="1" indent="-514350">
              <a:buFont typeface="+mj-lt"/>
              <a:buAutoNum type="alphaUcPeriod"/>
            </a:pPr>
            <a:r>
              <a:rPr lang="en-GB" dirty="0"/>
              <a:t>Courses for children</a:t>
            </a:r>
          </a:p>
          <a:p>
            <a:endParaRPr lang="cs-CZ" dirty="0"/>
          </a:p>
        </p:txBody>
      </p:sp>
      <p:sp>
        <p:nvSpPr>
          <p:cNvPr id="5" name="TextovéPole 4">
            <a:extLst>
              <a:ext uri="{FF2B5EF4-FFF2-40B4-BE49-F238E27FC236}">
                <a16:creationId xmlns:a16="http://schemas.microsoft.com/office/drawing/2014/main" id="{79955A6A-0D6E-4F74-9040-01BB86D79437}"/>
              </a:ext>
            </a:extLst>
          </p:cNvPr>
          <p:cNvSpPr txBox="1"/>
          <p:nvPr/>
        </p:nvSpPr>
        <p:spPr>
          <a:xfrm rot="283986">
            <a:off x="8077467" y="3581304"/>
            <a:ext cx="3764107" cy="1754326"/>
          </a:xfrm>
          <a:prstGeom prst="rect">
            <a:avLst/>
          </a:prstGeom>
          <a:solidFill>
            <a:schemeClr val="accent4">
              <a:lumMod val="20000"/>
              <a:lumOff val="80000"/>
            </a:schemeClr>
          </a:solidFill>
        </p:spPr>
        <p:txBody>
          <a:bodyPr wrap="none" rtlCol="0">
            <a:spAutoFit/>
          </a:bodyPr>
          <a:lstStyle/>
          <a:p>
            <a:r>
              <a:rPr lang="en-GB" b="1" dirty="0"/>
              <a:t>Bottom four products</a:t>
            </a:r>
          </a:p>
          <a:p>
            <a:pPr marL="914400" lvl="1" indent="-457200">
              <a:buFont typeface="+mj-lt"/>
              <a:buAutoNum type="alphaUcPeriod"/>
            </a:pPr>
            <a:r>
              <a:rPr lang="en-GB" dirty="0"/>
              <a:t>Courses for mothers</a:t>
            </a:r>
          </a:p>
          <a:p>
            <a:pPr marL="914400" lvl="1" indent="-457200">
              <a:buFont typeface="+mj-lt"/>
              <a:buAutoNum type="alphaUcPeriod"/>
            </a:pPr>
            <a:r>
              <a:rPr lang="en-GB" dirty="0"/>
              <a:t>Courses for the unemployed</a:t>
            </a:r>
          </a:p>
          <a:p>
            <a:pPr marL="914400" lvl="1" indent="-457200">
              <a:buFont typeface="+mj-lt"/>
              <a:buAutoNum type="alphaUcPeriod"/>
            </a:pPr>
            <a:r>
              <a:rPr lang="en-GB" b="1" dirty="0">
                <a:solidFill>
                  <a:schemeClr val="accent6"/>
                </a:solidFill>
              </a:rPr>
              <a:t>Discussion clubs</a:t>
            </a:r>
          </a:p>
          <a:p>
            <a:pPr marL="914400" lvl="1" indent="-457200">
              <a:buFont typeface="+mj-lt"/>
              <a:buAutoNum type="alphaUcPeriod"/>
            </a:pPr>
            <a:r>
              <a:rPr lang="en-GB" dirty="0"/>
              <a:t>Courses for seniors</a:t>
            </a:r>
          </a:p>
          <a:p>
            <a:endParaRPr lang="cs-CZ" dirty="0"/>
          </a:p>
        </p:txBody>
      </p:sp>
    </p:spTree>
    <p:extLst>
      <p:ext uri="{BB962C8B-B14F-4D97-AF65-F5344CB8AC3E}">
        <p14:creationId xmlns:p14="http://schemas.microsoft.com/office/powerpoint/2010/main" val="405505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97C885-3113-402E-A0EC-A8E840FC32ED}"/>
              </a:ext>
            </a:extLst>
          </p:cNvPr>
          <p:cNvSpPr>
            <a:spLocks noGrp="1"/>
          </p:cNvSpPr>
          <p:nvPr>
            <p:ph type="title"/>
          </p:nvPr>
        </p:nvSpPr>
        <p:spPr/>
        <p:txBody>
          <a:bodyPr/>
          <a:lstStyle/>
          <a:p>
            <a:pPr algn="ctr"/>
            <a:r>
              <a:rPr lang="en-GB" b="1" dirty="0">
                <a:solidFill>
                  <a:schemeClr val="accent1"/>
                </a:solidFill>
              </a:rPr>
              <a:t>Presentation structure</a:t>
            </a:r>
          </a:p>
        </p:txBody>
      </p:sp>
      <p:sp>
        <p:nvSpPr>
          <p:cNvPr id="3" name="Zástupný symbol pro obsah 2">
            <a:extLst>
              <a:ext uri="{FF2B5EF4-FFF2-40B4-BE49-F238E27FC236}">
                <a16:creationId xmlns:a16="http://schemas.microsoft.com/office/drawing/2014/main" id="{3EBEF4A1-A5D5-4655-8E67-281D1E57502A}"/>
              </a:ext>
            </a:extLst>
          </p:cNvPr>
          <p:cNvSpPr>
            <a:spLocks noGrp="1"/>
          </p:cNvSpPr>
          <p:nvPr>
            <p:ph idx="1"/>
          </p:nvPr>
        </p:nvSpPr>
        <p:spPr/>
        <p:txBody>
          <a:bodyPr>
            <a:normAutofit lnSpcReduction="10000"/>
          </a:bodyPr>
          <a:lstStyle/>
          <a:p>
            <a:pPr marL="571500" indent="-571500">
              <a:buFont typeface="+mj-lt"/>
              <a:buAutoNum type="romanUcPeriod"/>
            </a:pPr>
            <a:r>
              <a:rPr lang="cs-CZ" sz="3800" dirty="0" err="1"/>
              <a:t>Introduction</a:t>
            </a:r>
            <a:r>
              <a:rPr lang="en-GB" sz="3800" dirty="0"/>
              <a:t> of the project</a:t>
            </a:r>
          </a:p>
          <a:p>
            <a:pPr marL="571500" indent="-571500">
              <a:buFont typeface="+mj-lt"/>
              <a:buAutoNum type="romanUcPeriod"/>
            </a:pPr>
            <a:endParaRPr lang="en-GB" sz="3800" dirty="0"/>
          </a:p>
          <a:p>
            <a:pPr marL="571500" indent="-571500">
              <a:buFont typeface="+mj-lt"/>
              <a:buAutoNum type="romanUcPeriod"/>
            </a:pPr>
            <a:r>
              <a:rPr lang="en-GB" sz="3800" dirty="0"/>
              <a:t>Research results</a:t>
            </a:r>
          </a:p>
          <a:p>
            <a:pPr marL="571500" indent="-571500">
              <a:buFont typeface="+mj-lt"/>
              <a:buAutoNum type="romanUcPeriod"/>
            </a:pPr>
            <a:endParaRPr lang="en-GB" sz="3800" dirty="0"/>
          </a:p>
          <a:p>
            <a:pPr marL="571500" indent="-571500">
              <a:buFont typeface="+mj-lt"/>
              <a:buAutoNum type="romanUcPeriod"/>
            </a:pPr>
            <a:r>
              <a:rPr lang="en-GB" sz="3800" dirty="0"/>
              <a:t>Business model analysis</a:t>
            </a:r>
          </a:p>
          <a:p>
            <a:pPr marL="571500" indent="-571500">
              <a:buFont typeface="+mj-lt"/>
              <a:buAutoNum type="romanUcPeriod"/>
            </a:pPr>
            <a:endParaRPr lang="en-GB" sz="3800" dirty="0"/>
          </a:p>
          <a:p>
            <a:pPr marL="571500" indent="-571500">
              <a:buFont typeface="+mj-lt"/>
              <a:buAutoNum type="romanUcPeriod"/>
            </a:pPr>
            <a:r>
              <a:rPr lang="en-GB" sz="3800" dirty="0"/>
              <a:t>Business model innovation</a:t>
            </a:r>
          </a:p>
        </p:txBody>
      </p:sp>
    </p:spTree>
    <p:extLst>
      <p:ext uri="{BB962C8B-B14F-4D97-AF65-F5344CB8AC3E}">
        <p14:creationId xmlns:p14="http://schemas.microsoft.com/office/powerpoint/2010/main" val="2081930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61C823-339C-49A9-B985-83C6B0254DF4}"/>
              </a:ext>
            </a:extLst>
          </p:cNvPr>
          <p:cNvSpPr>
            <a:spLocks noGrp="1"/>
          </p:cNvSpPr>
          <p:nvPr>
            <p:ph type="title"/>
          </p:nvPr>
        </p:nvSpPr>
        <p:spPr/>
        <p:txBody>
          <a:bodyPr/>
          <a:lstStyle/>
          <a:p>
            <a:pPr algn="ctr"/>
            <a:r>
              <a:rPr lang="en-GB" b="1" dirty="0">
                <a:solidFill>
                  <a:schemeClr val="accent1"/>
                </a:solidFill>
              </a:rPr>
              <a:t>Research II: BM of LANGUAGE SCHOOLS</a:t>
            </a:r>
          </a:p>
        </p:txBody>
      </p:sp>
      <p:sp>
        <p:nvSpPr>
          <p:cNvPr id="4" name="TextovéPole 3">
            <a:extLst>
              <a:ext uri="{FF2B5EF4-FFF2-40B4-BE49-F238E27FC236}">
                <a16:creationId xmlns:a16="http://schemas.microsoft.com/office/drawing/2014/main" id="{C97048F3-0540-4F11-AAB1-3FE9E34472F4}"/>
              </a:ext>
            </a:extLst>
          </p:cNvPr>
          <p:cNvSpPr txBox="1"/>
          <p:nvPr/>
        </p:nvSpPr>
        <p:spPr>
          <a:xfrm>
            <a:off x="735291" y="1857080"/>
            <a:ext cx="5627802" cy="3816429"/>
          </a:xfrm>
          <a:prstGeom prst="rect">
            <a:avLst/>
          </a:prstGeom>
          <a:solidFill>
            <a:schemeClr val="bg2"/>
          </a:solidFill>
        </p:spPr>
        <p:txBody>
          <a:bodyPr wrap="square" rtlCol="0">
            <a:spAutoFit/>
          </a:bodyPr>
          <a:lstStyle/>
          <a:p>
            <a:r>
              <a:rPr lang="en-GB" sz="2200" b="1" dirty="0"/>
              <a:t>The aim of the research: </a:t>
            </a:r>
            <a:r>
              <a:rPr lang="en-GB" sz="2200" dirty="0"/>
              <a:t>Analyse the business model of language schools</a:t>
            </a:r>
          </a:p>
          <a:p>
            <a:endParaRPr lang="en-GB" sz="2200" dirty="0"/>
          </a:p>
          <a:p>
            <a:r>
              <a:rPr lang="en-GB" sz="2200" b="1" dirty="0"/>
              <a:t>Type of research: </a:t>
            </a:r>
            <a:r>
              <a:rPr lang="en-GB" sz="2200" dirty="0"/>
              <a:t>questionnaire survey (Q1)</a:t>
            </a:r>
          </a:p>
          <a:p>
            <a:endParaRPr lang="en-GB" sz="2200" dirty="0"/>
          </a:p>
          <a:p>
            <a:r>
              <a:rPr lang="en-GB" sz="2200" b="1" dirty="0">
                <a:effectLst/>
                <a:ea typeface="Times New Roman" panose="02020603050405020304" pitchFamily="18" charset="0"/>
              </a:rPr>
              <a:t>Sample size = </a:t>
            </a:r>
            <a:r>
              <a:rPr lang="en-GB" sz="2200" dirty="0">
                <a:effectLst/>
                <a:ea typeface="Times New Roman" panose="02020603050405020304" pitchFamily="18" charset="0"/>
              </a:rPr>
              <a:t>112 respondents </a:t>
            </a:r>
          </a:p>
          <a:p>
            <a:endParaRPr lang="en-GB" sz="2200" dirty="0"/>
          </a:p>
          <a:p>
            <a:r>
              <a:rPr lang="en-GB" sz="2200" b="1" dirty="0"/>
              <a:t>Localization of research = </a:t>
            </a:r>
            <a:r>
              <a:rPr lang="en-GB" sz="2200" dirty="0"/>
              <a:t>five EU countries (Czechia, Slovakia, Latvia, Croatia, Poland)</a:t>
            </a:r>
          </a:p>
          <a:p>
            <a:endParaRPr lang="en-GB" sz="2200" dirty="0"/>
          </a:p>
          <a:p>
            <a:r>
              <a:rPr lang="en-GB" sz="2200" b="1" dirty="0"/>
              <a:t>Research implementation = </a:t>
            </a:r>
            <a:r>
              <a:rPr lang="en-GB" sz="2200" dirty="0"/>
              <a:t>2021</a:t>
            </a:r>
          </a:p>
        </p:txBody>
      </p:sp>
      <p:sp>
        <p:nvSpPr>
          <p:cNvPr id="6" name="TextovéPole 5">
            <a:extLst>
              <a:ext uri="{FF2B5EF4-FFF2-40B4-BE49-F238E27FC236}">
                <a16:creationId xmlns:a16="http://schemas.microsoft.com/office/drawing/2014/main" id="{CFCDC7DF-7876-400D-B7C1-86FCA8477313}"/>
              </a:ext>
            </a:extLst>
          </p:cNvPr>
          <p:cNvSpPr txBox="1"/>
          <p:nvPr/>
        </p:nvSpPr>
        <p:spPr>
          <a:xfrm>
            <a:off x="6953204" y="1761120"/>
            <a:ext cx="4362252" cy="1200329"/>
          </a:xfrm>
          <a:prstGeom prst="rect">
            <a:avLst/>
          </a:prstGeom>
          <a:solidFill>
            <a:schemeClr val="accent2">
              <a:lumMod val="20000"/>
              <a:lumOff val="80000"/>
            </a:schemeClr>
          </a:solidFill>
        </p:spPr>
        <p:txBody>
          <a:bodyPr wrap="square">
            <a:spAutoFit/>
          </a:bodyPr>
          <a:lstStyle/>
          <a:p>
            <a:r>
              <a:rPr lang="en-GB" b="1" i="1" dirty="0"/>
              <a:t>Where do we want to teach…?</a:t>
            </a:r>
          </a:p>
          <a:p>
            <a:pPr marL="514350" indent="-514350">
              <a:buAutoNum type="arabicPeriod"/>
            </a:pPr>
            <a:r>
              <a:rPr lang="en-GB" dirty="0"/>
              <a:t>Classrooms</a:t>
            </a:r>
          </a:p>
          <a:p>
            <a:pPr marL="514350" indent="-514350">
              <a:buAutoNum type="arabicPeriod"/>
            </a:pPr>
            <a:r>
              <a:rPr lang="en-GB" dirty="0"/>
              <a:t>Online</a:t>
            </a:r>
          </a:p>
          <a:p>
            <a:pPr marL="514350" indent="-514350">
              <a:buAutoNum type="arabicPeriod"/>
            </a:pPr>
            <a:r>
              <a:rPr lang="en-GB" dirty="0"/>
              <a:t>Companies (office, training </a:t>
            </a:r>
            <a:r>
              <a:rPr lang="en-GB" dirty="0" err="1"/>
              <a:t>center</a:t>
            </a:r>
            <a:r>
              <a:rPr lang="en-GB" dirty="0"/>
              <a:t> etc.)</a:t>
            </a:r>
          </a:p>
        </p:txBody>
      </p:sp>
      <p:sp>
        <p:nvSpPr>
          <p:cNvPr id="7" name="TextovéPole 6">
            <a:extLst>
              <a:ext uri="{FF2B5EF4-FFF2-40B4-BE49-F238E27FC236}">
                <a16:creationId xmlns:a16="http://schemas.microsoft.com/office/drawing/2014/main" id="{43C88004-DC3F-4FB4-BBD6-539CB97DA9A3}"/>
              </a:ext>
            </a:extLst>
          </p:cNvPr>
          <p:cNvSpPr txBox="1"/>
          <p:nvPr/>
        </p:nvSpPr>
        <p:spPr>
          <a:xfrm>
            <a:off x="6953204" y="3429000"/>
            <a:ext cx="4362252" cy="1200329"/>
          </a:xfrm>
          <a:prstGeom prst="rect">
            <a:avLst/>
          </a:prstGeom>
          <a:solidFill>
            <a:schemeClr val="accent6">
              <a:lumMod val="20000"/>
              <a:lumOff val="80000"/>
            </a:schemeClr>
          </a:solidFill>
        </p:spPr>
        <p:txBody>
          <a:bodyPr wrap="square">
            <a:spAutoFit/>
          </a:bodyPr>
          <a:lstStyle/>
          <a:p>
            <a:r>
              <a:rPr lang="en-GB" b="1" i="1" dirty="0"/>
              <a:t>How do we want to teach … ?</a:t>
            </a:r>
          </a:p>
          <a:p>
            <a:pPr marL="514350" indent="-514350">
              <a:buAutoNum type="arabicPeriod"/>
            </a:pPr>
            <a:r>
              <a:rPr lang="en-GB" dirty="0"/>
              <a:t>Course</a:t>
            </a:r>
          </a:p>
          <a:p>
            <a:pPr marL="514350" indent="-514350">
              <a:buAutoNum type="arabicPeriod"/>
            </a:pPr>
            <a:r>
              <a:rPr lang="en-GB" dirty="0"/>
              <a:t>Conversations</a:t>
            </a:r>
          </a:p>
          <a:p>
            <a:pPr marL="514350" indent="-514350">
              <a:buAutoNum type="arabicPeriod"/>
            </a:pPr>
            <a:r>
              <a:rPr lang="en-GB" dirty="0"/>
              <a:t>Private lessons</a:t>
            </a:r>
          </a:p>
        </p:txBody>
      </p:sp>
      <p:sp>
        <p:nvSpPr>
          <p:cNvPr id="8" name="TextovéPole 7">
            <a:extLst>
              <a:ext uri="{FF2B5EF4-FFF2-40B4-BE49-F238E27FC236}">
                <a16:creationId xmlns:a16="http://schemas.microsoft.com/office/drawing/2014/main" id="{1874EBB8-A668-4599-A54E-2FFC87565C29}"/>
              </a:ext>
            </a:extLst>
          </p:cNvPr>
          <p:cNvSpPr txBox="1"/>
          <p:nvPr/>
        </p:nvSpPr>
        <p:spPr>
          <a:xfrm>
            <a:off x="6953204" y="4861483"/>
            <a:ext cx="4362252" cy="1754326"/>
          </a:xfrm>
          <a:prstGeom prst="rect">
            <a:avLst/>
          </a:prstGeom>
          <a:solidFill>
            <a:schemeClr val="accent4">
              <a:lumMod val="20000"/>
              <a:lumOff val="80000"/>
            </a:schemeClr>
          </a:solidFill>
        </p:spPr>
        <p:txBody>
          <a:bodyPr wrap="square">
            <a:spAutoFit/>
          </a:bodyPr>
          <a:lstStyle/>
          <a:p>
            <a:r>
              <a:rPr lang="en-GB" b="1" i="1" dirty="0"/>
              <a:t>What do we want to teach …?</a:t>
            </a:r>
          </a:p>
          <a:p>
            <a:pPr marL="514350" indent="-514350">
              <a:buAutoNum type="arabicPeriod"/>
            </a:pPr>
            <a:r>
              <a:rPr lang="en-GB" dirty="0"/>
              <a:t>Only foreign language</a:t>
            </a:r>
          </a:p>
          <a:p>
            <a:pPr marL="514350" indent="-514350">
              <a:buAutoNum type="arabicPeriod"/>
            </a:pPr>
            <a:r>
              <a:rPr lang="en-GB" dirty="0"/>
              <a:t>Language + business/Exam preparation (graduation)</a:t>
            </a:r>
          </a:p>
          <a:p>
            <a:pPr marL="514350" indent="-514350">
              <a:buAutoNum type="arabicPeriod"/>
            </a:pPr>
            <a:r>
              <a:rPr lang="en-GB" dirty="0"/>
              <a:t>Personal development</a:t>
            </a:r>
          </a:p>
          <a:p>
            <a:endParaRPr lang="cs-CZ" dirty="0"/>
          </a:p>
        </p:txBody>
      </p:sp>
    </p:spTree>
    <p:extLst>
      <p:ext uri="{BB962C8B-B14F-4D97-AF65-F5344CB8AC3E}">
        <p14:creationId xmlns:p14="http://schemas.microsoft.com/office/powerpoint/2010/main" val="376550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B02A6B-FE80-4A81-B610-8E59647470A0}"/>
              </a:ext>
            </a:extLst>
          </p:cNvPr>
          <p:cNvSpPr>
            <a:spLocks noGrp="1"/>
          </p:cNvSpPr>
          <p:nvPr>
            <p:ph type="title"/>
          </p:nvPr>
        </p:nvSpPr>
        <p:spPr/>
        <p:txBody>
          <a:bodyPr/>
          <a:lstStyle/>
          <a:p>
            <a:pPr algn="ctr"/>
            <a:r>
              <a:rPr lang="en-GB" b="1" dirty="0">
                <a:solidFill>
                  <a:schemeClr val="accent1"/>
                </a:solidFill>
              </a:rPr>
              <a:t>Research II: BM of LANGUAGE SCHOOLS</a:t>
            </a:r>
            <a:endParaRPr lang="en-GB" dirty="0"/>
          </a:p>
        </p:txBody>
      </p:sp>
      <p:graphicFrame>
        <p:nvGraphicFramePr>
          <p:cNvPr id="4" name="Tabulka 3">
            <a:extLst>
              <a:ext uri="{FF2B5EF4-FFF2-40B4-BE49-F238E27FC236}">
                <a16:creationId xmlns:a16="http://schemas.microsoft.com/office/drawing/2014/main" id="{EC756642-BDA6-40B7-B859-1595B5587EBC}"/>
              </a:ext>
            </a:extLst>
          </p:cNvPr>
          <p:cNvGraphicFramePr>
            <a:graphicFrameLocks noGrp="1"/>
          </p:cNvGraphicFramePr>
          <p:nvPr>
            <p:extLst>
              <p:ext uri="{D42A27DB-BD31-4B8C-83A1-F6EECF244321}">
                <p14:modId xmlns:p14="http://schemas.microsoft.com/office/powerpoint/2010/main" val="4125961979"/>
              </p:ext>
            </p:extLst>
          </p:nvPr>
        </p:nvGraphicFramePr>
        <p:xfrm>
          <a:off x="7070103" y="1603417"/>
          <a:ext cx="4779390" cy="4735143"/>
        </p:xfrm>
        <a:graphic>
          <a:graphicData uri="http://schemas.openxmlformats.org/drawingml/2006/table">
            <a:tbl>
              <a:tblPr firstRow="1" firstCol="1" bandRow="1">
                <a:tableStyleId>{9D7B26C5-4107-4FEC-AEDC-1716B250A1EF}</a:tableStyleId>
              </a:tblPr>
              <a:tblGrid>
                <a:gridCol w="3365369">
                  <a:extLst>
                    <a:ext uri="{9D8B030D-6E8A-4147-A177-3AD203B41FA5}">
                      <a16:colId xmlns:a16="http://schemas.microsoft.com/office/drawing/2014/main" val="291036355"/>
                    </a:ext>
                  </a:extLst>
                </a:gridCol>
                <a:gridCol w="678730">
                  <a:extLst>
                    <a:ext uri="{9D8B030D-6E8A-4147-A177-3AD203B41FA5}">
                      <a16:colId xmlns:a16="http://schemas.microsoft.com/office/drawing/2014/main" val="3927090103"/>
                    </a:ext>
                  </a:extLst>
                </a:gridCol>
                <a:gridCol w="735291">
                  <a:extLst>
                    <a:ext uri="{9D8B030D-6E8A-4147-A177-3AD203B41FA5}">
                      <a16:colId xmlns:a16="http://schemas.microsoft.com/office/drawing/2014/main" val="3226189512"/>
                    </a:ext>
                  </a:extLst>
                </a:gridCol>
              </a:tblGrid>
              <a:tr h="211516">
                <a:tc>
                  <a:txBody>
                    <a:bodyPr/>
                    <a:lstStyle/>
                    <a:p>
                      <a:pPr algn="ctr">
                        <a:lnSpc>
                          <a:spcPct val="150000"/>
                        </a:lnSpc>
                        <a:spcBef>
                          <a:spcPts val="1200"/>
                        </a:spcBef>
                        <a:spcAft>
                          <a:spcPts val="1200"/>
                        </a:spcAft>
                      </a:pPr>
                      <a:r>
                        <a:rPr lang="pl-PL" sz="1200" b="1" dirty="0">
                          <a:effectLst/>
                          <a:highlight>
                            <a:srgbClr val="FFFFFF"/>
                          </a:highlight>
                        </a:rPr>
                        <a:t>Hypotheses</a:t>
                      </a:r>
                      <a:endParaRPr lang="cs-CZ" sz="1200" b="1" dirty="0">
                        <a:effectLst/>
                        <a:latin typeface="Times New Roman" panose="02020603050405020304" pitchFamily="18" charset="0"/>
                        <a:ea typeface="Times New Roman" panose="02020603050405020304" pitchFamily="18" charset="0"/>
                      </a:endParaRPr>
                    </a:p>
                  </a:txBody>
                  <a:tcPr marL="56774" marR="56774" marT="0" marB="0"/>
                </a:tc>
                <a:tc>
                  <a:txBody>
                    <a:bodyPr/>
                    <a:lstStyle/>
                    <a:p>
                      <a:pPr algn="ctr">
                        <a:lnSpc>
                          <a:spcPct val="150000"/>
                        </a:lnSpc>
                        <a:spcBef>
                          <a:spcPts val="1200"/>
                        </a:spcBef>
                        <a:spcAft>
                          <a:spcPts val="1200"/>
                        </a:spcAft>
                      </a:pPr>
                      <a:r>
                        <a:rPr lang="pl-PL" sz="1200" b="1" dirty="0">
                          <a:effectLst/>
                          <a:highlight>
                            <a:srgbClr val="FFFFFF"/>
                          </a:highlight>
                        </a:rPr>
                        <a:t>p-value</a:t>
                      </a:r>
                      <a:endParaRPr lang="cs-CZ" sz="1200" b="1" dirty="0">
                        <a:effectLst/>
                        <a:latin typeface="Times New Roman" panose="02020603050405020304" pitchFamily="18" charset="0"/>
                        <a:ea typeface="Times New Roman" panose="02020603050405020304" pitchFamily="18" charset="0"/>
                      </a:endParaRPr>
                    </a:p>
                  </a:txBody>
                  <a:tcPr marL="56774" marR="56774" marT="0" marB="0"/>
                </a:tc>
                <a:tc>
                  <a:txBody>
                    <a:bodyPr/>
                    <a:lstStyle/>
                    <a:p>
                      <a:pPr algn="ctr">
                        <a:lnSpc>
                          <a:spcPct val="150000"/>
                        </a:lnSpc>
                        <a:spcBef>
                          <a:spcPts val="1200"/>
                        </a:spcBef>
                        <a:spcAft>
                          <a:spcPts val="1200"/>
                        </a:spcAft>
                      </a:pPr>
                      <a:r>
                        <a:rPr lang="pl-PL" sz="1200" b="1" dirty="0">
                          <a:effectLst/>
                          <a:highlight>
                            <a:srgbClr val="FFFFFF"/>
                          </a:highlight>
                        </a:rPr>
                        <a:t>Results</a:t>
                      </a:r>
                      <a:endParaRPr lang="cs-CZ" sz="1200" b="1" dirty="0">
                        <a:effectLst/>
                        <a:latin typeface="Times New Roman" panose="02020603050405020304" pitchFamily="18" charset="0"/>
                        <a:ea typeface="Times New Roman" panose="02020603050405020304" pitchFamily="18" charset="0"/>
                      </a:endParaRPr>
                    </a:p>
                  </a:txBody>
                  <a:tcPr marL="56774" marR="56774" marT="0" marB="0"/>
                </a:tc>
                <a:extLst>
                  <a:ext uri="{0D108BD9-81ED-4DB2-BD59-A6C34878D82A}">
                    <a16:rowId xmlns:a16="http://schemas.microsoft.com/office/drawing/2014/main" val="760656361"/>
                  </a:ext>
                </a:extLst>
              </a:tr>
              <a:tr h="448361">
                <a:tc>
                  <a:txBody>
                    <a:bodyPr/>
                    <a:lstStyle/>
                    <a:p>
                      <a:pPr algn="just">
                        <a:lnSpc>
                          <a:spcPct val="150000"/>
                        </a:lnSpc>
                        <a:spcAft>
                          <a:spcPts val="600"/>
                        </a:spcAft>
                      </a:pPr>
                      <a:r>
                        <a:rPr lang="pl-PL" sz="1200" b="0" i="1" u="none" dirty="0">
                          <a:effectLst/>
                          <a:highlight>
                            <a:srgbClr val="FFFFFF"/>
                          </a:highlight>
                        </a:rPr>
                        <a:t>H1: </a:t>
                      </a:r>
                      <a:r>
                        <a:rPr lang="pl-PL" sz="1200" b="0" i="1" u="none" dirty="0">
                          <a:effectLst/>
                        </a:rPr>
                        <a:t>At least a third of language schools focus on corporate clients</a:t>
                      </a:r>
                      <a:endParaRPr lang="cs-CZ" sz="1200" b="0" i="1" u="none" dirty="0">
                        <a:effectLst/>
                        <a:latin typeface="Times New Roman" panose="02020603050405020304" pitchFamily="18" charset="0"/>
                        <a:ea typeface="Times New Roman" panose="02020603050405020304" pitchFamily="18" charset="0"/>
                      </a:endParaRPr>
                    </a:p>
                  </a:txBody>
                  <a:tcPr marL="56774" marR="56774" marT="0" marB="0"/>
                </a:tc>
                <a:tc>
                  <a:txBody>
                    <a:bodyPr/>
                    <a:lstStyle/>
                    <a:p>
                      <a:pPr algn="ctr">
                        <a:lnSpc>
                          <a:spcPct val="150000"/>
                        </a:lnSpc>
                        <a:spcAft>
                          <a:spcPts val="600"/>
                        </a:spcAft>
                      </a:pPr>
                      <a:r>
                        <a:rPr lang="pl-PL" sz="1200">
                          <a:effectLst/>
                        </a:rPr>
                        <a:t>p &gt; 0.05</a:t>
                      </a:r>
                      <a:endParaRPr lang="cs-CZ" sz="1200">
                        <a:effectLst/>
                        <a:latin typeface="Times New Roman" panose="02020603050405020304" pitchFamily="18" charset="0"/>
                        <a:ea typeface="Times New Roman" panose="02020603050405020304" pitchFamily="18" charset="0"/>
                      </a:endParaRPr>
                    </a:p>
                  </a:txBody>
                  <a:tcPr marL="56774" marR="56774" marT="0" marB="0" anchor="ctr"/>
                </a:tc>
                <a:tc>
                  <a:txBody>
                    <a:bodyPr/>
                    <a:lstStyle/>
                    <a:p>
                      <a:pPr algn="ctr">
                        <a:lnSpc>
                          <a:spcPct val="150000"/>
                        </a:lnSpc>
                        <a:spcAft>
                          <a:spcPts val="600"/>
                        </a:spcAft>
                      </a:pPr>
                      <a:r>
                        <a:rPr lang="pl-PL" sz="1200">
                          <a:effectLst/>
                          <a:highlight>
                            <a:srgbClr val="FFFFFF"/>
                          </a:highlight>
                        </a:rPr>
                        <a:t>Rejected</a:t>
                      </a:r>
                      <a:endParaRPr lang="cs-CZ" sz="1200">
                        <a:effectLst/>
                        <a:latin typeface="Times New Roman" panose="02020603050405020304" pitchFamily="18" charset="0"/>
                        <a:ea typeface="Times New Roman" panose="02020603050405020304" pitchFamily="18" charset="0"/>
                      </a:endParaRPr>
                    </a:p>
                  </a:txBody>
                  <a:tcPr marL="56774" marR="56774" marT="0" marB="0" anchor="ctr"/>
                </a:tc>
                <a:extLst>
                  <a:ext uri="{0D108BD9-81ED-4DB2-BD59-A6C34878D82A}">
                    <a16:rowId xmlns:a16="http://schemas.microsoft.com/office/drawing/2014/main" val="259367324"/>
                  </a:ext>
                </a:extLst>
              </a:tr>
              <a:tr h="685207">
                <a:tc>
                  <a:txBody>
                    <a:bodyPr/>
                    <a:lstStyle/>
                    <a:p>
                      <a:pPr algn="just">
                        <a:lnSpc>
                          <a:spcPct val="150000"/>
                        </a:lnSpc>
                        <a:spcAft>
                          <a:spcPts val="600"/>
                        </a:spcAft>
                      </a:pPr>
                      <a:r>
                        <a:rPr lang="pl-PL" sz="1200" b="0" i="1" u="none" dirty="0">
                          <a:effectLst/>
                        </a:rPr>
                        <a:t>H2: At least a third of schools offer teaching in an informal environment (i.e. park, café, camps)</a:t>
                      </a:r>
                      <a:endParaRPr lang="cs-CZ" sz="1200" b="0" i="1" u="none" dirty="0">
                        <a:effectLst/>
                        <a:latin typeface="Times New Roman" panose="02020603050405020304" pitchFamily="18" charset="0"/>
                        <a:ea typeface="Times New Roman" panose="02020603050405020304" pitchFamily="18" charset="0"/>
                      </a:endParaRPr>
                    </a:p>
                  </a:txBody>
                  <a:tcPr marL="56774" marR="56774" marT="0" marB="0"/>
                </a:tc>
                <a:tc>
                  <a:txBody>
                    <a:bodyPr/>
                    <a:lstStyle/>
                    <a:p>
                      <a:pPr algn="ctr">
                        <a:lnSpc>
                          <a:spcPct val="150000"/>
                        </a:lnSpc>
                        <a:spcAft>
                          <a:spcPts val="600"/>
                        </a:spcAft>
                      </a:pPr>
                      <a:r>
                        <a:rPr lang="pl-PL" sz="1200">
                          <a:effectLst/>
                        </a:rPr>
                        <a:t>p &gt; 0.05</a:t>
                      </a:r>
                      <a:endParaRPr lang="cs-CZ" sz="1200">
                        <a:effectLst/>
                        <a:latin typeface="Times New Roman" panose="02020603050405020304" pitchFamily="18" charset="0"/>
                        <a:ea typeface="Times New Roman" panose="02020603050405020304" pitchFamily="18" charset="0"/>
                      </a:endParaRPr>
                    </a:p>
                  </a:txBody>
                  <a:tcPr marL="56774" marR="56774" marT="0" marB="0" anchor="ctr"/>
                </a:tc>
                <a:tc>
                  <a:txBody>
                    <a:bodyPr/>
                    <a:lstStyle/>
                    <a:p>
                      <a:pPr algn="ctr">
                        <a:lnSpc>
                          <a:spcPct val="150000"/>
                        </a:lnSpc>
                        <a:spcAft>
                          <a:spcPts val="600"/>
                        </a:spcAft>
                      </a:pPr>
                      <a:r>
                        <a:rPr lang="pl-PL" sz="1200" dirty="0">
                          <a:effectLst/>
                          <a:highlight>
                            <a:srgbClr val="FFFFFF"/>
                          </a:highlight>
                        </a:rPr>
                        <a:t>Rejected</a:t>
                      </a:r>
                      <a:endParaRPr lang="cs-CZ" sz="1200" dirty="0">
                        <a:effectLst/>
                        <a:latin typeface="Times New Roman" panose="02020603050405020304" pitchFamily="18" charset="0"/>
                        <a:ea typeface="Times New Roman" panose="02020603050405020304" pitchFamily="18" charset="0"/>
                      </a:endParaRPr>
                    </a:p>
                  </a:txBody>
                  <a:tcPr marL="56774" marR="56774" marT="0" marB="0" anchor="ctr"/>
                </a:tc>
                <a:extLst>
                  <a:ext uri="{0D108BD9-81ED-4DB2-BD59-A6C34878D82A}">
                    <a16:rowId xmlns:a16="http://schemas.microsoft.com/office/drawing/2014/main" val="95611869"/>
                  </a:ext>
                </a:extLst>
              </a:tr>
              <a:tr h="1395742">
                <a:tc>
                  <a:txBody>
                    <a:bodyPr/>
                    <a:lstStyle/>
                    <a:p>
                      <a:pPr algn="just">
                        <a:lnSpc>
                          <a:spcPct val="150000"/>
                        </a:lnSpc>
                        <a:spcAft>
                          <a:spcPts val="600"/>
                        </a:spcAft>
                      </a:pPr>
                      <a:r>
                        <a:rPr lang="pl-PL" sz="1200" b="0" i="1" u="none" dirty="0">
                          <a:effectLst/>
                        </a:rPr>
                        <a:t>H3: Most schools only teach a foreign language without a professional context (in the sense of foreign language + management, foreign language + personal develop-ment, etc.)</a:t>
                      </a:r>
                      <a:endParaRPr lang="cs-CZ" sz="1200" b="0" i="1" u="none" dirty="0">
                        <a:effectLst/>
                        <a:latin typeface="Times New Roman" panose="02020603050405020304" pitchFamily="18" charset="0"/>
                        <a:ea typeface="Times New Roman" panose="02020603050405020304" pitchFamily="18" charset="0"/>
                      </a:endParaRPr>
                    </a:p>
                  </a:txBody>
                  <a:tcPr marL="56774" marR="56774" marT="0" marB="0"/>
                </a:tc>
                <a:tc>
                  <a:txBody>
                    <a:bodyPr/>
                    <a:lstStyle/>
                    <a:p>
                      <a:pPr algn="ctr">
                        <a:lnSpc>
                          <a:spcPct val="150000"/>
                        </a:lnSpc>
                        <a:spcAft>
                          <a:spcPts val="600"/>
                        </a:spcAft>
                      </a:pPr>
                      <a:r>
                        <a:rPr lang="pl-PL" sz="1200" dirty="0">
                          <a:effectLst/>
                        </a:rPr>
                        <a:t>p &gt; 0.05</a:t>
                      </a:r>
                      <a:endParaRPr lang="cs-CZ" sz="1200" dirty="0">
                        <a:effectLst/>
                        <a:latin typeface="Times New Roman" panose="02020603050405020304" pitchFamily="18" charset="0"/>
                        <a:ea typeface="Times New Roman" panose="02020603050405020304" pitchFamily="18" charset="0"/>
                      </a:endParaRPr>
                    </a:p>
                  </a:txBody>
                  <a:tcPr marL="56774" marR="56774" marT="0" marB="0" anchor="ctr"/>
                </a:tc>
                <a:tc>
                  <a:txBody>
                    <a:bodyPr/>
                    <a:lstStyle/>
                    <a:p>
                      <a:pPr algn="ctr">
                        <a:lnSpc>
                          <a:spcPct val="150000"/>
                        </a:lnSpc>
                        <a:spcAft>
                          <a:spcPts val="600"/>
                        </a:spcAft>
                      </a:pPr>
                      <a:r>
                        <a:rPr lang="pl-PL" sz="1200">
                          <a:effectLst/>
                          <a:highlight>
                            <a:srgbClr val="FFFFFF"/>
                          </a:highlight>
                        </a:rPr>
                        <a:t>Rejected</a:t>
                      </a:r>
                      <a:endParaRPr lang="cs-CZ" sz="1200">
                        <a:effectLst/>
                        <a:latin typeface="Times New Roman" panose="02020603050405020304" pitchFamily="18" charset="0"/>
                        <a:ea typeface="Times New Roman" panose="02020603050405020304" pitchFamily="18" charset="0"/>
                      </a:endParaRPr>
                    </a:p>
                  </a:txBody>
                  <a:tcPr marL="56774" marR="56774" marT="0" marB="0" anchor="ctr"/>
                </a:tc>
                <a:extLst>
                  <a:ext uri="{0D108BD9-81ED-4DB2-BD59-A6C34878D82A}">
                    <a16:rowId xmlns:a16="http://schemas.microsoft.com/office/drawing/2014/main" val="2658424028"/>
                  </a:ext>
                </a:extLst>
              </a:tr>
              <a:tr h="922052">
                <a:tc>
                  <a:txBody>
                    <a:bodyPr/>
                    <a:lstStyle/>
                    <a:p>
                      <a:pPr algn="l">
                        <a:lnSpc>
                          <a:spcPct val="150000"/>
                        </a:lnSpc>
                        <a:spcAft>
                          <a:spcPts val="600"/>
                        </a:spcAft>
                      </a:pPr>
                      <a:r>
                        <a:rPr lang="pl-PL" sz="1200" b="0" i="1" u="none">
                          <a:effectLst/>
                        </a:rPr>
                        <a:t>H4: Most language schools do not offer teaching in an alternative way </a:t>
                      </a:r>
                      <a:br>
                        <a:rPr lang="pl-PL" sz="1200" b="0" i="1" u="none">
                          <a:effectLst/>
                        </a:rPr>
                      </a:br>
                      <a:r>
                        <a:rPr lang="pl-PL" sz="1200" b="0" i="1" u="none">
                          <a:effectLst/>
                        </a:rPr>
                        <a:t>(i.e. mobility+discussion club + camp + tourism)</a:t>
                      </a:r>
                      <a:endParaRPr lang="cs-CZ" sz="1200" b="0" i="1" u="none">
                        <a:effectLst/>
                        <a:latin typeface="Times New Roman" panose="02020603050405020304" pitchFamily="18" charset="0"/>
                        <a:ea typeface="Times New Roman" panose="02020603050405020304" pitchFamily="18" charset="0"/>
                      </a:endParaRPr>
                    </a:p>
                  </a:txBody>
                  <a:tcPr marL="56774" marR="56774" marT="0" marB="0"/>
                </a:tc>
                <a:tc>
                  <a:txBody>
                    <a:bodyPr/>
                    <a:lstStyle/>
                    <a:p>
                      <a:pPr algn="ctr">
                        <a:lnSpc>
                          <a:spcPct val="150000"/>
                        </a:lnSpc>
                        <a:spcAft>
                          <a:spcPts val="600"/>
                        </a:spcAft>
                      </a:pPr>
                      <a:r>
                        <a:rPr lang="pl-PL" sz="1200" dirty="0">
                          <a:effectLst/>
                        </a:rPr>
                        <a:t>p &lt; 0.05</a:t>
                      </a:r>
                      <a:endParaRPr lang="cs-CZ" sz="1200" dirty="0">
                        <a:effectLst/>
                        <a:latin typeface="Times New Roman" panose="02020603050405020304" pitchFamily="18" charset="0"/>
                        <a:ea typeface="Times New Roman" panose="02020603050405020304" pitchFamily="18" charset="0"/>
                      </a:endParaRPr>
                    </a:p>
                  </a:txBody>
                  <a:tcPr marL="56774" marR="56774" marT="0" marB="0" anchor="ctr"/>
                </a:tc>
                <a:tc>
                  <a:txBody>
                    <a:bodyPr/>
                    <a:lstStyle/>
                    <a:p>
                      <a:pPr algn="ctr">
                        <a:lnSpc>
                          <a:spcPct val="150000"/>
                        </a:lnSpc>
                        <a:spcAft>
                          <a:spcPts val="600"/>
                        </a:spcAft>
                      </a:pPr>
                      <a:r>
                        <a:rPr lang="pl-PL" sz="1200" dirty="0">
                          <a:effectLst/>
                          <a:highlight>
                            <a:srgbClr val="FFFFFF"/>
                          </a:highlight>
                        </a:rPr>
                        <a:t>Accepted</a:t>
                      </a:r>
                      <a:endParaRPr lang="cs-CZ" sz="1200" dirty="0">
                        <a:effectLst/>
                        <a:latin typeface="Times New Roman" panose="02020603050405020304" pitchFamily="18" charset="0"/>
                        <a:ea typeface="Times New Roman" panose="02020603050405020304" pitchFamily="18" charset="0"/>
                      </a:endParaRPr>
                    </a:p>
                  </a:txBody>
                  <a:tcPr marL="56774" marR="56774" marT="0" marB="0" anchor="ctr"/>
                </a:tc>
                <a:extLst>
                  <a:ext uri="{0D108BD9-81ED-4DB2-BD59-A6C34878D82A}">
                    <a16:rowId xmlns:a16="http://schemas.microsoft.com/office/drawing/2014/main" val="3317444747"/>
                  </a:ext>
                </a:extLst>
              </a:tr>
              <a:tr h="448361">
                <a:tc>
                  <a:txBody>
                    <a:bodyPr/>
                    <a:lstStyle/>
                    <a:p>
                      <a:pPr algn="just">
                        <a:lnSpc>
                          <a:spcPct val="150000"/>
                        </a:lnSpc>
                        <a:spcAft>
                          <a:spcPts val="600"/>
                        </a:spcAft>
                      </a:pPr>
                      <a:r>
                        <a:rPr lang="pl-PL" sz="1200" b="0" i="1" u="none">
                          <a:effectLst/>
                        </a:rPr>
                        <a:t>H5: Most schools do not allow clients to co-create the learning process</a:t>
                      </a:r>
                      <a:endParaRPr lang="cs-CZ" sz="1200" b="0" i="1" u="none">
                        <a:effectLst/>
                        <a:latin typeface="Times New Roman" panose="02020603050405020304" pitchFamily="18" charset="0"/>
                        <a:ea typeface="Times New Roman" panose="02020603050405020304" pitchFamily="18" charset="0"/>
                      </a:endParaRPr>
                    </a:p>
                  </a:txBody>
                  <a:tcPr marL="56774" marR="56774" marT="0" marB="0"/>
                </a:tc>
                <a:tc>
                  <a:txBody>
                    <a:bodyPr/>
                    <a:lstStyle/>
                    <a:p>
                      <a:pPr algn="ctr"/>
                      <a:r>
                        <a:rPr lang="pl-PL" sz="1200" dirty="0">
                          <a:effectLst/>
                        </a:rPr>
                        <a:t>p &gt; 0.05</a:t>
                      </a:r>
                      <a:endParaRPr lang="cs-CZ" sz="1200" dirty="0">
                        <a:effectLst/>
                        <a:latin typeface="Times New Roman" panose="02020603050405020304" pitchFamily="18" charset="0"/>
                        <a:ea typeface="Calibri" panose="020F0502020204030204" pitchFamily="34" charset="0"/>
                      </a:endParaRPr>
                    </a:p>
                  </a:txBody>
                  <a:tcPr marL="56774" marR="56774" marT="0" marB="0" anchor="ctr"/>
                </a:tc>
                <a:tc>
                  <a:txBody>
                    <a:bodyPr/>
                    <a:lstStyle/>
                    <a:p>
                      <a:pPr algn="ctr">
                        <a:lnSpc>
                          <a:spcPct val="150000"/>
                        </a:lnSpc>
                        <a:spcAft>
                          <a:spcPts val="600"/>
                        </a:spcAft>
                      </a:pPr>
                      <a:r>
                        <a:rPr lang="pl-PL" sz="1200">
                          <a:effectLst/>
                          <a:highlight>
                            <a:srgbClr val="FFFFFF"/>
                          </a:highlight>
                        </a:rPr>
                        <a:t>Rejected</a:t>
                      </a:r>
                      <a:endParaRPr lang="cs-CZ" sz="1200">
                        <a:effectLst/>
                        <a:latin typeface="Times New Roman" panose="02020603050405020304" pitchFamily="18" charset="0"/>
                        <a:ea typeface="Times New Roman" panose="02020603050405020304" pitchFamily="18" charset="0"/>
                      </a:endParaRPr>
                    </a:p>
                  </a:txBody>
                  <a:tcPr marL="56774" marR="56774" marT="0" marB="0" anchor="ctr"/>
                </a:tc>
                <a:extLst>
                  <a:ext uri="{0D108BD9-81ED-4DB2-BD59-A6C34878D82A}">
                    <a16:rowId xmlns:a16="http://schemas.microsoft.com/office/drawing/2014/main" val="1012183050"/>
                  </a:ext>
                </a:extLst>
              </a:tr>
              <a:tr h="448361">
                <a:tc>
                  <a:txBody>
                    <a:bodyPr/>
                    <a:lstStyle/>
                    <a:p>
                      <a:pPr algn="just">
                        <a:lnSpc>
                          <a:spcPct val="150000"/>
                        </a:lnSpc>
                        <a:spcAft>
                          <a:spcPts val="600"/>
                        </a:spcAft>
                      </a:pPr>
                      <a:r>
                        <a:rPr lang="pl-PL" sz="1200" b="0" i="1" u="none" dirty="0">
                          <a:effectLst/>
                        </a:rPr>
                        <a:t>H6: Most schools offer courses for 5-8 students</a:t>
                      </a:r>
                      <a:endParaRPr lang="cs-CZ" sz="1200" b="0" i="1" u="none" dirty="0">
                        <a:effectLst/>
                        <a:latin typeface="Times New Roman" panose="02020603050405020304" pitchFamily="18" charset="0"/>
                        <a:ea typeface="Times New Roman" panose="02020603050405020304" pitchFamily="18" charset="0"/>
                      </a:endParaRPr>
                    </a:p>
                  </a:txBody>
                  <a:tcPr marL="56774" marR="56774" marT="0" marB="0"/>
                </a:tc>
                <a:tc>
                  <a:txBody>
                    <a:bodyPr/>
                    <a:lstStyle/>
                    <a:p>
                      <a:pPr algn="ctr"/>
                      <a:r>
                        <a:rPr lang="pl-PL" sz="1200" dirty="0">
                          <a:effectLst/>
                        </a:rPr>
                        <a:t>p &gt; 0.05</a:t>
                      </a:r>
                      <a:endParaRPr lang="cs-CZ" sz="1200" dirty="0">
                        <a:effectLst/>
                        <a:latin typeface="Times New Roman" panose="02020603050405020304" pitchFamily="18" charset="0"/>
                        <a:ea typeface="Calibri" panose="020F0502020204030204" pitchFamily="34" charset="0"/>
                      </a:endParaRPr>
                    </a:p>
                  </a:txBody>
                  <a:tcPr marL="56774" marR="56774" marT="0" marB="0" anchor="ctr"/>
                </a:tc>
                <a:tc>
                  <a:txBody>
                    <a:bodyPr/>
                    <a:lstStyle/>
                    <a:p>
                      <a:pPr algn="ctr">
                        <a:lnSpc>
                          <a:spcPct val="150000"/>
                        </a:lnSpc>
                        <a:spcAft>
                          <a:spcPts val="600"/>
                        </a:spcAft>
                      </a:pPr>
                      <a:r>
                        <a:rPr lang="pl-PL" sz="1200" dirty="0">
                          <a:effectLst/>
                          <a:highlight>
                            <a:srgbClr val="FFFFFF"/>
                          </a:highlight>
                        </a:rPr>
                        <a:t>Rejected</a:t>
                      </a:r>
                      <a:endParaRPr lang="cs-CZ" sz="1200" dirty="0">
                        <a:effectLst/>
                        <a:latin typeface="Times New Roman" panose="02020603050405020304" pitchFamily="18" charset="0"/>
                        <a:ea typeface="Times New Roman" panose="02020603050405020304" pitchFamily="18" charset="0"/>
                      </a:endParaRPr>
                    </a:p>
                  </a:txBody>
                  <a:tcPr marL="56774" marR="56774" marT="0" marB="0" anchor="ctr"/>
                </a:tc>
                <a:extLst>
                  <a:ext uri="{0D108BD9-81ED-4DB2-BD59-A6C34878D82A}">
                    <a16:rowId xmlns:a16="http://schemas.microsoft.com/office/drawing/2014/main" val="1002362493"/>
                  </a:ext>
                </a:extLst>
              </a:tr>
            </a:tbl>
          </a:graphicData>
        </a:graphic>
      </p:graphicFrame>
      <p:sp>
        <p:nvSpPr>
          <p:cNvPr id="8" name="TextovéPole 7">
            <a:extLst>
              <a:ext uri="{FF2B5EF4-FFF2-40B4-BE49-F238E27FC236}">
                <a16:creationId xmlns:a16="http://schemas.microsoft.com/office/drawing/2014/main" id="{EB9913CA-9690-41BA-8E0F-36F6CA9CDE29}"/>
              </a:ext>
            </a:extLst>
          </p:cNvPr>
          <p:cNvSpPr txBox="1"/>
          <p:nvPr/>
        </p:nvSpPr>
        <p:spPr>
          <a:xfrm>
            <a:off x="756502" y="1603417"/>
            <a:ext cx="6094428" cy="4585871"/>
          </a:xfrm>
          <a:prstGeom prst="rect">
            <a:avLst/>
          </a:prstGeom>
          <a:solidFill>
            <a:schemeClr val="bg1">
              <a:lumMod val="95000"/>
            </a:schemeClr>
          </a:solidFill>
        </p:spPr>
        <p:txBody>
          <a:bodyPr wrap="square">
            <a:spAutoFit/>
          </a:bodyPr>
          <a:lstStyle/>
          <a:p>
            <a:r>
              <a:rPr lang="en-GB" sz="2200" b="1" u="sng" dirty="0"/>
              <a:t>Research findings: </a:t>
            </a:r>
          </a:p>
          <a:p>
            <a:r>
              <a:rPr lang="en-GB" dirty="0"/>
              <a:t>1. Language schools do not focus too much on corporate clients. </a:t>
            </a:r>
          </a:p>
          <a:p>
            <a:endParaRPr lang="en-GB" dirty="0"/>
          </a:p>
          <a:p>
            <a:r>
              <a:rPr lang="en-GB" dirty="0"/>
              <a:t>2. Language schools do not offer teaching in an informal environment (café, park, camp)</a:t>
            </a:r>
          </a:p>
          <a:p>
            <a:endParaRPr lang="en-GB" dirty="0"/>
          </a:p>
          <a:p>
            <a:r>
              <a:rPr lang="en-GB" dirty="0"/>
              <a:t>3. Most schools do not only teach a foreign language (teaching in conjunction with the development of other soft skills).</a:t>
            </a:r>
          </a:p>
          <a:p>
            <a:endParaRPr lang="en-GB" dirty="0"/>
          </a:p>
          <a:p>
            <a:r>
              <a:rPr lang="en-GB" dirty="0"/>
              <a:t>4. Most language schools do not offer teaching in an alternative way (i.e. mobility, discussion, camp etc.). </a:t>
            </a:r>
          </a:p>
          <a:p>
            <a:endParaRPr lang="en-GB" dirty="0"/>
          </a:p>
          <a:p>
            <a:r>
              <a:rPr lang="en-GB" dirty="0"/>
              <a:t>5. Most schools allow clients to co-create courses.</a:t>
            </a:r>
          </a:p>
          <a:p>
            <a:endParaRPr lang="en-GB" dirty="0"/>
          </a:p>
          <a:p>
            <a:r>
              <a:rPr lang="en-GB" dirty="0"/>
              <a:t>6. Most schools do not form study groups of 5-8 students. </a:t>
            </a:r>
          </a:p>
        </p:txBody>
      </p:sp>
    </p:spTree>
    <p:extLst>
      <p:ext uri="{BB962C8B-B14F-4D97-AF65-F5344CB8AC3E}">
        <p14:creationId xmlns:p14="http://schemas.microsoft.com/office/powerpoint/2010/main" val="391747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AD254A-52EB-4736-876E-A160FF05F3BE}"/>
              </a:ext>
            </a:extLst>
          </p:cNvPr>
          <p:cNvSpPr>
            <a:spLocks noGrp="1"/>
          </p:cNvSpPr>
          <p:nvPr>
            <p:ph type="title"/>
          </p:nvPr>
        </p:nvSpPr>
        <p:spPr/>
        <p:txBody>
          <a:bodyPr/>
          <a:lstStyle/>
          <a:p>
            <a:pPr algn="ctr"/>
            <a:r>
              <a:rPr lang="en-GB" b="1" dirty="0">
                <a:solidFill>
                  <a:schemeClr val="accent1"/>
                </a:solidFill>
              </a:rPr>
              <a:t>Research III: Customer preferences</a:t>
            </a:r>
            <a:endParaRPr lang="en-GB" dirty="0"/>
          </a:p>
        </p:txBody>
      </p:sp>
      <p:sp>
        <p:nvSpPr>
          <p:cNvPr id="5" name="TextovéPole 4">
            <a:extLst>
              <a:ext uri="{FF2B5EF4-FFF2-40B4-BE49-F238E27FC236}">
                <a16:creationId xmlns:a16="http://schemas.microsoft.com/office/drawing/2014/main" id="{A0C121FD-48F4-43E8-B714-70A470E3D5E9}"/>
              </a:ext>
            </a:extLst>
          </p:cNvPr>
          <p:cNvSpPr txBox="1"/>
          <p:nvPr/>
        </p:nvSpPr>
        <p:spPr>
          <a:xfrm>
            <a:off x="7647492" y="3422178"/>
            <a:ext cx="4107729" cy="1200329"/>
          </a:xfrm>
          <a:prstGeom prst="rect">
            <a:avLst/>
          </a:prstGeom>
          <a:solidFill>
            <a:schemeClr val="accent4">
              <a:lumMod val="20000"/>
              <a:lumOff val="80000"/>
            </a:schemeClr>
          </a:solidFill>
        </p:spPr>
        <p:txBody>
          <a:bodyPr wrap="square">
            <a:spAutoFit/>
          </a:bodyPr>
          <a:lstStyle/>
          <a:p>
            <a:r>
              <a:rPr lang="en-GB" b="1" i="1" dirty="0"/>
              <a:t>What do we want?</a:t>
            </a:r>
          </a:p>
          <a:p>
            <a:pPr marL="514350" indent="-514350">
              <a:buAutoNum type="arabicPeriod"/>
            </a:pPr>
            <a:r>
              <a:rPr lang="en-GB" dirty="0"/>
              <a:t>Conversation</a:t>
            </a:r>
          </a:p>
          <a:p>
            <a:pPr marL="514350" indent="-514350">
              <a:buAutoNum type="arabicPeriod"/>
            </a:pPr>
            <a:r>
              <a:rPr lang="en-GB" dirty="0"/>
              <a:t>Course (classic form of study ! )</a:t>
            </a:r>
          </a:p>
          <a:p>
            <a:pPr marL="514350" indent="-514350">
              <a:buAutoNum type="arabicPeriod"/>
            </a:pPr>
            <a:r>
              <a:rPr lang="en-GB" dirty="0"/>
              <a:t>Private lesson (individual approach)</a:t>
            </a:r>
          </a:p>
        </p:txBody>
      </p:sp>
      <p:sp>
        <p:nvSpPr>
          <p:cNvPr id="6" name="TextovéPole 5">
            <a:extLst>
              <a:ext uri="{FF2B5EF4-FFF2-40B4-BE49-F238E27FC236}">
                <a16:creationId xmlns:a16="http://schemas.microsoft.com/office/drawing/2014/main" id="{1E1FF37F-AD90-4206-9245-AD28A41A1ABD}"/>
              </a:ext>
            </a:extLst>
          </p:cNvPr>
          <p:cNvSpPr txBox="1"/>
          <p:nvPr/>
        </p:nvSpPr>
        <p:spPr>
          <a:xfrm>
            <a:off x="7647492" y="5201238"/>
            <a:ext cx="4107729" cy="923330"/>
          </a:xfrm>
          <a:prstGeom prst="rect">
            <a:avLst/>
          </a:prstGeom>
          <a:solidFill>
            <a:schemeClr val="accent1">
              <a:lumMod val="20000"/>
              <a:lumOff val="80000"/>
            </a:schemeClr>
          </a:solidFill>
        </p:spPr>
        <p:txBody>
          <a:bodyPr wrap="square">
            <a:spAutoFit/>
          </a:bodyPr>
          <a:lstStyle/>
          <a:p>
            <a:r>
              <a:rPr lang="en-GB" b="1" i="1" dirty="0"/>
              <a:t>What is (y)our expectation…?</a:t>
            </a:r>
          </a:p>
          <a:p>
            <a:pPr marL="342900" indent="-342900">
              <a:buFont typeface="+mj-lt"/>
              <a:buAutoNum type="arabicPeriod"/>
            </a:pPr>
            <a:r>
              <a:rPr lang="en-GB" dirty="0"/>
              <a:t>Develop ourselves</a:t>
            </a:r>
          </a:p>
          <a:p>
            <a:pPr marL="342900" indent="-342900">
              <a:buFont typeface="+mj-lt"/>
              <a:buAutoNum type="arabicPeriod"/>
            </a:pPr>
            <a:r>
              <a:rPr lang="en-GB" dirty="0"/>
              <a:t>Meet new people</a:t>
            </a:r>
          </a:p>
        </p:txBody>
      </p:sp>
      <p:sp>
        <p:nvSpPr>
          <p:cNvPr id="7" name="TextovéPole 6">
            <a:extLst>
              <a:ext uri="{FF2B5EF4-FFF2-40B4-BE49-F238E27FC236}">
                <a16:creationId xmlns:a16="http://schemas.microsoft.com/office/drawing/2014/main" id="{A654098B-F6D3-41E3-9309-B8323A7D46E9}"/>
              </a:ext>
            </a:extLst>
          </p:cNvPr>
          <p:cNvSpPr txBox="1"/>
          <p:nvPr/>
        </p:nvSpPr>
        <p:spPr>
          <a:xfrm>
            <a:off x="7647491" y="1853447"/>
            <a:ext cx="4107729" cy="1200329"/>
          </a:xfrm>
          <a:prstGeom prst="rect">
            <a:avLst/>
          </a:prstGeom>
          <a:solidFill>
            <a:schemeClr val="accent6">
              <a:lumMod val="20000"/>
              <a:lumOff val="80000"/>
            </a:schemeClr>
          </a:solidFill>
        </p:spPr>
        <p:txBody>
          <a:bodyPr wrap="square">
            <a:spAutoFit/>
          </a:bodyPr>
          <a:lstStyle/>
          <a:p>
            <a:r>
              <a:rPr lang="en-GB" b="1" i="1" dirty="0"/>
              <a:t>What are our barriers…?</a:t>
            </a:r>
          </a:p>
          <a:p>
            <a:pPr marL="514350" indent="-514350">
              <a:buAutoNum type="arabicPeriod"/>
            </a:pPr>
            <a:r>
              <a:rPr lang="en-GB" dirty="0"/>
              <a:t>Lack of time </a:t>
            </a:r>
          </a:p>
          <a:p>
            <a:pPr marL="514350" indent="-514350">
              <a:buAutoNum type="arabicPeriod"/>
            </a:pPr>
            <a:r>
              <a:rPr lang="en-GB" dirty="0"/>
              <a:t>Concerns (feeling embarrassed)</a:t>
            </a:r>
          </a:p>
          <a:p>
            <a:pPr marL="514350" indent="-514350">
              <a:buAutoNum type="arabicPeriod"/>
            </a:pPr>
            <a:r>
              <a:rPr lang="en-GB" dirty="0"/>
              <a:t>Boring lecture</a:t>
            </a:r>
          </a:p>
        </p:txBody>
      </p:sp>
      <p:sp>
        <p:nvSpPr>
          <p:cNvPr id="8" name="TextovéPole 7">
            <a:extLst>
              <a:ext uri="{FF2B5EF4-FFF2-40B4-BE49-F238E27FC236}">
                <a16:creationId xmlns:a16="http://schemas.microsoft.com/office/drawing/2014/main" id="{1F9681BB-D845-4ABA-84CA-2739110231F5}"/>
              </a:ext>
            </a:extLst>
          </p:cNvPr>
          <p:cNvSpPr txBox="1"/>
          <p:nvPr/>
        </p:nvSpPr>
        <p:spPr>
          <a:xfrm>
            <a:off x="735291" y="1857080"/>
            <a:ext cx="5627802" cy="4154984"/>
          </a:xfrm>
          <a:prstGeom prst="rect">
            <a:avLst/>
          </a:prstGeom>
          <a:solidFill>
            <a:schemeClr val="bg2"/>
          </a:solidFill>
        </p:spPr>
        <p:txBody>
          <a:bodyPr wrap="square" rtlCol="0">
            <a:spAutoFit/>
          </a:bodyPr>
          <a:lstStyle/>
          <a:p>
            <a:r>
              <a:rPr lang="en-GB" sz="2200" b="1" dirty="0"/>
              <a:t>The aim of the research: </a:t>
            </a:r>
            <a:r>
              <a:rPr lang="en-GB" sz="2200" dirty="0" err="1"/>
              <a:t>Analy</a:t>
            </a:r>
            <a:r>
              <a:rPr lang="cs-CZ" sz="2200" dirty="0"/>
              <a:t>s</a:t>
            </a:r>
            <a:r>
              <a:rPr lang="en-GB" sz="2200" dirty="0"/>
              <a:t>e the requirements, needs and expectations of language school clients</a:t>
            </a:r>
          </a:p>
          <a:p>
            <a:endParaRPr lang="en-GB" sz="2200" dirty="0"/>
          </a:p>
          <a:p>
            <a:r>
              <a:rPr lang="en-GB" sz="2200" b="1" dirty="0"/>
              <a:t>Type of research: </a:t>
            </a:r>
            <a:r>
              <a:rPr lang="en-GB" sz="2200" dirty="0"/>
              <a:t>questionnaire survey (Q2)</a:t>
            </a:r>
          </a:p>
          <a:p>
            <a:endParaRPr lang="en-GB" sz="2200" dirty="0"/>
          </a:p>
          <a:p>
            <a:r>
              <a:rPr lang="en-GB" sz="2200" b="1" dirty="0">
                <a:effectLst/>
                <a:ea typeface="Times New Roman" panose="02020603050405020304" pitchFamily="18" charset="0"/>
              </a:rPr>
              <a:t>Sample size = </a:t>
            </a:r>
            <a:r>
              <a:rPr lang="en-GB" sz="2200" dirty="0">
                <a:effectLst/>
                <a:ea typeface="Times New Roman" panose="02020603050405020304" pitchFamily="18" charset="0"/>
              </a:rPr>
              <a:t>421 </a:t>
            </a:r>
            <a:r>
              <a:rPr lang="en-GB" sz="2200" dirty="0" err="1">
                <a:effectLst/>
                <a:ea typeface="Times New Roman" panose="02020603050405020304" pitchFamily="18" charset="0"/>
              </a:rPr>
              <a:t>responde</a:t>
            </a:r>
            <a:r>
              <a:rPr lang="cs-CZ" sz="2200" dirty="0">
                <a:effectLst/>
                <a:ea typeface="Times New Roman" panose="02020603050405020304" pitchFamily="18" charset="0"/>
              </a:rPr>
              <a:t>n</a:t>
            </a:r>
            <a:r>
              <a:rPr lang="en-GB" sz="2200" dirty="0" err="1">
                <a:effectLst/>
                <a:ea typeface="Times New Roman" panose="02020603050405020304" pitchFamily="18" charset="0"/>
              </a:rPr>
              <a:t>ts</a:t>
            </a:r>
            <a:endParaRPr lang="en-GB" sz="2200" dirty="0">
              <a:effectLst/>
              <a:ea typeface="Times New Roman" panose="02020603050405020304" pitchFamily="18" charset="0"/>
            </a:endParaRPr>
          </a:p>
          <a:p>
            <a:endParaRPr lang="en-GB" sz="2200" dirty="0"/>
          </a:p>
          <a:p>
            <a:r>
              <a:rPr lang="en-GB" sz="2200" b="1" dirty="0"/>
              <a:t>Localization of research = </a:t>
            </a:r>
            <a:r>
              <a:rPr lang="en-GB" sz="2200" dirty="0"/>
              <a:t>five EU countries (Czechia, Slovakia, Latvia, Croatia, Poland)</a:t>
            </a:r>
          </a:p>
          <a:p>
            <a:endParaRPr lang="en-GB" sz="2200" dirty="0"/>
          </a:p>
          <a:p>
            <a:r>
              <a:rPr lang="en-GB" sz="2200" b="1" dirty="0"/>
              <a:t>Research implementation = </a:t>
            </a:r>
            <a:r>
              <a:rPr lang="en-GB" sz="2200" dirty="0"/>
              <a:t>2021</a:t>
            </a:r>
          </a:p>
        </p:txBody>
      </p:sp>
    </p:spTree>
    <p:extLst>
      <p:ext uri="{BB962C8B-B14F-4D97-AF65-F5344CB8AC3E}">
        <p14:creationId xmlns:p14="http://schemas.microsoft.com/office/powerpoint/2010/main" val="76073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DE5396-C613-4052-BAB1-04F82763E532}"/>
              </a:ext>
            </a:extLst>
          </p:cNvPr>
          <p:cNvSpPr>
            <a:spLocks noGrp="1"/>
          </p:cNvSpPr>
          <p:nvPr>
            <p:ph type="title"/>
          </p:nvPr>
        </p:nvSpPr>
        <p:spPr/>
        <p:txBody>
          <a:bodyPr/>
          <a:lstStyle/>
          <a:p>
            <a:pPr algn="ctr"/>
            <a:r>
              <a:rPr lang="en-GB" b="1" dirty="0">
                <a:solidFill>
                  <a:schemeClr val="accent1"/>
                </a:solidFill>
              </a:rPr>
              <a:t>Research III: Customer preferences</a:t>
            </a:r>
            <a:endParaRPr lang="en-GB" dirty="0"/>
          </a:p>
        </p:txBody>
      </p:sp>
      <p:graphicFrame>
        <p:nvGraphicFramePr>
          <p:cNvPr id="4" name="Tabulka 3">
            <a:extLst>
              <a:ext uri="{FF2B5EF4-FFF2-40B4-BE49-F238E27FC236}">
                <a16:creationId xmlns:a16="http://schemas.microsoft.com/office/drawing/2014/main" id="{05B037A0-1021-461F-A3E1-DCFCF4477563}"/>
              </a:ext>
            </a:extLst>
          </p:cNvPr>
          <p:cNvGraphicFramePr>
            <a:graphicFrameLocks noGrp="1"/>
          </p:cNvGraphicFramePr>
          <p:nvPr>
            <p:extLst>
              <p:ext uri="{D42A27DB-BD31-4B8C-83A1-F6EECF244321}">
                <p14:modId xmlns:p14="http://schemas.microsoft.com/office/powerpoint/2010/main" val="4196879731"/>
              </p:ext>
            </p:extLst>
          </p:nvPr>
        </p:nvGraphicFramePr>
        <p:xfrm>
          <a:off x="6664751" y="1711933"/>
          <a:ext cx="4977351" cy="4577073"/>
        </p:xfrm>
        <a:graphic>
          <a:graphicData uri="http://schemas.openxmlformats.org/drawingml/2006/table">
            <a:tbl>
              <a:tblPr firstRow="1" firstCol="1" bandRow="1">
                <a:tableStyleId>{9D7B26C5-4107-4FEC-AEDC-1716B250A1EF}</a:tableStyleId>
              </a:tblPr>
              <a:tblGrid>
                <a:gridCol w="3333504">
                  <a:extLst>
                    <a:ext uri="{9D8B030D-6E8A-4147-A177-3AD203B41FA5}">
                      <a16:colId xmlns:a16="http://schemas.microsoft.com/office/drawing/2014/main" val="4218931065"/>
                    </a:ext>
                  </a:extLst>
                </a:gridCol>
                <a:gridCol w="709869">
                  <a:extLst>
                    <a:ext uri="{9D8B030D-6E8A-4147-A177-3AD203B41FA5}">
                      <a16:colId xmlns:a16="http://schemas.microsoft.com/office/drawing/2014/main" val="3227910909"/>
                    </a:ext>
                  </a:extLst>
                </a:gridCol>
                <a:gridCol w="933978">
                  <a:extLst>
                    <a:ext uri="{9D8B030D-6E8A-4147-A177-3AD203B41FA5}">
                      <a16:colId xmlns:a16="http://schemas.microsoft.com/office/drawing/2014/main" val="3500753750"/>
                    </a:ext>
                  </a:extLst>
                </a:gridCol>
              </a:tblGrid>
              <a:tr h="219606">
                <a:tc>
                  <a:txBody>
                    <a:bodyPr/>
                    <a:lstStyle/>
                    <a:p>
                      <a:pPr algn="ctr">
                        <a:lnSpc>
                          <a:spcPct val="150000"/>
                        </a:lnSpc>
                        <a:spcBef>
                          <a:spcPts val="1200"/>
                        </a:spcBef>
                        <a:spcAft>
                          <a:spcPts val="1200"/>
                        </a:spcAft>
                      </a:pPr>
                      <a:r>
                        <a:rPr lang="pl-PL" sz="1200" dirty="0">
                          <a:effectLst/>
                          <a:highlight>
                            <a:srgbClr val="FFFFFF"/>
                          </a:highlight>
                        </a:rPr>
                        <a:t>Hypotheses</a:t>
                      </a:r>
                      <a:endParaRPr lang="cs-CZ" sz="1200" dirty="0">
                        <a:effectLst/>
                        <a:latin typeface="Times New Roman" panose="02020603050405020304" pitchFamily="18" charset="0"/>
                        <a:ea typeface="Times New Roman" panose="02020603050405020304" pitchFamily="18" charset="0"/>
                      </a:endParaRPr>
                    </a:p>
                  </a:txBody>
                  <a:tcPr marL="62381" marR="62381" marT="0" marB="0"/>
                </a:tc>
                <a:tc>
                  <a:txBody>
                    <a:bodyPr/>
                    <a:lstStyle/>
                    <a:p>
                      <a:pPr algn="ctr">
                        <a:lnSpc>
                          <a:spcPct val="150000"/>
                        </a:lnSpc>
                        <a:spcBef>
                          <a:spcPts val="1200"/>
                        </a:spcBef>
                        <a:spcAft>
                          <a:spcPts val="1200"/>
                        </a:spcAft>
                      </a:pPr>
                      <a:r>
                        <a:rPr lang="pl-PL" sz="1200">
                          <a:effectLst/>
                          <a:highlight>
                            <a:srgbClr val="FFFFFF"/>
                          </a:highlight>
                        </a:rPr>
                        <a:t>p-value</a:t>
                      </a:r>
                      <a:endParaRPr lang="cs-CZ" sz="1200">
                        <a:effectLst/>
                        <a:latin typeface="Times New Roman" panose="02020603050405020304" pitchFamily="18" charset="0"/>
                        <a:ea typeface="Times New Roman" panose="02020603050405020304" pitchFamily="18" charset="0"/>
                      </a:endParaRPr>
                    </a:p>
                  </a:txBody>
                  <a:tcPr marL="62381" marR="62381" marT="0" marB="0"/>
                </a:tc>
                <a:tc>
                  <a:txBody>
                    <a:bodyPr/>
                    <a:lstStyle/>
                    <a:p>
                      <a:pPr algn="ctr">
                        <a:lnSpc>
                          <a:spcPct val="150000"/>
                        </a:lnSpc>
                        <a:spcBef>
                          <a:spcPts val="1200"/>
                        </a:spcBef>
                        <a:spcAft>
                          <a:spcPts val="1200"/>
                        </a:spcAft>
                      </a:pPr>
                      <a:r>
                        <a:rPr lang="pl-PL" sz="1200">
                          <a:effectLst/>
                          <a:highlight>
                            <a:srgbClr val="FFFFFF"/>
                          </a:highlight>
                        </a:rPr>
                        <a:t>Results</a:t>
                      </a:r>
                      <a:endParaRPr lang="cs-CZ" sz="1200">
                        <a:effectLst/>
                        <a:latin typeface="Times New Roman" panose="02020603050405020304" pitchFamily="18" charset="0"/>
                        <a:ea typeface="Times New Roman" panose="02020603050405020304" pitchFamily="18" charset="0"/>
                      </a:endParaRPr>
                    </a:p>
                  </a:txBody>
                  <a:tcPr marL="62381" marR="62381" marT="0" marB="0"/>
                </a:tc>
                <a:extLst>
                  <a:ext uri="{0D108BD9-81ED-4DB2-BD59-A6C34878D82A}">
                    <a16:rowId xmlns:a16="http://schemas.microsoft.com/office/drawing/2014/main" val="4103484897"/>
                  </a:ext>
                </a:extLst>
              </a:tr>
              <a:tr h="718657">
                <a:tc>
                  <a:txBody>
                    <a:bodyPr/>
                    <a:lstStyle/>
                    <a:p>
                      <a:pPr algn="l">
                        <a:lnSpc>
                          <a:spcPct val="150000"/>
                        </a:lnSpc>
                        <a:spcAft>
                          <a:spcPts val="600"/>
                        </a:spcAft>
                      </a:pPr>
                      <a:r>
                        <a:rPr lang="en-US" sz="1200" b="0" i="1" dirty="0">
                          <a:effectLst/>
                        </a:rPr>
                        <a:t>H1: Most of the clients of language schools are students</a:t>
                      </a:r>
                      <a:br>
                        <a:rPr lang="en-US" sz="1200" b="0" i="1" dirty="0">
                          <a:effectLst/>
                        </a:rPr>
                      </a:br>
                      <a:r>
                        <a:rPr lang="en-US" sz="1200" b="0" i="1" dirty="0">
                          <a:effectLst/>
                        </a:rPr>
                        <a:t> (i.e. more than 50 % of all clients)</a:t>
                      </a:r>
                      <a:endParaRPr lang="cs-CZ" sz="1200" b="0" i="1" dirty="0">
                        <a:effectLst/>
                        <a:latin typeface="Times New Roman" panose="02020603050405020304" pitchFamily="18" charset="0"/>
                        <a:ea typeface="Times New Roman" panose="02020603050405020304" pitchFamily="18" charset="0"/>
                      </a:endParaRPr>
                    </a:p>
                  </a:txBody>
                  <a:tcPr marL="62381" marR="62381" marT="0" marB="0"/>
                </a:tc>
                <a:tc>
                  <a:txBody>
                    <a:bodyPr/>
                    <a:lstStyle/>
                    <a:p>
                      <a:pPr algn="ctr">
                        <a:lnSpc>
                          <a:spcPct val="150000"/>
                        </a:lnSpc>
                        <a:spcAft>
                          <a:spcPts val="600"/>
                        </a:spcAft>
                      </a:pPr>
                      <a:r>
                        <a:rPr lang="pl-PL" sz="1200">
                          <a:effectLst/>
                        </a:rPr>
                        <a:t>p &gt; 0.05</a:t>
                      </a:r>
                      <a:endParaRPr lang="cs-CZ" sz="1200">
                        <a:effectLst/>
                        <a:latin typeface="Times New Roman" panose="02020603050405020304" pitchFamily="18" charset="0"/>
                        <a:ea typeface="Times New Roman" panose="02020603050405020304" pitchFamily="18" charset="0"/>
                      </a:endParaRPr>
                    </a:p>
                  </a:txBody>
                  <a:tcPr marL="62381" marR="62381" marT="0" marB="0" anchor="ctr"/>
                </a:tc>
                <a:tc>
                  <a:txBody>
                    <a:bodyPr/>
                    <a:lstStyle/>
                    <a:p>
                      <a:pPr algn="ctr">
                        <a:lnSpc>
                          <a:spcPct val="150000"/>
                        </a:lnSpc>
                        <a:spcAft>
                          <a:spcPts val="600"/>
                        </a:spcAft>
                      </a:pPr>
                      <a:r>
                        <a:rPr lang="pl-PL" sz="1200">
                          <a:effectLst/>
                          <a:highlight>
                            <a:srgbClr val="FFFFFF"/>
                          </a:highlight>
                        </a:rPr>
                        <a:t>Rejected</a:t>
                      </a:r>
                      <a:endParaRPr lang="cs-CZ" sz="1200">
                        <a:effectLst/>
                        <a:latin typeface="Times New Roman" panose="02020603050405020304" pitchFamily="18" charset="0"/>
                        <a:ea typeface="Times New Roman" panose="02020603050405020304" pitchFamily="18" charset="0"/>
                      </a:endParaRPr>
                    </a:p>
                  </a:txBody>
                  <a:tcPr marL="62381" marR="62381" marT="0" marB="0" anchor="ctr"/>
                </a:tc>
                <a:extLst>
                  <a:ext uri="{0D108BD9-81ED-4DB2-BD59-A6C34878D82A}">
                    <a16:rowId xmlns:a16="http://schemas.microsoft.com/office/drawing/2014/main" val="1879949048"/>
                  </a:ext>
                </a:extLst>
              </a:tr>
              <a:tr h="469132">
                <a:tc>
                  <a:txBody>
                    <a:bodyPr/>
                    <a:lstStyle/>
                    <a:p>
                      <a:pPr algn="just">
                        <a:lnSpc>
                          <a:spcPct val="150000"/>
                        </a:lnSpc>
                        <a:spcAft>
                          <a:spcPts val="600"/>
                        </a:spcAft>
                      </a:pPr>
                      <a:r>
                        <a:rPr lang="en-US" sz="1200" b="0" i="1" dirty="0">
                          <a:effectLst/>
                        </a:rPr>
                        <a:t>H2: Most clients are stimulated to learn by an educational stay abroad.</a:t>
                      </a:r>
                      <a:endParaRPr lang="cs-CZ" sz="1200" b="0" i="1" dirty="0">
                        <a:effectLst/>
                        <a:latin typeface="Times New Roman" panose="02020603050405020304" pitchFamily="18" charset="0"/>
                        <a:ea typeface="Times New Roman" panose="02020603050405020304" pitchFamily="18" charset="0"/>
                      </a:endParaRPr>
                    </a:p>
                  </a:txBody>
                  <a:tcPr marL="62381" marR="62381" marT="0" marB="0"/>
                </a:tc>
                <a:tc>
                  <a:txBody>
                    <a:bodyPr/>
                    <a:lstStyle/>
                    <a:p>
                      <a:pPr algn="ctr">
                        <a:lnSpc>
                          <a:spcPct val="150000"/>
                        </a:lnSpc>
                        <a:spcAft>
                          <a:spcPts val="600"/>
                        </a:spcAft>
                      </a:pPr>
                      <a:r>
                        <a:rPr lang="pl-PL" sz="1200">
                          <a:effectLst/>
                        </a:rPr>
                        <a:t>p &gt; 0.05</a:t>
                      </a:r>
                      <a:endParaRPr lang="cs-CZ" sz="1200">
                        <a:effectLst/>
                        <a:latin typeface="Times New Roman" panose="02020603050405020304" pitchFamily="18" charset="0"/>
                        <a:ea typeface="Times New Roman" panose="02020603050405020304" pitchFamily="18" charset="0"/>
                      </a:endParaRPr>
                    </a:p>
                  </a:txBody>
                  <a:tcPr marL="62381" marR="62381" marT="0" marB="0" anchor="ctr"/>
                </a:tc>
                <a:tc>
                  <a:txBody>
                    <a:bodyPr/>
                    <a:lstStyle/>
                    <a:p>
                      <a:pPr algn="ctr">
                        <a:lnSpc>
                          <a:spcPct val="150000"/>
                        </a:lnSpc>
                        <a:spcAft>
                          <a:spcPts val="600"/>
                        </a:spcAft>
                      </a:pPr>
                      <a:r>
                        <a:rPr lang="pl-PL" sz="1200">
                          <a:effectLst/>
                          <a:highlight>
                            <a:srgbClr val="FFFFFF"/>
                          </a:highlight>
                        </a:rPr>
                        <a:t>Rejected</a:t>
                      </a:r>
                      <a:endParaRPr lang="cs-CZ" sz="1200">
                        <a:effectLst/>
                        <a:latin typeface="Times New Roman" panose="02020603050405020304" pitchFamily="18" charset="0"/>
                        <a:ea typeface="Times New Roman" panose="02020603050405020304" pitchFamily="18" charset="0"/>
                      </a:endParaRPr>
                    </a:p>
                  </a:txBody>
                  <a:tcPr marL="62381" marR="62381" marT="0" marB="0" anchor="ctr"/>
                </a:tc>
                <a:extLst>
                  <a:ext uri="{0D108BD9-81ED-4DB2-BD59-A6C34878D82A}">
                    <a16:rowId xmlns:a16="http://schemas.microsoft.com/office/drawing/2014/main" val="2139082094"/>
                  </a:ext>
                </a:extLst>
              </a:tr>
              <a:tr h="1037496">
                <a:tc>
                  <a:txBody>
                    <a:bodyPr/>
                    <a:lstStyle/>
                    <a:p>
                      <a:pPr algn="just">
                        <a:lnSpc>
                          <a:spcPct val="150000"/>
                        </a:lnSpc>
                        <a:spcAft>
                          <a:spcPts val="600"/>
                        </a:spcAft>
                      </a:pPr>
                      <a:r>
                        <a:rPr lang="en-US" sz="1200" b="0" i="1" dirty="0">
                          <a:effectLst/>
                        </a:rPr>
                        <a:t>H3: The majority of clients prefer </a:t>
                      </a:r>
                      <a:br>
                        <a:rPr lang="en-US" sz="1200" b="0" i="1" dirty="0">
                          <a:effectLst/>
                        </a:rPr>
                      </a:br>
                      <a:r>
                        <a:rPr lang="en-US" sz="1200" b="0" i="1" dirty="0">
                          <a:effectLst/>
                        </a:rPr>
                        <a:t>classic courses</a:t>
                      </a:r>
                      <a:endParaRPr lang="cs-CZ" sz="1200" b="0" i="1" dirty="0">
                        <a:effectLst/>
                      </a:endParaRPr>
                    </a:p>
                    <a:p>
                      <a:pPr algn="just">
                        <a:lnSpc>
                          <a:spcPct val="150000"/>
                        </a:lnSpc>
                        <a:spcAft>
                          <a:spcPts val="600"/>
                        </a:spcAft>
                      </a:pPr>
                      <a:r>
                        <a:rPr lang="en-US" sz="1200" b="0" i="1" dirty="0">
                          <a:effectLst/>
                        </a:rPr>
                        <a:t>(i.e. more than 50 % of all respondents).</a:t>
                      </a:r>
                      <a:endParaRPr lang="cs-CZ" sz="1200" b="0" i="1" dirty="0">
                        <a:effectLst/>
                        <a:latin typeface="Times New Roman" panose="02020603050405020304" pitchFamily="18" charset="0"/>
                        <a:ea typeface="Times New Roman" panose="02020603050405020304" pitchFamily="18" charset="0"/>
                      </a:endParaRPr>
                    </a:p>
                  </a:txBody>
                  <a:tcPr marL="62381" marR="62381" marT="0" marB="0"/>
                </a:tc>
                <a:tc>
                  <a:txBody>
                    <a:bodyPr/>
                    <a:lstStyle/>
                    <a:p>
                      <a:pPr algn="ctr">
                        <a:lnSpc>
                          <a:spcPct val="150000"/>
                        </a:lnSpc>
                        <a:spcAft>
                          <a:spcPts val="600"/>
                        </a:spcAft>
                      </a:pPr>
                      <a:r>
                        <a:rPr lang="pl-PL" sz="1200">
                          <a:effectLst/>
                        </a:rPr>
                        <a:t>p &gt; 0.05</a:t>
                      </a:r>
                      <a:endParaRPr lang="cs-CZ" sz="1200">
                        <a:effectLst/>
                        <a:latin typeface="Times New Roman" panose="02020603050405020304" pitchFamily="18" charset="0"/>
                        <a:ea typeface="Times New Roman" panose="02020603050405020304" pitchFamily="18" charset="0"/>
                      </a:endParaRPr>
                    </a:p>
                  </a:txBody>
                  <a:tcPr marL="62381" marR="62381" marT="0" marB="0" anchor="ctr"/>
                </a:tc>
                <a:tc>
                  <a:txBody>
                    <a:bodyPr/>
                    <a:lstStyle/>
                    <a:p>
                      <a:pPr algn="ctr">
                        <a:lnSpc>
                          <a:spcPct val="150000"/>
                        </a:lnSpc>
                        <a:spcAft>
                          <a:spcPts val="600"/>
                        </a:spcAft>
                      </a:pPr>
                      <a:r>
                        <a:rPr lang="pl-PL" sz="1200" dirty="0">
                          <a:effectLst/>
                          <a:highlight>
                            <a:srgbClr val="FFFFFF"/>
                          </a:highlight>
                        </a:rPr>
                        <a:t>Rejected</a:t>
                      </a:r>
                      <a:endParaRPr lang="cs-CZ" sz="1200" dirty="0">
                        <a:effectLst/>
                        <a:latin typeface="Times New Roman" panose="02020603050405020304" pitchFamily="18" charset="0"/>
                        <a:ea typeface="Times New Roman" panose="02020603050405020304" pitchFamily="18" charset="0"/>
                      </a:endParaRPr>
                    </a:p>
                  </a:txBody>
                  <a:tcPr marL="62381" marR="62381" marT="0" marB="0" anchor="ctr"/>
                </a:tc>
                <a:extLst>
                  <a:ext uri="{0D108BD9-81ED-4DB2-BD59-A6C34878D82A}">
                    <a16:rowId xmlns:a16="http://schemas.microsoft.com/office/drawing/2014/main" val="2187477218"/>
                  </a:ext>
                </a:extLst>
              </a:tr>
              <a:tr h="469132">
                <a:tc>
                  <a:txBody>
                    <a:bodyPr/>
                    <a:lstStyle/>
                    <a:p>
                      <a:pPr algn="just">
                        <a:lnSpc>
                          <a:spcPct val="150000"/>
                        </a:lnSpc>
                        <a:spcAft>
                          <a:spcPts val="600"/>
                        </a:spcAft>
                      </a:pPr>
                      <a:r>
                        <a:rPr lang="en-US" sz="1200" b="0" i="1" dirty="0">
                          <a:effectLst/>
                        </a:rPr>
                        <a:t>H4: Most clients prefer lessons 1-2 times a week</a:t>
                      </a:r>
                      <a:endParaRPr lang="cs-CZ" sz="1200" b="0" i="1" dirty="0">
                        <a:effectLst/>
                        <a:latin typeface="Times New Roman" panose="02020603050405020304" pitchFamily="18" charset="0"/>
                        <a:ea typeface="Times New Roman" panose="02020603050405020304" pitchFamily="18" charset="0"/>
                      </a:endParaRPr>
                    </a:p>
                  </a:txBody>
                  <a:tcPr marL="62381" marR="62381" marT="0" marB="0"/>
                </a:tc>
                <a:tc>
                  <a:txBody>
                    <a:bodyPr/>
                    <a:lstStyle/>
                    <a:p>
                      <a:pPr algn="ctr">
                        <a:lnSpc>
                          <a:spcPct val="150000"/>
                        </a:lnSpc>
                        <a:spcAft>
                          <a:spcPts val="600"/>
                        </a:spcAft>
                      </a:pPr>
                      <a:r>
                        <a:rPr lang="pl-PL" sz="1200">
                          <a:effectLst/>
                        </a:rPr>
                        <a:t>p &lt; 0.05</a:t>
                      </a:r>
                      <a:endParaRPr lang="cs-CZ" sz="1200">
                        <a:effectLst/>
                        <a:latin typeface="Times New Roman" panose="02020603050405020304" pitchFamily="18" charset="0"/>
                        <a:ea typeface="Times New Roman" panose="02020603050405020304" pitchFamily="18" charset="0"/>
                      </a:endParaRPr>
                    </a:p>
                  </a:txBody>
                  <a:tcPr marL="62381" marR="62381" marT="0" marB="0" anchor="ctr"/>
                </a:tc>
                <a:tc>
                  <a:txBody>
                    <a:bodyPr/>
                    <a:lstStyle/>
                    <a:p>
                      <a:pPr algn="ctr">
                        <a:lnSpc>
                          <a:spcPct val="150000"/>
                        </a:lnSpc>
                        <a:spcAft>
                          <a:spcPts val="600"/>
                        </a:spcAft>
                      </a:pPr>
                      <a:r>
                        <a:rPr lang="pl-PL" sz="1200" dirty="0">
                          <a:effectLst/>
                          <a:highlight>
                            <a:srgbClr val="FFFFFF"/>
                          </a:highlight>
                        </a:rPr>
                        <a:t>Accepted</a:t>
                      </a:r>
                      <a:endParaRPr lang="cs-CZ" sz="1200" dirty="0">
                        <a:effectLst/>
                        <a:latin typeface="Times New Roman" panose="02020603050405020304" pitchFamily="18" charset="0"/>
                        <a:ea typeface="Times New Roman" panose="02020603050405020304" pitchFamily="18" charset="0"/>
                      </a:endParaRPr>
                    </a:p>
                  </a:txBody>
                  <a:tcPr marL="62381" marR="62381" marT="0" marB="0" anchor="ctr"/>
                </a:tc>
                <a:extLst>
                  <a:ext uri="{0D108BD9-81ED-4DB2-BD59-A6C34878D82A}">
                    <a16:rowId xmlns:a16="http://schemas.microsoft.com/office/drawing/2014/main" val="3407453175"/>
                  </a:ext>
                </a:extLst>
              </a:tr>
              <a:tr h="718657">
                <a:tc>
                  <a:txBody>
                    <a:bodyPr/>
                    <a:lstStyle/>
                    <a:p>
                      <a:pPr algn="l">
                        <a:lnSpc>
                          <a:spcPct val="150000"/>
                        </a:lnSpc>
                        <a:spcAft>
                          <a:spcPts val="600"/>
                        </a:spcAft>
                      </a:pPr>
                      <a:r>
                        <a:rPr lang="en-US" sz="1200" b="0" i="1" dirty="0">
                          <a:effectLst/>
                        </a:rPr>
                        <a:t>H5: Most clients prefer face-to-face teaching </a:t>
                      </a:r>
                      <a:br>
                        <a:rPr lang="en-US" sz="1200" b="0" i="1" dirty="0">
                          <a:effectLst/>
                        </a:rPr>
                      </a:br>
                      <a:r>
                        <a:rPr lang="en-US" sz="1200" b="0" i="1" dirty="0">
                          <a:effectLst/>
                        </a:rPr>
                        <a:t>(i.e. more than 50 % of respondents)</a:t>
                      </a:r>
                      <a:endParaRPr lang="cs-CZ" sz="1200" b="0" i="1" dirty="0">
                        <a:effectLst/>
                        <a:latin typeface="Times New Roman" panose="02020603050405020304" pitchFamily="18" charset="0"/>
                        <a:ea typeface="Times New Roman" panose="02020603050405020304" pitchFamily="18" charset="0"/>
                      </a:endParaRPr>
                    </a:p>
                  </a:txBody>
                  <a:tcPr marL="62381" marR="62381" marT="0" marB="0"/>
                </a:tc>
                <a:tc>
                  <a:txBody>
                    <a:bodyPr/>
                    <a:lstStyle/>
                    <a:p>
                      <a:pPr algn="ctr"/>
                      <a:r>
                        <a:rPr lang="pl-PL" sz="1200" dirty="0">
                          <a:effectLst/>
                        </a:rPr>
                        <a:t>p &lt; 0.05</a:t>
                      </a:r>
                      <a:endParaRPr lang="cs-CZ" sz="1200" dirty="0">
                        <a:effectLst/>
                        <a:latin typeface="Times New Roman" panose="02020603050405020304" pitchFamily="18" charset="0"/>
                        <a:ea typeface="Calibri" panose="020F0502020204030204" pitchFamily="34" charset="0"/>
                      </a:endParaRPr>
                    </a:p>
                  </a:txBody>
                  <a:tcPr marL="62381" marR="62381" marT="0" marB="0" anchor="ctr"/>
                </a:tc>
                <a:tc>
                  <a:txBody>
                    <a:bodyPr/>
                    <a:lstStyle/>
                    <a:p>
                      <a:pPr algn="ctr">
                        <a:lnSpc>
                          <a:spcPct val="150000"/>
                        </a:lnSpc>
                        <a:spcAft>
                          <a:spcPts val="600"/>
                        </a:spcAft>
                      </a:pPr>
                      <a:r>
                        <a:rPr lang="pl-PL" sz="1200" dirty="0">
                          <a:effectLst/>
                          <a:highlight>
                            <a:srgbClr val="FFFFFF"/>
                          </a:highlight>
                        </a:rPr>
                        <a:t>Accepted</a:t>
                      </a:r>
                      <a:endParaRPr lang="cs-CZ" sz="1200" dirty="0">
                        <a:effectLst/>
                        <a:highlight>
                          <a:srgbClr val="FFFFFF"/>
                        </a:highlight>
                        <a:latin typeface="Times New Roman" panose="02020603050405020304" pitchFamily="18" charset="0"/>
                        <a:ea typeface="Times New Roman" panose="02020603050405020304" pitchFamily="18" charset="0"/>
                      </a:endParaRPr>
                    </a:p>
                  </a:txBody>
                  <a:tcPr marL="62381" marR="62381" marT="0" marB="0" anchor="ctr"/>
                </a:tc>
                <a:extLst>
                  <a:ext uri="{0D108BD9-81ED-4DB2-BD59-A6C34878D82A}">
                    <a16:rowId xmlns:a16="http://schemas.microsoft.com/office/drawing/2014/main" val="3999599204"/>
                  </a:ext>
                </a:extLst>
              </a:tr>
              <a:tr h="718657">
                <a:tc>
                  <a:txBody>
                    <a:bodyPr/>
                    <a:lstStyle/>
                    <a:p>
                      <a:pPr algn="just">
                        <a:lnSpc>
                          <a:spcPct val="150000"/>
                        </a:lnSpc>
                        <a:spcAft>
                          <a:spcPts val="600"/>
                        </a:spcAft>
                      </a:pPr>
                      <a:r>
                        <a:rPr lang="pl-PL" sz="1200" b="0" i="1" u="none" dirty="0">
                          <a:effectLst/>
                        </a:rPr>
                        <a:t>H6: Most clients prefer language teaching without a professional context (i.e. more than 50 % of respondents)</a:t>
                      </a:r>
                      <a:endParaRPr lang="cs-CZ" sz="1200" b="0" i="1" u="none" dirty="0">
                        <a:effectLst/>
                        <a:latin typeface="Times New Roman" panose="02020603050405020304" pitchFamily="18" charset="0"/>
                        <a:ea typeface="Times New Roman" panose="02020603050405020304" pitchFamily="18" charset="0"/>
                      </a:endParaRPr>
                    </a:p>
                  </a:txBody>
                  <a:tcPr marL="62381" marR="62381" marT="0" marB="0"/>
                </a:tc>
                <a:tc>
                  <a:txBody>
                    <a:bodyPr/>
                    <a:lstStyle/>
                    <a:p>
                      <a:pPr algn="ctr"/>
                      <a:r>
                        <a:rPr lang="pl-PL" sz="1200" dirty="0">
                          <a:effectLst/>
                        </a:rPr>
                        <a:t>p &gt; 0.05</a:t>
                      </a:r>
                      <a:endParaRPr lang="cs-CZ" sz="1200" dirty="0">
                        <a:effectLst/>
                        <a:latin typeface="Times New Roman" panose="02020603050405020304" pitchFamily="18" charset="0"/>
                        <a:ea typeface="Calibri" panose="020F0502020204030204" pitchFamily="34" charset="0"/>
                      </a:endParaRPr>
                    </a:p>
                  </a:txBody>
                  <a:tcPr marL="62381" marR="62381" marT="0" marB="0" anchor="ctr"/>
                </a:tc>
                <a:tc>
                  <a:txBody>
                    <a:bodyPr/>
                    <a:lstStyle/>
                    <a:p>
                      <a:pPr algn="ctr">
                        <a:lnSpc>
                          <a:spcPct val="150000"/>
                        </a:lnSpc>
                        <a:spcAft>
                          <a:spcPts val="600"/>
                        </a:spcAft>
                      </a:pPr>
                      <a:r>
                        <a:rPr lang="pl-PL" sz="1200" dirty="0">
                          <a:effectLst/>
                          <a:highlight>
                            <a:srgbClr val="FFFFFF"/>
                          </a:highlight>
                        </a:rPr>
                        <a:t>Rejected</a:t>
                      </a:r>
                      <a:endParaRPr lang="cs-CZ" sz="1200" dirty="0">
                        <a:effectLst/>
                        <a:latin typeface="Times New Roman" panose="02020603050405020304" pitchFamily="18" charset="0"/>
                        <a:ea typeface="Times New Roman" panose="02020603050405020304" pitchFamily="18" charset="0"/>
                      </a:endParaRPr>
                    </a:p>
                  </a:txBody>
                  <a:tcPr marL="62381" marR="62381" marT="0" marB="0" anchor="ctr"/>
                </a:tc>
                <a:extLst>
                  <a:ext uri="{0D108BD9-81ED-4DB2-BD59-A6C34878D82A}">
                    <a16:rowId xmlns:a16="http://schemas.microsoft.com/office/drawing/2014/main" val="1876867125"/>
                  </a:ext>
                </a:extLst>
              </a:tr>
            </a:tbl>
          </a:graphicData>
        </a:graphic>
      </p:graphicFrame>
      <p:sp>
        <p:nvSpPr>
          <p:cNvPr id="14" name="TextovéPole 13">
            <a:extLst>
              <a:ext uri="{FF2B5EF4-FFF2-40B4-BE49-F238E27FC236}">
                <a16:creationId xmlns:a16="http://schemas.microsoft.com/office/drawing/2014/main" id="{73940E76-CE9C-4615-BAC3-F012A3C17EF5}"/>
              </a:ext>
            </a:extLst>
          </p:cNvPr>
          <p:cNvSpPr txBox="1"/>
          <p:nvPr/>
        </p:nvSpPr>
        <p:spPr>
          <a:xfrm>
            <a:off x="465054" y="1695785"/>
            <a:ext cx="5992307" cy="4124206"/>
          </a:xfrm>
          <a:prstGeom prst="rect">
            <a:avLst/>
          </a:prstGeom>
          <a:solidFill>
            <a:schemeClr val="bg1">
              <a:lumMod val="95000"/>
            </a:schemeClr>
          </a:solidFill>
        </p:spPr>
        <p:txBody>
          <a:bodyPr wrap="square">
            <a:spAutoFit/>
          </a:bodyPr>
          <a:lstStyle/>
          <a:p>
            <a:pPr lvl="0" algn="just"/>
            <a:r>
              <a:rPr lang="en-GB" sz="2200" b="1" u="sng" dirty="0">
                <a:effectLst/>
                <a:ea typeface="Times New Roman" panose="02020603050405020304" pitchFamily="18" charset="0"/>
              </a:rPr>
              <a:t>Research findings:</a:t>
            </a:r>
          </a:p>
          <a:p>
            <a:pPr marL="342900" lvl="0" indent="-342900" algn="just">
              <a:buFont typeface="+mj-lt"/>
              <a:buAutoNum type="arabicPeriod"/>
            </a:pPr>
            <a:r>
              <a:rPr lang="en-GB" sz="1600" dirty="0">
                <a:effectLst/>
                <a:latin typeface="Times New Roman" panose="02020603050405020304" pitchFamily="18" charset="0"/>
                <a:ea typeface="Times New Roman" panose="02020603050405020304" pitchFamily="18" charset="0"/>
              </a:rPr>
              <a:t>Most of the clients are not „students“ (i.e. children, youth, </a:t>
            </a:r>
            <a:br>
              <a:rPr lang="en-GB" sz="1600" dirty="0">
                <a:effectLst/>
                <a:latin typeface="Times New Roman" panose="02020603050405020304" pitchFamily="18" charset="0"/>
                <a:ea typeface="Times New Roman" panose="02020603050405020304" pitchFamily="18" charset="0"/>
              </a:rPr>
            </a:br>
            <a:r>
              <a:rPr lang="en-GB" sz="1600" dirty="0">
                <a:effectLst/>
                <a:latin typeface="Times New Roman" panose="02020603050405020304" pitchFamily="18" charset="0"/>
                <a:ea typeface="Times New Roman" panose="02020603050405020304" pitchFamily="18" charset="0"/>
              </a:rPr>
              <a:t>university students). </a:t>
            </a:r>
            <a:endParaRPr lang="en-GB" sz="16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endParaRPr lang="en-GB" sz="16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sz="1600" dirty="0">
                <a:effectLst/>
                <a:latin typeface="Times New Roman" panose="02020603050405020304" pitchFamily="18" charset="0"/>
                <a:ea typeface="Times New Roman" panose="02020603050405020304" pitchFamily="18" charset="0"/>
              </a:rPr>
              <a:t>Most of the clients are not stimulated to learn by staying abroad. </a:t>
            </a:r>
            <a:endParaRPr lang="en-GB" sz="16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endParaRPr lang="en-GB" sz="16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sz="1600" dirty="0">
                <a:effectLst/>
                <a:latin typeface="Times New Roman" panose="02020603050405020304" pitchFamily="18" charset="0"/>
                <a:ea typeface="Times New Roman" panose="02020603050405020304" pitchFamily="18" charset="0"/>
              </a:rPr>
              <a:t>The majority of clients do not prefer teaching based on classic courses and are looking for alternatives in the form of conversations, private lessons, mobility.</a:t>
            </a:r>
          </a:p>
          <a:p>
            <a:pPr marL="342900" lvl="0" indent="-342900" algn="just">
              <a:buFont typeface="+mj-lt"/>
              <a:buAutoNum type="arabicPeriod"/>
            </a:pPr>
            <a:endParaRPr lang="en-GB" sz="16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sz="1600" dirty="0">
                <a:effectLst/>
                <a:latin typeface="Times New Roman" panose="02020603050405020304" pitchFamily="18" charset="0"/>
                <a:ea typeface="Times New Roman" panose="02020603050405020304" pitchFamily="18" charset="0"/>
              </a:rPr>
              <a:t>Most of the clients want to learn 1-2 times a week</a:t>
            </a:r>
            <a:r>
              <a:rPr lang="en-GB" sz="1600" dirty="0">
                <a:latin typeface="Times New Roman" panose="02020603050405020304" pitchFamily="18" charset="0"/>
                <a:ea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endParaRPr lang="en-GB" sz="16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sz="1600" dirty="0">
                <a:effectLst/>
                <a:latin typeface="Times New Roman" panose="02020603050405020304" pitchFamily="18" charset="0"/>
                <a:ea typeface="Times New Roman" panose="02020603050405020304" pitchFamily="18" charset="0"/>
              </a:rPr>
              <a:t>Most clients prefer face-to-face teaching (not online).</a:t>
            </a:r>
          </a:p>
          <a:p>
            <a:pPr marL="342900" lvl="0" indent="-342900" algn="just">
              <a:buFont typeface="+mj-lt"/>
              <a:buAutoNum type="arabicPeriod"/>
            </a:pPr>
            <a:endParaRPr lang="en-GB" sz="1600" dirty="0">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sz="1600" dirty="0">
                <a:effectLst/>
                <a:latin typeface="Times New Roman" panose="02020603050405020304" pitchFamily="18" charset="0"/>
                <a:ea typeface="Times New Roman" panose="02020603050405020304" pitchFamily="18" charset="0"/>
              </a:rPr>
              <a:t>Most clients do not want to learn only a foreign language</a:t>
            </a:r>
            <a:r>
              <a:rPr lang="en-GB" sz="1600" dirty="0">
                <a:latin typeface="Times New Roman" panose="02020603050405020304" pitchFamily="18" charset="0"/>
                <a:ea typeface="Times New Roman" panose="02020603050405020304" pitchFamily="18" charset="0"/>
              </a:rPr>
              <a:t> (personal development is important ! )</a:t>
            </a:r>
            <a:r>
              <a:rPr lang="en-GB" sz="16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98522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4">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Nadpis 1">
            <a:extLst>
              <a:ext uri="{FF2B5EF4-FFF2-40B4-BE49-F238E27FC236}">
                <a16:creationId xmlns:a16="http://schemas.microsoft.com/office/drawing/2014/main" id="{F800518C-1193-4FDF-8E32-26F06FAFC87F}"/>
              </a:ext>
            </a:extLst>
          </p:cNvPr>
          <p:cNvSpPr txBox="1">
            <a:spLocks/>
          </p:cNvSpPr>
          <p:nvPr/>
        </p:nvSpPr>
        <p:spPr>
          <a:xfrm>
            <a:off x="773408" y="992094"/>
            <a:ext cx="3616913" cy="2795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1" kern="1200" dirty="0">
                <a:solidFill>
                  <a:schemeClr val="accent1"/>
                </a:solidFill>
                <a:latin typeface="+mj-lt"/>
                <a:ea typeface="+mj-ea"/>
                <a:cs typeface="+mj-cs"/>
              </a:rPr>
              <a:t>III. Business model analysis</a:t>
            </a:r>
          </a:p>
        </p:txBody>
      </p:sp>
      <p:pic>
        <p:nvPicPr>
          <p:cNvPr id="8" name="Obrázek 7">
            <a:extLst>
              <a:ext uri="{FF2B5EF4-FFF2-40B4-BE49-F238E27FC236}">
                <a16:creationId xmlns:a16="http://schemas.microsoft.com/office/drawing/2014/main" id="{E8F5A61F-88F8-4B73-A979-42AAF5A61EF2}"/>
              </a:ext>
            </a:extLst>
          </p:cNvPr>
          <p:cNvPicPr>
            <a:picLocks noChangeAspect="1"/>
          </p:cNvPicPr>
          <p:nvPr/>
        </p:nvPicPr>
        <p:blipFill>
          <a:blip r:embed="rId2"/>
          <a:stretch>
            <a:fillRect/>
          </a:stretch>
        </p:blipFill>
        <p:spPr>
          <a:xfrm>
            <a:off x="5895751" y="1423121"/>
            <a:ext cx="5708649" cy="3981782"/>
          </a:xfrm>
          <a:prstGeom prst="rect">
            <a:avLst/>
          </a:prstGeom>
        </p:spPr>
      </p:pic>
    </p:spTree>
    <p:extLst>
      <p:ext uri="{BB962C8B-B14F-4D97-AF65-F5344CB8AC3E}">
        <p14:creationId xmlns:p14="http://schemas.microsoft.com/office/powerpoint/2010/main" val="1832009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47361420-35EA-4C3B-8354-CC454F9F8B11}"/>
              </a:ext>
            </a:extLst>
          </p:cNvPr>
          <p:cNvPicPr>
            <a:picLocks noChangeAspect="1"/>
          </p:cNvPicPr>
          <p:nvPr/>
        </p:nvPicPr>
        <p:blipFill>
          <a:blip r:embed="rId2"/>
          <a:stretch>
            <a:fillRect/>
          </a:stretch>
        </p:blipFill>
        <p:spPr>
          <a:xfrm>
            <a:off x="2200150" y="643467"/>
            <a:ext cx="779170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a:extLst>
              <a:ext uri="{FF2B5EF4-FFF2-40B4-BE49-F238E27FC236}">
                <a16:creationId xmlns:a16="http://schemas.microsoft.com/office/drawing/2014/main" id="{334292FB-D739-4D5C-8BF5-425B0144100E}"/>
              </a:ext>
            </a:extLst>
          </p:cNvPr>
          <p:cNvSpPr txBox="1"/>
          <p:nvPr/>
        </p:nvSpPr>
        <p:spPr>
          <a:xfrm>
            <a:off x="4215657" y="6209751"/>
            <a:ext cx="4961258" cy="276999"/>
          </a:xfrm>
          <a:prstGeom prst="rect">
            <a:avLst/>
          </a:prstGeom>
          <a:noFill/>
        </p:spPr>
        <p:txBody>
          <a:bodyPr wrap="square" rtlCol="0">
            <a:spAutoFit/>
          </a:bodyPr>
          <a:lstStyle/>
          <a:p>
            <a:r>
              <a:rPr lang="cs-CZ" sz="1200" dirty="0"/>
              <a:t>Source: </a:t>
            </a:r>
            <a:r>
              <a:rPr lang="de-DE" sz="1200" b="0" i="0" dirty="0">
                <a:solidFill>
                  <a:srgbClr val="222222"/>
                </a:solidFill>
                <a:effectLst/>
              </a:rPr>
              <a:t>Osterwalder, A., </a:t>
            </a:r>
            <a:r>
              <a:rPr lang="de-DE" sz="1200" b="0" i="0" dirty="0" err="1">
                <a:solidFill>
                  <a:srgbClr val="222222"/>
                </a:solidFill>
                <a:effectLst/>
              </a:rPr>
              <a:t>Pigneur</a:t>
            </a:r>
            <a:r>
              <a:rPr lang="de-DE" sz="1200" b="0" i="0" dirty="0">
                <a:solidFill>
                  <a:srgbClr val="222222"/>
                </a:solidFill>
                <a:effectLst/>
              </a:rPr>
              <a:t>, Y., Bernarda, G., &amp; Smith, A. (2015).</a:t>
            </a:r>
            <a:r>
              <a:rPr lang="cs-CZ" sz="1200" dirty="0"/>
              <a:t> </a:t>
            </a:r>
          </a:p>
        </p:txBody>
      </p:sp>
    </p:spTree>
    <p:extLst>
      <p:ext uri="{BB962C8B-B14F-4D97-AF65-F5344CB8AC3E}">
        <p14:creationId xmlns:p14="http://schemas.microsoft.com/office/powerpoint/2010/main" val="3371657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A63289-E70B-44E0-BB08-9596680B503A}"/>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b="1" kern="1200" dirty="0">
                <a:solidFill>
                  <a:schemeClr val="accent1"/>
                </a:solidFill>
                <a:latin typeface="+mj-lt"/>
                <a:ea typeface="+mj-ea"/>
                <a:cs typeface="+mj-cs"/>
              </a:rPr>
              <a:t>Consumer vs. producer perspectives </a:t>
            </a:r>
          </a:p>
        </p:txBody>
      </p:sp>
      <p:graphicFrame>
        <p:nvGraphicFramePr>
          <p:cNvPr id="7" name="Tabulka 6">
            <a:extLst>
              <a:ext uri="{FF2B5EF4-FFF2-40B4-BE49-F238E27FC236}">
                <a16:creationId xmlns:a16="http://schemas.microsoft.com/office/drawing/2014/main" id="{0392D22D-44B7-4CAE-8C34-4EFF409D9C0E}"/>
              </a:ext>
            </a:extLst>
          </p:cNvPr>
          <p:cNvGraphicFramePr>
            <a:graphicFrameLocks noGrp="1"/>
          </p:cNvGraphicFramePr>
          <p:nvPr>
            <p:extLst>
              <p:ext uri="{D42A27DB-BD31-4B8C-83A1-F6EECF244321}">
                <p14:modId xmlns:p14="http://schemas.microsoft.com/office/powerpoint/2010/main" val="1920405739"/>
              </p:ext>
            </p:extLst>
          </p:nvPr>
        </p:nvGraphicFramePr>
        <p:xfrm>
          <a:off x="1715678" y="1636848"/>
          <a:ext cx="9247695" cy="4641403"/>
        </p:xfrm>
        <a:graphic>
          <a:graphicData uri="http://schemas.openxmlformats.org/drawingml/2006/table">
            <a:tbl>
              <a:tblPr firstRow="1" firstCol="1" bandRow="1">
                <a:tableStyleId>{69012ECD-51FC-41F1-AA8D-1B2483CD663E}</a:tableStyleId>
              </a:tblPr>
              <a:tblGrid>
                <a:gridCol w="2426805">
                  <a:extLst>
                    <a:ext uri="{9D8B030D-6E8A-4147-A177-3AD203B41FA5}">
                      <a16:colId xmlns:a16="http://schemas.microsoft.com/office/drawing/2014/main" val="1011563692"/>
                    </a:ext>
                  </a:extLst>
                </a:gridCol>
                <a:gridCol w="3751327">
                  <a:extLst>
                    <a:ext uri="{9D8B030D-6E8A-4147-A177-3AD203B41FA5}">
                      <a16:colId xmlns:a16="http://schemas.microsoft.com/office/drawing/2014/main" val="2306526669"/>
                    </a:ext>
                  </a:extLst>
                </a:gridCol>
                <a:gridCol w="3069563">
                  <a:extLst>
                    <a:ext uri="{9D8B030D-6E8A-4147-A177-3AD203B41FA5}">
                      <a16:colId xmlns:a16="http://schemas.microsoft.com/office/drawing/2014/main" val="3892071955"/>
                    </a:ext>
                  </a:extLst>
                </a:gridCol>
              </a:tblGrid>
              <a:tr h="963605">
                <a:tc>
                  <a:txBody>
                    <a:bodyPr/>
                    <a:lstStyle/>
                    <a:p>
                      <a:pPr algn="ctr">
                        <a:lnSpc>
                          <a:spcPct val="115000"/>
                        </a:lnSpc>
                        <a:spcAft>
                          <a:spcPts val="600"/>
                        </a:spcAft>
                      </a:pPr>
                      <a:r>
                        <a:rPr lang="en-GB" sz="1600" b="0" u="sng" cap="all" spc="150" noProof="0">
                          <a:solidFill>
                            <a:schemeClr val="lt1"/>
                          </a:solidFill>
                          <a:effectLst/>
                        </a:rPr>
                        <a:t>Category</a:t>
                      </a:r>
                      <a:endParaRPr lang="en-GB" sz="1600" b="0" cap="all" spc="150" noProof="0">
                        <a:solidFill>
                          <a:schemeClr val="lt1"/>
                        </a:solidFill>
                        <a:effectLst/>
                        <a:latin typeface="Times New Roman" panose="02020603050405020304" pitchFamily="18" charset="0"/>
                        <a:ea typeface="Times New Roman" panose="02020603050405020304" pitchFamily="18" charset="0"/>
                      </a:endParaRPr>
                    </a:p>
                  </a:txBody>
                  <a:tcPr marL="87980" marR="87980" marT="87980" marB="87980" anchor="ctr"/>
                </a:tc>
                <a:tc>
                  <a:txBody>
                    <a:bodyPr/>
                    <a:lstStyle/>
                    <a:p>
                      <a:pPr algn="ctr">
                        <a:lnSpc>
                          <a:spcPct val="115000"/>
                        </a:lnSpc>
                        <a:spcAft>
                          <a:spcPts val="600"/>
                        </a:spcAft>
                      </a:pPr>
                      <a:r>
                        <a:rPr lang="en-GB" sz="1600" b="0" u="sng" cap="all" spc="150" noProof="0">
                          <a:solidFill>
                            <a:schemeClr val="lt1"/>
                          </a:solidFill>
                          <a:effectLst/>
                        </a:rPr>
                        <a:t>The consumer's view</a:t>
                      </a:r>
                      <a:endParaRPr lang="en-GB" sz="1600" b="0" cap="all" spc="150" noProof="0">
                        <a:solidFill>
                          <a:schemeClr val="lt1"/>
                        </a:solidFill>
                        <a:effectLst/>
                      </a:endParaRPr>
                    </a:p>
                    <a:p>
                      <a:pPr algn="ctr">
                        <a:lnSpc>
                          <a:spcPct val="115000"/>
                        </a:lnSpc>
                        <a:spcAft>
                          <a:spcPts val="600"/>
                        </a:spcAft>
                      </a:pPr>
                      <a:r>
                        <a:rPr lang="en-GB" sz="1600" b="0" u="sng" cap="all" spc="150" noProof="0">
                          <a:solidFill>
                            <a:schemeClr val="lt1"/>
                          </a:solidFill>
                          <a:effectLst/>
                        </a:rPr>
                        <a:t>(clients)</a:t>
                      </a:r>
                      <a:endParaRPr lang="en-GB" sz="1600" b="0" cap="all" spc="150" noProof="0">
                        <a:solidFill>
                          <a:schemeClr val="lt1"/>
                        </a:solidFill>
                        <a:effectLst/>
                        <a:latin typeface="Times New Roman" panose="02020603050405020304" pitchFamily="18" charset="0"/>
                        <a:ea typeface="Times New Roman" panose="02020603050405020304" pitchFamily="18" charset="0"/>
                      </a:endParaRPr>
                    </a:p>
                  </a:txBody>
                  <a:tcPr marL="87980" marR="87980" marT="87980" marB="87980" anchor="ctr"/>
                </a:tc>
                <a:tc>
                  <a:txBody>
                    <a:bodyPr/>
                    <a:lstStyle/>
                    <a:p>
                      <a:pPr algn="ctr">
                        <a:lnSpc>
                          <a:spcPct val="115000"/>
                        </a:lnSpc>
                        <a:spcAft>
                          <a:spcPts val="600"/>
                        </a:spcAft>
                      </a:pPr>
                      <a:r>
                        <a:rPr lang="en-GB" sz="1600" b="0" u="sng" cap="all" spc="150" noProof="0">
                          <a:solidFill>
                            <a:schemeClr val="lt1"/>
                          </a:solidFill>
                          <a:effectLst/>
                        </a:rPr>
                        <a:t>A producer's view</a:t>
                      </a:r>
                      <a:endParaRPr lang="en-GB" sz="1600" b="0" cap="all" spc="150" noProof="0">
                        <a:solidFill>
                          <a:schemeClr val="lt1"/>
                        </a:solidFill>
                        <a:effectLst/>
                      </a:endParaRPr>
                    </a:p>
                    <a:p>
                      <a:pPr algn="ctr">
                        <a:lnSpc>
                          <a:spcPct val="115000"/>
                        </a:lnSpc>
                        <a:spcAft>
                          <a:spcPts val="600"/>
                        </a:spcAft>
                      </a:pPr>
                      <a:r>
                        <a:rPr lang="en-GB" sz="1600" b="0" u="sng" cap="all" spc="150" noProof="0">
                          <a:solidFill>
                            <a:schemeClr val="lt1"/>
                          </a:solidFill>
                          <a:effectLst/>
                        </a:rPr>
                        <a:t>(Language school)</a:t>
                      </a:r>
                      <a:endParaRPr lang="en-GB" sz="1600" b="0" cap="all" spc="150" noProof="0">
                        <a:solidFill>
                          <a:schemeClr val="lt1"/>
                        </a:solidFill>
                        <a:effectLst/>
                        <a:latin typeface="Times New Roman" panose="02020603050405020304" pitchFamily="18" charset="0"/>
                        <a:ea typeface="Times New Roman" panose="02020603050405020304" pitchFamily="18" charset="0"/>
                      </a:endParaRPr>
                    </a:p>
                  </a:txBody>
                  <a:tcPr marL="87980" marR="87980" marT="87980" marB="87980" anchor="ctr"/>
                </a:tc>
                <a:extLst>
                  <a:ext uri="{0D108BD9-81ED-4DB2-BD59-A6C34878D82A}">
                    <a16:rowId xmlns:a16="http://schemas.microsoft.com/office/drawing/2014/main" val="3151721369"/>
                  </a:ext>
                </a:extLst>
              </a:tr>
              <a:tr h="1070861">
                <a:tc>
                  <a:txBody>
                    <a:bodyPr/>
                    <a:lstStyle/>
                    <a:p>
                      <a:pPr algn="ctr">
                        <a:lnSpc>
                          <a:spcPct val="115000"/>
                        </a:lnSpc>
                        <a:spcAft>
                          <a:spcPts val="600"/>
                        </a:spcAft>
                      </a:pPr>
                      <a:r>
                        <a:rPr lang="en-GB" sz="1600" b="1" i="1" u="none" cap="none" spc="0" noProof="0">
                          <a:solidFill>
                            <a:schemeClr val="tx1"/>
                          </a:solidFill>
                          <a:effectLst/>
                        </a:rPr>
                        <a:t>Who is customer?</a:t>
                      </a:r>
                      <a:endParaRPr lang="en-GB" sz="1600" b="1" i="1" u="none" cap="none" spc="0" noProof="0">
                        <a:solidFill>
                          <a:schemeClr val="tx1"/>
                        </a:solidFill>
                        <a:effectLst/>
                        <a:latin typeface="Times New Roman" panose="02020603050405020304" pitchFamily="18" charset="0"/>
                        <a:ea typeface="Times New Roman" panose="02020603050405020304" pitchFamily="18" charset="0"/>
                      </a:endParaRPr>
                    </a:p>
                  </a:txBody>
                  <a:tcPr marL="87980" marR="87980" marT="87980" marB="87980" anchor="ctr"/>
                </a:tc>
                <a:tc>
                  <a:txBody>
                    <a:bodyPr/>
                    <a:lstStyle/>
                    <a:p>
                      <a:pPr algn="ctr">
                        <a:lnSpc>
                          <a:spcPct val="115000"/>
                        </a:lnSpc>
                        <a:spcAft>
                          <a:spcPts val="600"/>
                        </a:spcAft>
                      </a:pPr>
                      <a:r>
                        <a:rPr lang="en-GB" sz="1600" u="none" cap="none" spc="0" noProof="0">
                          <a:solidFill>
                            <a:schemeClr val="tx1"/>
                          </a:solidFill>
                          <a:effectLst/>
                        </a:rPr>
                        <a:t>Adults (41 %)</a:t>
                      </a:r>
                    </a:p>
                    <a:p>
                      <a:pPr algn="ctr">
                        <a:lnSpc>
                          <a:spcPct val="115000"/>
                        </a:lnSpc>
                        <a:spcAft>
                          <a:spcPts val="600"/>
                        </a:spcAft>
                      </a:pPr>
                      <a:r>
                        <a:rPr lang="en-GB" sz="1600" u="none" cap="none" spc="0" noProof="0">
                          <a:solidFill>
                            <a:schemeClr val="tx1"/>
                          </a:solidFill>
                          <a:effectLst/>
                        </a:rPr>
                        <a:t>(Self-payer)</a:t>
                      </a:r>
                      <a:endParaRPr lang="en-GB" sz="1600" u="none" cap="none" spc="0" noProof="0">
                        <a:solidFill>
                          <a:schemeClr val="tx1"/>
                        </a:solidFill>
                        <a:effectLst/>
                        <a:latin typeface="Times New Roman" panose="02020603050405020304" pitchFamily="18" charset="0"/>
                        <a:ea typeface="Times New Roman" panose="02020603050405020304" pitchFamily="18" charset="0"/>
                      </a:endParaRPr>
                    </a:p>
                  </a:txBody>
                  <a:tcPr marL="87980" marR="87980" marT="87980" marB="87980" anchor="ctr"/>
                </a:tc>
                <a:tc>
                  <a:txBody>
                    <a:bodyPr/>
                    <a:lstStyle/>
                    <a:p>
                      <a:pPr algn="ctr">
                        <a:lnSpc>
                          <a:spcPct val="115000"/>
                        </a:lnSpc>
                        <a:spcAft>
                          <a:spcPts val="600"/>
                        </a:spcAft>
                      </a:pPr>
                      <a:r>
                        <a:rPr lang="en-GB" sz="1600" u="none" cap="none" spc="0" noProof="0">
                          <a:solidFill>
                            <a:schemeClr val="tx1"/>
                          </a:solidFill>
                          <a:effectLst/>
                        </a:rPr>
                        <a:t>Children and youth (56 %)</a:t>
                      </a:r>
                    </a:p>
                    <a:p>
                      <a:pPr algn="ctr">
                        <a:lnSpc>
                          <a:spcPct val="115000"/>
                        </a:lnSpc>
                        <a:spcAft>
                          <a:spcPts val="600"/>
                        </a:spcAft>
                      </a:pPr>
                      <a:r>
                        <a:rPr lang="en-GB" sz="1600" u="none" cap="none" spc="0" noProof="0">
                          <a:solidFill>
                            <a:schemeClr val="tx1"/>
                          </a:solidFill>
                          <a:effectLst/>
                        </a:rPr>
                        <a:t>(Parents pay course)</a:t>
                      </a:r>
                      <a:endParaRPr lang="en-GB" sz="1600" u="none" cap="none" spc="0" noProof="0">
                        <a:solidFill>
                          <a:schemeClr val="tx1"/>
                        </a:solidFill>
                        <a:effectLst/>
                        <a:latin typeface="Times New Roman" panose="02020603050405020304" pitchFamily="18" charset="0"/>
                        <a:ea typeface="Times New Roman" panose="02020603050405020304" pitchFamily="18" charset="0"/>
                      </a:endParaRPr>
                    </a:p>
                  </a:txBody>
                  <a:tcPr marL="87980" marR="87980" marT="87980" marB="87980" anchor="ctr"/>
                </a:tc>
                <a:extLst>
                  <a:ext uri="{0D108BD9-81ED-4DB2-BD59-A6C34878D82A}">
                    <a16:rowId xmlns:a16="http://schemas.microsoft.com/office/drawing/2014/main" val="1588816189"/>
                  </a:ext>
                </a:extLst>
              </a:tr>
              <a:tr h="1070861">
                <a:tc>
                  <a:txBody>
                    <a:bodyPr/>
                    <a:lstStyle/>
                    <a:p>
                      <a:pPr algn="ctr">
                        <a:lnSpc>
                          <a:spcPct val="115000"/>
                        </a:lnSpc>
                        <a:spcAft>
                          <a:spcPts val="600"/>
                        </a:spcAft>
                      </a:pPr>
                      <a:r>
                        <a:rPr lang="en-GB" sz="1600" b="1" i="1" u="none" cap="none" spc="0" noProof="0">
                          <a:solidFill>
                            <a:schemeClr val="tx1"/>
                          </a:solidFill>
                          <a:effectLst/>
                        </a:rPr>
                        <a:t>How to learn/teach?</a:t>
                      </a:r>
                      <a:endParaRPr lang="en-GB" sz="1600" b="1" i="1" u="none" cap="none" spc="0" noProof="0">
                        <a:solidFill>
                          <a:schemeClr val="tx1"/>
                        </a:solidFill>
                        <a:effectLst/>
                        <a:latin typeface="Times New Roman" panose="02020603050405020304" pitchFamily="18" charset="0"/>
                        <a:ea typeface="Times New Roman" panose="02020603050405020304" pitchFamily="18" charset="0"/>
                      </a:endParaRPr>
                    </a:p>
                  </a:txBody>
                  <a:tcPr marL="87980" marR="87980" marT="87980" marB="87980" anchor="ctr"/>
                </a:tc>
                <a:tc>
                  <a:txBody>
                    <a:bodyPr/>
                    <a:lstStyle/>
                    <a:p>
                      <a:pPr algn="ctr">
                        <a:lnSpc>
                          <a:spcPct val="115000"/>
                        </a:lnSpc>
                        <a:spcAft>
                          <a:spcPts val="600"/>
                        </a:spcAft>
                      </a:pPr>
                      <a:r>
                        <a:rPr lang="en-GB" sz="1600" u="none" cap="none" spc="0" noProof="0">
                          <a:solidFill>
                            <a:schemeClr val="tx1"/>
                          </a:solidFill>
                          <a:effectLst/>
                        </a:rPr>
                        <a:t>Conversation (60 %)</a:t>
                      </a:r>
                    </a:p>
                    <a:p>
                      <a:pPr algn="ctr">
                        <a:lnSpc>
                          <a:spcPct val="115000"/>
                        </a:lnSpc>
                        <a:spcAft>
                          <a:spcPts val="600"/>
                        </a:spcAft>
                      </a:pPr>
                      <a:r>
                        <a:rPr lang="en-GB" sz="1600" u="none" cap="none" spc="0" noProof="0">
                          <a:solidFill>
                            <a:schemeClr val="tx1"/>
                          </a:solidFill>
                          <a:effectLst/>
                        </a:rPr>
                        <a:t>Course (53 %)</a:t>
                      </a:r>
                      <a:endParaRPr lang="en-GB" sz="1600" u="none" cap="none" spc="0" noProof="0">
                        <a:solidFill>
                          <a:schemeClr val="tx1"/>
                        </a:solidFill>
                        <a:effectLst/>
                        <a:latin typeface="Times New Roman" panose="02020603050405020304" pitchFamily="18" charset="0"/>
                        <a:ea typeface="Times New Roman" panose="02020603050405020304" pitchFamily="18" charset="0"/>
                      </a:endParaRPr>
                    </a:p>
                  </a:txBody>
                  <a:tcPr marL="87980" marR="87980" marT="87980" marB="87980" anchor="ctr"/>
                </a:tc>
                <a:tc>
                  <a:txBody>
                    <a:bodyPr/>
                    <a:lstStyle/>
                    <a:p>
                      <a:pPr algn="ctr">
                        <a:lnSpc>
                          <a:spcPct val="115000"/>
                        </a:lnSpc>
                        <a:spcAft>
                          <a:spcPts val="600"/>
                        </a:spcAft>
                      </a:pPr>
                      <a:r>
                        <a:rPr lang="en-GB" sz="1600" u="none" cap="none" spc="0" noProof="0">
                          <a:solidFill>
                            <a:schemeClr val="tx1"/>
                          </a:solidFill>
                          <a:effectLst/>
                        </a:rPr>
                        <a:t>Classical course (95 %)</a:t>
                      </a:r>
                    </a:p>
                    <a:p>
                      <a:pPr algn="ctr">
                        <a:lnSpc>
                          <a:spcPct val="115000"/>
                        </a:lnSpc>
                        <a:spcAft>
                          <a:spcPts val="600"/>
                        </a:spcAft>
                      </a:pPr>
                      <a:r>
                        <a:rPr lang="en-GB" sz="1600" u="none" cap="none" spc="0" noProof="0">
                          <a:solidFill>
                            <a:schemeClr val="tx1"/>
                          </a:solidFill>
                          <a:effectLst/>
                        </a:rPr>
                        <a:t>Conversation (92 %)</a:t>
                      </a:r>
                      <a:endParaRPr lang="en-GB" sz="1600" u="none" cap="none" spc="0" noProof="0">
                        <a:solidFill>
                          <a:schemeClr val="tx1"/>
                        </a:solidFill>
                        <a:effectLst/>
                        <a:latin typeface="Times New Roman" panose="02020603050405020304" pitchFamily="18" charset="0"/>
                        <a:ea typeface="Times New Roman" panose="02020603050405020304" pitchFamily="18" charset="0"/>
                      </a:endParaRPr>
                    </a:p>
                  </a:txBody>
                  <a:tcPr marL="87980" marR="87980" marT="87980" marB="87980" anchor="ctr"/>
                </a:tc>
                <a:extLst>
                  <a:ext uri="{0D108BD9-81ED-4DB2-BD59-A6C34878D82A}">
                    <a16:rowId xmlns:a16="http://schemas.microsoft.com/office/drawing/2014/main" val="139709907"/>
                  </a:ext>
                </a:extLst>
              </a:tr>
              <a:tr h="1536076">
                <a:tc>
                  <a:txBody>
                    <a:bodyPr/>
                    <a:lstStyle/>
                    <a:p>
                      <a:pPr algn="ctr">
                        <a:lnSpc>
                          <a:spcPct val="115000"/>
                        </a:lnSpc>
                        <a:spcAft>
                          <a:spcPts val="600"/>
                        </a:spcAft>
                      </a:pPr>
                      <a:r>
                        <a:rPr lang="en-GB" sz="1600" b="1" i="1" u="none" cap="none" spc="0" noProof="0">
                          <a:solidFill>
                            <a:schemeClr val="tx1"/>
                          </a:solidFill>
                          <a:effectLst/>
                        </a:rPr>
                        <a:t>What to learn/teach?</a:t>
                      </a:r>
                      <a:endParaRPr lang="en-GB" sz="1600" b="1" i="1" u="none" cap="none" spc="0" noProof="0">
                        <a:solidFill>
                          <a:schemeClr val="tx1"/>
                        </a:solidFill>
                        <a:effectLst/>
                        <a:latin typeface="Times New Roman" panose="02020603050405020304" pitchFamily="18" charset="0"/>
                        <a:ea typeface="Times New Roman" panose="02020603050405020304" pitchFamily="18" charset="0"/>
                      </a:endParaRPr>
                    </a:p>
                  </a:txBody>
                  <a:tcPr marL="87980" marR="87980" marT="87980" marB="87980" anchor="ctr"/>
                </a:tc>
                <a:tc>
                  <a:txBody>
                    <a:bodyPr/>
                    <a:lstStyle/>
                    <a:p>
                      <a:pPr algn="ctr">
                        <a:lnSpc>
                          <a:spcPct val="115000"/>
                        </a:lnSpc>
                        <a:spcAft>
                          <a:spcPts val="600"/>
                        </a:spcAft>
                      </a:pPr>
                      <a:r>
                        <a:rPr lang="en-GB" sz="1600" u="none" cap="none" spc="0" noProof="0">
                          <a:solidFill>
                            <a:schemeClr val="tx1"/>
                          </a:solidFill>
                          <a:effectLst/>
                        </a:rPr>
                        <a:t>Foreign language (59 %)</a:t>
                      </a:r>
                    </a:p>
                    <a:p>
                      <a:pPr algn="ctr">
                        <a:lnSpc>
                          <a:spcPct val="115000"/>
                        </a:lnSpc>
                        <a:spcAft>
                          <a:spcPts val="600"/>
                        </a:spcAft>
                      </a:pPr>
                      <a:r>
                        <a:rPr lang="en-GB" sz="1600" u="none" cap="none" spc="0" noProof="0">
                          <a:solidFill>
                            <a:schemeClr val="tx1"/>
                          </a:solidFill>
                          <a:effectLst/>
                        </a:rPr>
                        <a:t>Personal development (44 %)</a:t>
                      </a:r>
                    </a:p>
                    <a:p>
                      <a:pPr algn="ctr">
                        <a:lnSpc>
                          <a:spcPct val="115000"/>
                        </a:lnSpc>
                        <a:spcAft>
                          <a:spcPts val="600"/>
                        </a:spcAft>
                      </a:pPr>
                      <a:r>
                        <a:rPr lang="en-GB" sz="1600" u="none" cap="none" spc="0" noProof="0">
                          <a:solidFill>
                            <a:schemeClr val="tx1"/>
                          </a:solidFill>
                          <a:effectLst/>
                        </a:rPr>
                        <a:t>Business/management (29 %)</a:t>
                      </a:r>
                      <a:endParaRPr lang="en-GB" sz="1600" u="none" cap="none" spc="0" noProof="0">
                        <a:solidFill>
                          <a:schemeClr val="tx1"/>
                        </a:solidFill>
                        <a:effectLst/>
                        <a:latin typeface="Times New Roman" panose="02020603050405020304" pitchFamily="18" charset="0"/>
                        <a:ea typeface="Times New Roman" panose="02020603050405020304" pitchFamily="18" charset="0"/>
                      </a:endParaRPr>
                    </a:p>
                  </a:txBody>
                  <a:tcPr marL="87980" marR="87980" marT="87980" marB="87980" anchor="ctr"/>
                </a:tc>
                <a:tc>
                  <a:txBody>
                    <a:bodyPr/>
                    <a:lstStyle/>
                    <a:p>
                      <a:pPr algn="ctr">
                        <a:lnSpc>
                          <a:spcPct val="115000"/>
                        </a:lnSpc>
                        <a:spcAft>
                          <a:spcPts val="600"/>
                        </a:spcAft>
                      </a:pPr>
                      <a:r>
                        <a:rPr lang="en-GB" sz="1600" u="none" cap="none" spc="0" noProof="0" dirty="0">
                          <a:solidFill>
                            <a:schemeClr val="tx1"/>
                          </a:solidFill>
                          <a:effectLst/>
                        </a:rPr>
                        <a:t>Foreign language (100 %)</a:t>
                      </a:r>
                    </a:p>
                    <a:p>
                      <a:pPr algn="ctr">
                        <a:lnSpc>
                          <a:spcPct val="115000"/>
                        </a:lnSpc>
                        <a:spcAft>
                          <a:spcPts val="600"/>
                        </a:spcAft>
                      </a:pPr>
                      <a:r>
                        <a:rPr lang="en-GB" sz="1600" u="none" cap="none" spc="0" noProof="0" dirty="0">
                          <a:solidFill>
                            <a:schemeClr val="tx1"/>
                          </a:solidFill>
                          <a:effectLst/>
                        </a:rPr>
                        <a:t>Business/management (55 %)</a:t>
                      </a:r>
                    </a:p>
                    <a:p>
                      <a:pPr algn="ctr">
                        <a:lnSpc>
                          <a:spcPct val="115000"/>
                        </a:lnSpc>
                        <a:spcAft>
                          <a:spcPts val="600"/>
                        </a:spcAft>
                      </a:pPr>
                      <a:r>
                        <a:rPr lang="en-GB" sz="1600" u="none" cap="none" spc="0" noProof="0" dirty="0">
                          <a:solidFill>
                            <a:schemeClr val="tx1"/>
                          </a:solidFill>
                          <a:effectLst/>
                        </a:rPr>
                        <a:t>Personal development (46 %)</a:t>
                      </a:r>
                      <a:endParaRPr lang="en-GB" sz="1600" u="none" cap="none" spc="0" noProof="0" dirty="0">
                        <a:solidFill>
                          <a:schemeClr val="tx1"/>
                        </a:solidFill>
                        <a:effectLst/>
                        <a:latin typeface="Times New Roman" panose="02020603050405020304" pitchFamily="18" charset="0"/>
                        <a:ea typeface="Times New Roman" panose="02020603050405020304" pitchFamily="18" charset="0"/>
                      </a:endParaRPr>
                    </a:p>
                  </a:txBody>
                  <a:tcPr marL="87980" marR="87980" marT="87980" marB="87980" anchor="ctr"/>
                </a:tc>
                <a:extLst>
                  <a:ext uri="{0D108BD9-81ED-4DB2-BD59-A6C34878D82A}">
                    <a16:rowId xmlns:a16="http://schemas.microsoft.com/office/drawing/2014/main" val="3748126827"/>
                  </a:ext>
                </a:extLst>
              </a:tr>
            </a:tbl>
          </a:graphicData>
        </a:graphic>
      </p:graphicFrame>
    </p:spTree>
    <p:extLst>
      <p:ext uri="{BB962C8B-B14F-4D97-AF65-F5344CB8AC3E}">
        <p14:creationId xmlns:p14="http://schemas.microsoft.com/office/powerpoint/2010/main" val="2925681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A42DCA-FDDB-409B-B79D-B7A8272BA524}"/>
              </a:ext>
            </a:extLst>
          </p:cNvPr>
          <p:cNvSpPr>
            <a:spLocks noGrp="1"/>
          </p:cNvSpPr>
          <p:nvPr>
            <p:ph type="title"/>
          </p:nvPr>
        </p:nvSpPr>
        <p:spPr/>
        <p:txBody>
          <a:bodyPr/>
          <a:lstStyle/>
          <a:p>
            <a:pPr algn="ctr"/>
            <a:r>
              <a:rPr lang="en-US" b="1" kern="1200" dirty="0">
                <a:solidFill>
                  <a:schemeClr val="accent1"/>
                </a:solidFill>
                <a:latin typeface="+mj-lt"/>
                <a:ea typeface="+mj-ea"/>
                <a:cs typeface="+mj-cs"/>
              </a:rPr>
              <a:t>Consumer vs. producer perspectives </a:t>
            </a:r>
            <a:endParaRPr lang="cs-CZ" dirty="0"/>
          </a:p>
        </p:txBody>
      </p:sp>
      <p:graphicFrame>
        <p:nvGraphicFramePr>
          <p:cNvPr id="4" name="Tabulka 3">
            <a:extLst>
              <a:ext uri="{FF2B5EF4-FFF2-40B4-BE49-F238E27FC236}">
                <a16:creationId xmlns:a16="http://schemas.microsoft.com/office/drawing/2014/main" id="{5C8F7A04-28A4-4DD9-AAD1-504BF8A17226}"/>
              </a:ext>
            </a:extLst>
          </p:cNvPr>
          <p:cNvGraphicFramePr>
            <a:graphicFrameLocks noGrp="1"/>
          </p:cNvGraphicFramePr>
          <p:nvPr>
            <p:extLst>
              <p:ext uri="{D42A27DB-BD31-4B8C-83A1-F6EECF244321}">
                <p14:modId xmlns:p14="http://schemas.microsoft.com/office/powerpoint/2010/main" val="1326333297"/>
              </p:ext>
            </p:extLst>
          </p:nvPr>
        </p:nvGraphicFramePr>
        <p:xfrm>
          <a:off x="1715678" y="1722258"/>
          <a:ext cx="9247695" cy="4641403"/>
        </p:xfrm>
        <a:graphic>
          <a:graphicData uri="http://schemas.openxmlformats.org/drawingml/2006/table">
            <a:tbl>
              <a:tblPr firstRow="1" firstCol="1" bandRow="1">
                <a:tableStyleId>{69012ECD-51FC-41F1-AA8D-1B2483CD663E}</a:tableStyleId>
              </a:tblPr>
              <a:tblGrid>
                <a:gridCol w="2426805">
                  <a:extLst>
                    <a:ext uri="{9D8B030D-6E8A-4147-A177-3AD203B41FA5}">
                      <a16:colId xmlns:a16="http://schemas.microsoft.com/office/drawing/2014/main" val="1011563692"/>
                    </a:ext>
                  </a:extLst>
                </a:gridCol>
                <a:gridCol w="3751327">
                  <a:extLst>
                    <a:ext uri="{9D8B030D-6E8A-4147-A177-3AD203B41FA5}">
                      <a16:colId xmlns:a16="http://schemas.microsoft.com/office/drawing/2014/main" val="2306526669"/>
                    </a:ext>
                  </a:extLst>
                </a:gridCol>
                <a:gridCol w="3069563">
                  <a:extLst>
                    <a:ext uri="{9D8B030D-6E8A-4147-A177-3AD203B41FA5}">
                      <a16:colId xmlns:a16="http://schemas.microsoft.com/office/drawing/2014/main" val="3892071955"/>
                    </a:ext>
                  </a:extLst>
                </a:gridCol>
              </a:tblGrid>
              <a:tr h="963605">
                <a:tc>
                  <a:txBody>
                    <a:bodyPr/>
                    <a:lstStyle/>
                    <a:p>
                      <a:pPr algn="ctr">
                        <a:lnSpc>
                          <a:spcPct val="115000"/>
                        </a:lnSpc>
                        <a:spcAft>
                          <a:spcPts val="600"/>
                        </a:spcAft>
                      </a:pPr>
                      <a:r>
                        <a:rPr lang="en-US" sz="1600" b="0" u="sng" cap="all" spc="150" dirty="0">
                          <a:solidFill>
                            <a:schemeClr val="lt1"/>
                          </a:solidFill>
                          <a:effectLst/>
                        </a:rPr>
                        <a:t>Category</a:t>
                      </a:r>
                      <a:endParaRPr lang="cs-CZ" sz="1600" b="0" cap="all" spc="150" dirty="0">
                        <a:solidFill>
                          <a:schemeClr val="lt1"/>
                        </a:solidFill>
                        <a:effectLst/>
                        <a:latin typeface="Times New Roman" panose="02020603050405020304" pitchFamily="18" charset="0"/>
                        <a:ea typeface="Times New Roman" panose="02020603050405020304" pitchFamily="18" charset="0"/>
                      </a:endParaRPr>
                    </a:p>
                  </a:txBody>
                  <a:tcPr marL="87980" marR="87980" marT="87980" marB="87980" anchor="ctr"/>
                </a:tc>
                <a:tc>
                  <a:txBody>
                    <a:bodyPr/>
                    <a:lstStyle/>
                    <a:p>
                      <a:pPr algn="ctr">
                        <a:lnSpc>
                          <a:spcPct val="115000"/>
                        </a:lnSpc>
                        <a:spcAft>
                          <a:spcPts val="600"/>
                        </a:spcAft>
                      </a:pPr>
                      <a:r>
                        <a:rPr lang="en-US" sz="1600" b="0" u="sng" cap="all" spc="150" dirty="0">
                          <a:solidFill>
                            <a:schemeClr val="lt1"/>
                          </a:solidFill>
                          <a:effectLst/>
                        </a:rPr>
                        <a:t>The consumer's view</a:t>
                      </a:r>
                      <a:endParaRPr lang="cs-CZ" sz="1600" b="0" cap="all" spc="150" dirty="0">
                        <a:solidFill>
                          <a:schemeClr val="lt1"/>
                        </a:solidFill>
                        <a:effectLst/>
                      </a:endParaRPr>
                    </a:p>
                    <a:p>
                      <a:pPr algn="ctr">
                        <a:lnSpc>
                          <a:spcPct val="115000"/>
                        </a:lnSpc>
                        <a:spcAft>
                          <a:spcPts val="600"/>
                        </a:spcAft>
                      </a:pPr>
                      <a:r>
                        <a:rPr lang="en-US" sz="1600" b="0" u="sng" cap="all" spc="150" dirty="0">
                          <a:solidFill>
                            <a:schemeClr val="lt1"/>
                          </a:solidFill>
                          <a:effectLst/>
                        </a:rPr>
                        <a:t>(client</a:t>
                      </a:r>
                      <a:r>
                        <a:rPr lang="cs-CZ" sz="1600" b="0" u="sng" cap="all" spc="150" dirty="0">
                          <a:solidFill>
                            <a:schemeClr val="lt1"/>
                          </a:solidFill>
                          <a:effectLst/>
                        </a:rPr>
                        <a:t>s</a:t>
                      </a:r>
                      <a:r>
                        <a:rPr lang="en-US" sz="1600" b="0" u="sng" cap="all" spc="150" dirty="0">
                          <a:solidFill>
                            <a:schemeClr val="lt1"/>
                          </a:solidFill>
                          <a:effectLst/>
                        </a:rPr>
                        <a:t>)</a:t>
                      </a:r>
                      <a:endParaRPr lang="cs-CZ" sz="1600" b="0" cap="all" spc="150" dirty="0">
                        <a:solidFill>
                          <a:schemeClr val="lt1"/>
                        </a:solidFill>
                        <a:effectLst/>
                        <a:latin typeface="Times New Roman" panose="02020603050405020304" pitchFamily="18" charset="0"/>
                        <a:ea typeface="Times New Roman" panose="02020603050405020304" pitchFamily="18" charset="0"/>
                      </a:endParaRPr>
                    </a:p>
                  </a:txBody>
                  <a:tcPr marL="87980" marR="87980" marT="87980" marB="87980" anchor="ctr"/>
                </a:tc>
                <a:tc>
                  <a:txBody>
                    <a:bodyPr/>
                    <a:lstStyle/>
                    <a:p>
                      <a:pPr algn="ctr">
                        <a:lnSpc>
                          <a:spcPct val="115000"/>
                        </a:lnSpc>
                        <a:spcAft>
                          <a:spcPts val="600"/>
                        </a:spcAft>
                      </a:pPr>
                      <a:r>
                        <a:rPr lang="en-US" sz="1600" b="0" u="sng" cap="all" spc="150" dirty="0">
                          <a:solidFill>
                            <a:schemeClr val="lt1"/>
                          </a:solidFill>
                          <a:effectLst/>
                        </a:rPr>
                        <a:t>A producer's view</a:t>
                      </a:r>
                      <a:endParaRPr lang="cs-CZ" sz="1600" b="0" cap="all" spc="150" dirty="0">
                        <a:solidFill>
                          <a:schemeClr val="lt1"/>
                        </a:solidFill>
                        <a:effectLst/>
                      </a:endParaRPr>
                    </a:p>
                    <a:p>
                      <a:pPr algn="ctr">
                        <a:lnSpc>
                          <a:spcPct val="115000"/>
                        </a:lnSpc>
                        <a:spcAft>
                          <a:spcPts val="600"/>
                        </a:spcAft>
                      </a:pPr>
                      <a:r>
                        <a:rPr lang="en-US" sz="1600" b="0" u="sng" cap="all" spc="150" dirty="0">
                          <a:solidFill>
                            <a:schemeClr val="lt1"/>
                          </a:solidFill>
                          <a:effectLst/>
                        </a:rPr>
                        <a:t>(Language school)</a:t>
                      </a:r>
                      <a:endParaRPr lang="cs-CZ" sz="1600" b="0" cap="all" spc="150" dirty="0">
                        <a:solidFill>
                          <a:schemeClr val="lt1"/>
                        </a:solidFill>
                        <a:effectLst/>
                        <a:latin typeface="Times New Roman" panose="02020603050405020304" pitchFamily="18" charset="0"/>
                        <a:ea typeface="Times New Roman" panose="02020603050405020304" pitchFamily="18" charset="0"/>
                      </a:endParaRPr>
                    </a:p>
                  </a:txBody>
                  <a:tcPr marL="87980" marR="87980" marT="87980" marB="87980" anchor="ctr"/>
                </a:tc>
                <a:extLst>
                  <a:ext uri="{0D108BD9-81ED-4DB2-BD59-A6C34878D82A}">
                    <a16:rowId xmlns:a16="http://schemas.microsoft.com/office/drawing/2014/main" val="3151721369"/>
                  </a:ext>
                </a:extLst>
              </a:tr>
              <a:tr h="1070861">
                <a:tc>
                  <a:txBody>
                    <a:bodyPr/>
                    <a:lstStyle/>
                    <a:p>
                      <a:pPr algn="ctr">
                        <a:lnSpc>
                          <a:spcPct val="115000"/>
                        </a:lnSpc>
                        <a:spcAft>
                          <a:spcPts val="600"/>
                        </a:spcAft>
                      </a:pPr>
                      <a:r>
                        <a:rPr lang="en-US" sz="1600" i="1" u="none" dirty="0">
                          <a:solidFill>
                            <a:schemeClr val="tx1"/>
                          </a:solidFill>
                          <a:effectLst/>
                          <a:latin typeface="+mn-lt"/>
                          <a:ea typeface="Calibri" panose="020F0502020204030204" pitchFamily="34" charset="0"/>
                        </a:rPr>
                        <a:t>Where to learn/teach?</a:t>
                      </a:r>
                      <a:endParaRPr lang="cs-CZ" sz="1600" i="1" u="none" dirty="0">
                        <a:solidFill>
                          <a:schemeClr val="tx1"/>
                        </a:solidFill>
                        <a:effectLst/>
                        <a:latin typeface="+mn-lt"/>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600" u="none" dirty="0">
                          <a:solidFill>
                            <a:schemeClr val="tx1"/>
                          </a:solidFill>
                          <a:effectLst/>
                          <a:latin typeface="+mn-lt"/>
                          <a:ea typeface="Calibri" panose="020F0502020204030204" pitchFamily="34" charset="0"/>
                        </a:rPr>
                        <a:t>Non-formal environment (57 %)</a:t>
                      </a:r>
                      <a:endParaRPr lang="cs-CZ" sz="1600" u="none" dirty="0">
                        <a:solidFill>
                          <a:schemeClr val="tx1"/>
                        </a:solidFill>
                        <a:effectLst/>
                        <a:latin typeface="+mn-lt"/>
                        <a:ea typeface="Times New Roman" panose="02020603050405020304" pitchFamily="18" charset="0"/>
                      </a:endParaRPr>
                    </a:p>
                    <a:p>
                      <a:pPr algn="ctr">
                        <a:lnSpc>
                          <a:spcPct val="115000"/>
                        </a:lnSpc>
                        <a:spcAft>
                          <a:spcPts val="600"/>
                        </a:spcAft>
                      </a:pPr>
                      <a:r>
                        <a:rPr lang="en-US" sz="1600" u="none" dirty="0">
                          <a:solidFill>
                            <a:schemeClr val="tx1"/>
                          </a:solidFill>
                          <a:effectLst/>
                          <a:latin typeface="+mn-lt"/>
                          <a:ea typeface="Calibri" panose="020F0502020204030204" pitchFamily="34" charset="0"/>
                        </a:rPr>
                        <a:t>Stay abroad (32 %)</a:t>
                      </a:r>
                      <a:endParaRPr lang="cs-CZ" sz="1600" u="none" dirty="0">
                        <a:solidFill>
                          <a:schemeClr val="tx1"/>
                        </a:solidFill>
                        <a:effectLst/>
                        <a:latin typeface="+mn-lt"/>
                        <a:ea typeface="Times New Roman" panose="02020603050405020304" pitchFamily="18" charset="0"/>
                      </a:endParaRPr>
                    </a:p>
                    <a:p>
                      <a:pPr algn="ctr">
                        <a:lnSpc>
                          <a:spcPct val="115000"/>
                        </a:lnSpc>
                        <a:spcAft>
                          <a:spcPts val="600"/>
                        </a:spcAft>
                      </a:pPr>
                      <a:r>
                        <a:rPr lang="en-US" sz="1600" u="none" dirty="0">
                          <a:solidFill>
                            <a:schemeClr val="tx1"/>
                          </a:solidFill>
                          <a:effectLst/>
                          <a:latin typeface="+mn-lt"/>
                          <a:ea typeface="Calibri" panose="020F0502020204030204" pitchFamily="34" charset="0"/>
                        </a:rPr>
                        <a:t>Online (25 %)</a:t>
                      </a:r>
                      <a:endParaRPr lang="cs-CZ" sz="1600" u="none" dirty="0">
                        <a:solidFill>
                          <a:schemeClr val="tx1"/>
                        </a:solidFill>
                        <a:effectLst/>
                        <a:latin typeface="+mn-lt"/>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600" u="none" dirty="0">
                          <a:solidFill>
                            <a:schemeClr val="tx1"/>
                          </a:solidFill>
                          <a:effectLst/>
                          <a:latin typeface="+mn-lt"/>
                          <a:ea typeface="Calibri" panose="020F0502020204030204" pitchFamily="34" charset="0"/>
                        </a:rPr>
                        <a:t>Classroom (93 %)</a:t>
                      </a:r>
                      <a:endParaRPr lang="cs-CZ" sz="1600" u="none" dirty="0">
                        <a:solidFill>
                          <a:schemeClr val="tx1"/>
                        </a:solidFill>
                        <a:effectLst/>
                        <a:latin typeface="+mn-lt"/>
                        <a:ea typeface="Times New Roman" panose="02020603050405020304" pitchFamily="18" charset="0"/>
                      </a:endParaRPr>
                    </a:p>
                    <a:p>
                      <a:pPr algn="ctr">
                        <a:lnSpc>
                          <a:spcPct val="115000"/>
                        </a:lnSpc>
                        <a:spcAft>
                          <a:spcPts val="600"/>
                        </a:spcAft>
                      </a:pPr>
                      <a:r>
                        <a:rPr lang="en-US" sz="1600" u="none" dirty="0">
                          <a:solidFill>
                            <a:schemeClr val="tx1"/>
                          </a:solidFill>
                          <a:effectLst/>
                          <a:latin typeface="+mn-lt"/>
                          <a:ea typeface="Calibri" panose="020F0502020204030204" pitchFamily="34" charset="0"/>
                        </a:rPr>
                        <a:t>Online (89 %)</a:t>
                      </a:r>
                      <a:endParaRPr lang="cs-CZ" sz="1600" u="none" dirty="0">
                        <a:solidFill>
                          <a:schemeClr val="tx1"/>
                        </a:solidFill>
                        <a:effectLst/>
                        <a:latin typeface="+mn-lt"/>
                        <a:ea typeface="Times New Roman" panose="02020603050405020304" pitchFamily="18" charset="0"/>
                      </a:endParaRPr>
                    </a:p>
                    <a:p>
                      <a:pPr algn="ctr">
                        <a:lnSpc>
                          <a:spcPct val="115000"/>
                        </a:lnSpc>
                        <a:spcAft>
                          <a:spcPts val="600"/>
                        </a:spcAft>
                      </a:pPr>
                      <a:r>
                        <a:rPr lang="en-US" sz="1600" u="none" dirty="0">
                          <a:solidFill>
                            <a:schemeClr val="tx1"/>
                          </a:solidFill>
                          <a:effectLst/>
                          <a:latin typeface="+mn-lt"/>
                          <a:ea typeface="Calibri" panose="020F0502020204030204" pitchFamily="34" charset="0"/>
                        </a:rPr>
                        <a:t>Company (62 %)</a:t>
                      </a:r>
                      <a:endParaRPr lang="cs-CZ" sz="1600" u="none" dirty="0">
                        <a:solidFill>
                          <a:schemeClr val="tx1"/>
                        </a:solidFill>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588816189"/>
                  </a:ext>
                </a:extLst>
              </a:tr>
              <a:tr h="1070861">
                <a:tc>
                  <a:txBody>
                    <a:bodyPr/>
                    <a:lstStyle/>
                    <a:p>
                      <a:pPr algn="ctr">
                        <a:lnSpc>
                          <a:spcPct val="115000"/>
                        </a:lnSpc>
                        <a:spcAft>
                          <a:spcPts val="600"/>
                        </a:spcAft>
                      </a:pPr>
                      <a:r>
                        <a:rPr lang="en-US" sz="1600" i="1" u="none" dirty="0">
                          <a:solidFill>
                            <a:schemeClr val="tx1"/>
                          </a:solidFill>
                          <a:effectLst/>
                          <a:latin typeface="+mn-lt"/>
                          <a:ea typeface="Calibri" panose="020F0502020204030204" pitchFamily="34" charset="0"/>
                        </a:rPr>
                        <a:t>How often to learn/teach?</a:t>
                      </a:r>
                      <a:endParaRPr lang="cs-CZ" sz="1600" i="1" u="none" dirty="0">
                        <a:solidFill>
                          <a:schemeClr val="tx1"/>
                        </a:solidFill>
                        <a:effectLst/>
                        <a:latin typeface="+mn-lt"/>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600" u="none" dirty="0">
                          <a:solidFill>
                            <a:schemeClr val="tx1"/>
                          </a:solidFill>
                          <a:effectLst/>
                          <a:latin typeface="+mn-lt"/>
                          <a:ea typeface="Calibri" panose="020F0502020204030204" pitchFamily="34" charset="0"/>
                        </a:rPr>
                        <a:t>Weekly course (65 %)</a:t>
                      </a:r>
                      <a:endParaRPr lang="cs-CZ" sz="1600" u="none" dirty="0">
                        <a:solidFill>
                          <a:schemeClr val="tx1"/>
                        </a:solidFill>
                        <a:effectLst/>
                        <a:latin typeface="+mn-lt"/>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600" u="none" dirty="0">
                          <a:solidFill>
                            <a:schemeClr val="tx1"/>
                          </a:solidFill>
                          <a:effectLst/>
                          <a:latin typeface="+mn-lt"/>
                          <a:ea typeface="Calibri" panose="020F0502020204030204" pitchFamily="34" charset="0"/>
                        </a:rPr>
                        <a:t>Annual course (66 %)</a:t>
                      </a:r>
                      <a:endParaRPr lang="cs-CZ" sz="1600" u="none" dirty="0">
                        <a:solidFill>
                          <a:schemeClr val="tx1"/>
                        </a:solidFill>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39709907"/>
                  </a:ext>
                </a:extLst>
              </a:tr>
              <a:tr h="1536076">
                <a:tc>
                  <a:txBody>
                    <a:bodyPr/>
                    <a:lstStyle/>
                    <a:p>
                      <a:pPr algn="ctr">
                        <a:lnSpc>
                          <a:spcPct val="115000"/>
                        </a:lnSpc>
                        <a:spcAft>
                          <a:spcPts val="600"/>
                        </a:spcAft>
                      </a:pPr>
                      <a:r>
                        <a:rPr lang="en-US" sz="1600" i="1" u="none" dirty="0">
                          <a:solidFill>
                            <a:schemeClr val="tx1"/>
                          </a:solidFill>
                          <a:effectLst/>
                          <a:latin typeface="+mn-lt"/>
                          <a:ea typeface="Calibri" panose="020F0502020204030204" pitchFamily="34" charset="0"/>
                        </a:rPr>
                        <a:t>What activities to use to learn/teach?</a:t>
                      </a:r>
                      <a:endParaRPr lang="cs-CZ" sz="1600" i="1" u="none" dirty="0">
                        <a:solidFill>
                          <a:schemeClr val="tx1"/>
                        </a:solidFill>
                        <a:effectLst/>
                        <a:latin typeface="+mn-lt"/>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600" u="none" dirty="0">
                          <a:solidFill>
                            <a:schemeClr val="tx1"/>
                          </a:solidFill>
                          <a:effectLst/>
                          <a:latin typeface="+mn-lt"/>
                          <a:ea typeface="Calibri" panose="020F0502020204030204" pitchFamily="34" charset="0"/>
                        </a:rPr>
                        <a:t>Movies (83 %)</a:t>
                      </a:r>
                      <a:endParaRPr lang="cs-CZ" sz="1600" u="none" dirty="0">
                        <a:solidFill>
                          <a:schemeClr val="tx1"/>
                        </a:solidFill>
                        <a:effectLst/>
                        <a:latin typeface="+mn-lt"/>
                        <a:ea typeface="Times New Roman" panose="02020603050405020304" pitchFamily="18" charset="0"/>
                      </a:endParaRPr>
                    </a:p>
                    <a:p>
                      <a:pPr algn="ctr">
                        <a:lnSpc>
                          <a:spcPct val="115000"/>
                        </a:lnSpc>
                        <a:spcAft>
                          <a:spcPts val="600"/>
                        </a:spcAft>
                      </a:pPr>
                      <a:r>
                        <a:rPr lang="en-US" sz="1600" u="none" dirty="0">
                          <a:solidFill>
                            <a:schemeClr val="tx1"/>
                          </a:solidFill>
                          <a:effectLst/>
                          <a:latin typeface="+mn-lt"/>
                          <a:ea typeface="Calibri" panose="020F0502020204030204" pitchFamily="34" charset="0"/>
                        </a:rPr>
                        <a:t>Music (72 %)</a:t>
                      </a:r>
                      <a:endParaRPr lang="cs-CZ" sz="1600" u="none" dirty="0">
                        <a:solidFill>
                          <a:schemeClr val="tx1"/>
                        </a:solidFill>
                        <a:effectLst/>
                        <a:latin typeface="+mn-lt"/>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600" u="none" dirty="0">
                          <a:solidFill>
                            <a:schemeClr val="tx1"/>
                          </a:solidFill>
                          <a:effectLst/>
                          <a:latin typeface="+mn-lt"/>
                          <a:ea typeface="Calibri" panose="020F0502020204030204" pitchFamily="34" charset="0"/>
                        </a:rPr>
                        <a:t>Textbooks (97 %) </a:t>
                      </a:r>
                      <a:endParaRPr lang="cs-CZ" sz="1600" u="none" dirty="0">
                        <a:solidFill>
                          <a:schemeClr val="tx1"/>
                        </a:solidFill>
                        <a:effectLst/>
                        <a:latin typeface="+mn-lt"/>
                        <a:ea typeface="Times New Roman" panose="02020603050405020304" pitchFamily="18" charset="0"/>
                      </a:endParaRPr>
                    </a:p>
                    <a:p>
                      <a:pPr algn="ctr">
                        <a:lnSpc>
                          <a:spcPct val="115000"/>
                        </a:lnSpc>
                        <a:spcAft>
                          <a:spcPts val="600"/>
                        </a:spcAft>
                      </a:pPr>
                      <a:r>
                        <a:rPr lang="en-US" sz="1600" u="none" dirty="0">
                          <a:solidFill>
                            <a:schemeClr val="tx1"/>
                          </a:solidFill>
                          <a:effectLst/>
                          <a:latin typeface="+mn-lt"/>
                          <a:ea typeface="Calibri" panose="020F0502020204030204" pitchFamily="34" charset="0"/>
                        </a:rPr>
                        <a:t>YouTube videos (92 %)</a:t>
                      </a:r>
                      <a:endParaRPr lang="cs-CZ" sz="1600" u="none" dirty="0">
                        <a:solidFill>
                          <a:schemeClr val="tx1"/>
                        </a:solidFill>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748126827"/>
                  </a:ext>
                </a:extLst>
              </a:tr>
            </a:tbl>
          </a:graphicData>
        </a:graphic>
      </p:graphicFrame>
    </p:spTree>
    <p:extLst>
      <p:ext uri="{BB962C8B-B14F-4D97-AF65-F5344CB8AC3E}">
        <p14:creationId xmlns:p14="http://schemas.microsoft.com/office/powerpoint/2010/main" val="902266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239CCB-53F1-4E7A-8571-F7CDDD95D373}"/>
              </a:ext>
            </a:extLst>
          </p:cNvPr>
          <p:cNvSpPr>
            <a:spLocks noGrp="1"/>
          </p:cNvSpPr>
          <p:nvPr>
            <p:ph type="title"/>
          </p:nvPr>
        </p:nvSpPr>
        <p:spPr/>
        <p:txBody>
          <a:bodyPr/>
          <a:lstStyle/>
          <a:p>
            <a:pPr algn="ctr"/>
            <a:r>
              <a:rPr lang="en-US" b="1" dirty="0">
                <a:solidFill>
                  <a:schemeClr val="accent1"/>
                </a:solidFill>
              </a:rPr>
              <a:t>Hidden opportunities behind the VPC model</a:t>
            </a:r>
            <a:endParaRPr lang="cs-CZ" b="1" dirty="0">
              <a:solidFill>
                <a:schemeClr val="accent1"/>
              </a:solidFill>
            </a:endParaRPr>
          </a:p>
        </p:txBody>
      </p:sp>
      <p:graphicFrame>
        <p:nvGraphicFramePr>
          <p:cNvPr id="4" name="Tabulka 3">
            <a:extLst>
              <a:ext uri="{FF2B5EF4-FFF2-40B4-BE49-F238E27FC236}">
                <a16:creationId xmlns:a16="http://schemas.microsoft.com/office/drawing/2014/main" id="{15FDB9E6-4CB6-415E-833F-8CCE526AA0E1}"/>
              </a:ext>
            </a:extLst>
          </p:cNvPr>
          <p:cNvGraphicFramePr>
            <a:graphicFrameLocks noGrp="1"/>
          </p:cNvGraphicFramePr>
          <p:nvPr>
            <p:extLst>
              <p:ext uri="{D42A27DB-BD31-4B8C-83A1-F6EECF244321}">
                <p14:modId xmlns:p14="http://schemas.microsoft.com/office/powerpoint/2010/main" val="3324823983"/>
              </p:ext>
            </p:extLst>
          </p:nvPr>
        </p:nvGraphicFramePr>
        <p:xfrm>
          <a:off x="2386641" y="1610064"/>
          <a:ext cx="7418718" cy="5087274"/>
        </p:xfrm>
        <a:graphic>
          <a:graphicData uri="http://schemas.openxmlformats.org/drawingml/2006/table">
            <a:tbl>
              <a:tblPr firstRow="1" firstCol="1" bandRow="1">
                <a:tableStyleId>{69012ECD-51FC-41F1-AA8D-1B2483CD663E}</a:tableStyleId>
              </a:tblPr>
              <a:tblGrid>
                <a:gridCol w="2529531">
                  <a:extLst>
                    <a:ext uri="{9D8B030D-6E8A-4147-A177-3AD203B41FA5}">
                      <a16:colId xmlns:a16="http://schemas.microsoft.com/office/drawing/2014/main" val="3698663247"/>
                    </a:ext>
                  </a:extLst>
                </a:gridCol>
                <a:gridCol w="2615736">
                  <a:extLst>
                    <a:ext uri="{9D8B030D-6E8A-4147-A177-3AD203B41FA5}">
                      <a16:colId xmlns:a16="http://schemas.microsoft.com/office/drawing/2014/main" val="2018336824"/>
                    </a:ext>
                  </a:extLst>
                </a:gridCol>
                <a:gridCol w="2273451">
                  <a:extLst>
                    <a:ext uri="{9D8B030D-6E8A-4147-A177-3AD203B41FA5}">
                      <a16:colId xmlns:a16="http://schemas.microsoft.com/office/drawing/2014/main" val="170347948"/>
                    </a:ext>
                  </a:extLst>
                </a:gridCol>
              </a:tblGrid>
              <a:tr h="604729">
                <a:tc>
                  <a:txBody>
                    <a:bodyPr/>
                    <a:lstStyle/>
                    <a:p>
                      <a:pPr algn="ctr">
                        <a:lnSpc>
                          <a:spcPct val="115000"/>
                        </a:lnSpc>
                        <a:spcAft>
                          <a:spcPts val="600"/>
                        </a:spcAft>
                      </a:pPr>
                      <a:r>
                        <a:rPr lang="en-US" sz="1800" u="sng" dirty="0">
                          <a:effectLst/>
                        </a:rPr>
                        <a:t>Subject of research</a:t>
                      </a:r>
                      <a:endParaRPr lang="cs-CZ"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sng">
                          <a:effectLst/>
                        </a:rPr>
                        <a:t>Consumer vs. Provider</a:t>
                      </a:r>
                      <a:endParaRPr lang="cs-CZ"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sng" dirty="0">
                          <a:effectLst/>
                        </a:rPr>
                        <a:t>Opportunity</a:t>
                      </a:r>
                      <a:r>
                        <a:rPr lang="cs-CZ" sz="1800" u="sng" dirty="0">
                          <a:effectLst/>
                        </a:rPr>
                        <a:t> </a:t>
                      </a:r>
                      <a:r>
                        <a:rPr lang="cs-CZ" sz="1800" u="sng" dirty="0" err="1">
                          <a:effectLst/>
                        </a:rPr>
                        <a:t>for</a:t>
                      </a:r>
                      <a:r>
                        <a:rPr lang="cs-CZ" sz="1800" u="sng" dirty="0">
                          <a:effectLst/>
                        </a:rPr>
                        <a:t> BMI</a:t>
                      </a:r>
                      <a:endParaRPr lang="cs-CZ"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88207867"/>
                  </a:ext>
                </a:extLst>
              </a:tr>
              <a:tr h="992419">
                <a:tc>
                  <a:txBody>
                    <a:bodyPr/>
                    <a:lstStyle/>
                    <a:p>
                      <a:pPr algn="ctr">
                        <a:lnSpc>
                          <a:spcPct val="115000"/>
                        </a:lnSpc>
                        <a:spcAft>
                          <a:spcPts val="600"/>
                        </a:spcAft>
                      </a:pPr>
                      <a:r>
                        <a:rPr lang="en-US" sz="1800" u="none" dirty="0">
                          <a:effectLst/>
                        </a:rPr>
                        <a:t>Customer identification</a:t>
                      </a:r>
                      <a:endParaRPr lang="cs-CZ" sz="1800" u="none"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dirty="0">
                          <a:effectLst/>
                        </a:rPr>
                        <a:t>Mismatch</a:t>
                      </a:r>
                      <a:endParaRPr lang="cs-CZ" sz="1800" u="none"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dirty="0">
                          <a:effectLst/>
                        </a:rPr>
                        <a:t>Adults</a:t>
                      </a:r>
                      <a:endParaRPr lang="cs-CZ" sz="1800" u="none" dirty="0">
                        <a:effectLst/>
                      </a:endParaRPr>
                    </a:p>
                    <a:p>
                      <a:pPr algn="ctr">
                        <a:lnSpc>
                          <a:spcPct val="115000"/>
                        </a:lnSpc>
                        <a:spcAft>
                          <a:spcPts val="600"/>
                        </a:spcAft>
                      </a:pPr>
                      <a:r>
                        <a:rPr lang="en-US" sz="1800" u="none" dirty="0">
                          <a:effectLst/>
                        </a:rPr>
                        <a:t>Corporate clientele</a:t>
                      </a:r>
                      <a:endParaRPr lang="cs-CZ" sz="1800" u="none"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63922587"/>
                  </a:ext>
                </a:extLst>
              </a:tr>
              <a:tr h="680155">
                <a:tc>
                  <a:txBody>
                    <a:bodyPr/>
                    <a:lstStyle/>
                    <a:p>
                      <a:pPr algn="ctr">
                        <a:lnSpc>
                          <a:spcPct val="115000"/>
                        </a:lnSpc>
                        <a:spcAft>
                          <a:spcPts val="600"/>
                        </a:spcAft>
                      </a:pPr>
                      <a:r>
                        <a:rPr lang="en-US" sz="1800" u="none">
                          <a:effectLst/>
                        </a:rPr>
                        <a:t>Method of teaching</a:t>
                      </a:r>
                      <a:endParaRPr lang="cs-CZ" sz="1800" u="none">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dirty="0">
                          <a:effectLst/>
                        </a:rPr>
                        <a:t>Mismatch</a:t>
                      </a:r>
                      <a:endParaRPr lang="cs-CZ" sz="1800" u="none"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dirty="0">
                          <a:effectLst/>
                        </a:rPr>
                        <a:t>Conversation</a:t>
                      </a:r>
                      <a:endParaRPr lang="cs-CZ" sz="1800" u="none" dirty="0">
                        <a:effectLst/>
                      </a:endParaRPr>
                    </a:p>
                    <a:p>
                      <a:pPr algn="ctr">
                        <a:lnSpc>
                          <a:spcPct val="115000"/>
                        </a:lnSpc>
                        <a:spcAft>
                          <a:spcPts val="600"/>
                        </a:spcAft>
                      </a:pPr>
                      <a:r>
                        <a:rPr lang="en-US" sz="1800" u="none" dirty="0">
                          <a:effectLst/>
                        </a:rPr>
                        <a:t>Private lesson</a:t>
                      </a:r>
                      <a:endParaRPr lang="cs-CZ" sz="1800" u="none"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95404611"/>
                  </a:ext>
                </a:extLst>
              </a:tr>
              <a:tr h="604729">
                <a:tc>
                  <a:txBody>
                    <a:bodyPr/>
                    <a:lstStyle/>
                    <a:p>
                      <a:pPr algn="ctr">
                        <a:lnSpc>
                          <a:spcPct val="115000"/>
                        </a:lnSpc>
                        <a:spcAft>
                          <a:spcPts val="600"/>
                        </a:spcAft>
                      </a:pPr>
                      <a:r>
                        <a:rPr lang="en-US" sz="1800" u="none">
                          <a:effectLst/>
                        </a:rPr>
                        <a:t>Teaching content</a:t>
                      </a:r>
                      <a:endParaRPr lang="cs-CZ" sz="1800" u="none">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dirty="0">
                          <a:effectLst/>
                        </a:rPr>
                        <a:t>Fit</a:t>
                      </a:r>
                      <a:endParaRPr lang="cs-CZ" sz="1800" u="none"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dirty="0">
                          <a:effectLst/>
                        </a:rPr>
                        <a:t>Personal development</a:t>
                      </a:r>
                      <a:endParaRPr lang="cs-CZ" sz="1800" u="none"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03521440"/>
                  </a:ext>
                </a:extLst>
              </a:tr>
              <a:tr h="604729">
                <a:tc>
                  <a:txBody>
                    <a:bodyPr/>
                    <a:lstStyle/>
                    <a:p>
                      <a:pPr algn="ctr">
                        <a:lnSpc>
                          <a:spcPct val="115000"/>
                        </a:lnSpc>
                        <a:spcAft>
                          <a:spcPts val="600"/>
                        </a:spcAft>
                      </a:pPr>
                      <a:r>
                        <a:rPr lang="en-US" sz="1800" u="none">
                          <a:effectLst/>
                        </a:rPr>
                        <a:t>Place of teaching</a:t>
                      </a:r>
                      <a:endParaRPr lang="cs-CZ" sz="1800" u="none">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a:effectLst/>
                        </a:rPr>
                        <a:t>Mismatch</a:t>
                      </a:r>
                      <a:endParaRPr lang="cs-CZ" sz="1800" u="none">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dirty="0">
                          <a:effectLst/>
                        </a:rPr>
                        <a:t>Non-formal environment</a:t>
                      </a:r>
                      <a:endParaRPr lang="cs-CZ" sz="1800" u="none"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22503125"/>
                  </a:ext>
                </a:extLst>
              </a:tr>
              <a:tr h="292465">
                <a:tc>
                  <a:txBody>
                    <a:bodyPr/>
                    <a:lstStyle/>
                    <a:p>
                      <a:pPr algn="ctr">
                        <a:lnSpc>
                          <a:spcPct val="115000"/>
                        </a:lnSpc>
                        <a:spcAft>
                          <a:spcPts val="600"/>
                        </a:spcAft>
                      </a:pPr>
                      <a:r>
                        <a:rPr lang="en-US" sz="1800" u="none">
                          <a:effectLst/>
                        </a:rPr>
                        <a:t>Teaching period</a:t>
                      </a:r>
                      <a:endParaRPr lang="cs-CZ" sz="1800" u="none">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a:effectLst/>
                        </a:rPr>
                        <a:t>Mismatch </a:t>
                      </a:r>
                      <a:endParaRPr lang="cs-CZ" sz="1800" u="none">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dirty="0">
                          <a:effectLst/>
                        </a:rPr>
                        <a:t>1-2 per week</a:t>
                      </a:r>
                      <a:endParaRPr lang="cs-CZ" sz="1800" u="none"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39364242"/>
                  </a:ext>
                </a:extLst>
              </a:tr>
              <a:tr h="680155">
                <a:tc>
                  <a:txBody>
                    <a:bodyPr/>
                    <a:lstStyle/>
                    <a:p>
                      <a:pPr algn="ctr">
                        <a:lnSpc>
                          <a:spcPct val="115000"/>
                        </a:lnSpc>
                        <a:spcAft>
                          <a:spcPts val="600"/>
                        </a:spcAft>
                      </a:pPr>
                      <a:r>
                        <a:rPr lang="en-US" sz="1800" u="none">
                          <a:effectLst/>
                        </a:rPr>
                        <a:t>Teaching aids</a:t>
                      </a:r>
                      <a:endParaRPr lang="cs-CZ" sz="1800" u="none">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a:effectLst/>
                        </a:rPr>
                        <a:t>Mismatch</a:t>
                      </a:r>
                      <a:endParaRPr lang="cs-CZ" sz="1800" u="none">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dirty="0">
                          <a:effectLst/>
                        </a:rPr>
                        <a:t>Movies</a:t>
                      </a:r>
                      <a:endParaRPr lang="cs-CZ" sz="1800" u="none" dirty="0">
                        <a:effectLst/>
                      </a:endParaRPr>
                    </a:p>
                    <a:p>
                      <a:pPr algn="ctr">
                        <a:lnSpc>
                          <a:spcPct val="115000"/>
                        </a:lnSpc>
                        <a:spcAft>
                          <a:spcPts val="600"/>
                        </a:spcAft>
                      </a:pPr>
                      <a:r>
                        <a:rPr lang="en-US" sz="1800" u="none" dirty="0">
                          <a:effectLst/>
                        </a:rPr>
                        <a:t>Music</a:t>
                      </a:r>
                      <a:endParaRPr lang="cs-CZ" sz="1800" u="none"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49504795"/>
                  </a:ext>
                </a:extLst>
              </a:tr>
              <a:tr h="604729">
                <a:tc>
                  <a:txBody>
                    <a:bodyPr/>
                    <a:lstStyle/>
                    <a:p>
                      <a:pPr algn="ctr">
                        <a:lnSpc>
                          <a:spcPct val="115000"/>
                        </a:lnSpc>
                        <a:spcAft>
                          <a:spcPts val="600"/>
                        </a:spcAft>
                      </a:pPr>
                      <a:r>
                        <a:rPr lang="en-US" sz="1800" u="none">
                          <a:effectLst/>
                        </a:rPr>
                        <a:t>Teaching approach</a:t>
                      </a:r>
                      <a:endParaRPr lang="cs-CZ" sz="1800" u="none">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a:effectLst/>
                        </a:rPr>
                        <a:t>Fit</a:t>
                      </a:r>
                      <a:endParaRPr lang="cs-CZ" sz="1800" u="none">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u="none" dirty="0">
                          <a:effectLst/>
                        </a:rPr>
                        <a:t>Learning through play</a:t>
                      </a:r>
                      <a:endParaRPr lang="cs-CZ" sz="1800" u="none"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63145023"/>
                  </a:ext>
                </a:extLst>
              </a:tr>
            </a:tbl>
          </a:graphicData>
        </a:graphic>
      </p:graphicFrame>
    </p:spTree>
    <p:extLst>
      <p:ext uri="{BB962C8B-B14F-4D97-AF65-F5344CB8AC3E}">
        <p14:creationId xmlns:p14="http://schemas.microsoft.com/office/powerpoint/2010/main" val="360844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4CB87-E6C0-448F-8854-1C863E5DC5D6}"/>
              </a:ext>
            </a:extLst>
          </p:cNvPr>
          <p:cNvSpPr>
            <a:spLocks noGrp="1"/>
          </p:cNvSpPr>
          <p:nvPr>
            <p:ph type="title"/>
          </p:nvPr>
        </p:nvSpPr>
        <p:spPr/>
        <p:txBody>
          <a:bodyPr/>
          <a:lstStyle/>
          <a:p>
            <a:pPr algn="ctr"/>
            <a:r>
              <a:rPr lang="en-US" b="1" dirty="0">
                <a:solidFill>
                  <a:schemeClr val="accent1"/>
                </a:solidFill>
              </a:rPr>
              <a:t>Current business model of language schools</a:t>
            </a:r>
            <a:endParaRPr lang="cs-CZ" dirty="0"/>
          </a:p>
        </p:txBody>
      </p:sp>
      <p:sp>
        <p:nvSpPr>
          <p:cNvPr id="3" name="Zástupný obsah 2">
            <a:extLst>
              <a:ext uri="{FF2B5EF4-FFF2-40B4-BE49-F238E27FC236}">
                <a16:creationId xmlns:a16="http://schemas.microsoft.com/office/drawing/2014/main" id="{BE2E1E4C-E0F5-476F-8F09-75011F0BE225}"/>
              </a:ext>
            </a:extLst>
          </p:cNvPr>
          <p:cNvSpPr>
            <a:spLocks noGrp="1"/>
          </p:cNvSpPr>
          <p:nvPr>
            <p:ph idx="1"/>
          </p:nvPr>
        </p:nvSpPr>
        <p:spPr/>
        <p:txBody>
          <a:bodyPr>
            <a:normAutofit fontScale="92500" lnSpcReduction="20000"/>
          </a:bodyPr>
          <a:lstStyle/>
          <a:p>
            <a:pPr marL="0" indent="0">
              <a:buNone/>
            </a:pPr>
            <a:r>
              <a:rPr lang="en-GB" b="1" dirty="0"/>
              <a:t>The core of the model consists of three types of value propositions:</a:t>
            </a:r>
          </a:p>
          <a:p>
            <a:pPr marL="457200" lvl="1" indent="0">
              <a:buNone/>
            </a:pPr>
            <a:r>
              <a:rPr lang="en-GB" dirty="0"/>
              <a:t>A.	Corporate courses</a:t>
            </a:r>
          </a:p>
          <a:p>
            <a:pPr marL="457200" lvl="1" indent="0">
              <a:buNone/>
            </a:pPr>
            <a:r>
              <a:rPr lang="en-GB" dirty="0"/>
              <a:t>B.	Courses for the public</a:t>
            </a:r>
          </a:p>
          <a:p>
            <a:pPr marL="457200" lvl="1" indent="0">
              <a:buNone/>
            </a:pPr>
            <a:r>
              <a:rPr lang="en-GB" dirty="0"/>
              <a:t>C.	Courses for children and youth</a:t>
            </a:r>
          </a:p>
          <a:p>
            <a:pPr marL="514350" indent="-514350">
              <a:buFont typeface="+mj-lt"/>
              <a:buAutoNum type="arabicPeriod"/>
            </a:pPr>
            <a:endParaRPr lang="en-GB" dirty="0"/>
          </a:p>
          <a:p>
            <a:pPr marL="0" indent="0">
              <a:buNone/>
            </a:pPr>
            <a:r>
              <a:rPr lang="en-GB" b="1" dirty="0"/>
              <a:t>Most language schools view the market from the perspective of these three segments:</a:t>
            </a:r>
          </a:p>
          <a:p>
            <a:pPr marL="457200" lvl="1" indent="0">
              <a:buNone/>
            </a:pPr>
            <a:r>
              <a:rPr lang="en-GB" dirty="0"/>
              <a:t>A.	Corporate clientele (the most lucrative part of the market)</a:t>
            </a:r>
          </a:p>
          <a:p>
            <a:pPr marL="457200" lvl="1" indent="0">
              <a:buNone/>
            </a:pPr>
            <a:r>
              <a:rPr lang="en-GB" dirty="0"/>
              <a:t>B.	Public (self-payers)</a:t>
            </a:r>
          </a:p>
          <a:p>
            <a:pPr marL="914400" lvl="1" indent="-457200">
              <a:buAutoNum type="alphaUcPeriod" startAt="3"/>
            </a:pPr>
            <a:r>
              <a:rPr lang="en-GB" dirty="0"/>
              <a:t>Students (children are users; parents are customers)</a:t>
            </a:r>
          </a:p>
          <a:p>
            <a:pPr marL="914400" lvl="1" indent="-457200">
              <a:buAutoNum type="alphaUcPeriod" startAt="3"/>
            </a:pPr>
            <a:endParaRPr lang="en-GB" dirty="0"/>
          </a:p>
          <a:p>
            <a:pPr marL="0" lvl="1" indent="0">
              <a:buNone/>
            </a:pPr>
            <a:r>
              <a:rPr lang="en-GB" b="1" dirty="0"/>
              <a:t>General profile of a language school: </a:t>
            </a:r>
            <a:r>
              <a:rPr lang="en-GB" dirty="0"/>
              <a:t>(1) provider of language education without professional context; (2) teaching in classrooms and with books; (3) teacher as lesson replicators.</a:t>
            </a:r>
          </a:p>
          <a:p>
            <a:pPr marL="514350" indent="-514350">
              <a:buFont typeface="+mj-lt"/>
              <a:buAutoNum type="arabicPeriod"/>
            </a:pPr>
            <a:endParaRPr lang="en-GB" dirty="0"/>
          </a:p>
          <a:p>
            <a:pPr marL="514350" indent="-514350">
              <a:buFont typeface="+mj-lt"/>
              <a:buAutoNum type="arabicPeriod"/>
            </a:pPr>
            <a:endParaRPr lang="en-US" dirty="0"/>
          </a:p>
          <a:p>
            <a:endParaRPr lang="cs-CZ" dirty="0"/>
          </a:p>
        </p:txBody>
      </p:sp>
    </p:spTree>
    <p:extLst>
      <p:ext uri="{BB962C8B-B14F-4D97-AF65-F5344CB8AC3E}">
        <p14:creationId xmlns:p14="http://schemas.microsoft.com/office/powerpoint/2010/main" val="189252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5FA422F6-0F6D-4906-803C-D3269C429EBE}"/>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b="1" kern="1200" dirty="0">
                <a:solidFill>
                  <a:schemeClr val="tx1"/>
                </a:solidFill>
                <a:latin typeface="+mj-lt"/>
                <a:ea typeface="+mj-ea"/>
                <a:cs typeface="+mj-cs"/>
              </a:rPr>
              <a:t>I. </a:t>
            </a:r>
            <a:r>
              <a:rPr lang="cs-CZ" b="1" kern="1200" dirty="0" err="1">
                <a:solidFill>
                  <a:schemeClr val="tx1"/>
                </a:solidFill>
                <a:latin typeface="+mj-lt"/>
                <a:ea typeface="+mj-ea"/>
                <a:cs typeface="+mj-cs"/>
              </a:rPr>
              <a:t>Introduction</a:t>
            </a:r>
            <a:r>
              <a:rPr lang="en-US" b="1" kern="1200" dirty="0">
                <a:solidFill>
                  <a:schemeClr val="tx1"/>
                </a:solidFill>
                <a:latin typeface="+mj-lt"/>
                <a:ea typeface="+mj-ea"/>
                <a:cs typeface="+mj-cs"/>
              </a:rPr>
              <a:t> of the project</a:t>
            </a:r>
          </a:p>
        </p:txBody>
      </p:sp>
      <p:pic>
        <p:nvPicPr>
          <p:cNvPr id="6" name="Obrázek 5">
            <a:extLst>
              <a:ext uri="{FF2B5EF4-FFF2-40B4-BE49-F238E27FC236}">
                <a16:creationId xmlns:a16="http://schemas.microsoft.com/office/drawing/2014/main" id="{92374D8F-D70B-4EA6-90AC-CC754F812ADA}"/>
              </a:ext>
            </a:extLst>
          </p:cNvPr>
          <p:cNvPicPr>
            <a:picLocks noChangeAspect="1"/>
          </p:cNvPicPr>
          <p:nvPr/>
        </p:nvPicPr>
        <p:blipFill>
          <a:blip r:embed="rId2"/>
          <a:stretch>
            <a:fillRect/>
          </a:stretch>
        </p:blipFill>
        <p:spPr>
          <a:xfrm>
            <a:off x="5895751" y="1729961"/>
            <a:ext cx="5708649" cy="3368103"/>
          </a:xfrm>
          <a:prstGeom prst="rect">
            <a:avLst/>
          </a:prstGeom>
          <a:ln>
            <a:noFill/>
          </a:ln>
          <a:effectLst>
            <a:softEdge rad="112500"/>
          </a:effectLst>
        </p:spPr>
      </p:pic>
    </p:spTree>
    <p:extLst>
      <p:ext uri="{BB962C8B-B14F-4D97-AF65-F5344CB8AC3E}">
        <p14:creationId xmlns:p14="http://schemas.microsoft.com/office/powerpoint/2010/main" val="4148159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310F87-C222-48E5-8775-6C12FD1FF439}"/>
              </a:ext>
            </a:extLst>
          </p:cNvPr>
          <p:cNvSpPr>
            <a:spLocks noGrp="1"/>
          </p:cNvSpPr>
          <p:nvPr>
            <p:ph type="title"/>
          </p:nvPr>
        </p:nvSpPr>
        <p:spPr/>
        <p:txBody>
          <a:bodyPr/>
          <a:lstStyle/>
          <a:p>
            <a:pPr algn="ctr"/>
            <a:r>
              <a:rPr lang="en-US" b="1" dirty="0">
                <a:solidFill>
                  <a:schemeClr val="accent1"/>
                </a:solidFill>
              </a:rPr>
              <a:t>Current business model of language schools</a:t>
            </a:r>
            <a:endParaRPr lang="cs-CZ" dirty="0"/>
          </a:p>
        </p:txBody>
      </p:sp>
      <p:graphicFrame>
        <p:nvGraphicFramePr>
          <p:cNvPr id="4" name="Tabulka 3">
            <a:extLst>
              <a:ext uri="{FF2B5EF4-FFF2-40B4-BE49-F238E27FC236}">
                <a16:creationId xmlns:a16="http://schemas.microsoft.com/office/drawing/2014/main" id="{0F947C00-8B62-48E1-9D51-8E29E4E24B40}"/>
              </a:ext>
            </a:extLst>
          </p:cNvPr>
          <p:cNvGraphicFramePr>
            <a:graphicFrameLocks noGrp="1"/>
          </p:cNvGraphicFramePr>
          <p:nvPr>
            <p:extLst>
              <p:ext uri="{D42A27DB-BD31-4B8C-83A1-F6EECF244321}">
                <p14:modId xmlns:p14="http://schemas.microsoft.com/office/powerpoint/2010/main" val="1166776086"/>
              </p:ext>
            </p:extLst>
          </p:nvPr>
        </p:nvGraphicFramePr>
        <p:xfrm>
          <a:off x="1094589" y="1545673"/>
          <a:ext cx="10121493" cy="5220048"/>
        </p:xfrm>
        <a:graphic>
          <a:graphicData uri="http://schemas.openxmlformats.org/drawingml/2006/table">
            <a:tbl>
              <a:tblPr firstRow="1" bandRow="1">
                <a:tableStyleId>{5940675A-B579-460E-94D1-54222C63F5DA}</a:tableStyleId>
              </a:tblPr>
              <a:tblGrid>
                <a:gridCol w="1867079">
                  <a:extLst>
                    <a:ext uri="{9D8B030D-6E8A-4147-A177-3AD203B41FA5}">
                      <a16:colId xmlns:a16="http://schemas.microsoft.com/office/drawing/2014/main" val="217901742"/>
                    </a:ext>
                  </a:extLst>
                </a:gridCol>
                <a:gridCol w="1922368">
                  <a:extLst>
                    <a:ext uri="{9D8B030D-6E8A-4147-A177-3AD203B41FA5}">
                      <a16:colId xmlns:a16="http://schemas.microsoft.com/office/drawing/2014/main" val="1352919204"/>
                    </a:ext>
                  </a:extLst>
                </a:gridCol>
                <a:gridCol w="1327784">
                  <a:extLst>
                    <a:ext uri="{9D8B030D-6E8A-4147-A177-3AD203B41FA5}">
                      <a16:colId xmlns:a16="http://schemas.microsoft.com/office/drawing/2014/main" val="3145873582"/>
                    </a:ext>
                  </a:extLst>
                </a:gridCol>
                <a:gridCol w="1101855">
                  <a:extLst>
                    <a:ext uri="{9D8B030D-6E8A-4147-A177-3AD203B41FA5}">
                      <a16:colId xmlns:a16="http://schemas.microsoft.com/office/drawing/2014/main" val="1668604340"/>
                    </a:ext>
                  </a:extLst>
                </a:gridCol>
                <a:gridCol w="1950979">
                  <a:extLst>
                    <a:ext uri="{9D8B030D-6E8A-4147-A177-3AD203B41FA5}">
                      <a16:colId xmlns:a16="http://schemas.microsoft.com/office/drawing/2014/main" val="4104866413"/>
                    </a:ext>
                  </a:extLst>
                </a:gridCol>
                <a:gridCol w="1951428">
                  <a:extLst>
                    <a:ext uri="{9D8B030D-6E8A-4147-A177-3AD203B41FA5}">
                      <a16:colId xmlns:a16="http://schemas.microsoft.com/office/drawing/2014/main" val="745935681"/>
                    </a:ext>
                  </a:extLst>
                </a:gridCol>
              </a:tblGrid>
              <a:tr h="1874875">
                <a:tc rowSpan="2">
                  <a:txBody>
                    <a:bodyPr/>
                    <a:lstStyle/>
                    <a:p>
                      <a:pPr algn="just">
                        <a:lnSpc>
                          <a:spcPct val="107000"/>
                        </a:lnSpc>
                        <a:spcAft>
                          <a:spcPts val="800"/>
                        </a:spcAft>
                      </a:pPr>
                      <a:r>
                        <a:rPr lang="en-GB" sz="1600" b="1" noProof="0" dirty="0">
                          <a:effectLst/>
                          <a:latin typeface="+mn-lt"/>
                        </a:rPr>
                        <a:t>Key partners</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a:txBody>
                    <a:bodyPr/>
                    <a:lstStyle/>
                    <a:p>
                      <a:pPr algn="just">
                        <a:lnSpc>
                          <a:spcPct val="107000"/>
                        </a:lnSpc>
                        <a:spcAft>
                          <a:spcPts val="800"/>
                        </a:spcAft>
                      </a:pPr>
                      <a:r>
                        <a:rPr lang="en-GB" sz="1600" b="1" noProof="0" dirty="0">
                          <a:effectLst/>
                          <a:latin typeface="+mn-lt"/>
                        </a:rPr>
                        <a:t>Key activities</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rowSpan="2" gridSpan="2">
                  <a:txBody>
                    <a:bodyPr/>
                    <a:lstStyle/>
                    <a:p>
                      <a:pPr algn="ctr">
                        <a:lnSpc>
                          <a:spcPct val="107000"/>
                        </a:lnSpc>
                        <a:spcAft>
                          <a:spcPts val="800"/>
                        </a:spcAft>
                      </a:pPr>
                      <a:r>
                        <a:rPr lang="en-GB" sz="1600" b="1" noProof="0" dirty="0">
                          <a:effectLst/>
                          <a:latin typeface="+mn-lt"/>
                        </a:rPr>
                        <a:t> </a:t>
                      </a:r>
                      <a:r>
                        <a:rPr lang="en-GB" sz="1600" b="1" noProof="0">
                          <a:effectLst/>
                          <a:latin typeface="+mn-lt"/>
                        </a:rPr>
                        <a:t>Value proposition</a:t>
                      </a:r>
                    </a:p>
                    <a:p>
                      <a:pPr algn="ctr">
                        <a:lnSpc>
                          <a:spcPct val="107000"/>
                        </a:lnSpc>
                        <a:spcAft>
                          <a:spcPts val="800"/>
                        </a:spcAft>
                      </a:pPr>
                      <a:endParaRPr lang="en-GB" sz="1600" b="1" noProof="0">
                        <a:effectLst/>
                        <a:latin typeface="+mn-lt"/>
                        <a:ea typeface="Times New Roman" panose="02020603050405020304" pitchFamily="18" charset="0"/>
                        <a:cs typeface="Times New Roman" panose="02020603050405020304" pitchFamily="18" charset="0"/>
                      </a:endParaRPr>
                    </a:p>
                    <a:p>
                      <a:r>
                        <a:rPr lang="en-GB" sz="1600" kern="1200">
                          <a:solidFill>
                            <a:schemeClr val="tx1"/>
                          </a:solidFill>
                          <a:effectLst/>
                          <a:latin typeface="+mn-lt"/>
                          <a:ea typeface="+mn-ea"/>
                          <a:cs typeface="+mn-cs"/>
                        </a:rPr>
                        <a:t> </a:t>
                      </a:r>
                    </a:p>
                    <a:p>
                      <a:pPr algn="ctr">
                        <a:lnSpc>
                          <a:spcPct val="107000"/>
                        </a:lnSpc>
                        <a:spcAft>
                          <a:spcPts val="800"/>
                        </a:spcAft>
                      </a:pP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rowSpan="2" hMerge="1">
                  <a:txBody>
                    <a:bodyPr/>
                    <a:lstStyle/>
                    <a:p>
                      <a:endParaRPr lang="cs-CZ"/>
                    </a:p>
                  </a:txBody>
                  <a:tcPr/>
                </a:tc>
                <a:tc>
                  <a:txBody>
                    <a:bodyPr/>
                    <a:lstStyle/>
                    <a:p>
                      <a:pPr algn="just">
                        <a:lnSpc>
                          <a:spcPct val="107000"/>
                        </a:lnSpc>
                        <a:spcAft>
                          <a:spcPts val="800"/>
                        </a:spcAft>
                      </a:pPr>
                      <a:r>
                        <a:rPr lang="en-GB" sz="1400" b="1" noProof="0" dirty="0">
                          <a:effectLst/>
                          <a:latin typeface="+mn-lt"/>
                        </a:rPr>
                        <a:t>Customer Relationships</a:t>
                      </a:r>
                      <a:endParaRPr lang="en-GB" sz="14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rowSpan="2">
                  <a:txBody>
                    <a:bodyPr/>
                    <a:lstStyle/>
                    <a:p>
                      <a:pPr algn="just">
                        <a:lnSpc>
                          <a:spcPct val="107000"/>
                        </a:lnSpc>
                        <a:spcAft>
                          <a:spcPts val="800"/>
                        </a:spcAft>
                      </a:pPr>
                      <a:r>
                        <a:rPr lang="en-GB" sz="1400" b="1" noProof="0" dirty="0">
                          <a:effectLst/>
                        </a:rPr>
                        <a:t>Customer Segments</a:t>
                      </a:r>
                      <a:endParaRPr lang="en-GB" sz="1400" b="1" noProof="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1188" marR="61188" marT="0" marB="0">
                    <a:noFill/>
                  </a:tcPr>
                </a:tc>
                <a:extLst>
                  <a:ext uri="{0D108BD9-81ED-4DB2-BD59-A6C34878D82A}">
                    <a16:rowId xmlns:a16="http://schemas.microsoft.com/office/drawing/2014/main" val="3219863023"/>
                  </a:ext>
                </a:extLst>
              </a:tr>
              <a:tr h="1766331">
                <a:tc vMerge="1">
                  <a:txBody>
                    <a:bodyPr/>
                    <a:lstStyle/>
                    <a:p>
                      <a:endParaRPr lang="cs-CZ"/>
                    </a:p>
                  </a:txBody>
                  <a:tcPr/>
                </a:tc>
                <a:tc>
                  <a:txBody>
                    <a:bodyPr/>
                    <a:lstStyle/>
                    <a:p>
                      <a:pPr algn="just">
                        <a:lnSpc>
                          <a:spcPct val="107000"/>
                        </a:lnSpc>
                        <a:spcAft>
                          <a:spcPts val="800"/>
                        </a:spcAft>
                      </a:pPr>
                      <a:r>
                        <a:rPr lang="en-GB" sz="1600" b="1" noProof="0" dirty="0">
                          <a:effectLst/>
                          <a:latin typeface="+mn-lt"/>
                        </a:rPr>
                        <a:t>Key sources</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gridSpan="2" vMerge="1">
                  <a:txBody>
                    <a:bodyPr/>
                    <a:lstStyle/>
                    <a:p>
                      <a:endParaRPr lang="cs-CZ"/>
                    </a:p>
                  </a:txBody>
                  <a:tcPr/>
                </a:tc>
                <a:tc hMerge="1" vMerge="1">
                  <a:txBody>
                    <a:bodyPr/>
                    <a:lstStyle/>
                    <a:p>
                      <a:endParaRPr lang="cs-CZ"/>
                    </a:p>
                  </a:txBody>
                  <a:tcPr/>
                </a:tc>
                <a:tc>
                  <a:txBody>
                    <a:bodyPr/>
                    <a:lstStyle/>
                    <a:p>
                      <a:pPr algn="just">
                        <a:lnSpc>
                          <a:spcPct val="107000"/>
                        </a:lnSpc>
                        <a:spcAft>
                          <a:spcPts val="800"/>
                        </a:spcAft>
                      </a:pPr>
                      <a:r>
                        <a:rPr lang="en-GB" sz="1600" b="1" noProof="0" dirty="0">
                          <a:effectLst/>
                          <a:latin typeface="+mn-lt"/>
                        </a:rPr>
                        <a:t>Channels</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vMerge="1">
                  <a:txBody>
                    <a:bodyPr/>
                    <a:lstStyle/>
                    <a:p>
                      <a:endParaRPr lang="cs-CZ"/>
                    </a:p>
                  </a:txBody>
                  <a:tcPr/>
                </a:tc>
                <a:extLst>
                  <a:ext uri="{0D108BD9-81ED-4DB2-BD59-A6C34878D82A}">
                    <a16:rowId xmlns:a16="http://schemas.microsoft.com/office/drawing/2014/main" val="665749167"/>
                  </a:ext>
                </a:extLst>
              </a:tr>
              <a:tr h="1578842">
                <a:tc gridSpan="3">
                  <a:txBody>
                    <a:bodyPr/>
                    <a:lstStyle/>
                    <a:p>
                      <a:pPr algn="just">
                        <a:lnSpc>
                          <a:spcPct val="107000"/>
                        </a:lnSpc>
                        <a:spcAft>
                          <a:spcPts val="800"/>
                        </a:spcAft>
                      </a:pPr>
                      <a:r>
                        <a:rPr lang="en-GB" sz="1600" b="1" noProof="0" dirty="0">
                          <a:effectLst/>
                          <a:latin typeface="+mn-lt"/>
                        </a:rPr>
                        <a:t>Cost structure</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hMerge="1">
                  <a:txBody>
                    <a:bodyPr/>
                    <a:lstStyle/>
                    <a:p>
                      <a:endParaRPr lang="cs-CZ"/>
                    </a:p>
                  </a:txBody>
                  <a:tcPr/>
                </a:tc>
                <a:tc hMerge="1">
                  <a:txBody>
                    <a:bodyPr/>
                    <a:lstStyle/>
                    <a:p>
                      <a:endParaRPr lang="cs-CZ"/>
                    </a:p>
                  </a:txBody>
                  <a:tcPr/>
                </a:tc>
                <a:tc gridSpan="3">
                  <a:txBody>
                    <a:bodyPr/>
                    <a:lstStyle/>
                    <a:p>
                      <a:pPr algn="just">
                        <a:lnSpc>
                          <a:spcPct val="107000"/>
                        </a:lnSpc>
                        <a:spcAft>
                          <a:spcPts val="800"/>
                        </a:spcAft>
                      </a:pPr>
                      <a:r>
                        <a:rPr lang="en-GB" sz="1600" b="1" noProof="0" dirty="0">
                          <a:effectLst/>
                          <a:latin typeface="+mn-lt"/>
                        </a:rPr>
                        <a:t>Revenue Streams</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64811008"/>
                  </a:ext>
                </a:extLst>
              </a:tr>
            </a:tbl>
          </a:graphicData>
        </a:graphic>
      </p:graphicFrame>
      <p:sp>
        <p:nvSpPr>
          <p:cNvPr id="5" name="TextovéPole 4">
            <a:extLst>
              <a:ext uri="{FF2B5EF4-FFF2-40B4-BE49-F238E27FC236}">
                <a16:creationId xmlns:a16="http://schemas.microsoft.com/office/drawing/2014/main" id="{C48B6431-A8AD-481C-BDB8-0E341DB71DFD}"/>
              </a:ext>
            </a:extLst>
          </p:cNvPr>
          <p:cNvSpPr txBox="1"/>
          <p:nvPr/>
        </p:nvSpPr>
        <p:spPr>
          <a:xfrm>
            <a:off x="4953699" y="2046915"/>
            <a:ext cx="2284602" cy="2585323"/>
          </a:xfrm>
          <a:prstGeom prst="rect">
            <a:avLst/>
          </a:prstGeom>
          <a:solidFill>
            <a:srgbClr val="FFFF00"/>
          </a:solidFill>
          <a:ln>
            <a:noFill/>
          </a:ln>
        </p:spPr>
        <p:txBody>
          <a:bodyPr wrap="square" rtlCol="0">
            <a:spAutoFit/>
          </a:bodyPr>
          <a:lstStyle/>
          <a:p>
            <a:r>
              <a:rPr lang="en-GB" sz="1800" kern="1200" dirty="0">
                <a:solidFill>
                  <a:schemeClr val="tx1"/>
                </a:solidFill>
                <a:effectLst/>
                <a:latin typeface="+mn-lt"/>
                <a:ea typeface="+mn-ea"/>
                <a:cs typeface="+mn-cs"/>
              </a:rPr>
              <a:t>Language education for </a:t>
            </a:r>
            <a:r>
              <a:rPr lang="cs-CZ" dirty="0" err="1"/>
              <a:t>companies</a:t>
            </a:r>
            <a:endParaRPr lang="cs-CZ"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 </a:t>
            </a:r>
            <a:endParaRPr lang="cs-CZ"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Language education for public</a:t>
            </a:r>
            <a:endParaRPr lang="cs-CZ"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 </a:t>
            </a:r>
            <a:endParaRPr lang="cs-CZ"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Language education for young people</a:t>
            </a:r>
            <a:endParaRPr lang="cs-CZ" sz="1800" kern="1200" dirty="0">
              <a:solidFill>
                <a:schemeClr val="tx1"/>
              </a:solidFill>
              <a:effectLst/>
              <a:latin typeface="+mn-lt"/>
              <a:ea typeface="+mn-ea"/>
              <a:cs typeface="+mn-cs"/>
            </a:endParaRPr>
          </a:p>
          <a:p>
            <a:endParaRPr lang="cs-CZ" dirty="0"/>
          </a:p>
        </p:txBody>
      </p:sp>
      <p:sp>
        <p:nvSpPr>
          <p:cNvPr id="6" name="TextovéPole 5">
            <a:extLst>
              <a:ext uri="{FF2B5EF4-FFF2-40B4-BE49-F238E27FC236}">
                <a16:creationId xmlns:a16="http://schemas.microsoft.com/office/drawing/2014/main" id="{C8EA0537-F1DD-4263-BF68-329C8E54E183}"/>
              </a:ext>
            </a:extLst>
          </p:cNvPr>
          <p:cNvSpPr txBox="1"/>
          <p:nvPr/>
        </p:nvSpPr>
        <p:spPr>
          <a:xfrm>
            <a:off x="9405109" y="2136338"/>
            <a:ext cx="1728132" cy="2585323"/>
          </a:xfrm>
          <a:prstGeom prst="rect">
            <a:avLst/>
          </a:prstGeom>
          <a:solidFill>
            <a:srgbClr val="92D050"/>
          </a:solidFill>
          <a:ln>
            <a:noFill/>
          </a:ln>
        </p:spPr>
        <p:txBody>
          <a:bodyPr wrap="square" rtlCol="0">
            <a:spAutoFit/>
          </a:bodyPr>
          <a:lstStyle/>
          <a:p>
            <a:r>
              <a:rPr lang="en-GB" dirty="0">
                <a:effectLst/>
                <a:ea typeface="MS Mincho" panose="02020609040205080304" pitchFamily="49" charset="-128"/>
                <a:cs typeface="Times New Roman" panose="02020603050405020304" pitchFamily="18" charset="0"/>
              </a:rPr>
              <a:t>Corporate clients</a:t>
            </a:r>
            <a:endParaRPr lang="cs-CZ" dirty="0">
              <a:effectLst/>
              <a:ea typeface="MS Mincho" panose="02020609040205080304" pitchFamily="49" charset="-128"/>
              <a:cs typeface="Times New Roman" panose="02020603050405020304" pitchFamily="18" charset="0"/>
            </a:endParaRPr>
          </a:p>
          <a:p>
            <a:r>
              <a:rPr lang="en-GB" dirty="0">
                <a:effectLst/>
                <a:ea typeface="MS Mincho" panose="02020609040205080304" pitchFamily="49" charset="-128"/>
                <a:cs typeface="Times New Roman" panose="02020603050405020304" pitchFamily="18" charset="0"/>
              </a:rPr>
              <a:t> </a:t>
            </a:r>
            <a:endParaRPr lang="cs-CZ" dirty="0">
              <a:effectLst/>
              <a:ea typeface="MS Mincho" panose="02020609040205080304" pitchFamily="49" charset="-128"/>
              <a:cs typeface="Times New Roman" panose="02020603050405020304" pitchFamily="18" charset="0"/>
            </a:endParaRPr>
          </a:p>
          <a:p>
            <a:r>
              <a:rPr lang="en-GB" dirty="0">
                <a:effectLst/>
                <a:ea typeface="MS Mincho" panose="02020609040205080304" pitchFamily="49" charset="-128"/>
                <a:cs typeface="Times New Roman" panose="02020603050405020304" pitchFamily="18" charset="0"/>
              </a:rPr>
              <a:t>Public (Individuals)</a:t>
            </a:r>
            <a:endParaRPr lang="cs-CZ" dirty="0">
              <a:effectLst/>
              <a:ea typeface="MS Mincho" panose="02020609040205080304" pitchFamily="49" charset="-128"/>
              <a:cs typeface="Times New Roman" panose="02020603050405020304" pitchFamily="18" charset="0"/>
            </a:endParaRPr>
          </a:p>
          <a:p>
            <a:r>
              <a:rPr lang="en-GB" dirty="0">
                <a:effectLst/>
                <a:ea typeface="MS Mincho" panose="02020609040205080304" pitchFamily="49" charset="-128"/>
                <a:cs typeface="Times New Roman" panose="02020603050405020304" pitchFamily="18" charset="0"/>
              </a:rPr>
              <a:t> </a:t>
            </a:r>
            <a:endParaRPr lang="cs-CZ" dirty="0">
              <a:effectLst/>
              <a:ea typeface="MS Mincho" panose="02020609040205080304" pitchFamily="49" charset="-128"/>
              <a:cs typeface="Times New Roman" panose="02020603050405020304" pitchFamily="18" charset="0"/>
            </a:endParaRPr>
          </a:p>
          <a:p>
            <a:r>
              <a:rPr lang="en-GB" dirty="0">
                <a:effectLst/>
                <a:ea typeface="MS Mincho" panose="02020609040205080304" pitchFamily="49" charset="-128"/>
                <a:cs typeface="Times New Roman" panose="02020603050405020304" pitchFamily="18" charset="0"/>
              </a:rPr>
              <a:t>Young people (pupil, students)</a:t>
            </a:r>
            <a:endParaRPr lang="cs-CZ" dirty="0">
              <a:effectLst/>
              <a:ea typeface="MS Mincho" panose="02020609040205080304" pitchFamily="49" charset="-128"/>
              <a:cs typeface="Times New Roman" panose="02020603050405020304" pitchFamily="18" charset="0"/>
            </a:endParaRPr>
          </a:p>
          <a:p>
            <a:endParaRPr lang="cs-CZ" dirty="0"/>
          </a:p>
        </p:txBody>
      </p:sp>
      <p:sp>
        <p:nvSpPr>
          <p:cNvPr id="7" name="TextovéPole 6">
            <a:extLst>
              <a:ext uri="{FF2B5EF4-FFF2-40B4-BE49-F238E27FC236}">
                <a16:creationId xmlns:a16="http://schemas.microsoft.com/office/drawing/2014/main" id="{74A69D36-D88A-4A04-8CFA-EF6A5DDABE76}"/>
              </a:ext>
            </a:extLst>
          </p:cNvPr>
          <p:cNvSpPr txBox="1"/>
          <p:nvPr/>
        </p:nvSpPr>
        <p:spPr>
          <a:xfrm>
            <a:off x="7420588" y="3683235"/>
            <a:ext cx="1728132" cy="1477328"/>
          </a:xfrm>
          <a:prstGeom prst="rect">
            <a:avLst/>
          </a:prstGeom>
          <a:solidFill>
            <a:schemeClr val="accent6">
              <a:lumMod val="20000"/>
              <a:lumOff val="80000"/>
            </a:schemeClr>
          </a:solidFill>
        </p:spPr>
        <p:txBody>
          <a:bodyPr wrap="square" rtlCol="0">
            <a:spAutoFit/>
          </a:bodyPr>
          <a:lstStyle/>
          <a:p>
            <a:r>
              <a:rPr lang="cs-CZ" dirty="0"/>
              <a:t>Web</a:t>
            </a:r>
          </a:p>
          <a:p>
            <a:r>
              <a:rPr lang="cs-CZ" dirty="0"/>
              <a:t>Facebook</a:t>
            </a:r>
          </a:p>
          <a:p>
            <a:r>
              <a:rPr lang="cs-CZ" dirty="0"/>
              <a:t>Email</a:t>
            </a:r>
          </a:p>
          <a:p>
            <a:r>
              <a:rPr lang="en-GB" dirty="0"/>
              <a:t>Conferences</a:t>
            </a:r>
          </a:p>
          <a:p>
            <a:endParaRPr lang="cs-CZ" dirty="0"/>
          </a:p>
        </p:txBody>
      </p:sp>
      <p:sp>
        <p:nvSpPr>
          <p:cNvPr id="8" name="TextovéPole 7">
            <a:extLst>
              <a:ext uri="{FF2B5EF4-FFF2-40B4-BE49-F238E27FC236}">
                <a16:creationId xmlns:a16="http://schemas.microsoft.com/office/drawing/2014/main" id="{0F1CBE27-D3BB-409E-A5F5-A464C36E7D4C}"/>
              </a:ext>
            </a:extLst>
          </p:cNvPr>
          <p:cNvSpPr txBox="1"/>
          <p:nvPr/>
        </p:nvSpPr>
        <p:spPr>
          <a:xfrm>
            <a:off x="7395244" y="1795366"/>
            <a:ext cx="1728132" cy="1354217"/>
          </a:xfrm>
          <a:prstGeom prst="rect">
            <a:avLst/>
          </a:prstGeom>
          <a:solidFill>
            <a:schemeClr val="accent4">
              <a:lumMod val="20000"/>
              <a:lumOff val="80000"/>
            </a:schemeClr>
          </a:solidFill>
        </p:spPr>
        <p:txBody>
          <a:bodyPr wrap="square" rtlCol="0">
            <a:spAutoFit/>
          </a:bodyPr>
          <a:lstStyle/>
          <a:p>
            <a:r>
              <a:rPr lang="cs-CZ" sz="1600" dirty="0" err="1"/>
              <a:t>Offer</a:t>
            </a:r>
            <a:r>
              <a:rPr lang="en-GB" sz="1600" dirty="0"/>
              <a:t> of courses (web, press, fb)</a:t>
            </a:r>
            <a:endParaRPr lang="cs-CZ" sz="1600" dirty="0"/>
          </a:p>
          <a:p>
            <a:r>
              <a:rPr lang="en-GB" sz="1600" dirty="0"/>
              <a:t> Newsletters</a:t>
            </a:r>
            <a:endParaRPr lang="cs-CZ" sz="1600" dirty="0"/>
          </a:p>
          <a:p>
            <a:r>
              <a:rPr lang="en-GB" sz="1600" dirty="0"/>
              <a:t> Individual support</a:t>
            </a:r>
            <a:endParaRPr lang="cs-CZ" sz="1600" dirty="0"/>
          </a:p>
          <a:p>
            <a:endParaRPr lang="cs-CZ" dirty="0"/>
          </a:p>
        </p:txBody>
      </p:sp>
      <p:sp>
        <p:nvSpPr>
          <p:cNvPr id="9" name="TextovéPole 8">
            <a:extLst>
              <a:ext uri="{FF2B5EF4-FFF2-40B4-BE49-F238E27FC236}">
                <a16:creationId xmlns:a16="http://schemas.microsoft.com/office/drawing/2014/main" id="{4CC60245-06F7-406E-8371-E800036A423B}"/>
              </a:ext>
            </a:extLst>
          </p:cNvPr>
          <p:cNvSpPr txBox="1"/>
          <p:nvPr/>
        </p:nvSpPr>
        <p:spPr>
          <a:xfrm>
            <a:off x="1158205" y="2046915"/>
            <a:ext cx="1728132" cy="2862322"/>
          </a:xfrm>
          <a:prstGeom prst="rect">
            <a:avLst/>
          </a:prstGeom>
          <a:solidFill>
            <a:schemeClr val="accent1">
              <a:lumMod val="20000"/>
              <a:lumOff val="80000"/>
            </a:schemeClr>
          </a:solidFill>
        </p:spPr>
        <p:txBody>
          <a:bodyPr wrap="square" rtlCol="0">
            <a:spAutoFit/>
          </a:bodyPr>
          <a:lstStyle/>
          <a:p>
            <a:r>
              <a:rPr lang="en-GB" dirty="0"/>
              <a:t>Lecturers / native speakers</a:t>
            </a:r>
            <a:endParaRPr lang="cs-CZ" dirty="0"/>
          </a:p>
          <a:p>
            <a:r>
              <a:rPr lang="en-GB" dirty="0"/>
              <a:t>  </a:t>
            </a:r>
            <a:endParaRPr lang="cs-CZ" dirty="0"/>
          </a:p>
          <a:p>
            <a:r>
              <a:rPr lang="en-GB" dirty="0"/>
              <a:t>Language book publishers</a:t>
            </a:r>
            <a:endParaRPr lang="cs-CZ" dirty="0"/>
          </a:p>
          <a:p>
            <a:r>
              <a:rPr lang="en-GB" dirty="0"/>
              <a:t> </a:t>
            </a:r>
            <a:endParaRPr lang="cs-CZ" dirty="0"/>
          </a:p>
          <a:p>
            <a:r>
              <a:rPr lang="en-GB" dirty="0"/>
              <a:t>Association of Language School</a:t>
            </a:r>
            <a:endParaRPr lang="cs-CZ" dirty="0"/>
          </a:p>
          <a:p>
            <a:endParaRPr lang="cs-CZ" dirty="0"/>
          </a:p>
        </p:txBody>
      </p:sp>
      <p:sp>
        <p:nvSpPr>
          <p:cNvPr id="10" name="TextovéPole 9">
            <a:extLst>
              <a:ext uri="{FF2B5EF4-FFF2-40B4-BE49-F238E27FC236}">
                <a16:creationId xmlns:a16="http://schemas.microsoft.com/office/drawing/2014/main" id="{111D76A3-5C2C-4012-BC3E-C2FC2D2D9EF3}"/>
              </a:ext>
            </a:extLst>
          </p:cNvPr>
          <p:cNvSpPr txBox="1"/>
          <p:nvPr/>
        </p:nvSpPr>
        <p:spPr>
          <a:xfrm>
            <a:off x="3002123" y="3683235"/>
            <a:ext cx="1769289" cy="1446550"/>
          </a:xfrm>
          <a:prstGeom prst="rect">
            <a:avLst/>
          </a:prstGeom>
          <a:solidFill>
            <a:schemeClr val="tx2">
              <a:lumMod val="40000"/>
              <a:lumOff val="60000"/>
            </a:schemeClr>
          </a:solidFill>
        </p:spPr>
        <p:txBody>
          <a:bodyPr wrap="square" rtlCol="0">
            <a:spAutoFit/>
          </a:bodyPr>
          <a:lstStyle/>
          <a:p>
            <a:r>
              <a:rPr lang="en-US" sz="1400" dirty="0"/>
              <a:t>Classrooms</a:t>
            </a:r>
          </a:p>
          <a:p>
            <a:r>
              <a:rPr lang="en-US" sz="1400" dirty="0"/>
              <a:t>(it, facilities, etc.)</a:t>
            </a:r>
          </a:p>
          <a:p>
            <a:r>
              <a:rPr lang="en-US" sz="1400" dirty="0"/>
              <a:t>Brand of School</a:t>
            </a:r>
          </a:p>
          <a:p>
            <a:r>
              <a:rPr lang="en-US" sz="1400" dirty="0"/>
              <a:t>Client network</a:t>
            </a:r>
          </a:p>
          <a:p>
            <a:r>
              <a:rPr lang="en-US" sz="1400" dirty="0"/>
              <a:t>Tribal employees</a:t>
            </a:r>
          </a:p>
          <a:p>
            <a:endParaRPr lang="cs-CZ" dirty="0"/>
          </a:p>
        </p:txBody>
      </p:sp>
      <p:sp>
        <p:nvSpPr>
          <p:cNvPr id="11" name="TextovéPole 10">
            <a:extLst>
              <a:ext uri="{FF2B5EF4-FFF2-40B4-BE49-F238E27FC236}">
                <a16:creationId xmlns:a16="http://schemas.microsoft.com/office/drawing/2014/main" id="{022B5FC3-E728-417F-814C-167008CCC72F}"/>
              </a:ext>
            </a:extLst>
          </p:cNvPr>
          <p:cNvSpPr txBox="1"/>
          <p:nvPr/>
        </p:nvSpPr>
        <p:spPr>
          <a:xfrm>
            <a:off x="3043280" y="1890022"/>
            <a:ext cx="1728132" cy="1369606"/>
          </a:xfrm>
          <a:prstGeom prst="rect">
            <a:avLst/>
          </a:prstGeom>
          <a:solidFill>
            <a:schemeClr val="accent5">
              <a:lumMod val="60000"/>
              <a:lumOff val="40000"/>
            </a:schemeClr>
          </a:solidFill>
        </p:spPr>
        <p:txBody>
          <a:bodyPr wrap="square" rtlCol="0">
            <a:spAutoFit/>
          </a:bodyPr>
          <a:lstStyle/>
          <a:p>
            <a:r>
              <a:rPr lang="cs-CZ" sz="1300" dirty="0"/>
              <a:t>Course development</a:t>
            </a:r>
          </a:p>
          <a:p>
            <a:r>
              <a:rPr lang="en-US" sz="1300" dirty="0"/>
              <a:t>Personal management </a:t>
            </a:r>
            <a:r>
              <a:rPr lang="cs-CZ" sz="1300" dirty="0"/>
              <a:t>(</a:t>
            </a:r>
            <a:r>
              <a:rPr lang="en-US" sz="1300" dirty="0"/>
              <a:t>Recruitment of quality lecturers</a:t>
            </a:r>
            <a:r>
              <a:rPr lang="cs-CZ" sz="1300" dirty="0"/>
              <a:t>)</a:t>
            </a:r>
            <a:endParaRPr lang="en-US" sz="1300" dirty="0"/>
          </a:p>
          <a:p>
            <a:r>
              <a:rPr lang="en-US" sz="1300" dirty="0"/>
              <a:t>Marketing</a:t>
            </a:r>
          </a:p>
          <a:p>
            <a:endParaRPr lang="cs-CZ" dirty="0"/>
          </a:p>
        </p:txBody>
      </p:sp>
      <p:sp>
        <p:nvSpPr>
          <p:cNvPr id="12" name="TextovéPole 11">
            <a:extLst>
              <a:ext uri="{FF2B5EF4-FFF2-40B4-BE49-F238E27FC236}">
                <a16:creationId xmlns:a16="http://schemas.microsoft.com/office/drawing/2014/main" id="{4D7E2331-D1A2-4C14-A3D8-367116228337}"/>
              </a:ext>
            </a:extLst>
          </p:cNvPr>
          <p:cNvSpPr txBox="1"/>
          <p:nvPr/>
        </p:nvSpPr>
        <p:spPr>
          <a:xfrm>
            <a:off x="1158205" y="5489620"/>
            <a:ext cx="3413795" cy="1015663"/>
          </a:xfrm>
          <a:prstGeom prst="rect">
            <a:avLst/>
          </a:prstGeom>
          <a:solidFill>
            <a:schemeClr val="accent2">
              <a:lumMod val="60000"/>
              <a:lumOff val="40000"/>
            </a:schemeClr>
          </a:solidFill>
        </p:spPr>
        <p:txBody>
          <a:bodyPr wrap="square" rtlCol="0">
            <a:spAutoFit/>
          </a:bodyPr>
          <a:lstStyle/>
          <a:p>
            <a:r>
              <a:rPr lang="en-GB" sz="1200" dirty="0"/>
              <a:t>Salaries for lectures (9 euro/hour)</a:t>
            </a:r>
            <a:endParaRPr lang="cs-CZ" sz="1200" dirty="0"/>
          </a:p>
          <a:p>
            <a:r>
              <a:rPr lang="en-GB" sz="1200" dirty="0"/>
              <a:t>Teaching materials</a:t>
            </a:r>
            <a:endParaRPr lang="cs-CZ" sz="1200" dirty="0"/>
          </a:p>
          <a:p>
            <a:r>
              <a:rPr lang="en-GB" sz="1200" dirty="0"/>
              <a:t>Training for teachers/lectures</a:t>
            </a:r>
            <a:endParaRPr lang="cs-CZ" sz="1200" dirty="0"/>
          </a:p>
          <a:p>
            <a:r>
              <a:rPr lang="en-GB" sz="1200" dirty="0"/>
              <a:t>Advertisement</a:t>
            </a:r>
            <a:endParaRPr lang="cs-CZ" sz="1200" dirty="0"/>
          </a:p>
          <a:p>
            <a:r>
              <a:rPr lang="en-GB" sz="1200" dirty="0"/>
              <a:t>Facilities/energy/rent</a:t>
            </a:r>
            <a:endParaRPr lang="cs-CZ" sz="1200" dirty="0"/>
          </a:p>
        </p:txBody>
      </p:sp>
      <p:sp>
        <p:nvSpPr>
          <p:cNvPr id="13" name="TextovéPole 12">
            <a:extLst>
              <a:ext uri="{FF2B5EF4-FFF2-40B4-BE49-F238E27FC236}">
                <a16:creationId xmlns:a16="http://schemas.microsoft.com/office/drawing/2014/main" id="{81B7EE14-66F3-4E95-85D9-22CFF13FA5B3}"/>
              </a:ext>
            </a:extLst>
          </p:cNvPr>
          <p:cNvSpPr txBox="1"/>
          <p:nvPr/>
        </p:nvSpPr>
        <p:spPr>
          <a:xfrm>
            <a:off x="6250322" y="5489620"/>
            <a:ext cx="4470807" cy="1200329"/>
          </a:xfrm>
          <a:prstGeom prst="rect">
            <a:avLst/>
          </a:prstGeom>
          <a:solidFill>
            <a:srgbClr val="FFC000"/>
          </a:solidFill>
        </p:spPr>
        <p:txBody>
          <a:bodyPr wrap="square" rtlCol="0">
            <a:spAutoFit/>
          </a:bodyPr>
          <a:lstStyle/>
          <a:p>
            <a:r>
              <a:rPr lang="en-GB" dirty="0"/>
              <a:t>Course fee (18 euro/hour)</a:t>
            </a:r>
            <a:endParaRPr lang="cs-CZ" dirty="0"/>
          </a:p>
          <a:p>
            <a:r>
              <a:rPr lang="en-GB" dirty="0"/>
              <a:t> </a:t>
            </a:r>
            <a:endParaRPr lang="cs-CZ" dirty="0"/>
          </a:p>
          <a:p>
            <a:r>
              <a:rPr lang="en-GB" dirty="0"/>
              <a:t>Other revenues (proofreading, translations, mobility, individual lessons, etc.)</a:t>
            </a:r>
            <a:endParaRPr lang="cs-CZ" dirty="0"/>
          </a:p>
        </p:txBody>
      </p:sp>
    </p:spTree>
    <p:extLst>
      <p:ext uri="{BB962C8B-B14F-4D97-AF65-F5344CB8AC3E}">
        <p14:creationId xmlns:p14="http://schemas.microsoft.com/office/powerpoint/2010/main" val="37747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style.rotation</p:attrName>
                                        </p:attrNameLst>
                                      </p:cBhvr>
                                      <p:tavLst>
                                        <p:tav tm="0">
                                          <p:val>
                                            <p:fltVal val="90"/>
                                          </p:val>
                                        </p:tav>
                                        <p:tav tm="100000">
                                          <p:val>
                                            <p:fltVal val="0"/>
                                          </p:val>
                                        </p:tav>
                                      </p:tavLst>
                                    </p:anim>
                                    <p:animEffect transition="in" filter="fade">
                                      <p:cBhvr>
                                        <p:cTn id="55" dur="1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1000" fill="hold"/>
                                        <p:tgtEl>
                                          <p:spTgt spid="11"/>
                                        </p:tgtEl>
                                        <p:attrNameLst>
                                          <p:attrName>ppt_w</p:attrName>
                                        </p:attrNameLst>
                                      </p:cBhvr>
                                      <p:tavLst>
                                        <p:tav tm="0">
                                          <p:val>
                                            <p:fltVal val="0"/>
                                          </p:val>
                                        </p:tav>
                                        <p:tav tm="100000">
                                          <p:val>
                                            <p:strVal val="#ppt_w"/>
                                          </p:val>
                                        </p:tav>
                                      </p:tavLst>
                                    </p:anim>
                                    <p:anim calcmode="lin" valueType="num">
                                      <p:cBhvr>
                                        <p:cTn id="61" dur="1000" fill="hold"/>
                                        <p:tgtEl>
                                          <p:spTgt spid="11"/>
                                        </p:tgtEl>
                                        <p:attrNameLst>
                                          <p:attrName>ppt_h</p:attrName>
                                        </p:attrNameLst>
                                      </p:cBhvr>
                                      <p:tavLst>
                                        <p:tav tm="0">
                                          <p:val>
                                            <p:fltVal val="0"/>
                                          </p:val>
                                        </p:tav>
                                        <p:tav tm="100000">
                                          <p:val>
                                            <p:strVal val="#ppt_h"/>
                                          </p:val>
                                        </p:tav>
                                      </p:tavLst>
                                    </p:anim>
                                    <p:anim calcmode="lin" valueType="num">
                                      <p:cBhvr>
                                        <p:cTn id="62" dur="1000" fill="hold"/>
                                        <p:tgtEl>
                                          <p:spTgt spid="11"/>
                                        </p:tgtEl>
                                        <p:attrNameLst>
                                          <p:attrName>style.rotation</p:attrName>
                                        </p:attrNameLst>
                                      </p:cBhvr>
                                      <p:tavLst>
                                        <p:tav tm="0">
                                          <p:val>
                                            <p:fltVal val="90"/>
                                          </p:val>
                                        </p:tav>
                                        <p:tav tm="100000">
                                          <p:val>
                                            <p:fltVal val="0"/>
                                          </p:val>
                                        </p:tav>
                                      </p:tavLst>
                                    </p:anim>
                                    <p:animEffect transition="in" filter="fade">
                                      <p:cBhvr>
                                        <p:cTn id="63" dur="1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0" fill="hold"/>
                                        <p:tgtEl>
                                          <p:spTgt spid="12"/>
                                        </p:tgtEl>
                                        <p:attrNameLst>
                                          <p:attrName>ppt_w</p:attrName>
                                        </p:attrNameLst>
                                      </p:cBhvr>
                                      <p:tavLst>
                                        <p:tav tm="0">
                                          <p:val>
                                            <p:fltVal val="0"/>
                                          </p:val>
                                        </p:tav>
                                        <p:tav tm="100000">
                                          <p:val>
                                            <p:strVal val="#ppt_w"/>
                                          </p:val>
                                        </p:tav>
                                      </p:tavLst>
                                    </p:anim>
                                    <p:anim calcmode="lin" valueType="num">
                                      <p:cBhvr>
                                        <p:cTn id="69" dur="1000" fill="hold"/>
                                        <p:tgtEl>
                                          <p:spTgt spid="12"/>
                                        </p:tgtEl>
                                        <p:attrNameLst>
                                          <p:attrName>ppt_h</p:attrName>
                                        </p:attrNameLst>
                                      </p:cBhvr>
                                      <p:tavLst>
                                        <p:tav tm="0">
                                          <p:val>
                                            <p:fltVal val="0"/>
                                          </p:val>
                                        </p:tav>
                                        <p:tav tm="100000">
                                          <p:val>
                                            <p:strVal val="#ppt_h"/>
                                          </p:val>
                                        </p:tav>
                                      </p:tavLst>
                                    </p:anim>
                                    <p:anim calcmode="lin" valueType="num">
                                      <p:cBhvr>
                                        <p:cTn id="70" dur="1000" fill="hold"/>
                                        <p:tgtEl>
                                          <p:spTgt spid="12"/>
                                        </p:tgtEl>
                                        <p:attrNameLst>
                                          <p:attrName>style.rotation</p:attrName>
                                        </p:attrNameLst>
                                      </p:cBhvr>
                                      <p:tavLst>
                                        <p:tav tm="0">
                                          <p:val>
                                            <p:fltVal val="90"/>
                                          </p:val>
                                        </p:tav>
                                        <p:tav tm="100000">
                                          <p:val>
                                            <p:fltVal val="0"/>
                                          </p:val>
                                        </p:tav>
                                      </p:tavLst>
                                    </p:anim>
                                    <p:animEffect transition="in" filter="fade">
                                      <p:cBhvr>
                                        <p:cTn id="71" dur="10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1000" fill="hold"/>
                                        <p:tgtEl>
                                          <p:spTgt spid="13"/>
                                        </p:tgtEl>
                                        <p:attrNameLst>
                                          <p:attrName>ppt_w</p:attrName>
                                        </p:attrNameLst>
                                      </p:cBhvr>
                                      <p:tavLst>
                                        <p:tav tm="0">
                                          <p:val>
                                            <p:fltVal val="0"/>
                                          </p:val>
                                        </p:tav>
                                        <p:tav tm="100000">
                                          <p:val>
                                            <p:strVal val="#ppt_w"/>
                                          </p:val>
                                        </p:tav>
                                      </p:tavLst>
                                    </p:anim>
                                    <p:anim calcmode="lin" valueType="num">
                                      <p:cBhvr>
                                        <p:cTn id="77" dur="1000" fill="hold"/>
                                        <p:tgtEl>
                                          <p:spTgt spid="13"/>
                                        </p:tgtEl>
                                        <p:attrNameLst>
                                          <p:attrName>ppt_h</p:attrName>
                                        </p:attrNameLst>
                                      </p:cBhvr>
                                      <p:tavLst>
                                        <p:tav tm="0">
                                          <p:val>
                                            <p:fltVal val="0"/>
                                          </p:val>
                                        </p:tav>
                                        <p:tav tm="100000">
                                          <p:val>
                                            <p:strVal val="#ppt_h"/>
                                          </p:val>
                                        </p:tav>
                                      </p:tavLst>
                                    </p:anim>
                                    <p:anim calcmode="lin" valueType="num">
                                      <p:cBhvr>
                                        <p:cTn id="78" dur="1000" fill="hold"/>
                                        <p:tgtEl>
                                          <p:spTgt spid="13"/>
                                        </p:tgtEl>
                                        <p:attrNameLst>
                                          <p:attrName>style.rotation</p:attrName>
                                        </p:attrNameLst>
                                      </p:cBhvr>
                                      <p:tavLst>
                                        <p:tav tm="0">
                                          <p:val>
                                            <p:fltVal val="90"/>
                                          </p:val>
                                        </p:tav>
                                        <p:tav tm="100000">
                                          <p:val>
                                            <p:fltVal val="0"/>
                                          </p:val>
                                        </p:tav>
                                      </p:tavLst>
                                    </p:anim>
                                    <p:animEffect transition="in" filter="fade">
                                      <p:cBhvr>
                                        <p:cTn id="7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Nadpis 1">
            <a:extLst>
              <a:ext uri="{FF2B5EF4-FFF2-40B4-BE49-F238E27FC236}">
                <a16:creationId xmlns:a16="http://schemas.microsoft.com/office/drawing/2014/main" id="{5567F3B4-B6B2-4AD3-AE27-FE327287E270}"/>
              </a:ext>
            </a:extLst>
          </p:cNvPr>
          <p:cNvSpPr txBox="1">
            <a:spLocks/>
          </p:cNvSpPr>
          <p:nvPr/>
        </p:nvSpPr>
        <p:spPr>
          <a:xfrm>
            <a:off x="733740" y="1235375"/>
            <a:ext cx="3616913" cy="2795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1" kern="1200" dirty="0">
                <a:solidFill>
                  <a:schemeClr val="accent1"/>
                </a:solidFill>
                <a:latin typeface="+mj-lt"/>
                <a:ea typeface="+mj-ea"/>
                <a:cs typeface="+mj-cs"/>
              </a:rPr>
              <a:t>IV. </a:t>
            </a:r>
            <a:r>
              <a:rPr lang="en-GB" b="1" kern="1200" dirty="0">
                <a:solidFill>
                  <a:schemeClr val="accent1"/>
                </a:solidFill>
                <a:latin typeface="+mj-lt"/>
                <a:ea typeface="+mj-ea"/>
                <a:cs typeface="+mj-cs"/>
              </a:rPr>
              <a:t>Business model innovation</a:t>
            </a:r>
          </a:p>
        </p:txBody>
      </p:sp>
      <p:pic>
        <p:nvPicPr>
          <p:cNvPr id="6" name="Obrázek 5" descr="Obsah obrázku rostlina&#10;&#10;Popis byl vytvořen automaticky">
            <a:extLst>
              <a:ext uri="{FF2B5EF4-FFF2-40B4-BE49-F238E27FC236}">
                <a16:creationId xmlns:a16="http://schemas.microsoft.com/office/drawing/2014/main" id="{266BA557-1C5B-45D1-BCE7-AF8D636A8BB7}"/>
              </a:ext>
            </a:extLst>
          </p:cNvPr>
          <p:cNvPicPr>
            <a:picLocks noChangeAspect="1"/>
          </p:cNvPicPr>
          <p:nvPr/>
        </p:nvPicPr>
        <p:blipFill>
          <a:blip r:embed="rId2"/>
          <a:stretch>
            <a:fillRect/>
          </a:stretch>
        </p:blipFill>
        <p:spPr>
          <a:xfrm>
            <a:off x="6022198" y="578738"/>
            <a:ext cx="5455755" cy="5670549"/>
          </a:xfrm>
          <a:prstGeom prst="rect">
            <a:avLst/>
          </a:prstGeom>
        </p:spPr>
      </p:pic>
    </p:spTree>
    <p:extLst>
      <p:ext uri="{BB962C8B-B14F-4D97-AF65-F5344CB8AC3E}">
        <p14:creationId xmlns:p14="http://schemas.microsoft.com/office/powerpoint/2010/main" val="1725312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3C57B7-CE84-4BAA-A074-85CD12E3416C}"/>
              </a:ext>
            </a:extLst>
          </p:cNvPr>
          <p:cNvSpPr>
            <a:spLocks noGrp="1"/>
          </p:cNvSpPr>
          <p:nvPr>
            <p:ph type="title"/>
          </p:nvPr>
        </p:nvSpPr>
        <p:spPr/>
        <p:txBody>
          <a:bodyPr/>
          <a:lstStyle/>
          <a:p>
            <a:pPr algn="ctr"/>
            <a:r>
              <a:rPr lang="en-GB" b="1" dirty="0">
                <a:solidFill>
                  <a:schemeClr val="accent1"/>
                </a:solidFill>
              </a:rPr>
              <a:t>Opportunities and trends</a:t>
            </a:r>
          </a:p>
        </p:txBody>
      </p:sp>
      <p:sp>
        <p:nvSpPr>
          <p:cNvPr id="3" name="Zástupný obsah 2">
            <a:extLst>
              <a:ext uri="{FF2B5EF4-FFF2-40B4-BE49-F238E27FC236}">
                <a16:creationId xmlns:a16="http://schemas.microsoft.com/office/drawing/2014/main" id="{CA5AD230-4216-4729-A2A7-0B5E13F53D7A}"/>
              </a:ext>
            </a:extLst>
          </p:cNvPr>
          <p:cNvSpPr>
            <a:spLocks noGrp="1"/>
          </p:cNvSpPr>
          <p:nvPr>
            <p:ph idx="1"/>
          </p:nvPr>
        </p:nvSpPr>
        <p:spPr>
          <a:xfrm>
            <a:off x="838200" y="1825625"/>
            <a:ext cx="4996992" cy="4537468"/>
          </a:xfrm>
          <a:solidFill>
            <a:schemeClr val="bg1">
              <a:lumMod val="95000"/>
            </a:schemeClr>
          </a:solidFill>
        </p:spPr>
        <p:txBody>
          <a:bodyPr>
            <a:normAutofit lnSpcReduction="10000"/>
          </a:bodyPr>
          <a:lstStyle/>
          <a:p>
            <a:pPr marL="0" indent="0">
              <a:buNone/>
            </a:pPr>
            <a:r>
              <a:rPr lang="en-GB" sz="2000" b="1" dirty="0"/>
              <a:t>Change market perception: </a:t>
            </a:r>
            <a:r>
              <a:rPr lang="en-GB" sz="2000" dirty="0"/>
              <a:t>the transition from children to adults and corporate customers and from a unified market to a </a:t>
            </a:r>
            <a:r>
              <a:rPr lang="en-GB" sz="2000" dirty="0">
                <a:solidFill>
                  <a:schemeClr val="accent6"/>
                </a:solidFill>
              </a:rPr>
              <a:t>customized market </a:t>
            </a:r>
          </a:p>
          <a:p>
            <a:pPr marL="0" indent="0">
              <a:buNone/>
            </a:pPr>
            <a:r>
              <a:rPr lang="en-GB" sz="2000" b="1" dirty="0"/>
              <a:t>Changing teaching methods: </a:t>
            </a:r>
            <a:r>
              <a:rPr lang="en-GB" sz="2000" dirty="0"/>
              <a:t>A trend related to the direct teaching method and </a:t>
            </a:r>
            <a:r>
              <a:rPr lang="en-GB" sz="2000" dirty="0">
                <a:solidFill>
                  <a:schemeClr val="accent2"/>
                </a:solidFill>
              </a:rPr>
              <a:t>learning through play. </a:t>
            </a:r>
          </a:p>
          <a:p>
            <a:pPr marL="0" indent="0">
              <a:buNone/>
            </a:pPr>
            <a:r>
              <a:rPr lang="en-GB" sz="2000" b="1" dirty="0"/>
              <a:t>Change the content focus of lessons</a:t>
            </a:r>
            <a:r>
              <a:rPr lang="en-GB" sz="2000" dirty="0"/>
              <a:t>: Transition from the development of language skills to the </a:t>
            </a:r>
            <a:r>
              <a:rPr lang="en-GB" sz="2000" dirty="0">
                <a:solidFill>
                  <a:schemeClr val="accent1"/>
                </a:solidFill>
              </a:rPr>
              <a:t>development of a person</a:t>
            </a:r>
            <a:r>
              <a:rPr lang="en-GB" sz="2000" dirty="0"/>
              <a:t>. </a:t>
            </a:r>
          </a:p>
          <a:p>
            <a:pPr marL="0" indent="0">
              <a:buNone/>
            </a:pPr>
            <a:r>
              <a:rPr lang="en-GB" sz="2000" b="1" dirty="0"/>
              <a:t>Change the </a:t>
            </a:r>
            <a:r>
              <a:rPr lang="en-GB" sz="2000" b="1" dirty="0" err="1"/>
              <a:t>spatio</a:t>
            </a:r>
            <a:r>
              <a:rPr lang="en-GB" sz="2000" b="1" dirty="0"/>
              <a:t>-temporal perspective of teaching: </a:t>
            </a:r>
            <a:r>
              <a:rPr lang="en-GB" sz="2000" dirty="0"/>
              <a:t>Transition from a formal school environment to an </a:t>
            </a:r>
            <a:r>
              <a:rPr lang="en-GB" sz="2000" dirty="0">
                <a:solidFill>
                  <a:schemeClr val="accent4">
                    <a:lumMod val="75000"/>
                  </a:schemeClr>
                </a:solidFill>
              </a:rPr>
              <a:t>informal environment</a:t>
            </a:r>
            <a:r>
              <a:rPr lang="en-GB" sz="2000" dirty="0"/>
              <a:t>. </a:t>
            </a:r>
          </a:p>
          <a:p>
            <a:pPr marL="0" indent="0">
              <a:buNone/>
            </a:pPr>
            <a:r>
              <a:rPr lang="en-GB" sz="2000" b="1" dirty="0"/>
              <a:t>Changing the core business of the language school:</a:t>
            </a:r>
            <a:r>
              <a:rPr lang="en-GB" sz="2000" dirty="0"/>
              <a:t> A shift away from language education providers to </a:t>
            </a:r>
            <a:r>
              <a:rPr lang="en-GB" sz="2000" dirty="0">
                <a:solidFill>
                  <a:srgbClr val="7030A0"/>
                </a:solidFill>
              </a:rPr>
              <a:t>educational platform creators</a:t>
            </a:r>
            <a:r>
              <a:rPr lang="en-GB" sz="2000" dirty="0"/>
              <a:t>. </a:t>
            </a:r>
          </a:p>
          <a:p>
            <a:pPr marL="0" indent="0">
              <a:buNone/>
            </a:pPr>
            <a:endParaRPr lang="en-GB" sz="2000" dirty="0"/>
          </a:p>
          <a:p>
            <a:pPr marL="0" indent="0">
              <a:buNone/>
            </a:pPr>
            <a:endParaRPr lang="en-GB" sz="2000" dirty="0"/>
          </a:p>
          <a:p>
            <a:pPr marL="0" indent="0">
              <a:buNone/>
            </a:pPr>
            <a:endParaRPr lang="cs-CZ" sz="1600" b="1" dirty="0"/>
          </a:p>
        </p:txBody>
      </p:sp>
      <p:graphicFrame>
        <p:nvGraphicFramePr>
          <p:cNvPr id="5" name="Tabulka 4">
            <a:extLst>
              <a:ext uri="{FF2B5EF4-FFF2-40B4-BE49-F238E27FC236}">
                <a16:creationId xmlns:a16="http://schemas.microsoft.com/office/drawing/2014/main" id="{A218E0B3-C66F-4BEE-AA81-F85F547E01AC}"/>
              </a:ext>
            </a:extLst>
          </p:cNvPr>
          <p:cNvGraphicFramePr>
            <a:graphicFrameLocks noGrp="1"/>
          </p:cNvGraphicFramePr>
          <p:nvPr>
            <p:extLst>
              <p:ext uri="{D42A27DB-BD31-4B8C-83A1-F6EECF244321}">
                <p14:modId xmlns:p14="http://schemas.microsoft.com/office/powerpoint/2010/main" val="3311596876"/>
              </p:ext>
            </p:extLst>
          </p:nvPr>
        </p:nvGraphicFramePr>
        <p:xfrm>
          <a:off x="6746133" y="2369033"/>
          <a:ext cx="4607667" cy="3300808"/>
        </p:xfrm>
        <a:graphic>
          <a:graphicData uri="http://schemas.openxmlformats.org/drawingml/2006/table">
            <a:tbl>
              <a:tblPr firstRow="1" firstCol="1" bandRow="1">
                <a:tableStyleId>{69012ECD-51FC-41F1-AA8D-1B2483CD663E}</a:tableStyleId>
              </a:tblPr>
              <a:tblGrid>
                <a:gridCol w="1686948">
                  <a:extLst>
                    <a:ext uri="{9D8B030D-6E8A-4147-A177-3AD203B41FA5}">
                      <a16:colId xmlns:a16="http://schemas.microsoft.com/office/drawing/2014/main" val="3768906319"/>
                    </a:ext>
                  </a:extLst>
                </a:gridCol>
                <a:gridCol w="1622683">
                  <a:extLst>
                    <a:ext uri="{9D8B030D-6E8A-4147-A177-3AD203B41FA5}">
                      <a16:colId xmlns:a16="http://schemas.microsoft.com/office/drawing/2014/main" val="1418106051"/>
                    </a:ext>
                  </a:extLst>
                </a:gridCol>
                <a:gridCol w="1298036">
                  <a:extLst>
                    <a:ext uri="{9D8B030D-6E8A-4147-A177-3AD203B41FA5}">
                      <a16:colId xmlns:a16="http://schemas.microsoft.com/office/drawing/2014/main" val="3071356092"/>
                    </a:ext>
                  </a:extLst>
                </a:gridCol>
              </a:tblGrid>
              <a:tr h="825202">
                <a:tc>
                  <a:txBody>
                    <a:bodyPr/>
                    <a:lstStyle/>
                    <a:p>
                      <a:pPr algn="ctr">
                        <a:lnSpc>
                          <a:spcPct val="150000"/>
                        </a:lnSpc>
                        <a:spcAft>
                          <a:spcPts val="600"/>
                        </a:spcAft>
                      </a:pPr>
                      <a:r>
                        <a:rPr lang="en-US" sz="1600" u="sng" dirty="0">
                          <a:effectLst/>
                        </a:rPr>
                        <a:t>Offer of language schools</a:t>
                      </a:r>
                      <a:endParaRPr lang="cs-CZ"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600"/>
                        </a:spcAft>
                      </a:pPr>
                      <a:r>
                        <a:rPr lang="en-US" sz="1600" u="sng">
                          <a:effectLst/>
                        </a:rPr>
                        <a:t>Strategy</a:t>
                      </a:r>
                      <a:endParaRPr lang="cs-CZ"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600"/>
                        </a:spcAft>
                      </a:pPr>
                      <a:r>
                        <a:rPr lang="en-US" sz="1600" u="sng">
                          <a:effectLst/>
                        </a:rPr>
                        <a:t>Customer segments</a:t>
                      </a:r>
                      <a:endParaRPr lang="cs-CZ"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2147592"/>
                  </a:ext>
                </a:extLst>
              </a:tr>
              <a:tr h="825202">
                <a:tc>
                  <a:txBody>
                    <a:bodyPr/>
                    <a:lstStyle/>
                    <a:p>
                      <a:pPr algn="ctr">
                        <a:lnSpc>
                          <a:spcPct val="150000"/>
                        </a:lnSpc>
                        <a:spcAft>
                          <a:spcPts val="600"/>
                        </a:spcAft>
                      </a:pPr>
                      <a:r>
                        <a:rPr lang="en-US" sz="1600" u="none" dirty="0">
                          <a:effectLst/>
                        </a:rPr>
                        <a:t>Courses for the public </a:t>
                      </a:r>
                      <a:endParaRPr lang="cs-CZ" sz="1600" u="none"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600"/>
                        </a:spcAft>
                      </a:pPr>
                      <a:r>
                        <a:rPr lang="en-US" sz="1600" u="none" dirty="0">
                          <a:effectLst/>
                        </a:rPr>
                        <a:t>Standardization</a:t>
                      </a:r>
                      <a:endParaRPr lang="cs-CZ" sz="1600" u="none"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600"/>
                        </a:spcAft>
                      </a:pPr>
                      <a:r>
                        <a:rPr lang="en-US" sz="1600" u="none">
                          <a:effectLst/>
                        </a:rPr>
                        <a:t>Adults</a:t>
                      </a:r>
                      <a:endParaRPr lang="cs-CZ" sz="1600" u="none">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2555112"/>
                  </a:ext>
                </a:extLst>
              </a:tr>
              <a:tr h="825202">
                <a:tc>
                  <a:txBody>
                    <a:bodyPr/>
                    <a:lstStyle/>
                    <a:p>
                      <a:pPr algn="ctr">
                        <a:lnSpc>
                          <a:spcPct val="150000"/>
                        </a:lnSpc>
                        <a:spcAft>
                          <a:spcPts val="600"/>
                        </a:spcAft>
                      </a:pPr>
                      <a:r>
                        <a:rPr lang="en-US" sz="1600" u="none">
                          <a:effectLst/>
                        </a:rPr>
                        <a:t>Courses for students </a:t>
                      </a:r>
                      <a:endParaRPr lang="cs-CZ" sz="1600" u="none">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600"/>
                        </a:spcAft>
                      </a:pPr>
                      <a:r>
                        <a:rPr lang="en-US" sz="1600" u="none" dirty="0">
                          <a:effectLst/>
                        </a:rPr>
                        <a:t>Standardization</a:t>
                      </a:r>
                      <a:endParaRPr lang="cs-CZ" sz="1600" u="none"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600"/>
                        </a:spcAft>
                      </a:pPr>
                      <a:r>
                        <a:rPr lang="en-US" sz="1600" u="none" dirty="0">
                          <a:effectLst/>
                        </a:rPr>
                        <a:t>Students</a:t>
                      </a:r>
                      <a:endParaRPr lang="cs-CZ" sz="1600" u="none"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11198903"/>
                  </a:ext>
                </a:extLst>
              </a:tr>
              <a:tr h="825202">
                <a:tc>
                  <a:txBody>
                    <a:bodyPr/>
                    <a:lstStyle/>
                    <a:p>
                      <a:pPr algn="ctr">
                        <a:lnSpc>
                          <a:spcPct val="150000"/>
                        </a:lnSpc>
                        <a:spcBef>
                          <a:spcPts val="1200"/>
                        </a:spcBef>
                        <a:spcAft>
                          <a:spcPts val="600"/>
                        </a:spcAft>
                      </a:pPr>
                      <a:r>
                        <a:rPr lang="en-US" sz="1600" u="none">
                          <a:effectLst/>
                        </a:rPr>
                        <a:t>Corporate courses </a:t>
                      </a:r>
                      <a:endParaRPr lang="cs-CZ" sz="1600" u="none">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1200"/>
                        </a:spcBef>
                        <a:spcAft>
                          <a:spcPts val="600"/>
                        </a:spcAft>
                      </a:pPr>
                      <a:r>
                        <a:rPr lang="en-US" sz="1600" u="none">
                          <a:effectLst/>
                        </a:rPr>
                        <a:t>Customized / specialization</a:t>
                      </a:r>
                      <a:endParaRPr lang="cs-CZ" sz="1600" u="none">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1200"/>
                        </a:spcBef>
                        <a:spcAft>
                          <a:spcPts val="600"/>
                        </a:spcAft>
                      </a:pPr>
                      <a:r>
                        <a:rPr lang="cs-CZ" sz="1600" u="none" dirty="0" err="1">
                          <a:effectLst/>
                        </a:rPr>
                        <a:t>Companie</a:t>
                      </a:r>
                      <a:r>
                        <a:rPr lang="en-US" sz="1600" u="none" dirty="0">
                          <a:effectLst/>
                        </a:rPr>
                        <a:t>s</a:t>
                      </a:r>
                      <a:endParaRPr lang="cs-CZ" sz="1600" u="none"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8275877"/>
                  </a:ext>
                </a:extLst>
              </a:tr>
            </a:tbl>
          </a:graphicData>
        </a:graphic>
      </p:graphicFrame>
      <p:sp>
        <p:nvSpPr>
          <p:cNvPr id="7" name="TextovéPole 6">
            <a:extLst>
              <a:ext uri="{FF2B5EF4-FFF2-40B4-BE49-F238E27FC236}">
                <a16:creationId xmlns:a16="http://schemas.microsoft.com/office/drawing/2014/main" id="{C9F89BDE-D00A-4E5F-A20E-CCE8A1E488BC}"/>
              </a:ext>
            </a:extLst>
          </p:cNvPr>
          <p:cNvSpPr txBox="1"/>
          <p:nvPr/>
        </p:nvSpPr>
        <p:spPr>
          <a:xfrm>
            <a:off x="6815814" y="1813739"/>
            <a:ext cx="4468304" cy="369332"/>
          </a:xfrm>
          <a:prstGeom prst="rect">
            <a:avLst/>
          </a:prstGeom>
          <a:noFill/>
        </p:spPr>
        <p:txBody>
          <a:bodyPr wrap="square" rtlCol="0">
            <a:spAutoFit/>
          </a:bodyPr>
          <a:lstStyle/>
          <a:p>
            <a:r>
              <a:rPr lang="en-US" b="1" u="sng" dirty="0"/>
              <a:t>Limits of the current </a:t>
            </a:r>
            <a:r>
              <a:rPr lang="cs-CZ" b="1" u="sng" dirty="0"/>
              <a:t>BM</a:t>
            </a:r>
            <a:r>
              <a:rPr lang="en-US" b="1" u="sng" dirty="0"/>
              <a:t> of language schools</a:t>
            </a:r>
            <a:endParaRPr lang="cs-CZ" b="1" u="sng" dirty="0"/>
          </a:p>
        </p:txBody>
      </p:sp>
    </p:spTree>
    <p:extLst>
      <p:ext uri="{BB962C8B-B14F-4D97-AF65-F5344CB8AC3E}">
        <p14:creationId xmlns:p14="http://schemas.microsoft.com/office/powerpoint/2010/main" val="3694906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011A72-0C16-4010-A081-B0A6D2844F0B}"/>
              </a:ext>
            </a:extLst>
          </p:cNvPr>
          <p:cNvSpPr>
            <a:spLocks noGrp="1"/>
          </p:cNvSpPr>
          <p:nvPr>
            <p:ph type="title"/>
          </p:nvPr>
        </p:nvSpPr>
        <p:spPr/>
        <p:txBody>
          <a:bodyPr/>
          <a:lstStyle/>
          <a:p>
            <a:pPr algn="ctr"/>
            <a:r>
              <a:rPr lang="en-US" b="1" dirty="0">
                <a:solidFill>
                  <a:schemeClr val="accent1"/>
                </a:solidFill>
              </a:rPr>
              <a:t>Changes in </a:t>
            </a:r>
            <a:r>
              <a:rPr lang="cs-CZ" b="1" dirty="0">
                <a:solidFill>
                  <a:schemeClr val="accent1"/>
                </a:solidFill>
              </a:rPr>
              <a:t>the BM </a:t>
            </a:r>
            <a:r>
              <a:rPr lang="en-US" b="1" dirty="0">
                <a:solidFill>
                  <a:schemeClr val="accent1"/>
                </a:solidFill>
              </a:rPr>
              <a:t>of language schools</a:t>
            </a:r>
            <a:endParaRPr lang="cs-CZ" b="1" dirty="0">
              <a:solidFill>
                <a:schemeClr val="accent1"/>
              </a:solidFill>
            </a:endParaRPr>
          </a:p>
        </p:txBody>
      </p:sp>
      <p:graphicFrame>
        <p:nvGraphicFramePr>
          <p:cNvPr id="5" name="Tabulka 4">
            <a:extLst>
              <a:ext uri="{FF2B5EF4-FFF2-40B4-BE49-F238E27FC236}">
                <a16:creationId xmlns:a16="http://schemas.microsoft.com/office/drawing/2014/main" id="{54CEE0A6-4663-4BB3-9239-AA9F25D1EC1F}"/>
              </a:ext>
            </a:extLst>
          </p:cNvPr>
          <p:cNvGraphicFramePr>
            <a:graphicFrameLocks noGrp="1"/>
          </p:cNvGraphicFramePr>
          <p:nvPr>
            <p:extLst>
              <p:ext uri="{D42A27DB-BD31-4B8C-83A1-F6EECF244321}">
                <p14:modId xmlns:p14="http://schemas.microsoft.com/office/powerpoint/2010/main" val="2651088208"/>
              </p:ext>
            </p:extLst>
          </p:nvPr>
        </p:nvGraphicFramePr>
        <p:xfrm>
          <a:off x="1760673" y="1549286"/>
          <a:ext cx="8670653" cy="5040050"/>
        </p:xfrm>
        <a:graphic>
          <a:graphicData uri="http://schemas.openxmlformats.org/drawingml/2006/table">
            <a:tbl>
              <a:tblPr firstRow="1" firstCol="1" bandRow="1">
                <a:tableStyleId>{69012ECD-51FC-41F1-AA8D-1B2483CD663E}</a:tableStyleId>
              </a:tblPr>
              <a:tblGrid>
                <a:gridCol w="2049906">
                  <a:extLst>
                    <a:ext uri="{9D8B030D-6E8A-4147-A177-3AD203B41FA5}">
                      <a16:colId xmlns:a16="http://schemas.microsoft.com/office/drawing/2014/main" val="2941433415"/>
                    </a:ext>
                  </a:extLst>
                </a:gridCol>
                <a:gridCol w="2947105">
                  <a:extLst>
                    <a:ext uri="{9D8B030D-6E8A-4147-A177-3AD203B41FA5}">
                      <a16:colId xmlns:a16="http://schemas.microsoft.com/office/drawing/2014/main" val="2969995141"/>
                    </a:ext>
                  </a:extLst>
                </a:gridCol>
                <a:gridCol w="3673642">
                  <a:extLst>
                    <a:ext uri="{9D8B030D-6E8A-4147-A177-3AD203B41FA5}">
                      <a16:colId xmlns:a16="http://schemas.microsoft.com/office/drawing/2014/main" val="3924164533"/>
                    </a:ext>
                  </a:extLst>
                </a:gridCol>
              </a:tblGrid>
              <a:tr h="598314">
                <a:tc>
                  <a:txBody>
                    <a:bodyPr/>
                    <a:lstStyle/>
                    <a:p>
                      <a:pPr algn="ctr">
                        <a:lnSpc>
                          <a:spcPct val="115000"/>
                        </a:lnSpc>
                        <a:spcAft>
                          <a:spcPts val="600"/>
                        </a:spcAft>
                      </a:pPr>
                      <a:r>
                        <a:rPr lang="en-GB" sz="1600" u="sng" noProof="0" dirty="0">
                          <a:effectLst/>
                        </a:rPr>
                        <a:t>Category </a:t>
                      </a:r>
                      <a:endParaRPr lang="en-GB" sz="16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600" u="sng" noProof="0">
                          <a:effectLst/>
                        </a:rPr>
                        <a:t>Current business model </a:t>
                      </a:r>
                      <a:br>
                        <a:rPr lang="en-GB" sz="1600" u="sng" noProof="0">
                          <a:effectLst/>
                        </a:rPr>
                      </a:br>
                      <a:r>
                        <a:rPr lang="en-GB" sz="1600" u="sng" noProof="0">
                          <a:effectLst/>
                        </a:rPr>
                        <a:t>of language schools</a:t>
                      </a:r>
                      <a:endParaRPr lang="en-GB" sz="1600" noProof="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600" u="sng" noProof="0">
                          <a:effectLst/>
                        </a:rPr>
                        <a:t>Innovative business model </a:t>
                      </a:r>
                      <a:br>
                        <a:rPr lang="en-GB" sz="1600" u="sng" noProof="0">
                          <a:effectLst/>
                        </a:rPr>
                      </a:br>
                      <a:r>
                        <a:rPr lang="en-GB" sz="1600" u="sng" noProof="0">
                          <a:effectLst/>
                        </a:rPr>
                        <a:t>of language schools</a:t>
                      </a:r>
                      <a:endParaRPr lang="en-GB" sz="1600" noProof="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19889648"/>
                  </a:ext>
                </a:extLst>
              </a:tr>
              <a:tr h="1777030">
                <a:tc>
                  <a:txBody>
                    <a:bodyPr/>
                    <a:lstStyle/>
                    <a:p>
                      <a:pPr algn="ctr">
                        <a:lnSpc>
                          <a:spcPct val="115000"/>
                        </a:lnSpc>
                        <a:spcAft>
                          <a:spcPts val="600"/>
                        </a:spcAft>
                      </a:pPr>
                      <a:r>
                        <a:rPr lang="en-GB" sz="1600" i="1" u="none" noProof="0">
                          <a:effectLst/>
                        </a:rPr>
                        <a:t>Customers</a:t>
                      </a:r>
                      <a:endParaRPr lang="en-GB" sz="1600" i="1" u="none" noProof="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600" u="none" noProof="0">
                          <a:effectLst/>
                        </a:rPr>
                        <a:t>Public</a:t>
                      </a:r>
                    </a:p>
                    <a:p>
                      <a:pPr algn="ctr">
                        <a:lnSpc>
                          <a:spcPct val="115000"/>
                        </a:lnSpc>
                        <a:spcAft>
                          <a:spcPts val="600"/>
                        </a:spcAft>
                      </a:pPr>
                      <a:r>
                        <a:rPr lang="en-GB" sz="1600" u="none" noProof="0">
                          <a:effectLst/>
                        </a:rPr>
                        <a:t>Children and youth</a:t>
                      </a:r>
                    </a:p>
                    <a:p>
                      <a:pPr algn="ctr">
                        <a:lnSpc>
                          <a:spcPct val="115000"/>
                        </a:lnSpc>
                        <a:spcAft>
                          <a:spcPts val="600"/>
                        </a:spcAft>
                      </a:pPr>
                      <a:r>
                        <a:rPr lang="en-GB" sz="1600" u="none" noProof="0">
                          <a:effectLst/>
                        </a:rPr>
                        <a:t>Business clients</a:t>
                      </a:r>
                      <a:endParaRPr lang="en-GB" sz="1600" u="none" noProof="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600" u="none" noProof="0">
                          <a:effectLst/>
                        </a:rPr>
                        <a:t>Individuals </a:t>
                      </a:r>
                    </a:p>
                    <a:p>
                      <a:pPr algn="ctr">
                        <a:lnSpc>
                          <a:spcPct val="115000"/>
                        </a:lnSpc>
                        <a:spcAft>
                          <a:spcPts val="600"/>
                        </a:spcAft>
                      </a:pPr>
                      <a:r>
                        <a:rPr lang="en-GB" sz="1600" u="none" noProof="0">
                          <a:effectLst/>
                        </a:rPr>
                        <a:t>Business clients</a:t>
                      </a:r>
                    </a:p>
                    <a:p>
                      <a:pPr algn="ctr">
                        <a:lnSpc>
                          <a:spcPct val="115000"/>
                        </a:lnSpc>
                        <a:spcAft>
                          <a:spcPts val="600"/>
                        </a:spcAft>
                      </a:pPr>
                      <a:r>
                        <a:rPr lang="en-GB" sz="1600" u="none" noProof="0">
                          <a:effectLst/>
                        </a:rPr>
                        <a:t>Lectures</a:t>
                      </a:r>
                    </a:p>
                    <a:p>
                      <a:pPr algn="ctr">
                        <a:lnSpc>
                          <a:spcPct val="115000"/>
                        </a:lnSpc>
                        <a:spcAft>
                          <a:spcPts val="600"/>
                        </a:spcAft>
                      </a:pPr>
                      <a:r>
                        <a:rPr lang="en-GB" sz="1600" u="none" noProof="0">
                          <a:effectLst/>
                        </a:rPr>
                        <a:t>Universities and other educational institution</a:t>
                      </a:r>
                      <a:endParaRPr lang="en-GB" sz="1600" u="none" noProof="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20992522"/>
                  </a:ext>
                </a:extLst>
              </a:tr>
              <a:tr h="1693076">
                <a:tc>
                  <a:txBody>
                    <a:bodyPr/>
                    <a:lstStyle/>
                    <a:p>
                      <a:pPr algn="ctr">
                        <a:lnSpc>
                          <a:spcPct val="115000"/>
                        </a:lnSpc>
                        <a:spcAft>
                          <a:spcPts val="600"/>
                        </a:spcAft>
                      </a:pPr>
                      <a:r>
                        <a:rPr lang="en-GB" sz="1600" i="1" u="none" noProof="0">
                          <a:effectLst/>
                        </a:rPr>
                        <a:t> </a:t>
                      </a:r>
                    </a:p>
                    <a:p>
                      <a:pPr algn="ctr">
                        <a:lnSpc>
                          <a:spcPct val="115000"/>
                        </a:lnSpc>
                        <a:spcAft>
                          <a:spcPts val="600"/>
                        </a:spcAft>
                      </a:pPr>
                      <a:r>
                        <a:rPr lang="en-GB" sz="1600" i="1" u="none" noProof="0">
                          <a:effectLst/>
                        </a:rPr>
                        <a:t>Value proposition</a:t>
                      </a:r>
                    </a:p>
                    <a:p>
                      <a:pPr algn="ctr">
                        <a:lnSpc>
                          <a:spcPct val="115000"/>
                        </a:lnSpc>
                        <a:spcAft>
                          <a:spcPts val="600"/>
                        </a:spcAft>
                      </a:pPr>
                      <a:r>
                        <a:rPr lang="en-GB" sz="1600" i="1" u="none" noProof="0">
                          <a:effectLst/>
                        </a:rPr>
                        <a:t> </a:t>
                      </a:r>
                      <a:endParaRPr lang="en-GB" sz="1600" i="1" u="none" noProof="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600" u="none" noProof="0" dirty="0">
                          <a:effectLst/>
                        </a:rPr>
                        <a:t>Course for public</a:t>
                      </a:r>
                    </a:p>
                    <a:p>
                      <a:pPr algn="ctr">
                        <a:lnSpc>
                          <a:spcPct val="115000"/>
                        </a:lnSpc>
                        <a:spcAft>
                          <a:spcPts val="600"/>
                        </a:spcAft>
                      </a:pPr>
                      <a:r>
                        <a:rPr lang="en-GB" sz="1600" u="none" noProof="0" dirty="0">
                          <a:effectLst/>
                        </a:rPr>
                        <a:t>Course for students</a:t>
                      </a:r>
                    </a:p>
                    <a:p>
                      <a:pPr algn="ctr">
                        <a:lnSpc>
                          <a:spcPct val="115000"/>
                        </a:lnSpc>
                        <a:spcAft>
                          <a:spcPts val="600"/>
                        </a:spcAft>
                      </a:pPr>
                      <a:r>
                        <a:rPr lang="en-GB" sz="1600" u="none" noProof="0" dirty="0">
                          <a:effectLst/>
                        </a:rPr>
                        <a:t>Course for </a:t>
                      </a:r>
                      <a:r>
                        <a:rPr lang="cs-CZ" sz="1600" u="none" noProof="0" dirty="0" err="1">
                          <a:effectLst/>
                        </a:rPr>
                        <a:t>companie</a:t>
                      </a:r>
                      <a:r>
                        <a:rPr lang="en-GB" sz="1600" u="none" noProof="0" dirty="0">
                          <a:effectLst/>
                        </a:rPr>
                        <a:t>s</a:t>
                      </a:r>
                      <a:endParaRPr lang="en-GB" sz="1600" u="none"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600" u="none" noProof="0">
                          <a:effectLst/>
                        </a:rPr>
                        <a:t>Language education (only)</a:t>
                      </a:r>
                    </a:p>
                    <a:p>
                      <a:pPr algn="ctr">
                        <a:lnSpc>
                          <a:spcPct val="115000"/>
                        </a:lnSpc>
                        <a:spcAft>
                          <a:spcPts val="600"/>
                        </a:spcAft>
                      </a:pPr>
                      <a:r>
                        <a:rPr lang="en-GB" sz="1600" u="none" noProof="0">
                          <a:effectLst/>
                        </a:rPr>
                        <a:t>Language in context of personal </a:t>
                      </a:r>
                      <a:br>
                        <a:rPr lang="en-GB" sz="1600" u="none" noProof="0">
                          <a:effectLst/>
                        </a:rPr>
                      </a:br>
                      <a:r>
                        <a:rPr lang="en-GB" sz="1600" u="none" noProof="0">
                          <a:effectLst/>
                        </a:rPr>
                        <a:t>development</a:t>
                      </a:r>
                    </a:p>
                    <a:p>
                      <a:pPr algn="ctr">
                        <a:lnSpc>
                          <a:spcPct val="115000"/>
                        </a:lnSpc>
                        <a:spcAft>
                          <a:spcPts val="600"/>
                        </a:spcAft>
                      </a:pPr>
                      <a:r>
                        <a:rPr lang="en-GB" sz="1600" u="none" noProof="0">
                          <a:effectLst/>
                        </a:rPr>
                        <a:t>Monetization of lecturers' knowledge</a:t>
                      </a:r>
                      <a:endParaRPr lang="en-GB" sz="1600" u="none" noProof="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37347873"/>
                  </a:ext>
                </a:extLst>
              </a:tr>
              <a:tr h="682268">
                <a:tc>
                  <a:txBody>
                    <a:bodyPr/>
                    <a:lstStyle/>
                    <a:p>
                      <a:pPr algn="ctr">
                        <a:lnSpc>
                          <a:spcPct val="115000"/>
                        </a:lnSpc>
                        <a:spcAft>
                          <a:spcPts val="600"/>
                        </a:spcAft>
                      </a:pPr>
                      <a:r>
                        <a:rPr lang="en-GB" sz="1600" i="1" u="none" noProof="0">
                          <a:effectLst/>
                        </a:rPr>
                        <a:t>Key competencies</a:t>
                      </a:r>
                      <a:endParaRPr lang="en-GB" sz="1600" i="1" u="none" noProof="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600" u="none" noProof="0">
                          <a:effectLst/>
                        </a:rPr>
                        <a:t>School infrastructure</a:t>
                      </a:r>
                    </a:p>
                    <a:p>
                      <a:pPr algn="ctr">
                        <a:lnSpc>
                          <a:spcPct val="115000"/>
                        </a:lnSpc>
                        <a:spcAft>
                          <a:spcPts val="600"/>
                        </a:spcAft>
                      </a:pPr>
                      <a:r>
                        <a:rPr lang="en-GB" sz="1600" u="none" noProof="0">
                          <a:effectLst/>
                        </a:rPr>
                        <a:t>Brand of School</a:t>
                      </a:r>
                      <a:endParaRPr lang="en-GB" sz="1600" u="none" noProof="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600" u="none" noProof="0">
                          <a:effectLst/>
                        </a:rPr>
                        <a:t>Educational platform</a:t>
                      </a:r>
                      <a:endParaRPr lang="en-GB" sz="1600" u="none" noProof="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39656656"/>
                  </a:ext>
                </a:extLst>
              </a:tr>
              <a:tr h="289362">
                <a:tc>
                  <a:txBody>
                    <a:bodyPr/>
                    <a:lstStyle/>
                    <a:p>
                      <a:pPr algn="ctr">
                        <a:lnSpc>
                          <a:spcPct val="115000"/>
                        </a:lnSpc>
                        <a:spcAft>
                          <a:spcPts val="600"/>
                        </a:spcAft>
                      </a:pPr>
                      <a:r>
                        <a:rPr lang="en-GB" sz="1600" i="1" u="none" noProof="0">
                          <a:effectLst/>
                        </a:rPr>
                        <a:t>Economic model</a:t>
                      </a:r>
                      <a:endParaRPr lang="en-GB" sz="1600" i="1" u="none" noProof="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600" u="none" noProof="0">
                          <a:effectLst/>
                        </a:rPr>
                        <a:t>Course fee</a:t>
                      </a:r>
                      <a:endParaRPr lang="en-GB" sz="1600" u="none" noProof="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600"/>
                        </a:spcAft>
                      </a:pPr>
                      <a:r>
                        <a:rPr lang="en-GB" sz="1600" u="none" noProof="0" dirty="0" err="1">
                          <a:effectLst/>
                        </a:rPr>
                        <a:t>Medation</a:t>
                      </a:r>
                      <a:r>
                        <a:rPr lang="en-GB" sz="1600" u="none" noProof="0" dirty="0">
                          <a:effectLst/>
                        </a:rPr>
                        <a:t> fee</a:t>
                      </a:r>
                      <a:endParaRPr lang="en-GB" sz="1600" u="none"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71412899"/>
                  </a:ext>
                </a:extLst>
              </a:tr>
            </a:tbl>
          </a:graphicData>
        </a:graphic>
      </p:graphicFrame>
    </p:spTree>
    <p:extLst>
      <p:ext uri="{BB962C8B-B14F-4D97-AF65-F5344CB8AC3E}">
        <p14:creationId xmlns:p14="http://schemas.microsoft.com/office/powerpoint/2010/main" val="599454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517A19-5F19-4E31-AC9A-A4110E34F553}"/>
              </a:ext>
            </a:extLst>
          </p:cNvPr>
          <p:cNvSpPr>
            <a:spLocks noGrp="1"/>
          </p:cNvSpPr>
          <p:nvPr>
            <p:ph type="title"/>
          </p:nvPr>
        </p:nvSpPr>
        <p:spPr/>
        <p:txBody>
          <a:bodyPr/>
          <a:lstStyle/>
          <a:p>
            <a:pPr algn="ctr"/>
            <a:r>
              <a:rPr lang="cs-CZ" b="1" dirty="0">
                <a:solidFill>
                  <a:schemeClr val="accent1"/>
                </a:solidFill>
              </a:rPr>
              <a:t>New business model</a:t>
            </a:r>
          </a:p>
        </p:txBody>
      </p:sp>
      <p:sp>
        <p:nvSpPr>
          <p:cNvPr id="3" name="Zástupný obsah 2">
            <a:extLst>
              <a:ext uri="{FF2B5EF4-FFF2-40B4-BE49-F238E27FC236}">
                <a16:creationId xmlns:a16="http://schemas.microsoft.com/office/drawing/2014/main" id="{F10D0181-108C-4AA2-9286-E03F2748D460}"/>
              </a:ext>
            </a:extLst>
          </p:cNvPr>
          <p:cNvSpPr>
            <a:spLocks noGrp="1"/>
          </p:cNvSpPr>
          <p:nvPr>
            <p:ph idx="1"/>
          </p:nvPr>
        </p:nvSpPr>
        <p:spPr>
          <a:xfrm>
            <a:off x="838199" y="1825624"/>
            <a:ext cx="10515600" cy="4735431"/>
          </a:xfrm>
          <a:noFill/>
        </p:spPr>
        <p:txBody>
          <a:bodyPr>
            <a:normAutofit/>
          </a:bodyPr>
          <a:lstStyle/>
          <a:p>
            <a:pPr marL="0" indent="0">
              <a:buNone/>
            </a:pPr>
            <a:r>
              <a:rPr lang="en-GB" b="1" u="sng" dirty="0"/>
              <a:t>New challenges for BM:</a:t>
            </a:r>
          </a:p>
          <a:p>
            <a:pPr marL="514350" indent="-514350">
              <a:buFont typeface="+mj-lt"/>
              <a:buAutoNum type="arabicPeriod"/>
            </a:pPr>
            <a:r>
              <a:rPr lang="en-GB" sz="3200" dirty="0"/>
              <a:t>To transform language schools into institutions creating a knowledge platform </a:t>
            </a:r>
          </a:p>
          <a:p>
            <a:pPr marL="514350" indent="-514350">
              <a:buFont typeface="+mj-lt"/>
              <a:buAutoNum type="arabicPeriod"/>
            </a:pPr>
            <a:r>
              <a:rPr lang="en-GB" sz="3200" dirty="0"/>
              <a:t>To redefine customers: typical customers of language schools were students, the public and corporate clients.</a:t>
            </a:r>
          </a:p>
          <a:p>
            <a:pPr marL="514350" indent="-514350">
              <a:buFont typeface="+mj-lt"/>
              <a:buAutoNum type="arabicPeriod"/>
            </a:pPr>
            <a:r>
              <a:rPr lang="en-GB" sz="3200" dirty="0"/>
              <a:t>To change the value proposition: not only a foreign language, but also personal development</a:t>
            </a:r>
          </a:p>
          <a:p>
            <a:pPr marL="514350" indent="-514350">
              <a:buFont typeface="+mj-lt"/>
              <a:buAutoNum type="arabicPeriod"/>
            </a:pPr>
            <a:r>
              <a:rPr lang="en-GB" sz="3200" dirty="0"/>
              <a:t>To create a new economic model: education mediation fees </a:t>
            </a:r>
          </a:p>
          <a:p>
            <a:pPr marL="0" indent="0">
              <a:buNone/>
            </a:pPr>
            <a:endParaRPr lang="cs-CZ" dirty="0"/>
          </a:p>
        </p:txBody>
      </p:sp>
    </p:spTree>
    <p:extLst>
      <p:ext uri="{BB962C8B-B14F-4D97-AF65-F5344CB8AC3E}">
        <p14:creationId xmlns:p14="http://schemas.microsoft.com/office/powerpoint/2010/main" val="1449410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DB9E57-B5B5-45C9-A164-C9D5160BC67D}"/>
              </a:ext>
            </a:extLst>
          </p:cNvPr>
          <p:cNvSpPr>
            <a:spLocks noGrp="1"/>
          </p:cNvSpPr>
          <p:nvPr>
            <p:ph type="title"/>
          </p:nvPr>
        </p:nvSpPr>
        <p:spPr/>
        <p:txBody>
          <a:bodyPr/>
          <a:lstStyle/>
          <a:p>
            <a:pPr algn="ctr"/>
            <a:r>
              <a:rPr lang="cs-CZ" b="1" dirty="0">
                <a:solidFill>
                  <a:schemeClr val="accent1"/>
                </a:solidFill>
              </a:rPr>
              <a:t>New business model </a:t>
            </a:r>
          </a:p>
        </p:txBody>
      </p:sp>
      <p:sp>
        <p:nvSpPr>
          <p:cNvPr id="4" name="Zástupný obsah 2">
            <a:extLst>
              <a:ext uri="{FF2B5EF4-FFF2-40B4-BE49-F238E27FC236}">
                <a16:creationId xmlns:a16="http://schemas.microsoft.com/office/drawing/2014/main" id="{B451B258-1137-429C-86BD-923BCFF61BB8}"/>
              </a:ext>
            </a:extLst>
          </p:cNvPr>
          <p:cNvSpPr txBox="1">
            <a:spLocks/>
          </p:cNvSpPr>
          <p:nvPr/>
        </p:nvSpPr>
        <p:spPr>
          <a:xfrm>
            <a:off x="630024" y="2145923"/>
            <a:ext cx="5465976" cy="3717335"/>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1. Individuals (students, public)</a:t>
            </a:r>
          </a:p>
          <a:p>
            <a:pPr marL="0" indent="0">
              <a:buFont typeface="Arial" panose="020B0604020202020204" pitchFamily="34" charset="0"/>
              <a:buNone/>
            </a:pPr>
            <a:r>
              <a:rPr lang="en-US" sz="2400" dirty="0"/>
              <a:t>2. Business clients (language + personal development + leadership)</a:t>
            </a:r>
          </a:p>
          <a:p>
            <a:pPr marL="0" indent="0">
              <a:buFont typeface="Arial" panose="020B0604020202020204" pitchFamily="34" charset="0"/>
              <a:buNone/>
            </a:pPr>
            <a:r>
              <a:rPr lang="en-US" sz="2400" dirty="0"/>
              <a:t>3. Lecturers (teachers, trainers, coaches)</a:t>
            </a:r>
          </a:p>
          <a:p>
            <a:pPr marL="0" indent="0">
              <a:buFont typeface="Arial" panose="020B0604020202020204" pitchFamily="34" charset="0"/>
              <a:buNone/>
            </a:pPr>
            <a:r>
              <a:rPr lang="en-US" sz="2400" dirty="0"/>
              <a:t>4. Educational institutions (for example, universities, secondary vocational schools etc.)</a:t>
            </a:r>
          </a:p>
          <a:p>
            <a:pPr marL="0" indent="0">
              <a:buFont typeface="Arial" panose="020B0604020202020204" pitchFamily="34" charset="0"/>
              <a:buNone/>
            </a:pPr>
            <a:endParaRPr lang="cs-CZ" dirty="0"/>
          </a:p>
        </p:txBody>
      </p:sp>
      <p:sp>
        <p:nvSpPr>
          <p:cNvPr id="5" name="Zástupný obsah 2">
            <a:extLst>
              <a:ext uri="{FF2B5EF4-FFF2-40B4-BE49-F238E27FC236}">
                <a16:creationId xmlns:a16="http://schemas.microsoft.com/office/drawing/2014/main" id="{7FCE506A-C625-4B89-9AA2-CA399259A462}"/>
              </a:ext>
            </a:extLst>
          </p:cNvPr>
          <p:cNvSpPr txBox="1">
            <a:spLocks/>
          </p:cNvSpPr>
          <p:nvPr/>
        </p:nvSpPr>
        <p:spPr>
          <a:xfrm>
            <a:off x="6352880" y="2145924"/>
            <a:ext cx="5722856" cy="3717334"/>
          </a:xfrm>
          <a:prstGeom prst="rect">
            <a:avLst/>
          </a:prstGeom>
          <a:solidFill>
            <a:schemeClr val="accent4">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1.</a:t>
            </a:r>
            <a:r>
              <a:rPr lang="cs-CZ" sz="2400" dirty="0"/>
              <a:t> </a:t>
            </a:r>
            <a:r>
              <a:rPr lang="en-US" sz="2400" dirty="0"/>
              <a:t>To teach individuals to communicate in a foreign language (only language education),</a:t>
            </a:r>
          </a:p>
          <a:p>
            <a:pPr marL="0" indent="0">
              <a:buFont typeface="Arial" panose="020B0604020202020204" pitchFamily="34" charset="0"/>
              <a:buNone/>
            </a:pPr>
            <a:r>
              <a:rPr lang="en-US" sz="2400" dirty="0"/>
              <a:t>2.</a:t>
            </a:r>
            <a:r>
              <a:rPr lang="cs-CZ" sz="2400" dirty="0"/>
              <a:t> </a:t>
            </a:r>
            <a:r>
              <a:rPr lang="en-US" sz="2400" dirty="0"/>
              <a:t>To teach individuals in companies the language in the </a:t>
            </a:r>
            <a:r>
              <a:rPr lang="en-US" sz="2400" b="1" dirty="0"/>
              <a:t>context of personal development</a:t>
            </a:r>
            <a:r>
              <a:rPr lang="en-US" sz="2400" dirty="0"/>
              <a:t>,</a:t>
            </a:r>
          </a:p>
          <a:p>
            <a:pPr marL="0" indent="0">
              <a:buFont typeface="Arial" panose="020B0604020202020204" pitchFamily="34" charset="0"/>
              <a:buNone/>
            </a:pPr>
            <a:r>
              <a:rPr lang="en-US" sz="2400" dirty="0"/>
              <a:t>3.</a:t>
            </a:r>
            <a:r>
              <a:rPr lang="cs-CZ" sz="2400" dirty="0"/>
              <a:t> </a:t>
            </a:r>
            <a:r>
              <a:rPr lang="en-US" sz="2400" dirty="0"/>
              <a:t>Monetize lecturers' knowledge,</a:t>
            </a:r>
          </a:p>
          <a:p>
            <a:pPr marL="0" indent="0">
              <a:buFont typeface="Arial" panose="020B0604020202020204" pitchFamily="34" charset="0"/>
              <a:buNone/>
            </a:pPr>
            <a:r>
              <a:rPr lang="en-US" sz="2400" dirty="0"/>
              <a:t>4.</a:t>
            </a:r>
            <a:r>
              <a:rPr lang="cs-CZ" sz="2400" dirty="0"/>
              <a:t> </a:t>
            </a:r>
            <a:r>
              <a:rPr lang="en-US" sz="2400" dirty="0"/>
              <a:t>Monetize the courses of educational institutions.</a:t>
            </a:r>
          </a:p>
          <a:p>
            <a:pPr marL="0" indent="0">
              <a:buFont typeface="Arial" panose="020B0604020202020204" pitchFamily="34" charset="0"/>
              <a:buNone/>
            </a:pPr>
            <a:endParaRPr lang="cs-CZ" dirty="0"/>
          </a:p>
        </p:txBody>
      </p:sp>
      <p:sp>
        <p:nvSpPr>
          <p:cNvPr id="7" name="TextovéPole 6">
            <a:extLst>
              <a:ext uri="{FF2B5EF4-FFF2-40B4-BE49-F238E27FC236}">
                <a16:creationId xmlns:a16="http://schemas.microsoft.com/office/drawing/2014/main" id="{A851CB41-6DFF-4C32-98E9-A173B0C868D7}"/>
              </a:ext>
            </a:extLst>
          </p:cNvPr>
          <p:cNvSpPr txBox="1"/>
          <p:nvPr/>
        </p:nvSpPr>
        <p:spPr>
          <a:xfrm>
            <a:off x="630024" y="1559987"/>
            <a:ext cx="6094428" cy="461665"/>
          </a:xfrm>
          <a:prstGeom prst="rect">
            <a:avLst/>
          </a:prstGeom>
          <a:noFill/>
        </p:spPr>
        <p:txBody>
          <a:bodyPr wrap="square">
            <a:spAutoFit/>
          </a:bodyPr>
          <a:lstStyle/>
          <a:p>
            <a:pPr marL="0" indent="0">
              <a:buFont typeface="Arial" panose="020B0604020202020204" pitchFamily="34" charset="0"/>
              <a:buNone/>
            </a:pPr>
            <a:r>
              <a:rPr lang="en-GB" sz="2400" b="1" u="sng" dirty="0"/>
              <a:t>New customer segments :</a:t>
            </a:r>
          </a:p>
        </p:txBody>
      </p:sp>
      <p:sp>
        <p:nvSpPr>
          <p:cNvPr id="9" name="TextovéPole 8">
            <a:extLst>
              <a:ext uri="{FF2B5EF4-FFF2-40B4-BE49-F238E27FC236}">
                <a16:creationId xmlns:a16="http://schemas.microsoft.com/office/drawing/2014/main" id="{1FFCE0B2-0F32-49F9-BDA2-628F95F65CF4}"/>
              </a:ext>
            </a:extLst>
          </p:cNvPr>
          <p:cNvSpPr txBox="1"/>
          <p:nvPr/>
        </p:nvSpPr>
        <p:spPr>
          <a:xfrm>
            <a:off x="6352880" y="1559986"/>
            <a:ext cx="6094428" cy="461665"/>
          </a:xfrm>
          <a:prstGeom prst="rect">
            <a:avLst/>
          </a:prstGeom>
          <a:noFill/>
        </p:spPr>
        <p:txBody>
          <a:bodyPr wrap="square">
            <a:spAutoFit/>
          </a:bodyPr>
          <a:lstStyle/>
          <a:p>
            <a:pPr marL="0" indent="0">
              <a:buFont typeface="Arial" panose="020B0604020202020204" pitchFamily="34" charset="0"/>
              <a:buNone/>
            </a:pPr>
            <a:r>
              <a:rPr lang="en-GB" sz="2400" b="1" u="sng" dirty="0"/>
              <a:t>New value propositions:</a:t>
            </a:r>
          </a:p>
        </p:txBody>
      </p:sp>
    </p:spTree>
    <p:extLst>
      <p:ext uri="{BB962C8B-B14F-4D97-AF65-F5344CB8AC3E}">
        <p14:creationId xmlns:p14="http://schemas.microsoft.com/office/powerpoint/2010/main" val="3126972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E1BD79-71A9-4EEF-B192-C6CC12EB3E0F}"/>
              </a:ext>
            </a:extLst>
          </p:cNvPr>
          <p:cNvSpPr>
            <a:spLocks noGrp="1"/>
          </p:cNvSpPr>
          <p:nvPr>
            <p:ph type="title"/>
          </p:nvPr>
        </p:nvSpPr>
        <p:spPr/>
        <p:txBody>
          <a:bodyPr/>
          <a:lstStyle/>
          <a:p>
            <a:pPr algn="ctr"/>
            <a:r>
              <a:rPr lang="en-GB" b="1" dirty="0">
                <a:solidFill>
                  <a:schemeClr val="accent1"/>
                </a:solidFill>
              </a:rPr>
              <a:t>Creator of educational platform</a:t>
            </a:r>
          </a:p>
        </p:txBody>
      </p:sp>
      <p:grpSp>
        <p:nvGrpSpPr>
          <p:cNvPr id="4" name="Skupina 3">
            <a:extLst>
              <a:ext uri="{FF2B5EF4-FFF2-40B4-BE49-F238E27FC236}">
                <a16:creationId xmlns:a16="http://schemas.microsoft.com/office/drawing/2014/main" id="{637114C1-6FD6-45FE-9049-380AD86D59F5}"/>
              </a:ext>
            </a:extLst>
          </p:cNvPr>
          <p:cNvGrpSpPr/>
          <p:nvPr/>
        </p:nvGrpSpPr>
        <p:grpSpPr>
          <a:xfrm>
            <a:off x="3384036" y="2242296"/>
            <a:ext cx="5423927" cy="3181351"/>
            <a:chOff x="0" y="0"/>
            <a:chExt cx="3981450" cy="2552700"/>
          </a:xfrm>
        </p:grpSpPr>
        <p:sp>
          <p:nvSpPr>
            <p:cNvPr id="6" name="Ovál 5">
              <a:extLst>
                <a:ext uri="{FF2B5EF4-FFF2-40B4-BE49-F238E27FC236}">
                  <a16:creationId xmlns:a16="http://schemas.microsoft.com/office/drawing/2014/main" id="{C802FDDB-1EFC-4A10-ABC8-B637CF71FFC6}"/>
                </a:ext>
              </a:extLst>
            </p:cNvPr>
            <p:cNvSpPr/>
            <p:nvPr/>
          </p:nvSpPr>
          <p:spPr>
            <a:xfrm>
              <a:off x="514350" y="47625"/>
              <a:ext cx="2752725" cy="2085975"/>
            </a:xfrm>
            <a:prstGeom prst="ellipse">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nvGrpSpPr>
            <p:cNvPr id="7" name="Skupina 6">
              <a:extLst>
                <a:ext uri="{FF2B5EF4-FFF2-40B4-BE49-F238E27FC236}">
                  <a16:creationId xmlns:a16="http://schemas.microsoft.com/office/drawing/2014/main" id="{156F0E80-EDA5-4508-99BB-5E1594227643}"/>
                </a:ext>
              </a:extLst>
            </p:cNvPr>
            <p:cNvGrpSpPr/>
            <p:nvPr/>
          </p:nvGrpSpPr>
          <p:grpSpPr>
            <a:xfrm>
              <a:off x="0" y="0"/>
              <a:ext cx="3981450" cy="2019300"/>
              <a:chOff x="0" y="0"/>
              <a:chExt cx="3981450" cy="2019300"/>
            </a:xfrm>
          </p:grpSpPr>
          <p:sp>
            <p:nvSpPr>
              <p:cNvPr id="9" name="Textové pole 2">
                <a:extLst>
                  <a:ext uri="{FF2B5EF4-FFF2-40B4-BE49-F238E27FC236}">
                    <a16:creationId xmlns:a16="http://schemas.microsoft.com/office/drawing/2014/main" id="{09AA6B21-981C-4F4D-AB64-6F7114544777}"/>
                  </a:ext>
                </a:extLst>
              </p:cNvPr>
              <p:cNvSpPr txBox="1"/>
              <p:nvPr/>
            </p:nvSpPr>
            <p:spPr>
              <a:xfrm>
                <a:off x="1343025" y="0"/>
                <a:ext cx="1066800" cy="295275"/>
              </a:xfrm>
              <a:prstGeom prst="rect">
                <a:avLst/>
              </a:prstGeom>
              <a:solidFill>
                <a:schemeClr val="accent1">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cs-CZ" sz="1400">
                    <a:effectLst/>
                    <a:latin typeface="Calibri" panose="020F0502020204030204" pitchFamily="34" charset="0"/>
                    <a:ea typeface="Calibri" panose="020F0502020204030204" pitchFamily="34" charset="0"/>
                    <a:cs typeface="Arial" panose="020B0604020202020204" pitchFamily="34" charset="0"/>
                  </a:rPr>
                  <a:t>Students</a:t>
                </a:r>
                <a:endParaRPr lang="cs-CZ" sz="11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ové pole 3">
                <a:extLst>
                  <a:ext uri="{FF2B5EF4-FFF2-40B4-BE49-F238E27FC236}">
                    <a16:creationId xmlns:a16="http://schemas.microsoft.com/office/drawing/2014/main" id="{921A447B-59E2-4DAC-BC4B-02A0E925B899}"/>
                  </a:ext>
                </a:extLst>
              </p:cNvPr>
              <p:cNvSpPr txBox="1"/>
              <p:nvPr/>
            </p:nvSpPr>
            <p:spPr>
              <a:xfrm>
                <a:off x="190500" y="1038225"/>
                <a:ext cx="1066800" cy="523875"/>
              </a:xfrm>
              <a:prstGeom prst="rect">
                <a:avLst/>
              </a:prstGeom>
              <a:solidFill>
                <a:schemeClr val="accent1">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cs-CZ" sz="1400">
                    <a:effectLst/>
                    <a:latin typeface="Calibri" panose="020F0502020204030204" pitchFamily="34" charset="0"/>
                    <a:ea typeface="Calibri" panose="020F0502020204030204" pitchFamily="34" charset="0"/>
                    <a:cs typeface="Arial" panose="020B0604020202020204" pitchFamily="34" charset="0"/>
                  </a:rPr>
                  <a:t>Educational institution</a:t>
                </a:r>
                <a:endParaRPr lang="cs-CZ" sz="110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ové pole 5">
                <a:extLst>
                  <a:ext uri="{FF2B5EF4-FFF2-40B4-BE49-F238E27FC236}">
                    <a16:creationId xmlns:a16="http://schemas.microsoft.com/office/drawing/2014/main" id="{E073B4CD-8749-41C6-AA74-209B46359DC8}"/>
                  </a:ext>
                </a:extLst>
              </p:cNvPr>
              <p:cNvSpPr txBox="1"/>
              <p:nvPr/>
            </p:nvSpPr>
            <p:spPr>
              <a:xfrm>
                <a:off x="2714625" y="1038225"/>
                <a:ext cx="1066800" cy="523875"/>
              </a:xfrm>
              <a:prstGeom prst="rect">
                <a:avLst/>
              </a:prstGeom>
              <a:solidFill>
                <a:schemeClr val="accent1">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cs-CZ" sz="1400" dirty="0" err="1">
                    <a:effectLst/>
                    <a:latin typeface="Calibri" panose="020F0502020204030204" pitchFamily="34" charset="0"/>
                    <a:ea typeface="Calibri" panose="020F0502020204030204" pitchFamily="34" charset="0"/>
                    <a:cs typeface="Arial" panose="020B0604020202020204" pitchFamily="34" charset="0"/>
                  </a:rPr>
                  <a:t>Private</a:t>
                </a:r>
                <a:r>
                  <a:rPr lang="cs-CZ" sz="1400" dirty="0">
                    <a:effectLst/>
                    <a:latin typeface="Calibri" panose="020F0502020204030204" pitchFamily="34" charset="0"/>
                    <a:ea typeface="Calibri" panose="020F0502020204030204" pitchFamily="34" charset="0"/>
                    <a:cs typeface="Arial" panose="020B0604020202020204" pitchFamily="34" charset="0"/>
                  </a:rPr>
                  <a:t> </a:t>
                </a:r>
                <a:r>
                  <a:rPr lang="cs-CZ" sz="1400" dirty="0" err="1">
                    <a:effectLst/>
                    <a:latin typeface="Calibri" panose="020F0502020204030204" pitchFamily="34" charset="0"/>
                    <a:ea typeface="Calibri" panose="020F0502020204030204" pitchFamily="34" charset="0"/>
                    <a:cs typeface="Arial" panose="020B0604020202020204" pitchFamily="34" charset="0"/>
                  </a:rPr>
                  <a:t>trainers</a:t>
                </a:r>
                <a:endParaRPr lang="cs-CZ"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Šipka: obousměrná vodorovná 11">
                <a:extLst>
                  <a:ext uri="{FF2B5EF4-FFF2-40B4-BE49-F238E27FC236}">
                    <a16:creationId xmlns:a16="http://schemas.microsoft.com/office/drawing/2014/main" id="{CB60E541-AF4C-4A1A-979F-FB0863891044}"/>
                  </a:ext>
                </a:extLst>
              </p:cNvPr>
              <p:cNvSpPr/>
              <p:nvPr/>
            </p:nvSpPr>
            <p:spPr>
              <a:xfrm rot="18805821">
                <a:off x="619125" y="490220"/>
                <a:ext cx="638175" cy="2667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3" name="Šipka: obousměrná vodorovná 12">
                <a:extLst>
                  <a:ext uri="{FF2B5EF4-FFF2-40B4-BE49-F238E27FC236}">
                    <a16:creationId xmlns:a16="http://schemas.microsoft.com/office/drawing/2014/main" id="{A78137FD-B2A9-456E-BD5A-81880B2AA1FB}"/>
                  </a:ext>
                </a:extLst>
              </p:cNvPr>
              <p:cNvSpPr/>
              <p:nvPr/>
            </p:nvSpPr>
            <p:spPr>
              <a:xfrm>
                <a:off x="1619250" y="1104900"/>
                <a:ext cx="638175" cy="2667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4" name="Šipka: obousměrná vodorovná 13">
                <a:extLst>
                  <a:ext uri="{FF2B5EF4-FFF2-40B4-BE49-F238E27FC236}">
                    <a16:creationId xmlns:a16="http://schemas.microsoft.com/office/drawing/2014/main" id="{9D4DFC0E-F1C1-421C-8AB4-192535C0FF7D}"/>
                  </a:ext>
                </a:extLst>
              </p:cNvPr>
              <p:cNvSpPr/>
              <p:nvPr/>
            </p:nvSpPr>
            <p:spPr>
              <a:xfrm rot="2541812">
                <a:off x="2505075" y="457200"/>
                <a:ext cx="638175" cy="2667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Textové pole 9">
                <a:extLst>
                  <a:ext uri="{FF2B5EF4-FFF2-40B4-BE49-F238E27FC236}">
                    <a16:creationId xmlns:a16="http://schemas.microsoft.com/office/drawing/2014/main" id="{8EEB93AD-AFA4-48B4-8D08-34E7FA008979}"/>
                  </a:ext>
                </a:extLst>
              </p:cNvPr>
              <p:cNvSpPr txBox="1"/>
              <p:nvPr/>
            </p:nvSpPr>
            <p:spPr>
              <a:xfrm rot="2587974">
                <a:off x="2571750" y="0"/>
                <a:ext cx="1409700" cy="6286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cs-CZ" sz="1100" i="1">
                    <a:effectLst/>
                    <a:ea typeface="Calibri" panose="020F0502020204030204" pitchFamily="34" charset="0"/>
                    <a:cs typeface="Arial" panose="020B0604020202020204" pitchFamily="34" charset="0"/>
                  </a:rPr>
                  <a:t>No market, but the existence of knowledge</a:t>
                </a:r>
                <a:endParaRPr lang="cs-CZ" sz="1100">
                  <a:effectLst/>
                  <a:ea typeface="Calibri" panose="020F0502020204030204" pitchFamily="34" charset="0"/>
                  <a:cs typeface="Arial" panose="020B0604020202020204" pitchFamily="34" charset="0"/>
                </a:endParaRPr>
              </a:p>
            </p:txBody>
          </p:sp>
          <p:sp>
            <p:nvSpPr>
              <p:cNvPr id="16" name="Textové pole 10">
                <a:extLst>
                  <a:ext uri="{FF2B5EF4-FFF2-40B4-BE49-F238E27FC236}">
                    <a16:creationId xmlns:a16="http://schemas.microsoft.com/office/drawing/2014/main" id="{69040913-E636-40B2-A0C0-0F70CD68605C}"/>
                  </a:ext>
                </a:extLst>
              </p:cNvPr>
              <p:cNvSpPr txBox="1"/>
              <p:nvPr/>
            </p:nvSpPr>
            <p:spPr>
              <a:xfrm>
                <a:off x="1257300" y="1390650"/>
                <a:ext cx="1409700" cy="6286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cs-CZ" sz="1100" i="1">
                    <a:effectLst/>
                    <a:ea typeface="Calibri" panose="020F0502020204030204" pitchFamily="34" charset="0"/>
                    <a:cs typeface="Arial" panose="020B0604020202020204" pitchFamily="34" charset="0"/>
                  </a:rPr>
                  <a:t>Course replicators, </a:t>
                </a:r>
                <a:endParaRPr lang="cs-CZ" sz="1100">
                  <a:effectLst/>
                  <a:ea typeface="Calibri" panose="020F0502020204030204" pitchFamily="34" charset="0"/>
                  <a:cs typeface="Arial" panose="020B0604020202020204" pitchFamily="34" charset="0"/>
                </a:endParaRPr>
              </a:p>
              <a:p>
                <a:pPr algn="ctr">
                  <a:lnSpc>
                    <a:spcPct val="107000"/>
                  </a:lnSpc>
                  <a:spcAft>
                    <a:spcPts val="800"/>
                  </a:spcAft>
                </a:pPr>
                <a:r>
                  <a:rPr lang="cs-CZ" sz="1100" i="1">
                    <a:effectLst/>
                    <a:ea typeface="Calibri" panose="020F0502020204030204" pitchFamily="34" charset="0"/>
                    <a:cs typeface="Arial" panose="020B0604020202020204" pitchFamily="34" charset="0"/>
                  </a:rPr>
                  <a:t>unequal conditions</a:t>
                </a:r>
                <a:endParaRPr lang="cs-CZ" sz="1100">
                  <a:effectLst/>
                  <a:ea typeface="Calibri" panose="020F0502020204030204" pitchFamily="34" charset="0"/>
                  <a:cs typeface="Arial" panose="020B0604020202020204" pitchFamily="34" charset="0"/>
                </a:endParaRPr>
              </a:p>
            </p:txBody>
          </p:sp>
          <p:sp>
            <p:nvSpPr>
              <p:cNvPr id="17" name="Textové pole 11">
                <a:extLst>
                  <a:ext uri="{FF2B5EF4-FFF2-40B4-BE49-F238E27FC236}">
                    <a16:creationId xmlns:a16="http://schemas.microsoft.com/office/drawing/2014/main" id="{00F1CC48-612E-4F37-8DEC-FEA00C67D8C5}"/>
                  </a:ext>
                </a:extLst>
              </p:cNvPr>
              <p:cNvSpPr txBox="1"/>
              <p:nvPr/>
            </p:nvSpPr>
            <p:spPr>
              <a:xfrm rot="18963794">
                <a:off x="0" y="76200"/>
                <a:ext cx="1409700" cy="38597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cs-CZ" sz="1100" i="1">
                    <a:effectLst/>
                    <a:ea typeface="Calibri" panose="020F0502020204030204" pitchFamily="34" charset="0"/>
                    <a:cs typeface="Arial" panose="020B0604020202020204" pitchFamily="34" charset="0"/>
                  </a:rPr>
                  <a:t>Different preferences</a:t>
                </a:r>
                <a:endParaRPr lang="cs-CZ" sz="1100">
                  <a:effectLst/>
                  <a:ea typeface="Calibri" panose="020F0502020204030204" pitchFamily="34" charset="0"/>
                  <a:cs typeface="Arial" panose="020B0604020202020204" pitchFamily="34" charset="0"/>
                </a:endParaRPr>
              </a:p>
            </p:txBody>
          </p:sp>
        </p:grpSp>
        <p:sp>
          <p:nvSpPr>
            <p:cNvPr id="8" name="Textové pole 14">
              <a:extLst>
                <a:ext uri="{FF2B5EF4-FFF2-40B4-BE49-F238E27FC236}">
                  <a16:creationId xmlns:a16="http://schemas.microsoft.com/office/drawing/2014/main" id="{3AE01892-D3E9-458A-B2FE-5E55937FEC70}"/>
                </a:ext>
              </a:extLst>
            </p:cNvPr>
            <p:cNvSpPr txBox="1"/>
            <p:nvPr/>
          </p:nvSpPr>
          <p:spPr>
            <a:xfrm>
              <a:off x="1257300" y="2133600"/>
              <a:ext cx="1320674" cy="4191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cs-CZ" sz="1100" i="1">
                  <a:effectLst/>
                  <a:latin typeface="Calibri" panose="020F0502020204030204" pitchFamily="34" charset="0"/>
                  <a:ea typeface="Calibri" panose="020F0502020204030204" pitchFamily="34" charset="0"/>
                  <a:cs typeface="Arial" panose="020B0604020202020204" pitchFamily="34" charset="0"/>
                </a:rPr>
                <a:t>Solution: creation of a knowledge platform</a:t>
              </a:r>
              <a:endParaRPr lang="cs-CZ" sz="110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130026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B08ADE-61F3-45E2-B736-574690761976}"/>
              </a:ext>
            </a:extLst>
          </p:cNvPr>
          <p:cNvSpPr>
            <a:spLocks noGrp="1"/>
          </p:cNvSpPr>
          <p:nvPr>
            <p:ph type="title"/>
          </p:nvPr>
        </p:nvSpPr>
        <p:spPr>
          <a:xfrm>
            <a:off x="838200" y="174470"/>
            <a:ext cx="10515600" cy="1325563"/>
          </a:xfrm>
        </p:spPr>
        <p:txBody>
          <a:bodyPr/>
          <a:lstStyle/>
          <a:p>
            <a:pPr algn="ctr"/>
            <a:r>
              <a:rPr lang="en-GB" b="1" dirty="0">
                <a:solidFill>
                  <a:schemeClr val="accent1"/>
                </a:solidFill>
              </a:rPr>
              <a:t>BMI of language schools</a:t>
            </a:r>
            <a:br>
              <a:rPr lang="en-GB" b="1" dirty="0">
                <a:solidFill>
                  <a:schemeClr val="accent1"/>
                </a:solidFill>
              </a:rPr>
            </a:br>
            <a:r>
              <a:rPr lang="en-GB" b="1" dirty="0">
                <a:solidFill>
                  <a:schemeClr val="accent1"/>
                </a:solidFill>
              </a:rPr>
              <a:t>(new business model)</a:t>
            </a:r>
            <a:endParaRPr lang="en-GB" dirty="0"/>
          </a:p>
        </p:txBody>
      </p:sp>
      <p:graphicFrame>
        <p:nvGraphicFramePr>
          <p:cNvPr id="4" name="Tabulka 3">
            <a:extLst>
              <a:ext uri="{FF2B5EF4-FFF2-40B4-BE49-F238E27FC236}">
                <a16:creationId xmlns:a16="http://schemas.microsoft.com/office/drawing/2014/main" id="{DBA4367F-3789-4FC0-949B-D43E37B33150}"/>
              </a:ext>
            </a:extLst>
          </p:cNvPr>
          <p:cNvGraphicFramePr>
            <a:graphicFrameLocks noGrp="1"/>
          </p:cNvGraphicFramePr>
          <p:nvPr>
            <p:extLst>
              <p:ext uri="{D42A27DB-BD31-4B8C-83A1-F6EECF244321}">
                <p14:modId xmlns:p14="http://schemas.microsoft.com/office/powerpoint/2010/main" val="245183834"/>
              </p:ext>
            </p:extLst>
          </p:nvPr>
        </p:nvGraphicFramePr>
        <p:xfrm>
          <a:off x="1094589" y="1545673"/>
          <a:ext cx="10121493" cy="5220048"/>
        </p:xfrm>
        <a:graphic>
          <a:graphicData uri="http://schemas.openxmlformats.org/drawingml/2006/table">
            <a:tbl>
              <a:tblPr firstRow="1" bandRow="1">
                <a:tableStyleId>{5940675A-B579-460E-94D1-54222C63F5DA}</a:tableStyleId>
              </a:tblPr>
              <a:tblGrid>
                <a:gridCol w="1867079">
                  <a:extLst>
                    <a:ext uri="{9D8B030D-6E8A-4147-A177-3AD203B41FA5}">
                      <a16:colId xmlns:a16="http://schemas.microsoft.com/office/drawing/2014/main" val="217901742"/>
                    </a:ext>
                  </a:extLst>
                </a:gridCol>
                <a:gridCol w="1922368">
                  <a:extLst>
                    <a:ext uri="{9D8B030D-6E8A-4147-A177-3AD203B41FA5}">
                      <a16:colId xmlns:a16="http://schemas.microsoft.com/office/drawing/2014/main" val="1352919204"/>
                    </a:ext>
                  </a:extLst>
                </a:gridCol>
                <a:gridCol w="1327784">
                  <a:extLst>
                    <a:ext uri="{9D8B030D-6E8A-4147-A177-3AD203B41FA5}">
                      <a16:colId xmlns:a16="http://schemas.microsoft.com/office/drawing/2014/main" val="3145873582"/>
                    </a:ext>
                  </a:extLst>
                </a:gridCol>
                <a:gridCol w="1101855">
                  <a:extLst>
                    <a:ext uri="{9D8B030D-6E8A-4147-A177-3AD203B41FA5}">
                      <a16:colId xmlns:a16="http://schemas.microsoft.com/office/drawing/2014/main" val="1668604340"/>
                    </a:ext>
                  </a:extLst>
                </a:gridCol>
                <a:gridCol w="1950979">
                  <a:extLst>
                    <a:ext uri="{9D8B030D-6E8A-4147-A177-3AD203B41FA5}">
                      <a16:colId xmlns:a16="http://schemas.microsoft.com/office/drawing/2014/main" val="4104866413"/>
                    </a:ext>
                  </a:extLst>
                </a:gridCol>
                <a:gridCol w="1951428">
                  <a:extLst>
                    <a:ext uri="{9D8B030D-6E8A-4147-A177-3AD203B41FA5}">
                      <a16:colId xmlns:a16="http://schemas.microsoft.com/office/drawing/2014/main" val="745935681"/>
                    </a:ext>
                  </a:extLst>
                </a:gridCol>
              </a:tblGrid>
              <a:tr h="1874875">
                <a:tc rowSpan="2">
                  <a:txBody>
                    <a:bodyPr/>
                    <a:lstStyle/>
                    <a:p>
                      <a:pPr algn="just">
                        <a:lnSpc>
                          <a:spcPct val="107000"/>
                        </a:lnSpc>
                        <a:spcAft>
                          <a:spcPts val="800"/>
                        </a:spcAft>
                      </a:pPr>
                      <a:r>
                        <a:rPr lang="en-GB" sz="1600" b="1" noProof="0" dirty="0">
                          <a:effectLst/>
                          <a:latin typeface="+mn-lt"/>
                        </a:rPr>
                        <a:t>Key partners</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a:txBody>
                    <a:bodyPr/>
                    <a:lstStyle/>
                    <a:p>
                      <a:pPr algn="just">
                        <a:lnSpc>
                          <a:spcPct val="107000"/>
                        </a:lnSpc>
                        <a:spcAft>
                          <a:spcPts val="800"/>
                        </a:spcAft>
                      </a:pPr>
                      <a:r>
                        <a:rPr lang="en-GB" sz="1600" b="1" noProof="0" dirty="0">
                          <a:effectLst/>
                          <a:latin typeface="+mn-lt"/>
                        </a:rPr>
                        <a:t>Key activities</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rowSpan="2" gridSpan="2">
                  <a:txBody>
                    <a:bodyPr/>
                    <a:lstStyle/>
                    <a:p>
                      <a:pPr algn="ctr">
                        <a:lnSpc>
                          <a:spcPct val="107000"/>
                        </a:lnSpc>
                        <a:spcAft>
                          <a:spcPts val="800"/>
                        </a:spcAft>
                      </a:pPr>
                      <a:r>
                        <a:rPr lang="en-GB" sz="1600" b="1" noProof="0" dirty="0">
                          <a:effectLst/>
                          <a:latin typeface="+mn-lt"/>
                        </a:rPr>
                        <a:t> </a:t>
                      </a:r>
                      <a:r>
                        <a:rPr lang="en-GB" sz="1600" b="1" noProof="0">
                          <a:effectLst/>
                          <a:latin typeface="+mn-lt"/>
                        </a:rPr>
                        <a:t>Value Proposition</a:t>
                      </a:r>
                    </a:p>
                    <a:p>
                      <a:pPr algn="ctr">
                        <a:lnSpc>
                          <a:spcPct val="107000"/>
                        </a:lnSpc>
                        <a:spcAft>
                          <a:spcPts val="800"/>
                        </a:spcAft>
                      </a:pPr>
                      <a:endParaRPr lang="en-GB" sz="1600" b="1" noProof="0">
                        <a:effectLst/>
                        <a:latin typeface="+mn-lt"/>
                        <a:ea typeface="Times New Roman" panose="02020603050405020304" pitchFamily="18" charset="0"/>
                        <a:cs typeface="Times New Roman" panose="02020603050405020304" pitchFamily="18" charset="0"/>
                      </a:endParaRPr>
                    </a:p>
                    <a:p>
                      <a:r>
                        <a:rPr lang="en-GB" sz="1600" kern="1200">
                          <a:solidFill>
                            <a:schemeClr val="tx1"/>
                          </a:solidFill>
                          <a:effectLst/>
                          <a:latin typeface="+mn-lt"/>
                          <a:ea typeface="+mn-ea"/>
                          <a:cs typeface="+mn-cs"/>
                        </a:rPr>
                        <a:t> </a:t>
                      </a:r>
                    </a:p>
                    <a:p>
                      <a:pPr algn="ctr">
                        <a:lnSpc>
                          <a:spcPct val="107000"/>
                        </a:lnSpc>
                        <a:spcAft>
                          <a:spcPts val="800"/>
                        </a:spcAft>
                      </a:pP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rowSpan="2" hMerge="1">
                  <a:txBody>
                    <a:bodyPr/>
                    <a:lstStyle/>
                    <a:p>
                      <a:endParaRPr lang="cs-CZ"/>
                    </a:p>
                  </a:txBody>
                  <a:tcPr/>
                </a:tc>
                <a:tc>
                  <a:txBody>
                    <a:bodyPr/>
                    <a:lstStyle/>
                    <a:p>
                      <a:pPr algn="just">
                        <a:lnSpc>
                          <a:spcPct val="107000"/>
                        </a:lnSpc>
                        <a:spcAft>
                          <a:spcPts val="800"/>
                        </a:spcAft>
                      </a:pPr>
                      <a:r>
                        <a:rPr lang="en-GB" sz="1400" b="1" noProof="0" dirty="0">
                          <a:effectLst/>
                          <a:latin typeface="+mn-lt"/>
                        </a:rPr>
                        <a:t>Customer Relationships</a:t>
                      </a:r>
                      <a:endParaRPr lang="en-GB" sz="14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rowSpan="2">
                  <a:txBody>
                    <a:bodyPr/>
                    <a:lstStyle/>
                    <a:p>
                      <a:pPr algn="just">
                        <a:lnSpc>
                          <a:spcPct val="107000"/>
                        </a:lnSpc>
                        <a:spcAft>
                          <a:spcPts val="800"/>
                        </a:spcAft>
                      </a:pPr>
                      <a:r>
                        <a:rPr lang="en-GB" sz="1400" b="1" noProof="0" dirty="0">
                          <a:effectLst/>
                        </a:rPr>
                        <a:t>Customer Segments</a:t>
                      </a:r>
                      <a:endParaRPr lang="en-GB" sz="1400" b="1" noProof="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1188" marR="61188" marT="0" marB="0">
                    <a:noFill/>
                  </a:tcPr>
                </a:tc>
                <a:extLst>
                  <a:ext uri="{0D108BD9-81ED-4DB2-BD59-A6C34878D82A}">
                    <a16:rowId xmlns:a16="http://schemas.microsoft.com/office/drawing/2014/main" val="3219863023"/>
                  </a:ext>
                </a:extLst>
              </a:tr>
              <a:tr h="1766331">
                <a:tc vMerge="1">
                  <a:txBody>
                    <a:bodyPr/>
                    <a:lstStyle/>
                    <a:p>
                      <a:endParaRPr lang="cs-CZ"/>
                    </a:p>
                  </a:txBody>
                  <a:tcPr/>
                </a:tc>
                <a:tc>
                  <a:txBody>
                    <a:bodyPr/>
                    <a:lstStyle/>
                    <a:p>
                      <a:pPr algn="just">
                        <a:lnSpc>
                          <a:spcPct val="107000"/>
                        </a:lnSpc>
                        <a:spcAft>
                          <a:spcPts val="800"/>
                        </a:spcAft>
                      </a:pPr>
                      <a:r>
                        <a:rPr lang="en-GB" sz="1600" b="1" noProof="0" dirty="0">
                          <a:effectLst/>
                          <a:latin typeface="+mn-lt"/>
                        </a:rPr>
                        <a:t>Key sources</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gridSpan="2" vMerge="1">
                  <a:txBody>
                    <a:bodyPr/>
                    <a:lstStyle/>
                    <a:p>
                      <a:endParaRPr lang="cs-CZ"/>
                    </a:p>
                  </a:txBody>
                  <a:tcPr/>
                </a:tc>
                <a:tc hMerge="1" vMerge="1">
                  <a:txBody>
                    <a:bodyPr/>
                    <a:lstStyle/>
                    <a:p>
                      <a:endParaRPr lang="cs-CZ"/>
                    </a:p>
                  </a:txBody>
                  <a:tcPr/>
                </a:tc>
                <a:tc>
                  <a:txBody>
                    <a:bodyPr/>
                    <a:lstStyle/>
                    <a:p>
                      <a:pPr algn="just">
                        <a:lnSpc>
                          <a:spcPct val="107000"/>
                        </a:lnSpc>
                        <a:spcAft>
                          <a:spcPts val="800"/>
                        </a:spcAft>
                      </a:pPr>
                      <a:r>
                        <a:rPr lang="en-GB" sz="1600" b="1" noProof="0" dirty="0">
                          <a:effectLst/>
                          <a:latin typeface="+mn-lt"/>
                        </a:rPr>
                        <a:t>Channels</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vMerge="1">
                  <a:txBody>
                    <a:bodyPr/>
                    <a:lstStyle/>
                    <a:p>
                      <a:endParaRPr lang="cs-CZ"/>
                    </a:p>
                  </a:txBody>
                  <a:tcPr/>
                </a:tc>
                <a:extLst>
                  <a:ext uri="{0D108BD9-81ED-4DB2-BD59-A6C34878D82A}">
                    <a16:rowId xmlns:a16="http://schemas.microsoft.com/office/drawing/2014/main" val="665749167"/>
                  </a:ext>
                </a:extLst>
              </a:tr>
              <a:tr h="1578842">
                <a:tc gridSpan="3">
                  <a:txBody>
                    <a:bodyPr/>
                    <a:lstStyle/>
                    <a:p>
                      <a:pPr algn="just">
                        <a:lnSpc>
                          <a:spcPct val="107000"/>
                        </a:lnSpc>
                        <a:spcAft>
                          <a:spcPts val="800"/>
                        </a:spcAft>
                      </a:pPr>
                      <a:r>
                        <a:rPr lang="en-GB" sz="1600" b="1" noProof="0" dirty="0">
                          <a:effectLst/>
                          <a:latin typeface="+mn-lt"/>
                        </a:rPr>
                        <a:t>Cost structure</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hMerge="1">
                  <a:txBody>
                    <a:bodyPr/>
                    <a:lstStyle/>
                    <a:p>
                      <a:endParaRPr lang="cs-CZ"/>
                    </a:p>
                  </a:txBody>
                  <a:tcPr/>
                </a:tc>
                <a:tc hMerge="1">
                  <a:txBody>
                    <a:bodyPr/>
                    <a:lstStyle/>
                    <a:p>
                      <a:endParaRPr lang="cs-CZ"/>
                    </a:p>
                  </a:txBody>
                  <a:tcPr/>
                </a:tc>
                <a:tc gridSpan="3">
                  <a:txBody>
                    <a:bodyPr/>
                    <a:lstStyle/>
                    <a:p>
                      <a:pPr algn="just">
                        <a:lnSpc>
                          <a:spcPct val="107000"/>
                        </a:lnSpc>
                        <a:spcAft>
                          <a:spcPts val="800"/>
                        </a:spcAft>
                      </a:pPr>
                      <a:r>
                        <a:rPr lang="en-GB" sz="1600" b="1" noProof="0" dirty="0">
                          <a:effectLst/>
                          <a:latin typeface="+mn-lt"/>
                        </a:rPr>
                        <a:t>Revenue Streams</a:t>
                      </a:r>
                      <a:endParaRPr lang="en-GB" sz="1600" b="1" noProof="0" dirty="0">
                        <a:effectLst/>
                        <a:latin typeface="+mn-lt"/>
                        <a:ea typeface="Times New Roman" panose="02020603050405020304" pitchFamily="18" charset="0"/>
                        <a:cs typeface="Times New Roman" panose="02020603050405020304" pitchFamily="18" charset="0"/>
                      </a:endParaRPr>
                    </a:p>
                  </a:txBody>
                  <a:tcPr marL="61188" marR="61188" marT="0" marB="0">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64811008"/>
                  </a:ext>
                </a:extLst>
              </a:tr>
            </a:tbl>
          </a:graphicData>
        </a:graphic>
      </p:graphicFrame>
      <p:sp>
        <p:nvSpPr>
          <p:cNvPr id="5" name="TextovéPole 4">
            <a:extLst>
              <a:ext uri="{FF2B5EF4-FFF2-40B4-BE49-F238E27FC236}">
                <a16:creationId xmlns:a16="http://schemas.microsoft.com/office/drawing/2014/main" id="{7A56B879-E69E-4670-B14A-17BC1E4A474C}"/>
              </a:ext>
            </a:extLst>
          </p:cNvPr>
          <p:cNvSpPr txBox="1"/>
          <p:nvPr/>
        </p:nvSpPr>
        <p:spPr>
          <a:xfrm>
            <a:off x="4969776" y="1939193"/>
            <a:ext cx="2284602" cy="3046988"/>
          </a:xfrm>
          <a:prstGeom prst="rect">
            <a:avLst/>
          </a:prstGeom>
          <a:solidFill>
            <a:srgbClr val="FFFF00"/>
          </a:solidFill>
          <a:ln>
            <a:noFill/>
          </a:ln>
        </p:spPr>
        <p:txBody>
          <a:bodyPr wrap="square" rtlCol="0">
            <a:spAutoFit/>
          </a:bodyPr>
          <a:lstStyle/>
          <a:p>
            <a:r>
              <a:rPr lang="en-GB" sz="1600" dirty="0"/>
              <a:t>VP1: Language education</a:t>
            </a:r>
            <a:endParaRPr lang="cs-CZ" sz="1600" dirty="0"/>
          </a:p>
          <a:p>
            <a:r>
              <a:rPr lang="en-GB" sz="1600" dirty="0"/>
              <a:t> </a:t>
            </a:r>
            <a:endParaRPr lang="cs-CZ" sz="1600" dirty="0"/>
          </a:p>
          <a:p>
            <a:r>
              <a:rPr lang="en-GB" sz="1600" dirty="0"/>
              <a:t> VP2:  </a:t>
            </a:r>
            <a:r>
              <a:rPr lang="en-GB" sz="1600" dirty="0">
                <a:solidFill>
                  <a:srgbClr val="FF0000"/>
                </a:solidFill>
              </a:rPr>
              <a:t>Foreign language in the context of personal development</a:t>
            </a:r>
            <a:endParaRPr lang="cs-CZ" sz="1600" dirty="0">
              <a:solidFill>
                <a:srgbClr val="FF0000"/>
              </a:solidFill>
            </a:endParaRPr>
          </a:p>
          <a:p>
            <a:endParaRPr lang="cs-CZ" sz="1600" dirty="0"/>
          </a:p>
          <a:p>
            <a:r>
              <a:rPr lang="en-GB" sz="1600" dirty="0"/>
              <a:t>VP3:  </a:t>
            </a:r>
            <a:r>
              <a:rPr lang="en-GB" sz="1600" dirty="0">
                <a:solidFill>
                  <a:srgbClr val="FF0000"/>
                </a:solidFill>
              </a:rPr>
              <a:t>Opening up new </a:t>
            </a:r>
            <a:endParaRPr lang="cs-CZ" sz="1600" dirty="0">
              <a:solidFill>
                <a:srgbClr val="FF0000"/>
              </a:solidFill>
            </a:endParaRPr>
          </a:p>
          <a:p>
            <a:r>
              <a:rPr lang="en-GB" sz="1600" dirty="0">
                <a:solidFill>
                  <a:srgbClr val="FF0000"/>
                </a:solidFill>
              </a:rPr>
              <a:t>markets </a:t>
            </a:r>
            <a:endParaRPr lang="cs-CZ" sz="1600" dirty="0">
              <a:solidFill>
                <a:srgbClr val="FF0000"/>
              </a:solidFill>
            </a:endParaRPr>
          </a:p>
          <a:p>
            <a:r>
              <a:rPr lang="en-GB" sz="1600" dirty="0"/>
              <a:t> </a:t>
            </a:r>
            <a:endParaRPr lang="cs-CZ" sz="1600" dirty="0"/>
          </a:p>
          <a:p>
            <a:r>
              <a:rPr lang="en-GB" sz="1600" dirty="0"/>
              <a:t> VP4:  </a:t>
            </a:r>
            <a:r>
              <a:rPr lang="en-GB" sz="1600" dirty="0">
                <a:solidFill>
                  <a:srgbClr val="FF0000"/>
                </a:solidFill>
              </a:rPr>
              <a:t>Market visibility of the courses</a:t>
            </a:r>
            <a:endParaRPr lang="cs-CZ" sz="1600" dirty="0">
              <a:solidFill>
                <a:srgbClr val="FF0000"/>
              </a:solidFill>
            </a:endParaRPr>
          </a:p>
          <a:p>
            <a:endParaRPr lang="cs-CZ" sz="1600" dirty="0">
              <a:solidFill>
                <a:srgbClr val="FF0000"/>
              </a:solidFill>
              <a:ea typeface="MS Mincho" panose="02020609040205080304" pitchFamily="49" charset="-128"/>
              <a:cs typeface="Times New Roman" panose="02020603050405020304" pitchFamily="18" charset="0"/>
            </a:endParaRPr>
          </a:p>
        </p:txBody>
      </p:sp>
      <p:sp>
        <p:nvSpPr>
          <p:cNvPr id="6" name="TextovéPole 5">
            <a:extLst>
              <a:ext uri="{FF2B5EF4-FFF2-40B4-BE49-F238E27FC236}">
                <a16:creationId xmlns:a16="http://schemas.microsoft.com/office/drawing/2014/main" id="{D5421FFF-3706-47C6-98D8-163B12955E39}"/>
              </a:ext>
            </a:extLst>
          </p:cNvPr>
          <p:cNvSpPr txBox="1"/>
          <p:nvPr/>
        </p:nvSpPr>
        <p:spPr>
          <a:xfrm>
            <a:off x="9405109" y="2136338"/>
            <a:ext cx="1728132" cy="2800767"/>
          </a:xfrm>
          <a:prstGeom prst="rect">
            <a:avLst/>
          </a:prstGeom>
          <a:solidFill>
            <a:srgbClr val="92D050"/>
          </a:solidFill>
          <a:ln>
            <a:noFill/>
          </a:ln>
        </p:spPr>
        <p:txBody>
          <a:bodyPr wrap="square" rtlCol="0">
            <a:spAutoFit/>
          </a:bodyPr>
          <a:lstStyle/>
          <a:p>
            <a:r>
              <a:rPr lang="en-GB" sz="1600" dirty="0"/>
              <a:t>Individuals</a:t>
            </a:r>
            <a:endParaRPr lang="cs-CZ" dirty="0"/>
          </a:p>
          <a:p>
            <a:r>
              <a:rPr lang="en-GB" sz="1600" dirty="0"/>
              <a:t> </a:t>
            </a:r>
            <a:endParaRPr lang="cs-CZ" dirty="0"/>
          </a:p>
          <a:p>
            <a:r>
              <a:rPr lang="en-GB" dirty="0"/>
              <a:t>Business clients</a:t>
            </a:r>
            <a:endParaRPr lang="cs-CZ" dirty="0"/>
          </a:p>
          <a:p>
            <a:endParaRPr lang="cs-CZ" dirty="0">
              <a:latin typeface="Cambria" panose="02040503050406030204" pitchFamily="18" charset="0"/>
              <a:ea typeface="MS Mincho" panose="02020609040205080304" pitchFamily="49" charset="-128"/>
              <a:cs typeface="Times New Roman" panose="02020603050405020304" pitchFamily="18" charset="0"/>
            </a:endParaRPr>
          </a:p>
          <a:p>
            <a:r>
              <a:rPr lang="en-GB" dirty="0"/>
              <a:t>Lectures (from network)</a:t>
            </a:r>
            <a:endParaRPr lang="cs-CZ" dirty="0">
              <a:latin typeface="Cambria" panose="02040503050406030204" pitchFamily="18" charset="0"/>
              <a:ea typeface="MS Mincho" panose="02020609040205080304" pitchFamily="49" charset="-128"/>
              <a:cs typeface="Times New Roman" panose="02020603050405020304" pitchFamily="18" charset="0"/>
            </a:endParaRPr>
          </a:p>
          <a:p>
            <a:endParaRPr lang="cs-CZ" dirty="0">
              <a:latin typeface="Cambria" panose="02040503050406030204" pitchFamily="18" charset="0"/>
              <a:ea typeface="MS Mincho" panose="02020609040205080304" pitchFamily="49" charset="-128"/>
              <a:cs typeface="Times New Roman" panose="02020603050405020304" pitchFamily="18" charset="0"/>
            </a:endParaRPr>
          </a:p>
          <a:p>
            <a:r>
              <a:rPr lang="en-GB" b="1" dirty="0"/>
              <a:t>Educational institution</a:t>
            </a:r>
            <a:endParaRPr lang="cs-CZ" b="1" dirty="0">
              <a:latin typeface="Cambria" panose="02040503050406030204" pitchFamily="18" charset="0"/>
              <a:ea typeface="MS Mincho" panose="02020609040205080304" pitchFamily="49" charset="-128"/>
              <a:cs typeface="Times New Roman" panose="02020603050405020304" pitchFamily="18" charset="0"/>
            </a:endParaRPr>
          </a:p>
          <a:p>
            <a:endParaRPr lang="cs-CZ" dirty="0"/>
          </a:p>
        </p:txBody>
      </p:sp>
      <p:sp>
        <p:nvSpPr>
          <p:cNvPr id="7" name="TextovéPole 6">
            <a:extLst>
              <a:ext uri="{FF2B5EF4-FFF2-40B4-BE49-F238E27FC236}">
                <a16:creationId xmlns:a16="http://schemas.microsoft.com/office/drawing/2014/main" id="{D79C3B2F-8F80-4343-8B03-2B0CA2BA0031}"/>
              </a:ext>
            </a:extLst>
          </p:cNvPr>
          <p:cNvSpPr txBox="1"/>
          <p:nvPr/>
        </p:nvSpPr>
        <p:spPr>
          <a:xfrm>
            <a:off x="7395244" y="3732875"/>
            <a:ext cx="1728132" cy="1200329"/>
          </a:xfrm>
          <a:prstGeom prst="rect">
            <a:avLst/>
          </a:prstGeom>
          <a:solidFill>
            <a:schemeClr val="accent6">
              <a:lumMod val="20000"/>
              <a:lumOff val="80000"/>
            </a:schemeClr>
          </a:solidFill>
        </p:spPr>
        <p:txBody>
          <a:bodyPr wrap="square" rtlCol="0">
            <a:spAutoFit/>
          </a:bodyPr>
          <a:lstStyle/>
          <a:p>
            <a:r>
              <a:rPr lang="en-GB" dirty="0"/>
              <a:t>Webinar</a:t>
            </a:r>
          </a:p>
          <a:p>
            <a:r>
              <a:rPr lang="en-GB" dirty="0"/>
              <a:t>FB</a:t>
            </a:r>
          </a:p>
          <a:p>
            <a:r>
              <a:rPr lang="en-GB" dirty="0"/>
              <a:t>Conference</a:t>
            </a:r>
          </a:p>
          <a:p>
            <a:r>
              <a:rPr lang="en-GB" dirty="0"/>
              <a:t>Apps</a:t>
            </a:r>
          </a:p>
        </p:txBody>
      </p:sp>
      <p:sp>
        <p:nvSpPr>
          <p:cNvPr id="8" name="TextovéPole 7">
            <a:extLst>
              <a:ext uri="{FF2B5EF4-FFF2-40B4-BE49-F238E27FC236}">
                <a16:creationId xmlns:a16="http://schemas.microsoft.com/office/drawing/2014/main" id="{0B87F163-33BF-4A5C-B9C8-37EDB7C7CBAA}"/>
              </a:ext>
            </a:extLst>
          </p:cNvPr>
          <p:cNvSpPr txBox="1"/>
          <p:nvPr/>
        </p:nvSpPr>
        <p:spPr>
          <a:xfrm>
            <a:off x="7395244" y="1795366"/>
            <a:ext cx="1728132" cy="1569660"/>
          </a:xfrm>
          <a:prstGeom prst="rect">
            <a:avLst/>
          </a:prstGeom>
          <a:solidFill>
            <a:schemeClr val="accent4">
              <a:lumMod val="20000"/>
              <a:lumOff val="80000"/>
            </a:schemeClr>
          </a:solidFill>
        </p:spPr>
        <p:txBody>
          <a:bodyPr wrap="square" rtlCol="0">
            <a:spAutoFit/>
          </a:bodyPr>
          <a:lstStyle/>
          <a:p>
            <a:r>
              <a:rPr lang="en-GB" sz="1600" dirty="0"/>
              <a:t>Regular offer of courses</a:t>
            </a:r>
            <a:endParaRPr lang="cs-CZ" sz="1600" dirty="0"/>
          </a:p>
          <a:p>
            <a:r>
              <a:rPr lang="en-GB" sz="1600" dirty="0"/>
              <a:t> </a:t>
            </a:r>
            <a:endParaRPr lang="cs-CZ" sz="1600" dirty="0"/>
          </a:p>
          <a:p>
            <a:r>
              <a:rPr lang="en-GB" sz="1600" dirty="0"/>
              <a:t>Call (centrum)</a:t>
            </a:r>
            <a:endParaRPr lang="cs-CZ" sz="1600" dirty="0"/>
          </a:p>
          <a:p>
            <a:endParaRPr lang="cs-CZ" sz="1600" dirty="0"/>
          </a:p>
          <a:p>
            <a:r>
              <a:rPr lang="cs-CZ" sz="1600" dirty="0"/>
              <a:t>Newsletter</a:t>
            </a:r>
          </a:p>
        </p:txBody>
      </p:sp>
      <p:sp>
        <p:nvSpPr>
          <p:cNvPr id="9" name="TextovéPole 8">
            <a:extLst>
              <a:ext uri="{FF2B5EF4-FFF2-40B4-BE49-F238E27FC236}">
                <a16:creationId xmlns:a16="http://schemas.microsoft.com/office/drawing/2014/main" id="{FA6BAA61-FE4E-4411-BCEB-6319C88BFA81}"/>
              </a:ext>
            </a:extLst>
          </p:cNvPr>
          <p:cNvSpPr txBox="1"/>
          <p:nvPr/>
        </p:nvSpPr>
        <p:spPr>
          <a:xfrm>
            <a:off x="1158205" y="2046915"/>
            <a:ext cx="1728132" cy="2585323"/>
          </a:xfrm>
          <a:prstGeom prst="rect">
            <a:avLst/>
          </a:prstGeom>
          <a:solidFill>
            <a:schemeClr val="accent1">
              <a:lumMod val="20000"/>
              <a:lumOff val="80000"/>
            </a:schemeClr>
          </a:solidFill>
        </p:spPr>
        <p:txBody>
          <a:bodyPr wrap="square" rtlCol="0">
            <a:spAutoFit/>
          </a:bodyPr>
          <a:lstStyle/>
          <a:p>
            <a:r>
              <a:rPr lang="en-GB" dirty="0"/>
              <a:t>Lecturers / native speakers</a:t>
            </a:r>
          </a:p>
          <a:p>
            <a:r>
              <a:rPr lang="en-GB" dirty="0"/>
              <a:t>  </a:t>
            </a:r>
          </a:p>
          <a:p>
            <a:r>
              <a:rPr lang="en-GB" dirty="0"/>
              <a:t>Language schools</a:t>
            </a:r>
          </a:p>
          <a:p>
            <a:r>
              <a:rPr lang="en-GB" dirty="0"/>
              <a:t> </a:t>
            </a:r>
          </a:p>
          <a:p>
            <a:r>
              <a:rPr lang="en-GB" b="1" dirty="0"/>
              <a:t>Educational institution</a:t>
            </a:r>
            <a:endParaRPr lang="en-GB" b="1" dirty="0">
              <a:latin typeface="Cambria" panose="02040503050406030204" pitchFamily="18" charset="0"/>
              <a:ea typeface="MS Mincho" panose="02020609040205080304" pitchFamily="49" charset="-128"/>
              <a:cs typeface="Times New Roman" panose="02020603050405020304" pitchFamily="18" charset="0"/>
            </a:endParaRPr>
          </a:p>
          <a:p>
            <a:endParaRPr lang="cs-CZ" dirty="0"/>
          </a:p>
        </p:txBody>
      </p:sp>
      <p:sp>
        <p:nvSpPr>
          <p:cNvPr id="10" name="TextovéPole 9">
            <a:extLst>
              <a:ext uri="{FF2B5EF4-FFF2-40B4-BE49-F238E27FC236}">
                <a16:creationId xmlns:a16="http://schemas.microsoft.com/office/drawing/2014/main" id="{55AF1F55-8D07-4D7B-8F8A-604FF874884F}"/>
              </a:ext>
            </a:extLst>
          </p:cNvPr>
          <p:cNvSpPr txBox="1"/>
          <p:nvPr/>
        </p:nvSpPr>
        <p:spPr>
          <a:xfrm>
            <a:off x="3002123" y="3715871"/>
            <a:ext cx="1769289" cy="1446550"/>
          </a:xfrm>
          <a:prstGeom prst="rect">
            <a:avLst/>
          </a:prstGeom>
          <a:solidFill>
            <a:schemeClr val="tx2">
              <a:lumMod val="40000"/>
              <a:lumOff val="60000"/>
            </a:schemeClr>
          </a:solidFill>
        </p:spPr>
        <p:txBody>
          <a:bodyPr wrap="square" rtlCol="0">
            <a:spAutoFit/>
          </a:bodyPr>
          <a:lstStyle/>
          <a:p>
            <a:r>
              <a:rPr lang="cs-CZ" sz="1400" dirty="0"/>
              <a:t>Platform/network</a:t>
            </a:r>
          </a:p>
          <a:p>
            <a:endParaRPr lang="cs-CZ" sz="1400" dirty="0"/>
          </a:p>
          <a:p>
            <a:r>
              <a:rPr lang="en-GB" sz="1400" dirty="0"/>
              <a:t>Teaching</a:t>
            </a:r>
            <a:r>
              <a:rPr lang="cs-CZ" sz="1400" dirty="0"/>
              <a:t> and </a:t>
            </a:r>
            <a:r>
              <a:rPr lang="en-GB" sz="1400" dirty="0"/>
              <a:t>leadership</a:t>
            </a:r>
            <a:r>
              <a:rPr lang="cs-CZ" sz="1400" dirty="0"/>
              <a:t> (</a:t>
            </a:r>
            <a:r>
              <a:rPr lang="en-GB" sz="1400" dirty="0"/>
              <a:t>methods</a:t>
            </a:r>
            <a:r>
              <a:rPr lang="cs-CZ" sz="1400" dirty="0"/>
              <a:t> and </a:t>
            </a:r>
            <a:r>
              <a:rPr lang="en-GB" sz="1400" dirty="0"/>
              <a:t>philosophy</a:t>
            </a:r>
            <a:r>
              <a:rPr lang="cs-CZ" sz="1400" dirty="0"/>
              <a:t>)</a:t>
            </a:r>
            <a:endParaRPr lang="en-US" sz="1400" dirty="0"/>
          </a:p>
          <a:p>
            <a:endParaRPr lang="cs-CZ" dirty="0"/>
          </a:p>
        </p:txBody>
      </p:sp>
      <p:sp>
        <p:nvSpPr>
          <p:cNvPr id="11" name="TextovéPole 10">
            <a:extLst>
              <a:ext uri="{FF2B5EF4-FFF2-40B4-BE49-F238E27FC236}">
                <a16:creationId xmlns:a16="http://schemas.microsoft.com/office/drawing/2014/main" id="{6FF34FF5-8D86-4B2C-8748-3217DECF94CC}"/>
              </a:ext>
            </a:extLst>
          </p:cNvPr>
          <p:cNvSpPr txBox="1"/>
          <p:nvPr/>
        </p:nvSpPr>
        <p:spPr>
          <a:xfrm>
            <a:off x="3043280" y="1890022"/>
            <a:ext cx="1728132" cy="1077218"/>
          </a:xfrm>
          <a:prstGeom prst="rect">
            <a:avLst/>
          </a:prstGeom>
          <a:solidFill>
            <a:schemeClr val="accent5">
              <a:lumMod val="60000"/>
              <a:lumOff val="40000"/>
            </a:schemeClr>
          </a:solidFill>
        </p:spPr>
        <p:txBody>
          <a:bodyPr wrap="square" rtlCol="0">
            <a:spAutoFit/>
          </a:bodyPr>
          <a:lstStyle/>
          <a:p>
            <a:r>
              <a:rPr lang="en-GB" sz="1600" dirty="0"/>
              <a:t>Platform development</a:t>
            </a:r>
            <a:endParaRPr lang="cs-CZ" sz="1600" dirty="0"/>
          </a:p>
          <a:p>
            <a:endParaRPr lang="cs-CZ" sz="1600" dirty="0"/>
          </a:p>
          <a:p>
            <a:r>
              <a:rPr lang="cs-CZ" sz="1600" dirty="0"/>
              <a:t>Networking</a:t>
            </a:r>
          </a:p>
        </p:txBody>
      </p:sp>
      <p:sp>
        <p:nvSpPr>
          <p:cNvPr id="12" name="TextovéPole 11">
            <a:extLst>
              <a:ext uri="{FF2B5EF4-FFF2-40B4-BE49-F238E27FC236}">
                <a16:creationId xmlns:a16="http://schemas.microsoft.com/office/drawing/2014/main" id="{70216AA2-2F99-426C-90EE-17AF4C389D69}"/>
              </a:ext>
            </a:extLst>
          </p:cNvPr>
          <p:cNvSpPr txBox="1"/>
          <p:nvPr/>
        </p:nvSpPr>
        <p:spPr>
          <a:xfrm>
            <a:off x="1158205" y="5489620"/>
            <a:ext cx="4783474" cy="1169551"/>
          </a:xfrm>
          <a:prstGeom prst="rect">
            <a:avLst/>
          </a:prstGeom>
          <a:solidFill>
            <a:schemeClr val="accent2">
              <a:lumMod val="60000"/>
              <a:lumOff val="40000"/>
            </a:schemeClr>
          </a:solidFill>
        </p:spPr>
        <p:txBody>
          <a:bodyPr wrap="square" rtlCol="0">
            <a:spAutoFit/>
          </a:bodyPr>
          <a:lstStyle/>
          <a:p>
            <a:r>
              <a:rPr lang="en-GB" sz="1400" dirty="0"/>
              <a:t>Platform development costs</a:t>
            </a:r>
            <a:endParaRPr lang="cs-CZ" sz="1400" dirty="0"/>
          </a:p>
          <a:p>
            <a:r>
              <a:rPr lang="en-GB" sz="1400" dirty="0"/>
              <a:t> </a:t>
            </a:r>
            <a:endParaRPr lang="cs-CZ" sz="1400" dirty="0"/>
          </a:p>
          <a:p>
            <a:r>
              <a:rPr lang="en-GB" sz="1400" dirty="0"/>
              <a:t>Sta</a:t>
            </a:r>
            <a:r>
              <a:rPr lang="cs-CZ" sz="1400" dirty="0"/>
              <a:t>f</a:t>
            </a:r>
            <a:r>
              <a:rPr lang="en-GB" sz="1400" dirty="0"/>
              <a:t>f salary</a:t>
            </a:r>
            <a:endParaRPr lang="cs-CZ" sz="1400" dirty="0"/>
          </a:p>
          <a:p>
            <a:r>
              <a:rPr lang="en-GB" sz="1400" dirty="0"/>
              <a:t> </a:t>
            </a:r>
            <a:endParaRPr lang="cs-CZ" sz="1400" dirty="0"/>
          </a:p>
          <a:p>
            <a:r>
              <a:rPr lang="en-GB" sz="1400" dirty="0"/>
              <a:t>Advertising</a:t>
            </a:r>
            <a:endParaRPr lang="cs-CZ" sz="14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3" name="TextovéPole 12">
            <a:extLst>
              <a:ext uri="{FF2B5EF4-FFF2-40B4-BE49-F238E27FC236}">
                <a16:creationId xmlns:a16="http://schemas.microsoft.com/office/drawing/2014/main" id="{B7C57EF8-CF72-4D40-A2EF-EAC2261CEF29}"/>
              </a:ext>
            </a:extLst>
          </p:cNvPr>
          <p:cNvSpPr txBox="1"/>
          <p:nvPr/>
        </p:nvSpPr>
        <p:spPr>
          <a:xfrm>
            <a:off x="6250322" y="5489620"/>
            <a:ext cx="4470807" cy="1231106"/>
          </a:xfrm>
          <a:prstGeom prst="rect">
            <a:avLst/>
          </a:prstGeom>
          <a:solidFill>
            <a:srgbClr val="FFC000"/>
          </a:solidFill>
        </p:spPr>
        <p:txBody>
          <a:bodyPr wrap="square" rtlCol="0">
            <a:spAutoFit/>
          </a:bodyPr>
          <a:lstStyle/>
          <a:p>
            <a:r>
              <a:rPr lang="en-GB" dirty="0"/>
              <a:t>Course fee (18 euro/hour)</a:t>
            </a:r>
            <a:endParaRPr lang="cs-CZ" dirty="0"/>
          </a:p>
          <a:p>
            <a:r>
              <a:rPr lang="en-GB" dirty="0"/>
              <a:t> </a:t>
            </a:r>
            <a:endParaRPr lang="cs-CZ" dirty="0"/>
          </a:p>
          <a:p>
            <a:r>
              <a:rPr lang="en-GB" dirty="0"/>
              <a:t>Mediation fee (</a:t>
            </a:r>
            <a:r>
              <a:rPr lang="en-GB" sz="2000" dirty="0"/>
              <a:t> </a:t>
            </a:r>
            <a:r>
              <a:rPr lang="en-GB" dirty="0"/>
              <a:t>Access to the educational platform)</a:t>
            </a:r>
            <a:endParaRPr lang="cs-CZ" sz="2000"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28" name="Obrázek 27">
            <a:extLst>
              <a:ext uri="{FF2B5EF4-FFF2-40B4-BE49-F238E27FC236}">
                <a16:creationId xmlns:a16="http://schemas.microsoft.com/office/drawing/2014/main" id="{BA5D3CF9-CDD2-4C5F-AE2D-F07E5191D1B0}"/>
              </a:ext>
            </a:extLst>
          </p:cNvPr>
          <p:cNvPicPr>
            <a:picLocks noChangeAspect="1"/>
          </p:cNvPicPr>
          <p:nvPr/>
        </p:nvPicPr>
        <p:blipFill>
          <a:blip r:embed="rId2"/>
          <a:stretch>
            <a:fillRect/>
          </a:stretch>
        </p:blipFill>
        <p:spPr>
          <a:xfrm>
            <a:off x="11216082" y="1050373"/>
            <a:ext cx="704850" cy="495300"/>
          </a:xfrm>
          <a:prstGeom prst="rect">
            <a:avLst/>
          </a:prstGeom>
        </p:spPr>
      </p:pic>
      <p:pic>
        <p:nvPicPr>
          <p:cNvPr id="30" name="Obrázek 29">
            <a:extLst>
              <a:ext uri="{FF2B5EF4-FFF2-40B4-BE49-F238E27FC236}">
                <a16:creationId xmlns:a16="http://schemas.microsoft.com/office/drawing/2014/main" id="{046D6E2F-6FEF-423F-A7C4-6CE1FF96A27E}"/>
              </a:ext>
            </a:extLst>
          </p:cNvPr>
          <p:cNvPicPr>
            <a:picLocks noChangeAspect="1"/>
          </p:cNvPicPr>
          <p:nvPr/>
        </p:nvPicPr>
        <p:blipFill>
          <a:blip r:embed="rId3"/>
          <a:stretch>
            <a:fillRect/>
          </a:stretch>
        </p:blipFill>
        <p:spPr>
          <a:xfrm>
            <a:off x="171450" y="979928"/>
            <a:ext cx="1333500" cy="542925"/>
          </a:xfrm>
          <a:prstGeom prst="rect">
            <a:avLst/>
          </a:prstGeom>
        </p:spPr>
      </p:pic>
    </p:spTree>
    <p:extLst>
      <p:ext uri="{BB962C8B-B14F-4D97-AF65-F5344CB8AC3E}">
        <p14:creationId xmlns:p14="http://schemas.microsoft.com/office/powerpoint/2010/main" val="335646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style.rotation</p:attrName>
                                        </p:attrNameLst>
                                      </p:cBhvr>
                                      <p:tavLst>
                                        <p:tav tm="0">
                                          <p:val>
                                            <p:fltVal val="90"/>
                                          </p:val>
                                        </p:tav>
                                        <p:tav tm="100000">
                                          <p:val>
                                            <p:fltVal val="0"/>
                                          </p:val>
                                        </p:tav>
                                      </p:tavLst>
                                    </p:anim>
                                    <p:animEffect transition="in" filter="fade">
                                      <p:cBhvr>
                                        <p:cTn id="55" dur="1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1000" fill="hold"/>
                                        <p:tgtEl>
                                          <p:spTgt spid="11"/>
                                        </p:tgtEl>
                                        <p:attrNameLst>
                                          <p:attrName>ppt_w</p:attrName>
                                        </p:attrNameLst>
                                      </p:cBhvr>
                                      <p:tavLst>
                                        <p:tav tm="0">
                                          <p:val>
                                            <p:fltVal val="0"/>
                                          </p:val>
                                        </p:tav>
                                        <p:tav tm="100000">
                                          <p:val>
                                            <p:strVal val="#ppt_w"/>
                                          </p:val>
                                        </p:tav>
                                      </p:tavLst>
                                    </p:anim>
                                    <p:anim calcmode="lin" valueType="num">
                                      <p:cBhvr>
                                        <p:cTn id="61" dur="1000" fill="hold"/>
                                        <p:tgtEl>
                                          <p:spTgt spid="11"/>
                                        </p:tgtEl>
                                        <p:attrNameLst>
                                          <p:attrName>ppt_h</p:attrName>
                                        </p:attrNameLst>
                                      </p:cBhvr>
                                      <p:tavLst>
                                        <p:tav tm="0">
                                          <p:val>
                                            <p:fltVal val="0"/>
                                          </p:val>
                                        </p:tav>
                                        <p:tav tm="100000">
                                          <p:val>
                                            <p:strVal val="#ppt_h"/>
                                          </p:val>
                                        </p:tav>
                                      </p:tavLst>
                                    </p:anim>
                                    <p:anim calcmode="lin" valueType="num">
                                      <p:cBhvr>
                                        <p:cTn id="62" dur="1000" fill="hold"/>
                                        <p:tgtEl>
                                          <p:spTgt spid="11"/>
                                        </p:tgtEl>
                                        <p:attrNameLst>
                                          <p:attrName>style.rotation</p:attrName>
                                        </p:attrNameLst>
                                      </p:cBhvr>
                                      <p:tavLst>
                                        <p:tav tm="0">
                                          <p:val>
                                            <p:fltVal val="90"/>
                                          </p:val>
                                        </p:tav>
                                        <p:tav tm="100000">
                                          <p:val>
                                            <p:fltVal val="0"/>
                                          </p:val>
                                        </p:tav>
                                      </p:tavLst>
                                    </p:anim>
                                    <p:animEffect transition="in" filter="fade">
                                      <p:cBhvr>
                                        <p:cTn id="63" dur="1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0" fill="hold"/>
                                        <p:tgtEl>
                                          <p:spTgt spid="12"/>
                                        </p:tgtEl>
                                        <p:attrNameLst>
                                          <p:attrName>ppt_w</p:attrName>
                                        </p:attrNameLst>
                                      </p:cBhvr>
                                      <p:tavLst>
                                        <p:tav tm="0">
                                          <p:val>
                                            <p:fltVal val="0"/>
                                          </p:val>
                                        </p:tav>
                                        <p:tav tm="100000">
                                          <p:val>
                                            <p:strVal val="#ppt_w"/>
                                          </p:val>
                                        </p:tav>
                                      </p:tavLst>
                                    </p:anim>
                                    <p:anim calcmode="lin" valueType="num">
                                      <p:cBhvr>
                                        <p:cTn id="69" dur="1000" fill="hold"/>
                                        <p:tgtEl>
                                          <p:spTgt spid="12"/>
                                        </p:tgtEl>
                                        <p:attrNameLst>
                                          <p:attrName>ppt_h</p:attrName>
                                        </p:attrNameLst>
                                      </p:cBhvr>
                                      <p:tavLst>
                                        <p:tav tm="0">
                                          <p:val>
                                            <p:fltVal val="0"/>
                                          </p:val>
                                        </p:tav>
                                        <p:tav tm="100000">
                                          <p:val>
                                            <p:strVal val="#ppt_h"/>
                                          </p:val>
                                        </p:tav>
                                      </p:tavLst>
                                    </p:anim>
                                    <p:anim calcmode="lin" valueType="num">
                                      <p:cBhvr>
                                        <p:cTn id="70" dur="1000" fill="hold"/>
                                        <p:tgtEl>
                                          <p:spTgt spid="12"/>
                                        </p:tgtEl>
                                        <p:attrNameLst>
                                          <p:attrName>style.rotation</p:attrName>
                                        </p:attrNameLst>
                                      </p:cBhvr>
                                      <p:tavLst>
                                        <p:tav tm="0">
                                          <p:val>
                                            <p:fltVal val="90"/>
                                          </p:val>
                                        </p:tav>
                                        <p:tav tm="100000">
                                          <p:val>
                                            <p:fltVal val="0"/>
                                          </p:val>
                                        </p:tav>
                                      </p:tavLst>
                                    </p:anim>
                                    <p:animEffect transition="in" filter="fade">
                                      <p:cBhvr>
                                        <p:cTn id="71" dur="10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1000" fill="hold"/>
                                        <p:tgtEl>
                                          <p:spTgt spid="13"/>
                                        </p:tgtEl>
                                        <p:attrNameLst>
                                          <p:attrName>ppt_w</p:attrName>
                                        </p:attrNameLst>
                                      </p:cBhvr>
                                      <p:tavLst>
                                        <p:tav tm="0">
                                          <p:val>
                                            <p:fltVal val="0"/>
                                          </p:val>
                                        </p:tav>
                                        <p:tav tm="100000">
                                          <p:val>
                                            <p:strVal val="#ppt_w"/>
                                          </p:val>
                                        </p:tav>
                                      </p:tavLst>
                                    </p:anim>
                                    <p:anim calcmode="lin" valueType="num">
                                      <p:cBhvr>
                                        <p:cTn id="77" dur="1000" fill="hold"/>
                                        <p:tgtEl>
                                          <p:spTgt spid="13"/>
                                        </p:tgtEl>
                                        <p:attrNameLst>
                                          <p:attrName>ppt_h</p:attrName>
                                        </p:attrNameLst>
                                      </p:cBhvr>
                                      <p:tavLst>
                                        <p:tav tm="0">
                                          <p:val>
                                            <p:fltVal val="0"/>
                                          </p:val>
                                        </p:tav>
                                        <p:tav tm="100000">
                                          <p:val>
                                            <p:strVal val="#ppt_h"/>
                                          </p:val>
                                        </p:tav>
                                      </p:tavLst>
                                    </p:anim>
                                    <p:anim calcmode="lin" valueType="num">
                                      <p:cBhvr>
                                        <p:cTn id="78" dur="1000" fill="hold"/>
                                        <p:tgtEl>
                                          <p:spTgt spid="13"/>
                                        </p:tgtEl>
                                        <p:attrNameLst>
                                          <p:attrName>style.rotation</p:attrName>
                                        </p:attrNameLst>
                                      </p:cBhvr>
                                      <p:tavLst>
                                        <p:tav tm="0">
                                          <p:val>
                                            <p:fltVal val="90"/>
                                          </p:val>
                                        </p:tav>
                                        <p:tav tm="100000">
                                          <p:val>
                                            <p:fltVal val="0"/>
                                          </p:val>
                                        </p:tav>
                                      </p:tavLst>
                                    </p:anim>
                                    <p:animEffect transition="in" filter="fade">
                                      <p:cBhvr>
                                        <p:cTn id="79" dur="10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2000"/>
                                        <p:tgtEl>
                                          <p:spTgt spid="30"/>
                                        </p:tgtEl>
                                      </p:cBhvr>
                                    </p:animEffect>
                                    <p:anim calcmode="lin" valueType="num">
                                      <p:cBhvr>
                                        <p:cTn id="92" dur="2000" fill="hold"/>
                                        <p:tgtEl>
                                          <p:spTgt spid="30"/>
                                        </p:tgtEl>
                                        <p:attrNameLst>
                                          <p:attrName>ppt_w</p:attrName>
                                        </p:attrNameLst>
                                      </p:cBhvr>
                                      <p:tavLst>
                                        <p:tav tm="0" fmla="#ppt_w*sin(2.5*pi*$)">
                                          <p:val>
                                            <p:fltVal val="0"/>
                                          </p:val>
                                        </p:tav>
                                        <p:tav tm="100000">
                                          <p:val>
                                            <p:fltVal val="1"/>
                                          </p:val>
                                        </p:tav>
                                      </p:tavLst>
                                    </p:anim>
                                    <p:anim calcmode="lin" valueType="num">
                                      <p:cBhvr>
                                        <p:cTn id="93"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1" name="Freeform: Shape 10">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Obrázok 4" descr="Obsah obrázku osoba, interiér, skupina, pózování&#10;&#10;Popis byl vytvořen automaticky">
            <a:extLst>
              <a:ext uri="{FF2B5EF4-FFF2-40B4-BE49-F238E27FC236}">
                <a16:creationId xmlns:a16="http://schemas.microsoft.com/office/drawing/2014/main" id="{52593E5A-E49D-48CB-8D46-1414A3E957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377" r="1" b="1"/>
          <a:stretch/>
        </p:blipFill>
        <p:spPr bwMode="auto">
          <a:xfrm>
            <a:off x="2354578" y="584775"/>
            <a:ext cx="7761924" cy="5302587"/>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p:spPr>
      </p:pic>
      <p:sp>
        <p:nvSpPr>
          <p:cNvPr id="10" name="TextovéPole 9">
            <a:extLst>
              <a:ext uri="{FF2B5EF4-FFF2-40B4-BE49-F238E27FC236}">
                <a16:creationId xmlns:a16="http://schemas.microsoft.com/office/drawing/2014/main" id="{48B9FB32-3287-413C-A048-C281E973C709}"/>
              </a:ext>
            </a:extLst>
          </p:cNvPr>
          <p:cNvSpPr txBox="1"/>
          <p:nvPr/>
        </p:nvSpPr>
        <p:spPr>
          <a:xfrm>
            <a:off x="3951215" y="0"/>
            <a:ext cx="3011357" cy="584775"/>
          </a:xfrm>
          <a:prstGeom prst="rect">
            <a:avLst/>
          </a:prstGeom>
          <a:solidFill>
            <a:schemeClr val="accent6">
              <a:lumMod val="20000"/>
              <a:lumOff val="80000"/>
            </a:schemeClr>
          </a:solidFill>
        </p:spPr>
        <p:txBody>
          <a:bodyPr wrap="square">
            <a:spAutoFit/>
          </a:bodyPr>
          <a:lstStyle/>
          <a:p>
            <a:pPr marL="0" lvl="1"/>
            <a:r>
              <a:rPr lang="cs-CZ" sz="3200" b="1" i="1" dirty="0">
                <a:solidFill>
                  <a:schemeClr val="accent6"/>
                </a:solidFill>
                <a:effectLst/>
                <a:ea typeface="Calibri" panose="020F0502020204030204" pitchFamily="34" charset="0"/>
                <a:cs typeface="Times New Roman" panose="02020603050405020304" pitchFamily="18" charset="0"/>
              </a:rPr>
              <a:t>S</a:t>
            </a:r>
            <a:r>
              <a:rPr lang="cs-CZ" sz="1800" i="1" dirty="0">
                <a:solidFill>
                  <a:schemeClr val="accent6"/>
                </a:solidFill>
                <a:effectLst/>
                <a:ea typeface="Calibri" panose="020F0502020204030204" pitchFamily="34" charset="0"/>
                <a:cs typeface="Times New Roman" panose="02020603050405020304" pitchFamily="18" charset="0"/>
              </a:rPr>
              <a:t>mart MANAGEREVOLUTION</a:t>
            </a:r>
          </a:p>
        </p:txBody>
      </p:sp>
      <p:sp>
        <p:nvSpPr>
          <p:cNvPr id="13" name="TextovéPole 12">
            <a:extLst>
              <a:ext uri="{FF2B5EF4-FFF2-40B4-BE49-F238E27FC236}">
                <a16:creationId xmlns:a16="http://schemas.microsoft.com/office/drawing/2014/main" id="{5C6E216E-B811-40A1-A006-776E7D1AD29F}"/>
              </a:ext>
            </a:extLst>
          </p:cNvPr>
          <p:cNvSpPr txBox="1"/>
          <p:nvPr/>
        </p:nvSpPr>
        <p:spPr>
          <a:xfrm>
            <a:off x="5456893" y="6273225"/>
            <a:ext cx="1701145" cy="584775"/>
          </a:xfrm>
          <a:prstGeom prst="rect">
            <a:avLst/>
          </a:prstGeom>
          <a:solidFill>
            <a:schemeClr val="accent5">
              <a:lumMod val="20000"/>
              <a:lumOff val="80000"/>
            </a:schemeClr>
          </a:solidFill>
        </p:spPr>
        <p:txBody>
          <a:bodyPr wrap="square">
            <a:spAutoFit/>
          </a:bodyPr>
          <a:lstStyle/>
          <a:p>
            <a:pPr marL="0" lvl="1"/>
            <a:r>
              <a:rPr lang="en-GB" sz="3200" i="1" dirty="0">
                <a:solidFill>
                  <a:schemeClr val="accent1"/>
                </a:solidFill>
                <a:effectLst/>
                <a:ea typeface="Calibri" panose="020F0502020204030204" pitchFamily="34" charset="0"/>
                <a:cs typeface="Times New Roman" panose="02020603050405020304" pitchFamily="18" charset="0"/>
              </a:rPr>
              <a:t>R</a:t>
            </a:r>
            <a:r>
              <a:rPr lang="en-GB" sz="1800" i="1" dirty="0">
                <a:solidFill>
                  <a:schemeClr val="accent1"/>
                </a:solidFill>
                <a:effectLst/>
                <a:ea typeface="Calibri" panose="020F0502020204030204" pitchFamily="34" charset="0"/>
                <a:cs typeface="Times New Roman" panose="02020603050405020304" pitchFamily="18" charset="0"/>
              </a:rPr>
              <a:t>esilience</a:t>
            </a:r>
            <a:endParaRPr lang="cs-CZ" sz="1800" i="1" dirty="0">
              <a:solidFill>
                <a:schemeClr val="accent1"/>
              </a:solidFill>
              <a:effectLst/>
              <a:ea typeface="Calibri" panose="020F0502020204030204" pitchFamily="34" charset="0"/>
              <a:cs typeface="Times New Roman" panose="02020603050405020304" pitchFamily="18" charset="0"/>
            </a:endParaRPr>
          </a:p>
        </p:txBody>
      </p:sp>
      <p:sp>
        <p:nvSpPr>
          <p:cNvPr id="14" name="TextovéPole 13">
            <a:extLst>
              <a:ext uri="{FF2B5EF4-FFF2-40B4-BE49-F238E27FC236}">
                <a16:creationId xmlns:a16="http://schemas.microsoft.com/office/drawing/2014/main" id="{6C095F6F-6C7C-4D34-B60A-0EF4E9BA2DDE}"/>
              </a:ext>
            </a:extLst>
          </p:cNvPr>
          <p:cNvSpPr txBox="1"/>
          <p:nvPr/>
        </p:nvSpPr>
        <p:spPr>
          <a:xfrm>
            <a:off x="10116502" y="3020622"/>
            <a:ext cx="1701145" cy="861774"/>
          </a:xfrm>
          <a:prstGeom prst="rect">
            <a:avLst/>
          </a:prstGeom>
          <a:solidFill>
            <a:schemeClr val="accent2">
              <a:lumMod val="20000"/>
              <a:lumOff val="80000"/>
            </a:schemeClr>
          </a:solidFill>
        </p:spPr>
        <p:txBody>
          <a:bodyPr wrap="square">
            <a:spAutoFit/>
          </a:bodyPr>
          <a:lstStyle/>
          <a:p>
            <a:pPr marL="0" lvl="1"/>
            <a:r>
              <a:rPr lang="en-GB" sz="3200" i="1" dirty="0">
                <a:solidFill>
                  <a:schemeClr val="accent2"/>
                </a:solidFill>
                <a:effectLst/>
                <a:ea typeface="Calibri" panose="020F0502020204030204" pitchFamily="34" charset="0"/>
                <a:cs typeface="Times New Roman" panose="02020603050405020304" pitchFamily="18" charset="0"/>
              </a:rPr>
              <a:t>E</a:t>
            </a:r>
            <a:r>
              <a:rPr lang="en-GB" i="1" dirty="0">
                <a:solidFill>
                  <a:schemeClr val="accent2"/>
                </a:solidFill>
                <a:effectLst/>
                <a:ea typeface="Calibri" panose="020F0502020204030204" pitchFamily="34" charset="0"/>
                <a:cs typeface="Times New Roman" panose="02020603050405020304" pitchFamily="18" charset="0"/>
              </a:rPr>
              <a:t>mpowering People at Work</a:t>
            </a:r>
            <a:endParaRPr lang="cs-CZ" i="1" dirty="0">
              <a:solidFill>
                <a:schemeClr val="accent2"/>
              </a:solidFill>
              <a:effectLst/>
              <a:ea typeface="Calibri" panose="020F0502020204030204" pitchFamily="34" charset="0"/>
              <a:cs typeface="Times New Roman" panose="02020603050405020304" pitchFamily="18" charset="0"/>
            </a:endParaRPr>
          </a:p>
        </p:txBody>
      </p:sp>
      <p:sp>
        <p:nvSpPr>
          <p:cNvPr id="15" name="TextovéPole 14">
            <a:extLst>
              <a:ext uri="{FF2B5EF4-FFF2-40B4-BE49-F238E27FC236}">
                <a16:creationId xmlns:a16="http://schemas.microsoft.com/office/drawing/2014/main" id="{9D192F80-3491-4058-8A36-3E7E44EEB43F}"/>
              </a:ext>
            </a:extLst>
          </p:cNvPr>
          <p:cNvSpPr txBox="1"/>
          <p:nvPr/>
        </p:nvSpPr>
        <p:spPr>
          <a:xfrm>
            <a:off x="109057" y="2774402"/>
            <a:ext cx="1871168" cy="1138773"/>
          </a:xfrm>
          <a:prstGeom prst="rect">
            <a:avLst/>
          </a:prstGeom>
          <a:solidFill>
            <a:schemeClr val="accent4">
              <a:lumMod val="60000"/>
              <a:lumOff val="40000"/>
            </a:schemeClr>
          </a:solidFill>
        </p:spPr>
        <p:txBody>
          <a:bodyPr wrap="square">
            <a:spAutoFit/>
          </a:bodyPr>
          <a:lstStyle/>
          <a:p>
            <a:pPr marL="0" lvl="1"/>
            <a:r>
              <a:rPr lang="en-GB" sz="3200" i="1" dirty="0">
                <a:solidFill>
                  <a:schemeClr val="bg1"/>
                </a:solidFill>
                <a:effectLst/>
                <a:ea typeface="Calibri" panose="020F0502020204030204" pitchFamily="34" charset="0"/>
                <a:cs typeface="Times New Roman" panose="02020603050405020304" pitchFamily="18" charset="0"/>
              </a:rPr>
              <a:t>B</a:t>
            </a:r>
            <a:r>
              <a:rPr lang="en-GB" i="1" dirty="0">
                <a:solidFill>
                  <a:schemeClr val="bg1"/>
                </a:solidFill>
                <a:effectLst/>
                <a:ea typeface="Calibri" panose="020F0502020204030204" pitchFamily="34" charset="0"/>
                <a:cs typeface="Times New Roman" panose="02020603050405020304" pitchFamily="18" charset="0"/>
              </a:rPr>
              <a:t>uilding Excellence Culture Together </a:t>
            </a:r>
            <a:endParaRPr lang="cs-CZ" i="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2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0296F5-F23C-4631-BA70-F6BBAB97F9D4}"/>
              </a:ext>
            </a:extLst>
          </p:cNvPr>
          <p:cNvSpPr>
            <a:spLocks noGrp="1"/>
          </p:cNvSpPr>
          <p:nvPr>
            <p:ph type="title"/>
          </p:nvPr>
        </p:nvSpPr>
        <p:spPr/>
        <p:txBody>
          <a:bodyPr/>
          <a:lstStyle/>
          <a:p>
            <a:pPr algn="ctr"/>
            <a:r>
              <a:rPr lang="en-GB" b="1" dirty="0">
                <a:solidFill>
                  <a:schemeClr val="accent1"/>
                </a:solidFill>
              </a:rPr>
              <a:t>From product innovation to business model innovation</a:t>
            </a:r>
          </a:p>
        </p:txBody>
      </p:sp>
      <p:sp>
        <p:nvSpPr>
          <p:cNvPr id="3" name="Zástupný obsah 2">
            <a:extLst>
              <a:ext uri="{FF2B5EF4-FFF2-40B4-BE49-F238E27FC236}">
                <a16:creationId xmlns:a16="http://schemas.microsoft.com/office/drawing/2014/main" id="{5558EA3E-E981-453E-A4BC-D37197770CAF}"/>
              </a:ext>
            </a:extLst>
          </p:cNvPr>
          <p:cNvSpPr>
            <a:spLocks noGrp="1"/>
          </p:cNvSpPr>
          <p:nvPr>
            <p:ph idx="1"/>
          </p:nvPr>
        </p:nvSpPr>
        <p:spPr/>
        <p:txBody>
          <a:bodyPr>
            <a:normAutofit fontScale="77500" lnSpcReduction="20000"/>
          </a:bodyPr>
          <a:lstStyle/>
          <a:p>
            <a:pPr marL="0" indent="0">
              <a:buNone/>
            </a:pPr>
            <a:r>
              <a:rPr lang="en-GB" dirty="0"/>
              <a:t>New products created as part of the project activity are part of value proposition 2 (VP2 ).</a:t>
            </a:r>
          </a:p>
          <a:p>
            <a:pPr marL="0" indent="0">
              <a:buNone/>
            </a:pPr>
            <a:endParaRPr lang="en-GB" dirty="0"/>
          </a:p>
          <a:p>
            <a:pPr marL="0" indent="0">
              <a:buNone/>
            </a:pPr>
            <a:r>
              <a:rPr lang="en-GB" dirty="0"/>
              <a:t>The creation of new products enabled the transformation of the business model of language schools:</a:t>
            </a:r>
          </a:p>
          <a:p>
            <a:pPr lvl="1"/>
            <a:r>
              <a:rPr lang="en-GB" dirty="0"/>
              <a:t>Product innovation led to core business model Innovation (new value proposition and redefinition of BM)</a:t>
            </a:r>
          </a:p>
          <a:p>
            <a:pPr lvl="1"/>
            <a:r>
              <a:rPr lang="en-GB" sz="2200" dirty="0">
                <a:effectLst/>
                <a:ea typeface="Calibri" panose="020F0502020204030204" pitchFamily="34" charset="0"/>
              </a:rPr>
              <a:t>The transformation of the product into a higher value-added language teaching that combines language learning with the development of soft skills and team.</a:t>
            </a:r>
          </a:p>
          <a:p>
            <a:pPr lvl="1"/>
            <a:endParaRPr lang="en-GB" sz="2200" dirty="0"/>
          </a:p>
          <a:p>
            <a:pPr marL="0" lvl="1" indent="0">
              <a:buNone/>
            </a:pPr>
            <a:r>
              <a:rPr lang="en-GB" sz="2300" dirty="0"/>
              <a:t>An example of new products, supporting the innovation of the business model of language schools in area of personal development, are:</a:t>
            </a:r>
          </a:p>
          <a:p>
            <a:pPr marL="800100" lvl="1" indent="-342900">
              <a:lnSpc>
                <a:spcPct val="107000"/>
              </a:lnSpc>
              <a:buFont typeface="+mj-lt"/>
              <a:buAutoNum type="alphaUcPeriod"/>
            </a:pPr>
            <a:r>
              <a:rPr lang="en-GB" sz="2300" dirty="0">
                <a:effectLst/>
                <a:ea typeface="Calibri" panose="020F0502020204030204" pitchFamily="34" charset="0"/>
                <a:cs typeface="Times New Roman" panose="02020603050405020304" pitchFamily="18" charset="0"/>
              </a:rPr>
              <a:t>Product 1 - Resilience</a:t>
            </a:r>
          </a:p>
          <a:p>
            <a:pPr marL="800100" lvl="1" indent="-342900">
              <a:lnSpc>
                <a:spcPct val="107000"/>
              </a:lnSpc>
              <a:buFont typeface="+mj-lt"/>
              <a:buAutoNum type="alphaUcPeriod"/>
            </a:pPr>
            <a:r>
              <a:rPr lang="en-GB" sz="2300" dirty="0">
                <a:effectLst/>
                <a:ea typeface="Calibri" panose="020F0502020204030204" pitchFamily="34" charset="0"/>
                <a:cs typeface="Times New Roman" panose="02020603050405020304" pitchFamily="18" charset="0"/>
              </a:rPr>
              <a:t>Product 2 - SMART MANAGEREVOLUTION</a:t>
            </a:r>
          </a:p>
          <a:p>
            <a:pPr marL="800100" lvl="1" indent="-342900">
              <a:lnSpc>
                <a:spcPct val="107000"/>
              </a:lnSpc>
              <a:buFont typeface="+mj-lt"/>
              <a:buAutoNum type="alphaUcPeriod"/>
            </a:pPr>
            <a:r>
              <a:rPr lang="en-GB" sz="2300" dirty="0">
                <a:effectLst/>
                <a:ea typeface="Calibri" panose="020F0502020204030204" pitchFamily="34" charset="0"/>
                <a:cs typeface="Times New Roman" panose="02020603050405020304" pitchFamily="18" charset="0"/>
              </a:rPr>
              <a:t>Product 3 - Building Excellence Culture Together </a:t>
            </a:r>
          </a:p>
          <a:p>
            <a:pPr marL="800100" lvl="1" indent="-342900">
              <a:lnSpc>
                <a:spcPct val="107000"/>
              </a:lnSpc>
              <a:spcAft>
                <a:spcPts val="800"/>
              </a:spcAft>
              <a:buFont typeface="+mj-lt"/>
              <a:buAutoNum type="alphaUcPeriod"/>
            </a:pPr>
            <a:r>
              <a:rPr lang="en-GB" sz="2300" dirty="0">
                <a:effectLst/>
                <a:ea typeface="Calibri" panose="020F0502020204030204" pitchFamily="34" charset="0"/>
                <a:cs typeface="Times New Roman" panose="02020603050405020304" pitchFamily="18" charset="0"/>
              </a:rPr>
              <a:t>Product 4 - Empowering People at Work</a:t>
            </a:r>
          </a:p>
          <a:p>
            <a:pPr marL="457200" lvl="1" indent="-457200">
              <a:buFont typeface="+mj-lt"/>
              <a:buAutoNum type="arabicPeriod"/>
            </a:pPr>
            <a:endParaRPr lang="cs-CZ" sz="2200" dirty="0"/>
          </a:p>
        </p:txBody>
      </p:sp>
    </p:spTree>
    <p:extLst>
      <p:ext uri="{BB962C8B-B14F-4D97-AF65-F5344CB8AC3E}">
        <p14:creationId xmlns:p14="http://schemas.microsoft.com/office/powerpoint/2010/main" val="145770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 pole 5">
            <a:extLst>
              <a:ext uri="{FF2B5EF4-FFF2-40B4-BE49-F238E27FC236}">
                <a16:creationId xmlns:a16="http://schemas.microsoft.com/office/drawing/2014/main" id="{C5E27517-9CF1-A047-8D1A-6F79747029F1}"/>
              </a:ext>
            </a:extLst>
          </p:cNvPr>
          <p:cNvSpPr txBox="1"/>
          <p:nvPr/>
        </p:nvSpPr>
        <p:spPr>
          <a:xfrm>
            <a:off x="665454" y="569104"/>
            <a:ext cx="11193171" cy="961313"/>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cs-CZ" sz="4400" b="1" dirty="0" err="1">
                <a:solidFill>
                  <a:schemeClr val="accent1"/>
                </a:solidFill>
                <a:latin typeface="+mj-lt"/>
                <a:ea typeface="+mj-ea"/>
                <a:cs typeface="+mj-cs"/>
              </a:rPr>
              <a:t>Changing</a:t>
            </a:r>
            <a:r>
              <a:rPr lang="cs-CZ" sz="4400" b="1" dirty="0">
                <a:solidFill>
                  <a:schemeClr val="accent1"/>
                </a:solidFill>
                <a:latin typeface="+mj-lt"/>
                <a:ea typeface="+mj-ea"/>
                <a:cs typeface="+mj-cs"/>
              </a:rPr>
              <a:t> Business </a:t>
            </a:r>
            <a:r>
              <a:rPr lang="cs-CZ" sz="4400" b="1" dirty="0" err="1">
                <a:solidFill>
                  <a:schemeClr val="accent1"/>
                </a:solidFill>
                <a:latin typeface="+mj-lt"/>
                <a:ea typeface="+mj-ea"/>
                <a:cs typeface="+mj-cs"/>
              </a:rPr>
              <a:t>Environment</a:t>
            </a:r>
            <a:r>
              <a:rPr lang="cs-CZ" sz="4400" b="1" dirty="0">
                <a:solidFill>
                  <a:schemeClr val="accent1"/>
                </a:solidFill>
                <a:latin typeface="+mj-lt"/>
                <a:ea typeface="+mj-ea"/>
                <a:cs typeface="+mj-cs"/>
              </a:rPr>
              <a:t> </a:t>
            </a:r>
          </a:p>
          <a:p>
            <a:pPr algn="ctr"/>
            <a:endParaRPr lang="cs-CZ" sz="4400" b="1" dirty="0">
              <a:solidFill>
                <a:schemeClr val="accent1"/>
              </a:solidFill>
              <a:latin typeface="+mj-lt"/>
              <a:ea typeface="+mj-ea"/>
              <a:cs typeface="+mj-cs"/>
            </a:endParaRPr>
          </a:p>
          <a:p>
            <a:endParaRPr lang="cs-CZ" sz="2400" dirty="0"/>
          </a:p>
          <a:p>
            <a:endParaRPr lang="cs-CZ" sz="2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ové pole 5">
            <a:extLst>
              <a:ext uri="{FF2B5EF4-FFF2-40B4-BE49-F238E27FC236}">
                <a16:creationId xmlns:a16="http://schemas.microsoft.com/office/drawing/2014/main" id="{548DA0D8-CEE1-45C6-B5E5-0DDE61692441}"/>
              </a:ext>
            </a:extLst>
          </p:cNvPr>
          <p:cNvSpPr txBox="1"/>
          <p:nvPr/>
        </p:nvSpPr>
        <p:spPr>
          <a:xfrm>
            <a:off x="665454" y="1751798"/>
            <a:ext cx="11193171" cy="5030001"/>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342900" indent="-342900">
              <a:buFont typeface="Arial" panose="020B0604020202020204" pitchFamily="34" charset="0"/>
              <a:buChar char="•"/>
            </a:pPr>
            <a:r>
              <a:rPr lang="cs-CZ" sz="2400" dirty="0">
                <a:solidFill>
                  <a:schemeClr val="tx1">
                    <a:lumMod val="65000"/>
                    <a:lumOff val="35000"/>
                  </a:schemeClr>
                </a:solidFill>
                <a:latin typeface="Calibri" panose="020F0502020204030204" pitchFamily="34" charset="0"/>
                <a:cs typeface="Calibri" panose="020F0502020204030204" pitchFamily="34" charset="0"/>
              </a:rPr>
              <a:t>B</a:t>
            </a:r>
            <a:r>
              <a:rPr lang="en-GB" sz="2400" dirty="0" err="1">
                <a:solidFill>
                  <a:schemeClr val="tx1">
                    <a:lumMod val="65000"/>
                    <a:lumOff val="35000"/>
                  </a:schemeClr>
                </a:solidFill>
                <a:latin typeface="Calibri" panose="020F0502020204030204" pitchFamily="34" charset="0"/>
                <a:cs typeface="Calibri" panose="020F0502020204030204" pitchFamily="34" charset="0"/>
              </a:rPr>
              <a:t>usiness</a:t>
            </a:r>
            <a:r>
              <a:rPr lang="en-GB" sz="2400" dirty="0">
                <a:solidFill>
                  <a:schemeClr val="tx1">
                    <a:lumMod val="65000"/>
                    <a:lumOff val="35000"/>
                  </a:schemeClr>
                </a:solidFill>
                <a:latin typeface="Calibri" panose="020F0502020204030204" pitchFamily="34" charset="0"/>
                <a:cs typeface="Calibri" panose="020F0502020204030204" pitchFamily="34" charset="0"/>
              </a:rPr>
              <a:t> environment is dramatically changing due to the technological development</a:t>
            </a:r>
            <a:r>
              <a:rPr lang="cs-CZ" sz="2400" dirty="0">
                <a:solidFill>
                  <a:schemeClr val="tx1">
                    <a:lumMod val="65000"/>
                    <a:lumOff val="35000"/>
                  </a:schemeClr>
                </a:solidFill>
                <a:latin typeface="Calibri" panose="020F0502020204030204" pitchFamily="34" charset="0"/>
                <a:cs typeface="Calibri" panose="020F0502020204030204" pitchFamily="34" charset="0"/>
              </a:rPr>
              <a:t> and</a:t>
            </a:r>
            <a:r>
              <a:rPr lang="en-GB" sz="2400" dirty="0">
                <a:solidFill>
                  <a:schemeClr val="tx1">
                    <a:lumMod val="65000"/>
                    <a:lumOff val="35000"/>
                  </a:schemeClr>
                </a:solidFill>
                <a:latin typeface="Calibri" panose="020F0502020204030204" pitchFamily="34" charset="0"/>
                <a:cs typeface="Calibri" panose="020F0502020204030204" pitchFamily="34" charset="0"/>
              </a:rPr>
              <a:t> changes in the customer´s needs</a:t>
            </a:r>
            <a:endParaRPr lang="cs-CZ" sz="24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cs-CZ" sz="2400" dirty="0">
                <a:solidFill>
                  <a:schemeClr val="tx1">
                    <a:lumMod val="65000"/>
                    <a:lumOff val="35000"/>
                  </a:schemeClr>
                </a:solidFill>
                <a:latin typeface="Calibri" panose="020F0502020204030204" pitchFamily="34" charset="0"/>
                <a:cs typeface="Calibri" panose="020F0502020204030204" pitchFamily="34" charset="0"/>
              </a:rPr>
              <a:t>T</a:t>
            </a:r>
            <a:r>
              <a:rPr lang="en-GB" sz="2400" dirty="0" err="1">
                <a:solidFill>
                  <a:schemeClr val="tx1">
                    <a:lumMod val="65000"/>
                    <a:lumOff val="35000"/>
                  </a:schemeClr>
                </a:solidFill>
                <a:latin typeface="Calibri" panose="020F0502020204030204" pitchFamily="34" charset="0"/>
                <a:cs typeface="Calibri" panose="020F0502020204030204" pitchFamily="34" charset="0"/>
              </a:rPr>
              <a:t>raditional</a:t>
            </a:r>
            <a:r>
              <a:rPr lang="en-GB" sz="2400" dirty="0">
                <a:solidFill>
                  <a:schemeClr val="tx1">
                    <a:lumMod val="65000"/>
                    <a:lumOff val="35000"/>
                  </a:schemeClr>
                </a:solidFill>
                <a:latin typeface="Calibri" panose="020F0502020204030204" pitchFamily="34" charset="0"/>
                <a:cs typeface="Calibri" panose="020F0502020204030204" pitchFamily="34" charset="0"/>
              </a:rPr>
              <a:t> business models of many companies are becoming obsolete and needs important changes, in the ways in which they generate profit. </a:t>
            </a:r>
            <a:endParaRPr lang="cs-CZ" sz="24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One of the business areas dramatically affected by the technological development, changing customer´s needs and finally by the </a:t>
            </a:r>
            <a:r>
              <a:rPr lang="en-GB" sz="2400" dirty="0" err="1">
                <a:solidFill>
                  <a:schemeClr val="tx1">
                    <a:lumMod val="65000"/>
                    <a:lumOff val="35000"/>
                  </a:schemeClr>
                </a:solidFill>
                <a:latin typeface="Calibri" panose="020F0502020204030204" pitchFamily="34" charset="0"/>
                <a:cs typeface="Calibri" panose="020F0502020204030204" pitchFamily="34" charset="0"/>
              </a:rPr>
              <a:t>Covid</a:t>
            </a:r>
            <a:r>
              <a:rPr lang="en-GB" sz="2400" dirty="0">
                <a:solidFill>
                  <a:schemeClr val="tx1">
                    <a:lumMod val="65000"/>
                    <a:lumOff val="35000"/>
                  </a:schemeClr>
                </a:solidFill>
                <a:latin typeface="Calibri" panose="020F0502020204030204" pitchFamily="34" charset="0"/>
                <a:cs typeface="Calibri" panose="020F0502020204030204" pitchFamily="34" charset="0"/>
              </a:rPr>
              <a:t> pandemic, is the area of </a:t>
            </a:r>
            <a:r>
              <a:rPr lang="en-GB" sz="2400" b="1" dirty="0">
                <a:solidFill>
                  <a:schemeClr val="tx1">
                    <a:lumMod val="65000"/>
                    <a:lumOff val="35000"/>
                  </a:schemeClr>
                </a:solidFill>
                <a:latin typeface="Calibri" panose="020F0502020204030204" pitchFamily="34" charset="0"/>
                <a:cs typeface="Calibri" panose="020F0502020204030204" pitchFamily="34" charset="0"/>
              </a:rPr>
              <a:t>Language schools</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endParaRPr lang="cs-CZ" sz="24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Language schools, which are mostly private educational institutions, have been operating their businesses without many significant changes for most of last three decades. </a:t>
            </a:r>
            <a:endParaRPr lang="cs-CZ" sz="24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2068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7667F5A-52E5-4671-BAFB-4C4039B5C763}"/>
              </a:ext>
            </a:extLst>
          </p:cNvPr>
          <p:cNvSpPr>
            <a:spLocks noGrp="1"/>
          </p:cNvSpPr>
          <p:nvPr>
            <p:ph type="title"/>
          </p:nvPr>
        </p:nvSpPr>
        <p:spPr>
          <a:xfrm>
            <a:off x="838200" y="365125"/>
            <a:ext cx="10515600" cy="1325563"/>
          </a:xfrm>
        </p:spPr>
        <p:txBody>
          <a:bodyPr>
            <a:normAutofit/>
          </a:bodyPr>
          <a:lstStyle/>
          <a:p>
            <a:r>
              <a:rPr lang="en-GB" sz="5000" b="1" dirty="0"/>
              <a:t>Specifications of the new business model</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19C31F0-48E0-4DB9-990D-32151101518C}"/>
              </a:ext>
            </a:extLst>
          </p:cNvPr>
          <p:cNvSpPr>
            <a:spLocks noGrp="1"/>
          </p:cNvSpPr>
          <p:nvPr>
            <p:ph idx="1"/>
          </p:nvPr>
        </p:nvSpPr>
        <p:spPr>
          <a:xfrm>
            <a:off x="838200" y="1965243"/>
            <a:ext cx="10515600" cy="4251960"/>
          </a:xfrm>
        </p:spPr>
        <p:txBody>
          <a:bodyPr>
            <a:normAutofit/>
          </a:bodyPr>
          <a:lstStyle/>
          <a:p>
            <a:pPr marL="0" indent="0">
              <a:buNone/>
            </a:pPr>
            <a:r>
              <a:rPr lang="en-GB" sz="2200" b="1" dirty="0"/>
              <a:t>New elements of business model</a:t>
            </a:r>
          </a:p>
          <a:p>
            <a:pPr marL="514350" indent="-514350">
              <a:buFont typeface="+mj-lt"/>
              <a:buAutoNum type="alphaUcPeriod"/>
            </a:pPr>
            <a:r>
              <a:rPr lang="en-GB" sz="2200" b="1" u="sng" dirty="0"/>
              <a:t>Educational platforms: </a:t>
            </a:r>
            <a:r>
              <a:rPr lang="en-GB" sz="2200" dirty="0"/>
              <a:t>the innovation of the business model of language schools is similar to successful business models that have established themselves in the field of e-learning applications and online learning platforms. </a:t>
            </a:r>
          </a:p>
          <a:p>
            <a:pPr marL="514350" indent="-514350">
              <a:buFont typeface="+mj-lt"/>
              <a:buAutoNum type="alphaUcPeriod"/>
            </a:pPr>
            <a:r>
              <a:rPr lang="en-GB" sz="2200" b="1" u="sng" dirty="0"/>
              <a:t>A hybrid form of teaching </a:t>
            </a:r>
            <a:r>
              <a:rPr lang="en-GB" sz="2200" dirty="0"/>
              <a:t>(personal + online), which is based on providing a suitable course to a specific customer segment. </a:t>
            </a:r>
          </a:p>
          <a:p>
            <a:pPr marL="514350" indent="-514350">
              <a:buFont typeface="+mj-lt"/>
              <a:buAutoNum type="alphaUcPeriod"/>
            </a:pPr>
            <a:r>
              <a:rPr lang="en-GB" sz="2200" b="1" u="sng" dirty="0"/>
              <a:t>Intermediary fees</a:t>
            </a:r>
            <a:r>
              <a:rPr lang="en-GB" sz="2200" dirty="0"/>
              <a:t>: The economic model of the innovative business model therefore calculates not only course fees, but also intermediary fees (i.e. the fee for entering the knowledge platform, which will range from 15-30 % of the unit price of the course).</a:t>
            </a:r>
          </a:p>
          <a:p>
            <a:pPr marL="514350" indent="-514350">
              <a:buFont typeface="+mj-lt"/>
              <a:buAutoNum type="alphaUcPeriod"/>
            </a:pPr>
            <a:r>
              <a:rPr lang="en-GB" sz="2200" b="1" u="sng" dirty="0"/>
              <a:t>Education intermediary</a:t>
            </a:r>
            <a:r>
              <a:rPr lang="en-GB" sz="2200" dirty="0"/>
              <a:t>: monetize the knowledge not only of individuals (lecturers), but also of institutions (universities) under the premise of creating a functional knowledge platform that will be strongly connected to selected market segments. </a:t>
            </a:r>
          </a:p>
          <a:p>
            <a:pPr marL="514350" indent="-514350">
              <a:buFont typeface="+mj-lt"/>
              <a:buAutoNum type="alphaUcPeriod"/>
            </a:pPr>
            <a:endParaRPr lang="en-GB" sz="2200" dirty="0"/>
          </a:p>
          <a:p>
            <a:pPr marL="514350" indent="-514350">
              <a:buFont typeface="+mj-lt"/>
              <a:buAutoNum type="alphaUcPeriod"/>
            </a:pPr>
            <a:endParaRPr lang="cs-CZ" sz="2200" dirty="0"/>
          </a:p>
        </p:txBody>
      </p:sp>
    </p:spTree>
    <p:extLst>
      <p:ext uri="{BB962C8B-B14F-4D97-AF65-F5344CB8AC3E}">
        <p14:creationId xmlns:p14="http://schemas.microsoft.com/office/powerpoint/2010/main" val="4201389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FC5C9E4-EEA8-4FDE-ADA5-31470AA9F0D5}"/>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b="1" i="1" kern="1200">
                <a:solidFill>
                  <a:schemeClr val="tx2"/>
                </a:solidFill>
                <a:latin typeface="+mj-lt"/>
                <a:ea typeface="+mj-ea"/>
                <a:cs typeface="+mj-cs"/>
              </a:rPr>
              <a:t>Thank you for your attention</a:t>
            </a:r>
          </a:p>
        </p:txBody>
      </p:sp>
      <p:pic>
        <p:nvPicPr>
          <p:cNvPr id="4" name="Picture 11">
            <a:extLst>
              <a:ext uri="{FF2B5EF4-FFF2-40B4-BE49-F238E27FC236}">
                <a16:creationId xmlns:a16="http://schemas.microsoft.com/office/drawing/2014/main" id="{C654827E-5903-48E7-ACCA-F80A56789525}"/>
              </a:ext>
            </a:extLst>
          </p:cNvPr>
          <p:cNvPicPr>
            <a:picLocks noChangeAspect="1"/>
          </p:cNvPicPr>
          <p:nvPr/>
        </p:nvPicPr>
        <p:blipFill>
          <a:blip r:embed="rId2" cstate="print"/>
          <a:stretch>
            <a:fillRect/>
          </a:stretch>
        </p:blipFill>
        <p:spPr bwMode="auto">
          <a:xfrm>
            <a:off x="340470" y="3296000"/>
            <a:ext cx="4141760" cy="1180400"/>
          </a:xfrm>
          <a:custGeom>
            <a:avLst/>
            <a:gdLst/>
            <a:ahLst/>
            <a:cxnLst/>
            <a:rect l="l" t="t" r="r" b="b"/>
            <a:pathLst>
              <a:path w="4141760" h="4377846">
                <a:moveTo>
                  <a:pt x="0" y="0"/>
                </a:moveTo>
                <a:lnTo>
                  <a:pt x="4141760" y="0"/>
                </a:lnTo>
                <a:lnTo>
                  <a:pt x="4141760" y="4377846"/>
                </a:lnTo>
                <a:lnTo>
                  <a:pt x="0" y="4377846"/>
                </a:lnTo>
                <a:close/>
              </a:path>
            </a:pathLst>
          </a:custGeom>
          <a:noFill/>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Obrázek 4">
            <a:extLst>
              <a:ext uri="{FF2B5EF4-FFF2-40B4-BE49-F238E27FC236}">
                <a16:creationId xmlns:a16="http://schemas.microsoft.com/office/drawing/2014/main" id="{337EA242-EC0E-4DDD-B079-6AB8B6124190}"/>
              </a:ext>
            </a:extLst>
          </p:cNvPr>
          <p:cNvPicPr>
            <a:picLocks noChangeAspect="1"/>
          </p:cNvPicPr>
          <p:nvPr/>
        </p:nvPicPr>
        <p:blipFill>
          <a:blip r:embed="rId3"/>
          <a:stretch>
            <a:fillRect/>
          </a:stretch>
        </p:blipFill>
        <p:spPr>
          <a:xfrm>
            <a:off x="6364609" y="314597"/>
            <a:ext cx="4697348" cy="3108426"/>
          </a:xfrm>
          <a:prstGeom prst="rect">
            <a:avLst/>
          </a:prstGeom>
          <a:ln>
            <a:noFill/>
          </a:ln>
          <a:effectLst>
            <a:softEdge rad="112500"/>
          </a:effectLst>
        </p:spPr>
      </p:pic>
    </p:spTree>
    <p:extLst>
      <p:ext uri="{BB962C8B-B14F-4D97-AF65-F5344CB8AC3E}">
        <p14:creationId xmlns:p14="http://schemas.microsoft.com/office/powerpoint/2010/main" val="4050367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 pole 5">
            <a:extLst>
              <a:ext uri="{FF2B5EF4-FFF2-40B4-BE49-F238E27FC236}">
                <a16:creationId xmlns:a16="http://schemas.microsoft.com/office/drawing/2014/main" id="{C5E27517-9CF1-A047-8D1A-6F79747029F1}"/>
              </a:ext>
            </a:extLst>
          </p:cNvPr>
          <p:cNvSpPr txBox="1"/>
          <p:nvPr/>
        </p:nvSpPr>
        <p:spPr>
          <a:xfrm>
            <a:off x="665454" y="569104"/>
            <a:ext cx="11193171" cy="961313"/>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cs-CZ" sz="4400" b="1" dirty="0" err="1">
                <a:solidFill>
                  <a:schemeClr val="accent1"/>
                </a:solidFill>
                <a:latin typeface="+mj-lt"/>
                <a:ea typeface="+mj-ea"/>
                <a:cs typeface="+mj-cs"/>
              </a:rPr>
              <a:t>Changing</a:t>
            </a:r>
            <a:r>
              <a:rPr lang="cs-CZ" sz="4400" b="1" dirty="0">
                <a:solidFill>
                  <a:schemeClr val="accent1"/>
                </a:solidFill>
                <a:latin typeface="+mj-lt"/>
                <a:ea typeface="+mj-ea"/>
                <a:cs typeface="+mj-cs"/>
              </a:rPr>
              <a:t> Language </a:t>
            </a:r>
            <a:r>
              <a:rPr lang="cs-CZ" sz="4400" b="1" dirty="0" err="1">
                <a:solidFill>
                  <a:schemeClr val="accent1"/>
                </a:solidFill>
                <a:latin typeface="+mj-lt"/>
                <a:ea typeface="+mj-ea"/>
                <a:cs typeface="+mj-cs"/>
              </a:rPr>
              <a:t>Education</a:t>
            </a:r>
            <a:r>
              <a:rPr lang="cs-CZ" sz="4400" b="1" dirty="0">
                <a:solidFill>
                  <a:schemeClr val="accent1"/>
                </a:solidFill>
                <a:latin typeface="+mj-lt"/>
                <a:ea typeface="+mj-ea"/>
                <a:cs typeface="+mj-cs"/>
              </a:rPr>
              <a:t> </a:t>
            </a:r>
          </a:p>
          <a:p>
            <a:endParaRPr lang="cs-CZ" sz="9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endParaRPr lang="cs-CZ" sz="2400" dirty="0"/>
          </a:p>
          <a:p>
            <a:endParaRPr lang="cs-CZ" sz="2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ové pole 5">
            <a:extLst>
              <a:ext uri="{FF2B5EF4-FFF2-40B4-BE49-F238E27FC236}">
                <a16:creationId xmlns:a16="http://schemas.microsoft.com/office/drawing/2014/main" id="{548DA0D8-CEE1-45C6-B5E5-0DDE61692441}"/>
              </a:ext>
            </a:extLst>
          </p:cNvPr>
          <p:cNvSpPr txBox="1"/>
          <p:nvPr/>
        </p:nvSpPr>
        <p:spPr>
          <a:xfrm>
            <a:off x="665454" y="1751798"/>
            <a:ext cx="11193171" cy="5030001"/>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342900" indent="-342900">
              <a:buFont typeface="Arial" panose="020B0604020202020204" pitchFamily="34" charset="0"/>
              <a:buChar char="•"/>
            </a:pPr>
            <a:r>
              <a:rPr lang="en-US" sz="2400" b="1" dirty="0">
                <a:solidFill>
                  <a:schemeClr val="tx1">
                    <a:lumMod val="65000"/>
                    <a:lumOff val="35000"/>
                  </a:schemeClr>
                </a:solidFill>
                <a:latin typeface="Calibri" panose="020F0502020204030204" pitchFamily="34" charset="0"/>
                <a:cs typeface="Calibri" panose="020F0502020204030204" pitchFamily="34" charset="0"/>
              </a:rPr>
              <a:t>Customers</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cs-CZ" sz="2400" dirty="0">
                <a:solidFill>
                  <a:schemeClr val="tx1">
                    <a:lumMod val="65000"/>
                    <a:lumOff val="35000"/>
                  </a:schemeClr>
                </a:solidFill>
                <a:latin typeface="Calibri" panose="020F0502020204030204" pitchFamily="34" charset="0"/>
                <a:cs typeface="Calibri" panose="020F0502020204030204" pitchFamily="34" charset="0"/>
              </a:rPr>
              <a:t>of Language </a:t>
            </a:r>
            <a:r>
              <a:rPr lang="cs-CZ" sz="2400" dirty="0" err="1">
                <a:solidFill>
                  <a:schemeClr val="tx1">
                    <a:lumMod val="65000"/>
                    <a:lumOff val="35000"/>
                  </a:schemeClr>
                </a:solidFill>
                <a:latin typeface="Calibri" panose="020F0502020204030204" pitchFamily="34" charset="0"/>
                <a:cs typeface="Calibri" panose="020F0502020204030204" pitchFamily="34" charset="0"/>
              </a:rPr>
              <a:t>Schools</a:t>
            </a:r>
            <a:r>
              <a:rPr lang="cs-CZ"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a:solidFill>
                  <a:schemeClr val="tx1">
                    <a:lumMod val="65000"/>
                    <a:lumOff val="35000"/>
                  </a:schemeClr>
                </a:solidFill>
                <a:latin typeface="Calibri" panose="020F0502020204030204" pitchFamily="34" charset="0"/>
                <a:cs typeface="Calibri" panose="020F0502020204030204" pitchFamily="34" charset="0"/>
              </a:rPr>
              <a:t>very often turn into alternative educational schemes, many new on-line products in the field of language education is being introduced and finally classes remained closed </a:t>
            </a:r>
            <a:r>
              <a:rPr lang="cs-CZ" sz="2400" dirty="0" err="1">
                <a:solidFill>
                  <a:schemeClr val="tx1">
                    <a:lumMod val="65000"/>
                    <a:lumOff val="35000"/>
                  </a:schemeClr>
                </a:solidFill>
                <a:latin typeface="Calibri" panose="020F0502020204030204" pitchFamily="34" charset="0"/>
                <a:cs typeface="Calibri" panose="020F0502020204030204" pitchFamily="34" charset="0"/>
              </a:rPr>
              <a:t>due</a:t>
            </a:r>
            <a:r>
              <a:rPr lang="cs-CZ" sz="2400" dirty="0">
                <a:solidFill>
                  <a:schemeClr val="tx1">
                    <a:lumMod val="65000"/>
                    <a:lumOff val="35000"/>
                  </a:schemeClr>
                </a:solidFill>
                <a:latin typeface="Calibri" panose="020F0502020204030204" pitchFamily="34" charset="0"/>
                <a:cs typeface="Calibri" panose="020F0502020204030204" pitchFamily="34" charset="0"/>
              </a:rPr>
              <a:t> to </a:t>
            </a:r>
            <a:r>
              <a:rPr lang="cs-CZ" sz="2400" dirty="0" err="1">
                <a:solidFill>
                  <a:schemeClr val="tx1">
                    <a:lumMod val="65000"/>
                    <a:lumOff val="35000"/>
                  </a:schemeClr>
                </a:solidFill>
                <a:latin typeface="Calibri" panose="020F0502020204030204" pitchFamily="34" charset="0"/>
                <a:cs typeface="Calibri" panose="020F0502020204030204" pitchFamily="34" charset="0"/>
              </a:rPr>
              <a:t>the</a:t>
            </a:r>
            <a:r>
              <a:rPr lang="cs-CZ" sz="2400" dirty="0">
                <a:solidFill>
                  <a:schemeClr val="tx1">
                    <a:lumMod val="65000"/>
                    <a:lumOff val="35000"/>
                  </a:schemeClr>
                </a:solidFill>
                <a:latin typeface="Calibri" panose="020F0502020204030204" pitchFamily="34" charset="0"/>
                <a:cs typeface="Calibri" panose="020F0502020204030204" pitchFamily="34" charset="0"/>
              </a:rPr>
              <a:t> COVID</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endParaRPr lang="cs-CZ" sz="24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chemeClr val="tx1">
                    <a:lumMod val="65000"/>
                    <a:lumOff val="35000"/>
                  </a:schemeClr>
                </a:solidFill>
                <a:latin typeface="Calibri" panose="020F0502020204030204" pitchFamily="34" charset="0"/>
                <a:cs typeface="Calibri" panose="020F0502020204030204" pitchFamily="34" charset="0"/>
              </a:rPr>
              <a:t>These facts has dramatic impact on the </a:t>
            </a:r>
            <a:r>
              <a:rPr lang="en-US" sz="2400" b="1" dirty="0">
                <a:solidFill>
                  <a:schemeClr val="tx1">
                    <a:lumMod val="65000"/>
                    <a:lumOff val="35000"/>
                  </a:schemeClr>
                </a:solidFill>
                <a:latin typeface="Calibri" panose="020F0502020204030204" pitchFamily="34" charset="0"/>
                <a:cs typeface="Calibri" panose="020F0502020204030204" pitchFamily="34" charset="0"/>
              </a:rPr>
              <a:t>profitability of language schools</a:t>
            </a:r>
            <a:r>
              <a:rPr lang="en-US" sz="2400" dirty="0">
                <a:solidFill>
                  <a:schemeClr val="tx1">
                    <a:lumMod val="65000"/>
                    <a:lumOff val="35000"/>
                  </a:schemeClr>
                </a:solidFill>
                <a:latin typeface="Calibri" panose="020F0502020204030204" pitchFamily="34" charset="0"/>
                <a:cs typeface="Calibri" panose="020F0502020204030204" pitchFamily="34" charset="0"/>
              </a:rPr>
              <a:t>, their revenues and finally to the simple survival. </a:t>
            </a:r>
            <a:endParaRPr lang="cs-CZ" sz="24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chemeClr val="tx1">
                    <a:lumMod val="65000"/>
                    <a:lumOff val="35000"/>
                  </a:schemeClr>
                </a:solidFill>
                <a:latin typeface="Calibri" panose="020F0502020204030204" pitchFamily="34" charset="0"/>
                <a:cs typeface="Calibri" panose="020F0502020204030204" pitchFamily="34" charset="0"/>
              </a:rPr>
              <a:t>We can observe, that traditional business schemes and models, are no longer sustainable. </a:t>
            </a:r>
            <a:endParaRPr lang="cs-CZ" sz="24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chemeClr val="tx1">
                    <a:lumMod val="65000"/>
                    <a:lumOff val="35000"/>
                  </a:schemeClr>
                </a:solidFill>
                <a:latin typeface="Calibri" panose="020F0502020204030204" pitchFamily="34" charset="0"/>
                <a:cs typeface="Calibri" panose="020F0502020204030204" pitchFamily="34" charset="0"/>
              </a:rPr>
              <a:t>Language schools are fighting for simple survival. </a:t>
            </a:r>
            <a:endParaRPr lang="cs-CZ" sz="24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chemeClr val="tx1">
                    <a:lumMod val="65000"/>
                    <a:lumOff val="35000"/>
                  </a:schemeClr>
                </a:solidFill>
                <a:latin typeface="Calibri" panose="020F0502020204030204" pitchFamily="34" charset="0"/>
                <a:cs typeface="Calibri" panose="020F0502020204030204" pitchFamily="34" charset="0"/>
              </a:rPr>
              <a:t>Due to our opinion, only solution and only way to survival is to </a:t>
            </a:r>
            <a:r>
              <a:rPr lang="en-US" sz="2400" b="1" dirty="0">
                <a:solidFill>
                  <a:schemeClr val="tx1">
                    <a:lumMod val="65000"/>
                    <a:lumOff val="35000"/>
                  </a:schemeClr>
                </a:solidFill>
                <a:latin typeface="Calibri" panose="020F0502020204030204" pitchFamily="34" charset="0"/>
                <a:cs typeface="Calibri" panose="020F0502020204030204" pitchFamily="34" charset="0"/>
              </a:rPr>
              <a:t>turn to alternative business models</a:t>
            </a:r>
            <a:r>
              <a:rPr lang="en-US" sz="2400" dirty="0">
                <a:solidFill>
                  <a:schemeClr val="tx1">
                    <a:lumMod val="65000"/>
                    <a:lumOff val="35000"/>
                  </a:schemeClr>
                </a:solidFill>
                <a:latin typeface="Calibri" panose="020F0502020204030204" pitchFamily="34" charset="0"/>
                <a:cs typeface="Calibri" panose="020F0502020204030204" pitchFamily="34" charset="0"/>
              </a:rPr>
              <a:t>. In other words, to find different schemes how to generate a profit, by turning to alternative products and customers.</a:t>
            </a:r>
            <a:endParaRPr lang="cs-CZ" sz="24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59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7B6DE1-6623-4326-9CAF-F1632A06EE91}"/>
              </a:ext>
            </a:extLst>
          </p:cNvPr>
          <p:cNvSpPr>
            <a:spLocks noGrp="1"/>
          </p:cNvSpPr>
          <p:nvPr>
            <p:ph type="title"/>
          </p:nvPr>
        </p:nvSpPr>
        <p:spPr/>
        <p:txBody>
          <a:bodyPr/>
          <a:lstStyle/>
          <a:p>
            <a:pPr algn="ctr"/>
            <a:r>
              <a:rPr lang="en-US" b="1" dirty="0">
                <a:solidFill>
                  <a:schemeClr val="accent1"/>
                </a:solidFill>
              </a:rPr>
              <a:t>The birth of the project</a:t>
            </a:r>
            <a:endParaRPr lang="cs-CZ" b="1" dirty="0">
              <a:solidFill>
                <a:schemeClr val="accent1"/>
              </a:solidFill>
            </a:endParaRPr>
          </a:p>
        </p:txBody>
      </p:sp>
      <p:sp>
        <p:nvSpPr>
          <p:cNvPr id="3" name="Zástupný symbol pro obsah 2">
            <a:extLst>
              <a:ext uri="{FF2B5EF4-FFF2-40B4-BE49-F238E27FC236}">
                <a16:creationId xmlns:a16="http://schemas.microsoft.com/office/drawing/2014/main" id="{A24BA9B0-2B9A-41AE-878D-02EBDF2869AB}"/>
              </a:ext>
            </a:extLst>
          </p:cNvPr>
          <p:cNvSpPr>
            <a:spLocks noGrp="1"/>
          </p:cNvSpPr>
          <p:nvPr>
            <p:ph idx="1"/>
          </p:nvPr>
        </p:nvSpPr>
        <p:spPr/>
        <p:txBody>
          <a:bodyPr>
            <a:normAutofit lnSpcReduction="10000"/>
          </a:bodyPr>
          <a:lstStyle/>
          <a:p>
            <a:pPr marL="0" indent="0">
              <a:buNone/>
            </a:pPr>
            <a:r>
              <a:rPr lang="cs-CZ" b="1" u="sng" dirty="0" err="1"/>
              <a:t>Motivation</a:t>
            </a:r>
            <a:r>
              <a:rPr lang="cs-CZ" b="1" u="sng" dirty="0"/>
              <a:t> </a:t>
            </a:r>
            <a:r>
              <a:rPr lang="cs-CZ" b="1" u="sng" dirty="0" err="1"/>
              <a:t>for</a:t>
            </a:r>
            <a:r>
              <a:rPr lang="cs-CZ" b="1" u="sng" dirty="0"/>
              <a:t> </a:t>
            </a:r>
            <a:r>
              <a:rPr lang="cs-CZ" b="1" u="sng" dirty="0" err="1"/>
              <a:t>the</a:t>
            </a:r>
            <a:r>
              <a:rPr lang="cs-CZ" b="1" u="sng" dirty="0"/>
              <a:t> </a:t>
            </a:r>
            <a:r>
              <a:rPr lang="cs-CZ" b="1" u="sng" dirty="0" err="1"/>
              <a:t>project</a:t>
            </a:r>
            <a:r>
              <a:rPr lang="en-GB" b="1" u="sng" dirty="0"/>
              <a:t>:</a:t>
            </a:r>
          </a:p>
          <a:p>
            <a:pPr marL="571500" indent="-571500">
              <a:buFont typeface="+mj-lt"/>
              <a:buAutoNum type="romanUcPeriod"/>
            </a:pPr>
            <a:r>
              <a:rPr lang="en-GB" dirty="0"/>
              <a:t>The declining market of language schools</a:t>
            </a:r>
          </a:p>
          <a:p>
            <a:pPr lvl="2"/>
            <a:r>
              <a:rPr lang="en-GB" dirty="0"/>
              <a:t>shrinking margins</a:t>
            </a:r>
          </a:p>
          <a:p>
            <a:pPr lvl="2"/>
            <a:r>
              <a:rPr lang="en-GB" dirty="0"/>
              <a:t>loss of c</a:t>
            </a:r>
            <a:r>
              <a:rPr lang="cs-CZ" dirty="0" err="1"/>
              <a:t>ustomers</a:t>
            </a:r>
            <a:endParaRPr lang="en-GB" dirty="0"/>
          </a:p>
          <a:p>
            <a:pPr lvl="2"/>
            <a:r>
              <a:rPr lang="en-GB" dirty="0"/>
              <a:t>alternatives (learning</a:t>
            </a:r>
            <a:r>
              <a:rPr lang="cs-CZ" dirty="0"/>
              <a:t> </a:t>
            </a:r>
            <a:r>
              <a:rPr lang="en-GB" dirty="0"/>
              <a:t>applications)</a:t>
            </a:r>
          </a:p>
          <a:p>
            <a:pPr lvl="2"/>
            <a:r>
              <a:rPr lang="cs-CZ" dirty="0"/>
              <a:t>c</a:t>
            </a:r>
            <a:r>
              <a:rPr lang="en-GB" dirty="0" err="1"/>
              <a:t>hanges</a:t>
            </a:r>
            <a:r>
              <a:rPr lang="en-GB" dirty="0"/>
              <a:t> (market, competition, clients, technology, etc.)</a:t>
            </a:r>
          </a:p>
          <a:p>
            <a:pPr marL="571500" indent="-571500">
              <a:buFont typeface="+mj-lt"/>
              <a:buAutoNum type="romanUcPeriod"/>
            </a:pPr>
            <a:r>
              <a:rPr lang="en-GB" dirty="0"/>
              <a:t>Searching for hidden opportunities to innovate the business model of language schools</a:t>
            </a:r>
          </a:p>
          <a:p>
            <a:pPr lvl="2"/>
            <a:r>
              <a:rPr lang="en-GB" dirty="0"/>
              <a:t>hidden market needs</a:t>
            </a:r>
          </a:p>
          <a:p>
            <a:pPr lvl="2"/>
            <a:r>
              <a:rPr lang="en-GB" dirty="0"/>
              <a:t>business model transformation</a:t>
            </a:r>
          </a:p>
          <a:p>
            <a:pPr lvl="2"/>
            <a:r>
              <a:rPr lang="cs-CZ" dirty="0"/>
              <a:t>n</a:t>
            </a:r>
            <a:r>
              <a:rPr lang="en-GB" dirty="0" err="1"/>
              <a:t>ew</a:t>
            </a:r>
            <a:r>
              <a:rPr lang="en-GB" dirty="0"/>
              <a:t> forms of teaching (</a:t>
            </a:r>
            <a:r>
              <a:rPr lang="en-GB" dirty="0" err="1"/>
              <a:t>covid</a:t>
            </a:r>
            <a:r>
              <a:rPr lang="en-GB" dirty="0"/>
              <a:t>, hybrid, online)</a:t>
            </a:r>
          </a:p>
          <a:p>
            <a:pPr marL="571500" indent="-571500">
              <a:buFont typeface="+mj-lt"/>
              <a:buAutoNum type="romanUcPeriod"/>
            </a:pPr>
            <a:r>
              <a:rPr lang="en-GB" dirty="0"/>
              <a:t>Possibility to </a:t>
            </a:r>
            <a:r>
              <a:rPr lang="cs-CZ" dirty="0" err="1"/>
              <a:t>fund</a:t>
            </a:r>
            <a:r>
              <a:rPr lang="en-GB" dirty="0"/>
              <a:t> a project from the Erasmus + program</a:t>
            </a:r>
          </a:p>
          <a:p>
            <a:pPr marL="0" indent="0">
              <a:buNone/>
            </a:pPr>
            <a:endParaRPr lang="en-GB" dirty="0"/>
          </a:p>
        </p:txBody>
      </p:sp>
    </p:spTree>
    <p:extLst>
      <p:ext uri="{BB962C8B-B14F-4D97-AF65-F5344CB8AC3E}">
        <p14:creationId xmlns:p14="http://schemas.microsoft.com/office/powerpoint/2010/main" val="185828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9C0B8A-B9AE-4174-82FE-6CA382D606D8}"/>
              </a:ext>
            </a:extLst>
          </p:cNvPr>
          <p:cNvSpPr>
            <a:spLocks noGrp="1"/>
          </p:cNvSpPr>
          <p:nvPr>
            <p:ph type="title"/>
          </p:nvPr>
        </p:nvSpPr>
        <p:spPr/>
        <p:txBody>
          <a:bodyPr/>
          <a:lstStyle/>
          <a:p>
            <a:pPr algn="ctr"/>
            <a:r>
              <a:rPr lang="en-GB" b="1" dirty="0">
                <a:solidFill>
                  <a:schemeClr val="accent1"/>
                </a:solidFill>
              </a:rPr>
              <a:t>Project financing and details</a:t>
            </a:r>
          </a:p>
        </p:txBody>
      </p:sp>
      <p:sp>
        <p:nvSpPr>
          <p:cNvPr id="3" name="Zástupný symbol pro obsah 2">
            <a:extLst>
              <a:ext uri="{FF2B5EF4-FFF2-40B4-BE49-F238E27FC236}">
                <a16:creationId xmlns:a16="http://schemas.microsoft.com/office/drawing/2014/main" id="{E53366E8-F2E0-4148-BCA2-04A3EA4C6512}"/>
              </a:ext>
            </a:extLst>
          </p:cNvPr>
          <p:cNvSpPr>
            <a:spLocks noGrp="1"/>
          </p:cNvSpPr>
          <p:nvPr>
            <p:ph idx="1"/>
          </p:nvPr>
        </p:nvSpPr>
        <p:spPr/>
        <p:txBody>
          <a:bodyPr>
            <a:normAutofit/>
          </a:bodyPr>
          <a:lstStyle/>
          <a:p>
            <a:pPr marL="0" indent="0">
              <a:buNone/>
            </a:pPr>
            <a:r>
              <a:rPr lang="en-GB" u="sng" dirty="0"/>
              <a:t>Erasmus+ program</a:t>
            </a:r>
          </a:p>
          <a:p>
            <a:pPr lvl="1"/>
            <a:r>
              <a:rPr lang="en-GB" dirty="0"/>
              <a:t>Key action KA2 - Collaboration on innovation and exchange of best practices</a:t>
            </a:r>
          </a:p>
          <a:p>
            <a:pPr lvl="1"/>
            <a:r>
              <a:rPr lang="en-GB" dirty="0"/>
              <a:t>Activity KA203 - Strategic partnerships in the field of higher education</a:t>
            </a:r>
          </a:p>
          <a:p>
            <a:pPr lvl="1"/>
            <a:r>
              <a:rPr lang="en-GB" b="0" i="0" dirty="0">
                <a:solidFill>
                  <a:srgbClr val="201F1E"/>
                </a:solidFill>
                <a:effectLst/>
                <a:latin typeface="Calibri" panose="020F0502020204030204" pitchFamily="34" charset="0"/>
              </a:rPr>
              <a:t>Year of the Call</a:t>
            </a:r>
            <a:r>
              <a:rPr lang="en-GB" dirty="0"/>
              <a:t>: 2020</a:t>
            </a:r>
          </a:p>
          <a:p>
            <a:pPr lvl="1"/>
            <a:r>
              <a:rPr lang="en-GB" dirty="0"/>
              <a:t>Selection round: 1</a:t>
            </a:r>
          </a:p>
          <a:p>
            <a:pPr lvl="1"/>
            <a:r>
              <a:rPr lang="en-GB" dirty="0"/>
              <a:t>Project start: 01/10/2020</a:t>
            </a:r>
          </a:p>
          <a:p>
            <a:pPr lvl="1"/>
            <a:r>
              <a:rPr lang="en-GB" dirty="0"/>
              <a:t>End of project: 30/09/2022</a:t>
            </a:r>
          </a:p>
          <a:p>
            <a:pPr lvl="1"/>
            <a:r>
              <a:rPr lang="en-GB" dirty="0"/>
              <a:t>Duration of the project (number of months): 24</a:t>
            </a:r>
          </a:p>
          <a:p>
            <a:pPr marL="457200" lvl="1" indent="0">
              <a:buNone/>
            </a:pPr>
            <a:endParaRPr lang="en-GB" dirty="0"/>
          </a:p>
          <a:p>
            <a:pPr marL="0" lvl="1" indent="0">
              <a:buNone/>
            </a:pPr>
            <a:endParaRPr lang="cs-CZ" dirty="0"/>
          </a:p>
        </p:txBody>
      </p:sp>
    </p:spTree>
    <p:extLst>
      <p:ext uri="{BB962C8B-B14F-4D97-AF65-F5344CB8AC3E}">
        <p14:creationId xmlns:p14="http://schemas.microsoft.com/office/powerpoint/2010/main" val="100814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37925-F64E-4CA8-AA23-199774AFE1D3}"/>
              </a:ext>
            </a:extLst>
          </p:cNvPr>
          <p:cNvSpPr>
            <a:spLocks noGrp="1"/>
          </p:cNvSpPr>
          <p:nvPr>
            <p:ph type="title"/>
          </p:nvPr>
        </p:nvSpPr>
        <p:spPr/>
        <p:txBody>
          <a:bodyPr/>
          <a:lstStyle/>
          <a:p>
            <a:pPr algn="ctr"/>
            <a:r>
              <a:rPr lang="en-US" b="1" dirty="0">
                <a:solidFill>
                  <a:schemeClr val="accent1"/>
                </a:solidFill>
              </a:rPr>
              <a:t>The goal of the project</a:t>
            </a:r>
            <a:endParaRPr lang="cs-CZ" b="1" dirty="0">
              <a:solidFill>
                <a:schemeClr val="accent1"/>
              </a:solidFill>
            </a:endParaRPr>
          </a:p>
        </p:txBody>
      </p:sp>
      <p:sp>
        <p:nvSpPr>
          <p:cNvPr id="3" name="Zástupný symbol pro obsah 2">
            <a:extLst>
              <a:ext uri="{FF2B5EF4-FFF2-40B4-BE49-F238E27FC236}">
                <a16:creationId xmlns:a16="http://schemas.microsoft.com/office/drawing/2014/main" id="{5B5AFA08-4917-4B00-98C1-84DF764DAABB}"/>
              </a:ext>
            </a:extLst>
          </p:cNvPr>
          <p:cNvSpPr>
            <a:spLocks noGrp="1"/>
          </p:cNvSpPr>
          <p:nvPr>
            <p:ph idx="1"/>
          </p:nvPr>
        </p:nvSpPr>
        <p:spPr/>
        <p:txBody>
          <a:bodyPr/>
          <a:lstStyle/>
          <a:p>
            <a:pPr marL="0" lvl="1" indent="0">
              <a:buNone/>
            </a:pPr>
            <a:r>
              <a:rPr lang="en-GB" b="1" u="sng" dirty="0"/>
              <a:t>Project </a:t>
            </a:r>
            <a:r>
              <a:rPr lang="cs-CZ" b="1" u="sng" dirty="0" err="1"/>
              <a:t>aim</a:t>
            </a:r>
            <a:endParaRPr lang="cs-CZ" b="1" u="sng" dirty="0"/>
          </a:p>
          <a:p>
            <a:pPr marL="0" lvl="1" indent="0">
              <a:buNone/>
            </a:pPr>
            <a:r>
              <a:rPr lang="en-US" dirty="0"/>
              <a:t>Project reflects the current changes in the business environment and aims on the </a:t>
            </a:r>
            <a:r>
              <a:rPr lang="en-US" i="1" dirty="0">
                <a:solidFill>
                  <a:schemeClr val="accent2"/>
                </a:solidFill>
              </a:rPr>
              <a:t>development of a new business model </a:t>
            </a:r>
            <a:r>
              <a:rPr lang="en-US" dirty="0"/>
              <a:t>for business school, which is based on the transformation of the product to a more value-adding form of language education which connects the language and professional education</a:t>
            </a:r>
            <a:r>
              <a:rPr lang="en-GB" dirty="0"/>
              <a:t>. </a:t>
            </a:r>
          </a:p>
          <a:p>
            <a:pPr marL="0" lvl="1" indent="0">
              <a:buNone/>
            </a:pPr>
            <a:endParaRPr lang="en-GB" dirty="0"/>
          </a:p>
          <a:p>
            <a:pPr marL="0" lvl="1" indent="0">
              <a:buNone/>
            </a:pPr>
            <a:r>
              <a:rPr lang="en-GB" b="1" u="sng" dirty="0"/>
              <a:t>The key idea of the project</a:t>
            </a:r>
          </a:p>
          <a:p>
            <a:pPr marL="0" lvl="1" indent="0">
              <a:buNone/>
            </a:pPr>
            <a:r>
              <a:rPr lang="en-GB" dirty="0"/>
              <a:t>Such transformation allows the language school to be not only the provider of language education, but effectively </a:t>
            </a:r>
            <a:r>
              <a:rPr lang="en-GB" i="1" dirty="0">
                <a:solidFill>
                  <a:schemeClr val="accent2"/>
                </a:solidFill>
              </a:rPr>
              <a:t>connect it with professional education focused on business and personal development</a:t>
            </a:r>
            <a:r>
              <a:rPr lang="en-GB" dirty="0"/>
              <a:t>.</a:t>
            </a:r>
          </a:p>
          <a:p>
            <a:pPr marL="0" lvl="1" indent="0">
              <a:buNone/>
            </a:pPr>
            <a:endParaRPr lang="cs-CZ" dirty="0"/>
          </a:p>
          <a:p>
            <a:pPr marL="0" indent="0">
              <a:buNone/>
            </a:pPr>
            <a:endParaRPr lang="cs-CZ" dirty="0"/>
          </a:p>
        </p:txBody>
      </p:sp>
    </p:spTree>
    <p:extLst>
      <p:ext uri="{BB962C8B-B14F-4D97-AF65-F5344CB8AC3E}">
        <p14:creationId xmlns:p14="http://schemas.microsoft.com/office/powerpoint/2010/main" val="119539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B8951E-4855-46C5-AA55-CAF3B183B1A3}"/>
              </a:ext>
            </a:extLst>
          </p:cNvPr>
          <p:cNvSpPr>
            <a:spLocks noGrp="1"/>
          </p:cNvSpPr>
          <p:nvPr>
            <p:ph type="title"/>
          </p:nvPr>
        </p:nvSpPr>
        <p:spPr/>
        <p:txBody>
          <a:bodyPr/>
          <a:lstStyle/>
          <a:p>
            <a:pPr algn="ctr"/>
            <a:r>
              <a:rPr lang="en-GB" b="1" dirty="0">
                <a:solidFill>
                  <a:schemeClr val="accent1"/>
                </a:solidFill>
              </a:rPr>
              <a:t>Project visualization</a:t>
            </a:r>
          </a:p>
        </p:txBody>
      </p:sp>
      <p:pic>
        <p:nvPicPr>
          <p:cNvPr id="4" name="Obrázek 3">
            <a:extLst>
              <a:ext uri="{FF2B5EF4-FFF2-40B4-BE49-F238E27FC236}">
                <a16:creationId xmlns:a16="http://schemas.microsoft.com/office/drawing/2014/main" id="{6191190F-7146-4BED-B8FC-A5734DDCB9B6}"/>
              </a:ext>
            </a:extLst>
          </p:cNvPr>
          <p:cNvPicPr>
            <a:picLocks noChangeAspect="1"/>
          </p:cNvPicPr>
          <p:nvPr/>
        </p:nvPicPr>
        <p:blipFill>
          <a:blip r:embed="rId2"/>
          <a:stretch>
            <a:fillRect/>
          </a:stretch>
        </p:blipFill>
        <p:spPr>
          <a:xfrm>
            <a:off x="1586219" y="1511688"/>
            <a:ext cx="9019562" cy="5279200"/>
          </a:xfrm>
          <a:prstGeom prst="rect">
            <a:avLst/>
          </a:prstGeom>
        </p:spPr>
      </p:pic>
    </p:spTree>
    <p:extLst>
      <p:ext uri="{BB962C8B-B14F-4D97-AF65-F5344CB8AC3E}">
        <p14:creationId xmlns:p14="http://schemas.microsoft.com/office/powerpoint/2010/main" val="135234140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BE2ACF1BB30DA44A322FFA851E38CBD" ma:contentTypeVersion="13" ma:contentTypeDescription="Vytvoří nový dokument" ma:contentTypeScope="" ma:versionID="d04586086dbf233b8454271ed2f54cf4">
  <xsd:schema xmlns:xsd="http://www.w3.org/2001/XMLSchema" xmlns:xs="http://www.w3.org/2001/XMLSchema" xmlns:p="http://schemas.microsoft.com/office/2006/metadata/properties" xmlns:ns3="ca596946-9d36-4548-b7b1-8c805f5d9b2d" xmlns:ns4="a60291b3-bccf-4d41-bb20-1d4406a6253c" targetNamespace="http://schemas.microsoft.com/office/2006/metadata/properties" ma:root="true" ma:fieldsID="9ddcb418f6027fab595070e9fc512e4b" ns3:_="" ns4:_="">
    <xsd:import namespace="ca596946-9d36-4548-b7b1-8c805f5d9b2d"/>
    <xsd:import namespace="a60291b3-bccf-4d41-bb20-1d4406a6253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96946-9d36-4548-b7b1-8c805f5d9b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0291b3-bccf-4d41-bb20-1d4406a6253c"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4446A3-1FF4-43D8-9514-69B998FE0FE5}">
  <ds:schemaRefs>
    <ds:schemaRef ds:uri="http://purl.org/dc/terms/"/>
    <ds:schemaRef ds:uri="http://schemas.microsoft.com/office/2006/metadata/properties"/>
    <ds:schemaRef ds:uri="http://schemas.microsoft.com/office/infopath/2007/PartnerControls"/>
    <ds:schemaRef ds:uri="http://purl.org/dc/elements/1.1/"/>
    <ds:schemaRef ds:uri="a60291b3-bccf-4d41-bb20-1d4406a6253c"/>
    <ds:schemaRef ds:uri="http://purl.org/dc/dcmitype/"/>
    <ds:schemaRef ds:uri="ca596946-9d36-4548-b7b1-8c805f5d9b2d"/>
    <ds:schemaRef ds:uri="http://schemas.microsoft.com/office/2006/documentManagement/typ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E63365BA-5BD9-4693-B3F3-6E390C9BC134}">
  <ds:schemaRefs>
    <ds:schemaRef ds:uri="http://schemas.microsoft.com/sharepoint/v3/contenttype/forms"/>
  </ds:schemaRefs>
</ds:datastoreItem>
</file>

<file path=customXml/itemProps3.xml><?xml version="1.0" encoding="utf-8"?>
<ds:datastoreItem xmlns:ds="http://schemas.openxmlformats.org/officeDocument/2006/customXml" ds:itemID="{8E4960FC-4C58-4FF7-91D3-0BE2479DC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96946-9d36-4548-b7b1-8c805f5d9b2d"/>
    <ds:schemaRef ds:uri="a60291b3-bccf-4d41-bb20-1d4406a625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746</TotalTime>
  <Words>2954</Words>
  <Application>Microsoft Office PowerPoint</Application>
  <PresentationFormat>Širokoúhlá obrazovka</PresentationFormat>
  <Paragraphs>597</Paragraphs>
  <Slides>41</Slides>
  <Notes>2</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41</vt:i4>
      </vt:variant>
    </vt:vector>
  </HeadingPairs>
  <TitlesOfParts>
    <vt:vector size="50" baseType="lpstr">
      <vt:lpstr>MS Mincho</vt:lpstr>
      <vt:lpstr>Arial</vt:lpstr>
      <vt:lpstr>Calibri</vt:lpstr>
      <vt:lpstr>Calibri Light</vt:lpstr>
      <vt:lpstr>Cambria</vt:lpstr>
      <vt:lpstr>Rockwell</vt:lpstr>
      <vt:lpstr>Times New Roman</vt:lpstr>
      <vt:lpstr>Trebuchet MS</vt:lpstr>
      <vt:lpstr>Motiv Office</vt:lpstr>
      <vt:lpstr>New business model of language schools</vt:lpstr>
      <vt:lpstr>Presentation structure</vt:lpstr>
      <vt:lpstr>I. Introduction of the project</vt:lpstr>
      <vt:lpstr>Prezentace aplikace PowerPoint</vt:lpstr>
      <vt:lpstr>Prezentace aplikace PowerPoint</vt:lpstr>
      <vt:lpstr>The birth of the project</vt:lpstr>
      <vt:lpstr>Project financing and details</vt:lpstr>
      <vt:lpstr>The goal of the project</vt:lpstr>
      <vt:lpstr>Project visualization</vt:lpstr>
      <vt:lpstr>Project team</vt:lpstr>
      <vt:lpstr>Project outcomes</vt:lpstr>
      <vt:lpstr>Workflow</vt:lpstr>
      <vt:lpstr>Project timetable</vt:lpstr>
      <vt:lpstr>Transnational project meetings</vt:lpstr>
      <vt:lpstr>Learning, Teaching, Training Activities</vt:lpstr>
      <vt:lpstr>Prezentace aplikace PowerPoint</vt:lpstr>
      <vt:lpstr>Research activities</vt:lpstr>
      <vt:lpstr>Research I: Offer of language schools</vt:lpstr>
      <vt:lpstr>Research I: Offer of language schools</vt:lpstr>
      <vt:lpstr>Research II: BM of LANGUAGE SCHOOLS</vt:lpstr>
      <vt:lpstr>Research II: BM of LANGUAGE SCHOOLS</vt:lpstr>
      <vt:lpstr>Research III: Customer preferences</vt:lpstr>
      <vt:lpstr>Research III: Customer preferences</vt:lpstr>
      <vt:lpstr>Prezentace aplikace PowerPoint</vt:lpstr>
      <vt:lpstr>Prezentace aplikace PowerPoint</vt:lpstr>
      <vt:lpstr>Consumer vs. producer perspectives </vt:lpstr>
      <vt:lpstr>Consumer vs. producer perspectives </vt:lpstr>
      <vt:lpstr>Hidden opportunities behind the VPC model</vt:lpstr>
      <vt:lpstr>Current business model of language schools</vt:lpstr>
      <vt:lpstr>Current business model of language schools</vt:lpstr>
      <vt:lpstr>Prezentace aplikace PowerPoint</vt:lpstr>
      <vt:lpstr>Opportunities and trends</vt:lpstr>
      <vt:lpstr>Changes in the BM of language schools</vt:lpstr>
      <vt:lpstr>New business model</vt:lpstr>
      <vt:lpstr>New business model </vt:lpstr>
      <vt:lpstr>Creator of educational platform</vt:lpstr>
      <vt:lpstr>BMI of language schools (new business model)</vt:lpstr>
      <vt:lpstr>Prezentace aplikace PowerPoint</vt:lpstr>
      <vt:lpstr>From product innovation to business model innovation</vt:lpstr>
      <vt:lpstr>Specifications of the new business model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business model of language schools</dc:title>
  <dc:creator>Karel Slinták</dc:creator>
  <cp:lastModifiedBy>Boris Popesko</cp:lastModifiedBy>
  <cp:revision>63</cp:revision>
  <dcterms:created xsi:type="dcterms:W3CDTF">2022-08-23T11:11:19Z</dcterms:created>
  <dcterms:modified xsi:type="dcterms:W3CDTF">2022-09-12T08:05:16Z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0x0101007BE2ACF1BB30DA44A322FFA851E38CBD</vt:lpwstr>
  </property>
</Properties>
</file>