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76" d="100"/>
          <a:sy n="76" d="100"/>
        </p:scale>
        <p:origin x="-108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9CE59-6421-47D3-AB03-4D806E11B2BA}" type="datetime1">
              <a:rPr lang="en-GB" smtClean="0"/>
              <a:t>12/09/2022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63A711-026C-46C5-84E3-1DBF64D5D1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9851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8C002-8F7D-4A85-8505-43C93CACAE88}" type="datetime1">
              <a:rPr lang="en-GB" smtClean="0"/>
              <a:t>12/09/2022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C22-0DF6-4B3A-84DA-56EA7DEAF93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93181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865C22-0DF6-4B3A-84DA-56EA7DEAF930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B8363BB-E335-4457-A1D5-54470B8115D2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299E73-3995-4EB1-8AFB-DFE74C6EE814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F3828B-15A0-4EE1-924F-8EB7E760B69A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GB" noProof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0157B-4278-4934-9CFE-8682E72A3622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F31BA3-5A19-4D58-BDCD-31A8C49CE101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n-GB" sz="8000" noProof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92E557-CC1A-46CB-A4E4-E8F132DE35CA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DFB725-621A-47E3-9F94-86000D02EC36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87BF6C-CBB8-46C2-BD2F-DD8B037C38E9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636FD8-57EE-4BF6-93D0-CFE4927E6B6B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1398DC-39A0-4D49-8116-967B5FF84C45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F9F84F-7ECE-4C69-911D-0DE73FC435F8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FF9F0C5-380F-41C2-899A-BAC0F0927E16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C0EA37-CD25-4310-BFA1-F37695ECC25E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119FF7-A8C3-43E6-AAD2-57D5AC494C44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026D02-296D-4888-85F3-7CF9F6F38CB4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7C72E5-9104-45E2-84E7-02AEA9071D56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n-GB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CE63E1-D066-4741-B9A7-6CD0E5635AAE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C537A32-6DC9-4DCC-84EE-42C24D5DD25D}" type="datetime1">
              <a:rPr lang="en-GB" noProof="0" smtClean="0"/>
              <a:t>12/09/2022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en-GB" noProof="0" smtClean="0"/>
              <a:t>‹#›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>
                <a:solidFill>
                  <a:srgbClr val="FF0000"/>
                </a:solidFill>
              </a:rPr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/>
              <a:t>Olaolu Odeleye </a:t>
            </a:r>
            <a:r>
              <a:rPr lang="en-US" sz="3200"/>
              <a:t>is the Senior Partner of Deloris Mundo, Nigeria an organization that engages in learning development, capacity building and project management.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155" y="620395"/>
            <a:ext cx="9600565" cy="1821815"/>
          </a:xfrm>
        </p:spPr>
        <p:txBody>
          <a:bodyPr rtlCol="0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The </a:t>
            </a:r>
            <a:r>
              <a:rPr lang="en-GB" b="1" dirty="0">
                <a:solidFill>
                  <a:srgbClr val="7030A0"/>
                </a:solidFill>
              </a:rPr>
              <a:t>Realization</a:t>
            </a:r>
            <a:r>
              <a:rPr lang="en-GB" b="1" dirty="0">
                <a:solidFill>
                  <a:schemeClr val="tx1"/>
                </a:solidFill>
              </a:rPr>
              <a:t> of the </a:t>
            </a:r>
            <a:r>
              <a:rPr lang="en-GB" b="1" dirty="0">
                <a:solidFill>
                  <a:srgbClr val="FF0000"/>
                </a:solidFill>
              </a:rPr>
              <a:t>Need</a:t>
            </a:r>
            <a:r>
              <a:rPr lang="en-GB" b="1" dirty="0">
                <a:solidFill>
                  <a:schemeClr val="tx1"/>
                </a:solidFill>
              </a:rPr>
              <a:t> for </a:t>
            </a:r>
            <a:r>
              <a:rPr lang="en-GB" b="1" dirty="0">
                <a:solidFill>
                  <a:srgbClr val="7030A0"/>
                </a:solidFill>
              </a:rPr>
              <a:t>Transformation</a:t>
            </a:r>
            <a:r>
              <a:rPr lang="en-US" altLang="en-GB" b="1" dirty="0">
                <a:solidFill>
                  <a:srgbClr val="7030A0"/>
                </a:solidFill>
              </a:rPr>
              <a:t>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067" y="2853405"/>
            <a:ext cx="9494136" cy="2294327"/>
          </a:xfrm>
        </p:spPr>
        <p:txBody>
          <a:bodyPr rtlCol="0">
            <a:normAutofit fontScale="92500"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endParaRPr lang="en-GB" sz="3600" dirty="0"/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Realization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Need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GB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Transformation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94360"/>
            <a:ext cx="9305328" cy="1336040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>
                <a:solidFill>
                  <a:srgbClr val="FF0000"/>
                </a:solidFill>
              </a:rPr>
              <a:t>Experience on Impact Areas</a:t>
            </a:r>
            <a:endParaRPr lang="en-US" sz="5400" b="1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Firm and Kind Concept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Excellence Culture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 Principle</a:t>
            </a:r>
            <a:r>
              <a:rPr lang="en-US" alt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of a </a:t>
            </a:r>
            <a:r>
              <a:rPr lang="en-US" alt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mart </a:t>
            </a:r>
            <a:r>
              <a:rPr lang="en-US" alt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GB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erson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0000"/>
                </a:solidFill>
              </a:rPr>
              <a:t>Quote!</a:t>
            </a:r>
            <a:endParaRPr lang="en-US" sz="540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600" b="1" dirty="0">
                <a:ea typeface="+mn-lt"/>
                <a:cs typeface="+mn-lt"/>
              </a:rPr>
              <a:t>Frances Hesselbein</a:t>
            </a:r>
            <a:r>
              <a:rPr lang="en-GB" sz="3600" dirty="0">
                <a:ea typeface="+mn-lt"/>
                <a:cs typeface="+mn-lt"/>
              </a:rPr>
              <a:t> says, and I quote: </a:t>
            </a:r>
            <a:endParaRPr lang="en-US"/>
          </a:p>
          <a:p>
            <a:pPr marL="0" indent="0" algn="just">
              <a:buNone/>
            </a:pPr>
            <a:endParaRPr lang="en-GB" sz="2800" b="1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en-GB" sz="3200" b="1" dirty="0">
                <a:solidFill>
                  <a:schemeClr val="tx1">
                    <a:lumMod val="65000"/>
                    <a:lumOff val="35000"/>
                  </a:schemeClr>
                </a:solidFill>
                <a:ea typeface="+mn-lt"/>
                <a:cs typeface="+mn-lt"/>
              </a:rPr>
              <a:t>"Culture does not change when we desire to change it, culture changes when the organization is transformed- the culture reflects the realities of people working together every day".</a:t>
            </a:r>
            <a:endParaRPr lang="en-GB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GB" sz="5400" b="1" dirty="0">
                <a:solidFill>
                  <a:srgbClr val="7030A0"/>
                </a:solidFill>
              </a:rPr>
              <a:t> </a:t>
            </a:r>
            <a:r>
              <a:rPr lang="en-GB" sz="5400" b="1" dirty="0">
                <a:solidFill>
                  <a:srgbClr val="7030A0"/>
                </a:solidFill>
              </a:rPr>
              <a:t>Evolve</a:t>
            </a:r>
            <a:r>
              <a:rPr lang="en-GB" sz="5400" b="1" dirty="0">
                <a:solidFill>
                  <a:srgbClr val="FF0000"/>
                </a:solidFill>
              </a:rPr>
              <a:t>!</a:t>
            </a:r>
            <a:r>
              <a:rPr lang="en-US" altLang="en-GB" sz="5400" b="1" dirty="0">
                <a:solidFill>
                  <a:srgbClr val="7030A0"/>
                </a:solidFill>
              </a:rPr>
              <a:t> </a:t>
            </a:r>
            <a:r>
              <a:rPr lang="en-GB" sz="5400" b="1" dirty="0">
                <a:solidFill>
                  <a:srgbClr val="7030A0"/>
                </a:solidFill>
                <a:sym typeface="+mn-ea"/>
              </a:rPr>
              <a:t>Evolve</a:t>
            </a:r>
            <a:r>
              <a:rPr lang="en-GB" sz="5400" b="1" dirty="0">
                <a:solidFill>
                  <a:srgbClr val="FF0000"/>
                </a:solidFill>
                <a:sym typeface="+mn-ea"/>
              </a:rPr>
              <a:t>!</a:t>
            </a:r>
            <a:r>
              <a:rPr lang="en-US" altLang="en-GB" sz="5400" b="1" dirty="0">
                <a:solidFill>
                  <a:srgbClr val="FF0000"/>
                </a:solidFill>
                <a:sym typeface="+mn-ea"/>
              </a:rPr>
              <a:t>!</a:t>
            </a:r>
            <a:r>
              <a:rPr lang="en-US" altLang="en-GB" sz="5400" b="1" dirty="0">
                <a:solidFill>
                  <a:srgbClr val="7030A0"/>
                </a:solidFill>
                <a:sym typeface="+mn-ea"/>
              </a:rPr>
              <a:t> </a:t>
            </a:r>
            <a:r>
              <a:rPr lang="en-GB" sz="5400" b="1" dirty="0">
                <a:solidFill>
                  <a:srgbClr val="7030A0"/>
                </a:solidFill>
                <a:sym typeface="+mn-ea"/>
              </a:rPr>
              <a:t>Evolve</a:t>
            </a:r>
            <a:r>
              <a:rPr lang="en-GB" sz="5400" b="1" dirty="0">
                <a:solidFill>
                  <a:srgbClr val="FF0000"/>
                </a:solidFill>
                <a:sym typeface="+mn-ea"/>
              </a:rPr>
              <a:t>!</a:t>
            </a:r>
            <a:r>
              <a:rPr lang="en-US" altLang="en-GB" sz="5400" b="1" dirty="0">
                <a:solidFill>
                  <a:srgbClr val="FF0000"/>
                </a:solidFill>
                <a:sym typeface="+mn-ea"/>
              </a:rPr>
              <a:t>!!</a:t>
            </a:r>
            <a:r>
              <a:rPr lang="en-US" sz="5400"/>
              <a:t/>
            </a:r>
            <a:br>
              <a:rPr lang="en-US" sz="5400"/>
            </a:br>
            <a:endParaRPr lang="en-US" sz="5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GB" sz="3600" b="1" dirty="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rgbClr val="7030A0"/>
                </a:solidFill>
                <a:ea typeface="+mn-lt"/>
                <a:cs typeface="+mn-lt"/>
              </a:rPr>
              <a:t>"Learn</a:t>
            </a:r>
            <a:r>
              <a:rPr lang="en-GB" sz="3600" b="1" dirty="0">
                <a:ea typeface="+mn-lt"/>
                <a:cs typeface="+mn-lt"/>
              </a:rPr>
              <a:t> and </a:t>
            </a:r>
            <a:r>
              <a:rPr lang="en-GB" sz="3600" b="1" dirty="0">
                <a:solidFill>
                  <a:srgbClr val="FF0000"/>
                </a:solidFill>
                <a:ea typeface="+mn-lt"/>
                <a:cs typeface="+mn-lt"/>
              </a:rPr>
              <a:t>Lead</a:t>
            </a:r>
            <a:r>
              <a:rPr lang="en-GB" sz="3600" b="1" dirty="0">
                <a:ea typeface="+mn-lt"/>
                <a:cs typeface="+mn-lt"/>
              </a:rPr>
              <a:t> is the 21</a:t>
            </a:r>
            <a:r>
              <a:rPr lang="en-GB" sz="3600" b="1" baseline="30000" dirty="0">
                <a:ea typeface="+mn-lt"/>
                <a:cs typeface="+mn-lt"/>
              </a:rPr>
              <a:t>st</a:t>
            </a:r>
            <a:r>
              <a:rPr lang="en-GB" sz="3600" b="1" dirty="0">
                <a:ea typeface="+mn-lt"/>
                <a:cs typeface="+mn-lt"/>
              </a:rPr>
              <a:t> century Life and Organization Transformation Agenda".</a:t>
            </a:r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endParaRPr lang="en-GB" sz="3600" b="1" dirty="0"/>
          </a:p>
          <a:p>
            <a:pPr marL="0" indent="0" algn="ctr">
              <a:buNone/>
            </a:pPr>
            <a:endParaRPr lang="en-GB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GB" sz="5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sz="5400" dirty="0">
                <a:solidFill>
                  <a:schemeClr val="tx1"/>
                </a:solidFill>
              </a:rPr>
              <a:t>THANK YOU!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89</Words>
  <Application>Microsoft Office PowerPoint</Application>
  <PresentationFormat>Vlastná</PresentationFormat>
  <Paragraphs>23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Facet</vt:lpstr>
      <vt:lpstr>Who am I?</vt:lpstr>
      <vt:lpstr>The Realization of the Need for Transformation!</vt:lpstr>
      <vt:lpstr>Experience on Impact Areas</vt:lpstr>
      <vt:lpstr>Quote!</vt:lpstr>
      <vt:lpstr> Evolve! Evolve!! Evolve!!! 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NTB</dc:creator>
  <cp:lastModifiedBy>Používateľ systému Windows</cp:lastModifiedBy>
  <cp:revision>143</cp:revision>
  <dcterms:created xsi:type="dcterms:W3CDTF">2022-09-12T05:18:00Z</dcterms:created>
  <dcterms:modified xsi:type="dcterms:W3CDTF">2022-09-12T11:28:11Z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E65A5FF8B68446D1B21B5AD0A4D30FE5</vt:lpwstr>
  </property>
  <property fmtid="{D5CDD505-2E9C-101B-9397-08002B2CF9AE}" pid="3" name="KSOProductBuildVer">
    <vt:lpwstr>1033-11.2.0.11306</vt:lpwstr>
  </property>
</Properties>
</file>